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851" r:id="rId4"/>
    <p:sldId id="852" r:id="rId5"/>
    <p:sldId id="853" r:id="rId6"/>
    <p:sldId id="2076136508" r:id="rId7"/>
    <p:sldId id="854" r:id="rId8"/>
    <p:sldId id="2076136497" r:id="rId9"/>
    <p:sldId id="855" r:id="rId10"/>
    <p:sldId id="2076136498" r:id="rId11"/>
    <p:sldId id="2076136499" r:id="rId12"/>
    <p:sldId id="2076136500" r:id="rId13"/>
    <p:sldId id="2076136501" r:id="rId14"/>
    <p:sldId id="2076136502" r:id="rId15"/>
    <p:sldId id="2076136503" r:id="rId16"/>
    <p:sldId id="2076136504" r:id="rId17"/>
    <p:sldId id="2076136505" r:id="rId18"/>
    <p:sldId id="2076136506" r:id="rId19"/>
    <p:sldId id="2076136507" r:id="rId20"/>
    <p:sldId id="859" r:id="rId21"/>
    <p:sldId id="860" r:id="rId22"/>
    <p:sldId id="2076136509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5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17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1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38.xml"/><Relationship Id="rId15" Type="http://schemas.openxmlformats.org/officeDocument/2006/relationships/image" Target="../media/image19.png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6920" y="2160905"/>
            <a:ext cx="6315909" cy="132588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开源数据库项目和开源教育的双向奔赴</a:t>
            </a: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段少婷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副标题 13">
            <a:extLst>
              <a:ext uri="{FF2B5EF4-FFF2-40B4-BE49-F238E27FC236}">
                <a16:creationId xmlns:a16="http://schemas.microsoft.com/office/drawing/2014/main" id="{F2BE392B-A3D4-724A-8725-B4D7381BF33B}"/>
              </a:ext>
            </a:extLst>
          </p:cNvPr>
          <p:cNvSpPr txBox="1">
            <a:spLocks/>
          </p:cNvSpPr>
          <p:nvPr/>
        </p:nvSpPr>
        <p:spPr>
          <a:xfrm>
            <a:off x="756920" y="4354195"/>
            <a:ext cx="6416040" cy="48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err="1">
                <a:solidFill>
                  <a:srgbClr val="363E7D"/>
                </a:solidFill>
                <a:cs typeface="黑体" panose="02010609060101010101" charset="-122"/>
              </a:rPr>
              <a:t>OceanBase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 社区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6D017-EBE2-E142-A6B1-A0290AB4C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40" y="95969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-US" sz="4000" dirty="0"/>
              <a:t>从</a:t>
            </a:r>
            <a:r>
              <a:rPr kumimoji="1" lang="en-US" altLang="zh-CN" sz="4000" dirty="0"/>
              <a:t>0</a:t>
            </a:r>
            <a:r>
              <a:rPr kumimoji="1" lang="zh-CN" altLang="en-US" sz="4000" dirty="0"/>
              <a:t>到</a:t>
            </a:r>
            <a:r>
              <a:rPr kumimoji="1" lang="en-US" altLang="zh-CN" sz="4000" dirty="0"/>
              <a:t>1</a:t>
            </a:r>
            <a:r>
              <a:rPr kumimoji="1" lang="zh-CN" altLang="en-US" sz="4000" dirty="0"/>
              <a:t>实战数据库内核</a:t>
            </a:r>
          </a:p>
        </p:txBody>
      </p:sp>
      <p:sp>
        <p:nvSpPr>
          <p:cNvPr id="8" name="同侧圆角矩形 7">
            <a:extLst>
              <a:ext uri="{FF2B5EF4-FFF2-40B4-BE49-F238E27FC236}">
                <a16:creationId xmlns:a16="http://schemas.microsoft.com/office/drawing/2014/main" id="{46DFB287-ABA7-6F4B-970A-1445B25E6AD6}"/>
              </a:ext>
            </a:extLst>
          </p:cNvPr>
          <p:cNvSpPr/>
          <p:nvPr/>
        </p:nvSpPr>
        <p:spPr>
          <a:xfrm>
            <a:off x="4342081" y="1307375"/>
            <a:ext cx="3445336" cy="4492902"/>
          </a:xfrm>
          <a:prstGeom prst="round2SameRect">
            <a:avLst>
              <a:gd name="adj1" fmla="val 0"/>
              <a:gd name="adj2" fmla="val 362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libaba PuHuiTi 2.0 55 Regular" panose="00020600040101010101" pitchFamily="18" charset="-122"/>
              <a:ea typeface="Alibaba PuHuiTi 2.0 55 Regular" panose="00020600040101010101" pitchFamily="18" charset="-122"/>
              <a:cs typeface="Alibaba PuHuiTi 2.0 55 Regular" panose="00020600040101010101" pitchFamily="18" charset="-122"/>
            </a:endParaRPr>
          </a:p>
        </p:txBody>
      </p:sp>
      <p:sp>
        <p:nvSpPr>
          <p:cNvPr id="9" name="同侧圆角矩形 8">
            <a:extLst>
              <a:ext uri="{FF2B5EF4-FFF2-40B4-BE49-F238E27FC236}">
                <a16:creationId xmlns:a16="http://schemas.microsoft.com/office/drawing/2014/main" id="{3D6C4E6C-5A12-7743-8101-FC5A8C8D0EF2}"/>
              </a:ext>
            </a:extLst>
          </p:cNvPr>
          <p:cNvSpPr/>
          <p:nvPr/>
        </p:nvSpPr>
        <p:spPr>
          <a:xfrm>
            <a:off x="704140" y="1307376"/>
            <a:ext cx="3445336" cy="4492902"/>
          </a:xfrm>
          <a:prstGeom prst="round2SameRect">
            <a:avLst>
              <a:gd name="adj1" fmla="val 0"/>
              <a:gd name="adj2" fmla="val 362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libaba PuHuiTi 2.0 55 Regular" panose="00020600040101010101" pitchFamily="18" charset="-122"/>
              <a:ea typeface="Alibaba PuHuiTi 2.0 55 Regular" panose="00020600040101010101" pitchFamily="18" charset="-122"/>
              <a:cs typeface="Alibaba PuHuiTi 2.0 55 Regular" panose="00020600040101010101" pitchFamily="18" charset="-122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4A030DFA-223F-E54D-8210-9201B5115C1D}"/>
              </a:ext>
            </a:extLst>
          </p:cNvPr>
          <p:cNvSpPr txBox="1"/>
          <p:nvPr/>
        </p:nvSpPr>
        <p:spPr>
          <a:xfrm>
            <a:off x="850933" y="2088691"/>
            <a:ext cx="3091760" cy="3746073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zh-CN" dirty="0" err="1">
                <a:ea typeface="Alibaba PuHuiTi R" pitchFamily="18" charset="-122"/>
              </a:rPr>
              <a:t>OceanBase</a:t>
            </a:r>
            <a:r>
              <a:rPr lang="zh-CN" altLang="en-US" dirty="0">
                <a:ea typeface="Alibaba PuHuiTi R" pitchFamily="18" charset="-122"/>
              </a:rPr>
              <a:t>与华中科技大学联合开发</a:t>
            </a:r>
            <a:endParaRPr lang="en-US" altLang="zh-CN" dirty="0">
              <a:ea typeface="Alibaba PuHuiTi R" pitchFamily="18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ea typeface="Alibaba PuHuiTi R" pitchFamily="18" charset="-122"/>
              </a:rPr>
              <a:t>面向</a:t>
            </a:r>
            <a:r>
              <a:rPr lang="en-US" altLang="zh-CN" dirty="0">
                <a:ea typeface="Alibaba PuHuiTi R" pitchFamily="18" charset="-122"/>
              </a:rPr>
              <a:t>"</a:t>
            </a:r>
            <a:r>
              <a:rPr lang="zh-CN" altLang="en-US" dirty="0">
                <a:ea typeface="Alibaba PuHuiTi R" pitchFamily="18" charset="-122"/>
              </a:rPr>
              <a:t>零</a:t>
            </a:r>
            <a:r>
              <a:rPr lang="en-US" altLang="zh-CN" dirty="0">
                <a:ea typeface="Alibaba PuHuiTi R" pitchFamily="18" charset="-122"/>
              </a:rPr>
              <a:t>"</a:t>
            </a:r>
            <a:r>
              <a:rPr lang="zh-CN" altLang="en-US" dirty="0">
                <a:ea typeface="Alibaba PuHuiTi R" pitchFamily="18" charset="-122"/>
              </a:rPr>
              <a:t>基础数据库内核知识同学</a:t>
            </a:r>
            <a:endParaRPr lang="en-US" altLang="zh-CN" dirty="0">
              <a:ea typeface="Alibaba PuHuiTi R" pitchFamily="18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ea typeface="Alibaba PuHuiTi R" pitchFamily="18" charset="-122"/>
              </a:rPr>
              <a:t>数据库实现入门教程实践工具</a:t>
            </a:r>
            <a:endParaRPr lang="en-US" altLang="zh-CN" dirty="0">
              <a:ea typeface="Alibaba PuHuiTi R" pitchFamily="18" charset="-122"/>
            </a:endParaRPr>
          </a:p>
          <a:p>
            <a:pPr marL="8255">
              <a:lnSpc>
                <a:spcPts val="1600"/>
              </a:lnSpc>
            </a:pPr>
            <a:endParaRPr lang="en-US" altLang="zh-CN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8255">
              <a:lnSpc>
                <a:spcPts val="1600"/>
              </a:lnSpc>
            </a:pPr>
            <a:endParaRPr dirty="0">
              <a:latin typeface="Alibaba PuHuiTi 2.0 55 Regular" panose="00020600040101010101" pitchFamily="18" charset="-122"/>
              <a:ea typeface="Alibaba PuHuiTi 2.0 55 Regular" panose="00020600040101010101" pitchFamily="18" charset="-122"/>
              <a:cs typeface="Alibaba PuHuiTi 2.0 55 Regular" panose="00020600040101010101" pitchFamily="18" charset="-122"/>
            </a:endParaRP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60F8A103-936C-CB47-B315-2C6C683013E1}"/>
              </a:ext>
            </a:extLst>
          </p:cNvPr>
          <p:cNvSpPr txBox="1"/>
          <p:nvPr/>
        </p:nvSpPr>
        <p:spPr>
          <a:xfrm>
            <a:off x="3750870" y="3309646"/>
            <a:ext cx="997911" cy="16964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>
              <a:spcBef>
                <a:spcPts val="65"/>
              </a:spcBef>
            </a:pPr>
            <a:endParaRPr sz="1050" dirty="0">
              <a:latin typeface="Alibaba PuHuiTi 2.0 55 Regular" panose="00020600040101010101" pitchFamily="18" charset="-122"/>
              <a:ea typeface="Alibaba PuHuiTi 2.0 55 Regular" panose="00020600040101010101" pitchFamily="18" charset="-122"/>
              <a:cs typeface="Alibaba PuHuiTi 2.0 55 Regular" panose="00020600040101010101" pitchFamily="18" charset="-122"/>
            </a:endParaRPr>
          </a:p>
        </p:txBody>
      </p:sp>
      <p:sp>
        <p:nvSpPr>
          <p:cNvPr id="12" name="object 25">
            <a:extLst>
              <a:ext uri="{FF2B5EF4-FFF2-40B4-BE49-F238E27FC236}">
                <a16:creationId xmlns:a16="http://schemas.microsoft.com/office/drawing/2014/main" id="{123695E9-BBFF-5F41-AAFD-B718BC2F4FEF}"/>
              </a:ext>
            </a:extLst>
          </p:cNvPr>
          <p:cNvSpPr txBox="1"/>
          <p:nvPr/>
        </p:nvSpPr>
        <p:spPr>
          <a:xfrm>
            <a:off x="1492251" y="4871357"/>
            <a:ext cx="1213121" cy="17344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>
              <a:spcBef>
                <a:spcPts val="65"/>
              </a:spcBef>
            </a:pPr>
            <a:endParaRPr sz="1050" dirty="0">
              <a:latin typeface="Alibaba PuHuiTi 2.0 55 Regular" panose="00020600040101010101" pitchFamily="18" charset="-122"/>
              <a:ea typeface="Alibaba PuHuiTi 2.0 55 Regular" panose="00020600040101010101" pitchFamily="18" charset="-122"/>
              <a:cs typeface="Alibaba PuHuiTi 2.0 55 Regular" panose="00020600040101010101" pitchFamily="18" charset="-122"/>
            </a:endParaRPr>
          </a:p>
        </p:txBody>
      </p:sp>
      <p:sp>
        <p:nvSpPr>
          <p:cNvPr id="13" name="同侧圆角矩形 12">
            <a:extLst>
              <a:ext uri="{FF2B5EF4-FFF2-40B4-BE49-F238E27FC236}">
                <a16:creationId xmlns:a16="http://schemas.microsoft.com/office/drawing/2014/main" id="{C2F10B43-0D0C-9F4E-904A-98936C01D93A}"/>
              </a:ext>
            </a:extLst>
          </p:cNvPr>
          <p:cNvSpPr/>
          <p:nvPr/>
        </p:nvSpPr>
        <p:spPr>
          <a:xfrm>
            <a:off x="704140" y="1298621"/>
            <a:ext cx="3445336" cy="627075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" algn="ctr">
              <a:spcBef>
                <a:spcPts val="65"/>
              </a:spcBef>
            </a:pPr>
            <a:r>
              <a:rPr lang="en-US" altLang="zh-CN" sz="2000" b="1" spc="22" dirty="0" err="1">
                <a:solidFill>
                  <a:schemeClr val="bg1"/>
                </a:solidFill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rPr>
              <a:t>MiniOB</a:t>
            </a:r>
            <a:r>
              <a:rPr lang="zh-CN" altLang="en-US" sz="2000" b="1" spc="22" dirty="0">
                <a:solidFill>
                  <a:schemeClr val="bg1"/>
                </a:solidFill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rPr>
              <a:t> 的愿景</a:t>
            </a:r>
            <a:endParaRPr lang="zh-CN" altLang="en-US" sz="2000" b="1" dirty="0">
              <a:solidFill>
                <a:schemeClr val="bg1"/>
              </a:solidFill>
              <a:latin typeface="Alibaba PuHuiTi 2.0 55 Regular" panose="00020600040101010101" pitchFamily="18" charset="-122"/>
              <a:ea typeface="Alibaba PuHuiTi 2.0 55 Regular" panose="00020600040101010101" pitchFamily="18" charset="-122"/>
              <a:cs typeface="Alibaba PuHuiTi 2.0 55 Regular" panose="00020600040101010101" pitchFamily="18" charset="-122"/>
            </a:endParaRPr>
          </a:p>
        </p:txBody>
      </p:sp>
      <p:sp>
        <p:nvSpPr>
          <p:cNvPr id="14" name="同侧圆角矩形 13">
            <a:extLst>
              <a:ext uri="{FF2B5EF4-FFF2-40B4-BE49-F238E27FC236}">
                <a16:creationId xmlns:a16="http://schemas.microsoft.com/office/drawing/2014/main" id="{E4B0360D-8FD7-734D-B9CF-F3CE15CBB393}"/>
              </a:ext>
            </a:extLst>
          </p:cNvPr>
          <p:cNvSpPr/>
          <p:nvPr/>
        </p:nvSpPr>
        <p:spPr>
          <a:xfrm>
            <a:off x="4342081" y="1298620"/>
            <a:ext cx="3445336" cy="627075"/>
          </a:xfrm>
          <a:prstGeom prst="round2SameRect">
            <a:avLst/>
          </a:prstGeom>
          <a:solidFill>
            <a:srgbClr val="08C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" algn="ctr">
              <a:spcBef>
                <a:spcPts val="65"/>
              </a:spcBef>
            </a:pPr>
            <a:r>
              <a:rPr lang="zh-CN" altLang="en-US" sz="2000" b="1" spc="22" dirty="0">
                <a:solidFill>
                  <a:schemeClr val="bg1"/>
                </a:solidFill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rPr>
              <a:t>我们希望</a:t>
            </a:r>
            <a:endParaRPr lang="zh-CN" altLang="en-US" sz="2000" b="1" dirty="0">
              <a:solidFill>
                <a:schemeClr val="bg1"/>
              </a:solidFill>
              <a:latin typeface="Alibaba PuHuiTi 2.0 55 Regular" panose="00020600040101010101" pitchFamily="18" charset="-122"/>
              <a:ea typeface="Alibaba PuHuiTi 2.0 55 Regular" panose="00020600040101010101" pitchFamily="18" charset="-122"/>
              <a:cs typeface="Alibaba PuHuiTi 2.0 55 Regular" panose="00020600040101010101" pitchFamily="18" charset="-122"/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B4004FB1-D4B4-BD4B-A158-5E1233D8D1CC}"/>
              </a:ext>
            </a:extLst>
          </p:cNvPr>
          <p:cNvSpPr txBox="1"/>
          <p:nvPr/>
        </p:nvSpPr>
        <p:spPr>
          <a:xfrm>
            <a:off x="4518869" y="2097444"/>
            <a:ext cx="3091760" cy="3540889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ea typeface="Alibaba PuHuiTi R" pitchFamily="18" charset="-122"/>
              </a:rPr>
              <a:t>吸引更多的同学参与到数据库系统研发</a:t>
            </a:r>
            <a:endParaRPr lang="en-US" altLang="zh-CN" dirty="0">
              <a:ea typeface="Alibaba PuHuiTi R" pitchFamily="18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ea typeface="Alibaba PuHuiTi R" pitchFamily="18" charset="-122"/>
              </a:rPr>
              <a:t>让新同学能够容易上手数据库系统实现</a:t>
            </a:r>
            <a:endParaRPr lang="en-US" altLang="zh-CN" dirty="0">
              <a:ea typeface="Alibaba PuHuiTi R" pitchFamily="18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ea typeface="Alibaba PuHuiTi R" pitchFamily="18" charset="-122"/>
              </a:rPr>
              <a:t>让更多的同学理解数据库底层原理</a:t>
            </a:r>
            <a:endParaRPr lang="en-US" altLang="zh-CN" dirty="0">
              <a:ea typeface="Alibaba PuHuiTi R" pitchFamily="18" charset="-122"/>
            </a:endParaRPr>
          </a:p>
          <a:p>
            <a:pPr marL="8255">
              <a:lnSpc>
                <a:spcPts val="1600"/>
              </a:lnSpc>
            </a:pPr>
            <a:endParaRPr dirty="0">
              <a:latin typeface="Alibaba PuHuiTi 2.0 55 Regular" panose="00020600040101010101" pitchFamily="18" charset="-122"/>
              <a:ea typeface="Alibaba PuHuiTi 2.0 55 Regular" panose="00020600040101010101" pitchFamily="18" charset="-122"/>
              <a:cs typeface="Alibaba PuHuiTi 2.0 55 Regular" panose="00020600040101010101" pitchFamily="18" charset="-122"/>
            </a:endParaRPr>
          </a:p>
        </p:txBody>
      </p:sp>
      <p:sp>
        <p:nvSpPr>
          <p:cNvPr id="16" name="同侧圆角矩形 15">
            <a:extLst>
              <a:ext uri="{FF2B5EF4-FFF2-40B4-BE49-F238E27FC236}">
                <a16:creationId xmlns:a16="http://schemas.microsoft.com/office/drawing/2014/main" id="{4F9A942B-560F-7147-8CB6-C2C687406598}"/>
              </a:ext>
            </a:extLst>
          </p:cNvPr>
          <p:cNvSpPr/>
          <p:nvPr/>
        </p:nvSpPr>
        <p:spPr>
          <a:xfrm>
            <a:off x="8186805" y="1307375"/>
            <a:ext cx="3445336" cy="4492902"/>
          </a:xfrm>
          <a:prstGeom prst="round2SameRect">
            <a:avLst>
              <a:gd name="adj1" fmla="val 0"/>
              <a:gd name="adj2" fmla="val 362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libaba PuHuiTi 2.0 55 Regular" panose="00020600040101010101" pitchFamily="18" charset="-122"/>
              <a:ea typeface="Alibaba PuHuiTi 2.0 55 Regular" panose="00020600040101010101" pitchFamily="18" charset="-122"/>
              <a:cs typeface="Alibaba PuHuiTi 2.0 55 Regular" panose="00020600040101010101" pitchFamily="18" charset="-122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CC41F65A-FFD6-9447-95DE-FE5D7D8191F2}"/>
              </a:ext>
            </a:extLst>
          </p:cNvPr>
          <p:cNvSpPr txBox="1"/>
          <p:nvPr/>
        </p:nvSpPr>
        <p:spPr>
          <a:xfrm>
            <a:off x="8363593" y="2097444"/>
            <a:ext cx="3268548" cy="2694054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ea typeface="Alibaba PuHuiTi R" pitchFamily="18" charset="-122"/>
              </a:rPr>
              <a:t>面向</a:t>
            </a:r>
            <a:r>
              <a:rPr lang="en-US" altLang="zh-CN" dirty="0">
                <a:ea typeface="Alibaba PuHuiTi R" pitchFamily="18" charset="-122"/>
              </a:rPr>
              <a:t>0</a:t>
            </a:r>
            <a:r>
              <a:rPr lang="zh-CN" altLang="en-US" dirty="0">
                <a:ea typeface="Alibaba PuHuiTi R" pitchFamily="18" charset="-122"/>
              </a:rPr>
              <a:t>基础学生</a:t>
            </a:r>
            <a:r>
              <a:rPr lang="en-US" altLang="zh-CN" dirty="0">
                <a:ea typeface="Alibaba PuHuiTi R" pitchFamily="18" charset="-122"/>
              </a:rPr>
              <a:t>/</a:t>
            </a:r>
            <a:r>
              <a:rPr lang="zh-CN" altLang="en-US" dirty="0">
                <a:ea typeface="Alibaba PuHuiTi R" pitchFamily="18" charset="-122"/>
              </a:rPr>
              <a:t>爱好者</a:t>
            </a:r>
            <a:endParaRPr lang="en-US" altLang="zh-CN" dirty="0">
              <a:ea typeface="Alibaba PuHuiTi R" pitchFamily="18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ea typeface="Alibaba PuHuiTi R" pitchFamily="18" charset="-122"/>
              </a:rPr>
              <a:t>参考</a:t>
            </a:r>
            <a:r>
              <a:rPr lang="en-US" altLang="zh-CN" dirty="0">
                <a:ea typeface="Alibaba PuHuiTi R" pitchFamily="18" charset="-122"/>
              </a:rPr>
              <a:t>CMU</a:t>
            </a:r>
            <a:r>
              <a:rPr lang="zh-CN" altLang="en-US" dirty="0">
                <a:ea typeface="Alibaba PuHuiTi R" pitchFamily="18" charset="-122"/>
              </a:rPr>
              <a:t> </a:t>
            </a:r>
            <a:r>
              <a:rPr lang="en-US" altLang="zh-CN" dirty="0">
                <a:ea typeface="Alibaba PuHuiTi R" pitchFamily="18" charset="-122"/>
              </a:rPr>
              <a:t>15445</a:t>
            </a:r>
            <a:r>
              <a:rPr lang="zh-CN" altLang="en-US" dirty="0">
                <a:ea typeface="Alibaba PuHuiTi R" pitchFamily="18" charset="-122"/>
              </a:rPr>
              <a:t>，体系完</a:t>
            </a:r>
            <a:endParaRPr lang="en-US" altLang="zh-CN" dirty="0">
              <a:ea typeface="Alibaba PuHuiTi R" pitchFamily="18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ea typeface="Alibaba PuHuiTi R" pitchFamily="18" charset="-122"/>
              </a:rPr>
              <a:t>设计简化，比如不考虑并发</a:t>
            </a:r>
            <a:endParaRPr lang="en-US" altLang="zh-CN" dirty="0">
              <a:ea typeface="Alibaba PuHuiTi R" pitchFamily="18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ea typeface="Alibaba PuHuiTi R" pitchFamily="18" charset="-122"/>
              </a:rPr>
              <a:t>逐步引导，由浅入深</a:t>
            </a:r>
            <a:endParaRPr lang="en-US" altLang="zh-CN" dirty="0">
              <a:ea typeface="Alibaba PuHuiTi R" pitchFamily="18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ea typeface="Alibaba PuHuiTi R" pitchFamily="18" charset="-122"/>
              </a:rPr>
              <a:t>贴近数据库底层原理</a:t>
            </a:r>
          </a:p>
        </p:txBody>
      </p:sp>
      <p:sp>
        <p:nvSpPr>
          <p:cNvPr id="18" name="同侧圆角矩形 17">
            <a:extLst>
              <a:ext uri="{FF2B5EF4-FFF2-40B4-BE49-F238E27FC236}">
                <a16:creationId xmlns:a16="http://schemas.microsoft.com/office/drawing/2014/main" id="{1BF0EAD6-4658-9D40-A2FA-41C7E53321C5}"/>
              </a:ext>
            </a:extLst>
          </p:cNvPr>
          <p:cNvSpPr/>
          <p:nvPr/>
        </p:nvSpPr>
        <p:spPr>
          <a:xfrm>
            <a:off x="8186805" y="1307375"/>
            <a:ext cx="3445336" cy="627075"/>
          </a:xfrm>
          <a:prstGeom prst="round2SameRect">
            <a:avLst/>
          </a:prstGeom>
          <a:solidFill>
            <a:srgbClr val="FFA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" algn="ctr">
              <a:spcBef>
                <a:spcPts val="65"/>
              </a:spcBef>
            </a:pPr>
            <a:r>
              <a:rPr lang="en-US" altLang="zh-CN" sz="2000" b="1" spc="22" dirty="0" err="1">
                <a:solidFill>
                  <a:schemeClr val="bg1"/>
                </a:solidFill>
                <a:ea typeface="Alibaba PuHuiTi 2.0 55 Regular" panose="00020600040101010101" pitchFamily="18" charset="-122"/>
              </a:rPr>
              <a:t>MiniOB</a:t>
            </a:r>
            <a:r>
              <a:rPr lang="zh-CN" altLang="en-US" sz="2000" b="1" spc="22" dirty="0">
                <a:solidFill>
                  <a:schemeClr val="bg1"/>
                </a:solidFill>
                <a:ea typeface="Alibaba PuHuiTi 2.0 55 Regular" panose="00020600040101010101" pitchFamily="18" charset="-122"/>
              </a:rPr>
              <a:t> 设计原则</a:t>
            </a:r>
          </a:p>
        </p:txBody>
      </p:sp>
    </p:spTree>
    <p:extLst>
      <p:ext uri="{BB962C8B-B14F-4D97-AF65-F5344CB8AC3E}">
        <p14:creationId xmlns:p14="http://schemas.microsoft.com/office/powerpoint/2010/main" val="2942720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6D017-EBE2-E142-A6B1-A0290AB4C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dirty="0" err="1"/>
              <a:t>MiniOB</a:t>
            </a:r>
            <a:r>
              <a:rPr kumimoji="1" lang="zh-CN" altLang="en-US" sz="4000" dirty="0"/>
              <a:t> </a:t>
            </a:r>
            <a:r>
              <a:rPr kumimoji="1" lang="zh-CN" altLang="en-US" sz="4000" b="1" dirty="0"/>
              <a:t>助力数据库理论和实践学习</a:t>
            </a:r>
            <a:endParaRPr kumimoji="1" lang="zh-CN" altLang="en-US" sz="4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7EDA05-2D41-2147-B047-9B8BEB08E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94" y="1452405"/>
            <a:ext cx="10577886" cy="384561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6F228F5-84A4-E546-85FC-D32319D2C1CB}"/>
              </a:ext>
            </a:extLst>
          </p:cNvPr>
          <p:cNvSpPr txBox="1"/>
          <p:nvPr/>
        </p:nvSpPr>
        <p:spPr>
          <a:xfrm>
            <a:off x="3414058" y="5472953"/>
            <a:ext cx="46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>
                <a:solidFill>
                  <a:srgbClr val="FF0000"/>
                </a:solidFill>
              </a:rPr>
              <a:t>全部代码 只有 </a:t>
            </a:r>
            <a:r>
              <a:rPr kumimoji="1" lang="en-US" altLang="zh-CN" sz="2400" dirty="0">
                <a:solidFill>
                  <a:srgbClr val="FF0000"/>
                </a:solidFill>
              </a:rPr>
              <a:t>2.4</a:t>
            </a:r>
            <a:r>
              <a:rPr kumimoji="1" lang="zh-CN" altLang="en-US" sz="2400" dirty="0">
                <a:solidFill>
                  <a:srgbClr val="FF0000"/>
                </a:solidFill>
              </a:rPr>
              <a:t> 万</a:t>
            </a:r>
          </a:p>
        </p:txBody>
      </p:sp>
    </p:spTree>
    <p:extLst>
      <p:ext uri="{BB962C8B-B14F-4D97-AF65-F5344CB8AC3E}">
        <p14:creationId xmlns:p14="http://schemas.microsoft.com/office/powerpoint/2010/main" val="2080086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6D017-EBE2-E142-A6B1-A0290AB4C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dirty="0"/>
              <a:t>从</a:t>
            </a:r>
            <a:r>
              <a:rPr kumimoji="1" lang="en-US" altLang="zh-CN" sz="4000" dirty="0"/>
              <a:t>0</a:t>
            </a:r>
            <a:r>
              <a:rPr kumimoji="1" lang="zh-CN" altLang="en-US" sz="4000" dirty="0"/>
              <a:t>到</a:t>
            </a:r>
            <a:r>
              <a:rPr kumimoji="1" lang="en-US" altLang="zh-CN" sz="4000" dirty="0"/>
              <a:t>1</a:t>
            </a:r>
            <a:r>
              <a:rPr kumimoji="1" lang="zh-CN" altLang="en-US" sz="4000" dirty="0"/>
              <a:t>实战数据库内核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A7DF8EB-B611-A248-9FD8-D745FD9DAB72}"/>
              </a:ext>
            </a:extLst>
          </p:cNvPr>
          <p:cNvGrpSpPr/>
          <p:nvPr/>
        </p:nvGrpSpPr>
        <p:grpSpPr>
          <a:xfrm>
            <a:off x="1123949" y="2021144"/>
            <a:ext cx="9944102" cy="3219452"/>
            <a:chOff x="1438272" y="2266946"/>
            <a:chExt cx="9944102" cy="3219452"/>
          </a:xfrm>
          <a:solidFill>
            <a:srgbClr val="1B2147"/>
          </a:solidFill>
        </p:grpSpPr>
        <p:sp>
          <p:nvSpPr>
            <p:cNvPr id="5" name="矩形: 单圆角 4">
              <a:extLst>
                <a:ext uri="{FF2B5EF4-FFF2-40B4-BE49-F238E27FC236}">
                  <a16:creationId xmlns:a16="http://schemas.microsoft.com/office/drawing/2014/main" id="{3ADB4578-FCAC-A24D-B5B2-93A36E55F000}"/>
                </a:ext>
              </a:extLst>
            </p:cNvPr>
            <p:cNvSpPr/>
            <p:nvPr/>
          </p:nvSpPr>
          <p:spPr>
            <a:xfrm rot="10800000">
              <a:off x="1438272" y="2266947"/>
              <a:ext cx="3133727" cy="3219451"/>
            </a:xfrm>
            <a:prstGeom prst="round1Rect">
              <a:avLst>
                <a:gd name="adj" fmla="val 12305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libaba PuHuiTi 2.0 55 Regular" panose="00020600040101010101" pitchFamily="18" charset="-122"/>
              </a:endParaRPr>
            </a:p>
          </p:txBody>
        </p:sp>
        <p:sp>
          <p:nvSpPr>
            <p:cNvPr id="6" name="矩形: 单圆角 6">
              <a:extLst>
                <a:ext uri="{FF2B5EF4-FFF2-40B4-BE49-F238E27FC236}">
                  <a16:creationId xmlns:a16="http://schemas.microsoft.com/office/drawing/2014/main" id="{ED9A7F94-19FD-9642-A752-C46A3701E98F}"/>
                </a:ext>
              </a:extLst>
            </p:cNvPr>
            <p:cNvSpPr/>
            <p:nvPr/>
          </p:nvSpPr>
          <p:spPr>
            <a:xfrm rot="10800000">
              <a:off x="4843459" y="2266946"/>
              <a:ext cx="3133727" cy="3219451"/>
            </a:xfrm>
            <a:prstGeom prst="round1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libaba PuHuiTi 2.0 55 Regular" panose="00020600040101010101" pitchFamily="18" charset="-122"/>
              </a:endParaRPr>
            </a:p>
          </p:txBody>
        </p:sp>
        <p:sp>
          <p:nvSpPr>
            <p:cNvPr id="7" name="矩形: 单圆角 7">
              <a:extLst>
                <a:ext uri="{FF2B5EF4-FFF2-40B4-BE49-F238E27FC236}">
                  <a16:creationId xmlns:a16="http://schemas.microsoft.com/office/drawing/2014/main" id="{D68F614F-3EBE-444D-9094-9638204364DA}"/>
                </a:ext>
              </a:extLst>
            </p:cNvPr>
            <p:cNvSpPr/>
            <p:nvPr/>
          </p:nvSpPr>
          <p:spPr>
            <a:xfrm rot="10800000" flipH="1">
              <a:off x="8248647" y="2266946"/>
              <a:ext cx="3133727" cy="3219451"/>
            </a:xfrm>
            <a:prstGeom prst="round1Rect">
              <a:avLst>
                <a:gd name="adj" fmla="val 15548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libaba PuHuiTi 2.0 55 Regular" panose="00020600040101010101" pitchFamily="18" charset="-122"/>
              </a:endParaRPr>
            </a:p>
          </p:txBody>
        </p:sp>
      </p:grpSp>
      <p:sp>
        <p:nvSpPr>
          <p:cNvPr id="8" name="矩形: 圆顶角 10">
            <a:extLst>
              <a:ext uri="{FF2B5EF4-FFF2-40B4-BE49-F238E27FC236}">
                <a16:creationId xmlns:a16="http://schemas.microsoft.com/office/drawing/2014/main" id="{E7737837-6AB1-9F48-9662-8411DA269446}"/>
              </a:ext>
            </a:extLst>
          </p:cNvPr>
          <p:cNvSpPr/>
          <p:nvPr/>
        </p:nvSpPr>
        <p:spPr>
          <a:xfrm>
            <a:off x="1123948" y="2021144"/>
            <a:ext cx="3133726" cy="127635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181F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libaba PuHuiTi 2.0 55 Regular" panose="00020600040101010101" pitchFamily="18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46B2EC8-525A-CB4E-B9BC-F31512D3F9BF}"/>
              </a:ext>
            </a:extLst>
          </p:cNvPr>
          <p:cNvSpPr/>
          <p:nvPr/>
        </p:nvSpPr>
        <p:spPr>
          <a:xfrm>
            <a:off x="971396" y="1789586"/>
            <a:ext cx="757240" cy="757239"/>
          </a:xfrm>
          <a:prstGeom prst="ellipse">
            <a:avLst/>
          </a:prstGeom>
          <a:solidFill>
            <a:srgbClr val="07C84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libaba PuHuiTi 2.0 55 Regular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1416031-5BAF-D44D-9AC7-8EF6BD4BF8EF}"/>
              </a:ext>
            </a:extLst>
          </p:cNvPr>
          <p:cNvSpPr txBox="1"/>
          <p:nvPr/>
        </p:nvSpPr>
        <p:spPr>
          <a:xfrm>
            <a:off x="1451416" y="274820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Alibaba PuHuiTi 2.0 55 Regular" panose="00020600040101010101" pitchFamily="18" charset="-122"/>
                <a:ea typeface="Alibaba PuHuiTi 2.0 55 Regular" panose="00020600040101010101" pitchFamily="18" charset="-122"/>
              </a:rPr>
              <a:t>入门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269912E-B1F8-5B45-BCB8-B0E64081EE61}"/>
              </a:ext>
            </a:extLst>
          </p:cNvPr>
          <p:cNvSpPr txBox="1"/>
          <p:nvPr/>
        </p:nvSpPr>
        <p:spPr>
          <a:xfrm>
            <a:off x="1451416" y="3459411"/>
            <a:ext cx="2634811" cy="1144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实现</a:t>
            </a:r>
            <a:r>
              <a:rPr kumimoji="1" lang="en-US" altLang="zh-CN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drop</a:t>
            </a: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kumimoji="1" lang="en-US" altLang="zh-CN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table</a:t>
            </a: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功能</a:t>
            </a:r>
            <a:endParaRPr kumimoji="1" lang="en-US" altLang="zh-CN" sz="12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实现</a:t>
            </a:r>
            <a:r>
              <a:rPr kumimoji="1" lang="en-US" altLang="zh-CN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update</a:t>
            </a: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kumimoji="1" lang="en-US" altLang="zh-CN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record</a:t>
            </a: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功能</a:t>
            </a:r>
            <a:endParaRPr kumimoji="1" lang="en-US" altLang="zh-CN" sz="12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实现</a:t>
            </a:r>
            <a:r>
              <a:rPr kumimoji="1" lang="en-US" altLang="zh-CN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date</a:t>
            </a: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字段</a:t>
            </a:r>
          </a:p>
        </p:txBody>
      </p:sp>
      <p:sp>
        <p:nvSpPr>
          <p:cNvPr id="12" name="矩形: 圆顶角 13">
            <a:extLst>
              <a:ext uri="{FF2B5EF4-FFF2-40B4-BE49-F238E27FC236}">
                <a16:creationId xmlns:a16="http://schemas.microsoft.com/office/drawing/2014/main" id="{4E3737E2-28A3-3242-98A6-5518D76D4FC7}"/>
              </a:ext>
            </a:extLst>
          </p:cNvPr>
          <p:cNvSpPr/>
          <p:nvPr/>
        </p:nvSpPr>
        <p:spPr>
          <a:xfrm>
            <a:off x="4529137" y="2021144"/>
            <a:ext cx="3133726" cy="127635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181F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libaba PuHuiTi 2.0 55 Regular" panose="00020600040101010101" pitchFamily="18" charset="-122"/>
            </a:endParaRPr>
          </a:p>
        </p:txBody>
      </p:sp>
      <p:sp>
        <p:nvSpPr>
          <p:cNvPr id="13" name="矩形: 圆顶角 14">
            <a:extLst>
              <a:ext uri="{FF2B5EF4-FFF2-40B4-BE49-F238E27FC236}">
                <a16:creationId xmlns:a16="http://schemas.microsoft.com/office/drawing/2014/main" id="{CB1EE251-F342-E647-BB06-A570EA6E7560}"/>
              </a:ext>
            </a:extLst>
          </p:cNvPr>
          <p:cNvSpPr/>
          <p:nvPr/>
        </p:nvSpPr>
        <p:spPr>
          <a:xfrm>
            <a:off x="7934322" y="2021144"/>
            <a:ext cx="3133726" cy="127635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181F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libaba PuHuiTi 2.0 55 Regular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B4E3B94-8F4B-7747-8B40-EBE0A3B79FB5}"/>
              </a:ext>
            </a:extLst>
          </p:cNvPr>
          <p:cNvSpPr txBox="1"/>
          <p:nvPr/>
        </p:nvSpPr>
        <p:spPr>
          <a:xfrm>
            <a:off x="4794691" y="274820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Alibaba PuHuiTi 2.0 55 Regular" panose="00020600040101010101" pitchFamily="18" charset="-122"/>
                <a:ea typeface="Alibaba PuHuiTi 2.0 55 Regular" panose="00020600040101010101" pitchFamily="18" charset="-122"/>
              </a:rPr>
              <a:t>进阶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BA0E5D3-EFCC-054B-9C47-BD4F15E19A73}"/>
              </a:ext>
            </a:extLst>
          </p:cNvPr>
          <p:cNvSpPr txBox="1"/>
          <p:nvPr/>
        </p:nvSpPr>
        <p:spPr>
          <a:xfrm>
            <a:off x="4794691" y="3459411"/>
            <a:ext cx="2634811" cy="1444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多表查询</a:t>
            </a:r>
            <a:endParaRPr kumimoji="1" lang="en-US" altLang="zh-CN" sz="12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聚合运算</a:t>
            </a:r>
            <a:r>
              <a:rPr kumimoji="1" lang="en-US" altLang="zh-CN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max/min/avg</a:t>
            </a: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单次插入多条数据</a:t>
            </a:r>
            <a:endParaRPr kumimoji="1" lang="en-US" altLang="zh-CN" sz="12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简单子查询</a:t>
            </a:r>
            <a:endParaRPr kumimoji="1" lang="en-US" altLang="zh-CN" sz="12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排序</a:t>
            </a:r>
            <a:r>
              <a:rPr kumimoji="1" lang="en-US" altLang="zh-CN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(order</a:t>
            </a: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kumimoji="1" lang="en-US" altLang="zh-CN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by)</a:t>
            </a:r>
            <a:endParaRPr lang="zh-CN" altLang="en-US" sz="1200" dirty="0">
              <a:latin typeface="Alibaba PuHuiTi 2.0 55 Regular" panose="00020600040101010101" pitchFamily="18" charset="-122"/>
              <a:ea typeface="Alibaba PuHuiTi 2.0 55 Regular" panose="00020600040101010101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BD2354F-D0A6-1D49-A70E-E6A5DCF0D88E}"/>
              </a:ext>
            </a:extLst>
          </p:cNvPr>
          <p:cNvSpPr txBox="1"/>
          <p:nvPr/>
        </p:nvSpPr>
        <p:spPr>
          <a:xfrm>
            <a:off x="8137966" y="274820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Alibaba PuHuiTi 2.0 55 Regular" panose="00020600040101010101" pitchFamily="18" charset="-122"/>
                <a:ea typeface="Alibaba PuHuiTi 2.0 55 Regular" panose="00020600040101010101" pitchFamily="18" charset="-122"/>
              </a:rPr>
              <a:t>高级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CD98143-CC24-6241-99D1-D3A026C15724}"/>
              </a:ext>
            </a:extLst>
          </p:cNvPr>
          <p:cNvSpPr txBox="1"/>
          <p:nvPr/>
        </p:nvSpPr>
        <p:spPr>
          <a:xfrm>
            <a:off x="8137966" y="3459411"/>
            <a:ext cx="2634811" cy="151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复杂子查询</a:t>
            </a:r>
            <a:endParaRPr kumimoji="1" lang="en-US" altLang="zh-CN" sz="12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多列索引</a:t>
            </a:r>
            <a:endParaRPr kumimoji="1" lang="en-US" altLang="zh-CN" sz="12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超长字段</a:t>
            </a:r>
            <a:endParaRPr kumimoji="1" lang="en-US" altLang="zh-CN" sz="12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分组</a:t>
            </a:r>
            <a:r>
              <a:rPr kumimoji="1" lang="en-US" altLang="zh-CN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(group</a:t>
            </a:r>
            <a:r>
              <a:rPr kumimoji="1" lang="zh-CN" altLang="en-US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kumimoji="1" lang="en-US" altLang="zh-CN" sz="12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by)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11B3252C-5A4A-F940-850F-343B73F0EB27}"/>
              </a:ext>
            </a:extLst>
          </p:cNvPr>
          <p:cNvSpPr/>
          <p:nvPr/>
        </p:nvSpPr>
        <p:spPr>
          <a:xfrm>
            <a:off x="4333718" y="1789586"/>
            <a:ext cx="757240" cy="757239"/>
          </a:xfrm>
          <a:prstGeom prst="ellipse">
            <a:avLst/>
          </a:prstGeom>
          <a:solidFill>
            <a:srgbClr val="0181F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libaba PuHuiTi 2.0 55 Regular" panose="00020600040101010101" pitchFamily="18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BD5180B-3D9A-2A43-B63E-2EA36019C58F}"/>
              </a:ext>
            </a:extLst>
          </p:cNvPr>
          <p:cNvSpPr/>
          <p:nvPr/>
        </p:nvSpPr>
        <p:spPr>
          <a:xfrm>
            <a:off x="7746840" y="1789586"/>
            <a:ext cx="757240" cy="757239"/>
          </a:xfrm>
          <a:prstGeom prst="ellipse">
            <a:avLst/>
          </a:prstGeom>
          <a:solidFill>
            <a:srgbClr val="FFA00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libaba PuHuiTi 2.0 55 Regular" panose="00020600040101010101" pitchFamily="18" charset="-122"/>
            </a:endParaRPr>
          </a:p>
        </p:txBody>
      </p:sp>
      <p:sp>
        <p:nvSpPr>
          <p:cNvPr id="20" name="Freeform 178">
            <a:extLst>
              <a:ext uri="{FF2B5EF4-FFF2-40B4-BE49-F238E27FC236}">
                <a16:creationId xmlns:a16="http://schemas.microsoft.com/office/drawing/2014/main" id="{9A5258A4-60D5-BA4E-B58C-943226471489}"/>
              </a:ext>
            </a:extLst>
          </p:cNvPr>
          <p:cNvSpPr>
            <a:spLocks noEditPoints="1"/>
          </p:cNvSpPr>
          <p:nvPr/>
        </p:nvSpPr>
        <p:spPr bwMode="auto">
          <a:xfrm>
            <a:off x="4574233" y="2064284"/>
            <a:ext cx="287665" cy="207841"/>
          </a:xfrm>
          <a:custGeom>
            <a:avLst/>
            <a:gdLst/>
            <a:ahLst/>
            <a:cxnLst>
              <a:cxn ang="0">
                <a:pos x="291" y="191"/>
              </a:cxn>
              <a:cxn ang="0">
                <a:pos x="283" y="238"/>
              </a:cxn>
              <a:cxn ang="0">
                <a:pos x="244" y="222"/>
              </a:cxn>
              <a:cxn ang="0">
                <a:pos x="254" y="178"/>
              </a:cxn>
              <a:cxn ang="0">
                <a:pos x="118" y="95"/>
              </a:cxn>
              <a:cxn ang="0">
                <a:pos x="79" y="95"/>
              </a:cxn>
              <a:cxn ang="0">
                <a:pos x="221" y="0"/>
              </a:cxn>
              <a:cxn ang="0">
                <a:pos x="386" y="101"/>
              </a:cxn>
              <a:cxn ang="0">
                <a:pos x="291" y="191"/>
              </a:cxn>
              <a:cxn ang="0">
                <a:pos x="225" y="185"/>
              </a:cxn>
              <a:cxn ang="0">
                <a:pos x="117" y="255"/>
              </a:cxn>
              <a:cxn ang="0">
                <a:pos x="69" y="278"/>
              </a:cxn>
              <a:cxn ang="0">
                <a:pos x="70" y="250"/>
              </a:cxn>
              <a:cxn ang="0">
                <a:pos x="0" y="185"/>
              </a:cxn>
              <a:cxn ang="0">
                <a:pos x="112" y="116"/>
              </a:cxn>
              <a:cxn ang="0">
                <a:pos x="225" y="185"/>
              </a:cxn>
            </a:cxnLst>
            <a:rect l="0" t="0" r="r" b="b"/>
            <a:pathLst>
              <a:path w="386" h="278">
                <a:moveTo>
                  <a:pt x="291" y="191"/>
                </a:moveTo>
                <a:cubicBezTo>
                  <a:pt x="265" y="211"/>
                  <a:pt x="283" y="238"/>
                  <a:pt x="283" y="238"/>
                </a:cubicBezTo>
                <a:cubicBezTo>
                  <a:pt x="283" y="238"/>
                  <a:pt x="256" y="230"/>
                  <a:pt x="244" y="222"/>
                </a:cubicBezTo>
                <a:cubicBezTo>
                  <a:pt x="257" y="210"/>
                  <a:pt x="254" y="194"/>
                  <a:pt x="254" y="178"/>
                </a:cubicBezTo>
                <a:cubicBezTo>
                  <a:pt x="254" y="132"/>
                  <a:pt x="176" y="94"/>
                  <a:pt x="118" y="95"/>
                </a:cubicBezTo>
                <a:cubicBezTo>
                  <a:pt x="93" y="95"/>
                  <a:pt x="79" y="95"/>
                  <a:pt x="79" y="95"/>
                </a:cubicBezTo>
                <a:cubicBezTo>
                  <a:pt x="79" y="95"/>
                  <a:pt x="72" y="4"/>
                  <a:pt x="221" y="0"/>
                </a:cubicBezTo>
                <a:cubicBezTo>
                  <a:pt x="312" y="0"/>
                  <a:pt x="386" y="45"/>
                  <a:pt x="386" y="101"/>
                </a:cubicBezTo>
                <a:cubicBezTo>
                  <a:pt x="386" y="144"/>
                  <a:pt x="352" y="176"/>
                  <a:pt x="291" y="191"/>
                </a:cubicBezTo>
                <a:close/>
                <a:moveTo>
                  <a:pt x="225" y="185"/>
                </a:moveTo>
                <a:cubicBezTo>
                  <a:pt x="225" y="223"/>
                  <a:pt x="177" y="253"/>
                  <a:pt x="117" y="255"/>
                </a:cubicBezTo>
                <a:cubicBezTo>
                  <a:pt x="112" y="263"/>
                  <a:pt x="98" y="278"/>
                  <a:pt x="69" y="278"/>
                </a:cubicBezTo>
                <a:cubicBezTo>
                  <a:pt x="81" y="271"/>
                  <a:pt x="80" y="262"/>
                  <a:pt x="70" y="250"/>
                </a:cubicBezTo>
                <a:cubicBezTo>
                  <a:pt x="29" y="239"/>
                  <a:pt x="0" y="214"/>
                  <a:pt x="0" y="185"/>
                </a:cubicBezTo>
                <a:cubicBezTo>
                  <a:pt x="0" y="147"/>
                  <a:pt x="50" y="116"/>
                  <a:pt x="112" y="116"/>
                </a:cubicBezTo>
                <a:cubicBezTo>
                  <a:pt x="174" y="116"/>
                  <a:pt x="225" y="147"/>
                  <a:pt x="225" y="18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Alibaba PuHuiTi 2.0 55 Regular" panose="00020600040101010101" pitchFamily="18" charset="-122"/>
            </a:endParaRPr>
          </a:p>
        </p:txBody>
      </p:sp>
      <p:sp>
        <p:nvSpPr>
          <p:cNvPr id="21" name="Freeform 185">
            <a:extLst>
              <a:ext uri="{FF2B5EF4-FFF2-40B4-BE49-F238E27FC236}">
                <a16:creationId xmlns:a16="http://schemas.microsoft.com/office/drawing/2014/main" id="{BDB6588B-7B71-3D49-9899-D71A70C318C3}"/>
              </a:ext>
            </a:extLst>
          </p:cNvPr>
          <p:cNvSpPr/>
          <p:nvPr/>
        </p:nvSpPr>
        <p:spPr bwMode="auto">
          <a:xfrm>
            <a:off x="7981627" y="1997413"/>
            <a:ext cx="287665" cy="287665"/>
          </a:xfrm>
          <a:custGeom>
            <a:avLst/>
            <a:gdLst/>
            <a:ahLst/>
            <a:cxnLst>
              <a:cxn ang="0">
                <a:pos x="363" y="386"/>
              </a:cxn>
              <a:cxn ang="0">
                <a:pos x="193" y="386"/>
              </a:cxn>
              <a:cxn ang="0">
                <a:pos x="23" y="386"/>
              </a:cxn>
              <a:cxn ang="0">
                <a:pos x="1" y="362"/>
              </a:cxn>
              <a:cxn ang="0">
                <a:pos x="69" y="282"/>
              </a:cxn>
              <a:cxn ang="0">
                <a:pos x="126" y="259"/>
              </a:cxn>
              <a:cxn ang="0">
                <a:pos x="144" y="237"/>
              </a:cxn>
              <a:cxn ang="0">
                <a:pos x="144" y="226"/>
              </a:cxn>
              <a:cxn ang="0">
                <a:pos x="136" y="196"/>
              </a:cxn>
              <a:cxn ang="0">
                <a:pos x="132" y="185"/>
              </a:cxn>
              <a:cxn ang="0">
                <a:pos x="116" y="155"/>
              </a:cxn>
              <a:cxn ang="0">
                <a:pos x="120" y="130"/>
              </a:cxn>
              <a:cxn ang="0">
                <a:pos x="116" y="72"/>
              </a:cxn>
              <a:cxn ang="0">
                <a:pos x="193" y="8"/>
              </a:cxn>
              <a:cxn ang="0">
                <a:pos x="234" y="0"/>
              </a:cxn>
              <a:cxn ang="0">
                <a:pos x="241" y="13"/>
              </a:cxn>
              <a:cxn ang="0">
                <a:pos x="270" y="72"/>
              </a:cxn>
              <a:cxn ang="0">
                <a:pos x="266" y="130"/>
              </a:cxn>
              <a:cxn ang="0">
                <a:pos x="270" y="155"/>
              </a:cxn>
              <a:cxn ang="0">
                <a:pos x="254" y="185"/>
              </a:cxn>
              <a:cxn ang="0">
                <a:pos x="251" y="196"/>
              </a:cxn>
              <a:cxn ang="0">
                <a:pos x="242" y="226"/>
              </a:cxn>
              <a:cxn ang="0">
                <a:pos x="242" y="237"/>
              </a:cxn>
              <a:cxn ang="0">
                <a:pos x="261" y="259"/>
              </a:cxn>
              <a:cxn ang="0">
                <a:pos x="317" y="282"/>
              </a:cxn>
              <a:cxn ang="0">
                <a:pos x="385" y="362"/>
              </a:cxn>
              <a:cxn ang="0">
                <a:pos x="363" y="386"/>
              </a:cxn>
            </a:cxnLst>
            <a:rect l="0" t="0" r="r" b="b"/>
            <a:pathLst>
              <a:path w="386" h="386">
                <a:moveTo>
                  <a:pt x="363" y="386"/>
                </a:moveTo>
                <a:cubicBezTo>
                  <a:pt x="311" y="386"/>
                  <a:pt x="193" y="386"/>
                  <a:pt x="193" y="386"/>
                </a:cubicBezTo>
                <a:cubicBezTo>
                  <a:pt x="193" y="386"/>
                  <a:pt x="74" y="386"/>
                  <a:pt x="23" y="386"/>
                </a:cubicBezTo>
                <a:cubicBezTo>
                  <a:pt x="7" y="386"/>
                  <a:pt x="0" y="378"/>
                  <a:pt x="1" y="362"/>
                </a:cubicBezTo>
                <a:cubicBezTo>
                  <a:pt x="5" y="336"/>
                  <a:pt x="19" y="298"/>
                  <a:pt x="69" y="282"/>
                </a:cubicBezTo>
                <a:cubicBezTo>
                  <a:pt x="122" y="261"/>
                  <a:pt x="126" y="259"/>
                  <a:pt x="126" y="259"/>
                </a:cubicBezTo>
                <a:cubicBezTo>
                  <a:pt x="126" y="259"/>
                  <a:pt x="138" y="239"/>
                  <a:pt x="144" y="237"/>
                </a:cubicBezTo>
                <a:cubicBezTo>
                  <a:pt x="150" y="236"/>
                  <a:pt x="145" y="228"/>
                  <a:pt x="144" y="226"/>
                </a:cubicBezTo>
                <a:cubicBezTo>
                  <a:pt x="143" y="223"/>
                  <a:pt x="136" y="226"/>
                  <a:pt x="136" y="196"/>
                </a:cubicBezTo>
                <a:cubicBezTo>
                  <a:pt x="136" y="186"/>
                  <a:pt x="137" y="185"/>
                  <a:pt x="132" y="185"/>
                </a:cubicBezTo>
                <a:cubicBezTo>
                  <a:pt x="127" y="185"/>
                  <a:pt x="116" y="179"/>
                  <a:pt x="116" y="155"/>
                </a:cubicBezTo>
                <a:cubicBezTo>
                  <a:pt x="116" y="131"/>
                  <a:pt x="116" y="130"/>
                  <a:pt x="120" y="130"/>
                </a:cubicBezTo>
                <a:cubicBezTo>
                  <a:pt x="121" y="120"/>
                  <a:pt x="116" y="106"/>
                  <a:pt x="116" y="72"/>
                </a:cubicBezTo>
                <a:cubicBezTo>
                  <a:pt x="116" y="39"/>
                  <a:pt x="143" y="8"/>
                  <a:pt x="193" y="8"/>
                </a:cubicBezTo>
                <a:cubicBezTo>
                  <a:pt x="208" y="8"/>
                  <a:pt x="220" y="1"/>
                  <a:pt x="234" y="0"/>
                </a:cubicBezTo>
                <a:cubicBezTo>
                  <a:pt x="236" y="4"/>
                  <a:pt x="238" y="12"/>
                  <a:pt x="241" y="13"/>
                </a:cubicBezTo>
                <a:cubicBezTo>
                  <a:pt x="251" y="20"/>
                  <a:pt x="265" y="38"/>
                  <a:pt x="270" y="72"/>
                </a:cubicBezTo>
                <a:cubicBezTo>
                  <a:pt x="270" y="106"/>
                  <a:pt x="265" y="120"/>
                  <a:pt x="266" y="130"/>
                </a:cubicBezTo>
                <a:cubicBezTo>
                  <a:pt x="270" y="130"/>
                  <a:pt x="270" y="131"/>
                  <a:pt x="270" y="155"/>
                </a:cubicBezTo>
                <a:cubicBezTo>
                  <a:pt x="270" y="179"/>
                  <a:pt x="259" y="185"/>
                  <a:pt x="254" y="185"/>
                </a:cubicBezTo>
                <a:cubicBezTo>
                  <a:pt x="249" y="185"/>
                  <a:pt x="251" y="186"/>
                  <a:pt x="251" y="196"/>
                </a:cubicBezTo>
                <a:cubicBezTo>
                  <a:pt x="251" y="226"/>
                  <a:pt x="243" y="223"/>
                  <a:pt x="242" y="226"/>
                </a:cubicBezTo>
                <a:cubicBezTo>
                  <a:pt x="241" y="228"/>
                  <a:pt x="237" y="236"/>
                  <a:pt x="242" y="237"/>
                </a:cubicBezTo>
                <a:cubicBezTo>
                  <a:pt x="248" y="239"/>
                  <a:pt x="261" y="259"/>
                  <a:pt x="261" y="259"/>
                </a:cubicBezTo>
                <a:cubicBezTo>
                  <a:pt x="261" y="259"/>
                  <a:pt x="264" y="261"/>
                  <a:pt x="317" y="282"/>
                </a:cubicBezTo>
                <a:cubicBezTo>
                  <a:pt x="368" y="298"/>
                  <a:pt x="382" y="337"/>
                  <a:pt x="385" y="362"/>
                </a:cubicBezTo>
                <a:cubicBezTo>
                  <a:pt x="386" y="379"/>
                  <a:pt x="381" y="386"/>
                  <a:pt x="363" y="38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Alibaba PuHuiTi 2.0 55 Regular" panose="00020600040101010101" pitchFamily="18" charset="-122"/>
            </a:endParaRPr>
          </a:p>
        </p:txBody>
      </p:sp>
      <p:sp>
        <p:nvSpPr>
          <p:cNvPr id="22" name="Freeform 196">
            <a:extLst>
              <a:ext uri="{FF2B5EF4-FFF2-40B4-BE49-F238E27FC236}">
                <a16:creationId xmlns:a16="http://schemas.microsoft.com/office/drawing/2014/main" id="{A32FB0AB-D4A7-4B40-8259-82BAD89F2B66}"/>
              </a:ext>
            </a:extLst>
          </p:cNvPr>
          <p:cNvSpPr>
            <a:spLocks noEditPoints="1"/>
          </p:cNvSpPr>
          <p:nvPr/>
        </p:nvSpPr>
        <p:spPr bwMode="auto">
          <a:xfrm>
            <a:off x="1233293" y="2021143"/>
            <a:ext cx="233445" cy="311762"/>
          </a:xfrm>
          <a:custGeom>
            <a:avLst/>
            <a:gdLst/>
            <a:ahLst/>
            <a:cxnLst>
              <a:cxn ang="0">
                <a:pos x="156" y="0"/>
              </a:cxn>
              <a:cxn ang="0">
                <a:pos x="0" y="156"/>
              </a:cxn>
              <a:cxn ang="0">
                <a:pos x="156" y="416"/>
              </a:cxn>
              <a:cxn ang="0">
                <a:pos x="312" y="156"/>
              </a:cxn>
              <a:cxn ang="0">
                <a:pos x="156" y="0"/>
              </a:cxn>
              <a:cxn ang="0">
                <a:pos x="156" y="234"/>
              </a:cxn>
              <a:cxn ang="0">
                <a:pos x="78" y="156"/>
              </a:cxn>
              <a:cxn ang="0">
                <a:pos x="156" y="78"/>
              </a:cxn>
              <a:cxn ang="0">
                <a:pos x="234" y="156"/>
              </a:cxn>
              <a:cxn ang="0">
                <a:pos x="156" y="234"/>
              </a:cxn>
            </a:cxnLst>
            <a:rect l="0" t="0" r="r" b="b"/>
            <a:pathLst>
              <a:path w="312" h="416">
                <a:moveTo>
                  <a:pt x="156" y="0"/>
                </a:moveTo>
                <a:cubicBezTo>
                  <a:pt x="70" y="0"/>
                  <a:pt x="0" y="70"/>
                  <a:pt x="0" y="156"/>
                </a:cubicBezTo>
                <a:cubicBezTo>
                  <a:pt x="0" y="242"/>
                  <a:pt x="156" y="416"/>
                  <a:pt x="156" y="416"/>
                </a:cubicBezTo>
                <a:cubicBezTo>
                  <a:pt x="156" y="416"/>
                  <a:pt x="312" y="242"/>
                  <a:pt x="312" y="156"/>
                </a:cubicBezTo>
                <a:cubicBezTo>
                  <a:pt x="312" y="70"/>
                  <a:pt x="242" y="0"/>
                  <a:pt x="156" y="0"/>
                </a:cubicBezTo>
                <a:close/>
                <a:moveTo>
                  <a:pt x="156" y="234"/>
                </a:moveTo>
                <a:cubicBezTo>
                  <a:pt x="113" y="234"/>
                  <a:pt x="78" y="199"/>
                  <a:pt x="78" y="156"/>
                </a:cubicBezTo>
                <a:cubicBezTo>
                  <a:pt x="78" y="113"/>
                  <a:pt x="113" y="78"/>
                  <a:pt x="156" y="78"/>
                </a:cubicBezTo>
                <a:cubicBezTo>
                  <a:pt x="199" y="78"/>
                  <a:pt x="234" y="113"/>
                  <a:pt x="234" y="156"/>
                </a:cubicBezTo>
                <a:cubicBezTo>
                  <a:pt x="234" y="199"/>
                  <a:pt x="199" y="234"/>
                  <a:pt x="156" y="23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Alibaba PuHuiTi 2.0 55 Regular" panose="00020600040101010101" pitchFamily="18" charset="-122"/>
            </a:endParaRPr>
          </a:p>
        </p:txBody>
      </p:sp>
      <p:sp>
        <p:nvSpPr>
          <p:cNvPr id="23" name="L 形 22">
            <a:extLst>
              <a:ext uri="{FF2B5EF4-FFF2-40B4-BE49-F238E27FC236}">
                <a16:creationId xmlns:a16="http://schemas.microsoft.com/office/drawing/2014/main" id="{FCC04ECD-DAA8-FC4E-97D1-881860474D3D}"/>
              </a:ext>
            </a:extLst>
          </p:cNvPr>
          <p:cNvSpPr/>
          <p:nvPr/>
        </p:nvSpPr>
        <p:spPr>
          <a:xfrm rot="18900000" flipH="1">
            <a:off x="2946603" y="2844737"/>
            <a:ext cx="114703" cy="114703"/>
          </a:xfrm>
          <a:prstGeom prst="corner">
            <a:avLst>
              <a:gd name="adj1" fmla="val 25237"/>
              <a:gd name="adj2" fmla="val 239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Alibaba PuHuiTi 2.0 55 Regular" panose="00020600040101010101" pitchFamily="18" charset="-122"/>
            </a:endParaRPr>
          </a:p>
        </p:txBody>
      </p:sp>
      <p:sp>
        <p:nvSpPr>
          <p:cNvPr id="24" name="L 形 23">
            <a:extLst>
              <a:ext uri="{FF2B5EF4-FFF2-40B4-BE49-F238E27FC236}">
                <a16:creationId xmlns:a16="http://schemas.microsoft.com/office/drawing/2014/main" id="{B36014EA-0E76-7140-BD7B-709C22A3AF94}"/>
              </a:ext>
            </a:extLst>
          </p:cNvPr>
          <p:cNvSpPr/>
          <p:nvPr/>
        </p:nvSpPr>
        <p:spPr>
          <a:xfrm rot="18900000" flipH="1">
            <a:off x="6151633" y="2844737"/>
            <a:ext cx="114703" cy="114703"/>
          </a:xfrm>
          <a:prstGeom prst="corner">
            <a:avLst>
              <a:gd name="adj1" fmla="val 25237"/>
              <a:gd name="adj2" fmla="val 239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Alibaba PuHuiTi 2.0 55 Regular" panose="00020600040101010101" pitchFamily="18" charset="-122"/>
            </a:endParaRPr>
          </a:p>
        </p:txBody>
      </p:sp>
      <p:sp>
        <p:nvSpPr>
          <p:cNvPr id="25" name="L 形 24">
            <a:extLst>
              <a:ext uri="{FF2B5EF4-FFF2-40B4-BE49-F238E27FC236}">
                <a16:creationId xmlns:a16="http://schemas.microsoft.com/office/drawing/2014/main" id="{9B352FD3-9FB7-1D4F-854F-C3D8FA0685F5}"/>
              </a:ext>
            </a:extLst>
          </p:cNvPr>
          <p:cNvSpPr/>
          <p:nvPr/>
        </p:nvSpPr>
        <p:spPr>
          <a:xfrm rot="18900000" flipH="1">
            <a:off x="9782679" y="2844737"/>
            <a:ext cx="114703" cy="114703"/>
          </a:xfrm>
          <a:prstGeom prst="corner">
            <a:avLst>
              <a:gd name="adj1" fmla="val 25237"/>
              <a:gd name="adj2" fmla="val 239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Alibaba PuHuiTi 2.0 55 Regular" panose="00020600040101010101" pitchFamily="18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DCB98B6-8CC9-EB4F-B955-9E5E383D57CF}"/>
              </a:ext>
            </a:extLst>
          </p:cNvPr>
          <p:cNvSpPr/>
          <p:nvPr/>
        </p:nvSpPr>
        <p:spPr>
          <a:xfrm>
            <a:off x="240253" y="308361"/>
            <a:ext cx="9662982" cy="636202"/>
          </a:xfrm>
          <a:prstGeom prst="rect">
            <a:avLst/>
          </a:prstGeom>
        </p:spPr>
        <p:txBody>
          <a:bodyPr vert="horz" lIns="91416" tIns="46788" rIns="91416" bIns="46788" rtlCol="0" anchor="ctr">
            <a:normAutofit/>
          </a:bodyPr>
          <a:lstStyle/>
          <a:p>
            <a:pPr>
              <a:spcBef>
                <a:spcPts val="1200"/>
              </a:spcBef>
            </a:pPr>
            <a:endParaRPr lang="zh-CN" altLang="en-US" sz="3000" b="1" dirty="0">
              <a:ea typeface="Alibaba PuHuiTi B" pitchFamily="18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EC0275F-C18F-4449-A52F-7575A6DCFCF8}"/>
              </a:ext>
            </a:extLst>
          </p:cNvPr>
          <p:cNvSpPr txBox="1"/>
          <p:nvPr/>
        </p:nvSpPr>
        <p:spPr>
          <a:xfrm>
            <a:off x="971396" y="132135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题目设计</a:t>
            </a:r>
          </a:p>
        </p:txBody>
      </p:sp>
    </p:spTree>
    <p:extLst>
      <p:ext uri="{BB962C8B-B14F-4D97-AF65-F5344CB8AC3E}">
        <p14:creationId xmlns:p14="http://schemas.microsoft.com/office/powerpoint/2010/main" val="293522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6D017-EBE2-E142-A6B1-A0290AB4C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00" y="2017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-US" sz="4000" dirty="0"/>
              <a:t>从课程学习到动手实验</a:t>
            </a:r>
          </a:p>
        </p:txBody>
      </p:sp>
      <p:pic>
        <p:nvPicPr>
          <p:cNvPr id="4" name="Picture 2" descr="图片6">
            <a:extLst>
              <a:ext uri="{FF2B5EF4-FFF2-40B4-BE49-F238E27FC236}">
                <a16:creationId xmlns:a16="http://schemas.microsoft.com/office/drawing/2014/main" id="{577B4323-8EAE-0843-BEDB-2F6A83F1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21" y="1987761"/>
            <a:ext cx="2876895" cy="23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图片8">
            <a:extLst>
              <a:ext uri="{FF2B5EF4-FFF2-40B4-BE49-F238E27FC236}">
                <a16:creationId xmlns:a16="http://schemas.microsoft.com/office/drawing/2014/main" id="{8285E4C9-64D2-FF44-B4E8-AC2034050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47" y="4354584"/>
            <a:ext cx="4640045" cy="167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6903E00-B3BE-8F44-A222-183B9BF44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870" y="3175146"/>
            <a:ext cx="4480613" cy="293919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2FB9031-5931-1441-9C52-4FA47D638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289" y="1705717"/>
            <a:ext cx="1823096" cy="2018580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F1AAF638-DB65-6E42-90B5-6B6D081E6AA3}"/>
              </a:ext>
            </a:extLst>
          </p:cNvPr>
          <p:cNvSpPr txBox="1"/>
          <p:nvPr/>
        </p:nvSpPr>
        <p:spPr>
          <a:xfrm>
            <a:off x="766942" y="1281998"/>
            <a:ext cx="4746785" cy="411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800" b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MiniOB</a:t>
            </a:r>
            <a:r>
              <a:rPr kumimoji="1" lang="zh-CN" altLang="en-US" sz="1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 训练营 </a:t>
            </a:r>
            <a:r>
              <a:rPr kumimoji="1" lang="en-US" altLang="zh-CN" sz="1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-</a:t>
            </a:r>
            <a:r>
              <a:rPr kumimoji="1" lang="zh-CN" altLang="en-US" sz="1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 由浅入深，循序渐进</a:t>
            </a:r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D9A1A72C-14E0-3546-A4B9-2CD6DB47B4E0}"/>
              </a:ext>
            </a:extLst>
          </p:cNvPr>
          <p:cNvSpPr txBox="1"/>
          <p:nvPr/>
        </p:nvSpPr>
        <p:spPr>
          <a:xfrm>
            <a:off x="6441845" y="1281997"/>
            <a:ext cx="4983213" cy="411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1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测试平台</a:t>
            </a:r>
            <a:r>
              <a:rPr kumimoji="1" lang="en-US" altLang="zh-CN" sz="1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——</a:t>
            </a:r>
            <a:r>
              <a:rPr kumimoji="1" lang="zh-CN" altLang="en-US" sz="1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提交测试代码、查看测试结果</a:t>
            </a:r>
          </a:p>
        </p:txBody>
      </p:sp>
    </p:spTree>
    <p:extLst>
      <p:ext uri="{BB962C8B-B14F-4D97-AF65-F5344CB8AC3E}">
        <p14:creationId xmlns:p14="http://schemas.microsoft.com/office/powerpoint/2010/main" val="132533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6D017-EBE2-E142-A6B1-A0290AB4C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dirty="0"/>
              <a:t>2023</a:t>
            </a:r>
            <a:r>
              <a:rPr kumimoji="1" lang="zh-CN" altLang="en-US" sz="4000" dirty="0"/>
              <a:t> </a:t>
            </a:r>
            <a:r>
              <a:rPr kumimoji="1" lang="en-US" altLang="zh-CN" sz="4000" dirty="0" err="1"/>
              <a:t>OceanBase</a:t>
            </a:r>
            <a:r>
              <a:rPr kumimoji="1" lang="zh-CN" altLang="en-US" sz="4000" dirty="0"/>
              <a:t>数据库大赛升级国赛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1A7D376-3DC7-1448-8A65-037A4B3E79C5}"/>
              </a:ext>
            </a:extLst>
          </p:cNvPr>
          <p:cNvSpPr txBox="1"/>
          <p:nvPr/>
        </p:nvSpPr>
        <p:spPr>
          <a:xfrm>
            <a:off x="704891" y="241096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官网地址：</a:t>
            </a:r>
            <a:r>
              <a:rPr kumimoji="1" lang="en-US" altLang="zh-CN" sz="20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open.oceanbase.com</a:t>
            </a:r>
            <a:r>
              <a:rPr kumimoji="1"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/competition</a:t>
            </a:r>
            <a:endParaRPr kumimoji="1" lang="zh-CN" altLang="en-US" sz="2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976D16-532F-E348-A0AD-7A28CBDE9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14" y="3293526"/>
            <a:ext cx="6141932" cy="23265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BE7BE65-F6C9-2C44-8372-3352E2948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876" y="3502448"/>
            <a:ext cx="5078849" cy="25429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31E9C1-8359-0C4D-9D4B-757329C68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446" y="1466374"/>
            <a:ext cx="5185279" cy="18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标题 1">
            <a:extLst>
              <a:ext uri="{FF2B5EF4-FFF2-40B4-BE49-F238E27FC236}">
                <a16:creationId xmlns:a16="http://schemas.microsoft.com/office/drawing/2014/main" id="{BF1BC30A-A690-5D4A-9F25-769B9CB528A9}"/>
              </a:ext>
            </a:extLst>
          </p:cNvPr>
          <p:cNvSpPr txBox="1">
            <a:spLocks/>
          </p:cNvSpPr>
          <p:nvPr/>
        </p:nvSpPr>
        <p:spPr>
          <a:xfrm>
            <a:off x="1310563" y="558049"/>
            <a:ext cx="10777689" cy="684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kumimoji="1" lang="zh-CN" altLang="en-US" sz="4000" dirty="0"/>
              <a:t>以赛促学，数据库大赛的原则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8D26880-8DB5-734C-BF59-DD476118ED9A}"/>
              </a:ext>
            </a:extLst>
          </p:cNvPr>
          <p:cNvGrpSpPr/>
          <p:nvPr/>
        </p:nvGrpSpPr>
        <p:grpSpPr>
          <a:xfrm>
            <a:off x="1363178" y="4781738"/>
            <a:ext cx="4716451" cy="566348"/>
            <a:chOff x="7307262" y="5067944"/>
            <a:chExt cx="4716451" cy="566348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306CD08E-392B-8144-B4DB-5146B5E2E8A6}"/>
                </a:ext>
              </a:extLst>
            </p:cNvPr>
            <p:cNvGrpSpPr/>
            <p:nvPr/>
          </p:nvGrpSpPr>
          <p:grpSpPr>
            <a:xfrm>
              <a:off x="7307262" y="5067944"/>
              <a:ext cx="4716451" cy="566348"/>
              <a:chOff x="3733510" y="4598663"/>
              <a:chExt cx="5184889" cy="1072934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4C94455D-EEDA-2242-B3EF-FF7507F8DA24}"/>
                  </a:ext>
                </a:extLst>
              </p:cNvPr>
              <p:cNvSpPr/>
              <p:nvPr/>
            </p:nvSpPr>
            <p:spPr>
              <a:xfrm>
                <a:off x="3733510" y="4598665"/>
                <a:ext cx="791426" cy="107293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latin typeface="Alibaba PuHuiTi R" pitchFamily="18" charset="-122"/>
                  <a:ea typeface="Alibaba PuHuiTi R" pitchFamily="18" charset="-122"/>
                  <a:cs typeface="Alibaba PuHuiTi R" pitchFamily="18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31EBFE99-2BAA-7E4F-8D12-3A9211F70185}"/>
                  </a:ext>
                </a:extLst>
              </p:cNvPr>
              <p:cNvSpPr/>
              <p:nvPr/>
            </p:nvSpPr>
            <p:spPr>
              <a:xfrm>
                <a:off x="4524937" y="4598663"/>
                <a:ext cx="4393462" cy="10729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8000" rIns="28800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  <a:tabLst>
                    <a:tab pos="79375" algn="l"/>
                  </a:tabLst>
                </a:pPr>
                <a:endParaRPr kumimoji="1"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384265C2-849C-494C-AF6D-C22776211175}"/>
                  </a:ext>
                </a:extLst>
              </p:cNvPr>
              <p:cNvSpPr/>
              <p:nvPr/>
            </p:nvSpPr>
            <p:spPr>
              <a:xfrm>
                <a:off x="4508039" y="4685146"/>
                <a:ext cx="4393462" cy="957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ctr">
                  <a:lnSpc>
                    <a:spcPct val="150000"/>
                  </a:lnSpc>
                </a:pPr>
                <a:r>
                  <a:rPr kumimoji="1" lang="zh-CN" altLang="en-US" sz="2000" dirty="0">
                    <a:solidFill>
                      <a:schemeClr val="tx2"/>
                    </a:solidFill>
                    <a:ea typeface="Alibaba PuHuiTi R" pitchFamily="18" charset="-122"/>
                  </a:rPr>
                  <a:t>尝试解决数据库核心技术问题</a:t>
                </a:r>
              </a:p>
            </p:txBody>
          </p:sp>
        </p:grpSp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1229540-C92E-D045-8DDE-84B81CA04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6053" y="5235035"/>
              <a:ext cx="226971" cy="245885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17CFF4C-018E-5E43-803E-3CACE57836C2}"/>
              </a:ext>
            </a:extLst>
          </p:cNvPr>
          <p:cNvGrpSpPr/>
          <p:nvPr/>
        </p:nvGrpSpPr>
        <p:grpSpPr>
          <a:xfrm>
            <a:off x="1363178" y="1898703"/>
            <a:ext cx="4693396" cy="580546"/>
            <a:chOff x="7314946" y="3666974"/>
            <a:chExt cx="4693396" cy="580546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F7BD17DA-8357-4246-AB54-09DAABE9CB6F}"/>
                </a:ext>
              </a:extLst>
            </p:cNvPr>
            <p:cNvGrpSpPr/>
            <p:nvPr/>
          </p:nvGrpSpPr>
          <p:grpSpPr>
            <a:xfrm>
              <a:off x="7314946" y="3666974"/>
              <a:ext cx="4693396" cy="580546"/>
              <a:chOff x="3733510" y="4571765"/>
              <a:chExt cx="5159545" cy="1099832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74098049-3D3E-C747-8529-88D96EDDC167}"/>
                  </a:ext>
                </a:extLst>
              </p:cNvPr>
              <p:cNvSpPr/>
              <p:nvPr/>
            </p:nvSpPr>
            <p:spPr>
              <a:xfrm>
                <a:off x="3733510" y="4598665"/>
                <a:ext cx="791426" cy="107293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latin typeface="Alibaba PuHuiTi R" pitchFamily="18" charset="-122"/>
                  <a:ea typeface="Alibaba PuHuiTi R" pitchFamily="18" charset="-122"/>
                  <a:cs typeface="Alibaba PuHuiTi R" pitchFamily="18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F656CE76-B113-764B-BBAC-B65F1B57278C}"/>
                  </a:ext>
                </a:extLst>
              </p:cNvPr>
              <p:cNvSpPr/>
              <p:nvPr/>
            </p:nvSpPr>
            <p:spPr>
              <a:xfrm>
                <a:off x="4524937" y="4598661"/>
                <a:ext cx="4368118" cy="10729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8000" rIns="28800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  <a:tabLst>
                    <a:tab pos="79375" algn="l"/>
                  </a:tabLst>
                </a:pPr>
                <a:endParaRPr kumimoji="1"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FFC91F3B-2733-424A-A5FE-69CFFF9D97D9}"/>
                  </a:ext>
                </a:extLst>
              </p:cNvPr>
              <p:cNvSpPr/>
              <p:nvPr/>
            </p:nvSpPr>
            <p:spPr>
              <a:xfrm>
                <a:off x="5367196" y="4571765"/>
                <a:ext cx="2711752" cy="960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ctr">
                  <a:lnSpc>
                    <a:spcPct val="150000"/>
                  </a:lnSpc>
                </a:pPr>
                <a:r>
                  <a:rPr kumimoji="1" lang="zh-CN" altLang="en-US" sz="2000" dirty="0">
                    <a:solidFill>
                      <a:schemeClr val="tx2"/>
                    </a:solidFill>
                    <a:ea typeface="Alibaba PuHuiTi R" pitchFamily="18" charset="-122"/>
                  </a:rPr>
                  <a:t>玩得开心</a:t>
                </a:r>
                <a:endParaRPr kumimoji="1" lang="en-US" altLang="zh-CN" sz="2000" dirty="0">
                  <a:solidFill>
                    <a:schemeClr val="tx2"/>
                  </a:solidFill>
                  <a:ea typeface="Alibaba PuHuiTi R" pitchFamily="18" charset="-122"/>
                </a:endParaRPr>
              </a:p>
            </p:txBody>
          </p:sp>
        </p:grp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3B460CCC-7848-1444-B70A-43505E063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429134">
              <a:off x="7539885" y="3886786"/>
              <a:ext cx="268484" cy="195562"/>
            </a:xfrm>
            <a:prstGeom prst="rect">
              <a:avLst/>
            </a:prstGeom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772BE7C-96AD-9549-881B-E98D80C89887}"/>
              </a:ext>
            </a:extLst>
          </p:cNvPr>
          <p:cNvGrpSpPr/>
          <p:nvPr/>
        </p:nvGrpSpPr>
        <p:grpSpPr>
          <a:xfrm>
            <a:off x="1363178" y="3273835"/>
            <a:ext cx="4693396" cy="566348"/>
            <a:chOff x="7314946" y="4299540"/>
            <a:chExt cx="4693396" cy="566348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93CFE601-7A9F-2E4E-9F45-002A588AC91A}"/>
                </a:ext>
              </a:extLst>
            </p:cNvPr>
            <p:cNvGrpSpPr/>
            <p:nvPr/>
          </p:nvGrpSpPr>
          <p:grpSpPr>
            <a:xfrm>
              <a:off x="7314946" y="4299540"/>
              <a:ext cx="4693396" cy="566348"/>
              <a:chOff x="3733510" y="4598663"/>
              <a:chExt cx="5159545" cy="1072934"/>
            </a:xfrm>
          </p:grpSpPr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6E2AE5DC-4D09-F840-BFB8-1EA9FC9C6BAB}"/>
                  </a:ext>
                </a:extLst>
              </p:cNvPr>
              <p:cNvSpPr/>
              <p:nvPr/>
            </p:nvSpPr>
            <p:spPr>
              <a:xfrm>
                <a:off x="3733510" y="4598665"/>
                <a:ext cx="791426" cy="107293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latin typeface="Alibaba PuHuiTi R" pitchFamily="18" charset="-122"/>
                  <a:ea typeface="Alibaba PuHuiTi R" pitchFamily="18" charset="-122"/>
                  <a:cs typeface="Alibaba PuHuiTi R" pitchFamily="18" charset="-122"/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FC10ED66-3088-8543-9310-691374449BF2}"/>
                  </a:ext>
                </a:extLst>
              </p:cNvPr>
              <p:cNvSpPr/>
              <p:nvPr/>
            </p:nvSpPr>
            <p:spPr>
              <a:xfrm>
                <a:off x="4524937" y="4598663"/>
                <a:ext cx="4368118" cy="10729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8000" rIns="28800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  <a:tabLst>
                    <a:tab pos="79375" algn="l"/>
                  </a:tabLst>
                </a:pPr>
                <a:endParaRPr kumimoji="1"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596CC62C-BF51-2746-83FE-AE6F10DB3BFE}"/>
                  </a:ext>
                </a:extLst>
              </p:cNvPr>
              <p:cNvSpPr/>
              <p:nvPr/>
            </p:nvSpPr>
            <p:spPr>
              <a:xfrm>
                <a:off x="5367196" y="4629405"/>
                <a:ext cx="2711752" cy="960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ctr">
                  <a:lnSpc>
                    <a:spcPct val="150000"/>
                  </a:lnSpc>
                </a:pPr>
                <a:r>
                  <a:rPr kumimoji="1" lang="zh-CN" altLang="en-US" sz="2000" dirty="0">
                    <a:solidFill>
                      <a:schemeClr val="tx2"/>
                    </a:solidFill>
                    <a:ea typeface="Alibaba PuHuiTi R" pitchFamily="18" charset="-122"/>
                  </a:rPr>
                  <a:t>解锁新技能</a:t>
                </a:r>
                <a:endParaRPr kumimoji="1" lang="en-US" altLang="zh-CN" sz="2000" dirty="0">
                  <a:solidFill>
                    <a:schemeClr val="tx2"/>
                  </a:solidFill>
                  <a:ea typeface="Alibaba PuHuiTi R" pitchFamily="18" charset="-122"/>
                </a:endParaRPr>
              </a:p>
            </p:txBody>
          </p:sp>
        </p:grpSp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954E670A-AFFA-7645-9166-BCBEB3DA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5288" y="4447795"/>
              <a:ext cx="263081" cy="271150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560E729-D9C9-8145-818D-62442F5BD8AC}"/>
              </a:ext>
            </a:extLst>
          </p:cNvPr>
          <p:cNvGrpSpPr/>
          <p:nvPr/>
        </p:nvGrpSpPr>
        <p:grpSpPr>
          <a:xfrm>
            <a:off x="7209561" y="1567879"/>
            <a:ext cx="3819148" cy="1168710"/>
            <a:chOff x="6633127" y="2483819"/>
            <a:chExt cx="3819148" cy="1168710"/>
          </a:xfrm>
        </p:grpSpPr>
        <p:sp>
          <p:nvSpPr>
            <p:cNvPr id="55" name="文本占位符 3">
              <a:extLst>
                <a:ext uri="{FF2B5EF4-FFF2-40B4-BE49-F238E27FC236}">
                  <a16:creationId xmlns:a16="http://schemas.microsoft.com/office/drawing/2014/main" id="{E5D08AB0-CAEB-8A45-9B48-B70AD6B2AC1D}"/>
                </a:ext>
              </a:extLst>
            </p:cNvPr>
            <p:cNvSpPr txBox="1"/>
            <p:nvPr/>
          </p:nvSpPr>
          <p:spPr>
            <a:xfrm>
              <a:off x="7424183" y="2779698"/>
              <a:ext cx="3028092" cy="546100"/>
            </a:xfrm>
            <a:prstGeom prst="rect">
              <a:avLst/>
            </a:prstGeom>
            <a:solidFill>
              <a:srgbClr val="FFFFFF"/>
            </a:solidFill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libaba PuHuiTi R" pitchFamily="18" charset="-122"/>
                  <a:ea typeface="Alibaba PuHuiTi R" pitchFamily="18" charset="-122"/>
                  <a:cs typeface="+mn-cs"/>
                </a:rPr>
                <a:t>提升综合能力</a:t>
              </a: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9BEFA3D2-1479-CB4A-8579-73CC04559DE4}"/>
                </a:ext>
              </a:extLst>
            </p:cNvPr>
            <p:cNvGrpSpPr/>
            <p:nvPr/>
          </p:nvGrpSpPr>
          <p:grpSpPr>
            <a:xfrm>
              <a:off x="6633127" y="2483819"/>
              <a:ext cx="1168710" cy="1168710"/>
              <a:chOff x="2018570" y="3421936"/>
              <a:chExt cx="1168710" cy="1168710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33289D10-3E56-2145-BDE5-701CB1FA4BF1}"/>
                  </a:ext>
                </a:extLst>
              </p:cNvPr>
              <p:cNvSpPr/>
              <p:nvPr/>
            </p:nvSpPr>
            <p:spPr>
              <a:xfrm>
                <a:off x="2018570" y="3421936"/>
                <a:ext cx="1168710" cy="1168710"/>
              </a:xfrm>
              <a:prstGeom prst="ellipse">
                <a:avLst/>
              </a:prstGeom>
              <a:solidFill>
                <a:srgbClr val="5899F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pic>
            <p:nvPicPr>
              <p:cNvPr id="58" name="图片 57">
                <a:extLst>
                  <a:ext uri="{FF2B5EF4-FFF2-40B4-BE49-F238E27FC236}">
                    <a16:creationId xmlns:a16="http://schemas.microsoft.com/office/drawing/2014/main" id="{1A75493E-7964-6B40-A687-72585BF80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rgbClr val="0B6DFE">
                    <a:shade val="45000"/>
                    <a:satMod val="135000"/>
                  </a:srgb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387026" y="3794991"/>
                <a:ext cx="422600" cy="422600"/>
              </a:xfrm>
              <a:prstGeom prst="rect">
                <a:avLst/>
              </a:prstGeom>
            </p:spPr>
          </p:pic>
        </p:grp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26481174-2FDA-B948-B69B-1F99E212B502}"/>
              </a:ext>
            </a:extLst>
          </p:cNvPr>
          <p:cNvGrpSpPr/>
          <p:nvPr/>
        </p:nvGrpSpPr>
        <p:grpSpPr>
          <a:xfrm>
            <a:off x="7259031" y="2992937"/>
            <a:ext cx="3513633" cy="1168710"/>
            <a:chOff x="8564956" y="2531536"/>
            <a:chExt cx="3513633" cy="1168710"/>
          </a:xfrm>
        </p:grpSpPr>
        <p:sp>
          <p:nvSpPr>
            <p:cNvPr id="60" name="文本占位符 3">
              <a:extLst>
                <a:ext uri="{FF2B5EF4-FFF2-40B4-BE49-F238E27FC236}">
                  <a16:creationId xmlns:a16="http://schemas.microsoft.com/office/drawing/2014/main" id="{38D45661-0969-B04C-AEDA-11013BC55289}"/>
                </a:ext>
              </a:extLst>
            </p:cNvPr>
            <p:cNvSpPr txBox="1"/>
            <p:nvPr/>
          </p:nvSpPr>
          <p:spPr>
            <a:xfrm>
              <a:off x="9821333" y="2876495"/>
              <a:ext cx="2257256" cy="546100"/>
            </a:xfrm>
            <a:prstGeom prst="rect">
              <a:avLst/>
            </a:prstGeom>
            <a:solidFill>
              <a:srgbClr val="FFFFFF"/>
            </a:solidFill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libaba PuHuiTi R" pitchFamily="18" charset="-122"/>
                  <a:ea typeface="Alibaba PuHuiTi R" pitchFamily="18" charset="-122"/>
                  <a:cs typeface="+mn-cs"/>
                </a:rPr>
                <a:t>掌握数据库</a:t>
              </a:r>
              <a:r>
                <a:rPr kumimoji="1" lang="zh-CN" altLang="en-US" sz="1800" dirty="0">
                  <a:solidFill>
                    <a:srgbClr val="E7E6E6">
                      <a:lumMod val="25000"/>
                    </a:srgbClr>
                  </a:solidFill>
                  <a:latin typeface="Alibaba PuHuiTi R" pitchFamily="18" charset="-122"/>
                  <a:ea typeface="Alibaba PuHuiTi R" pitchFamily="18" charset="-122"/>
                </a:rPr>
                <a:t>专业</a:t>
              </a: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libaba PuHuiTi R" pitchFamily="18" charset="-122"/>
                  <a:ea typeface="Alibaba PuHuiTi R" pitchFamily="18" charset="-122"/>
                  <a:cs typeface="+mn-cs"/>
                </a:rPr>
                <a:t>知识</a:t>
              </a:r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77D868E6-9475-3B48-A42B-F6045196F9F7}"/>
                </a:ext>
              </a:extLst>
            </p:cNvPr>
            <p:cNvGrpSpPr/>
            <p:nvPr/>
          </p:nvGrpSpPr>
          <p:grpSpPr>
            <a:xfrm>
              <a:off x="8564956" y="2531536"/>
              <a:ext cx="1168710" cy="1168710"/>
              <a:chOff x="5480022" y="3421936"/>
              <a:chExt cx="1168710" cy="1168710"/>
            </a:xfrm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CB2174E5-6946-5A44-A13F-AF6B08D7432D}"/>
                  </a:ext>
                </a:extLst>
              </p:cNvPr>
              <p:cNvSpPr/>
              <p:nvPr/>
            </p:nvSpPr>
            <p:spPr>
              <a:xfrm>
                <a:off x="5480022" y="3421936"/>
                <a:ext cx="1168710" cy="1168710"/>
              </a:xfrm>
              <a:prstGeom prst="ellipse">
                <a:avLst/>
              </a:prstGeom>
              <a:solidFill>
                <a:srgbClr val="0B6DF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91E4A419-05C8-D349-AE4F-AF698DC6E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1395" y="3767451"/>
                <a:ext cx="496984" cy="448795"/>
              </a:xfrm>
              <a:prstGeom prst="rect">
                <a:avLst/>
              </a:prstGeom>
            </p:spPr>
          </p:pic>
        </p:grp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CBB02559-694A-4140-B7C6-FAF976846535}"/>
              </a:ext>
            </a:extLst>
          </p:cNvPr>
          <p:cNvGrpSpPr/>
          <p:nvPr/>
        </p:nvGrpSpPr>
        <p:grpSpPr>
          <a:xfrm>
            <a:off x="7260270" y="4417995"/>
            <a:ext cx="3787025" cy="1168710"/>
            <a:chOff x="10496785" y="2560506"/>
            <a:chExt cx="3787025" cy="1168710"/>
          </a:xfrm>
        </p:grpSpPr>
        <p:sp>
          <p:nvSpPr>
            <p:cNvPr id="65" name="文本占位符 3">
              <a:extLst>
                <a:ext uri="{FF2B5EF4-FFF2-40B4-BE49-F238E27FC236}">
                  <a16:creationId xmlns:a16="http://schemas.microsoft.com/office/drawing/2014/main" id="{C19AE478-0395-0444-9C11-A452FB04970B}"/>
                </a:ext>
              </a:extLst>
            </p:cNvPr>
            <p:cNvSpPr txBox="1"/>
            <p:nvPr/>
          </p:nvSpPr>
          <p:spPr>
            <a:xfrm>
              <a:off x="11645243" y="2796725"/>
              <a:ext cx="2638567" cy="546100"/>
            </a:xfrm>
            <a:prstGeom prst="rect">
              <a:avLst/>
            </a:prstGeom>
            <a:solidFill>
              <a:srgbClr val="FFFFFF"/>
            </a:solidFill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libaba PuHuiTi R" pitchFamily="18" charset="-122"/>
                  <a:ea typeface="Alibaba PuHuiTi R" pitchFamily="18" charset="-122"/>
                  <a:cs typeface="+mn-cs"/>
                </a:rPr>
                <a:t>解决真实业务场景问题</a:t>
              </a: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36617682-E740-FC49-A40E-F80CA29A4219}"/>
                </a:ext>
              </a:extLst>
            </p:cNvPr>
            <p:cNvGrpSpPr/>
            <p:nvPr/>
          </p:nvGrpSpPr>
          <p:grpSpPr>
            <a:xfrm>
              <a:off x="10496785" y="2560506"/>
              <a:ext cx="1168710" cy="1168710"/>
              <a:chOff x="8941474" y="3421936"/>
              <a:chExt cx="1168710" cy="1168710"/>
            </a:xfrm>
          </p:grpSpPr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8A647C0-A819-D347-AC26-A1B1DA077AE3}"/>
                  </a:ext>
                </a:extLst>
              </p:cNvPr>
              <p:cNvSpPr/>
              <p:nvPr/>
            </p:nvSpPr>
            <p:spPr>
              <a:xfrm>
                <a:off x="8941474" y="3421936"/>
                <a:ext cx="1168710" cy="1168710"/>
              </a:xfrm>
              <a:prstGeom prst="ellipse">
                <a:avLst/>
              </a:prstGeom>
              <a:solidFill>
                <a:srgbClr val="363D6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28145B0F-A756-994E-B0F4-57DF16199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59494" y="3785697"/>
                <a:ext cx="332669" cy="424894"/>
              </a:xfrm>
              <a:prstGeom prst="rect">
                <a:avLst/>
              </a:prstGeom>
            </p:spPr>
          </p:pic>
        </p:grpSp>
      </p:grpSp>
      <p:cxnSp>
        <p:nvCxnSpPr>
          <p:cNvPr id="69" name="肘形连接符 68">
            <a:extLst>
              <a:ext uri="{FF2B5EF4-FFF2-40B4-BE49-F238E27FC236}">
                <a16:creationId xmlns:a16="http://schemas.microsoft.com/office/drawing/2014/main" id="{17D39528-EC41-FE43-8E52-4BCEB38D1A2F}"/>
              </a:ext>
            </a:extLst>
          </p:cNvPr>
          <p:cNvCxnSpPr>
            <a:endCxn id="46" idx="3"/>
          </p:cNvCxnSpPr>
          <p:nvPr/>
        </p:nvCxnSpPr>
        <p:spPr>
          <a:xfrm rot="16200000" flipV="1">
            <a:off x="4922432" y="3330216"/>
            <a:ext cx="2929168" cy="660884"/>
          </a:xfrm>
          <a:prstGeom prst="bentConnector2">
            <a:avLst/>
          </a:prstGeom>
          <a:noFill/>
          <a:ln w="12700" cap="flat" cmpd="sng" algn="ctr">
            <a:solidFill>
              <a:srgbClr val="0B6EFF"/>
            </a:solidFill>
            <a:prstDash val="sysDot"/>
            <a:miter lim="800000"/>
          </a:ln>
          <a:effectLst/>
        </p:spPr>
      </p:cxnSp>
      <p:cxnSp>
        <p:nvCxnSpPr>
          <p:cNvPr id="70" name="直线连接符 69">
            <a:extLst>
              <a:ext uri="{FF2B5EF4-FFF2-40B4-BE49-F238E27FC236}">
                <a16:creationId xmlns:a16="http://schemas.microsoft.com/office/drawing/2014/main" id="{A3E89963-83B9-0C48-BA3E-200EE7A33B52}"/>
              </a:ext>
            </a:extLst>
          </p:cNvPr>
          <p:cNvCxnSpPr/>
          <p:nvPr/>
        </p:nvCxnSpPr>
        <p:spPr>
          <a:xfrm flipH="1">
            <a:off x="6112200" y="5125242"/>
            <a:ext cx="587208" cy="0"/>
          </a:xfrm>
          <a:prstGeom prst="line">
            <a:avLst/>
          </a:prstGeom>
          <a:ln w="12700">
            <a:solidFill>
              <a:srgbClr val="0B6E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线箭头连接符 70">
            <a:extLst>
              <a:ext uri="{FF2B5EF4-FFF2-40B4-BE49-F238E27FC236}">
                <a16:creationId xmlns:a16="http://schemas.microsoft.com/office/drawing/2014/main" id="{801EEA96-7BB9-E341-9231-F06B70D7621F}"/>
              </a:ext>
            </a:extLst>
          </p:cNvPr>
          <p:cNvCxnSpPr/>
          <p:nvPr/>
        </p:nvCxnSpPr>
        <p:spPr>
          <a:xfrm>
            <a:off x="6699408" y="3648333"/>
            <a:ext cx="415165" cy="0"/>
          </a:xfrm>
          <a:prstGeom prst="straightConnector1">
            <a:avLst/>
          </a:prstGeom>
          <a:ln>
            <a:solidFill>
              <a:srgbClr val="589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100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6D017-EBE2-E142-A6B1-A0290AB4C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dirty="0"/>
              <a:t>专项赛前培训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9D9F33C-CE39-B24A-875F-CA2A2665F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88" y="1690688"/>
            <a:ext cx="10770824" cy="415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1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6D017-EBE2-E142-A6B1-A0290AB4C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2796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-US" sz="4000" dirty="0"/>
              <a:t>来自媒体的关注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B8A74B0-5C6D-8D43-9B73-05932ED3A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58" y="1759352"/>
            <a:ext cx="2897617" cy="43041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542771-2CFC-D546-8333-DB400AA8D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571" y="1796448"/>
            <a:ext cx="2062275" cy="44942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BBBBAB-1CC9-5345-98AA-FB4D7E33F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761" y="1822129"/>
            <a:ext cx="2122960" cy="4038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548A2C-59FA-6845-A275-A50279420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6263" y="1751979"/>
            <a:ext cx="2758279" cy="42582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29D2E44-5DEE-3242-AE9D-D17B64BC3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765" y="4114787"/>
            <a:ext cx="3234782" cy="20934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9615DCC-EC97-5C44-A90D-37E614E52F36}"/>
              </a:ext>
            </a:extLst>
          </p:cNvPr>
          <p:cNvSpPr txBox="1"/>
          <p:nvPr/>
        </p:nvSpPr>
        <p:spPr>
          <a:xfrm>
            <a:off x="838199" y="1044753"/>
            <a:ext cx="1102634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9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前两届</a:t>
            </a:r>
            <a:r>
              <a:rPr lang="en-US" altLang="zh-CN" sz="19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OceanBase</a:t>
            </a:r>
            <a:r>
              <a:rPr lang="zh-CN" altLang="en-US" sz="19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数据库大赛获得中青报、北青报、中国网、北京日报、赛迪网、</a:t>
            </a:r>
            <a:r>
              <a:rPr lang="en-US" altLang="zh-CN" sz="19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ITPUB</a:t>
            </a:r>
            <a:r>
              <a:rPr lang="zh-CN" altLang="en-US" sz="19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、今日头条等党央媒、科技媒体及地方媒体等的关注和报道。</a:t>
            </a:r>
          </a:p>
        </p:txBody>
      </p:sp>
    </p:spTree>
    <p:extLst>
      <p:ext uri="{BB962C8B-B14F-4D97-AF65-F5344CB8AC3E}">
        <p14:creationId xmlns:p14="http://schemas.microsoft.com/office/powerpoint/2010/main" val="620964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6D017-EBE2-E142-A6B1-A0290AB4C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dirty="0"/>
              <a:t>来自老师的评价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9C0EA1-763E-C545-B33F-A9A2AF7A8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77" y="1638302"/>
            <a:ext cx="7767903" cy="38032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70E9DC5-8310-A646-BCE3-F876C58E9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580" y="1232275"/>
            <a:ext cx="1858316" cy="176642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594D78-5EEB-064C-BA02-50D94EA01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70" y="3636684"/>
            <a:ext cx="1854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7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6D017-EBE2-E142-A6B1-A0290AB4C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11" y="359292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-US" sz="4000" dirty="0"/>
              <a:t>来自同学的评价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B96E365-AFFF-894B-A26D-A7931EAF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118" y="4915859"/>
            <a:ext cx="5815441" cy="1582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AE4F48-ED63-664B-B5AF-0C38DC901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077" y="3502203"/>
            <a:ext cx="6091741" cy="14136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4359B0-D111-D74E-BE15-9B019BEFB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29" y="3502203"/>
            <a:ext cx="1527660" cy="14136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D1044F4-FB72-634B-A01C-1DE3402A6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559" y="4915859"/>
            <a:ext cx="1663700" cy="1574800"/>
          </a:xfrm>
          <a:prstGeom prst="rect">
            <a:avLst/>
          </a:prstGeom>
        </p:spPr>
      </p:pic>
      <p:sp>
        <p:nvSpPr>
          <p:cNvPr id="8" name="内容文本 内容文本 内容文本">
            <a:extLst>
              <a:ext uri="{FF2B5EF4-FFF2-40B4-BE49-F238E27FC236}">
                <a16:creationId xmlns:a16="http://schemas.microsoft.com/office/drawing/2014/main" id="{D1A384FD-DD47-AC4D-A40B-50FAFEEF3F79}"/>
              </a:ext>
            </a:extLst>
          </p:cNvPr>
          <p:cNvSpPr/>
          <p:nvPr/>
        </p:nvSpPr>
        <p:spPr>
          <a:xfrm>
            <a:off x="8078894" y="3929921"/>
            <a:ext cx="3437330" cy="514350"/>
          </a:xfrm>
          <a:prstGeom prst="rect">
            <a:avLst/>
          </a:prstGeom>
          <a:ln w="12700">
            <a:miter lim="400000"/>
          </a:ln>
        </p:spPr>
        <p:txBody>
          <a:bodyPr wrap="square" lIns="20480" tIns="20480" rIns="20480" bIns="20480">
            <a:spAutoFit/>
          </a:bodyPr>
          <a:lstStyle>
            <a:lvl1pPr>
              <a:defRPr sz="3500" b="1">
                <a:latin typeface="Alibaba PuHuiTi B"/>
                <a:ea typeface="Alibaba PuHuiTi B"/>
                <a:cs typeface="Alibaba PuHuiTi B"/>
                <a:sym typeface="Alibaba PuHuiTi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sz="2800" b="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近 </a:t>
            </a:r>
            <a:r>
              <a:rPr lang="en-US" altLang="zh-CN" sz="2800" b="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5000</a:t>
            </a:r>
            <a:r>
              <a:rPr lang="zh-CN" altLang="en-US" sz="2800" b="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名学生收益</a:t>
            </a:r>
            <a:endParaRPr lang="en-US" altLang="zh-CN" sz="2800" b="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8E29BE1-B6E7-3746-932F-CCA11486D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665" y="537831"/>
            <a:ext cx="7046594" cy="29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04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0" y="2147522"/>
            <a:ext cx="6203210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000" dirty="0" err="1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OceanBase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 简介 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048795"/>
            <a:ext cx="631337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0" name="副标题 13"/>
          <p:cNvSpPr txBox="1"/>
          <p:nvPr/>
        </p:nvSpPr>
        <p:spPr>
          <a:xfrm>
            <a:off x="1963991" y="3980044"/>
            <a:ext cx="648964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以赛促学，</a:t>
            </a:r>
            <a:r>
              <a:rPr lang="en-US" altLang="zh-CN" sz="3000" dirty="0" err="1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OceanBase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数据库大赛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副标题 13">
            <a:extLst>
              <a:ext uri="{FF2B5EF4-FFF2-40B4-BE49-F238E27FC236}">
                <a16:creationId xmlns:a16="http://schemas.microsoft.com/office/drawing/2014/main" id="{F911E0AD-EBEA-2D40-928C-D86D4314621E}"/>
              </a:ext>
            </a:extLst>
          </p:cNvPr>
          <p:cNvSpPr txBox="1"/>
          <p:nvPr/>
        </p:nvSpPr>
        <p:spPr>
          <a:xfrm>
            <a:off x="1850120" y="2946105"/>
            <a:ext cx="6203210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000" dirty="0" err="1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OceanBase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 开源进展 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形 10">
            <a:extLst>
              <a:ext uri="{FF2B5EF4-FFF2-40B4-BE49-F238E27FC236}">
                <a16:creationId xmlns:a16="http://schemas.microsoft.com/office/drawing/2014/main" id="{BE0C4069-98DD-6147-BCF2-DC827EB22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407"/>
          <a:stretch>
            <a:fillRect/>
          </a:stretch>
        </p:blipFill>
        <p:spPr>
          <a:xfrm>
            <a:off x="5786228" y="1824011"/>
            <a:ext cx="6405772" cy="4975015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71E368E3-B8F7-3042-B487-B6FE08DC93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kumimoji="1" lang="zh-CN" altLang="en-US" sz="4000" dirty="0"/>
              <a:t>数据库大赛火热进行中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C21ACD-F8C2-9F45-988A-E4B1F295A690}"/>
              </a:ext>
            </a:extLst>
          </p:cNvPr>
          <p:cNvSpPr txBox="1"/>
          <p:nvPr/>
        </p:nvSpPr>
        <p:spPr>
          <a:xfrm>
            <a:off x="511980" y="1734695"/>
            <a:ext cx="249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微信交流群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B57D06-D928-0A4D-9F1D-0A4D51EA1FF5}"/>
              </a:ext>
            </a:extLst>
          </p:cNvPr>
          <p:cNvSpPr txBox="1"/>
          <p:nvPr/>
        </p:nvSpPr>
        <p:spPr>
          <a:xfrm>
            <a:off x="2876251" y="1696354"/>
            <a:ext cx="313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大赛报名通道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1DF2F-25FF-7A47-92F4-E0BE29B4F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433" y="2207996"/>
            <a:ext cx="1990124" cy="20196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182FE90-05D8-C041-B9CD-DA4589DB5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21" y="2323622"/>
            <a:ext cx="1807350" cy="18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5">
            <a:extLst>
              <a:ext uri="{FF2B5EF4-FFF2-40B4-BE49-F238E27FC236}">
                <a16:creationId xmlns:a16="http://schemas.microsoft.com/office/drawing/2014/main" id="{B2CF6133-426A-AC41-896E-E61D4E2859C0}"/>
              </a:ext>
            </a:extLst>
          </p:cNvPr>
          <p:cNvSpPr txBox="1"/>
          <p:nvPr/>
        </p:nvSpPr>
        <p:spPr>
          <a:xfrm>
            <a:off x="5663286" y="1734695"/>
            <a:ext cx="313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GitHub </a:t>
            </a:r>
            <a:r>
              <a:rPr kumimoji="1" lang="zh-CN" altLang="en-US" dirty="0"/>
              <a:t>关注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56B9173-2163-BB4E-9C65-436D775EE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5" t="3813" r="5008" b="9200"/>
          <a:stretch/>
        </p:blipFill>
        <p:spPr>
          <a:xfrm>
            <a:off x="838199" y="2207996"/>
            <a:ext cx="2038051" cy="20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50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8A76F8-2043-CB41-AC0C-599A179F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从代码贡献，参与开源项目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B8AE859-2BE1-EE44-B4EA-E16BD1C6CC01}"/>
              </a:ext>
            </a:extLst>
          </p:cNvPr>
          <p:cNvSpPr txBox="1"/>
          <p:nvPr/>
        </p:nvSpPr>
        <p:spPr>
          <a:xfrm>
            <a:off x="838200" y="1384410"/>
            <a:ext cx="658808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9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代码仓库：github.com/oceanbase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74028CE-DB88-5341-8FD5-621EE5D79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27698"/>
            <a:ext cx="9536935" cy="38034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0CC499-B0DE-8F41-9A04-A9ADFC6A9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953"/>
          <a:stretch/>
        </p:blipFill>
        <p:spPr>
          <a:xfrm>
            <a:off x="2938657" y="2074520"/>
            <a:ext cx="3157343" cy="23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56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917248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zh-CN" alt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请指正  谢感聆听 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07CC4C0-03B1-874D-98CC-5D66118F5B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954" y="3670765"/>
            <a:ext cx="1470026" cy="147991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D6096B2-D2B6-C249-9950-8A4DD2F2926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882244" y="3349891"/>
            <a:ext cx="1599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 err="1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OceanBase</a:t>
            </a:r>
            <a:r>
              <a:rPr lang="zh-CN" altLang="en-US" sz="10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社区小助手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3">
            <a:extLst>
              <a:ext uri="{FF2B5EF4-FFF2-40B4-BE49-F238E27FC236}">
                <a16:creationId xmlns:a16="http://schemas.microsoft.com/office/drawing/2014/main" id="{A223B774-C52A-DA43-A5B1-F7F3A19815AE}"/>
              </a:ext>
            </a:extLst>
          </p:cNvPr>
          <p:cNvSpPr txBox="1"/>
          <p:nvPr/>
        </p:nvSpPr>
        <p:spPr>
          <a:xfrm>
            <a:off x="370388" y="392443"/>
            <a:ext cx="417957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关于</a:t>
            </a:r>
            <a:r>
              <a:rPr lang="zh-CN" altLang="en-US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" altLang="zh-CN" sz="40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OceanBase</a:t>
            </a:r>
            <a:endParaRPr lang="en" alt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5DCBDA27-6921-9B46-8DD9-166304CF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88" y="1372624"/>
            <a:ext cx="11632557" cy="980181"/>
          </a:xfrm>
        </p:spPr>
        <p:txBody>
          <a:bodyPr>
            <a:normAutofit/>
          </a:bodyPr>
          <a:lstStyle/>
          <a:p>
            <a:r>
              <a:rPr lang="en" altLang="zh-CN" sz="1900" dirty="0" err="1">
                <a:latin typeface="黑体" panose="02010609060101010101" charset="-122"/>
                <a:ea typeface="黑体" panose="02010609060101010101" charset="-122"/>
              </a:rPr>
              <a:t>OceanBase</a:t>
            </a:r>
            <a:r>
              <a:rPr lang="en" altLang="zh-CN" sz="1900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1900" dirty="0">
                <a:latin typeface="黑体" panose="02010609060101010101" charset="-122"/>
                <a:ea typeface="黑体" panose="02010609060101010101" charset="-122"/>
              </a:rPr>
              <a:t>社区版是一款自研开源分布式 </a:t>
            </a:r>
            <a:r>
              <a:rPr lang="en" altLang="zh-CN" sz="1900" dirty="0">
                <a:latin typeface="黑体" panose="02010609060101010101" charset="-122"/>
                <a:ea typeface="黑体" panose="02010609060101010101" charset="-122"/>
              </a:rPr>
              <a:t>HTAP</a:t>
            </a:r>
            <a:r>
              <a:rPr lang="zh-CN" altLang="en" sz="1900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" altLang="zh-CN" sz="1900" dirty="0">
                <a:latin typeface="黑体" panose="02010609060101010101" charset="-122"/>
                <a:ea typeface="黑体" panose="02010609060101010101" charset="-122"/>
              </a:rPr>
              <a:t>Hybrid Transactional/Analytical Processing</a:t>
            </a:r>
            <a:r>
              <a:rPr lang="zh-CN" altLang="en" sz="1900" dirty="0"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1900" dirty="0">
                <a:latin typeface="黑体" panose="02010609060101010101" charset="-122"/>
                <a:ea typeface="黑体" panose="02010609060101010101" charset="-122"/>
              </a:rPr>
              <a:t>数据库，具有原生分布式架构，支持金融级高可用、透明水平扩展、分布式事务、多租户和语法兼容等企业级特性。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ED0D0AF-2F47-174F-880D-4E1DC78C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367"/>
            <a:ext cx="12192000" cy="45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83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3B87D1-0FA9-9448-94AA-2ED7F5A0E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dirty="0"/>
              <a:t>从金融走向非金融，从中国走向全球</a:t>
            </a:r>
            <a:br>
              <a:rPr kumimoji="1" lang="en-US" altLang="zh-CN" sz="2200" dirty="0"/>
            </a:br>
            <a:r>
              <a:rPr kumimoji="1" lang="zh-CN" altLang="en-US" sz="2200" dirty="0"/>
              <a:t>助力</a:t>
            </a:r>
            <a:r>
              <a:rPr kumimoji="1" lang="en-US" altLang="zh-CN" sz="2200" dirty="0"/>
              <a:t>1000+</a:t>
            </a:r>
            <a:r>
              <a:rPr kumimoji="1" lang="zh-CN" altLang="en-US" sz="2200" dirty="0"/>
              <a:t>客户实现关键业务系统升级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9F61852-69D0-7B49-8F6F-561B2A8F4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85210"/>
            <a:ext cx="5172075" cy="40978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95AD42-7A0C-C648-8E98-20459EA95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89" y="2225583"/>
            <a:ext cx="5003252" cy="32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2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A1EDC-233C-B748-B45A-7464DE63B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/>
              <a:t>为什么开源</a:t>
            </a:r>
            <a:r>
              <a:rPr kumimoji="1" lang="en-US" altLang="zh-CN" sz="4000" b="1" dirty="0"/>
              <a:t>?</a:t>
            </a:r>
            <a:endParaRPr kumimoji="1"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F8323F-2B5D-BC4C-B8E2-12B829A67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sz="2000" dirty="0"/>
              <a:t>2021</a:t>
            </a:r>
            <a:r>
              <a:rPr kumimoji="1" lang="zh-CN" altLang="en-US" sz="2000" dirty="0"/>
              <a:t>年</a:t>
            </a:r>
            <a:r>
              <a:rPr kumimoji="1" lang="en-US" altLang="zh-CN" sz="2000" dirty="0"/>
              <a:t>5</a:t>
            </a:r>
            <a:r>
              <a:rPr kumimoji="1" lang="zh-CN" altLang="en-US" sz="2000" dirty="0"/>
              <a:t>月 </a:t>
            </a:r>
            <a:r>
              <a:rPr kumimoji="1" lang="en-US" altLang="zh-CN" sz="2000" dirty="0" err="1"/>
              <a:t>DBEngine</a:t>
            </a:r>
            <a:r>
              <a:rPr kumimoji="1" lang="en-US" altLang="zh-CN" sz="2000" dirty="0"/>
              <a:t> </a:t>
            </a:r>
            <a:r>
              <a:rPr kumimoji="1" lang="zh-CN" altLang="en-US" sz="2000" dirty="0"/>
              <a:t>显示，开源数据库数量已经超过商业数据库</a:t>
            </a:r>
            <a:r>
              <a:rPr kumimoji="1" lang="en-US" altLang="zh-CN" sz="2000" dirty="0"/>
              <a:t>,</a:t>
            </a:r>
            <a:r>
              <a:rPr kumimoji="1" lang="zh-CN" altLang="en-US" sz="2000" dirty="0"/>
              <a:t> 开源数据库更受市场青睐</a:t>
            </a:r>
            <a:r>
              <a:rPr lang="zh-CN" altLang="en-US" sz="2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。</a:t>
            </a:r>
            <a:endParaRPr lang="en-US" altLang="zh-CN" sz="2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r>
              <a:rPr lang="en-US" altLang="zh-CN" sz="2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2021</a:t>
            </a:r>
            <a:r>
              <a:rPr lang="zh-CN" altLang="en-US" sz="2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年</a:t>
            </a:r>
            <a:r>
              <a:rPr lang="en-US" altLang="zh-CN" sz="2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</a:t>
            </a:r>
            <a:r>
              <a:rPr lang="zh-CN" altLang="en-US" sz="2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月，</a:t>
            </a:r>
            <a:r>
              <a:rPr lang="en-US" altLang="zh-CN" sz="2000" dirty="0" err="1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OceanBase</a:t>
            </a:r>
            <a:r>
              <a:rPr lang="zh-CN" altLang="en-US" sz="2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正式开源！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EBC4FC9-4760-1A48-AE3E-7E74FF180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03760"/>
            <a:ext cx="5213056" cy="25940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839A8A-3F9B-A940-B21C-01A78598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599" y="2573800"/>
            <a:ext cx="5546866" cy="279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1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2080C4-5D9D-FF44-9920-3F9DB856B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94" y="153951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-US" sz="4000" dirty="0"/>
              <a:t>开源进展</a:t>
            </a:r>
          </a:p>
        </p:txBody>
      </p:sp>
      <p:sp>
        <p:nvSpPr>
          <p:cNvPr id="4" name="object 25">
            <a:extLst>
              <a:ext uri="{FF2B5EF4-FFF2-40B4-BE49-F238E27FC236}">
                <a16:creationId xmlns:a16="http://schemas.microsoft.com/office/drawing/2014/main" id="{9517005B-605C-C04B-811B-29B7C5326254}"/>
              </a:ext>
            </a:extLst>
          </p:cNvPr>
          <p:cNvSpPr txBox="1"/>
          <p:nvPr/>
        </p:nvSpPr>
        <p:spPr>
          <a:xfrm>
            <a:off x="287175" y="1478901"/>
            <a:ext cx="953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sz="1200" b="1" dirty="0"/>
              <a:t>2021年6月</a:t>
            </a:r>
          </a:p>
        </p:txBody>
      </p:sp>
      <p:sp>
        <p:nvSpPr>
          <p:cNvPr id="5" name="object 26">
            <a:extLst>
              <a:ext uri="{FF2B5EF4-FFF2-40B4-BE49-F238E27FC236}">
                <a16:creationId xmlns:a16="http://schemas.microsoft.com/office/drawing/2014/main" id="{362CC0D8-BB59-9944-ACD7-45DBCFF21B13}"/>
              </a:ext>
            </a:extLst>
          </p:cNvPr>
          <p:cNvSpPr txBox="1"/>
          <p:nvPr/>
        </p:nvSpPr>
        <p:spPr>
          <a:xfrm>
            <a:off x="3261308" y="1489505"/>
            <a:ext cx="953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sz="1200" b="1" dirty="0"/>
              <a:t>2022年1月</a:t>
            </a:r>
          </a:p>
        </p:txBody>
      </p:sp>
      <p:sp>
        <p:nvSpPr>
          <p:cNvPr id="6" name="object 27">
            <a:extLst>
              <a:ext uri="{FF2B5EF4-FFF2-40B4-BE49-F238E27FC236}">
                <a16:creationId xmlns:a16="http://schemas.microsoft.com/office/drawing/2014/main" id="{75F9505A-D880-2E40-B35B-4FF442CCB8B2}"/>
              </a:ext>
            </a:extLst>
          </p:cNvPr>
          <p:cNvSpPr txBox="1"/>
          <p:nvPr/>
        </p:nvSpPr>
        <p:spPr>
          <a:xfrm>
            <a:off x="7173965" y="1478901"/>
            <a:ext cx="101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sz="1200" b="1" dirty="0"/>
              <a:t>2022年12月</a:t>
            </a:r>
          </a:p>
        </p:txBody>
      </p:sp>
      <p:sp>
        <p:nvSpPr>
          <p:cNvPr id="7" name="object 28">
            <a:extLst>
              <a:ext uri="{FF2B5EF4-FFF2-40B4-BE49-F238E27FC236}">
                <a16:creationId xmlns:a16="http://schemas.microsoft.com/office/drawing/2014/main" id="{63D61072-3EAA-464B-BAD6-75FA7BD35BC2}"/>
              </a:ext>
            </a:extLst>
          </p:cNvPr>
          <p:cNvSpPr txBox="1"/>
          <p:nvPr/>
        </p:nvSpPr>
        <p:spPr>
          <a:xfrm>
            <a:off x="5263145" y="1478901"/>
            <a:ext cx="953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sz="1200" b="1" dirty="0"/>
              <a:t>2022年3月</a:t>
            </a:r>
          </a:p>
        </p:txBody>
      </p:sp>
      <p:sp>
        <p:nvSpPr>
          <p:cNvPr id="8" name="object 35">
            <a:extLst>
              <a:ext uri="{FF2B5EF4-FFF2-40B4-BE49-F238E27FC236}">
                <a16:creationId xmlns:a16="http://schemas.microsoft.com/office/drawing/2014/main" id="{97D4BFC4-8813-2A42-8DDB-DBDFB4B31F68}"/>
              </a:ext>
            </a:extLst>
          </p:cNvPr>
          <p:cNvSpPr txBox="1"/>
          <p:nvPr/>
        </p:nvSpPr>
        <p:spPr>
          <a:xfrm>
            <a:off x="1458762" y="2519471"/>
            <a:ext cx="1239804" cy="159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just">
              <a:lnSpc>
                <a:spcPts val="16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kumimoji="1" sz="1000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pPr>
              <a:lnSpc>
                <a:spcPts val="1400"/>
              </a:lnSpc>
              <a:spcBef>
                <a:spcPts val="600"/>
              </a:spcBef>
            </a:pPr>
            <a:r>
              <a:rPr dirty="0" err="1"/>
              <a:t>兼容</a:t>
            </a:r>
            <a:r>
              <a:rPr dirty="0"/>
              <a:t> MySQL5.7、支持 Table API</a:t>
            </a:r>
            <a:endParaRPr lang="en-US" altLang="zh-CN" dirty="0"/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dirty="0" err="1"/>
              <a:t>升级</a:t>
            </a:r>
            <a:r>
              <a:rPr dirty="0"/>
              <a:t> 30 + </a:t>
            </a:r>
            <a:r>
              <a:rPr dirty="0" err="1"/>
              <a:t>内核特性</a:t>
            </a:r>
            <a:r>
              <a:rPr lang="zh-CN" altLang="en-US" dirty="0"/>
              <a:t>，</a:t>
            </a:r>
            <a:r>
              <a:rPr dirty="0" err="1"/>
              <a:t>完成</a:t>
            </a:r>
            <a:r>
              <a:rPr dirty="0"/>
              <a:t> 20 + 生态工具适配、10 分钟一键安装部署</a:t>
            </a:r>
          </a:p>
        </p:txBody>
      </p:sp>
      <p:sp>
        <p:nvSpPr>
          <p:cNvPr id="9" name="object 36">
            <a:extLst>
              <a:ext uri="{FF2B5EF4-FFF2-40B4-BE49-F238E27FC236}">
                <a16:creationId xmlns:a16="http://schemas.microsoft.com/office/drawing/2014/main" id="{BCDF24A0-1382-D049-B761-656D3133AAF4}"/>
              </a:ext>
            </a:extLst>
          </p:cNvPr>
          <p:cNvSpPr txBox="1"/>
          <p:nvPr/>
        </p:nvSpPr>
        <p:spPr>
          <a:xfrm>
            <a:off x="2810335" y="2526927"/>
            <a:ext cx="2235565" cy="221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just">
              <a:lnSpc>
                <a:spcPts val="16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kumimoji="1" sz="1000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pPr>
              <a:lnSpc>
                <a:spcPts val="1400"/>
              </a:lnSpc>
              <a:spcBef>
                <a:spcPts val="600"/>
              </a:spcBef>
            </a:pPr>
            <a:r>
              <a:rPr b="1" dirty="0" err="1"/>
              <a:t>秒杀性能提升</a:t>
            </a:r>
            <a:r>
              <a:rPr b="1" dirty="0"/>
              <a:t> 300%：</a:t>
            </a:r>
            <a:r>
              <a:rPr dirty="0" err="1"/>
              <a:t>完成行锁等待深度优化，新增在线滚动升级，不停服即可做版本升级</a:t>
            </a:r>
            <a:endParaRPr dirty="0"/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b="1" dirty="0" err="1"/>
              <a:t>生态适配全面加速：</a:t>
            </a:r>
            <a:r>
              <a:rPr dirty="0" err="1"/>
              <a:t>支持</a:t>
            </a:r>
            <a:r>
              <a:rPr dirty="0"/>
              <a:t> </a:t>
            </a:r>
            <a:r>
              <a:rPr dirty="0" err="1"/>
              <a:t>Hbase</a:t>
            </a:r>
            <a:r>
              <a:rPr lang="en-US" dirty="0"/>
              <a:t> </a:t>
            </a:r>
            <a:r>
              <a:rPr dirty="0"/>
              <a:t>API </a:t>
            </a:r>
            <a:r>
              <a:rPr dirty="0" err="1"/>
              <a:t>大数据生态再扩展，兼容自主操作系统统信</a:t>
            </a:r>
            <a:r>
              <a:rPr dirty="0"/>
              <a:t> UOS，obproxy 全面支持主流操作系统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b="1" dirty="0" err="1"/>
              <a:t>推出社区版</a:t>
            </a:r>
            <a:r>
              <a:rPr b="1" dirty="0"/>
              <a:t> OCP/ODC/OMS </a:t>
            </a:r>
            <a:r>
              <a:rPr b="1" dirty="0" err="1"/>
              <a:t>工具体系：</a:t>
            </a:r>
            <a:r>
              <a:rPr dirty="0" err="1"/>
              <a:t>提供白屏化集群管理、租户管控、开发调试、数据同步、导入导出等完整功能</a:t>
            </a:r>
            <a:endParaRPr dirty="0"/>
          </a:p>
        </p:txBody>
      </p:sp>
      <p:sp>
        <p:nvSpPr>
          <p:cNvPr id="10" name="object 37">
            <a:extLst>
              <a:ext uri="{FF2B5EF4-FFF2-40B4-BE49-F238E27FC236}">
                <a16:creationId xmlns:a16="http://schemas.microsoft.com/office/drawing/2014/main" id="{B80D7500-75D4-9A43-89DD-D715264BDDEC}"/>
              </a:ext>
            </a:extLst>
          </p:cNvPr>
          <p:cNvSpPr txBox="1"/>
          <p:nvPr/>
        </p:nvSpPr>
        <p:spPr>
          <a:xfrm>
            <a:off x="7147355" y="2519471"/>
            <a:ext cx="1235917" cy="213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just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1000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dirty="0" err="1"/>
              <a:t>新一代一体化架构</a:t>
            </a:r>
            <a:endParaRPr dirty="0"/>
          </a:p>
          <a:p>
            <a:r>
              <a:rPr lang="zh-CN" altLang="en-US" dirty="0"/>
              <a:t>在同等硬件环境下，</a:t>
            </a:r>
            <a:r>
              <a:rPr lang="en-GB" altLang="zh-CN" dirty="0"/>
              <a:t>OLTP</a:t>
            </a:r>
            <a:r>
              <a:rPr lang="zh-CN" altLang="en-GB" dirty="0"/>
              <a:t>（</a:t>
            </a:r>
            <a:r>
              <a:rPr lang="zh-CN" altLang="en-US" dirty="0"/>
              <a:t>联机事务处理）性能是 </a:t>
            </a:r>
            <a:r>
              <a:rPr lang="en-GB" altLang="zh-CN" dirty="0"/>
              <a:t>MySQL </a:t>
            </a:r>
            <a:r>
              <a:rPr lang="zh-CN" altLang="en-US" dirty="0"/>
              <a:t>的 </a:t>
            </a:r>
            <a:r>
              <a:rPr lang="en-US" altLang="zh-CN" dirty="0"/>
              <a:t>1.9 </a:t>
            </a:r>
            <a:r>
              <a:rPr lang="zh-CN" altLang="en-US" dirty="0"/>
              <a:t>倍，</a:t>
            </a:r>
            <a:r>
              <a:rPr lang="en-GB" altLang="zh-CN" dirty="0"/>
              <a:t>OLAP</a:t>
            </a:r>
            <a:r>
              <a:rPr lang="zh-CN" altLang="en-GB" dirty="0"/>
              <a:t>（</a:t>
            </a:r>
            <a:r>
              <a:rPr lang="zh-CN" altLang="en-US" dirty="0"/>
              <a:t>联机分析处理）性能是 </a:t>
            </a:r>
            <a:r>
              <a:rPr lang="en-GB" altLang="zh-CN" dirty="0"/>
              <a:t>Greenplum </a:t>
            </a:r>
            <a:r>
              <a:rPr lang="zh-CN" altLang="en-US" dirty="0"/>
              <a:t>的 </a:t>
            </a:r>
            <a:r>
              <a:rPr lang="en-US" altLang="zh-CN" dirty="0"/>
              <a:t>5 </a:t>
            </a:r>
            <a:r>
              <a:rPr lang="zh-CN" altLang="en-US" dirty="0"/>
              <a:t>到 </a:t>
            </a:r>
            <a:r>
              <a:rPr lang="en-US" altLang="zh-CN" dirty="0"/>
              <a:t>6 </a:t>
            </a:r>
            <a:r>
              <a:rPr lang="zh-CN" altLang="en-US" dirty="0"/>
              <a:t>倍</a:t>
            </a:r>
            <a:endParaRPr dirty="0"/>
          </a:p>
        </p:txBody>
      </p:sp>
      <p:sp>
        <p:nvSpPr>
          <p:cNvPr id="11" name="object 38">
            <a:extLst>
              <a:ext uri="{FF2B5EF4-FFF2-40B4-BE49-F238E27FC236}">
                <a16:creationId xmlns:a16="http://schemas.microsoft.com/office/drawing/2014/main" id="{32B3DC50-33E6-944A-B125-1A43D93C0E7D}"/>
              </a:ext>
            </a:extLst>
          </p:cNvPr>
          <p:cNvSpPr txBox="1"/>
          <p:nvPr/>
        </p:nvSpPr>
        <p:spPr>
          <a:xfrm>
            <a:off x="5140784" y="2500023"/>
            <a:ext cx="1908270" cy="2649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just">
              <a:lnSpc>
                <a:spcPts val="16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kumimoji="1" sz="1000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pPr>
              <a:lnSpc>
                <a:spcPts val="1400"/>
              </a:lnSpc>
              <a:spcBef>
                <a:spcPts val="600"/>
              </a:spcBef>
            </a:pPr>
            <a:r>
              <a:rPr dirty="0" err="1"/>
              <a:t>支持</a:t>
            </a:r>
            <a:r>
              <a:rPr dirty="0"/>
              <a:t> OBKV 能力,提供 HBase 模型和 Table 模型的 NoSQL 能力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dirty="0" err="1"/>
              <a:t>支持兼容</a:t>
            </a:r>
            <a:r>
              <a:rPr dirty="0"/>
              <a:t> MySQL</a:t>
            </a:r>
            <a:r>
              <a:rPr lang="zh-CN" altLang="en-US" dirty="0"/>
              <a:t> </a:t>
            </a:r>
            <a:r>
              <a:rPr dirty="0"/>
              <a:t>5.7 </a:t>
            </a:r>
            <a:r>
              <a:rPr dirty="0" err="1"/>
              <a:t>版本的</a:t>
            </a:r>
            <a:r>
              <a:rPr dirty="0"/>
              <a:t> JSON</a:t>
            </a:r>
            <a:r>
              <a:rPr lang="en-US" dirty="0"/>
              <a:t> </a:t>
            </a:r>
            <a:r>
              <a:rPr dirty="0" err="1"/>
              <a:t>功能,提供半结构化数据支持</a:t>
            </a:r>
            <a:endParaRPr dirty="0"/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dirty="0"/>
              <a:t>CDC </a:t>
            </a:r>
            <a:r>
              <a:rPr dirty="0" err="1"/>
              <a:t>支持大事务</a:t>
            </a:r>
            <a:r>
              <a:rPr lang="zh-CN" altLang="en-US" dirty="0"/>
              <a:t>，</a:t>
            </a:r>
            <a:r>
              <a:rPr dirty="0" err="1"/>
              <a:t>支持</a:t>
            </a:r>
            <a:r>
              <a:rPr dirty="0"/>
              <a:t> </a:t>
            </a:r>
            <a:r>
              <a:rPr dirty="0" err="1"/>
              <a:t>Kuberne-tes</a:t>
            </a:r>
            <a:r>
              <a:rPr dirty="0"/>
              <a:t> </a:t>
            </a:r>
            <a:r>
              <a:rPr dirty="0" err="1"/>
              <a:t>Operator,用户可以通过容器运</a:t>
            </a:r>
            <a:r>
              <a:rPr lang="zh-CN" altLang="en-US" dirty="0"/>
              <a:t>行。</a:t>
            </a:r>
            <a:endParaRPr lang="en-US" altLang="zh-CN" dirty="0"/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dirty="0" err="1"/>
              <a:t>OceanBase</a:t>
            </a:r>
            <a:r>
              <a:rPr lang="en-US" dirty="0"/>
              <a:t> </a:t>
            </a:r>
            <a:r>
              <a:rPr dirty="0" err="1"/>
              <a:t>部署更加便捷,面向开发者提供更加友好的使用体验,将</a:t>
            </a:r>
            <a:r>
              <a:rPr dirty="0"/>
              <a:t> Docker </a:t>
            </a:r>
            <a:r>
              <a:rPr dirty="0" err="1"/>
              <a:t>镜像由</a:t>
            </a:r>
            <a:r>
              <a:rPr dirty="0"/>
              <a:t> 2C10G 优化至 2C8G</a:t>
            </a:r>
          </a:p>
        </p:txBody>
      </p:sp>
      <p:sp>
        <p:nvSpPr>
          <p:cNvPr id="12" name="object 41">
            <a:extLst>
              <a:ext uri="{FF2B5EF4-FFF2-40B4-BE49-F238E27FC236}">
                <a16:creationId xmlns:a16="http://schemas.microsoft.com/office/drawing/2014/main" id="{886FD7AA-52E4-DE45-A931-AC8165385B8D}"/>
              </a:ext>
            </a:extLst>
          </p:cNvPr>
          <p:cNvSpPr txBox="1"/>
          <p:nvPr/>
        </p:nvSpPr>
        <p:spPr>
          <a:xfrm>
            <a:off x="287176" y="2519471"/>
            <a:ext cx="1090640" cy="159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just">
              <a:lnSpc>
                <a:spcPts val="16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kumimoji="1" sz="1000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pPr>
              <a:lnSpc>
                <a:spcPts val="1400"/>
              </a:lnSpc>
              <a:spcBef>
                <a:spcPts val="600"/>
              </a:spcBef>
            </a:pPr>
            <a:r>
              <a:rPr dirty="0" err="1"/>
              <a:t>基于</a:t>
            </a:r>
            <a:r>
              <a:rPr dirty="0"/>
              <a:t> Open Core</a:t>
            </a:r>
            <a:r>
              <a:rPr lang="en-US" dirty="0"/>
              <a:t> </a:t>
            </a:r>
            <a:r>
              <a:rPr dirty="0" err="1"/>
              <a:t>开源模式，开放</a:t>
            </a:r>
            <a:r>
              <a:rPr lang="en-US" dirty="0"/>
              <a:t> </a:t>
            </a:r>
            <a:r>
              <a:rPr lang="en-US" altLang="zh-CN" dirty="0"/>
              <a:t>3</a:t>
            </a:r>
            <a:r>
              <a:rPr dirty="0"/>
              <a:t>00 万行核心代码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dirty="0" err="1"/>
              <a:t>内核开源，共建生态工具</a:t>
            </a:r>
            <a:endParaRPr dirty="0"/>
          </a:p>
        </p:txBody>
      </p:sp>
      <p:sp>
        <p:nvSpPr>
          <p:cNvPr id="13" name="object 42">
            <a:extLst>
              <a:ext uri="{FF2B5EF4-FFF2-40B4-BE49-F238E27FC236}">
                <a16:creationId xmlns:a16="http://schemas.microsoft.com/office/drawing/2014/main" id="{FEB1D163-7276-E947-A81D-EB1F3E17DB95}"/>
              </a:ext>
            </a:extLst>
          </p:cNvPr>
          <p:cNvSpPr txBox="1"/>
          <p:nvPr/>
        </p:nvSpPr>
        <p:spPr>
          <a:xfrm>
            <a:off x="1568931" y="1478901"/>
            <a:ext cx="1046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sz="1200" b="1" dirty="0"/>
              <a:t>2021年10月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070734D-7A44-C649-8A8E-FC598CAB02BC}"/>
              </a:ext>
            </a:extLst>
          </p:cNvPr>
          <p:cNvSpPr txBox="1"/>
          <p:nvPr/>
        </p:nvSpPr>
        <p:spPr>
          <a:xfrm>
            <a:off x="382886" y="2178884"/>
            <a:ext cx="780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b="1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lang="zh-CN" altLang="en-US" dirty="0"/>
              <a:t>正式开源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47B7B13-EC10-E044-B821-FA29F04EF788}"/>
              </a:ext>
            </a:extLst>
          </p:cNvPr>
          <p:cNvSpPr txBox="1"/>
          <p:nvPr/>
        </p:nvSpPr>
        <p:spPr>
          <a:xfrm>
            <a:off x="1458762" y="2162488"/>
            <a:ext cx="1092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b="1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lang="zh-CN" altLang="en-US" dirty="0"/>
              <a:t> </a:t>
            </a:r>
            <a:r>
              <a:rPr lang="en-US" altLang="zh-CN" dirty="0"/>
              <a:t>3.1.1</a:t>
            </a:r>
            <a:r>
              <a:rPr lang="zh-CN" altLang="en-US" dirty="0"/>
              <a:t> 社区版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62CD17D-AE68-414E-B8ED-C0EB6496C9A7}"/>
              </a:ext>
            </a:extLst>
          </p:cNvPr>
          <p:cNvSpPr txBox="1"/>
          <p:nvPr/>
        </p:nvSpPr>
        <p:spPr>
          <a:xfrm>
            <a:off x="5263145" y="2162488"/>
            <a:ext cx="1092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b="1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lang="zh-CN" altLang="en-US" dirty="0"/>
              <a:t> </a:t>
            </a:r>
            <a:r>
              <a:rPr lang="en-US" altLang="zh-CN" dirty="0"/>
              <a:t>3.1.3</a:t>
            </a:r>
            <a:r>
              <a:rPr lang="zh-CN" altLang="en-US" dirty="0"/>
              <a:t> 社区版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51F5BE6-F32C-8F44-81DB-E86D4190AA82}"/>
              </a:ext>
            </a:extLst>
          </p:cNvPr>
          <p:cNvSpPr txBox="1"/>
          <p:nvPr/>
        </p:nvSpPr>
        <p:spPr>
          <a:xfrm>
            <a:off x="3058123" y="2162488"/>
            <a:ext cx="1092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b="1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lang="zh-CN" altLang="en-US" dirty="0"/>
              <a:t> </a:t>
            </a:r>
            <a:r>
              <a:rPr lang="en-US" altLang="zh-CN" dirty="0"/>
              <a:t>3.1.2</a:t>
            </a:r>
            <a:r>
              <a:rPr lang="zh-CN" altLang="en-US" dirty="0"/>
              <a:t> 社区版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3F10700-8298-A542-BAFC-759541E89EB0}"/>
              </a:ext>
            </a:extLst>
          </p:cNvPr>
          <p:cNvSpPr txBox="1"/>
          <p:nvPr/>
        </p:nvSpPr>
        <p:spPr>
          <a:xfrm>
            <a:off x="7173965" y="2162488"/>
            <a:ext cx="896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b="1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lang="en-US" altLang="zh-CN" dirty="0"/>
              <a:t>4.0</a:t>
            </a:r>
            <a:r>
              <a:rPr lang="zh-CN" altLang="en-US" dirty="0"/>
              <a:t> 社区版</a:t>
            </a:r>
          </a:p>
        </p:txBody>
      </p:sp>
      <p:sp>
        <p:nvSpPr>
          <p:cNvPr id="19" name="右箭头 18">
            <a:extLst>
              <a:ext uri="{FF2B5EF4-FFF2-40B4-BE49-F238E27FC236}">
                <a16:creationId xmlns:a16="http://schemas.microsoft.com/office/drawing/2014/main" id="{B41CE99A-74A8-9A43-9BB5-56F914C1AD69}"/>
              </a:ext>
            </a:extLst>
          </p:cNvPr>
          <p:cNvSpPr/>
          <p:nvPr/>
        </p:nvSpPr>
        <p:spPr>
          <a:xfrm>
            <a:off x="311501" y="1687966"/>
            <a:ext cx="11546400" cy="4684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701F861-09A2-CE47-A57C-1889B1BCED8B}"/>
              </a:ext>
            </a:extLst>
          </p:cNvPr>
          <p:cNvSpPr/>
          <p:nvPr/>
        </p:nvSpPr>
        <p:spPr>
          <a:xfrm>
            <a:off x="2078492" y="1861300"/>
            <a:ext cx="121814" cy="1218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CE6435C-EAA6-E245-92E8-A6E722153399}"/>
              </a:ext>
            </a:extLst>
          </p:cNvPr>
          <p:cNvSpPr/>
          <p:nvPr/>
        </p:nvSpPr>
        <p:spPr>
          <a:xfrm>
            <a:off x="588833" y="1861300"/>
            <a:ext cx="121814" cy="1218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3F7BDC77-7DF7-3A45-A6A4-C7B36B08843F}"/>
              </a:ext>
            </a:extLst>
          </p:cNvPr>
          <p:cNvSpPr/>
          <p:nvPr/>
        </p:nvSpPr>
        <p:spPr>
          <a:xfrm>
            <a:off x="3730813" y="1861300"/>
            <a:ext cx="121814" cy="1218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DB486C8C-F252-EB47-9CD1-2B5043ACF348}"/>
              </a:ext>
            </a:extLst>
          </p:cNvPr>
          <p:cNvSpPr/>
          <p:nvPr/>
        </p:nvSpPr>
        <p:spPr>
          <a:xfrm>
            <a:off x="7638406" y="1861300"/>
            <a:ext cx="121814" cy="1218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EB563258-4D2A-7447-8BE7-21AF79061800}"/>
              </a:ext>
            </a:extLst>
          </p:cNvPr>
          <p:cNvSpPr/>
          <p:nvPr/>
        </p:nvSpPr>
        <p:spPr>
          <a:xfrm>
            <a:off x="10571234" y="1861300"/>
            <a:ext cx="121814" cy="1218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03FACAC-616F-044C-BECA-3A6B99E420BE}"/>
              </a:ext>
            </a:extLst>
          </p:cNvPr>
          <p:cNvGrpSpPr/>
          <p:nvPr/>
        </p:nvGrpSpPr>
        <p:grpSpPr>
          <a:xfrm>
            <a:off x="382886" y="5464968"/>
            <a:ext cx="11522075" cy="729645"/>
            <a:chOff x="334963" y="1970693"/>
            <a:chExt cx="11352212" cy="62988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1589810-3103-D749-9209-DBE4E952164A}"/>
                </a:ext>
              </a:extLst>
            </p:cNvPr>
            <p:cNvSpPr/>
            <p:nvPr/>
          </p:nvSpPr>
          <p:spPr>
            <a:xfrm>
              <a:off x="334963" y="1984981"/>
              <a:ext cx="1739543" cy="61560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400</a:t>
              </a:r>
              <a:r>
                <a:rPr kumimoji="1" lang="zh-CN" altLang="en-US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 </a:t>
              </a:r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+</a:t>
              </a:r>
            </a:p>
            <a:p>
              <a:pPr algn="ctr"/>
              <a:r>
                <a:rPr kumimoji="1" lang="zh-CN" altLang="en-US" sz="1400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企业客户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1060014-50FA-F54C-8D2F-6D5287019E3B}"/>
                </a:ext>
              </a:extLst>
            </p:cNvPr>
            <p:cNvSpPr/>
            <p:nvPr/>
          </p:nvSpPr>
          <p:spPr>
            <a:xfrm>
              <a:off x="2257497" y="1984981"/>
              <a:ext cx="1739543" cy="6156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6450</a:t>
              </a:r>
              <a:r>
                <a:rPr kumimoji="1" lang="zh-CN" altLang="en-US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 </a:t>
              </a:r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+</a:t>
              </a:r>
            </a:p>
            <a:p>
              <a:pPr algn="ctr"/>
              <a:r>
                <a:rPr kumimoji="1" lang="en-US" altLang="zh-CN" sz="1400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STAR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550514C-EAD0-944C-B451-2BE958F45BA0}"/>
                </a:ext>
              </a:extLst>
            </p:cNvPr>
            <p:cNvSpPr/>
            <p:nvPr/>
          </p:nvSpPr>
          <p:spPr>
            <a:xfrm>
              <a:off x="6102565" y="1984981"/>
              <a:ext cx="1739543" cy="6156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solidFill>
                    <a:schemeClr val="bg1"/>
                  </a:solidFill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8200</a:t>
              </a:r>
              <a:r>
                <a:rPr kumimoji="1" lang="zh-CN" altLang="en-US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 </a:t>
              </a:r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+</a:t>
              </a:r>
            </a:p>
            <a:p>
              <a:pPr algn="ctr"/>
              <a:r>
                <a:rPr kumimoji="1" lang="en-US" altLang="zh-CN" sz="1400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COMMIT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DCE3B77-B346-C240-9130-E35EE907EF23}"/>
                </a:ext>
              </a:extLst>
            </p:cNvPr>
            <p:cNvSpPr/>
            <p:nvPr/>
          </p:nvSpPr>
          <p:spPr>
            <a:xfrm>
              <a:off x="8025099" y="1984981"/>
              <a:ext cx="1739543" cy="6156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1050</a:t>
              </a:r>
              <a:r>
                <a:rPr kumimoji="1" lang="zh-CN" altLang="en-US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 </a:t>
              </a:r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+</a:t>
              </a:r>
            </a:p>
            <a:p>
              <a:pPr algn="ctr"/>
              <a:r>
                <a:rPr kumimoji="1" lang="en-US" altLang="zh-CN" sz="1400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ISSUE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4D03310-CE69-F647-A954-78276DAFE704}"/>
                </a:ext>
              </a:extLst>
            </p:cNvPr>
            <p:cNvSpPr/>
            <p:nvPr/>
          </p:nvSpPr>
          <p:spPr>
            <a:xfrm>
              <a:off x="4180031" y="1984981"/>
              <a:ext cx="1739543" cy="6156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1350</a:t>
              </a:r>
              <a:r>
                <a:rPr kumimoji="1" lang="zh-CN" altLang="en-US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 </a:t>
              </a:r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+</a:t>
              </a:r>
            </a:p>
            <a:p>
              <a:pPr algn="ctr"/>
              <a:r>
                <a:rPr kumimoji="1" lang="en-US" altLang="zh-CN" sz="1400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FORK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D210F6B1-FF25-3E41-86AE-B902C1A1ADA5}"/>
                </a:ext>
              </a:extLst>
            </p:cNvPr>
            <p:cNvSpPr/>
            <p:nvPr/>
          </p:nvSpPr>
          <p:spPr>
            <a:xfrm>
              <a:off x="9947632" y="1970693"/>
              <a:ext cx="1739543" cy="6156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260</a:t>
              </a:r>
              <a:r>
                <a:rPr kumimoji="1" lang="zh-CN" altLang="en-US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 </a:t>
              </a:r>
              <a:r>
                <a:rPr kumimoji="1" lang="en-US" altLang="zh-CN" b="1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+</a:t>
              </a:r>
              <a:endParaRPr kumimoji="1" lang="en-US" altLang="zh-CN" dirty="0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endParaRPr>
            </a:p>
            <a:p>
              <a:pPr algn="ctr"/>
              <a:r>
                <a:rPr kumimoji="1" lang="zh-CN" altLang="en-US" sz="1400" dirty="0">
                  <a:latin typeface="Alibaba PuHuiTi 2.0 55 Regular" panose="00020600040101010101" pitchFamily="18" charset="-122"/>
                  <a:ea typeface="Alibaba PuHuiTi 2.0 55 Regular" panose="00020600040101010101" pitchFamily="18" charset="-122"/>
                  <a:cs typeface="Alibaba PuHuiTi 2.0 55 Regular" panose="00020600040101010101" pitchFamily="18" charset="-122"/>
                </a:rPr>
                <a:t>外部开发者</a:t>
              </a:r>
              <a:endParaRPr kumimoji="1" lang="en-US" altLang="zh-CN" sz="1400" dirty="0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endParaRPr>
            </a:p>
          </p:txBody>
        </p:sp>
      </p:grpSp>
      <p:sp>
        <p:nvSpPr>
          <p:cNvPr id="32" name="椭圆 31">
            <a:extLst>
              <a:ext uri="{FF2B5EF4-FFF2-40B4-BE49-F238E27FC236}">
                <a16:creationId xmlns:a16="http://schemas.microsoft.com/office/drawing/2014/main" id="{93D652D9-8939-B149-AD94-C5BA3352540C}"/>
              </a:ext>
            </a:extLst>
          </p:cNvPr>
          <p:cNvSpPr/>
          <p:nvPr/>
        </p:nvSpPr>
        <p:spPr>
          <a:xfrm>
            <a:off x="5792912" y="1844662"/>
            <a:ext cx="121814" cy="1218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object 27">
            <a:extLst>
              <a:ext uri="{FF2B5EF4-FFF2-40B4-BE49-F238E27FC236}">
                <a16:creationId xmlns:a16="http://schemas.microsoft.com/office/drawing/2014/main" id="{425D8B6D-3AEB-E742-A2EF-8EFFA7233F92}"/>
              </a:ext>
            </a:extLst>
          </p:cNvPr>
          <p:cNvSpPr txBox="1"/>
          <p:nvPr/>
        </p:nvSpPr>
        <p:spPr>
          <a:xfrm>
            <a:off x="8636777" y="1474648"/>
            <a:ext cx="953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sz="1200" b="1" dirty="0"/>
              <a:t>202</a:t>
            </a:r>
            <a:r>
              <a:rPr lang="en-US" altLang="zh-CN" sz="1200" b="1" dirty="0"/>
              <a:t>3</a:t>
            </a:r>
            <a:r>
              <a:rPr sz="1200" b="1" dirty="0"/>
              <a:t>年</a:t>
            </a:r>
            <a:r>
              <a:rPr lang="en-US" altLang="zh-CN" sz="1200" b="1" dirty="0"/>
              <a:t>3</a:t>
            </a:r>
            <a:r>
              <a:rPr sz="1200" b="1" dirty="0"/>
              <a:t>月</a:t>
            </a:r>
          </a:p>
        </p:txBody>
      </p:sp>
      <p:sp>
        <p:nvSpPr>
          <p:cNvPr id="34" name="object 37">
            <a:extLst>
              <a:ext uri="{FF2B5EF4-FFF2-40B4-BE49-F238E27FC236}">
                <a16:creationId xmlns:a16="http://schemas.microsoft.com/office/drawing/2014/main" id="{B2E24BB8-043A-7543-8110-CD41F7BEB63E}"/>
              </a:ext>
            </a:extLst>
          </p:cNvPr>
          <p:cNvSpPr txBox="1"/>
          <p:nvPr/>
        </p:nvSpPr>
        <p:spPr>
          <a:xfrm>
            <a:off x="8481573" y="2515218"/>
            <a:ext cx="1390154" cy="230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just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1000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lang="en" altLang="zh-CN" dirty="0"/>
              <a:t>OBKV </a:t>
            </a:r>
            <a:r>
              <a:rPr lang="zh-CN" altLang="en-US" dirty="0"/>
              <a:t>支持 </a:t>
            </a:r>
            <a:r>
              <a:rPr lang="en" altLang="zh-CN" dirty="0"/>
              <a:t>min</a:t>
            </a:r>
            <a:r>
              <a:rPr lang="zh-CN" altLang="en" dirty="0"/>
              <a:t>、</a:t>
            </a:r>
            <a:r>
              <a:rPr lang="en" altLang="zh-CN" dirty="0"/>
              <a:t>max</a:t>
            </a:r>
            <a:r>
              <a:rPr lang="zh-CN" altLang="en" dirty="0"/>
              <a:t>、</a:t>
            </a:r>
            <a:r>
              <a:rPr lang="en" altLang="zh-CN" dirty="0"/>
              <a:t>count </a:t>
            </a:r>
            <a:r>
              <a:rPr lang="zh-CN" altLang="en-US" dirty="0"/>
              <a:t>等汇聚函数，支持自增列和插入数据时的行数据校验。</a:t>
            </a:r>
          </a:p>
          <a:p>
            <a:r>
              <a:rPr lang="zh-CN" altLang="en-US" dirty="0"/>
              <a:t>新增了两个隐藏配置项用于控制迁移复制、</a:t>
            </a:r>
            <a:r>
              <a:rPr lang="en" altLang="zh-CN" dirty="0"/>
              <a:t>Rebuild </a:t>
            </a:r>
            <a:r>
              <a:rPr lang="zh-CN" altLang="en-US" dirty="0"/>
              <a:t>和物理恢复等操作中一次 </a:t>
            </a:r>
            <a:r>
              <a:rPr lang="en" altLang="zh-CN" dirty="0"/>
              <a:t>RPC </a:t>
            </a:r>
            <a:r>
              <a:rPr lang="zh-CN" altLang="en-US" dirty="0"/>
              <a:t>批量获取 </a:t>
            </a:r>
            <a:r>
              <a:rPr lang="en" altLang="zh-CN" dirty="0"/>
              <a:t>Tablet </a:t>
            </a:r>
            <a:r>
              <a:rPr lang="zh-CN" altLang="en-US" dirty="0"/>
              <a:t>的数量和 </a:t>
            </a:r>
            <a:r>
              <a:rPr lang="en" altLang="zh-CN" dirty="0"/>
              <a:t>RPC </a:t>
            </a:r>
            <a:r>
              <a:rPr lang="zh-CN" altLang="en-US" dirty="0"/>
              <a:t>超时时间。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7FB62D3-B70E-CF49-9ADB-C892C302AEA7}"/>
              </a:ext>
            </a:extLst>
          </p:cNvPr>
          <p:cNvSpPr txBox="1"/>
          <p:nvPr/>
        </p:nvSpPr>
        <p:spPr>
          <a:xfrm>
            <a:off x="8636777" y="2158235"/>
            <a:ext cx="913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b="1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lang="en-US" altLang="zh-CN" dirty="0"/>
              <a:t>4.1</a:t>
            </a:r>
            <a:r>
              <a:rPr lang="zh-CN" altLang="en-US" dirty="0"/>
              <a:t> 社区版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35801CF-E0DD-F943-868D-C54E4C2D22F8}"/>
              </a:ext>
            </a:extLst>
          </p:cNvPr>
          <p:cNvSpPr/>
          <p:nvPr/>
        </p:nvSpPr>
        <p:spPr>
          <a:xfrm>
            <a:off x="9101218" y="1857047"/>
            <a:ext cx="121814" cy="1218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object 27">
            <a:extLst>
              <a:ext uri="{FF2B5EF4-FFF2-40B4-BE49-F238E27FC236}">
                <a16:creationId xmlns:a16="http://schemas.microsoft.com/office/drawing/2014/main" id="{E06C0795-C1CE-B643-8ACC-FA90D8139F18}"/>
              </a:ext>
            </a:extLst>
          </p:cNvPr>
          <p:cNvSpPr txBox="1"/>
          <p:nvPr/>
        </p:nvSpPr>
        <p:spPr>
          <a:xfrm>
            <a:off x="10117027" y="1474648"/>
            <a:ext cx="953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sz="1200" b="1" dirty="0"/>
              <a:t>202</a:t>
            </a:r>
            <a:r>
              <a:rPr lang="en-US" altLang="zh-CN" sz="1200" b="1" dirty="0"/>
              <a:t>3</a:t>
            </a:r>
            <a:r>
              <a:rPr sz="1200" b="1" dirty="0"/>
              <a:t>年</a:t>
            </a:r>
            <a:r>
              <a:rPr lang="en-US" altLang="zh-CN" sz="1200" b="1" dirty="0"/>
              <a:t>8</a:t>
            </a:r>
            <a:r>
              <a:rPr sz="1200" b="1" dirty="0"/>
              <a:t>月</a:t>
            </a:r>
          </a:p>
        </p:txBody>
      </p:sp>
      <p:sp>
        <p:nvSpPr>
          <p:cNvPr id="38" name="object 37">
            <a:extLst>
              <a:ext uri="{FF2B5EF4-FFF2-40B4-BE49-F238E27FC236}">
                <a16:creationId xmlns:a16="http://schemas.microsoft.com/office/drawing/2014/main" id="{DE5BAC80-0C77-7B45-A646-0B453AB6B47A}"/>
              </a:ext>
            </a:extLst>
          </p:cNvPr>
          <p:cNvSpPr txBox="1"/>
          <p:nvPr/>
        </p:nvSpPr>
        <p:spPr>
          <a:xfrm>
            <a:off x="10090417" y="2515218"/>
            <a:ext cx="1390154" cy="123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just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kumimoji="1" sz="1000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lang="zh-CN" altLang="en-US" b="0" i="0" dirty="0">
                <a:solidFill>
                  <a:srgbClr val="0D1A26"/>
                </a:solidFill>
                <a:effectLst/>
                <a:latin typeface="PingFangSC-Regular" panose="020B0400000000000000" pitchFamily="34" charset="-122"/>
                <a:ea typeface="PingFangSC-Regular" panose="020B0400000000000000" pitchFamily="34" charset="-122"/>
              </a:rPr>
              <a:t>补齐 </a:t>
            </a:r>
            <a:r>
              <a:rPr lang="en" altLang="zh-CN" b="0" i="0" dirty="0">
                <a:solidFill>
                  <a:srgbClr val="0D1A26"/>
                </a:solidFill>
                <a:effectLst/>
                <a:latin typeface="PingFangSC-Regular" panose="020B0400000000000000" pitchFamily="34" charset="-122"/>
                <a:ea typeface="PingFangSC-Regular" panose="020B0400000000000000" pitchFamily="34" charset="-122"/>
              </a:rPr>
              <a:t>V3.x </a:t>
            </a:r>
            <a:r>
              <a:rPr lang="zh-CN" altLang="en-US" b="0" i="0" dirty="0">
                <a:solidFill>
                  <a:srgbClr val="0D1A26"/>
                </a:solidFill>
                <a:effectLst/>
                <a:latin typeface="PingFangSC-Regular" panose="020B0400000000000000" pitchFamily="34" charset="-122"/>
                <a:ea typeface="PingFangSC-Regular" panose="020B0400000000000000" pitchFamily="34" charset="-122"/>
              </a:rPr>
              <a:t>系列的全部主要功能</a:t>
            </a:r>
            <a:endParaRPr lang="en-US" altLang="zh-CN" b="0" i="0" dirty="0">
              <a:solidFill>
                <a:srgbClr val="0D1A26"/>
              </a:solidFill>
              <a:effectLst/>
              <a:latin typeface="PingFangSC-Regular" panose="020B0400000000000000" pitchFamily="34" charset="-122"/>
              <a:ea typeface="PingFangSC-Regular" panose="020B0400000000000000" pitchFamily="34" charset="-122"/>
            </a:endParaRPr>
          </a:p>
          <a:p>
            <a:r>
              <a:rPr lang="zh-CN" altLang="en-US" b="0" i="0" dirty="0">
                <a:solidFill>
                  <a:srgbClr val="0D1A26"/>
                </a:solidFill>
                <a:effectLst/>
                <a:latin typeface="PingFangSC-Regular" panose="020B0400000000000000" pitchFamily="34" charset="-122"/>
                <a:ea typeface="PingFangSC-Regular" panose="020B0400000000000000" pitchFamily="34" charset="-122"/>
              </a:rPr>
              <a:t>提升产品可扩展性，优化资源使用，提高性能，增强兼容性与易用性</a:t>
            </a:r>
            <a:endParaRPr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E65AD98-7100-684A-93A6-111C5A738DB7}"/>
              </a:ext>
            </a:extLst>
          </p:cNvPr>
          <p:cNvSpPr txBox="1"/>
          <p:nvPr/>
        </p:nvSpPr>
        <p:spPr>
          <a:xfrm>
            <a:off x="10117027" y="2158235"/>
            <a:ext cx="913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b="1" spc="-13"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defRPr>
            </a:lvl1pPr>
          </a:lstStyle>
          <a:p>
            <a:r>
              <a:rPr lang="en-US" altLang="zh-CN" dirty="0"/>
              <a:t>4.2</a:t>
            </a:r>
            <a:r>
              <a:rPr lang="zh-CN" altLang="en-US" dirty="0"/>
              <a:t> 社区版</a:t>
            </a: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4E4849FE-EE64-8446-BB10-ACFDD7B8179A}"/>
              </a:ext>
            </a:extLst>
          </p:cNvPr>
          <p:cNvSpPr/>
          <p:nvPr/>
        </p:nvSpPr>
        <p:spPr>
          <a:xfrm>
            <a:off x="10581468" y="1857047"/>
            <a:ext cx="121814" cy="1218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object 39">
            <a:extLst>
              <a:ext uri="{FF2B5EF4-FFF2-40B4-BE49-F238E27FC236}">
                <a16:creationId xmlns:a16="http://schemas.microsoft.com/office/drawing/2014/main" id="{71FF0CD8-774D-7E45-98EF-A0A8F43021F4}"/>
              </a:ext>
            </a:extLst>
          </p:cNvPr>
          <p:cNvSpPr txBox="1"/>
          <p:nvPr/>
        </p:nvSpPr>
        <p:spPr>
          <a:xfrm>
            <a:off x="341491" y="5080971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252525"/>
                </a:solidFill>
                <a:latin typeface="AlibabaPuHuiTi-Medium" panose="00020600040101010101" charset="-122"/>
                <a:cs typeface="AlibabaPuHuiTi-Medium" panose="00020600040101010101" charset="-122"/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  <a:latin typeface="Alibaba PuHuiTi 2.0 55 Regular" panose="00020600040101010101" pitchFamily="18" charset="-122"/>
                <a:ea typeface="Alibaba PuHuiTi 2.0 55 Regular" panose="00020600040101010101" pitchFamily="18" charset="-122"/>
                <a:cs typeface="Alibaba PuHuiTi 2.0 55 Regular" panose="00020600040101010101" pitchFamily="18" charset="-122"/>
              </a:rPr>
              <a:t>与开发者共建开放透明的数据库社区</a:t>
            </a:r>
            <a:endParaRPr b="1" dirty="0">
              <a:solidFill>
                <a:schemeClr val="tx1"/>
              </a:solidFill>
              <a:latin typeface="Alibaba PuHuiTi 2.0 55 Regular" panose="00020600040101010101" pitchFamily="18" charset="-122"/>
              <a:ea typeface="Alibaba PuHuiTi 2.0 55 Regular" panose="00020600040101010101" pitchFamily="18" charset="-122"/>
              <a:cs typeface="Alibaba PuHuiTi 2.0 55 Regula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5655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B6A60E-2D96-7643-8BD2-C1B8FD6D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031" y="200474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-US" sz="4000" dirty="0"/>
              <a:t>开源项目成长，需要开发者的参与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D3F01E0-0C27-C546-A188-F3C4967938FE}"/>
              </a:ext>
            </a:extLst>
          </p:cNvPr>
          <p:cNvGrpSpPr/>
          <p:nvPr/>
        </p:nvGrpSpPr>
        <p:grpSpPr>
          <a:xfrm>
            <a:off x="799032" y="1303045"/>
            <a:ext cx="10593936" cy="5054486"/>
            <a:chOff x="1524645" y="2490342"/>
            <a:chExt cx="21187871" cy="1010897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743B8BD-45E3-3241-BE50-AC2F01575AA2}"/>
                </a:ext>
              </a:extLst>
            </p:cNvPr>
            <p:cNvGrpSpPr/>
            <p:nvPr/>
          </p:nvGrpSpPr>
          <p:grpSpPr>
            <a:xfrm>
              <a:off x="1524645" y="2490342"/>
              <a:ext cx="7117910" cy="4942845"/>
              <a:chOff x="935855" y="3890401"/>
              <a:chExt cx="7117910" cy="4942845"/>
            </a:xfrm>
          </p:grpSpPr>
          <p:sp>
            <p:nvSpPr>
              <p:cNvPr id="27" name="矩形: 圆角 32">
                <a:extLst>
                  <a:ext uri="{FF2B5EF4-FFF2-40B4-BE49-F238E27FC236}">
                    <a16:creationId xmlns:a16="http://schemas.microsoft.com/office/drawing/2014/main" id="{27371888-317F-0C42-BA66-6440C32A2113}"/>
                  </a:ext>
                </a:extLst>
              </p:cNvPr>
              <p:cNvSpPr/>
              <p:nvPr/>
            </p:nvSpPr>
            <p:spPr>
              <a:xfrm>
                <a:off x="935856" y="4528059"/>
                <a:ext cx="7117909" cy="4305187"/>
              </a:xfrm>
              <a:prstGeom prst="roundRect">
                <a:avLst>
                  <a:gd name="adj" fmla="val 3317"/>
                </a:avLst>
              </a:prstGeom>
              <a:noFill/>
              <a:ln w="25400">
                <a:solidFill>
                  <a:schemeClr val="accent1">
                    <a:alpha val="3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endParaRPr>
              </a:p>
            </p:txBody>
          </p:sp>
          <p:sp>
            <p:nvSpPr>
              <p:cNvPr id="28" name="矩形: 圆角 36">
                <a:extLst>
                  <a:ext uri="{FF2B5EF4-FFF2-40B4-BE49-F238E27FC236}">
                    <a16:creationId xmlns:a16="http://schemas.microsoft.com/office/drawing/2014/main" id="{F2B51BB3-EC9C-094F-8DBC-22D50A97A1D0}"/>
                  </a:ext>
                </a:extLst>
              </p:cNvPr>
              <p:cNvSpPr/>
              <p:nvPr/>
            </p:nvSpPr>
            <p:spPr>
              <a:xfrm>
                <a:off x="935855" y="3890401"/>
                <a:ext cx="7117910" cy="1068789"/>
              </a:xfrm>
              <a:prstGeom prst="roundRect">
                <a:avLst>
                  <a:gd name="adj" fmla="val 17052"/>
                </a:avLst>
              </a:prstGeom>
              <a:solidFill>
                <a:srgbClr val="0180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  <a:sym typeface="Helvetica Light"/>
                  </a:rPr>
                  <a:t>Issue </a:t>
                </a:r>
                <a:r>
                  <a:rPr lang="zh-CN" altLang="en-US" sz="2000" dirty="0">
                    <a:solidFill>
                      <a:schemeClr val="bg1"/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  <a:sym typeface="Helvetica Light"/>
                  </a:rPr>
                  <a:t>首次响应时间</a:t>
                </a:r>
              </a:p>
            </p:txBody>
          </p:sp>
        </p:grpSp>
        <p:sp>
          <p:nvSpPr>
            <p:cNvPr id="6" name="矩形: 圆角 32">
              <a:extLst>
                <a:ext uri="{FF2B5EF4-FFF2-40B4-BE49-F238E27FC236}">
                  <a16:creationId xmlns:a16="http://schemas.microsoft.com/office/drawing/2014/main" id="{6234B1AA-B5F8-A342-97C4-2718BC8A5E0B}"/>
                </a:ext>
              </a:extLst>
            </p:cNvPr>
            <p:cNvSpPr/>
            <p:nvPr/>
          </p:nvSpPr>
          <p:spPr>
            <a:xfrm>
              <a:off x="8928420" y="3128000"/>
              <a:ext cx="7117909" cy="4305187"/>
            </a:xfrm>
            <a:prstGeom prst="roundRect">
              <a:avLst>
                <a:gd name="adj" fmla="val 3317"/>
              </a:avLst>
            </a:prstGeom>
            <a:noFill/>
            <a:ln w="25400">
              <a:solidFill>
                <a:schemeClr val="accent1">
                  <a:alpha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7" name="矩形: 圆角 36">
              <a:extLst>
                <a:ext uri="{FF2B5EF4-FFF2-40B4-BE49-F238E27FC236}">
                  <a16:creationId xmlns:a16="http://schemas.microsoft.com/office/drawing/2014/main" id="{37994D0E-6580-954C-8A8F-B1A89BE714EB}"/>
                </a:ext>
              </a:extLst>
            </p:cNvPr>
            <p:cNvSpPr/>
            <p:nvPr/>
          </p:nvSpPr>
          <p:spPr>
            <a:xfrm>
              <a:off x="8928419" y="2490342"/>
              <a:ext cx="7117910" cy="1068789"/>
            </a:xfrm>
            <a:prstGeom prst="roundRect">
              <a:avLst>
                <a:gd name="adj" fmla="val 17052"/>
              </a:avLst>
            </a:prstGeom>
            <a:solidFill>
              <a:srgbClr val="0180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2000" dirty="0">
                  <a:solidFill>
                    <a:schemeClr val="bg1"/>
                  </a:solidFill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  <a:sym typeface="Helvetica Light"/>
                </a:rPr>
                <a:t>贡献者数量</a:t>
              </a:r>
            </a:p>
          </p:txBody>
        </p:sp>
        <p:sp>
          <p:nvSpPr>
            <p:cNvPr id="8" name="矩形: 圆角 32">
              <a:extLst>
                <a:ext uri="{FF2B5EF4-FFF2-40B4-BE49-F238E27FC236}">
                  <a16:creationId xmlns:a16="http://schemas.microsoft.com/office/drawing/2014/main" id="{49154AE0-F280-914F-9B6C-A213554259B0}"/>
                </a:ext>
              </a:extLst>
            </p:cNvPr>
            <p:cNvSpPr/>
            <p:nvPr/>
          </p:nvSpPr>
          <p:spPr>
            <a:xfrm>
              <a:off x="1524646" y="8294126"/>
              <a:ext cx="7117909" cy="4305187"/>
            </a:xfrm>
            <a:prstGeom prst="roundRect">
              <a:avLst>
                <a:gd name="adj" fmla="val 3317"/>
              </a:avLst>
            </a:prstGeom>
            <a:noFill/>
            <a:ln w="25400">
              <a:solidFill>
                <a:schemeClr val="accent1">
                  <a:alpha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9" name="矩形: 圆角 36">
              <a:extLst>
                <a:ext uri="{FF2B5EF4-FFF2-40B4-BE49-F238E27FC236}">
                  <a16:creationId xmlns:a16="http://schemas.microsoft.com/office/drawing/2014/main" id="{5697D34A-48CC-8040-ACE9-4853FB8CB5D0}"/>
                </a:ext>
              </a:extLst>
            </p:cNvPr>
            <p:cNvSpPr/>
            <p:nvPr/>
          </p:nvSpPr>
          <p:spPr>
            <a:xfrm>
              <a:off x="1524645" y="7656468"/>
              <a:ext cx="7117910" cy="1068789"/>
            </a:xfrm>
            <a:prstGeom prst="roundRect">
              <a:avLst>
                <a:gd name="adj" fmla="val 17052"/>
              </a:avLst>
            </a:prstGeom>
            <a:solidFill>
              <a:srgbClr val="0180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2000" dirty="0">
                  <a:solidFill>
                    <a:schemeClr val="bg1"/>
                  </a:solidFill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  <a:sym typeface="Helvetica Light"/>
                </a:rPr>
                <a:t>更新 </a:t>
              </a:r>
              <a:r>
                <a:rPr lang="en-US" altLang="zh-CN" sz="2000" dirty="0">
                  <a:solidFill>
                    <a:schemeClr val="bg1"/>
                  </a:solidFill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  <a:sym typeface="Helvetica Light"/>
                </a:rPr>
                <a:t>Issue </a:t>
              </a:r>
              <a:r>
                <a:rPr lang="zh-CN" altLang="en-US" sz="2000" dirty="0">
                  <a:solidFill>
                    <a:schemeClr val="bg1"/>
                  </a:solidFill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  <a:sym typeface="Helvetica Light"/>
                </a:rPr>
                <a:t>数量</a:t>
              </a:r>
            </a:p>
          </p:txBody>
        </p:sp>
        <p:sp>
          <p:nvSpPr>
            <p:cNvPr id="10" name="矩形: 圆角 32">
              <a:extLst>
                <a:ext uri="{FF2B5EF4-FFF2-40B4-BE49-F238E27FC236}">
                  <a16:creationId xmlns:a16="http://schemas.microsoft.com/office/drawing/2014/main" id="{D4451DB6-C48A-D141-B5BD-10EF29219492}"/>
                </a:ext>
              </a:extLst>
            </p:cNvPr>
            <p:cNvSpPr/>
            <p:nvPr/>
          </p:nvSpPr>
          <p:spPr>
            <a:xfrm>
              <a:off x="8928420" y="8294126"/>
              <a:ext cx="7117909" cy="4305187"/>
            </a:xfrm>
            <a:prstGeom prst="roundRect">
              <a:avLst>
                <a:gd name="adj" fmla="val 3317"/>
              </a:avLst>
            </a:prstGeom>
            <a:noFill/>
            <a:ln w="25400">
              <a:solidFill>
                <a:schemeClr val="accent1">
                  <a:alpha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11" name="矩形: 圆角 36">
              <a:extLst>
                <a:ext uri="{FF2B5EF4-FFF2-40B4-BE49-F238E27FC236}">
                  <a16:creationId xmlns:a16="http://schemas.microsoft.com/office/drawing/2014/main" id="{1FF51A68-F911-8A48-8FE2-AFC86D3BFA48}"/>
                </a:ext>
              </a:extLst>
            </p:cNvPr>
            <p:cNvSpPr/>
            <p:nvPr/>
          </p:nvSpPr>
          <p:spPr>
            <a:xfrm>
              <a:off x="8928419" y="7656468"/>
              <a:ext cx="7117910" cy="1068789"/>
            </a:xfrm>
            <a:prstGeom prst="roundRect">
              <a:avLst>
                <a:gd name="adj" fmla="val 17052"/>
              </a:avLst>
            </a:prstGeom>
            <a:solidFill>
              <a:srgbClr val="0180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2000" dirty="0">
                  <a:solidFill>
                    <a:schemeClr val="bg1"/>
                  </a:solidFill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  <a:sym typeface="Helvetica Light"/>
                </a:rPr>
                <a:t>代码提交频率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5AB1B9-F24F-E246-97A6-8E4B2138693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6776044" y="2870280"/>
              <a:ext cx="54872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kumimoji="1" lang="zh-CN" altLang="en-US" sz="2400" dirty="0">
                  <a:solidFill>
                    <a:srgbClr val="0180FD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sym typeface="+mn-ea"/>
                </a:rPr>
                <a:t>社区贡献</a:t>
              </a:r>
            </a:p>
          </p:txBody>
        </p:sp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B6959188-392F-574F-A8AC-1BC16DE2FBA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6781442" y="3822989"/>
              <a:ext cx="5496539" cy="8494578"/>
            </a:xfrm>
            <a:prstGeom prst="roundRect">
              <a:avLst>
                <a:gd name="adj" fmla="val 0"/>
              </a:avLst>
            </a:prstGeom>
            <a:solidFill>
              <a:srgbClr val="F2F9FF"/>
            </a:solidFill>
            <a:ln w="12700" cap="flat" cmpd="sng" algn="ctr">
              <a:noFill/>
              <a:prstDash val="dash"/>
              <a:miter lim="800000"/>
            </a:ln>
            <a:effectLst/>
          </p:spPr>
          <p:txBody>
            <a:bodyPr lIns="0" rIns="0" rtlCol="0" anchor="t" anchorCtr="0">
              <a:noAutofit/>
            </a:bodyPr>
            <a:lstStyle/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endParaRPr lang="en-US" altLang="zh-CN" sz="1400" dirty="0">
                <a:solidFill>
                  <a:srgbClr val="3B3838"/>
                </a:solidFill>
                <a:latin typeface="阿里巴巴普惠体 2.0 65 Medium" panose="00020600040101010101" pitchFamily="18" charset="-122"/>
                <a:ea typeface="阿里巴巴普惠体 2.0 65 Medium" panose="00020600040101010101" pitchFamily="18" charset="-122"/>
                <a:cs typeface="阿里巴巴普惠体 2.0 65 Medium" panose="00020600040101010101" pitchFamily="18" charset="-122"/>
                <a:sym typeface="+mn-ea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B5A0BF5-D1F8-F449-B400-60357314943B}"/>
                </a:ext>
              </a:extLst>
            </p:cNvPr>
            <p:cNvGrpSpPr/>
            <p:nvPr/>
          </p:nvGrpSpPr>
          <p:grpSpPr>
            <a:xfrm>
              <a:off x="17010816" y="4784795"/>
              <a:ext cx="5037790" cy="703519"/>
              <a:chOff x="28598" y="8563"/>
              <a:chExt cx="5262" cy="900"/>
            </a:xfrm>
          </p:grpSpPr>
          <p:sp>
            <p:nvSpPr>
              <p:cNvPr id="25" name="Rounded Rectangle 191">
                <a:extLst>
                  <a:ext uri="{FF2B5EF4-FFF2-40B4-BE49-F238E27FC236}">
                    <a16:creationId xmlns:a16="http://schemas.microsoft.com/office/drawing/2014/main" id="{F4C3B3D5-D2F0-D145-A5A8-E2E663ABEF1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31360" y="8563"/>
                <a:ext cx="2501" cy="900"/>
              </a:xfrm>
              <a:prstGeom prst="roundRect">
                <a:avLst>
                  <a:gd name="adj" fmla="val 24111"/>
                </a:avLst>
              </a:prstGeom>
              <a:solidFill>
                <a:srgbClr val="0180FD">
                  <a:alpha val="11000"/>
                </a:srgbClr>
              </a:solidFill>
              <a:ln w="3175" cap="flat">
                <a:noFill/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17859" tIns="17859" rIns="17859" bIns="17859" numCol="1" spcCol="38100" rtlCol="0" anchor="t">
                <a:noAutofit/>
              </a:bodyPr>
              <a:lstStyle/>
              <a:p>
                <a:pPr algn="ctr" defTabSz="205423"/>
                <a:r>
                  <a:rPr lang="en-US" altLang="zh-CN" sz="1400" kern="0" dirty="0">
                    <a:ln w="0"/>
                    <a:solidFill>
                      <a:srgbClr val="00A2FF"/>
                    </a:solidFill>
                    <a:latin typeface="阿里巴巴普惠体 2.0 65 Medium" panose="00020600040101010101" pitchFamily="18" charset="-122"/>
                    <a:ea typeface="阿里巴巴普惠体 2.0 65 Medium" panose="00020600040101010101" pitchFamily="18" charset="-122"/>
                    <a:cs typeface="阿里巴巴普惠体" panose="00020600040101010101" pitchFamily="18" charset="-122"/>
                    <a:sym typeface="Helvetica Neue"/>
                  </a:rPr>
                  <a:t>6400+</a:t>
                </a:r>
              </a:p>
            </p:txBody>
          </p:sp>
          <p:sp>
            <p:nvSpPr>
              <p:cNvPr id="26" name="Rounded Rectangle 178">
                <a:extLst>
                  <a:ext uri="{FF2B5EF4-FFF2-40B4-BE49-F238E27FC236}">
                    <a16:creationId xmlns:a16="http://schemas.microsoft.com/office/drawing/2014/main" id="{339C8EDF-3F13-F944-A9AF-C83CEB3F6D9B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28598" y="8563"/>
                <a:ext cx="2379" cy="900"/>
              </a:xfrm>
              <a:prstGeom prst="roundRect">
                <a:avLst/>
              </a:prstGeom>
              <a:solidFill>
                <a:srgbClr val="0180FD"/>
              </a:solidFill>
              <a:ln w="3175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17859" tIns="17859" rIns="17859" bIns="17859" numCol="1" spcCol="38100" rtlCol="0" anchor="ctr">
                <a:noAutofit/>
              </a:bodyPr>
              <a:lstStyle/>
              <a:p>
                <a:pPr algn="ctr" defTabSz="1219200" hangingPunct="0">
                  <a:lnSpc>
                    <a:spcPct val="110000"/>
                  </a:lnSpc>
                  <a:defRPr/>
                </a:pPr>
                <a:r>
                  <a:rPr lang="en-US" altLang="zh-CN" sz="1400" kern="0" dirty="0">
                    <a:solidFill>
                      <a:srgbClr val="FFFFFF"/>
                    </a:solidFill>
                    <a:latin typeface="阿里巴巴普惠体 2.0 65 Medium" panose="00020600040101010101" pitchFamily="18" charset="-122"/>
                    <a:ea typeface="阿里巴巴普惠体 2.0 65 Medium" panose="00020600040101010101" pitchFamily="18" charset="-122"/>
                    <a:cs typeface="阿里巴巴普惠体" panose="00020600040101010101" pitchFamily="18" charset="-122"/>
                    <a:sym typeface="+mn-ea"/>
                  </a:rPr>
                  <a:t>Stars</a:t>
                </a: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BCCF51B-4AD4-4145-93CE-159101DF51CE}"/>
                </a:ext>
              </a:extLst>
            </p:cNvPr>
            <p:cNvGrpSpPr/>
            <p:nvPr/>
          </p:nvGrpSpPr>
          <p:grpSpPr>
            <a:xfrm>
              <a:off x="17011239" y="6866463"/>
              <a:ext cx="5036945" cy="704898"/>
              <a:chOff x="28593" y="10885"/>
              <a:chExt cx="5262" cy="902"/>
            </a:xfrm>
          </p:grpSpPr>
          <p:sp>
            <p:nvSpPr>
              <p:cNvPr id="23" name="Rounded Rectangle 191">
                <a:extLst>
                  <a:ext uri="{FF2B5EF4-FFF2-40B4-BE49-F238E27FC236}">
                    <a16:creationId xmlns:a16="http://schemas.microsoft.com/office/drawing/2014/main" id="{CB9F3E9D-5ED1-8046-A23A-2E9A0394D6F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31355" y="10885"/>
                <a:ext cx="2501" cy="900"/>
              </a:xfrm>
              <a:prstGeom prst="roundRect">
                <a:avLst>
                  <a:gd name="adj" fmla="val 24111"/>
                </a:avLst>
              </a:prstGeom>
              <a:solidFill>
                <a:srgbClr val="0180FD">
                  <a:alpha val="11000"/>
                </a:srgbClr>
              </a:solidFill>
              <a:ln w="3175" cap="flat">
                <a:noFill/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17859" tIns="17859" rIns="17859" bIns="17859" numCol="1" spcCol="38100" rtlCol="0" anchor="t">
                <a:noAutofit/>
              </a:bodyPr>
              <a:lstStyle/>
              <a:p>
                <a:pPr algn="ctr" defTabSz="205423"/>
                <a:r>
                  <a:rPr lang="en-US" altLang="zh-CN" sz="1400" kern="0" dirty="0">
                    <a:ln w="0"/>
                    <a:solidFill>
                      <a:srgbClr val="00A2FF"/>
                    </a:solidFill>
                    <a:latin typeface="阿里巴巴普惠体 2.0 65 Medium" panose="00020600040101010101" pitchFamily="18" charset="-122"/>
                    <a:ea typeface="阿里巴巴普惠体 2.0 65 Medium" panose="00020600040101010101" pitchFamily="18" charset="-122"/>
                    <a:cs typeface="阿里巴巴普惠体" panose="00020600040101010101" pitchFamily="18" charset="-122"/>
                    <a:sym typeface="Helvetica Neue"/>
                  </a:rPr>
                  <a:t>1400+</a:t>
                </a:r>
              </a:p>
            </p:txBody>
          </p:sp>
          <p:sp>
            <p:nvSpPr>
              <p:cNvPr id="24" name="Rounded Rectangle 178">
                <a:extLst>
                  <a:ext uri="{FF2B5EF4-FFF2-40B4-BE49-F238E27FC236}">
                    <a16:creationId xmlns:a16="http://schemas.microsoft.com/office/drawing/2014/main" id="{D83B093E-122A-AD42-8885-F5536516190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28593" y="10887"/>
                <a:ext cx="2379" cy="900"/>
              </a:xfrm>
              <a:prstGeom prst="roundRect">
                <a:avLst/>
              </a:prstGeom>
              <a:solidFill>
                <a:srgbClr val="0180FD"/>
              </a:solidFill>
              <a:ln w="3175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17859" tIns="17859" rIns="17859" bIns="17859" numCol="1" spcCol="38100" rtlCol="0" anchor="ctr">
                <a:noAutofit/>
              </a:bodyPr>
              <a:lstStyle/>
              <a:p>
                <a:pPr algn="ctr" defTabSz="1219200" hangingPunct="0">
                  <a:lnSpc>
                    <a:spcPct val="110000"/>
                  </a:lnSpc>
                  <a:defRPr/>
                </a:pPr>
                <a:r>
                  <a:rPr lang="en-US" altLang="zh-CN" sz="1400" kern="0" dirty="0">
                    <a:solidFill>
                      <a:srgbClr val="FFFFFF"/>
                    </a:solidFill>
                    <a:latin typeface="阿里巴巴普惠体 2.0 65 Medium" panose="00020600040101010101" pitchFamily="18" charset="-122"/>
                    <a:ea typeface="阿里巴巴普惠体 2.0 65 Medium" panose="00020600040101010101" pitchFamily="18" charset="-122"/>
                    <a:cs typeface="阿里巴巴普惠体" panose="00020600040101010101" pitchFamily="18" charset="-122"/>
                    <a:sym typeface="+mn-ea"/>
                  </a:rPr>
                  <a:t>Fork</a:t>
                </a: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9DDF893-8305-AF45-A17F-BB6678856E97}"/>
                </a:ext>
              </a:extLst>
            </p:cNvPr>
            <p:cNvGrpSpPr/>
            <p:nvPr/>
          </p:nvGrpSpPr>
          <p:grpSpPr>
            <a:xfrm>
              <a:off x="17012084" y="8949510"/>
              <a:ext cx="5035255" cy="706277"/>
              <a:chOff x="28593" y="13207"/>
              <a:chExt cx="5262" cy="904"/>
            </a:xfrm>
          </p:grpSpPr>
          <p:sp>
            <p:nvSpPr>
              <p:cNvPr id="21" name="Rounded Rectangle 191">
                <a:extLst>
                  <a:ext uri="{FF2B5EF4-FFF2-40B4-BE49-F238E27FC236}">
                    <a16:creationId xmlns:a16="http://schemas.microsoft.com/office/drawing/2014/main" id="{E51B0A9A-0D0E-DB44-9C9E-9C1FE8E98BEF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31355" y="13207"/>
                <a:ext cx="2501" cy="900"/>
              </a:xfrm>
              <a:prstGeom prst="roundRect">
                <a:avLst>
                  <a:gd name="adj" fmla="val 24111"/>
                </a:avLst>
              </a:prstGeom>
              <a:solidFill>
                <a:srgbClr val="0180FD">
                  <a:alpha val="11000"/>
                </a:srgbClr>
              </a:solidFill>
              <a:ln w="3175" cap="flat">
                <a:noFill/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17859" tIns="17859" rIns="17859" bIns="17859" numCol="1" spcCol="38100" rtlCol="0" anchor="t">
                <a:noAutofit/>
              </a:bodyPr>
              <a:lstStyle/>
              <a:p>
                <a:pPr algn="ctr" defTabSz="205423"/>
                <a:r>
                  <a:rPr lang="en-US" altLang="zh-CN" sz="1400" kern="0" dirty="0">
                    <a:ln w="0"/>
                    <a:solidFill>
                      <a:srgbClr val="00A2FF"/>
                    </a:solidFill>
                    <a:latin typeface="阿里巴巴普惠体 2.0 65 Medium" panose="00020600040101010101" pitchFamily="18" charset="-122"/>
                    <a:ea typeface="阿里巴巴普惠体 2.0 65 Medium" panose="00020600040101010101" pitchFamily="18" charset="-122"/>
                    <a:cs typeface="阿里巴巴普惠体" panose="00020600040101010101" pitchFamily="18" charset="-122"/>
                    <a:sym typeface="Helvetica Neue"/>
                  </a:rPr>
                  <a:t>1000+</a:t>
                </a:r>
              </a:p>
            </p:txBody>
          </p:sp>
          <p:sp>
            <p:nvSpPr>
              <p:cNvPr id="22" name="Rounded Rectangle 178">
                <a:extLst>
                  <a:ext uri="{FF2B5EF4-FFF2-40B4-BE49-F238E27FC236}">
                    <a16:creationId xmlns:a16="http://schemas.microsoft.com/office/drawing/2014/main" id="{33554DB4-095F-5947-97A0-3B9EA2CA4E6F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8593" y="13211"/>
                <a:ext cx="2379" cy="900"/>
              </a:xfrm>
              <a:prstGeom prst="roundRect">
                <a:avLst/>
              </a:prstGeom>
              <a:solidFill>
                <a:srgbClr val="0180FD"/>
              </a:solidFill>
              <a:ln w="3175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17859" tIns="17859" rIns="17859" bIns="17859" numCol="1" spcCol="38100" rtlCol="0" anchor="ctr">
                <a:noAutofit/>
              </a:bodyPr>
              <a:lstStyle/>
              <a:p>
                <a:pPr algn="ctr" defTabSz="1219200" hangingPunct="0">
                  <a:lnSpc>
                    <a:spcPct val="110000"/>
                  </a:lnSpc>
                  <a:defRPr/>
                </a:pPr>
                <a:r>
                  <a:rPr lang="en-US" altLang="zh-CN" sz="1400" kern="0" dirty="0">
                    <a:solidFill>
                      <a:srgbClr val="FFFFFF"/>
                    </a:solidFill>
                    <a:latin typeface="阿里巴巴普惠体 2.0 65 Medium" panose="00020600040101010101" pitchFamily="18" charset="-122"/>
                    <a:ea typeface="阿里巴巴普惠体 2.0 65 Medium" panose="00020600040101010101" pitchFamily="18" charset="-122"/>
                    <a:cs typeface="阿里巴巴普惠体" panose="00020600040101010101" pitchFamily="18" charset="-122"/>
                    <a:sym typeface="+mn-ea"/>
                  </a:rPr>
                  <a:t>Issues</a:t>
                </a: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77764C80-CB01-7E4E-A0DF-9D5370B0ABF4}"/>
                </a:ext>
              </a:extLst>
            </p:cNvPr>
            <p:cNvGrpSpPr/>
            <p:nvPr/>
          </p:nvGrpSpPr>
          <p:grpSpPr>
            <a:xfrm>
              <a:off x="17010814" y="11033937"/>
              <a:ext cx="5038747" cy="703519"/>
              <a:chOff x="28593" y="15529"/>
              <a:chExt cx="5263" cy="900"/>
            </a:xfrm>
          </p:grpSpPr>
          <p:sp>
            <p:nvSpPr>
              <p:cNvPr id="19" name="Rounded Rectangle 191">
                <a:extLst>
                  <a:ext uri="{FF2B5EF4-FFF2-40B4-BE49-F238E27FC236}">
                    <a16:creationId xmlns:a16="http://schemas.microsoft.com/office/drawing/2014/main" id="{9BE04FB1-CE6A-6A47-8185-F42C24634673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1355" y="15529"/>
                <a:ext cx="2501" cy="900"/>
              </a:xfrm>
              <a:prstGeom prst="roundRect">
                <a:avLst>
                  <a:gd name="adj" fmla="val 24111"/>
                </a:avLst>
              </a:prstGeom>
              <a:solidFill>
                <a:srgbClr val="0180FD">
                  <a:alpha val="11000"/>
                </a:srgbClr>
              </a:solidFill>
              <a:ln w="3175" cap="flat">
                <a:noFill/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17859" tIns="17859" rIns="17859" bIns="17859" numCol="1" spcCol="38100" rtlCol="0" anchor="t">
                <a:noAutofit/>
              </a:bodyPr>
              <a:lstStyle/>
              <a:p>
                <a:pPr algn="ctr" defTabSz="205423"/>
                <a:r>
                  <a:rPr lang="en-US" altLang="zh-CN" sz="1400" kern="0">
                    <a:ln w="0"/>
                    <a:solidFill>
                      <a:srgbClr val="00A2FF"/>
                    </a:solidFill>
                    <a:latin typeface="阿里巴巴普惠体 2.0 65 Medium" panose="00020600040101010101" pitchFamily="18" charset="-122"/>
                    <a:ea typeface="阿里巴巴普惠体 2.0 65 Medium" panose="00020600040101010101" pitchFamily="18" charset="-122"/>
                    <a:cs typeface="阿里巴巴普惠体" panose="00020600040101010101" pitchFamily="18" charset="-122"/>
                    <a:sym typeface="Helvetica Neue"/>
                  </a:rPr>
                  <a:t>260+</a:t>
                </a:r>
                <a:endParaRPr lang="en-US" altLang="zh-CN" sz="1400" kern="0" dirty="0">
                  <a:ln w="0"/>
                  <a:solidFill>
                    <a:srgbClr val="00A2FF"/>
                  </a:solidFill>
                  <a:latin typeface="阿里巴巴普惠体 2.0 65 Medium" panose="00020600040101010101" pitchFamily="18" charset="-122"/>
                  <a:ea typeface="阿里巴巴普惠体 2.0 65 Medium" panose="00020600040101010101" pitchFamily="18" charset="-122"/>
                  <a:cs typeface="阿里巴巴普惠体" panose="00020600040101010101" pitchFamily="18" charset="-122"/>
                  <a:sym typeface="Helvetica Neue"/>
                </a:endParaRPr>
              </a:p>
            </p:txBody>
          </p:sp>
          <p:sp>
            <p:nvSpPr>
              <p:cNvPr id="20" name="Rounded Rectangle 178">
                <a:extLst>
                  <a:ext uri="{FF2B5EF4-FFF2-40B4-BE49-F238E27FC236}">
                    <a16:creationId xmlns:a16="http://schemas.microsoft.com/office/drawing/2014/main" id="{2C81BC8E-DBCB-5144-8946-B75B70B96AAF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28593" y="15535"/>
                <a:ext cx="2480" cy="894"/>
              </a:xfrm>
              <a:prstGeom prst="roundRect">
                <a:avLst/>
              </a:prstGeom>
              <a:solidFill>
                <a:srgbClr val="0180FD"/>
              </a:solidFill>
              <a:ln w="3175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17859" tIns="17859" rIns="17859" bIns="17859" numCol="1" spcCol="38100" rtlCol="0" anchor="ctr">
                <a:noAutofit/>
              </a:bodyPr>
              <a:lstStyle/>
              <a:p>
                <a:pPr algn="ctr" defTabSz="1219200" hangingPunct="0">
                  <a:lnSpc>
                    <a:spcPct val="110000"/>
                  </a:lnSpc>
                  <a:defRPr/>
                </a:pPr>
                <a:r>
                  <a:rPr lang="en-US" altLang="zh-CN" sz="1400" kern="0" dirty="0">
                    <a:solidFill>
                      <a:srgbClr val="FFFFFF"/>
                    </a:solidFill>
                    <a:latin typeface="阿里巴巴普惠体 2.0 65 Medium" panose="00020600040101010101" pitchFamily="18" charset="-122"/>
                    <a:ea typeface="阿里巴巴普惠体 2.0 65 Medium" panose="00020600040101010101" pitchFamily="18" charset="-122"/>
                    <a:cs typeface="阿里巴巴普惠体" panose="00020600040101010101" pitchFamily="18" charset="-122"/>
                    <a:sym typeface="+mn-ea"/>
                  </a:rPr>
                  <a:t>Contributors</a:t>
                </a:r>
              </a:p>
            </p:txBody>
          </p:sp>
        </p:grpSp>
        <p:sp>
          <p:nvSpPr>
            <p:cNvPr id="18" name="矩形: 圆角 32">
              <a:extLst>
                <a:ext uri="{FF2B5EF4-FFF2-40B4-BE49-F238E27FC236}">
                  <a16:creationId xmlns:a16="http://schemas.microsoft.com/office/drawing/2014/main" id="{FC480678-7D28-2B4D-8634-5E4D59BB61EB}"/>
                </a:ext>
              </a:extLst>
            </p:cNvPr>
            <p:cNvSpPr/>
            <p:nvPr/>
          </p:nvSpPr>
          <p:spPr>
            <a:xfrm>
              <a:off x="16332193" y="2490342"/>
              <a:ext cx="6380323" cy="10108971"/>
            </a:xfrm>
            <a:prstGeom prst="roundRect">
              <a:avLst>
                <a:gd name="adj" fmla="val 3317"/>
              </a:avLst>
            </a:prstGeom>
            <a:noFill/>
            <a:ln w="25400">
              <a:solidFill>
                <a:schemeClr val="accent1">
                  <a:alpha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08DB2EAD-118D-1F4A-904D-1A5A76CB1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55" y="1899888"/>
            <a:ext cx="2667008" cy="181213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B4AA557-54D0-F445-B62F-B7F6A21AA6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4040" y="1916324"/>
            <a:ext cx="2403205" cy="17545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04735FE-BC5B-5742-883E-77EBA6F161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0145" y="4505579"/>
            <a:ext cx="2517427" cy="178489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990A4AB-274D-0F42-AEB9-35FE03878B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4040" y="4532143"/>
            <a:ext cx="2412751" cy="16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68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05F09F-7D2E-7448-BCE8-A10798A9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03" y="367776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-US" sz="4000" dirty="0"/>
              <a:t>开源社区，与开发者共同成长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8149C-8890-BC4F-9160-BE30EEB10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03" y="1631950"/>
            <a:ext cx="10726276" cy="2990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C7B4F38-4BD1-D04E-852D-D5AEB776B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04"/>
          <a:stretch/>
        </p:blipFill>
        <p:spPr>
          <a:xfrm>
            <a:off x="710303" y="4622800"/>
            <a:ext cx="10726276" cy="54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28E8562-985E-F345-A0B4-09BEBCDB30F7}"/>
              </a:ext>
            </a:extLst>
          </p:cNvPr>
          <p:cNvSpPr txBox="1"/>
          <p:nvPr/>
        </p:nvSpPr>
        <p:spPr>
          <a:xfrm>
            <a:off x="5863121" y="2340150"/>
            <a:ext cx="4650632" cy="2269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没有项目经历</a:t>
            </a:r>
            <a:endParaRPr kumimoji="1"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Alibaba PuHuiTi R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理论薄弱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,</a:t>
            </a: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 对数据结构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,</a:t>
            </a: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 代码执行效率无概念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实战能力太弱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,</a:t>
            </a: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 编码能力太差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,</a:t>
            </a: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 无代码调试能力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性能优化不知如何下手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项目质量太差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,</a:t>
            </a: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 离实战项目太远</a:t>
            </a:r>
            <a:endParaRPr kumimoji="1"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Alibaba PuHuiTi R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网络编程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,</a:t>
            </a: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io</a:t>
            </a: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操作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,</a:t>
            </a: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 内存管理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,</a:t>
            </a: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libaba PuHuiTi R" pitchFamily="18" charset="-122"/>
              </a:rPr>
              <a:t> 多线程操作</a:t>
            </a:r>
          </a:p>
        </p:txBody>
      </p:sp>
      <p:sp>
        <p:nvSpPr>
          <p:cNvPr id="12" name="标题 4">
            <a:extLst>
              <a:ext uri="{FF2B5EF4-FFF2-40B4-BE49-F238E27FC236}">
                <a16:creationId xmlns:a16="http://schemas.microsoft.com/office/drawing/2014/main" id="{95CB348B-50B4-D146-91DB-7CFF9783D09A}"/>
              </a:ext>
            </a:extLst>
          </p:cNvPr>
          <p:cNvSpPr txBox="1"/>
          <p:nvPr/>
        </p:nvSpPr>
        <p:spPr>
          <a:xfrm>
            <a:off x="466986" y="596552"/>
            <a:ext cx="8847761" cy="513435"/>
          </a:xfrm>
          <a:prstGeom prst="rect">
            <a:avLst/>
          </a:prstGeom>
        </p:spPr>
        <p:txBody>
          <a:bodyPr vert="horz" lIns="91440" tIns="46800" rIns="91440" bIns="4680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None/>
              <a:defRPr sz="2550" b="0" i="0" kern="120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+mj-cs"/>
              </a:defRPr>
            </a:lvl1pPr>
          </a:lstStyle>
          <a:p>
            <a:pPr algn="l"/>
            <a:r>
              <a:rPr kumimoji="1" lang="zh-CN" altLang="en-US" sz="35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如何迈出数据库学习的第一步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E3F52A9-E891-3B49-985F-95ED4C244FAB}"/>
              </a:ext>
            </a:extLst>
          </p:cNvPr>
          <p:cNvSpPr txBox="1"/>
          <p:nvPr/>
        </p:nvSpPr>
        <p:spPr>
          <a:xfrm>
            <a:off x="630708" y="1948661"/>
            <a:ext cx="5197216" cy="2311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数据库系统特点</a:t>
            </a:r>
            <a:r>
              <a:rPr kumimoji="1" lang="zh-CN" altLang="en-US" sz="16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endParaRPr kumimoji="1" lang="en-US" altLang="zh-CN" sz="16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学习难度大，实现难度更大</a:t>
            </a:r>
            <a:endParaRPr kumimoji="1"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数据库系统涉及的知识面非常广</a:t>
            </a:r>
            <a:endParaRPr kumimoji="1"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上手难度大</a:t>
            </a:r>
            <a:endParaRPr kumimoji="1"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国内数据库系统发展晚，人才匮乏</a:t>
            </a:r>
            <a:endParaRPr kumimoji="1"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数据库实现课程，在很多学校不是必选课程</a:t>
            </a:r>
            <a:endParaRPr kumimoji="1"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2762F50-CD50-0B4A-BB22-087E623C019B}"/>
              </a:ext>
            </a:extLst>
          </p:cNvPr>
          <p:cNvSpPr txBox="1"/>
          <p:nvPr/>
        </p:nvSpPr>
        <p:spPr>
          <a:xfrm>
            <a:off x="5863121" y="1912881"/>
            <a:ext cx="6588086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找工作</a:t>
            </a:r>
            <a:r>
              <a:rPr kumimoji="1" lang="en-US" altLang="zh-CN" sz="18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/</a:t>
            </a:r>
            <a:r>
              <a:rPr kumimoji="1" lang="zh-CN" altLang="en-US" sz="18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学习，可能会遇到的问题：</a:t>
            </a:r>
            <a:endParaRPr kumimoji="1" lang="en-US" altLang="zh-CN" sz="18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43085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939</Words>
  <Application>Microsoft Macintosh PowerPoint</Application>
  <PresentationFormat>宽屏</PresentationFormat>
  <Paragraphs>152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阿里巴巴普惠体 2.0 55 Regular</vt:lpstr>
      <vt:lpstr>阿里巴巴普惠体 2.0 65 Medium</vt:lpstr>
      <vt:lpstr>阿里巴巴普惠体 2.0 75 SemiBold</vt:lpstr>
      <vt:lpstr>阿里巴巴普惠体 R</vt:lpstr>
      <vt:lpstr>等线</vt:lpstr>
      <vt:lpstr>黑体</vt:lpstr>
      <vt:lpstr>Alibaba PuHuiTi 2.0 55 Regular</vt:lpstr>
      <vt:lpstr>Alibaba PuHuiTi R</vt:lpstr>
      <vt:lpstr>PingFangSC-Regular</vt:lpstr>
      <vt:lpstr>Arial</vt:lpstr>
      <vt:lpstr>Office 主题​​</vt:lpstr>
      <vt:lpstr>开源数据库项目和开源教育的双向奔赴</vt:lpstr>
      <vt:lpstr>PowerPoint 演示文稿</vt:lpstr>
      <vt:lpstr>PowerPoint 演示文稿</vt:lpstr>
      <vt:lpstr>从金融走向非金融，从中国走向全球 助力1000+客户实现关键业务系统升级</vt:lpstr>
      <vt:lpstr>为什么开源?</vt:lpstr>
      <vt:lpstr>开源进展</vt:lpstr>
      <vt:lpstr>开源项目成长，需要开发者的参与</vt:lpstr>
      <vt:lpstr>开源社区，与开发者共同成长</vt:lpstr>
      <vt:lpstr>PowerPoint 演示文稿</vt:lpstr>
      <vt:lpstr>从0到1实战数据库内核</vt:lpstr>
      <vt:lpstr>MiniOB 助力数据库理论和实践学习</vt:lpstr>
      <vt:lpstr>从0到1实战数据库内核</vt:lpstr>
      <vt:lpstr>从课程学习到动手实验</vt:lpstr>
      <vt:lpstr>2023 OceanBase数据库大赛升级国赛</vt:lpstr>
      <vt:lpstr>PowerPoint 演示文稿</vt:lpstr>
      <vt:lpstr>专项赛前培训</vt:lpstr>
      <vt:lpstr>来自媒体的关注</vt:lpstr>
      <vt:lpstr>来自老师的评价</vt:lpstr>
      <vt:lpstr>来自同学的评价</vt:lpstr>
      <vt:lpstr>数据库大赛火热进行中</vt:lpstr>
      <vt:lpstr>从代码贡献，参与开源项目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Microsoft Office User</cp:lastModifiedBy>
  <cp:revision>67</cp:revision>
  <dcterms:created xsi:type="dcterms:W3CDTF">2022-06-28T09:26:00Z</dcterms:created>
  <dcterms:modified xsi:type="dcterms:W3CDTF">2023-10-24T08:01:58Z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