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2.xml" ContentType="application/vnd.openxmlformats-officedocument.theme+xml"/>
  <Override PartName="/ppt/tags/tag3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8" r:id="rId3"/>
    <p:sldId id="3208" r:id="rId4"/>
    <p:sldId id="389" r:id="rId5"/>
    <p:sldId id="2364" r:id="rId6"/>
    <p:sldId id="6156" r:id="rId7"/>
    <p:sldId id="1652" r:id="rId8"/>
    <p:sldId id="304" r:id="rId9"/>
    <p:sldId id="351" r:id="rId10"/>
    <p:sldId id="2147477583" r:id="rId11"/>
    <p:sldId id="2147307970" r:id="rId12"/>
    <p:sldId id="3457" r:id="rId13"/>
    <p:sldId id="1612" r:id="rId14"/>
    <p:sldId id="2147307972" r:id="rId15"/>
    <p:sldId id="433" r:id="rId16"/>
    <p:sldId id="436" r:id="rId17"/>
    <p:sldId id="26370" r:id="rId18"/>
    <p:sldId id="2147307964" r:id="rId19"/>
    <p:sldId id="2147307976" r:id="rId20"/>
    <p:sldId id="2147307977" r:id="rId21"/>
    <p:sldId id="2147307978" r:id="rId22"/>
    <p:sldId id="2147307979" r:id="rId23"/>
    <p:sldId id="2147307980" r:id="rId24"/>
    <p:sldId id="2147477584"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185"/>
    <a:srgbClr val="A5D7F2"/>
    <a:srgbClr val="FFE5CB"/>
    <a:srgbClr val="6EAAC6"/>
    <a:srgbClr val="5AB0D8"/>
    <a:srgbClr val="36A9E3"/>
    <a:srgbClr val="B7DFF4"/>
    <a:srgbClr val="3B87B0"/>
    <a:srgbClr val="FFF0E1"/>
    <a:srgbClr val="FFD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71" autoAdjust="0"/>
    <p:restoredTop sz="64337"/>
  </p:normalViewPr>
  <p:slideViewPr>
    <p:cSldViewPr snapToGrid="0">
      <p:cViewPr varScale="1">
        <p:scale>
          <a:sx n="75" d="100"/>
          <a:sy n="75" d="100"/>
        </p:scale>
        <p:origin x="257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solidFill>
            <a:ln>
              <a:noFill/>
            </a:ln>
          </c:spPr>
          <c:dPt>
            <c:idx val="0"/>
            <c:bubble3D val="0"/>
            <c:spPr>
              <a:solidFill>
                <a:srgbClr val="FFC000"/>
              </a:solidFill>
              <a:ln w="19050">
                <a:noFill/>
              </a:ln>
              <a:effectLst/>
            </c:spPr>
            <c:extLst>
              <c:ext xmlns:c16="http://schemas.microsoft.com/office/drawing/2014/chart" uri="{C3380CC4-5D6E-409C-BE32-E72D297353CC}">
                <c16:uniqueId val="{00000002-5B86-0D4D-94ED-2776FF683DC3}"/>
              </c:ext>
            </c:extLst>
          </c:dPt>
          <c:dPt>
            <c:idx val="1"/>
            <c:bubble3D val="0"/>
            <c:spPr>
              <a:solidFill>
                <a:schemeClr val="tx1">
                  <a:lumMod val="65000"/>
                  <a:lumOff val="35000"/>
                </a:schemeClr>
              </a:solidFill>
              <a:ln w="19050">
                <a:noFill/>
              </a:ln>
              <a:effectLst/>
            </c:spPr>
            <c:extLst>
              <c:ext xmlns:c16="http://schemas.microsoft.com/office/drawing/2014/chart" uri="{C3380CC4-5D6E-409C-BE32-E72D297353CC}">
                <c16:uniqueId val="{00000001-5B86-0D4D-94ED-2776FF683DC3}"/>
              </c:ext>
            </c:extLst>
          </c:dPt>
          <c:dPt>
            <c:idx val="2"/>
            <c:bubble3D val="0"/>
            <c:spPr>
              <a:solidFill>
                <a:schemeClr val="accent2"/>
              </a:solidFill>
              <a:ln w="19050">
                <a:noFill/>
              </a:ln>
              <a:effectLst/>
            </c:spPr>
            <c:extLst>
              <c:ext xmlns:c16="http://schemas.microsoft.com/office/drawing/2014/chart" uri="{C3380CC4-5D6E-409C-BE32-E72D297353CC}">
                <c16:uniqueId val="{00000005-C5AE-4169-B1E5-C8D38DD16DD5}"/>
              </c:ext>
            </c:extLst>
          </c:dPt>
          <c:dPt>
            <c:idx val="3"/>
            <c:bubble3D val="0"/>
            <c:spPr>
              <a:solidFill>
                <a:schemeClr val="accent2"/>
              </a:solidFill>
              <a:ln w="19050">
                <a:noFill/>
              </a:ln>
              <a:effectLst/>
            </c:spPr>
            <c:extLst>
              <c:ext xmlns:c16="http://schemas.microsoft.com/office/drawing/2014/chart" uri="{C3380CC4-5D6E-409C-BE32-E72D297353CC}">
                <c16:uniqueId val="{00000007-C5AE-4169-B1E5-C8D38DD16DD5}"/>
              </c:ext>
            </c:extLst>
          </c:dPt>
          <c:cat>
            <c:strRef>
              <c:f>Sheet1!$A$2:$A$5</c:f>
              <c:strCache>
                <c:ptCount val="2"/>
                <c:pt idx="0">
                  <c:v>1st Qtr</c:v>
                </c:pt>
                <c:pt idx="1">
                  <c:v>2nd Qtr</c:v>
                </c:pt>
              </c:strCache>
            </c:strRef>
          </c:cat>
          <c:val>
            <c:numRef>
              <c:f>Sheet1!$B$2:$B$5</c:f>
              <c:numCache>
                <c:formatCode>General</c:formatCode>
                <c:ptCount val="4"/>
                <c:pt idx="0">
                  <c:v>81</c:v>
                </c:pt>
                <c:pt idx="1">
                  <c:v>19</c:v>
                </c:pt>
              </c:numCache>
            </c:numRef>
          </c:val>
          <c:extLst>
            <c:ext xmlns:c16="http://schemas.microsoft.com/office/drawing/2014/chart" uri="{C3380CC4-5D6E-409C-BE32-E72D297353CC}">
              <c16:uniqueId val="{00000000-5B86-0D4D-94ED-2776FF683DC3}"/>
            </c:ext>
          </c:extLst>
        </c:ser>
        <c:dLbls>
          <c:showLegendKey val="0"/>
          <c:showVal val="0"/>
          <c:showCatName val="0"/>
          <c:showSerName val="0"/>
          <c:showPercent val="0"/>
          <c:showBubbleSize val="0"/>
          <c:showLeaderLines val="1"/>
        </c:dLbls>
        <c:firstSliceAng val="85"/>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7983E"/>
            </a:solidFill>
            <a:ln>
              <a:noFill/>
            </a:ln>
          </c:spPr>
          <c:dPt>
            <c:idx val="0"/>
            <c:bubble3D val="0"/>
            <c:spPr>
              <a:solidFill>
                <a:srgbClr val="FFC000"/>
              </a:solidFill>
              <a:ln w="19050">
                <a:noFill/>
              </a:ln>
              <a:effectLst/>
            </c:spPr>
            <c:extLst>
              <c:ext xmlns:c16="http://schemas.microsoft.com/office/drawing/2014/chart" uri="{C3380CC4-5D6E-409C-BE32-E72D297353CC}">
                <c16:uniqueId val="{00000001-3757-944F-9300-B2C2142B92A5}"/>
              </c:ext>
            </c:extLst>
          </c:dPt>
          <c:dPt>
            <c:idx val="1"/>
            <c:bubble3D val="0"/>
            <c:spPr>
              <a:solidFill>
                <a:schemeClr val="tx2"/>
              </a:solidFill>
              <a:ln w="19050">
                <a:noFill/>
              </a:ln>
              <a:effectLst/>
            </c:spPr>
            <c:extLst>
              <c:ext xmlns:c16="http://schemas.microsoft.com/office/drawing/2014/chart" uri="{C3380CC4-5D6E-409C-BE32-E72D297353CC}">
                <c16:uniqueId val="{00000002-3757-944F-9300-B2C2142B92A5}"/>
              </c:ext>
            </c:extLst>
          </c:dPt>
          <c:dPt>
            <c:idx val="2"/>
            <c:bubble3D val="0"/>
            <c:spPr>
              <a:solidFill>
                <a:srgbClr val="F7983E"/>
              </a:solidFill>
              <a:ln w="19050">
                <a:noFill/>
              </a:ln>
              <a:effectLst/>
            </c:spPr>
            <c:extLst>
              <c:ext xmlns:c16="http://schemas.microsoft.com/office/drawing/2014/chart" uri="{C3380CC4-5D6E-409C-BE32-E72D297353CC}">
                <c16:uniqueId val="{00000005-F79B-420F-A62B-4487BDE5F9B7}"/>
              </c:ext>
            </c:extLst>
          </c:dPt>
          <c:dPt>
            <c:idx val="3"/>
            <c:bubble3D val="0"/>
            <c:spPr>
              <a:solidFill>
                <a:srgbClr val="F7983E"/>
              </a:solidFill>
              <a:ln w="19050">
                <a:noFill/>
              </a:ln>
              <a:effectLst/>
            </c:spPr>
            <c:extLst>
              <c:ext xmlns:c16="http://schemas.microsoft.com/office/drawing/2014/chart" uri="{C3380CC4-5D6E-409C-BE32-E72D297353CC}">
                <c16:uniqueId val="{00000007-F79B-420F-A62B-4487BDE5F9B7}"/>
              </c:ext>
            </c:extLst>
          </c:dPt>
          <c:cat>
            <c:strRef>
              <c:f>Sheet1!$A$2:$A$5</c:f>
              <c:strCache>
                <c:ptCount val="2"/>
                <c:pt idx="0">
                  <c:v>1st Qtr</c:v>
                </c:pt>
                <c:pt idx="1">
                  <c:v>2nd Qtr</c:v>
                </c:pt>
              </c:strCache>
            </c:strRef>
          </c:cat>
          <c:val>
            <c:numRef>
              <c:f>Sheet1!$B$2:$B$5</c:f>
              <c:numCache>
                <c:formatCode>General</c:formatCode>
                <c:ptCount val="4"/>
                <c:pt idx="0">
                  <c:v>98</c:v>
                </c:pt>
                <c:pt idx="1">
                  <c:v>2</c:v>
                </c:pt>
              </c:numCache>
            </c:numRef>
          </c:val>
          <c:extLst>
            <c:ext xmlns:c16="http://schemas.microsoft.com/office/drawing/2014/chart" uri="{C3380CC4-5D6E-409C-BE32-E72D297353CC}">
              <c16:uniqueId val="{00000000-3757-944F-9300-B2C2142B92A5}"/>
            </c:ext>
          </c:extLst>
        </c:ser>
        <c:dLbls>
          <c:showLegendKey val="0"/>
          <c:showVal val="0"/>
          <c:showCatName val="0"/>
          <c:showSerName val="0"/>
          <c:showPercent val="0"/>
          <c:showBubbleSize val="0"/>
          <c:showLeaderLines val="1"/>
        </c:dLbls>
        <c:firstSliceAng val="45"/>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6A14FE-E719-4583-A26B-16496A3F7F04}" type="doc">
      <dgm:prSet loTypeId="urn:microsoft.com/office/officeart/2005/8/layout/chevron1" loCatId="process" qsTypeId="urn:microsoft.com/office/officeart/2005/8/quickstyle/simple1" qsCatId="simple" csTypeId="urn:microsoft.com/office/officeart/2005/8/colors/accent3_2" csCatId="accent3" phldr="1"/>
      <dgm:spPr/>
    </dgm:pt>
    <dgm:pt modelId="{8EC9E22A-7311-4AEB-A95E-0470589AAFA5}">
      <dgm:prSet phldrT="[Text]"/>
      <dgm:spPr>
        <a:solidFill>
          <a:srgbClr val="1154D0"/>
        </a:solidFill>
        <a:ln>
          <a:noFill/>
        </a:ln>
      </dgm:spPr>
      <dgm:t>
        <a:bodyPr/>
        <a:lstStyle/>
        <a:p>
          <a:r>
            <a:rPr lang="en-US" dirty="0"/>
            <a:t>Code</a:t>
          </a:r>
        </a:p>
      </dgm:t>
    </dgm:pt>
    <dgm:pt modelId="{12401A56-6490-484A-8B2B-EA39C591A39C}" type="parTrans" cxnId="{14E58334-256E-4C68-94D9-F1F542CF0A9B}">
      <dgm:prSet/>
      <dgm:spPr/>
      <dgm:t>
        <a:bodyPr/>
        <a:lstStyle/>
        <a:p>
          <a:endParaRPr lang="en-US"/>
        </a:p>
      </dgm:t>
    </dgm:pt>
    <dgm:pt modelId="{CA8036F8-0B0E-4AE2-B5F7-B28D07A47CB8}" type="sibTrans" cxnId="{14E58334-256E-4C68-94D9-F1F542CF0A9B}">
      <dgm:prSet/>
      <dgm:spPr/>
      <dgm:t>
        <a:bodyPr/>
        <a:lstStyle/>
        <a:p>
          <a:endParaRPr lang="en-US"/>
        </a:p>
      </dgm:t>
    </dgm:pt>
    <dgm:pt modelId="{F19012E4-8E69-48BF-A123-6088F45A2999}">
      <dgm:prSet phldrT="[Text]"/>
      <dgm:spPr>
        <a:solidFill>
          <a:srgbClr val="1154D0"/>
        </a:solidFill>
        <a:ln>
          <a:noFill/>
        </a:ln>
      </dgm:spPr>
      <dgm:t>
        <a:bodyPr/>
        <a:lstStyle/>
        <a:p>
          <a:r>
            <a:rPr lang="en-US" dirty="0"/>
            <a:t>Monitor</a:t>
          </a:r>
        </a:p>
      </dgm:t>
    </dgm:pt>
    <dgm:pt modelId="{57AFB903-19F7-4319-9200-534B10FDD2AA}" type="parTrans" cxnId="{688575C2-CB6D-4029-8A4E-DCDF571475C5}">
      <dgm:prSet/>
      <dgm:spPr/>
      <dgm:t>
        <a:bodyPr/>
        <a:lstStyle/>
        <a:p>
          <a:endParaRPr lang="en-US"/>
        </a:p>
      </dgm:t>
    </dgm:pt>
    <dgm:pt modelId="{EBAB73F8-08BF-4A25-BA40-1B13B87E431D}" type="sibTrans" cxnId="{688575C2-CB6D-4029-8A4E-DCDF571475C5}">
      <dgm:prSet/>
      <dgm:spPr/>
      <dgm:t>
        <a:bodyPr/>
        <a:lstStyle/>
        <a:p>
          <a:endParaRPr lang="en-US"/>
        </a:p>
      </dgm:t>
    </dgm:pt>
    <dgm:pt modelId="{B4EA2A6D-A97E-487C-AF0F-B58EC0C9C9F4}">
      <dgm:prSet/>
      <dgm:spPr>
        <a:solidFill>
          <a:srgbClr val="1154D0"/>
        </a:solidFill>
        <a:ln>
          <a:noFill/>
        </a:ln>
      </dgm:spPr>
      <dgm:t>
        <a:bodyPr/>
        <a:lstStyle/>
        <a:p>
          <a:r>
            <a:rPr lang="en-US" dirty="0"/>
            <a:t>Build</a:t>
          </a:r>
        </a:p>
      </dgm:t>
    </dgm:pt>
    <dgm:pt modelId="{D825CD53-6B50-4243-9F56-0C3A4E7C8067}" type="parTrans" cxnId="{A335AF39-03CA-4568-BF18-B7F04B8DD408}">
      <dgm:prSet/>
      <dgm:spPr/>
      <dgm:t>
        <a:bodyPr/>
        <a:lstStyle/>
        <a:p>
          <a:endParaRPr lang="en-US"/>
        </a:p>
      </dgm:t>
    </dgm:pt>
    <dgm:pt modelId="{F7765612-AC6E-4422-942A-7448C78A62F7}" type="sibTrans" cxnId="{A335AF39-03CA-4568-BF18-B7F04B8DD408}">
      <dgm:prSet/>
      <dgm:spPr/>
      <dgm:t>
        <a:bodyPr/>
        <a:lstStyle/>
        <a:p>
          <a:endParaRPr lang="en-US"/>
        </a:p>
      </dgm:t>
    </dgm:pt>
    <dgm:pt modelId="{C6FEAEDC-54F7-45B8-976B-6ECEB7F144AA}">
      <dgm:prSet/>
      <dgm:spPr>
        <a:solidFill>
          <a:srgbClr val="1154D0"/>
        </a:solidFill>
        <a:ln>
          <a:noFill/>
        </a:ln>
      </dgm:spPr>
      <dgm:t>
        <a:bodyPr/>
        <a:lstStyle/>
        <a:p>
          <a:r>
            <a:rPr lang="en-US" dirty="0"/>
            <a:t>Test</a:t>
          </a:r>
        </a:p>
      </dgm:t>
    </dgm:pt>
    <dgm:pt modelId="{06DC7F0F-4328-4F0C-B701-6534630223A9}" type="parTrans" cxnId="{222FF3C8-1CE1-4A42-A9B4-211B0375C13C}">
      <dgm:prSet/>
      <dgm:spPr/>
      <dgm:t>
        <a:bodyPr/>
        <a:lstStyle/>
        <a:p>
          <a:endParaRPr lang="en-US"/>
        </a:p>
      </dgm:t>
    </dgm:pt>
    <dgm:pt modelId="{D482554E-0138-477C-ACB0-BC4E65857B15}" type="sibTrans" cxnId="{222FF3C8-1CE1-4A42-A9B4-211B0375C13C}">
      <dgm:prSet/>
      <dgm:spPr/>
      <dgm:t>
        <a:bodyPr/>
        <a:lstStyle/>
        <a:p>
          <a:endParaRPr lang="en-US"/>
        </a:p>
      </dgm:t>
    </dgm:pt>
    <dgm:pt modelId="{F4FDAA4E-3191-45E9-830D-DDADBED718F6}">
      <dgm:prSet/>
      <dgm:spPr>
        <a:solidFill>
          <a:srgbClr val="1154D0"/>
        </a:solidFill>
        <a:ln>
          <a:noFill/>
        </a:ln>
      </dgm:spPr>
      <dgm:t>
        <a:bodyPr/>
        <a:lstStyle/>
        <a:p>
          <a:r>
            <a:rPr lang="en-US" dirty="0"/>
            <a:t>Deploy</a:t>
          </a:r>
        </a:p>
      </dgm:t>
    </dgm:pt>
    <dgm:pt modelId="{B78A5AE7-9C46-4D21-87C5-E1101C8C9DF0}" type="parTrans" cxnId="{6602F16D-2E33-4CC2-820E-1B175CBD2426}">
      <dgm:prSet/>
      <dgm:spPr/>
      <dgm:t>
        <a:bodyPr/>
        <a:lstStyle/>
        <a:p>
          <a:endParaRPr lang="en-US"/>
        </a:p>
      </dgm:t>
    </dgm:pt>
    <dgm:pt modelId="{A927D32D-BD38-4314-8FEE-21F218B44D71}" type="sibTrans" cxnId="{6602F16D-2E33-4CC2-820E-1B175CBD2426}">
      <dgm:prSet/>
      <dgm:spPr/>
      <dgm:t>
        <a:bodyPr/>
        <a:lstStyle/>
        <a:p>
          <a:endParaRPr lang="en-US"/>
        </a:p>
      </dgm:t>
    </dgm:pt>
    <dgm:pt modelId="{AB278443-35EB-4E3E-82E4-8D2239E43510}" type="pres">
      <dgm:prSet presAssocID="{946A14FE-E719-4583-A26B-16496A3F7F04}" presName="Name0" presStyleCnt="0">
        <dgm:presLayoutVars>
          <dgm:dir/>
          <dgm:animLvl val="lvl"/>
          <dgm:resizeHandles val="exact"/>
        </dgm:presLayoutVars>
      </dgm:prSet>
      <dgm:spPr/>
    </dgm:pt>
    <dgm:pt modelId="{1CDF5411-FEC4-4CD2-A753-EE989BD84CF0}" type="pres">
      <dgm:prSet presAssocID="{8EC9E22A-7311-4AEB-A95E-0470589AAFA5}" presName="parTxOnly" presStyleLbl="node1" presStyleIdx="0" presStyleCnt="5">
        <dgm:presLayoutVars>
          <dgm:chMax val="0"/>
          <dgm:chPref val="0"/>
          <dgm:bulletEnabled val="1"/>
        </dgm:presLayoutVars>
      </dgm:prSet>
      <dgm:spPr/>
    </dgm:pt>
    <dgm:pt modelId="{DD7F95C0-B970-4244-825A-176310191D77}" type="pres">
      <dgm:prSet presAssocID="{CA8036F8-0B0E-4AE2-B5F7-B28D07A47CB8}" presName="parTxOnlySpace" presStyleCnt="0"/>
      <dgm:spPr/>
    </dgm:pt>
    <dgm:pt modelId="{602E6629-BE8A-4E0B-AF14-6FC3DB97B69A}" type="pres">
      <dgm:prSet presAssocID="{B4EA2A6D-A97E-487C-AF0F-B58EC0C9C9F4}" presName="parTxOnly" presStyleLbl="node1" presStyleIdx="1" presStyleCnt="5">
        <dgm:presLayoutVars>
          <dgm:chMax val="0"/>
          <dgm:chPref val="0"/>
          <dgm:bulletEnabled val="1"/>
        </dgm:presLayoutVars>
      </dgm:prSet>
      <dgm:spPr/>
    </dgm:pt>
    <dgm:pt modelId="{66EDCA53-21C6-4B21-8AFB-409AD57C0972}" type="pres">
      <dgm:prSet presAssocID="{F7765612-AC6E-4422-942A-7448C78A62F7}" presName="parTxOnlySpace" presStyleCnt="0"/>
      <dgm:spPr/>
    </dgm:pt>
    <dgm:pt modelId="{5B32439C-A93F-4082-BB0D-BB8319DF7D1B}" type="pres">
      <dgm:prSet presAssocID="{C6FEAEDC-54F7-45B8-976B-6ECEB7F144AA}" presName="parTxOnly" presStyleLbl="node1" presStyleIdx="2" presStyleCnt="5">
        <dgm:presLayoutVars>
          <dgm:chMax val="0"/>
          <dgm:chPref val="0"/>
          <dgm:bulletEnabled val="1"/>
        </dgm:presLayoutVars>
      </dgm:prSet>
      <dgm:spPr/>
    </dgm:pt>
    <dgm:pt modelId="{8CA01385-6152-4351-8290-BDFAFC60C00E}" type="pres">
      <dgm:prSet presAssocID="{D482554E-0138-477C-ACB0-BC4E65857B15}" presName="parTxOnlySpace" presStyleCnt="0"/>
      <dgm:spPr/>
    </dgm:pt>
    <dgm:pt modelId="{0FB6EEF7-7B3F-4248-9DF0-10597A04CDD0}" type="pres">
      <dgm:prSet presAssocID="{F4FDAA4E-3191-45E9-830D-DDADBED718F6}" presName="parTxOnly" presStyleLbl="node1" presStyleIdx="3" presStyleCnt="5">
        <dgm:presLayoutVars>
          <dgm:chMax val="0"/>
          <dgm:chPref val="0"/>
          <dgm:bulletEnabled val="1"/>
        </dgm:presLayoutVars>
      </dgm:prSet>
      <dgm:spPr/>
    </dgm:pt>
    <dgm:pt modelId="{B976DA11-61E4-400A-B5E9-6D1699A99931}" type="pres">
      <dgm:prSet presAssocID="{A927D32D-BD38-4314-8FEE-21F218B44D71}" presName="parTxOnlySpace" presStyleCnt="0"/>
      <dgm:spPr/>
    </dgm:pt>
    <dgm:pt modelId="{59CD5124-7F1A-4983-AAC4-3933BA232772}" type="pres">
      <dgm:prSet presAssocID="{F19012E4-8E69-48BF-A123-6088F45A2999}" presName="parTxOnly" presStyleLbl="node1" presStyleIdx="4" presStyleCnt="5">
        <dgm:presLayoutVars>
          <dgm:chMax val="0"/>
          <dgm:chPref val="0"/>
          <dgm:bulletEnabled val="1"/>
        </dgm:presLayoutVars>
      </dgm:prSet>
      <dgm:spPr/>
    </dgm:pt>
  </dgm:ptLst>
  <dgm:cxnLst>
    <dgm:cxn modelId="{8E30B32B-E8C6-481B-AEDB-496A7041A922}" type="presOf" srcId="{F4FDAA4E-3191-45E9-830D-DDADBED718F6}" destId="{0FB6EEF7-7B3F-4248-9DF0-10597A04CDD0}" srcOrd="0" destOrd="0" presId="urn:microsoft.com/office/officeart/2005/8/layout/chevron1"/>
    <dgm:cxn modelId="{14E58334-256E-4C68-94D9-F1F542CF0A9B}" srcId="{946A14FE-E719-4583-A26B-16496A3F7F04}" destId="{8EC9E22A-7311-4AEB-A95E-0470589AAFA5}" srcOrd="0" destOrd="0" parTransId="{12401A56-6490-484A-8B2B-EA39C591A39C}" sibTransId="{CA8036F8-0B0E-4AE2-B5F7-B28D07A47CB8}"/>
    <dgm:cxn modelId="{A335AF39-03CA-4568-BF18-B7F04B8DD408}" srcId="{946A14FE-E719-4583-A26B-16496A3F7F04}" destId="{B4EA2A6D-A97E-487C-AF0F-B58EC0C9C9F4}" srcOrd="1" destOrd="0" parTransId="{D825CD53-6B50-4243-9F56-0C3A4E7C8067}" sibTransId="{F7765612-AC6E-4422-942A-7448C78A62F7}"/>
    <dgm:cxn modelId="{1AE0FA46-F67A-4A80-BFFE-ADB736B57769}" type="presOf" srcId="{F19012E4-8E69-48BF-A123-6088F45A2999}" destId="{59CD5124-7F1A-4983-AAC4-3933BA232772}" srcOrd="0" destOrd="0" presId="urn:microsoft.com/office/officeart/2005/8/layout/chevron1"/>
    <dgm:cxn modelId="{6602F16D-2E33-4CC2-820E-1B175CBD2426}" srcId="{946A14FE-E719-4583-A26B-16496A3F7F04}" destId="{F4FDAA4E-3191-45E9-830D-DDADBED718F6}" srcOrd="3" destOrd="0" parTransId="{B78A5AE7-9C46-4D21-87C5-E1101C8C9DF0}" sibTransId="{A927D32D-BD38-4314-8FEE-21F218B44D71}"/>
    <dgm:cxn modelId="{11974589-3C02-4021-B057-2E711BEA0B62}" type="presOf" srcId="{C6FEAEDC-54F7-45B8-976B-6ECEB7F144AA}" destId="{5B32439C-A93F-4082-BB0D-BB8319DF7D1B}" srcOrd="0" destOrd="0" presId="urn:microsoft.com/office/officeart/2005/8/layout/chevron1"/>
    <dgm:cxn modelId="{688575C2-CB6D-4029-8A4E-DCDF571475C5}" srcId="{946A14FE-E719-4583-A26B-16496A3F7F04}" destId="{F19012E4-8E69-48BF-A123-6088F45A2999}" srcOrd="4" destOrd="0" parTransId="{57AFB903-19F7-4319-9200-534B10FDD2AA}" sibTransId="{EBAB73F8-08BF-4A25-BA40-1B13B87E431D}"/>
    <dgm:cxn modelId="{222FF3C8-1CE1-4A42-A9B4-211B0375C13C}" srcId="{946A14FE-E719-4583-A26B-16496A3F7F04}" destId="{C6FEAEDC-54F7-45B8-976B-6ECEB7F144AA}" srcOrd="2" destOrd="0" parTransId="{06DC7F0F-4328-4F0C-B701-6534630223A9}" sibTransId="{D482554E-0138-477C-ACB0-BC4E65857B15}"/>
    <dgm:cxn modelId="{70A4AED8-77A7-4339-BFF4-05A4C70D46DC}" type="presOf" srcId="{8EC9E22A-7311-4AEB-A95E-0470589AAFA5}" destId="{1CDF5411-FEC4-4CD2-A753-EE989BD84CF0}" srcOrd="0" destOrd="0" presId="urn:microsoft.com/office/officeart/2005/8/layout/chevron1"/>
    <dgm:cxn modelId="{C78A87EA-9E20-473F-B37F-A331BB796961}" type="presOf" srcId="{946A14FE-E719-4583-A26B-16496A3F7F04}" destId="{AB278443-35EB-4E3E-82E4-8D2239E43510}" srcOrd="0" destOrd="0" presId="urn:microsoft.com/office/officeart/2005/8/layout/chevron1"/>
    <dgm:cxn modelId="{1D82A5F8-35F4-4621-A59F-217DF1F91484}" type="presOf" srcId="{B4EA2A6D-A97E-487C-AF0F-B58EC0C9C9F4}" destId="{602E6629-BE8A-4E0B-AF14-6FC3DB97B69A}" srcOrd="0" destOrd="0" presId="urn:microsoft.com/office/officeart/2005/8/layout/chevron1"/>
    <dgm:cxn modelId="{964B38C5-969A-48AF-B1EF-11D3FCD50008}" type="presParOf" srcId="{AB278443-35EB-4E3E-82E4-8D2239E43510}" destId="{1CDF5411-FEC4-4CD2-A753-EE989BD84CF0}" srcOrd="0" destOrd="0" presId="urn:microsoft.com/office/officeart/2005/8/layout/chevron1"/>
    <dgm:cxn modelId="{978BDABD-5EC9-4DFC-A735-A093EDBE8D1F}" type="presParOf" srcId="{AB278443-35EB-4E3E-82E4-8D2239E43510}" destId="{DD7F95C0-B970-4244-825A-176310191D77}" srcOrd="1" destOrd="0" presId="urn:microsoft.com/office/officeart/2005/8/layout/chevron1"/>
    <dgm:cxn modelId="{80C5E5B4-AB3A-4756-B1E1-4DA1FB03ABF0}" type="presParOf" srcId="{AB278443-35EB-4E3E-82E4-8D2239E43510}" destId="{602E6629-BE8A-4E0B-AF14-6FC3DB97B69A}" srcOrd="2" destOrd="0" presId="urn:microsoft.com/office/officeart/2005/8/layout/chevron1"/>
    <dgm:cxn modelId="{204B93EC-E44A-4931-8037-D69681037299}" type="presParOf" srcId="{AB278443-35EB-4E3E-82E4-8D2239E43510}" destId="{66EDCA53-21C6-4B21-8AFB-409AD57C0972}" srcOrd="3" destOrd="0" presId="urn:microsoft.com/office/officeart/2005/8/layout/chevron1"/>
    <dgm:cxn modelId="{2394BFF2-9C30-4549-8B27-C19699CCB5A2}" type="presParOf" srcId="{AB278443-35EB-4E3E-82E4-8D2239E43510}" destId="{5B32439C-A93F-4082-BB0D-BB8319DF7D1B}" srcOrd="4" destOrd="0" presId="urn:microsoft.com/office/officeart/2005/8/layout/chevron1"/>
    <dgm:cxn modelId="{758F7DF7-47F1-496F-BDD9-4C81590AE9B7}" type="presParOf" srcId="{AB278443-35EB-4E3E-82E4-8D2239E43510}" destId="{8CA01385-6152-4351-8290-BDFAFC60C00E}" srcOrd="5" destOrd="0" presId="urn:microsoft.com/office/officeart/2005/8/layout/chevron1"/>
    <dgm:cxn modelId="{689FE60C-B5B5-4221-B14B-B1D531170152}" type="presParOf" srcId="{AB278443-35EB-4E3E-82E4-8D2239E43510}" destId="{0FB6EEF7-7B3F-4248-9DF0-10597A04CDD0}" srcOrd="6" destOrd="0" presId="urn:microsoft.com/office/officeart/2005/8/layout/chevron1"/>
    <dgm:cxn modelId="{053B2EFB-14AB-4C53-B8F2-7C87930E8CE8}" type="presParOf" srcId="{AB278443-35EB-4E3E-82E4-8D2239E43510}" destId="{B976DA11-61E4-400A-B5E9-6D1699A99931}" srcOrd="7" destOrd="0" presId="urn:microsoft.com/office/officeart/2005/8/layout/chevron1"/>
    <dgm:cxn modelId="{C81BE6D1-12DB-4409-A347-B5503C6D4E95}" type="presParOf" srcId="{AB278443-35EB-4E3E-82E4-8D2239E43510}" destId="{59CD5124-7F1A-4983-AAC4-3933BA232772}" srcOrd="8"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F5411-FEC4-4CD2-A753-EE989BD84CF0}">
      <dsp:nvSpPr>
        <dsp:cNvPr id="0" name=""/>
        <dsp:cNvSpPr/>
      </dsp:nvSpPr>
      <dsp:spPr>
        <a:xfrm>
          <a:off x="1984" y="1369956"/>
          <a:ext cx="1766093" cy="706437"/>
        </a:xfrm>
        <a:prstGeom prst="chevron">
          <a:avLst/>
        </a:prstGeom>
        <a:solidFill>
          <a:srgbClr val="1154D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Code</a:t>
          </a:r>
        </a:p>
      </dsp:txBody>
      <dsp:txXfrm>
        <a:off x="355203" y="1369956"/>
        <a:ext cx="1059656" cy="706437"/>
      </dsp:txXfrm>
    </dsp:sp>
    <dsp:sp modelId="{602E6629-BE8A-4E0B-AF14-6FC3DB97B69A}">
      <dsp:nvSpPr>
        <dsp:cNvPr id="0" name=""/>
        <dsp:cNvSpPr/>
      </dsp:nvSpPr>
      <dsp:spPr>
        <a:xfrm>
          <a:off x="1591468" y="1369956"/>
          <a:ext cx="1766093" cy="706437"/>
        </a:xfrm>
        <a:prstGeom prst="chevron">
          <a:avLst/>
        </a:prstGeom>
        <a:solidFill>
          <a:srgbClr val="1154D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Build</a:t>
          </a:r>
        </a:p>
      </dsp:txBody>
      <dsp:txXfrm>
        <a:off x="1944687" y="1369956"/>
        <a:ext cx="1059656" cy="706437"/>
      </dsp:txXfrm>
    </dsp:sp>
    <dsp:sp modelId="{5B32439C-A93F-4082-BB0D-BB8319DF7D1B}">
      <dsp:nvSpPr>
        <dsp:cNvPr id="0" name=""/>
        <dsp:cNvSpPr/>
      </dsp:nvSpPr>
      <dsp:spPr>
        <a:xfrm>
          <a:off x="3180953" y="1369956"/>
          <a:ext cx="1766093" cy="706437"/>
        </a:xfrm>
        <a:prstGeom prst="chevron">
          <a:avLst/>
        </a:prstGeom>
        <a:solidFill>
          <a:srgbClr val="1154D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Test</a:t>
          </a:r>
        </a:p>
      </dsp:txBody>
      <dsp:txXfrm>
        <a:off x="3534172" y="1369956"/>
        <a:ext cx="1059656" cy="706437"/>
      </dsp:txXfrm>
    </dsp:sp>
    <dsp:sp modelId="{0FB6EEF7-7B3F-4248-9DF0-10597A04CDD0}">
      <dsp:nvSpPr>
        <dsp:cNvPr id="0" name=""/>
        <dsp:cNvSpPr/>
      </dsp:nvSpPr>
      <dsp:spPr>
        <a:xfrm>
          <a:off x="4770437" y="1369956"/>
          <a:ext cx="1766093" cy="706437"/>
        </a:xfrm>
        <a:prstGeom prst="chevron">
          <a:avLst/>
        </a:prstGeom>
        <a:solidFill>
          <a:srgbClr val="1154D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Deploy</a:t>
          </a:r>
        </a:p>
      </dsp:txBody>
      <dsp:txXfrm>
        <a:off x="5123656" y="1369956"/>
        <a:ext cx="1059656" cy="706437"/>
      </dsp:txXfrm>
    </dsp:sp>
    <dsp:sp modelId="{59CD5124-7F1A-4983-AAC4-3933BA232772}">
      <dsp:nvSpPr>
        <dsp:cNvPr id="0" name=""/>
        <dsp:cNvSpPr/>
      </dsp:nvSpPr>
      <dsp:spPr>
        <a:xfrm>
          <a:off x="6359921" y="1369956"/>
          <a:ext cx="1766093" cy="706437"/>
        </a:xfrm>
        <a:prstGeom prst="chevron">
          <a:avLst/>
        </a:prstGeom>
        <a:solidFill>
          <a:srgbClr val="1154D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Monitor</a:t>
          </a:r>
        </a:p>
      </dsp:txBody>
      <dsp:txXfrm>
        <a:off x="6713140" y="1369956"/>
        <a:ext cx="1059656" cy="70643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t>2023/10/26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dirty="0" err="1">
                <a:solidFill>
                  <a:srgbClr val="050E17"/>
                </a:solidFill>
                <a:effectLst/>
                <a:latin typeface="-apple-system"/>
              </a:rPr>
              <a:t>大家一定对亚马逊云科技提出的云安全责任共担模型不陌生</a:t>
            </a:r>
            <a:r>
              <a:rPr lang="zh-CN" altLang="en-US" b="0" i="0" dirty="0">
                <a:solidFill>
                  <a:srgbClr val="050E17"/>
                </a:solidFill>
                <a:effectLst/>
                <a:latin typeface="-apple-system"/>
              </a:rPr>
              <a:t>。</a:t>
            </a:r>
            <a:endParaRPr lang="en-US" altLang="zh-CN" b="0" i="0" dirty="0">
              <a:solidFill>
                <a:srgbClr val="050E17"/>
              </a:solidFill>
              <a:effectLst/>
              <a:latin typeface="-apple-system"/>
            </a:endParaRPr>
          </a:p>
          <a:p>
            <a:pPr algn="l"/>
            <a:endParaRPr lang="en-US" b="0" i="0" dirty="0">
              <a:solidFill>
                <a:srgbClr val="050E17"/>
              </a:solidFill>
              <a:effectLst/>
              <a:latin typeface="-apple-system"/>
            </a:endParaRPr>
          </a:p>
          <a:p>
            <a:pPr algn="l"/>
            <a:r>
              <a:rPr lang="en-US" b="0" i="0" dirty="0">
                <a:solidFill>
                  <a:srgbClr val="050E17"/>
                </a:solidFill>
                <a:effectLst/>
                <a:latin typeface="-apple-system"/>
              </a:rPr>
              <a:t>AWS</a:t>
            </a:r>
            <a:r>
              <a:rPr lang="zh-CN" altLang="en-US" b="0" i="0" dirty="0">
                <a:solidFill>
                  <a:srgbClr val="050E17"/>
                </a:solidFill>
                <a:effectLst/>
                <a:latin typeface="-apple-system"/>
              </a:rPr>
              <a:t>的安全责任共担模型是指：</a:t>
            </a:r>
            <a:r>
              <a:rPr lang="en-US" b="0" i="0" dirty="0">
                <a:solidFill>
                  <a:srgbClr val="050E17"/>
                </a:solidFill>
                <a:effectLst/>
                <a:latin typeface="-apple-system"/>
              </a:rPr>
              <a:t>AWS</a:t>
            </a:r>
            <a:r>
              <a:rPr lang="zh-CN" altLang="en-US" b="0" i="0" dirty="0">
                <a:solidFill>
                  <a:srgbClr val="050E17"/>
                </a:solidFill>
                <a:effectLst/>
                <a:latin typeface="-apple-system"/>
              </a:rPr>
              <a:t>和选择亚马逊云科技的云基础架构和基础云服务的构建者之间的安全责任的划分。</a:t>
            </a:r>
            <a:endParaRPr lang="en-US" altLang="zh-CN" b="0" i="0" dirty="0">
              <a:solidFill>
                <a:srgbClr val="050E17"/>
              </a:solidFill>
              <a:effectLst/>
              <a:latin typeface="-apple-system"/>
            </a:endParaRPr>
          </a:p>
          <a:p>
            <a:pPr algn="l"/>
            <a:endParaRPr lang="en-US" altLang="zh-CN" b="0" i="0" dirty="0">
              <a:solidFill>
                <a:srgbClr val="050E17"/>
              </a:solidFill>
              <a:effectLst/>
              <a:latin typeface="-apple-system"/>
            </a:endParaRPr>
          </a:p>
          <a:p>
            <a:pPr algn="l"/>
            <a:r>
              <a:rPr lang="zh-CN" altLang="en-US" b="0" i="0" dirty="0">
                <a:solidFill>
                  <a:srgbClr val="050E17"/>
                </a:solidFill>
                <a:effectLst/>
                <a:latin typeface="-apple-system"/>
              </a:rPr>
              <a:t>在这个模型中，</a:t>
            </a:r>
            <a:r>
              <a:rPr lang="en-US" b="0" i="0" dirty="0">
                <a:solidFill>
                  <a:srgbClr val="050E17"/>
                </a:solidFill>
                <a:effectLst/>
                <a:latin typeface="-apple-system"/>
              </a:rPr>
              <a:t>AWS</a:t>
            </a:r>
            <a:r>
              <a:rPr lang="zh-CN" altLang="en-US" b="0" i="0" dirty="0">
                <a:solidFill>
                  <a:srgbClr val="050E17"/>
                </a:solidFill>
                <a:effectLst/>
                <a:latin typeface="-apple-system"/>
              </a:rPr>
              <a:t>负责保护</a:t>
            </a:r>
            <a:r>
              <a:rPr lang="en-US" b="0" i="0" dirty="0">
                <a:solidFill>
                  <a:srgbClr val="050E17"/>
                </a:solidFill>
                <a:effectLst/>
                <a:latin typeface="-apple-system"/>
              </a:rPr>
              <a:t>AWS</a:t>
            </a:r>
            <a:r>
              <a:rPr lang="zh-CN" altLang="en-US" b="0" i="0" dirty="0">
                <a:solidFill>
                  <a:srgbClr val="050E17"/>
                </a:solidFill>
                <a:effectLst/>
                <a:latin typeface="-apple-system"/>
              </a:rPr>
              <a:t>基础设施的安全性，包括数据中心、服务器、网络和虚拟化基础设施等。而</a:t>
            </a:r>
            <a:r>
              <a:rPr lang="en-US" b="0" i="0" dirty="0">
                <a:solidFill>
                  <a:srgbClr val="050E17"/>
                </a:solidFill>
                <a:effectLst/>
                <a:latin typeface="-apple-system"/>
              </a:rPr>
              <a:t>AWS</a:t>
            </a:r>
            <a:r>
              <a:rPr lang="zh-CN" altLang="en-US" b="0" i="0" dirty="0">
                <a:solidFill>
                  <a:srgbClr val="050E17"/>
                </a:solidFill>
                <a:effectLst/>
                <a:latin typeface="-apple-system"/>
              </a:rPr>
              <a:t>客户则负责保护其在</a:t>
            </a:r>
            <a:r>
              <a:rPr lang="en-US" b="0" i="0" dirty="0">
                <a:solidFill>
                  <a:srgbClr val="050E17"/>
                </a:solidFill>
                <a:effectLst/>
                <a:latin typeface="-apple-system"/>
              </a:rPr>
              <a:t>AWS</a:t>
            </a:r>
            <a:r>
              <a:rPr lang="zh-CN" altLang="en-US" b="0" i="0" dirty="0">
                <a:solidFill>
                  <a:srgbClr val="050E17"/>
                </a:solidFill>
                <a:effectLst/>
                <a:latin typeface="-apple-system"/>
              </a:rPr>
              <a:t>上托管的应用程序、数据和操作系统的安全性。</a:t>
            </a:r>
            <a:endParaRPr lang="en-US" altLang="zh-CN" b="0" i="0" dirty="0">
              <a:solidFill>
                <a:srgbClr val="050E17"/>
              </a:solidFill>
              <a:effectLst/>
              <a:latin typeface="-apple-system"/>
            </a:endParaRPr>
          </a:p>
          <a:p>
            <a:pPr algn="l"/>
            <a:endParaRPr lang="zh-CN" altLang="en-US" b="0" i="0" dirty="0">
              <a:solidFill>
                <a:srgbClr val="050E17"/>
              </a:solidFill>
              <a:effectLst/>
              <a:latin typeface="-apple-system"/>
            </a:endParaRPr>
          </a:p>
          <a:p>
            <a:pPr algn="l"/>
            <a:r>
              <a:rPr lang="zh-CN" altLang="en-US" b="0" i="0" dirty="0">
                <a:solidFill>
                  <a:srgbClr val="050E17"/>
                </a:solidFill>
                <a:effectLst/>
                <a:latin typeface="-apple-system"/>
              </a:rPr>
              <a:t>具体来说，</a:t>
            </a:r>
            <a:r>
              <a:rPr lang="en-US" b="0" i="0" dirty="0">
                <a:solidFill>
                  <a:srgbClr val="050E17"/>
                </a:solidFill>
                <a:effectLst/>
                <a:latin typeface="-apple-system"/>
              </a:rPr>
              <a:t>AWS</a:t>
            </a:r>
            <a:r>
              <a:rPr lang="zh-CN" altLang="en-US" b="0" i="0" dirty="0">
                <a:solidFill>
                  <a:srgbClr val="050E17"/>
                </a:solidFill>
                <a:effectLst/>
                <a:latin typeface="-apple-system"/>
              </a:rPr>
              <a:t>负责云本身的安全，负责保护数据中心的物理安全，包括防火墙、门禁、监控和安全摄像头等设施。</a:t>
            </a:r>
          </a:p>
          <a:p>
            <a:pPr algn="l">
              <a:buFont typeface="Arial" panose="020B0604020202020204" pitchFamily="34" charset="0"/>
              <a:buChar char="•"/>
            </a:pPr>
            <a:r>
              <a:rPr lang="zh-CN" altLang="en-US" b="0" i="0" dirty="0">
                <a:solidFill>
                  <a:srgbClr val="050E17"/>
                </a:solidFill>
                <a:effectLst/>
                <a:latin typeface="-apple-system"/>
              </a:rPr>
              <a:t>网络安全：</a:t>
            </a:r>
            <a:r>
              <a:rPr lang="en-US" b="0" i="0" dirty="0">
                <a:solidFill>
                  <a:srgbClr val="050E17"/>
                </a:solidFill>
                <a:effectLst/>
                <a:latin typeface="-apple-system"/>
              </a:rPr>
              <a:t>AWS</a:t>
            </a:r>
            <a:r>
              <a:rPr lang="zh-CN" altLang="en-US" b="0" i="0" dirty="0">
                <a:solidFill>
                  <a:srgbClr val="050E17"/>
                </a:solidFill>
                <a:effectLst/>
                <a:latin typeface="-apple-system"/>
              </a:rPr>
              <a:t>负责保护网络的安全，包括网络隔离、虚拟专用云和安全组等。</a:t>
            </a:r>
          </a:p>
          <a:p>
            <a:pPr algn="l">
              <a:buFont typeface="Arial" panose="020B0604020202020204" pitchFamily="34" charset="0"/>
              <a:buChar char="•"/>
            </a:pPr>
            <a:r>
              <a:rPr lang="zh-CN" altLang="en-US" b="0" i="0" dirty="0">
                <a:solidFill>
                  <a:srgbClr val="050E17"/>
                </a:solidFill>
                <a:effectLst/>
                <a:latin typeface="-apple-system"/>
              </a:rPr>
              <a:t>主机安全：</a:t>
            </a:r>
            <a:r>
              <a:rPr lang="en-US" b="0" i="0" dirty="0">
                <a:solidFill>
                  <a:srgbClr val="050E17"/>
                </a:solidFill>
                <a:effectLst/>
                <a:latin typeface="-apple-system"/>
              </a:rPr>
              <a:t>AWS</a:t>
            </a:r>
            <a:r>
              <a:rPr lang="zh-CN" altLang="en-US" b="0" i="0" dirty="0">
                <a:solidFill>
                  <a:srgbClr val="050E17"/>
                </a:solidFill>
                <a:effectLst/>
                <a:latin typeface="-apple-system"/>
              </a:rPr>
              <a:t>负责保护服务器和操作系统（</a:t>
            </a:r>
            <a:r>
              <a:rPr lang="en-US" altLang="zh-CN" b="0" i="0" dirty="0">
                <a:solidFill>
                  <a:srgbClr val="050E17"/>
                </a:solidFill>
                <a:effectLst/>
                <a:latin typeface="-apple-system"/>
              </a:rPr>
              <a:t>firecracker</a:t>
            </a:r>
            <a:r>
              <a:rPr lang="zh-CN" altLang="en-US" b="0" i="0" dirty="0">
                <a:solidFill>
                  <a:srgbClr val="050E17"/>
                </a:solidFill>
                <a:effectLst/>
                <a:latin typeface="-apple-system"/>
              </a:rPr>
              <a:t>， </a:t>
            </a:r>
            <a:r>
              <a:rPr lang="en-US" altLang="zh-CN" b="0" i="0" dirty="0" err="1">
                <a:solidFill>
                  <a:srgbClr val="050E17"/>
                </a:solidFill>
                <a:effectLst/>
                <a:latin typeface="-apple-system"/>
              </a:rPr>
              <a:t>bottlerocket</a:t>
            </a:r>
            <a:r>
              <a:rPr lang="en-US" altLang="zh-CN" b="0" i="0" dirty="0">
                <a:solidFill>
                  <a:srgbClr val="050E17"/>
                </a:solidFill>
                <a:effectLst/>
                <a:latin typeface="-apple-system"/>
              </a:rPr>
              <a:t>…)</a:t>
            </a:r>
            <a:r>
              <a:rPr lang="zh-CN" altLang="en-US" b="0" i="0" dirty="0">
                <a:solidFill>
                  <a:srgbClr val="050E17"/>
                </a:solidFill>
                <a:effectLst/>
                <a:latin typeface="-apple-system"/>
              </a:rPr>
              <a:t>的安全，包括安全补丁、漏洞管理、入侵检测和防御等。</a:t>
            </a:r>
          </a:p>
          <a:p>
            <a:pPr algn="l">
              <a:buFont typeface="Arial" panose="020B0604020202020204" pitchFamily="34" charset="0"/>
              <a:buChar char="•"/>
            </a:pPr>
            <a:r>
              <a:rPr lang="zh-CN" altLang="en-US" b="0" i="0" dirty="0">
                <a:solidFill>
                  <a:srgbClr val="050E17"/>
                </a:solidFill>
                <a:effectLst/>
                <a:latin typeface="-apple-system"/>
              </a:rPr>
              <a:t>数据保护：</a:t>
            </a:r>
            <a:r>
              <a:rPr lang="en-US" b="0" i="0" dirty="0">
                <a:solidFill>
                  <a:srgbClr val="050E17"/>
                </a:solidFill>
                <a:effectLst/>
                <a:latin typeface="-apple-system"/>
              </a:rPr>
              <a:t>AWS</a:t>
            </a:r>
            <a:r>
              <a:rPr lang="zh-CN" altLang="en-US" b="0" i="0" dirty="0">
                <a:solidFill>
                  <a:srgbClr val="050E17"/>
                </a:solidFill>
                <a:effectLst/>
                <a:latin typeface="-apple-system"/>
              </a:rPr>
              <a:t>负责保护客户存放在基础服务中的数据的安全，包括数据备份和恢复、数据加密、密钥管理和访问控制等。</a:t>
            </a:r>
            <a:endParaRPr lang="en-US" altLang="zh-CN" b="0" i="0" dirty="0">
              <a:solidFill>
                <a:srgbClr val="050E17"/>
              </a:solidFill>
              <a:effectLst/>
              <a:latin typeface="-apple-system"/>
            </a:endParaRPr>
          </a:p>
          <a:p>
            <a:pPr algn="l">
              <a:buFont typeface="Arial" panose="020B0604020202020204" pitchFamily="34" charset="0"/>
              <a:buChar char="•"/>
            </a:pPr>
            <a:endParaRPr lang="zh-CN" altLang="en-US" b="0" i="0" dirty="0">
              <a:solidFill>
                <a:srgbClr val="050E17"/>
              </a:solidFill>
              <a:effectLst/>
              <a:latin typeface="-apple-system"/>
            </a:endParaRPr>
          </a:p>
          <a:p>
            <a:pPr algn="l"/>
            <a:r>
              <a:rPr lang="zh-CN" altLang="en-US" b="0" i="0" dirty="0">
                <a:solidFill>
                  <a:srgbClr val="050E17"/>
                </a:solidFill>
                <a:effectLst/>
                <a:latin typeface="-apple-system"/>
              </a:rPr>
              <a:t>选择亚马逊云科技的云基础架构以及基础云服务的构建者们对他们在云中安全负责：</a:t>
            </a:r>
          </a:p>
          <a:p>
            <a:pPr algn="l">
              <a:buFont typeface="Arial" panose="020B0604020202020204" pitchFamily="34" charset="0"/>
              <a:buChar char="•"/>
            </a:pPr>
            <a:r>
              <a:rPr lang="zh-CN" altLang="en-US" b="0" i="0" dirty="0">
                <a:solidFill>
                  <a:srgbClr val="050E17"/>
                </a:solidFill>
                <a:effectLst/>
                <a:latin typeface="-apple-system"/>
              </a:rPr>
              <a:t>应用程序安全：</a:t>
            </a:r>
            <a:r>
              <a:rPr lang="en-US" b="0" i="0" dirty="0">
                <a:solidFill>
                  <a:srgbClr val="050E17"/>
                </a:solidFill>
                <a:effectLst/>
                <a:latin typeface="-apple-system"/>
              </a:rPr>
              <a:t>AWS</a:t>
            </a:r>
            <a:r>
              <a:rPr lang="zh-CN" altLang="en-US" b="0" i="0" dirty="0">
                <a:solidFill>
                  <a:srgbClr val="050E17"/>
                </a:solidFill>
                <a:effectLst/>
                <a:latin typeface="-apple-system"/>
              </a:rPr>
              <a:t>客户负责保护其在</a:t>
            </a:r>
            <a:r>
              <a:rPr lang="en-US" b="0" i="0" dirty="0">
                <a:solidFill>
                  <a:srgbClr val="050E17"/>
                </a:solidFill>
                <a:effectLst/>
                <a:latin typeface="-apple-system"/>
              </a:rPr>
              <a:t>AWS</a:t>
            </a:r>
            <a:r>
              <a:rPr lang="zh-CN" altLang="en-US" b="0" i="0" dirty="0">
                <a:solidFill>
                  <a:srgbClr val="050E17"/>
                </a:solidFill>
                <a:effectLst/>
                <a:latin typeface="-apple-system"/>
              </a:rPr>
              <a:t>上托管的应用程序的安全性，包括应用程序的漏洞管理、访问控制和应用程序层面的加密等。</a:t>
            </a:r>
          </a:p>
          <a:p>
            <a:pPr algn="l">
              <a:buFont typeface="Arial" panose="020B0604020202020204" pitchFamily="34" charset="0"/>
              <a:buChar char="•"/>
            </a:pPr>
            <a:r>
              <a:rPr lang="zh-CN" altLang="en-US" b="0" i="0" dirty="0">
                <a:solidFill>
                  <a:srgbClr val="050E17"/>
                </a:solidFill>
                <a:effectLst/>
                <a:latin typeface="-apple-system"/>
              </a:rPr>
              <a:t>数据安全：</a:t>
            </a:r>
            <a:r>
              <a:rPr lang="en-US" b="0" i="0" dirty="0">
                <a:solidFill>
                  <a:srgbClr val="050E17"/>
                </a:solidFill>
                <a:effectLst/>
                <a:latin typeface="-apple-system"/>
              </a:rPr>
              <a:t>AWS</a:t>
            </a:r>
            <a:r>
              <a:rPr lang="zh-CN" altLang="en-US" b="0" i="0" dirty="0">
                <a:solidFill>
                  <a:srgbClr val="050E17"/>
                </a:solidFill>
                <a:effectLst/>
                <a:latin typeface="-apple-system"/>
              </a:rPr>
              <a:t>客户负责保护其在</a:t>
            </a:r>
            <a:r>
              <a:rPr lang="en-US" b="0" i="0" dirty="0">
                <a:solidFill>
                  <a:srgbClr val="050E17"/>
                </a:solidFill>
                <a:effectLst/>
                <a:latin typeface="-apple-system"/>
              </a:rPr>
              <a:t>AWS</a:t>
            </a:r>
            <a:r>
              <a:rPr lang="zh-CN" altLang="en-US" b="0" i="0" dirty="0">
                <a:solidFill>
                  <a:srgbClr val="050E17"/>
                </a:solidFill>
                <a:effectLst/>
                <a:latin typeface="-apple-system"/>
              </a:rPr>
              <a:t>上托管的数据的安全性，包括数据加密、访问控制和备份和恢复等。</a:t>
            </a:r>
          </a:p>
          <a:p>
            <a:pPr algn="l">
              <a:buFont typeface="Arial" panose="020B0604020202020204" pitchFamily="34" charset="0"/>
              <a:buChar char="•"/>
            </a:pPr>
            <a:r>
              <a:rPr lang="zh-CN" altLang="en-US" b="0" i="0" dirty="0">
                <a:solidFill>
                  <a:srgbClr val="050E17"/>
                </a:solidFill>
                <a:effectLst/>
                <a:latin typeface="-apple-system"/>
              </a:rPr>
              <a:t>访问管理：</a:t>
            </a:r>
            <a:r>
              <a:rPr lang="en-US" b="0" i="0" dirty="0">
                <a:solidFill>
                  <a:srgbClr val="050E17"/>
                </a:solidFill>
                <a:effectLst/>
                <a:latin typeface="-apple-system"/>
              </a:rPr>
              <a:t>AWS</a:t>
            </a:r>
            <a:r>
              <a:rPr lang="zh-CN" altLang="en-US" b="0" i="0" dirty="0">
                <a:solidFill>
                  <a:srgbClr val="050E17"/>
                </a:solidFill>
                <a:effectLst/>
                <a:latin typeface="-apple-system"/>
              </a:rPr>
              <a:t>客户负责管理其在</a:t>
            </a:r>
            <a:r>
              <a:rPr lang="en-US" b="0" i="0" dirty="0">
                <a:solidFill>
                  <a:srgbClr val="050E17"/>
                </a:solidFill>
                <a:effectLst/>
                <a:latin typeface="-apple-system"/>
              </a:rPr>
              <a:t>AWS</a:t>
            </a:r>
            <a:r>
              <a:rPr lang="zh-CN" altLang="en-US" b="0" i="0" dirty="0">
                <a:solidFill>
                  <a:srgbClr val="050E17"/>
                </a:solidFill>
                <a:effectLst/>
                <a:latin typeface="-apple-system"/>
              </a:rPr>
              <a:t>上托管的资源的访问控制，包括</a:t>
            </a:r>
            <a:r>
              <a:rPr lang="en-US" b="0" i="0" dirty="0">
                <a:solidFill>
                  <a:srgbClr val="050E17"/>
                </a:solidFill>
                <a:effectLst/>
                <a:latin typeface="-apple-system"/>
              </a:rPr>
              <a:t>IAM</a:t>
            </a:r>
            <a:r>
              <a:rPr lang="zh-CN" altLang="en-US" b="0" i="0" dirty="0">
                <a:solidFill>
                  <a:srgbClr val="050E17"/>
                </a:solidFill>
                <a:effectLst/>
                <a:latin typeface="-apple-system"/>
              </a:rPr>
              <a:t> （</a:t>
            </a:r>
            <a:r>
              <a:rPr lang="en-US" b="0" i="0" dirty="0">
                <a:solidFill>
                  <a:srgbClr val="050E17"/>
                </a:solidFill>
                <a:effectLst/>
                <a:latin typeface="-apple-system"/>
              </a:rPr>
              <a:t>Identity and Access Management）、</a:t>
            </a:r>
            <a:r>
              <a:rPr lang="zh-CN" altLang="en-US" b="0" i="0" dirty="0">
                <a:solidFill>
                  <a:srgbClr val="050E17"/>
                </a:solidFill>
                <a:effectLst/>
                <a:latin typeface="-apple-system"/>
              </a:rPr>
              <a:t>角色和策略等。</a:t>
            </a:r>
          </a:p>
          <a:p>
            <a:pPr algn="l"/>
            <a:r>
              <a:rPr lang="zh-CN" altLang="en-US" b="0" i="0" dirty="0">
                <a:solidFill>
                  <a:srgbClr val="050E17"/>
                </a:solidFill>
                <a:effectLst/>
                <a:latin typeface="-apple-system"/>
              </a:rPr>
              <a:t>需要注意的是，</a:t>
            </a:r>
            <a:r>
              <a:rPr lang="en-US" b="0" i="0" dirty="0">
                <a:solidFill>
                  <a:srgbClr val="050E17"/>
                </a:solidFill>
                <a:effectLst/>
                <a:latin typeface="-apple-system"/>
              </a:rPr>
              <a:t>AWS</a:t>
            </a:r>
            <a:r>
              <a:rPr lang="zh-CN" altLang="en-US" b="0" i="0" dirty="0">
                <a:solidFill>
                  <a:srgbClr val="050E17"/>
                </a:solidFill>
                <a:effectLst/>
                <a:latin typeface="-apple-system"/>
              </a:rPr>
              <a:t>和</a:t>
            </a:r>
            <a:r>
              <a:rPr lang="en-US" b="0" i="0" dirty="0">
                <a:solidFill>
                  <a:srgbClr val="050E17"/>
                </a:solidFill>
                <a:effectLst/>
                <a:latin typeface="-apple-system"/>
              </a:rPr>
              <a:t>AWS</a:t>
            </a:r>
            <a:r>
              <a:rPr lang="zh-CN" altLang="en-US" b="0" i="0" dirty="0">
                <a:solidFill>
                  <a:srgbClr val="050E17"/>
                </a:solidFill>
                <a:effectLst/>
                <a:latin typeface="-apple-system"/>
              </a:rPr>
              <a:t>客户之间的安全责任是共同承担的，而非完全分离的。因此，</a:t>
            </a:r>
            <a:r>
              <a:rPr lang="en-US" b="0" i="0" dirty="0">
                <a:solidFill>
                  <a:srgbClr val="050E17"/>
                </a:solidFill>
                <a:effectLst/>
                <a:latin typeface="-apple-system"/>
              </a:rPr>
              <a:t>AWS</a:t>
            </a:r>
            <a:r>
              <a:rPr lang="zh-CN" altLang="en-US" b="0" i="0" dirty="0">
                <a:solidFill>
                  <a:srgbClr val="050E17"/>
                </a:solidFill>
                <a:effectLst/>
                <a:latin typeface="-apple-system"/>
              </a:rPr>
              <a:t>客户需要了解</a:t>
            </a:r>
            <a:r>
              <a:rPr lang="en-US" b="0" i="0" dirty="0">
                <a:solidFill>
                  <a:srgbClr val="050E17"/>
                </a:solidFill>
                <a:effectLst/>
                <a:latin typeface="-apple-system"/>
              </a:rPr>
              <a:t>AWS</a:t>
            </a:r>
            <a:r>
              <a:rPr lang="zh-CN" altLang="en-US" b="0" i="0" dirty="0">
                <a:solidFill>
                  <a:srgbClr val="050E17"/>
                </a:solidFill>
                <a:effectLst/>
                <a:latin typeface="-apple-system"/>
              </a:rPr>
              <a:t>的安全措施，并采取适当的措施来保护自己的应用程序和数据。</a:t>
            </a:r>
          </a:p>
          <a:p>
            <a:endParaRPr lang="en-US" dirty="0"/>
          </a:p>
        </p:txBody>
      </p:sp>
      <p:sp>
        <p:nvSpPr>
          <p:cNvPr id="4" name="Slide Number Placeholder 3"/>
          <p:cNvSpPr>
            <a:spLocks noGrp="1"/>
          </p:cNvSpPr>
          <p:nvPr>
            <p:ph type="sldNum" sz="quarter" idx="10"/>
          </p:nvPr>
        </p:nvSpPr>
        <p:spPr/>
        <p:txBody>
          <a:bodyPr/>
          <a:lstStyle/>
          <a:p>
            <a:fld id="{2EF9900B-8C03-CA4E-851F-FCC5159C9D2D}" type="slidenum">
              <a:rPr lang="en-US" smtClean="0"/>
              <a:t>3</a:t>
            </a:fld>
            <a:endParaRPr lang="en-US" dirty="0"/>
          </a:p>
        </p:txBody>
      </p:sp>
    </p:spTree>
    <p:extLst>
      <p:ext uri="{BB962C8B-B14F-4D97-AF65-F5344CB8AC3E}">
        <p14:creationId xmlns:p14="http://schemas.microsoft.com/office/powerpoint/2010/main" val="2159772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r>
              <a:rPr lang="zh-CN" altLang="en-US" dirty="0"/>
              <a:t>这并不意味着全面列出了每个阶段和可以运行的测试，而是描述了更常见的测试。举几个例子：代码阶段可以进行秘密检测，构建阶段可以进行 </a:t>
            </a:r>
            <a:r>
              <a:rPr lang="en-US" dirty="0"/>
              <a:t>SBOM </a:t>
            </a:r>
            <a:r>
              <a:rPr lang="zh-CN" altLang="en-US" dirty="0"/>
              <a:t>验证，测试和监控阶段可以进行笔测试。</a:t>
            </a:r>
          </a:p>
          <a:p>
            <a:r>
              <a:rPr lang="zh-CN" altLang="en-US" dirty="0"/>
              <a:t>另一个启示是，并非所有测试和分析都在测试阶段进行。检查、测试和分析贯穿整个 </a:t>
            </a:r>
            <a:r>
              <a:rPr lang="en-US" dirty="0" err="1"/>
              <a:t>DevSecOps</a:t>
            </a:r>
            <a:r>
              <a:rPr lang="en-US" dirty="0"/>
              <a:t> </a:t>
            </a:r>
            <a:r>
              <a:rPr lang="zh-CN" altLang="en-US" dirty="0"/>
              <a:t>生命周期。</a:t>
            </a:r>
            <a:endParaRPr lang="en-US" altLang="zh-CN" dirty="0"/>
          </a:p>
          <a:p>
            <a:endParaRPr lang="en-US" altLang="zh-CN" dirty="0"/>
          </a:p>
          <a:p>
            <a:pPr marL="171450" indent="-171450">
              <a:buFont typeface="Arial" panose="020B0604020202020204" pitchFamily="34" charset="0"/>
              <a:buChar char="•"/>
            </a:pPr>
            <a:r>
              <a:rPr lang="en-US" b="0" i="0" dirty="0">
                <a:solidFill>
                  <a:srgbClr val="1D1C1D"/>
                </a:solidFill>
                <a:effectLst/>
                <a:latin typeface="Slack-Lato"/>
              </a:rPr>
              <a:t>Secret detection:</a:t>
            </a:r>
            <a:r>
              <a:rPr lang="zh-CN" altLang="en-US" b="0" i="0" dirty="0">
                <a:solidFill>
                  <a:srgbClr val="1D1C1D"/>
                </a:solidFill>
                <a:effectLst/>
                <a:latin typeface="Slack-Lato"/>
              </a:rPr>
              <a:t>机密检测：通过对代码、数据流量等的分析</a:t>
            </a:r>
            <a:r>
              <a:rPr lang="en-US" altLang="zh-CN" b="0" i="0" dirty="0">
                <a:solidFill>
                  <a:srgbClr val="1D1C1D"/>
                </a:solidFill>
                <a:effectLst/>
                <a:latin typeface="Slack-Lato"/>
              </a:rPr>
              <a:t>,</a:t>
            </a:r>
            <a:r>
              <a:rPr lang="zh-CN" altLang="en-US" b="0" i="0" dirty="0">
                <a:solidFill>
                  <a:srgbClr val="1D1C1D"/>
                </a:solidFill>
                <a:effectLst/>
                <a:latin typeface="Slack-Lato"/>
              </a:rPr>
              <a:t>来识别是否存在机密信息</a:t>
            </a:r>
            <a:r>
              <a:rPr lang="en-US" altLang="zh-CN" b="0" i="0" dirty="0">
                <a:solidFill>
                  <a:srgbClr val="1D1C1D"/>
                </a:solidFill>
                <a:effectLst/>
                <a:latin typeface="Slack-Lato"/>
              </a:rPr>
              <a:t>,</a:t>
            </a:r>
            <a:r>
              <a:rPr lang="zh-CN" altLang="en-US" b="0" i="0" dirty="0">
                <a:solidFill>
                  <a:srgbClr val="1D1C1D"/>
                </a:solidFill>
                <a:effectLst/>
                <a:latin typeface="Slack-Lato"/>
              </a:rPr>
              <a:t>例如</a:t>
            </a:r>
            <a:r>
              <a:rPr lang="en-US" b="0" i="0" dirty="0">
                <a:solidFill>
                  <a:srgbClr val="1D1C1D"/>
                </a:solidFill>
                <a:effectLst/>
                <a:latin typeface="Slack-Lato"/>
              </a:rPr>
              <a:t>API</a:t>
            </a:r>
            <a:r>
              <a:rPr lang="zh-CN" altLang="en-US" b="0" i="0" dirty="0">
                <a:solidFill>
                  <a:srgbClr val="1D1C1D"/>
                </a:solidFill>
                <a:effectLst/>
                <a:latin typeface="Slack-Lato"/>
              </a:rPr>
              <a:t>密钥、密码等。</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Leak prevention:</a:t>
            </a:r>
            <a:r>
              <a:rPr lang="zh-CN" altLang="en-US" b="0" i="0" dirty="0">
                <a:solidFill>
                  <a:srgbClr val="1D1C1D"/>
                </a:solidFill>
                <a:effectLst/>
                <a:latin typeface="Slack-Lato"/>
              </a:rPr>
              <a:t>机密泄露防护：通过访问控制、数据加密、水印等手段</a:t>
            </a:r>
            <a:r>
              <a:rPr lang="en-US" altLang="zh-CN" b="0" i="0" dirty="0">
                <a:solidFill>
                  <a:srgbClr val="1D1C1D"/>
                </a:solidFill>
                <a:effectLst/>
                <a:latin typeface="Slack-Lato"/>
              </a:rPr>
              <a:t>,</a:t>
            </a:r>
            <a:r>
              <a:rPr lang="zh-CN" altLang="en-US" b="0" i="0" dirty="0">
                <a:solidFill>
                  <a:srgbClr val="1D1C1D"/>
                </a:solidFill>
                <a:effectLst/>
                <a:latin typeface="Slack-Lato"/>
              </a:rPr>
              <a:t>防止机密信息的非授权访问和泄露。</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Static code analysis - </a:t>
            </a:r>
            <a:r>
              <a:rPr lang="zh-CN" altLang="en-US" b="0" i="0" dirty="0">
                <a:solidFill>
                  <a:srgbClr val="1D1C1D"/>
                </a:solidFill>
                <a:effectLst/>
                <a:latin typeface="Slack-Lato"/>
              </a:rPr>
              <a:t>静态代码分析：分析源代码或者编译后的二进制代码</a:t>
            </a:r>
            <a:r>
              <a:rPr lang="en-US" altLang="zh-CN" b="0" i="0" dirty="0">
                <a:solidFill>
                  <a:srgbClr val="1D1C1D"/>
                </a:solidFill>
                <a:effectLst/>
                <a:latin typeface="Slack-Lato"/>
              </a:rPr>
              <a:t>,</a:t>
            </a:r>
            <a:r>
              <a:rPr lang="zh-CN" altLang="en-US" b="0" i="0" dirty="0">
                <a:solidFill>
                  <a:srgbClr val="1D1C1D"/>
                </a:solidFill>
                <a:effectLst/>
                <a:latin typeface="Slack-Lato"/>
              </a:rPr>
              <a:t>来发现代码缺陷和安全漏洞</a:t>
            </a:r>
            <a:r>
              <a:rPr lang="en-US" altLang="zh-CN" b="0" i="0" dirty="0">
                <a:solidFill>
                  <a:srgbClr val="1D1C1D"/>
                </a:solidFill>
                <a:effectLst/>
                <a:latin typeface="Slack-Lato"/>
              </a:rPr>
              <a:t>,</a:t>
            </a:r>
            <a:r>
              <a:rPr lang="zh-CN" altLang="en-US" b="0" i="0" dirty="0">
                <a:solidFill>
                  <a:srgbClr val="1D1C1D"/>
                </a:solidFill>
                <a:effectLst/>
                <a:latin typeface="Slack-Lato"/>
              </a:rPr>
              <a:t>而不需要执行代码。</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Compliance of libraries used - </a:t>
            </a:r>
            <a:r>
              <a:rPr lang="zh-CN" altLang="en-US" b="0" i="0" dirty="0">
                <a:solidFill>
                  <a:srgbClr val="1D1C1D"/>
                </a:solidFill>
                <a:effectLst/>
                <a:latin typeface="Slack-Lato"/>
              </a:rPr>
              <a:t>所用库的合规性：检查项目所依赖的第三方库是否符合规定的许可、安全等方面的合规要求。</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Software build of materials - </a:t>
            </a:r>
            <a:r>
              <a:rPr lang="zh-CN" altLang="en-US" b="0" i="0" dirty="0">
                <a:solidFill>
                  <a:srgbClr val="1D1C1D"/>
                </a:solidFill>
                <a:effectLst/>
                <a:latin typeface="Slack-Lato"/>
              </a:rPr>
              <a:t>软件物料清单：详细列出软件的各个依赖组件、第三方库和它们的版本、许可等信息</a:t>
            </a:r>
            <a:r>
              <a:rPr lang="en-US" altLang="zh-CN" b="0" i="0" dirty="0">
                <a:solidFill>
                  <a:srgbClr val="1D1C1D"/>
                </a:solidFill>
                <a:effectLst/>
                <a:latin typeface="Slack-Lato"/>
              </a:rPr>
              <a:t>,</a:t>
            </a:r>
            <a:r>
              <a:rPr lang="zh-CN" altLang="en-US" b="0" i="0" dirty="0">
                <a:solidFill>
                  <a:srgbClr val="1D1C1D"/>
                </a:solidFill>
                <a:effectLst/>
                <a:latin typeface="Slack-Lato"/>
              </a:rPr>
              <a:t>以确保可靠性和安全性。</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Dynamic code analysis - </a:t>
            </a:r>
            <a:r>
              <a:rPr lang="zh-CN" altLang="en-US" b="0" i="0" dirty="0">
                <a:solidFill>
                  <a:srgbClr val="1D1C1D"/>
                </a:solidFill>
                <a:effectLst/>
                <a:latin typeface="Slack-Lato"/>
              </a:rPr>
              <a:t>动态代码分析：在运行时分析代码的行为</a:t>
            </a:r>
            <a:r>
              <a:rPr lang="en-US" altLang="zh-CN" b="0" i="0" dirty="0">
                <a:solidFill>
                  <a:srgbClr val="1D1C1D"/>
                </a:solidFill>
                <a:effectLst/>
                <a:latin typeface="Slack-Lato"/>
              </a:rPr>
              <a:t>,</a:t>
            </a:r>
            <a:r>
              <a:rPr lang="zh-CN" altLang="en-US" b="0" i="0" dirty="0">
                <a:solidFill>
                  <a:srgbClr val="1D1C1D"/>
                </a:solidFill>
                <a:effectLst/>
                <a:latin typeface="Slack-Lato"/>
              </a:rPr>
              <a:t>通过不同的执行路径和输入来发现代码缺陷。</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Vulnerability testing - </a:t>
            </a:r>
            <a:r>
              <a:rPr lang="zh-CN" altLang="en-US" b="0" i="0" dirty="0">
                <a:solidFill>
                  <a:srgbClr val="1D1C1D"/>
                </a:solidFill>
                <a:effectLst/>
                <a:latin typeface="Slack-Lato"/>
              </a:rPr>
              <a:t>漏洞测试：对软件系统进行漏洞扫描和检测</a:t>
            </a:r>
            <a:r>
              <a:rPr lang="en-US" altLang="zh-CN" b="0" i="0" dirty="0">
                <a:solidFill>
                  <a:srgbClr val="1D1C1D"/>
                </a:solidFill>
                <a:effectLst/>
                <a:latin typeface="Slack-Lato"/>
              </a:rPr>
              <a:t>,</a:t>
            </a:r>
            <a:r>
              <a:rPr lang="zh-CN" altLang="en-US" b="0" i="0" dirty="0">
                <a:solidFill>
                  <a:srgbClr val="1D1C1D"/>
                </a:solidFill>
                <a:effectLst/>
                <a:latin typeface="Slack-Lato"/>
              </a:rPr>
              <a:t>发现潜在的安全缺陷。</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Penetration testing - </a:t>
            </a:r>
            <a:r>
              <a:rPr lang="zh-CN" altLang="en-US" b="0" i="0" dirty="0">
                <a:solidFill>
                  <a:srgbClr val="1D1C1D"/>
                </a:solidFill>
                <a:effectLst/>
                <a:latin typeface="Slack-Lato"/>
              </a:rPr>
              <a:t>渗透测试：模拟黑客攻击行为</a:t>
            </a:r>
            <a:r>
              <a:rPr lang="en-US" altLang="zh-CN" b="0" i="0" dirty="0">
                <a:solidFill>
                  <a:srgbClr val="1D1C1D"/>
                </a:solidFill>
                <a:effectLst/>
                <a:latin typeface="Slack-Lato"/>
              </a:rPr>
              <a:t>,</a:t>
            </a:r>
            <a:r>
              <a:rPr lang="zh-CN" altLang="en-US" b="0" i="0" dirty="0">
                <a:solidFill>
                  <a:srgbClr val="1D1C1D"/>
                </a:solidFill>
                <a:effectLst/>
                <a:latin typeface="Slack-Lato"/>
              </a:rPr>
              <a:t>通过渗透手段检测系统安全漏洞。</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Infrastructure as code - </a:t>
            </a:r>
            <a:r>
              <a:rPr lang="zh-CN" altLang="en-US" b="0" i="0" dirty="0">
                <a:solidFill>
                  <a:srgbClr val="1D1C1D"/>
                </a:solidFill>
                <a:effectLst/>
                <a:latin typeface="Slack-Lato"/>
              </a:rPr>
              <a:t>基础设施即代码：使用代码来定义和配置基础设施</a:t>
            </a:r>
            <a:r>
              <a:rPr lang="en-US" altLang="zh-CN" b="0" i="0" dirty="0">
                <a:solidFill>
                  <a:srgbClr val="1D1C1D"/>
                </a:solidFill>
                <a:effectLst/>
                <a:latin typeface="Slack-Lato"/>
              </a:rPr>
              <a:t>,</a:t>
            </a:r>
            <a:r>
              <a:rPr lang="zh-CN" altLang="en-US" b="0" i="0" dirty="0">
                <a:solidFill>
                  <a:srgbClr val="1D1C1D"/>
                </a:solidFill>
                <a:effectLst/>
                <a:latin typeface="Slack-Lato"/>
              </a:rPr>
              <a:t>可以版本控制和重复使用。</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Compliance checks - </a:t>
            </a:r>
            <a:r>
              <a:rPr lang="zh-CN" altLang="en-US" b="0" i="0" dirty="0">
                <a:solidFill>
                  <a:srgbClr val="1D1C1D"/>
                </a:solidFill>
                <a:effectLst/>
                <a:latin typeface="Slack-Lato"/>
              </a:rPr>
              <a:t>合规性检查：检查软件系统是否符合规定的合规要求。</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Configuration settings - </a:t>
            </a:r>
            <a:r>
              <a:rPr lang="zh-CN" altLang="en-US" b="0" i="0" dirty="0">
                <a:solidFill>
                  <a:srgbClr val="1D1C1D"/>
                </a:solidFill>
                <a:effectLst/>
                <a:latin typeface="Slack-Lato"/>
              </a:rPr>
              <a:t>配置设置 ：正确配置软件的各种参数</a:t>
            </a:r>
            <a:r>
              <a:rPr lang="en-US" altLang="zh-CN" b="0" i="0" dirty="0">
                <a:solidFill>
                  <a:srgbClr val="1D1C1D"/>
                </a:solidFill>
                <a:effectLst/>
                <a:latin typeface="Slack-Lato"/>
              </a:rPr>
              <a:t>,</a:t>
            </a:r>
            <a:r>
              <a:rPr lang="zh-CN" altLang="en-US" b="0" i="0" dirty="0">
                <a:solidFill>
                  <a:srgbClr val="1D1C1D"/>
                </a:solidFill>
                <a:effectLst/>
                <a:latin typeface="Slack-Lato"/>
              </a:rPr>
              <a:t>遵循安全设计原则。</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Secrets and keys - </a:t>
            </a:r>
            <a:r>
              <a:rPr lang="zh-CN" altLang="en-US" b="0" i="0" dirty="0">
                <a:solidFill>
                  <a:srgbClr val="1D1C1D"/>
                </a:solidFill>
                <a:effectLst/>
                <a:latin typeface="Slack-Lato"/>
              </a:rPr>
              <a:t>密钥与机密：妥善管理密钥、证书、密码等机密信息。</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Secure network design - </a:t>
            </a:r>
            <a:r>
              <a:rPr lang="zh-CN" altLang="en-US" b="0" i="0" dirty="0">
                <a:solidFill>
                  <a:srgbClr val="1D1C1D"/>
                </a:solidFill>
                <a:effectLst/>
                <a:latin typeface="Slack-Lato"/>
              </a:rPr>
              <a:t>安全网络设计：设计安全可靠的网络架构。</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Architectural guardrails - </a:t>
            </a:r>
            <a:r>
              <a:rPr lang="zh-CN" altLang="en-US" b="0" i="0" dirty="0">
                <a:solidFill>
                  <a:srgbClr val="1D1C1D"/>
                </a:solidFill>
                <a:effectLst/>
                <a:latin typeface="Slack-Lato"/>
              </a:rPr>
              <a:t>架构边界限制：设置架构原则界限</a:t>
            </a:r>
            <a:r>
              <a:rPr lang="en-US" altLang="zh-CN" b="0" i="0" dirty="0">
                <a:solidFill>
                  <a:srgbClr val="1D1C1D"/>
                </a:solidFill>
                <a:effectLst/>
                <a:latin typeface="Slack-Lato"/>
              </a:rPr>
              <a:t>,</a:t>
            </a:r>
            <a:r>
              <a:rPr lang="zh-CN" altLang="en-US" b="0" i="0" dirty="0">
                <a:solidFill>
                  <a:srgbClr val="1D1C1D"/>
                </a:solidFill>
                <a:effectLst/>
                <a:latin typeface="Slack-Lato"/>
              </a:rPr>
              <a:t>确保符合安全和其他非功能需求。</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Vulnerability assessment - </a:t>
            </a:r>
            <a:r>
              <a:rPr lang="zh-CN" altLang="en-US" b="0" i="0" dirty="0">
                <a:solidFill>
                  <a:srgbClr val="1D1C1D"/>
                </a:solidFill>
                <a:effectLst/>
                <a:latin typeface="Slack-Lato"/>
              </a:rPr>
              <a:t>漏洞评估：对软件系统进行漏洞检测与评估</a:t>
            </a:r>
            <a:r>
              <a:rPr lang="en-US" altLang="zh-CN" b="0" i="0" dirty="0">
                <a:solidFill>
                  <a:srgbClr val="1D1C1D"/>
                </a:solidFill>
                <a:effectLst/>
                <a:latin typeface="Slack-Lato"/>
              </a:rPr>
              <a:t>,</a:t>
            </a:r>
            <a:r>
              <a:rPr lang="zh-CN" altLang="en-US" b="0" i="0" dirty="0">
                <a:solidFill>
                  <a:srgbClr val="1D1C1D"/>
                </a:solidFill>
                <a:effectLst/>
                <a:latin typeface="Slack-Lato"/>
              </a:rPr>
              <a:t>发现安全问题。</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a:solidFill>
                  <a:srgbClr val="1D1C1D"/>
                </a:solidFill>
                <a:effectLst/>
                <a:latin typeface="Slack-Lato"/>
              </a:rPr>
              <a:t>Penetration tests - </a:t>
            </a:r>
            <a:r>
              <a:rPr lang="zh-CN" altLang="en-US" b="0" i="0" dirty="0">
                <a:solidFill>
                  <a:srgbClr val="1D1C1D"/>
                </a:solidFill>
                <a:effectLst/>
                <a:latin typeface="Slack-Lato"/>
              </a:rPr>
              <a:t>渗透测试：模拟黑客攻击行为</a:t>
            </a:r>
            <a:r>
              <a:rPr lang="en-US" altLang="zh-CN" b="0" i="0" dirty="0">
                <a:solidFill>
                  <a:srgbClr val="1D1C1D"/>
                </a:solidFill>
                <a:effectLst/>
                <a:latin typeface="Slack-Lato"/>
              </a:rPr>
              <a:t>,</a:t>
            </a:r>
            <a:r>
              <a:rPr lang="zh-CN" altLang="en-US" b="0" i="0" dirty="0">
                <a:solidFill>
                  <a:srgbClr val="1D1C1D"/>
                </a:solidFill>
                <a:effectLst/>
                <a:latin typeface="Slack-Lato"/>
              </a:rPr>
              <a:t>测试系统安全性。。</a:t>
            </a:r>
            <a:endParaRPr lang="en-US" altLang="zh-CN" b="0" i="0" dirty="0">
              <a:solidFill>
                <a:srgbClr val="1D1C1D"/>
              </a:solidFill>
              <a:effectLst/>
              <a:latin typeface="Slack-Lato"/>
            </a:endParaRPr>
          </a:p>
          <a:p>
            <a:pPr marL="171450" indent="-171450">
              <a:buFont typeface="Arial" panose="020B0604020202020204" pitchFamily="34" charset="0"/>
              <a:buChar char="•"/>
            </a:pPr>
            <a:r>
              <a:rPr lang="en-US" b="0" i="0" dirty="0" err="1">
                <a:solidFill>
                  <a:srgbClr val="1D1C1D"/>
                </a:solidFill>
                <a:effectLst/>
                <a:latin typeface="Slack-Lato"/>
              </a:rPr>
              <a:t>Behaviour</a:t>
            </a:r>
            <a:r>
              <a:rPr lang="en-US" b="0" i="0" dirty="0">
                <a:solidFill>
                  <a:srgbClr val="1D1C1D"/>
                </a:solidFill>
                <a:effectLst/>
                <a:latin typeface="Slack-Lato"/>
              </a:rPr>
              <a:t> anomalies - </a:t>
            </a:r>
            <a:r>
              <a:rPr lang="zh-CN" altLang="en-US" b="0" i="0" dirty="0">
                <a:solidFill>
                  <a:srgbClr val="1D1C1D"/>
                </a:solidFill>
                <a:effectLst/>
                <a:latin typeface="Slack-Lato"/>
              </a:rPr>
              <a:t>行为异常：通过监控检测异常行为</a:t>
            </a:r>
            <a:r>
              <a:rPr lang="en-US" altLang="zh-CN" b="0" i="0" dirty="0">
                <a:solidFill>
                  <a:srgbClr val="1D1C1D"/>
                </a:solidFill>
                <a:effectLst/>
                <a:latin typeface="Slack-Lato"/>
              </a:rPr>
              <a:t>,</a:t>
            </a:r>
            <a:r>
              <a:rPr lang="zh-CN" altLang="en-US" b="0" i="0" dirty="0">
                <a:solidFill>
                  <a:srgbClr val="1D1C1D"/>
                </a:solidFill>
                <a:effectLst/>
                <a:latin typeface="Slack-Lato"/>
              </a:rPr>
              <a:t>发现潜在问题。</a:t>
            </a:r>
            <a:br>
              <a:rPr lang="zh-CN" altLang="en-US" dirty="0"/>
            </a:br>
            <a:br>
              <a:rPr lang="zh-CN" altLang="en-US" dirty="0"/>
            </a:br>
            <a:endParaRPr lang="en-US" dirty="0"/>
          </a:p>
        </p:txBody>
      </p:sp>
      <p:sp>
        <p:nvSpPr>
          <p:cNvPr id="4" name="Slide Number Placeholder 3"/>
          <p:cNvSpPr>
            <a:spLocks noGrp="1"/>
          </p:cNvSpPr>
          <p:nvPr>
            <p:ph type="sldNum" sz="quarter" idx="5"/>
          </p:nvPr>
        </p:nvSpPr>
        <p:spPr/>
        <p:txBody>
          <a:bodyPr/>
          <a:lstStyle/>
          <a:p>
            <a:fld id="{1B0DC58B-5992-482F-B691-240AC7B4D8C3}" type="slidenum">
              <a:rPr lang="en-US" altLang="en-US" smtClean="0"/>
              <a:pPr/>
              <a:t>12</a:t>
            </a:fld>
            <a:endParaRPr lang="en-US" altLang="en-US"/>
          </a:p>
        </p:txBody>
      </p:sp>
    </p:spTree>
    <p:extLst>
      <p:ext uri="{BB962C8B-B14F-4D97-AF65-F5344CB8AC3E}">
        <p14:creationId xmlns:p14="http://schemas.microsoft.com/office/powerpoint/2010/main" val="1915186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b="0" i="0" dirty="0">
                <a:solidFill>
                  <a:srgbClr val="1D1C1D"/>
                </a:solidFill>
                <a:effectLst/>
                <a:latin typeface="Slack-Lato"/>
              </a:rPr>
              <a:t>SLSA(Supply-chain Levels for Software Artifacts)</a:t>
            </a:r>
            <a:r>
              <a:rPr lang="zh-CN" altLang="en-US" b="0" i="0" dirty="0">
                <a:solidFill>
                  <a:srgbClr val="1D1C1D"/>
                </a:solidFill>
                <a:effectLst/>
                <a:latin typeface="Slack-Lato"/>
              </a:rPr>
              <a:t>是谷歌提出的一个软件供应链安全框架。</a:t>
            </a:r>
            <a:endParaRPr lang="en-US" altLang="zh-CN" b="0" i="0" dirty="0">
              <a:solidFill>
                <a:srgbClr val="1D1C1D"/>
              </a:solidFill>
              <a:effectLst/>
              <a:latin typeface="Slack-Lato"/>
            </a:endParaRPr>
          </a:p>
          <a:p>
            <a:r>
              <a:rPr lang="en-US" b="0" i="0" dirty="0">
                <a:solidFill>
                  <a:srgbClr val="1D1C1D"/>
                </a:solidFill>
                <a:effectLst/>
                <a:latin typeface="Slack-Lato"/>
              </a:rPr>
              <a:t>SLSA</a:t>
            </a:r>
            <a:r>
              <a:rPr lang="zh-CN" altLang="en-US" b="0" i="0" dirty="0">
                <a:solidFill>
                  <a:srgbClr val="1D1C1D"/>
                </a:solidFill>
                <a:effectLst/>
                <a:latin typeface="Slack-Lato"/>
              </a:rPr>
              <a:t>的主要内容包括</a:t>
            </a:r>
            <a:r>
              <a:rPr lang="en-US" altLang="zh-CN" b="0" i="0" dirty="0">
                <a:solidFill>
                  <a:srgbClr val="1D1C1D"/>
                </a:solidFill>
                <a:effectLst/>
                <a:latin typeface="Slack-Lato"/>
              </a:rPr>
              <a:t>:</a:t>
            </a:r>
          </a:p>
          <a:p>
            <a:r>
              <a:rPr lang="en-US" altLang="zh-CN" b="0" i="0" dirty="0">
                <a:solidFill>
                  <a:srgbClr val="1D1C1D"/>
                </a:solidFill>
                <a:effectLst/>
                <a:latin typeface="Slack-Lato"/>
              </a:rPr>
              <a:t>- </a:t>
            </a:r>
            <a:r>
              <a:rPr lang="zh-CN" altLang="en-US" b="0" i="0" dirty="0">
                <a:solidFill>
                  <a:srgbClr val="1D1C1D"/>
                </a:solidFill>
                <a:effectLst/>
                <a:latin typeface="Slack-Lato"/>
              </a:rPr>
              <a:t>定义了软件供应链的各个层级</a:t>
            </a:r>
            <a:r>
              <a:rPr lang="en-US" altLang="zh-CN" b="0" i="0" dirty="0">
                <a:solidFill>
                  <a:srgbClr val="1D1C1D"/>
                </a:solidFill>
                <a:effectLst/>
                <a:latin typeface="Slack-Lato"/>
              </a:rPr>
              <a:t>,</a:t>
            </a:r>
            <a:r>
              <a:rPr lang="zh-CN" altLang="en-US" b="0" i="0" dirty="0">
                <a:solidFill>
                  <a:srgbClr val="1D1C1D"/>
                </a:solidFill>
                <a:effectLst/>
                <a:latin typeface="Slack-Lato"/>
              </a:rPr>
              <a:t>包括代码、构建、发布等层级。</a:t>
            </a:r>
            <a:endParaRPr lang="en-US" altLang="zh-CN" b="0" i="0" dirty="0">
              <a:solidFill>
                <a:srgbClr val="1D1C1D"/>
              </a:solidFill>
              <a:effectLst/>
              <a:latin typeface="Slack-Lato"/>
            </a:endParaRPr>
          </a:p>
          <a:p>
            <a:r>
              <a:rPr lang="en-US" altLang="zh-CN" b="0" i="0" dirty="0">
                <a:solidFill>
                  <a:srgbClr val="1D1C1D"/>
                </a:solidFill>
                <a:effectLst/>
                <a:latin typeface="Slack-Lato"/>
              </a:rPr>
              <a:t>- </a:t>
            </a:r>
            <a:r>
              <a:rPr lang="zh-CN" altLang="en-US" b="0" i="0" dirty="0">
                <a:solidFill>
                  <a:srgbClr val="1D1C1D"/>
                </a:solidFill>
                <a:effectLst/>
                <a:latin typeface="Slack-Lato"/>
              </a:rPr>
              <a:t>为每个层级定义了安全的最低要求</a:t>
            </a:r>
            <a:r>
              <a:rPr lang="en-US" altLang="zh-CN" b="0" i="0" dirty="0">
                <a:solidFill>
                  <a:srgbClr val="1D1C1D"/>
                </a:solidFill>
                <a:effectLst/>
                <a:latin typeface="Slack-Lato"/>
              </a:rPr>
              <a:t>,</a:t>
            </a:r>
            <a:r>
              <a:rPr lang="zh-CN" altLang="en-US" b="0" i="0" dirty="0">
                <a:solidFill>
                  <a:srgbClr val="1D1C1D"/>
                </a:solidFill>
                <a:effectLst/>
                <a:latin typeface="Slack-Lato"/>
              </a:rPr>
              <a:t>如代码签名、二进制文件完整性等。</a:t>
            </a:r>
            <a:endParaRPr lang="en-US" altLang="zh-CN" b="0" i="0" dirty="0">
              <a:solidFill>
                <a:srgbClr val="1D1C1D"/>
              </a:solidFill>
              <a:effectLst/>
              <a:latin typeface="Slack-Lato"/>
            </a:endParaRPr>
          </a:p>
          <a:p>
            <a:r>
              <a:rPr lang="en-US" altLang="zh-CN" b="0" i="0" dirty="0">
                <a:solidFill>
                  <a:srgbClr val="1D1C1D"/>
                </a:solidFill>
                <a:effectLst/>
                <a:latin typeface="Slack-Lato"/>
              </a:rPr>
              <a:t>- </a:t>
            </a:r>
            <a:r>
              <a:rPr lang="zh-CN" altLang="en-US" b="0" i="0" dirty="0">
                <a:solidFill>
                  <a:srgbClr val="1D1C1D"/>
                </a:solidFill>
                <a:effectLst/>
                <a:latin typeface="Slack-Lato"/>
              </a:rPr>
              <a:t>提供一个标准化的方法来描述每个构件的供应链元数据。</a:t>
            </a:r>
            <a:endParaRPr lang="en-US" altLang="zh-CN" b="0" i="0" dirty="0">
              <a:solidFill>
                <a:srgbClr val="1D1C1D"/>
              </a:solidFill>
              <a:effectLst/>
              <a:latin typeface="Slack-Lato"/>
            </a:endParaRPr>
          </a:p>
          <a:p>
            <a:r>
              <a:rPr lang="en-US" altLang="zh-CN" b="0" i="0" dirty="0">
                <a:solidFill>
                  <a:srgbClr val="1D1C1D"/>
                </a:solidFill>
                <a:effectLst/>
                <a:latin typeface="Slack-Lato"/>
              </a:rPr>
              <a:t>- </a:t>
            </a:r>
            <a:r>
              <a:rPr lang="zh-CN" altLang="en-US" b="0" i="0" dirty="0">
                <a:solidFill>
                  <a:srgbClr val="1D1C1D"/>
                </a:solidFill>
                <a:effectLst/>
                <a:latin typeface="Slack-Lato"/>
              </a:rPr>
              <a:t>支持不同的安全级别</a:t>
            </a:r>
            <a:r>
              <a:rPr lang="en-US" altLang="zh-CN" b="0" i="0" dirty="0">
                <a:solidFill>
                  <a:srgbClr val="1D1C1D"/>
                </a:solidFill>
                <a:effectLst/>
                <a:latin typeface="Slack-Lato"/>
              </a:rPr>
              <a:t>,</a:t>
            </a:r>
            <a:r>
              <a:rPr lang="zh-CN" altLang="en-US" b="0" i="0" dirty="0">
                <a:solidFill>
                  <a:srgbClr val="1D1C1D"/>
                </a:solidFill>
                <a:effectLst/>
                <a:latin typeface="Slack-Lato"/>
              </a:rPr>
              <a:t>允许根据风险状况采取不同的安全措施。</a:t>
            </a:r>
            <a:endParaRPr lang="en-US" altLang="zh-CN" b="0" i="0" dirty="0">
              <a:solidFill>
                <a:srgbClr val="1D1C1D"/>
              </a:solidFill>
              <a:effectLst/>
              <a:latin typeface="Slack-Lato"/>
            </a:endParaRPr>
          </a:p>
          <a:p>
            <a:r>
              <a:rPr lang="en-US" b="0" i="0" dirty="0">
                <a:solidFill>
                  <a:srgbClr val="1D1C1D"/>
                </a:solidFill>
                <a:effectLst/>
                <a:latin typeface="Slack-Lato"/>
              </a:rPr>
              <a:t>SLSA</a:t>
            </a:r>
            <a:r>
              <a:rPr lang="zh-CN" altLang="en-US" b="0" i="0" dirty="0">
                <a:solidFill>
                  <a:srgbClr val="1D1C1D"/>
                </a:solidFill>
                <a:effectLst/>
                <a:latin typeface="Slack-Lato"/>
              </a:rPr>
              <a:t>的目标是让企业能够更好地理解和验证其软件供应链的安全性</a:t>
            </a:r>
            <a:r>
              <a:rPr lang="en-US" altLang="zh-CN" b="0" i="0" dirty="0">
                <a:solidFill>
                  <a:srgbClr val="1D1C1D"/>
                </a:solidFill>
                <a:effectLst/>
                <a:latin typeface="Slack-Lato"/>
              </a:rPr>
              <a:t>,</a:t>
            </a:r>
            <a:r>
              <a:rPr lang="zh-CN" altLang="en-US" b="0" i="0" dirty="0">
                <a:solidFill>
                  <a:srgbClr val="1D1C1D"/>
                </a:solidFill>
                <a:effectLst/>
                <a:latin typeface="Slack-Lato"/>
              </a:rPr>
              <a:t>找到安全漏洞</a:t>
            </a:r>
            <a:r>
              <a:rPr lang="en-US" altLang="zh-CN" b="0" i="0" dirty="0">
                <a:solidFill>
                  <a:srgbClr val="1D1C1D"/>
                </a:solidFill>
                <a:effectLst/>
                <a:latin typeface="Slack-Lato"/>
              </a:rPr>
              <a:t>,</a:t>
            </a:r>
            <a:r>
              <a:rPr lang="zh-CN" altLang="en-US" b="0" i="0" dirty="0">
                <a:solidFill>
                  <a:srgbClr val="1D1C1D"/>
                </a:solidFill>
                <a:effectLst/>
                <a:latin typeface="Slack-Lato"/>
              </a:rPr>
              <a:t>降低风险。企业可以根据</a:t>
            </a:r>
            <a:r>
              <a:rPr lang="en-US" b="0" i="0" dirty="0">
                <a:solidFill>
                  <a:srgbClr val="1D1C1D"/>
                </a:solidFill>
                <a:effectLst/>
                <a:latin typeface="Slack-Lato"/>
              </a:rPr>
              <a:t>SLSA</a:t>
            </a:r>
            <a:r>
              <a:rPr lang="zh-CN" altLang="en-US" b="0" i="0" dirty="0">
                <a:solidFill>
                  <a:srgbClr val="1D1C1D"/>
                </a:solidFill>
                <a:effectLst/>
                <a:latin typeface="Slack-Lato"/>
              </a:rPr>
              <a:t>来提高自身供应链的安全等级。</a:t>
            </a:r>
            <a:r>
              <a:rPr lang="en-US" b="0" i="0" dirty="0">
                <a:solidFill>
                  <a:srgbClr val="1D1C1D"/>
                </a:solidFill>
                <a:effectLst/>
                <a:latin typeface="Slack-Lato"/>
              </a:rPr>
              <a:t>SLSA</a:t>
            </a:r>
            <a:r>
              <a:rPr lang="zh-CN" altLang="en-US" b="0" i="0" dirty="0">
                <a:solidFill>
                  <a:srgbClr val="1D1C1D"/>
                </a:solidFill>
                <a:effectLst/>
                <a:latin typeface="Slack-Lato"/>
              </a:rPr>
              <a:t>框架的核心思想是透明化和可验证性。它为确保供应链安全提供了统一的方法论和工具。随着更多企业和组织采用</a:t>
            </a:r>
            <a:r>
              <a:rPr lang="en-US" b="0" i="0" dirty="0">
                <a:solidFill>
                  <a:srgbClr val="1D1C1D"/>
                </a:solidFill>
                <a:effectLst/>
                <a:latin typeface="Slack-Lato"/>
              </a:rPr>
              <a:t>SLSA,</a:t>
            </a:r>
            <a:r>
              <a:rPr lang="zh-CN" altLang="en-US" b="0" i="0" dirty="0">
                <a:solidFill>
                  <a:srgbClr val="1D1C1D"/>
                </a:solidFill>
                <a:effectLst/>
                <a:latin typeface="Slack-Lato"/>
              </a:rPr>
              <a:t>有望大幅提升软件行业的供应链安全。</a:t>
            </a:r>
            <a:endParaRPr lang="en-US" altLang="zh-CN" b="0" i="0" dirty="0">
              <a:solidFill>
                <a:srgbClr val="1D1C1D"/>
              </a:solidFill>
              <a:effectLst/>
              <a:latin typeface="Slack-Lato"/>
            </a:endParaRPr>
          </a:p>
          <a:p>
            <a:endParaRPr lang="zh-CN" altLang="en-US" dirty="0"/>
          </a:p>
          <a:p>
            <a:r>
              <a:rPr lang="zh-CN" altLang="en-US" dirty="0"/>
              <a:t>幻灯片上的字母是风险点，不良行为者可以通过这些风险点进入并破坏 </a:t>
            </a:r>
            <a:r>
              <a:rPr lang="en-US" dirty="0" err="1"/>
              <a:t>DevSecOps</a:t>
            </a:r>
            <a:r>
              <a:rPr lang="en-US" dirty="0"/>
              <a:t> </a:t>
            </a:r>
            <a:r>
              <a:rPr lang="zh-CN" altLang="en-US" dirty="0"/>
              <a:t>管道。</a:t>
            </a:r>
            <a:endParaRPr lang="en-US" altLang="zh-CN" dirty="0"/>
          </a:p>
          <a:p>
            <a:r>
              <a:rPr lang="en-US" b="0" i="0" dirty="0">
                <a:solidFill>
                  <a:srgbClr val="1D1C1D"/>
                </a:solidFill>
                <a:effectLst/>
                <a:latin typeface="Slack-Lato"/>
              </a:rPr>
              <a:t>A - </a:t>
            </a:r>
            <a:r>
              <a:rPr lang="zh-CN" altLang="en-US" b="0" i="0" dirty="0">
                <a:solidFill>
                  <a:srgbClr val="1D1C1D"/>
                </a:solidFill>
                <a:effectLst/>
                <a:latin typeface="Slack-Lato"/>
              </a:rPr>
              <a:t>在源代码仓库提交未经授权的代码变更。</a:t>
            </a:r>
            <a:endParaRPr lang="en-US" altLang="zh-CN" b="0" i="0" dirty="0">
              <a:solidFill>
                <a:srgbClr val="1D1C1D"/>
              </a:solidFill>
              <a:effectLst/>
              <a:latin typeface="Slack-Lato"/>
            </a:endParaRPr>
          </a:p>
          <a:p>
            <a:r>
              <a:rPr lang="en-US" b="0" i="0" dirty="0">
                <a:solidFill>
                  <a:srgbClr val="1D1C1D"/>
                </a:solidFill>
                <a:effectLst/>
                <a:latin typeface="Slack-Lato"/>
              </a:rPr>
              <a:t>B - </a:t>
            </a:r>
            <a:r>
              <a:rPr lang="zh-CN" altLang="en-US" b="0" i="0" dirty="0">
                <a:solidFill>
                  <a:srgbClr val="1D1C1D"/>
                </a:solidFill>
                <a:effectLst/>
                <a:latin typeface="Slack-Lato"/>
              </a:rPr>
              <a:t>攻击并控制源代码仓库。</a:t>
            </a:r>
            <a:endParaRPr lang="en-US" altLang="zh-CN" b="0" i="0" dirty="0">
              <a:solidFill>
                <a:srgbClr val="1D1C1D"/>
              </a:solidFill>
              <a:effectLst/>
              <a:latin typeface="Slack-Lato"/>
            </a:endParaRPr>
          </a:p>
          <a:p>
            <a:r>
              <a:rPr lang="en-US" b="0" i="0" dirty="0">
                <a:solidFill>
                  <a:srgbClr val="1D1C1D"/>
                </a:solidFill>
                <a:effectLst/>
                <a:latin typeface="Slack-Lato"/>
              </a:rPr>
              <a:t>C - </a:t>
            </a:r>
            <a:r>
              <a:rPr lang="zh-CN" altLang="en-US" b="0" i="0" dirty="0">
                <a:solidFill>
                  <a:srgbClr val="1D1C1D"/>
                </a:solidFill>
                <a:effectLst/>
                <a:latin typeface="Slack-Lato"/>
              </a:rPr>
              <a:t>从被修改过的源代码进行构建。</a:t>
            </a:r>
            <a:endParaRPr lang="en-US" altLang="zh-CN" b="0" i="0" dirty="0">
              <a:solidFill>
                <a:srgbClr val="1D1C1D"/>
              </a:solidFill>
              <a:effectLst/>
              <a:latin typeface="Slack-Lato"/>
            </a:endParaRPr>
          </a:p>
          <a:p>
            <a:r>
              <a:rPr lang="en-US" b="0" i="0" dirty="0">
                <a:solidFill>
                  <a:srgbClr val="1D1C1D"/>
                </a:solidFill>
                <a:effectLst/>
                <a:latin typeface="Slack-Lato"/>
              </a:rPr>
              <a:t>D - </a:t>
            </a:r>
            <a:r>
              <a:rPr lang="zh-CN" altLang="en-US" b="0" i="0" dirty="0">
                <a:solidFill>
                  <a:srgbClr val="1D1C1D"/>
                </a:solidFill>
                <a:effectLst/>
                <a:latin typeface="Slack-Lato"/>
              </a:rPr>
              <a:t>攻击并控制构建过程。</a:t>
            </a:r>
            <a:endParaRPr lang="en-US" altLang="zh-CN" b="0" i="0" dirty="0">
              <a:solidFill>
                <a:srgbClr val="1D1C1D"/>
              </a:solidFill>
              <a:effectLst/>
              <a:latin typeface="Slack-Lato"/>
            </a:endParaRPr>
          </a:p>
          <a:p>
            <a:r>
              <a:rPr lang="en-US" b="0" i="0" dirty="0">
                <a:solidFill>
                  <a:srgbClr val="1D1C1D"/>
                </a:solidFill>
                <a:effectLst/>
                <a:latin typeface="Slack-Lato"/>
              </a:rPr>
              <a:t>E - </a:t>
            </a:r>
            <a:r>
              <a:rPr lang="zh-CN" altLang="en-US" b="0" i="0" dirty="0">
                <a:solidFill>
                  <a:srgbClr val="1D1C1D"/>
                </a:solidFill>
                <a:effectLst/>
                <a:latin typeface="Slack-Lato"/>
              </a:rPr>
              <a:t>使用被入侵的第三方依赖组件。</a:t>
            </a:r>
            <a:endParaRPr lang="en-US" altLang="zh-CN" b="0" i="0" dirty="0">
              <a:solidFill>
                <a:srgbClr val="1D1C1D"/>
              </a:solidFill>
              <a:effectLst/>
              <a:latin typeface="Slack-Lato"/>
            </a:endParaRPr>
          </a:p>
          <a:p>
            <a:r>
              <a:rPr lang="en-US" b="0" i="0" dirty="0">
                <a:solidFill>
                  <a:srgbClr val="1D1C1D"/>
                </a:solidFill>
                <a:effectLst/>
                <a:latin typeface="Slack-Lato"/>
              </a:rPr>
              <a:t>F - </a:t>
            </a:r>
            <a:r>
              <a:rPr lang="zh-CN" altLang="en-US" b="0" i="0" dirty="0">
                <a:solidFill>
                  <a:srgbClr val="1D1C1D"/>
                </a:solidFill>
                <a:effectLst/>
                <a:latin typeface="Slack-Lato"/>
              </a:rPr>
              <a:t>上传被修改过的构件包。</a:t>
            </a:r>
            <a:endParaRPr lang="en-US" altLang="zh-CN" b="0" i="0" dirty="0">
              <a:solidFill>
                <a:srgbClr val="1D1C1D"/>
              </a:solidFill>
              <a:effectLst/>
              <a:latin typeface="Slack-Lato"/>
            </a:endParaRPr>
          </a:p>
          <a:p>
            <a:r>
              <a:rPr lang="en-US" b="0" i="0" dirty="0">
                <a:solidFill>
                  <a:srgbClr val="1D1C1D"/>
                </a:solidFill>
                <a:effectLst/>
                <a:latin typeface="Slack-Lato"/>
              </a:rPr>
              <a:t>G – </a:t>
            </a:r>
            <a:r>
              <a:rPr lang="zh-CN" altLang="en-US" b="0" i="0" dirty="0">
                <a:solidFill>
                  <a:srgbClr val="1D1C1D"/>
                </a:solidFill>
                <a:effectLst/>
                <a:latin typeface="Slack-Lato"/>
              </a:rPr>
              <a:t>破坏软件包</a:t>
            </a:r>
            <a:r>
              <a:rPr lang="en-US" altLang="zh-CN" b="0" i="0" dirty="0">
                <a:solidFill>
                  <a:srgbClr val="1D1C1D"/>
                </a:solidFill>
                <a:effectLst/>
                <a:latin typeface="Slack-Lato"/>
              </a:rPr>
              <a:t>repo</a:t>
            </a:r>
            <a:r>
              <a:rPr lang="zh-CN" altLang="en-US" b="0" i="0" dirty="0">
                <a:solidFill>
                  <a:srgbClr val="1D1C1D"/>
                </a:solidFill>
                <a:effectLst/>
                <a:latin typeface="Slack-Lato"/>
              </a:rPr>
              <a:t>。</a:t>
            </a:r>
            <a:endParaRPr lang="en-US" altLang="zh-CN" b="0" i="0" dirty="0">
              <a:solidFill>
                <a:srgbClr val="1D1C1D"/>
              </a:solidFill>
              <a:effectLst/>
              <a:latin typeface="Slack-Lato"/>
            </a:endParaRPr>
          </a:p>
          <a:p>
            <a:r>
              <a:rPr lang="en-US" b="0" i="0" dirty="0">
                <a:solidFill>
                  <a:srgbClr val="1D1C1D"/>
                </a:solidFill>
                <a:effectLst/>
                <a:latin typeface="Slack-Lato"/>
              </a:rPr>
              <a:t>H - </a:t>
            </a:r>
            <a:r>
              <a:rPr lang="zh-CN" altLang="en-US" b="0" i="0" dirty="0">
                <a:solidFill>
                  <a:srgbClr val="1D1C1D"/>
                </a:solidFill>
                <a:effectLst/>
                <a:latin typeface="Slack-Lato"/>
              </a:rPr>
              <a:t>使用受损的软件包。</a:t>
            </a:r>
            <a:endParaRPr lang="en-US" altLang="zh-CN" b="0" i="0" dirty="0">
              <a:solidFill>
                <a:srgbClr val="1D1C1D"/>
              </a:solidFill>
              <a:effectLst/>
              <a:latin typeface="Slack-Lato"/>
            </a:endParaRPr>
          </a:p>
          <a:p>
            <a:r>
              <a:rPr lang="zh-CN" altLang="en-US" b="0" i="0" dirty="0">
                <a:solidFill>
                  <a:srgbClr val="1D1C1D"/>
                </a:solidFill>
                <a:effectLst/>
                <a:latin typeface="Slack-Lato"/>
              </a:rPr>
              <a:t>这说明软件供应链的安全问题可能发生在从代码开发到最终交付使用的全部过程。我们需要全流程进行安全控制</a:t>
            </a:r>
            <a:r>
              <a:rPr lang="en-US" altLang="zh-CN" b="0" i="0" dirty="0">
                <a:solidFill>
                  <a:srgbClr val="1D1C1D"/>
                </a:solidFill>
                <a:effectLst/>
                <a:latin typeface="Slack-Lato"/>
              </a:rPr>
              <a:t>,</a:t>
            </a:r>
            <a:r>
              <a:rPr lang="zh-CN" altLang="en-US" b="0" i="0" dirty="0">
                <a:solidFill>
                  <a:srgbClr val="1D1C1D"/>
                </a:solidFill>
                <a:effectLst/>
                <a:latin typeface="Slack-Lato"/>
              </a:rPr>
              <a:t>才能最大程度降低风险。</a:t>
            </a:r>
            <a:r>
              <a:rPr lang="en-US" b="0" i="0" dirty="0">
                <a:solidFill>
                  <a:srgbClr val="1D1C1D"/>
                </a:solidFill>
                <a:effectLst/>
                <a:latin typeface="Slack-Lato"/>
              </a:rPr>
              <a:t>SLSA</a:t>
            </a:r>
            <a:r>
              <a:rPr lang="zh-CN" altLang="en-US" b="0" i="0" dirty="0">
                <a:solidFill>
                  <a:srgbClr val="1D1C1D"/>
                </a:solidFill>
                <a:effectLst/>
                <a:latin typeface="Slack-Lato"/>
              </a:rPr>
              <a:t>框架通过端到端的可验证性来提高供应链安全性</a:t>
            </a:r>
            <a:endParaRPr lang="en-US" dirty="0"/>
          </a:p>
          <a:p>
            <a:endParaRPr lang="en-US" dirty="0"/>
          </a:p>
          <a:p>
            <a:r>
              <a:rPr lang="en-US" sz="1200" b="0" i="0" kern="1200" dirty="0">
                <a:solidFill>
                  <a:schemeClr val="tx1"/>
                </a:solidFill>
                <a:effectLst/>
                <a:latin typeface="+mn-lt"/>
                <a:ea typeface="+mn-ea"/>
                <a:cs typeface="+mn-cs"/>
              </a:rPr>
              <a:t>Real world examples</a:t>
            </a:r>
          </a:p>
          <a:p>
            <a:r>
              <a:rPr lang="en-US" sz="1200" b="0" i="0" kern="1200" dirty="0">
                <a:solidFill>
                  <a:schemeClr val="tx1"/>
                </a:solidFill>
                <a:effectLst/>
                <a:latin typeface="+mn-lt"/>
                <a:ea typeface="+mn-ea"/>
                <a:cs typeface="+mn-cs"/>
              </a:rPr>
              <a:t>High profile attacks like </a:t>
            </a:r>
            <a:r>
              <a:rPr lang="en-US" sz="1200" b="1" i="0" kern="1200" dirty="0">
                <a:solidFill>
                  <a:schemeClr val="tx1"/>
                </a:solidFill>
                <a:effectLst/>
                <a:latin typeface="+mn-lt"/>
                <a:ea typeface="+mn-ea"/>
                <a:cs typeface="+mn-cs"/>
              </a:rPr>
              <a:t>SolarWinds</a:t>
            </a:r>
            <a:r>
              <a:rPr lang="en-US" sz="1200" b="0"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Codecov</a:t>
            </a:r>
            <a:r>
              <a:rPr lang="en-US" sz="1200" b="0" i="0" kern="1200" dirty="0">
                <a:solidFill>
                  <a:schemeClr val="tx1"/>
                </a:solidFill>
                <a:effectLst/>
                <a:latin typeface="+mn-lt"/>
                <a:ea typeface="+mn-ea"/>
                <a:cs typeface="+mn-cs"/>
              </a:rPr>
              <a:t> or </a:t>
            </a:r>
            <a:r>
              <a:rPr lang="en-US" sz="1200" b="1" i="0" kern="1200" dirty="0">
                <a:solidFill>
                  <a:schemeClr val="tx1"/>
                </a:solidFill>
                <a:effectLst/>
                <a:latin typeface="+mn-lt"/>
                <a:ea typeface="+mn-ea"/>
                <a:cs typeface="+mn-cs"/>
              </a:rPr>
              <a:t>Linux hypocrite commits</a:t>
            </a:r>
            <a:r>
              <a:rPr lang="en-US" sz="1200" b="0" i="0" kern="1200" dirty="0">
                <a:solidFill>
                  <a:schemeClr val="tx1"/>
                </a:solidFill>
                <a:effectLst/>
                <a:latin typeface="+mn-lt"/>
                <a:ea typeface="+mn-ea"/>
                <a:cs typeface="+mn-cs"/>
              </a:rPr>
              <a:t> exploit the kind of supply chain integrity vulnerabilities which may go unnoticed or be underdeveloped, and quickly become extremely public, disruptive and costly in today’s environment. Attacks can occur at every link in a typical software supply chain, which puts an extra burden on anyone involved in complex critical systems. SLSA's designed with these examples in mind to make sure they’re common knowledge, and easier to protect against.</a:t>
            </a:r>
          </a:p>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13</a:t>
            </a:fld>
            <a:endParaRPr lang="en-US" dirty="0"/>
          </a:p>
        </p:txBody>
      </p:sp>
    </p:spTree>
    <p:extLst>
      <p:ext uri="{BB962C8B-B14F-4D97-AF65-F5344CB8AC3E}">
        <p14:creationId xmlns:p14="http://schemas.microsoft.com/office/powerpoint/2010/main" val="4279749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在开发生命周期末期才进行安全调查会影响项目设计。因此，“安全左移”有助于提高开发效率。</a:t>
            </a:r>
            <a:endParaRPr lang="en-US" altLang="zh-CN" dirty="0"/>
          </a:p>
          <a:p>
            <a:endParaRPr lang="zh-CN" altLang="en-US" dirty="0"/>
          </a:p>
          <a:p>
            <a:endParaRPr lang="en-US" dirty="0">
              <a:solidFill>
                <a:srgbClr val="FF0000"/>
              </a:solidFill>
            </a:endParaRPr>
          </a:p>
          <a:p>
            <a:r>
              <a:rPr lang="en-US" b="0" i="0" dirty="0">
                <a:solidFill>
                  <a:srgbClr val="1D1C1D"/>
                </a:solidFill>
                <a:effectLst/>
                <a:latin typeface="Slack-Lato"/>
              </a:rPr>
              <a:t>Shift LEFT</a:t>
            </a:r>
            <a:r>
              <a:rPr lang="zh-CN" altLang="en-US" b="0" i="0" dirty="0">
                <a:solidFill>
                  <a:srgbClr val="1D1C1D"/>
                </a:solidFill>
                <a:effectLst/>
                <a:latin typeface="Slack-Lato"/>
              </a:rPr>
              <a:t>在软件开发中通常指尽早地检测和修复缺陷的理念。它主要包含以下几个方面</a:t>
            </a:r>
            <a:r>
              <a:rPr lang="en-US" altLang="zh-CN" b="0" i="0" dirty="0">
                <a:solidFill>
                  <a:srgbClr val="1D1C1D"/>
                </a:solidFill>
                <a:effectLst/>
                <a:latin typeface="Slack-Lato"/>
              </a:rPr>
              <a:t>:</a:t>
            </a:r>
          </a:p>
          <a:p>
            <a:r>
              <a:rPr lang="en-US" altLang="zh-CN" b="0" i="0" dirty="0">
                <a:solidFill>
                  <a:srgbClr val="1D1C1D"/>
                </a:solidFill>
                <a:effectLst/>
                <a:latin typeface="Slack-Lato"/>
              </a:rPr>
              <a:t>- </a:t>
            </a:r>
            <a:r>
              <a:rPr lang="zh-CN" altLang="en-US" b="0" i="0" dirty="0">
                <a:solidFill>
                  <a:srgbClr val="1D1C1D"/>
                </a:solidFill>
                <a:effectLst/>
                <a:latin typeface="Slack-Lato"/>
              </a:rPr>
              <a:t>尽早写测试 </a:t>
            </a:r>
            <a:r>
              <a:rPr lang="en-US" altLang="zh-CN" b="0" i="0" dirty="0">
                <a:solidFill>
                  <a:srgbClr val="1D1C1D"/>
                </a:solidFill>
                <a:effectLst/>
                <a:latin typeface="Slack-Lato"/>
              </a:rPr>
              <a:t>- </a:t>
            </a:r>
            <a:r>
              <a:rPr lang="zh-CN" altLang="en-US" b="0" i="0" dirty="0">
                <a:solidFill>
                  <a:srgbClr val="1D1C1D"/>
                </a:solidFill>
                <a:effectLst/>
                <a:latin typeface="Slack-Lato"/>
              </a:rPr>
              <a:t>在编码前就编写测试用例</a:t>
            </a:r>
            <a:r>
              <a:rPr lang="en-US" altLang="zh-CN" b="0" i="0" dirty="0">
                <a:solidFill>
                  <a:srgbClr val="1D1C1D"/>
                </a:solidFill>
                <a:effectLst/>
                <a:latin typeface="Slack-Lato"/>
              </a:rPr>
              <a:t>,</a:t>
            </a:r>
            <a:r>
              <a:rPr lang="zh-CN" altLang="en-US" b="0" i="0" dirty="0">
                <a:solidFill>
                  <a:srgbClr val="1D1C1D"/>
                </a:solidFill>
                <a:effectLst/>
                <a:latin typeface="Slack-Lato"/>
              </a:rPr>
              <a:t>采用测试驱动开发</a:t>
            </a:r>
            <a:r>
              <a:rPr lang="en-US" altLang="zh-CN" b="0" i="0" dirty="0">
                <a:solidFill>
                  <a:srgbClr val="1D1C1D"/>
                </a:solidFill>
                <a:effectLst/>
                <a:latin typeface="Slack-Lato"/>
              </a:rPr>
              <a:t>(</a:t>
            </a:r>
            <a:r>
              <a:rPr lang="en-US" b="0" i="0" dirty="0">
                <a:solidFill>
                  <a:srgbClr val="1D1C1D"/>
                </a:solidFill>
                <a:effectLst/>
                <a:latin typeface="Slack-Lato"/>
              </a:rPr>
              <a:t>TDD)。</a:t>
            </a:r>
          </a:p>
          <a:p>
            <a:r>
              <a:rPr lang="en-US" b="0" i="0" dirty="0">
                <a:solidFill>
                  <a:srgbClr val="1D1C1D"/>
                </a:solidFill>
                <a:effectLst/>
                <a:latin typeface="Slack-Lato"/>
              </a:rPr>
              <a:t>- </a:t>
            </a:r>
            <a:r>
              <a:rPr lang="zh-CN" altLang="en-US" b="0" i="0" dirty="0">
                <a:solidFill>
                  <a:srgbClr val="1D1C1D"/>
                </a:solidFill>
                <a:effectLst/>
                <a:latin typeface="Slack-Lato"/>
              </a:rPr>
              <a:t>提前进行安全测试 </a:t>
            </a:r>
            <a:r>
              <a:rPr lang="en-US" altLang="zh-CN" b="0" i="0" dirty="0">
                <a:solidFill>
                  <a:srgbClr val="1D1C1D"/>
                </a:solidFill>
                <a:effectLst/>
                <a:latin typeface="Slack-Lato"/>
              </a:rPr>
              <a:t>- </a:t>
            </a:r>
            <a:r>
              <a:rPr lang="zh-CN" altLang="en-US" b="0" i="0" dirty="0">
                <a:solidFill>
                  <a:srgbClr val="1D1C1D"/>
                </a:solidFill>
                <a:effectLst/>
                <a:latin typeface="Slack-Lato"/>
              </a:rPr>
              <a:t>在开发初期就进行安全测试</a:t>
            </a:r>
            <a:r>
              <a:rPr lang="en-US" altLang="zh-CN" b="0" i="0" dirty="0">
                <a:solidFill>
                  <a:srgbClr val="1D1C1D"/>
                </a:solidFill>
                <a:effectLst/>
                <a:latin typeface="Slack-Lato"/>
              </a:rPr>
              <a:t>,</a:t>
            </a:r>
            <a:r>
              <a:rPr lang="zh-CN" altLang="en-US" b="0" i="0" dirty="0">
                <a:solidFill>
                  <a:srgbClr val="1D1C1D"/>
                </a:solidFill>
                <a:effectLst/>
                <a:latin typeface="Slack-Lato"/>
              </a:rPr>
              <a:t>而不是在开发后期再进行。</a:t>
            </a:r>
            <a:endParaRPr lang="en-US" altLang="zh-CN" b="0" i="0" dirty="0">
              <a:solidFill>
                <a:srgbClr val="1D1C1D"/>
              </a:solidFill>
              <a:effectLst/>
              <a:latin typeface="Slack-Lato"/>
            </a:endParaRPr>
          </a:p>
          <a:p>
            <a:r>
              <a:rPr lang="en-US" altLang="zh-CN" b="0" i="0" dirty="0">
                <a:solidFill>
                  <a:srgbClr val="1D1C1D"/>
                </a:solidFill>
                <a:effectLst/>
                <a:latin typeface="Slack-Lato"/>
              </a:rPr>
              <a:t>- </a:t>
            </a:r>
            <a:r>
              <a:rPr lang="zh-CN" altLang="en-US" b="0" i="0" dirty="0">
                <a:solidFill>
                  <a:srgbClr val="1D1C1D"/>
                </a:solidFill>
                <a:effectLst/>
                <a:latin typeface="Slack-Lato"/>
              </a:rPr>
              <a:t>提前进行性能测试 </a:t>
            </a:r>
            <a:r>
              <a:rPr lang="en-US" altLang="zh-CN" b="0" i="0" dirty="0">
                <a:solidFill>
                  <a:srgbClr val="1D1C1D"/>
                </a:solidFill>
                <a:effectLst/>
                <a:latin typeface="Slack-Lato"/>
              </a:rPr>
              <a:t>- </a:t>
            </a:r>
            <a:r>
              <a:rPr lang="zh-CN" altLang="en-US" b="0" i="0" dirty="0">
                <a:solidFill>
                  <a:srgbClr val="1D1C1D"/>
                </a:solidFill>
                <a:effectLst/>
                <a:latin typeface="Slack-Lato"/>
              </a:rPr>
              <a:t>不要等到项目快结束了再进行性能测试。</a:t>
            </a:r>
            <a:endParaRPr lang="en-US" altLang="zh-CN" b="0" i="0" dirty="0">
              <a:solidFill>
                <a:srgbClr val="1D1C1D"/>
              </a:solidFill>
              <a:effectLst/>
              <a:latin typeface="Slack-Lato"/>
            </a:endParaRPr>
          </a:p>
          <a:p>
            <a:r>
              <a:rPr lang="en-US" altLang="zh-CN" b="0" i="0" dirty="0">
                <a:solidFill>
                  <a:srgbClr val="1D1C1D"/>
                </a:solidFill>
                <a:effectLst/>
                <a:latin typeface="Slack-Lato"/>
              </a:rPr>
              <a:t>- </a:t>
            </a:r>
            <a:r>
              <a:rPr lang="zh-CN" altLang="en-US" b="0" i="0" dirty="0">
                <a:solidFill>
                  <a:srgbClr val="1D1C1D"/>
                </a:solidFill>
                <a:effectLst/>
                <a:latin typeface="Slack-Lato"/>
              </a:rPr>
              <a:t>尽早进行代码审查 </a:t>
            </a:r>
            <a:r>
              <a:rPr lang="en-US" altLang="zh-CN" b="0" i="0" dirty="0">
                <a:solidFill>
                  <a:srgbClr val="1D1C1D"/>
                </a:solidFill>
                <a:effectLst/>
                <a:latin typeface="Slack-Lato"/>
              </a:rPr>
              <a:t>- </a:t>
            </a:r>
            <a:r>
              <a:rPr lang="zh-CN" altLang="en-US" b="0" i="0" dirty="0">
                <a:solidFill>
                  <a:srgbClr val="1D1C1D"/>
                </a:solidFill>
                <a:effectLst/>
                <a:latin typeface="Slack-Lato"/>
              </a:rPr>
              <a:t>在代码融入主分支之前就进行代码审查</a:t>
            </a:r>
            <a:r>
              <a:rPr lang="en-US" altLang="zh-CN" b="0" i="0" dirty="0">
                <a:solidFill>
                  <a:srgbClr val="1D1C1D"/>
                </a:solidFill>
                <a:effectLst/>
                <a:latin typeface="Slack-Lato"/>
              </a:rPr>
              <a:t>,</a:t>
            </a:r>
            <a:r>
              <a:rPr lang="zh-CN" altLang="en-US" b="0" i="0" dirty="0">
                <a:solidFill>
                  <a:srgbClr val="1D1C1D"/>
                </a:solidFill>
                <a:effectLst/>
                <a:latin typeface="Slack-Lato"/>
              </a:rPr>
              <a:t>而不是项目结束再检查。</a:t>
            </a:r>
            <a:endParaRPr lang="en-US" altLang="zh-CN" b="0" i="0" dirty="0">
              <a:solidFill>
                <a:srgbClr val="1D1C1D"/>
              </a:solidFill>
              <a:effectLst/>
              <a:latin typeface="Slack-Lato"/>
            </a:endParaRPr>
          </a:p>
          <a:p>
            <a:r>
              <a:rPr lang="en-US" altLang="zh-CN" b="0" i="0" dirty="0">
                <a:solidFill>
                  <a:srgbClr val="1D1C1D"/>
                </a:solidFill>
                <a:effectLst/>
                <a:latin typeface="Slack-Lato"/>
              </a:rPr>
              <a:t>- </a:t>
            </a:r>
            <a:r>
              <a:rPr lang="zh-CN" altLang="en-US" b="0" i="0" dirty="0">
                <a:solidFill>
                  <a:srgbClr val="1D1C1D"/>
                </a:solidFill>
                <a:effectLst/>
                <a:latin typeface="Slack-Lato"/>
              </a:rPr>
              <a:t>频繁进行集成测试 </a:t>
            </a:r>
            <a:r>
              <a:rPr lang="en-US" altLang="zh-CN" b="0" i="0" dirty="0">
                <a:solidFill>
                  <a:srgbClr val="1D1C1D"/>
                </a:solidFill>
                <a:effectLst/>
                <a:latin typeface="Slack-Lato"/>
              </a:rPr>
              <a:t>- </a:t>
            </a:r>
            <a:r>
              <a:rPr lang="zh-CN" altLang="en-US" b="0" i="0" dirty="0">
                <a:solidFill>
                  <a:srgbClr val="1D1C1D"/>
                </a:solidFill>
                <a:effectLst/>
                <a:latin typeface="Slack-Lato"/>
              </a:rPr>
              <a:t>小步迭代开发</a:t>
            </a:r>
            <a:r>
              <a:rPr lang="en-US" altLang="zh-CN" b="0" i="0" dirty="0">
                <a:solidFill>
                  <a:srgbClr val="1D1C1D"/>
                </a:solidFill>
                <a:effectLst/>
                <a:latin typeface="Slack-Lato"/>
              </a:rPr>
              <a:t>,</a:t>
            </a:r>
            <a:r>
              <a:rPr lang="zh-CN" altLang="en-US" b="0" i="0" dirty="0">
                <a:solidFill>
                  <a:srgbClr val="1D1C1D"/>
                </a:solidFill>
                <a:effectLst/>
                <a:latin typeface="Slack-Lato"/>
              </a:rPr>
              <a:t>每次集成后就测试</a:t>
            </a:r>
            <a:r>
              <a:rPr lang="en-US" altLang="zh-CN" b="0" i="0" dirty="0">
                <a:solidFill>
                  <a:srgbClr val="1D1C1D"/>
                </a:solidFill>
                <a:effectLst/>
                <a:latin typeface="Slack-Lato"/>
              </a:rPr>
              <a:t>,</a:t>
            </a:r>
            <a:r>
              <a:rPr lang="zh-CN" altLang="en-US" b="0" i="0" dirty="0">
                <a:solidFill>
                  <a:srgbClr val="1D1C1D"/>
                </a:solidFill>
                <a:effectLst/>
                <a:latin typeface="Slack-Lato"/>
              </a:rPr>
              <a:t>不要等到大量代码积累再测试。</a:t>
            </a:r>
            <a:endParaRPr lang="en-US" altLang="zh-CN" b="0" i="0" dirty="0">
              <a:solidFill>
                <a:srgbClr val="1D1C1D"/>
              </a:solidFill>
              <a:effectLst/>
              <a:latin typeface="Slack-Lato"/>
            </a:endParaRPr>
          </a:p>
          <a:p>
            <a:r>
              <a:rPr lang="en-US" altLang="zh-CN" b="0" i="0" dirty="0">
                <a:solidFill>
                  <a:srgbClr val="1D1C1D"/>
                </a:solidFill>
                <a:effectLst/>
                <a:latin typeface="Slack-Lato"/>
              </a:rPr>
              <a:t>- </a:t>
            </a:r>
            <a:r>
              <a:rPr lang="zh-CN" altLang="en-US" b="0" i="0" dirty="0">
                <a:solidFill>
                  <a:srgbClr val="1D1C1D"/>
                </a:solidFill>
                <a:effectLst/>
                <a:latin typeface="Slack-Lato"/>
              </a:rPr>
              <a:t>快速修复缺陷 </a:t>
            </a:r>
            <a:r>
              <a:rPr lang="en-US" altLang="zh-CN" b="0" i="0" dirty="0">
                <a:solidFill>
                  <a:srgbClr val="1D1C1D"/>
                </a:solidFill>
                <a:effectLst/>
                <a:latin typeface="Slack-Lato"/>
              </a:rPr>
              <a:t>- </a:t>
            </a:r>
            <a:r>
              <a:rPr lang="zh-CN" altLang="en-US" b="0" i="0" dirty="0">
                <a:solidFill>
                  <a:srgbClr val="1D1C1D"/>
                </a:solidFill>
                <a:effectLst/>
                <a:latin typeface="Slack-Lato"/>
              </a:rPr>
              <a:t>发现缺陷后立即修复</a:t>
            </a:r>
            <a:r>
              <a:rPr lang="en-US" altLang="zh-CN" b="0" i="0" dirty="0">
                <a:solidFill>
                  <a:srgbClr val="1D1C1D"/>
                </a:solidFill>
                <a:effectLst/>
                <a:latin typeface="Slack-Lato"/>
              </a:rPr>
              <a:t>,</a:t>
            </a:r>
            <a:r>
              <a:rPr lang="zh-CN" altLang="en-US" b="0" i="0" dirty="0">
                <a:solidFill>
                  <a:srgbClr val="1D1C1D"/>
                </a:solidFill>
                <a:effectLst/>
                <a:latin typeface="Slack-Lato"/>
              </a:rPr>
              <a:t>不允许缺陷积累。</a:t>
            </a:r>
            <a:endParaRPr lang="en-US" altLang="zh-CN" b="0" i="0" dirty="0">
              <a:solidFill>
                <a:srgbClr val="1D1C1D"/>
              </a:solidFill>
              <a:effectLst/>
              <a:latin typeface="Slack-Lato"/>
            </a:endParaRPr>
          </a:p>
          <a:p>
            <a:endParaRPr lang="en-US" altLang="zh-CN" b="0" i="0" dirty="0">
              <a:solidFill>
                <a:srgbClr val="1D1C1D"/>
              </a:solidFill>
              <a:effectLst/>
              <a:latin typeface="Slack-Lato"/>
            </a:endParaRPr>
          </a:p>
          <a:p>
            <a:r>
              <a:rPr lang="zh-CN" altLang="en-US" b="0" i="0" dirty="0">
                <a:solidFill>
                  <a:srgbClr val="1D1C1D"/>
                </a:solidFill>
                <a:effectLst/>
                <a:latin typeface="Slack-Lato"/>
              </a:rPr>
              <a:t>总结一下</a:t>
            </a:r>
            <a:r>
              <a:rPr lang="en-US" altLang="zh-CN" b="0" i="0" dirty="0">
                <a:solidFill>
                  <a:srgbClr val="1D1C1D"/>
                </a:solidFill>
                <a:effectLst/>
                <a:latin typeface="Slack-Lato"/>
              </a:rPr>
              <a:t>,</a:t>
            </a:r>
            <a:r>
              <a:rPr lang="en-US" b="0" i="0" dirty="0">
                <a:solidFill>
                  <a:srgbClr val="1D1C1D"/>
                </a:solidFill>
                <a:effectLst/>
                <a:latin typeface="Slack-Lato"/>
              </a:rPr>
              <a:t>Shift LEFT</a:t>
            </a:r>
            <a:r>
              <a:rPr lang="zh-CN" altLang="en-US" b="0" i="0" dirty="0">
                <a:solidFill>
                  <a:srgbClr val="1D1C1D"/>
                </a:solidFill>
                <a:effectLst/>
                <a:latin typeface="Slack-Lato"/>
              </a:rPr>
              <a:t>强调通过提前测试和频繁反馈来减少缺陷和风险的进入</a:t>
            </a:r>
            <a:r>
              <a:rPr lang="en-US" altLang="zh-CN" b="0" i="0" dirty="0">
                <a:solidFill>
                  <a:srgbClr val="1D1C1D"/>
                </a:solidFill>
                <a:effectLst/>
                <a:latin typeface="Slack-Lato"/>
              </a:rPr>
              <a:t>,</a:t>
            </a:r>
            <a:r>
              <a:rPr lang="zh-CN" altLang="en-US" b="0" i="0" dirty="0">
                <a:solidFill>
                  <a:srgbClr val="1D1C1D"/>
                </a:solidFill>
                <a:effectLst/>
                <a:latin typeface="Slack-Lato"/>
              </a:rPr>
              <a:t>从而提高软件质量并降低后期修复的成本。它提倡开发团队要尽早地关注质量。</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14</a:t>
            </a:fld>
            <a:endParaRPr lang="en-US" dirty="0"/>
          </a:p>
        </p:txBody>
      </p:sp>
    </p:spTree>
    <p:extLst>
      <p:ext uri="{BB962C8B-B14F-4D97-AF65-F5344CB8AC3E}">
        <p14:creationId xmlns:p14="http://schemas.microsoft.com/office/powerpoint/2010/main" val="3872657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t>“</a:t>
            </a:r>
            <a:endParaRPr lang="en-US" baseline="0" dirty="0"/>
          </a:p>
        </p:txBody>
      </p:sp>
      <p:sp>
        <p:nvSpPr>
          <p:cNvPr id="4" name="Foliennummernplatzhalter 3"/>
          <p:cNvSpPr>
            <a:spLocks noGrp="1"/>
          </p:cNvSpPr>
          <p:nvPr>
            <p:ph type="sldNum" sz="quarter" idx="10"/>
          </p:nvPr>
        </p:nvSpPr>
        <p:spPr/>
        <p:txBody>
          <a:bodyPr/>
          <a:lstStyle/>
          <a:p>
            <a:fld id="{3D3BFE12-F705-D041-AE12-1C887954987F}" type="slidenum">
              <a:rPr lang="de-DE" smtClean="0"/>
              <a:t>15</a:t>
            </a:fld>
            <a:endParaRPr lang="de-DE"/>
          </a:p>
        </p:txBody>
      </p:sp>
    </p:spTree>
    <p:extLst>
      <p:ext uri="{BB962C8B-B14F-4D97-AF65-F5344CB8AC3E}">
        <p14:creationId xmlns:p14="http://schemas.microsoft.com/office/powerpoint/2010/main" val="37556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t>
</a:t>
            </a:r>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fld id="{3D3BFE12-F705-D041-AE12-1C887954987F}" type="slidenum">
              <a:rPr lang="de-DE" smtClean="0"/>
              <a:t>16</a:t>
            </a:fld>
            <a:endParaRPr lang="de-DE"/>
          </a:p>
        </p:txBody>
      </p:sp>
    </p:spTree>
    <p:extLst>
      <p:ext uri="{BB962C8B-B14F-4D97-AF65-F5344CB8AC3E}">
        <p14:creationId xmlns:p14="http://schemas.microsoft.com/office/powerpoint/2010/main" val="3582317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Here are some key areas to consider.</a:t>
            </a:r>
          </a:p>
          <a:p>
            <a:pPr marL="171450" indent="-171450">
              <a:buFont typeface="Arial" panose="020B0604020202020204" pitchFamily="34" charset="0"/>
              <a:buChar char="•"/>
            </a:pPr>
            <a:r>
              <a:rPr lang="en-US" dirty="0"/>
              <a:t>Config management – how is the configuration of the </a:t>
            </a:r>
            <a:r>
              <a:rPr lang="en-US" dirty="0" err="1"/>
              <a:t>DevSecOps</a:t>
            </a:r>
            <a:r>
              <a:rPr lang="en-US" dirty="0"/>
              <a:t> pipeline secured and who has access to make changes.</a:t>
            </a:r>
          </a:p>
          <a:p>
            <a:pPr marL="171450" indent="-171450">
              <a:buFont typeface="Arial" panose="020B0604020202020204" pitchFamily="34" charset="0"/>
              <a:buChar char="•"/>
            </a:pPr>
            <a:r>
              <a:rPr lang="en-US" dirty="0"/>
              <a:t>Key management – Where are keys stored and is that location secured from leakage.</a:t>
            </a:r>
          </a:p>
          <a:p>
            <a:pPr marL="171450" indent="-171450">
              <a:buFont typeface="Arial" panose="020B0604020202020204" pitchFamily="34" charset="0"/>
              <a:buChar char="•"/>
            </a:pPr>
            <a:r>
              <a:rPr lang="en-US" dirty="0"/>
              <a:t>Encryption – Is data being encrypted in motion and at rest through the entire pipeline</a:t>
            </a:r>
          </a:p>
          <a:p>
            <a:pPr marL="171450" indent="-171450">
              <a:buFont typeface="Arial" panose="020B0604020202020204" pitchFamily="34" charset="0"/>
              <a:buChar char="•"/>
            </a:pPr>
            <a:r>
              <a:rPr lang="en-US" dirty="0"/>
              <a:t>Authentication and authorization – Are there proper controls applied, are there policies in place to limit and authorize access to only those that need it.</a:t>
            </a:r>
          </a:p>
          <a:p>
            <a:pPr marL="171450" indent="-171450">
              <a:buFont typeface="Arial" panose="020B0604020202020204" pitchFamily="34" charset="0"/>
              <a:buChar char="•"/>
            </a:pPr>
            <a:r>
              <a:rPr lang="en-US" dirty="0"/>
              <a:t>Patching – Is the application that runs the pipeline being patched and can I validate the integrity of that pipeline software.</a:t>
            </a:r>
          </a:p>
          <a:p>
            <a:pPr marL="171450" indent="-171450">
              <a:buFont typeface="Arial" panose="020B0604020202020204" pitchFamily="34" charset="0"/>
              <a:buChar char="•"/>
            </a:pPr>
            <a:r>
              <a:rPr lang="en-US" dirty="0"/>
              <a:t>Alerting and monitoring – Is the pipeline being monitored and are there alerts for the pipeline itself. </a:t>
            </a:r>
          </a:p>
          <a:p>
            <a:pPr marL="171450" indent="-171450">
              <a:buFont typeface="Arial" panose="020B0604020202020204" pitchFamily="34" charset="0"/>
              <a:buChar char="•"/>
            </a:pPr>
            <a:r>
              <a:rPr lang="en-US" dirty="0"/>
              <a:t>Logging and auditing – Not just the logging for builds going through the pipeline, but logging to determine what users logged in, who executed builds, who updated the configuration.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Overall – Treat the </a:t>
            </a:r>
            <a:r>
              <a:rPr lang="en-US" dirty="0" err="1"/>
              <a:t>DevSecOps</a:t>
            </a:r>
            <a:r>
              <a:rPr lang="en-US" dirty="0"/>
              <a:t> pipeline as if it were a production application and service that is being provided to customers.</a:t>
            </a:r>
          </a:p>
        </p:txBody>
      </p:sp>
      <p:sp>
        <p:nvSpPr>
          <p:cNvPr id="4" name="Slide Number Placeholder 3"/>
          <p:cNvSpPr>
            <a:spLocks noGrp="1"/>
          </p:cNvSpPr>
          <p:nvPr>
            <p:ph type="sldNum" sz="quarter" idx="5"/>
          </p:nvPr>
        </p:nvSpPr>
        <p:spPr/>
        <p:txBody>
          <a:bodyPr/>
          <a:lstStyle/>
          <a:p>
            <a:fld id="{A3D89E5F-BEEF-42A1-A57B-E5A736D51194}" type="slidenum">
              <a:rPr lang="en-US" smtClean="0"/>
              <a:pPr/>
              <a:t>17</a:t>
            </a:fld>
            <a:endParaRPr lang="en-US" dirty="0"/>
          </a:p>
        </p:txBody>
      </p:sp>
    </p:spTree>
    <p:extLst>
      <p:ext uri="{BB962C8B-B14F-4D97-AF65-F5344CB8AC3E}">
        <p14:creationId xmlns:p14="http://schemas.microsoft.com/office/powerpoint/2010/main" val="3170517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应该如何在组织实践中执行 </a:t>
            </a:r>
            <a:r>
              <a:rPr lang="en-US" dirty="0" err="1"/>
              <a:t>DevSecOps</a:t>
            </a:r>
            <a:r>
              <a:rPr lang="en-US" dirty="0"/>
              <a:t> </a:t>
            </a:r>
            <a:r>
              <a:rPr lang="zh-CN" altLang="en-US" dirty="0"/>
              <a:t>呢？</a:t>
            </a:r>
          </a:p>
          <a:p>
            <a:endParaRPr lang="zh-CN" altLang="en-US" dirty="0"/>
          </a:p>
          <a:p>
            <a:r>
              <a:rPr lang="en-US" dirty="0" err="1"/>
              <a:t>DevSecOps</a:t>
            </a:r>
            <a:r>
              <a:rPr lang="en-US" dirty="0"/>
              <a:t> </a:t>
            </a:r>
            <a:r>
              <a:rPr lang="zh-CN" altLang="en-US" dirty="0"/>
              <a:t>的实施可分为两步。</a:t>
            </a:r>
            <a:endParaRPr lang="en-US" altLang="zh-CN" dirty="0"/>
          </a:p>
          <a:p>
            <a:r>
              <a:rPr lang="zh-CN" altLang="en-US" dirty="0"/>
              <a:t>首先是</a:t>
            </a:r>
            <a:r>
              <a:rPr lang="en-US" altLang="zh-CN" dirty="0"/>
              <a:t>pipeline</a:t>
            </a:r>
            <a:r>
              <a:rPr lang="zh-CN" altLang="en-US" dirty="0"/>
              <a:t>的安全，其次是</a:t>
            </a:r>
            <a:r>
              <a:rPr lang="en-US" altLang="zh-CN" dirty="0"/>
              <a:t>pipeline</a:t>
            </a:r>
            <a:r>
              <a:rPr lang="zh-CN" altLang="en-US" dirty="0"/>
              <a:t>中的安全。</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18</a:t>
            </a:fld>
            <a:endParaRPr lang="en-US" dirty="0"/>
          </a:p>
        </p:txBody>
      </p:sp>
    </p:spTree>
    <p:extLst>
      <p:ext uri="{BB962C8B-B14F-4D97-AF65-F5344CB8AC3E}">
        <p14:creationId xmlns:p14="http://schemas.microsoft.com/office/powerpoint/2010/main" val="624514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ltLang="zh-CN" dirty="0"/>
              <a:t>pipeline</a:t>
            </a:r>
            <a:r>
              <a:rPr lang="zh-CN" altLang="en-US" dirty="0"/>
              <a:t>安全的重点是执行</a:t>
            </a:r>
            <a:r>
              <a:rPr lang="en-US" altLang="zh-CN" dirty="0"/>
              <a:t>pipeline</a:t>
            </a:r>
            <a:r>
              <a:rPr lang="zh-CN" altLang="en-US" dirty="0"/>
              <a:t>本身的访问机制，可通过身份访问管理进行控制。</a:t>
            </a:r>
          </a:p>
          <a:p>
            <a:endParaRPr lang="zh-CN" altLang="en-US" dirty="0"/>
          </a:p>
          <a:p>
            <a:r>
              <a:rPr lang="zh-CN" altLang="en-US" dirty="0"/>
              <a:t>下一个租户是检测和预防控制。应更加重视预防性控制，以取得良好效果。</a:t>
            </a:r>
          </a:p>
          <a:p>
            <a:endParaRPr lang="zh-CN" altLang="en-US" dirty="0"/>
          </a:p>
          <a:p>
            <a:r>
              <a:rPr lang="zh-CN" altLang="en-US" dirty="0"/>
              <a:t>最后是数据保护，重点是确保静态或传输数据的安全。</a:t>
            </a:r>
            <a:endParaRPr lang="en-US" altLang="zh-CN" dirty="0"/>
          </a:p>
          <a:p>
            <a:endParaRPr lang="en-US" dirty="0"/>
          </a:p>
          <a:p>
            <a:r>
              <a:rPr lang="en-US" dirty="0"/>
              <a:t>Security of the pipeline focusses on access mechanisms to execute the pipeline itself, which is controllable through, Identity access management. </a:t>
            </a:r>
          </a:p>
          <a:p>
            <a:endParaRPr lang="en-US" dirty="0"/>
          </a:p>
          <a:p>
            <a:r>
              <a:rPr lang="en-US" dirty="0"/>
              <a:t>Next tenant is detective &amp; preventive controls. More emphasize should be given to the preventive controls, for favorable results. </a:t>
            </a:r>
          </a:p>
          <a:p>
            <a:endParaRPr lang="en-US" dirty="0"/>
          </a:p>
          <a:p>
            <a:r>
              <a:rPr lang="en-US" dirty="0"/>
              <a:t>Finally data protection should be focused to ensure, securing the data at rest or transit.</a:t>
            </a:r>
          </a:p>
        </p:txBody>
      </p:sp>
      <p:sp>
        <p:nvSpPr>
          <p:cNvPr id="4" name="Slide Number Placeholder 3"/>
          <p:cNvSpPr>
            <a:spLocks noGrp="1"/>
          </p:cNvSpPr>
          <p:nvPr>
            <p:ph type="sldNum" sz="quarter" idx="10"/>
          </p:nvPr>
        </p:nvSpPr>
        <p:spPr/>
        <p:txBody>
          <a:bodyPr/>
          <a:lstStyle/>
          <a:p>
            <a:fld id="{69C3F2ED-74C5-7D4F-8560-0CC253E9A436}" type="slidenum">
              <a:rPr lang="en-US" smtClean="0"/>
              <a:pPr/>
              <a:t>19</a:t>
            </a:fld>
            <a:endParaRPr lang="en-US" dirty="0"/>
          </a:p>
        </p:txBody>
      </p:sp>
    </p:spTree>
    <p:extLst>
      <p:ext uri="{BB962C8B-B14F-4D97-AF65-F5344CB8AC3E}">
        <p14:creationId xmlns:p14="http://schemas.microsoft.com/office/powerpoint/2010/main" val="1694095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CN" altLang="en-US" dirty="0"/>
              <a:t>管道中的安全是指在管道中执行的所有安全工具和扫描程序，用于分析和访问应用程序代码。</a:t>
            </a:r>
          </a:p>
          <a:p>
            <a:endParaRPr lang="zh-CN" altLang="en-US" dirty="0"/>
          </a:p>
          <a:p>
            <a:r>
              <a:rPr lang="en-US" altLang="zh-CN" dirty="0"/>
              <a:t>1. </a:t>
            </a:r>
            <a:r>
              <a:rPr lang="zh-CN" altLang="en-US" dirty="0"/>
              <a:t>保护敏感信息  </a:t>
            </a:r>
          </a:p>
          <a:p>
            <a:r>
              <a:rPr lang="zh-CN" altLang="en-US" dirty="0"/>
              <a:t>确保管道或管道代码中没有密钥或密码。这些信息可以从秘密服务或配置管理工具中获取。</a:t>
            </a:r>
            <a:r>
              <a:rPr lang="en-US" dirty="0"/>
              <a:t>Security in the pipeline, is all of the security tooling and scanners, that will be executed, within your pipeline to analyze and access, your application code.</a:t>
            </a:r>
          </a:p>
          <a:p>
            <a:endParaRPr lang="en-US" dirty="0"/>
          </a:p>
          <a:p>
            <a:r>
              <a:rPr lang="en-US" b="1" dirty="0"/>
              <a:t>1. Protect Sensitive Information  </a:t>
            </a:r>
          </a:p>
          <a:p>
            <a:r>
              <a:rPr lang="en-US" dirty="0"/>
              <a:t>Make sure you don’t have keys or password in your pipeline or pipeline code. These can be pulled from secrets services, or configuration management tools.</a:t>
            </a:r>
            <a:endParaRPr lang="en-US" sz="1400" b="0" i="0" u="none" strike="noStrike" kern="1200" dirty="0">
              <a:solidFill>
                <a:schemeClr val="tx1"/>
              </a:solidFill>
              <a:effectLst/>
              <a:latin typeface="Amazon Ember Regular" charset="0"/>
              <a:ea typeface="+mn-ea"/>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20</a:t>
            </a:fld>
            <a:endParaRPr lang="en-US" dirty="0"/>
          </a:p>
        </p:txBody>
      </p:sp>
    </p:spTree>
    <p:extLst>
      <p:ext uri="{BB962C8B-B14F-4D97-AF65-F5344CB8AC3E}">
        <p14:creationId xmlns:p14="http://schemas.microsoft.com/office/powerpoint/2010/main" val="3550857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731520" rtl="0" eaLnBrk="1" fontAlgn="auto" latinLnBrk="0" hangingPunct="1">
              <a:lnSpc>
                <a:spcPct val="100000"/>
              </a:lnSpc>
              <a:spcBef>
                <a:spcPts val="0"/>
              </a:spcBef>
              <a:spcAft>
                <a:spcPts val="0"/>
              </a:spcAft>
              <a:buClrTx/>
              <a:buSzTx/>
              <a:buFontTx/>
              <a:buNone/>
              <a:tabLst/>
              <a:defRPr/>
            </a:pPr>
            <a:r>
              <a:rPr lang="zh-CN" altLang="en-US" b="1" dirty="0"/>
              <a:t>其次，软件复合分析有助于识别包含安全风险的软件组件。开源软件的常用 </a:t>
            </a:r>
            <a:r>
              <a:rPr lang="en-US" b="1" dirty="0"/>
              <a:t>SCA </a:t>
            </a:r>
            <a:r>
              <a:rPr lang="zh-CN" altLang="en-US" b="1" dirty="0"/>
              <a:t>工具是 </a:t>
            </a:r>
            <a:r>
              <a:rPr lang="en-US" b="1" dirty="0"/>
              <a:t>OWASP Dependency-Check。</a:t>
            </a:r>
            <a:r>
              <a:rPr lang="zh-CN" altLang="en-US" b="1" dirty="0"/>
              <a:t>该工具有助于识别公开披露的漏洞。</a:t>
            </a:r>
          </a:p>
          <a:p>
            <a:pPr marL="0" marR="0" lvl="0" indent="0" algn="l" defTabSz="731520" rtl="0" eaLnBrk="1" fontAlgn="auto" latinLnBrk="0" hangingPunct="1">
              <a:lnSpc>
                <a:spcPct val="100000"/>
              </a:lnSpc>
              <a:spcBef>
                <a:spcPts val="0"/>
              </a:spcBef>
              <a:spcAft>
                <a:spcPts val="0"/>
              </a:spcAft>
              <a:buClrTx/>
              <a:buSzTx/>
              <a:buFontTx/>
              <a:buNone/>
              <a:tabLst/>
              <a:defRPr/>
            </a:pPr>
            <a:endParaRPr lang="zh-CN" altLang="en-US" b="1" dirty="0"/>
          </a:p>
          <a:p>
            <a:pPr marL="0" marR="0" lvl="0" indent="0" algn="l" defTabSz="731520" rtl="0" eaLnBrk="1" fontAlgn="auto" latinLnBrk="0" hangingPunct="1">
              <a:lnSpc>
                <a:spcPct val="100000"/>
              </a:lnSpc>
              <a:spcBef>
                <a:spcPts val="0"/>
              </a:spcBef>
              <a:spcAft>
                <a:spcPts val="0"/>
              </a:spcAft>
              <a:buClrTx/>
              <a:buSzTx/>
              <a:buFontTx/>
              <a:buNone/>
              <a:tabLst/>
              <a:defRPr/>
            </a:pPr>
            <a:r>
              <a:rPr lang="zh-CN" altLang="en-US" b="1" dirty="0"/>
              <a:t>第三方静态代码分析工具：有助于在不执行源代码的情况下对源代码进行自动测试。这种分析可以在开发周期的早期发现安全漏洞。</a:t>
            </a:r>
            <a:r>
              <a:rPr lang="en-US" b="1" dirty="0"/>
              <a:t>SonarQube </a:t>
            </a:r>
            <a:r>
              <a:rPr lang="zh-CN" altLang="en-US" b="1" dirty="0"/>
              <a:t>是一个开源代码质量检测平台，可自动分析代码以检测错误、编码错误和安全漏洞。</a:t>
            </a:r>
          </a:p>
          <a:p>
            <a:pPr marL="0" marR="0" lvl="0" indent="0" algn="l" defTabSz="731520" rtl="0" eaLnBrk="1" fontAlgn="auto" latinLnBrk="0" hangingPunct="1">
              <a:lnSpc>
                <a:spcPct val="100000"/>
              </a:lnSpc>
              <a:spcBef>
                <a:spcPts val="0"/>
              </a:spcBef>
              <a:spcAft>
                <a:spcPts val="0"/>
              </a:spcAft>
              <a:buClrTx/>
              <a:buSzTx/>
              <a:buFontTx/>
              <a:buNone/>
              <a:tabLst/>
              <a:defRPr/>
            </a:pPr>
            <a:endParaRPr lang="zh-CN" altLang="en-US" b="1" dirty="0"/>
          </a:p>
          <a:p>
            <a:pPr marL="0" marR="0" lvl="0" indent="0" algn="l" defTabSz="731520" rtl="0" eaLnBrk="1" fontAlgn="auto" latinLnBrk="0" hangingPunct="1">
              <a:lnSpc>
                <a:spcPct val="100000"/>
              </a:lnSpc>
              <a:spcBef>
                <a:spcPts val="0"/>
              </a:spcBef>
              <a:spcAft>
                <a:spcPts val="0"/>
              </a:spcAft>
              <a:buClrTx/>
              <a:buSzTx/>
              <a:buFontTx/>
              <a:buNone/>
              <a:tabLst/>
              <a:defRPr/>
            </a:pPr>
            <a:r>
              <a:rPr lang="zh-CN" altLang="en-US" b="1" dirty="0"/>
              <a:t>您可以使用 </a:t>
            </a:r>
            <a:r>
              <a:rPr lang="en-US" b="1" dirty="0"/>
              <a:t>Amazon </a:t>
            </a:r>
            <a:r>
              <a:rPr lang="en-US" b="1" dirty="0" err="1"/>
              <a:t>CodeGuru</a:t>
            </a:r>
            <a:r>
              <a:rPr lang="en-US" b="1" dirty="0"/>
              <a:t> </a:t>
            </a:r>
            <a:r>
              <a:rPr lang="zh-CN" altLang="en-US" b="1" dirty="0"/>
              <a:t>和 </a:t>
            </a:r>
            <a:r>
              <a:rPr lang="en-US" b="1" dirty="0"/>
              <a:t>Amazon Inspector </a:t>
            </a:r>
            <a:r>
              <a:rPr lang="zh-CN" altLang="en-US" b="1" dirty="0"/>
              <a:t>进行软件复合分析和静态代码扫描。我们很快将在演示中展示这些工具。</a:t>
            </a:r>
            <a:endParaRPr lang="en-US" b="1" dirty="0"/>
          </a:p>
          <a:p>
            <a:pPr marL="0" marR="0" lvl="0" indent="0" algn="l" defTabSz="73152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731520" rtl="0" eaLnBrk="1" fontAlgn="auto" latinLnBrk="0" hangingPunct="1">
              <a:lnSpc>
                <a:spcPct val="100000"/>
              </a:lnSpc>
              <a:spcBef>
                <a:spcPts val="0"/>
              </a:spcBef>
              <a:spcAft>
                <a:spcPts val="0"/>
              </a:spcAft>
              <a:buClrTx/>
              <a:buSzTx/>
              <a:buFontTx/>
              <a:buNone/>
              <a:tabLst/>
              <a:defRPr/>
            </a:pPr>
            <a:r>
              <a:rPr lang="en-US" b="1" dirty="0"/>
              <a:t>Secondly, </a:t>
            </a:r>
            <a:r>
              <a:rPr lang="en-US" sz="1200" b="1" dirty="0"/>
              <a:t>Software Composite Analysis,</a:t>
            </a:r>
            <a:r>
              <a:rPr lang="en-US" sz="1200" b="0" dirty="0">
                <a:solidFill>
                  <a:schemeClr val="accent1"/>
                </a:solidFill>
              </a:rPr>
              <a:t> helps to identity software components, that contain security risks. </a:t>
            </a:r>
            <a:r>
              <a:rPr lang="en-US" sz="1200" b="0" i="0" u="none" strike="noStrike" kern="1200" dirty="0">
                <a:solidFill>
                  <a:schemeClr val="tx1"/>
                </a:solidFill>
                <a:effectLst/>
                <a:latin typeface="Amazon Ember Regular" charset="0"/>
                <a:ea typeface="+mn-ea"/>
                <a:cs typeface="+mn-cs"/>
              </a:rPr>
              <a:t>A common SCA tool for open source software is </a:t>
            </a:r>
            <a:r>
              <a:rPr lang="en-US" sz="1200" b="1" i="0" u="none" strike="noStrike" kern="1200" dirty="0">
                <a:solidFill>
                  <a:schemeClr val="tx1"/>
                </a:solidFill>
                <a:effectLst/>
                <a:latin typeface="Amazon Ember Regular" charset="0"/>
                <a:ea typeface="+mn-ea"/>
                <a:cs typeface="+mn-cs"/>
              </a:rPr>
              <a:t>OWASP Dependency-Check. This tool </a:t>
            </a:r>
            <a:r>
              <a:rPr lang="en-US" sz="1200" b="0" i="0" u="none" strike="noStrike" kern="1200" dirty="0">
                <a:solidFill>
                  <a:schemeClr val="tx1"/>
                </a:solidFill>
                <a:effectLst/>
                <a:latin typeface="Amazon Ember Regular" charset="0"/>
                <a:ea typeface="+mn-ea"/>
                <a:cs typeface="+mn-cs"/>
              </a:rPr>
              <a:t>helps</a:t>
            </a:r>
            <a:r>
              <a:rPr lang="en-US" sz="1200" b="1" i="0" u="none" strike="noStrike" kern="1200" dirty="0">
                <a:solidFill>
                  <a:schemeClr val="tx1"/>
                </a:solidFill>
                <a:effectLst/>
                <a:latin typeface="Amazon Ember Regular" charset="0"/>
                <a:ea typeface="+mn-ea"/>
                <a:cs typeface="+mn-cs"/>
              </a:rPr>
              <a:t> </a:t>
            </a:r>
            <a:r>
              <a:rPr lang="en-US" sz="1200" b="0" i="0" u="none" strike="noStrike" kern="1200" dirty="0">
                <a:solidFill>
                  <a:schemeClr val="tx1"/>
                </a:solidFill>
                <a:effectLst/>
                <a:latin typeface="Amazon Ember Regular" charset="0"/>
                <a:ea typeface="+mn-ea"/>
                <a:cs typeface="+mn-cs"/>
              </a:rPr>
              <a:t>to identify, publicly disclosed vulnerabilities.</a:t>
            </a:r>
          </a:p>
          <a:p>
            <a:pPr marL="0" marR="0" lvl="0" indent="0" algn="l" defTabSz="73152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Amazon Ember Regular" charset="0"/>
              <a:ea typeface="+mn-ea"/>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r>
              <a:rPr lang="en-US" sz="1200" b="1" dirty="0"/>
              <a:t>3</a:t>
            </a:r>
            <a:r>
              <a:rPr lang="en-US" sz="1200" b="1" baseline="30000" dirty="0"/>
              <a:t>rd</a:t>
            </a:r>
            <a:r>
              <a:rPr lang="en-US" sz="1200" b="1" dirty="0"/>
              <a:t> Static code analysis tools</a:t>
            </a:r>
            <a:r>
              <a:rPr lang="en-US" sz="1200" b="0" dirty="0"/>
              <a:t>:  help to perform automated testing of source code, with out executing it. This analysis can identify the security vulnerabilities early on in your development cycle. </a:t>
            </a:r>
            <a:r>
              <a:rPr lang="en-US" sz="1200" b="1" i="0" u="none" strike="noStrike" kern="1200" dirty="0">
                <a:solidFill>
                  <a:schemeClr val="tx1"/>
                </a:solidFill>
                <a:effectLst/>
                <a:latin typeface="Amazon Ember Regular" charset="0"/>
                <a:ea typeface="+mn-ea"/>
                <a:cs typeface="+mn-cs"/>
              </a:rPr>
              <a:t>SonarQube</a:t>
            </a:r>
            <a:r>
              <a:rPr lang="en-US" sz="1200" b="0" i="0" u="none" strike="noStrike" kern="1200" dirty="0">
                <a:solidFill>
                  <a:schemeClr val="tx1"/>
                </a:solidFill>
                <a:effectLst/>
                <a:latin typeface="Amazon Ember Regular" charset="0"/>
                <a:ea typeface="+mn-ea"/>
                <a:cs typeface="+mn-cs"/>
              </a:rPr>
              <a:t>, which is an open-source code quality inspection platform, that automatically analyze code to detect bugs, coding errors, and security vulnerabilities.</a:t>
            </a:r>
          </a:p>
          <a:p>
            <a:pPr marL="0" marR="0" lvl="0" indent="0" algn="l" defTabSz="73152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Amazon Ember Regular" charset="0"/>
              <a:ea typeface="+mn-ea"/>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mazon Ember Regular" charset="0"/>
                <a:ea typeface="+mn-ea"/>
                <a:cs typeface="+mn-cs"/>
              </a:rPr>
              <a:t>You can use Amazon </a:t>
            </a:r>
            <a:r>
              <a:rPr lang="en-US" sz="1200" b="0" i="0" u="none" strike="noStrike" kern="1200" dirty="0" err="1">
                <a:solidFill>
                  <a:schemeClr val="tx1"/>
                </a:solidFill>
                <a:effectLst/>
                <a:latin typeface="Amazon Ember Regular" charset="0"/>
                <a:ea typeface="+mn-ea"/>
                <a:cs typeface="+mn-cs"/>
              </a:rPr>
              <a:t>CodeGuru</a:t>
            </a:r>
            <a:r>
              <a:rPr lang="en-US" sz="1200" b="0" i="0" u="none" strike="noStrike" kern="1200" dirty="0">
                <a:solidFill>
                  <a:schemeClr val="tx1"/>
                </a:solidFill>
                <a:effectLst/>
                <a:latin typeface="Amazon Ember Regular" charset="0"/>
                <a:ea typeface="+mn-ea"/>
                <a:cs typeface="+mn-cs"/>
              </a:rPr>
              <a:t> and Amazon Inspector, for Software composite analysis, and static code scanning. We will demonstrate these tools shortly in the demo.</a:t>
            </a:r>
          </a:p>
          <a:p>
            <a:pPr marL="0" marR="0" lvl="0" indent="0" algn="l" defTabSz="731520" rtl="0" eaLnBrk="1" fontAlgn="auto" latinLnBrk="0" hangingPunct="1">
              <a:lnSpc>
                <a:spcPct val="100000"/>
              </a:lnSpc>
              <a:spcBef>
                <a:spcPts val="0"/>
              </a:spcBef>
              <a:spcAft>
                <a:spcPts val="0"/>
              </a:spcAft>
              <a:buClrTx/>
              <a:buSzTx/>
              <a:buFontTx/>
              <a:buNone/>
              <a:tabLst/>
              <a:defRPr/>
            </a:pPr>
            <a:r>
              <a:rPr lang="en-US" sz="1400" b="0" i="0" u="none" strike="noStrike" kern="1200" dirty="0">
                <a:solidFill>
                  <a:schemeClr val="tx1"/>
                </a:solidFill>
                <a:effectLst/>
                <a:latin typeface="Amazon Ember Regular" charset="0"/>
                <a:ea typeface="+mn-ea"/>
                <a:cs typeface="+mn-cs"/>
              </a:rPr>
              <a:t> </a:t>
            </a:r>
          </a:p>
        </p:txBody>
      </p:sp>
      <p:sp>
        <p:nvSpPr>
          <p:cNvPr id="4" name="Slide Number Placeholder 3"/>
          <p:cNvSpPr>
            <a:spLocks noGrp="1"/>
          </p:cNvSpPr>
          <p:nvPr>
            <p:ph type="sldNum" sz="quarter" idx="10"/>
          </p:nvPr>
        </p:nvSpPr>
        <p:spPr/>
        <p:txBody>
          <a:bodyPr/>
          <a:lstStyle/>
          <a:p>
            <a:fld id="{69C3F2ED-74C5-7D4F-8560-0CC253E9A436}" type="slidenum">
              <a:rPr lang="en-US" smtClean="0"/>
              <a:pPr/>
              <a:t>21</a:t>
            </a:fld>
            <a:endParaRPr lang="en-US" dirty="0"/>
          </a:p>
        </p:txBody>
      </p:sp>
    </p:spTree>
    <p:extLst>
      <p:ext uri="{BB962C8B-B14F-4D97-AF65-F5344CB8AC3E}">
        <p14:creationId xmlns:p14="http://schemas.microsoft.com/office/powerpoint/2010/main" val="3975527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FBAF1ADF-B09C-4EA2-B027-1DD176C9893A}" type="slidenum">
              <a:rPr lang="zh-CN" altLang="en-US" smtClean="0"/>
              <a:t>4</a:t>
            </a:fld>
            <a:endParaRPr lang="zh-CN" altLang="en-US"/>
          </a:p>
        </p:txBody>
      </p:sp>
    </p:spTree>
    <p:extLst>
      <p:ext uri="{BB962C8B-B14F-4D97-AF65-F5344CB8AC3E}">
        <p14:creationId xmlns:p14="http://schemas.microsoft.com/office/powerpoint/2010/main" val="2776559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400" b="0" i="0" u="none" strike="noStrike" kern="1200" dirty="0">
                <a:solidFill>
                  <a:schemeClr val="tx1"/>
                </a:solidFill>
                <a:effectLst/>
                <a:latin typeface="Amazon Ember Regular" charset="0"/>
                <a:ea typeface="+mn-ea"/>
                <a:cs typeface="+mn-cs"/>
              </a:rPr>
              <a:t>3. </a:t>
            </a:r>
            <a:r>
              <a:rPr lang="zh-CN" altLang="en-US" sz="1400" b="0" i="0" u="none" strike="noStrike" kern="1200" dirty="0">
                <a:solidFill>
                  <a:schemeClr val="tx1"/>
                </a:solidFill>
                <a:effectLst/>
                <a:latin typeface="Amazon Ember Regular" charset="0"/>
                <a:ea typeface="+mn-ea"/>
                <a:cs typeface="+mn-cs"/>
              </a:rPr>
              <a:t>要实现整个流水线的自动化配置，可以使用基础架构即代码工具，将具体的安全需求嵌入流水线中进行编码。</a:t>
            </a:r>
          </a:p>
          <a:p>
            <a:endParaRPr lang="zh-CN" altLang="en-US" sz="1400" b="0" i="0" u="none" strike="noStrike" kern="1200" dirty="0">
              <a:solidFill>
                <a:schemeClr val="tx1"/>
              </a:solidFill>
              <a:effectLst/>
              <a:latin typeface="Amazon Ember Regular" charset="0"/>
              <a:ea typeface="+mn-ea"/>
              <a:cs typeface="+mn-cs"/>
            </a:endParaRPr>
          </a:p>
          <a:p>
            <a:r>
              <a:rPr lang="zh-CN" altLang="en-US" sz="1400" b="0" i="0" u="none" strike="noStrike" kern="1200" dirty="0">
                <a:solidFill>
                  <a:schemeClr val="tx1"/>
                </a:solidFill>
                <a:effectLst/>
                <a:latin typeface="Amazon Ember Regular" charset="0"/>
                <a:ea typeface="+mn-ea"/>
                <a:cs typeface="+mn-cs"/>
              </a:rPr>
              <a:t>这里有两种选择：</a:t>
            </a:r>
            <a:endParaRPr lang="en-US" altLang="zh-CN" sz="1400" b="0" i="0" u="none" strike="noStrike" kern="1200" dirty="0">
              <a:solidFill>
                <a:schemeClr val="tx1"/>
              </a:solidFill>
              <a:effectLst/>
              <a:latin typeface="Amazon Ember Regular" charset="0"/>
              <a:ea typeface="+mn-ea"/>
              <a:cs typeface="+mn-cs"/>
            </a:endParaRPr>
          </a:p>
          <a:p>
            <a:r>
              <a:rPr lang="zh-CN" altLang="en-US" sz="1400" b="0" i="0" u="none" strike="noStrike" kern="1200" dirty="0">
                <a:solidFill>
                  <a:schemeClr val="tx1"/>
                </a:solidFill>
                <a:effectLst/>
                <a:latin typeface="Amazon Ember Regular" charset="0"/>
                <a:ea typeface="+mn-ea"/>
                <a:cs typeface="+mn-cs"/>
              </a:rPr>
              <a:t>一是选择云开发工具包，开发人员可以使用该工具包轻松地用所需的编程语言对基础架构进行编码。</a:t>
            </a:r>
            <a:endParaRPr lang="en-US" altLang="zh-CN" sz="1400" b="0" i="0" u="none" strike="noStrike" kern="1200" dirty="0">
              <a:solidFill>
                <a:schemeClr val="tx1"/>
              </a:solidFill>
              <a:effectLst/>
              <a:latin typeface="Amazon Ember Regular" charset="0"/>
              <a:ea typeface="+mn-ea"/>
              <a:cs typeface="+mn-cs"/>
            </a:endParaRPr>
          </a:p>
          <a:p>
            <a:r>
              <a:rPr lang="zh-CN" altLang="en-US" sz="1400" b="0" i="0" u="none" strike="noStrike" kern="1200" dirty="0">
                <a:solidFill>
                  <a:schemeClr val="tx1"/>
                </a:solidFill>
                <a:effectLst/>
                <a:latin typeface="Amazon Ember Regular" charset="0"/>
                <a:ea typeface="+mn-ea"/>
                <a:cs typeface="+mn-cs"/>
              </a:rPr>
              <a:t>其次，如果想使用 </a:t>
            </a:r>
            <a:r>
              <a:rPr lang="en-US" sz="1400" b="0" i="0" u="none" strike="noStrike" kern="1200" dirty="0" err="1">
                <a:solidFill>
                  <a:schemeClr val="tx1"/>
                </a:solidFill>
                <a:effectLst/>
                <a:latin typeface="Amazon Ember Regular" charset="0"/>
                <a:ea typeface="+mn-ea"/>
                <a:cs typeface="+mn-cs"/>
              </a:rPr>
              <a:t>json</a:t>
            </a:r>
            <a:r>
              <a:rPr lang="en-US" sz="1400" b="0" i="0" u="none" strike="noStrike" kern="1200" dirty="0">
                <a:solidFill>
                  <a:schemeClr val="tx1"/>
                </a:solidFill>
                <a:effectLst/>
                <a:latin typeface="Amazon Ember Regular" charset="0"/>
                <a:ea typeface="+mn-ea"/>
                <a:cs typeface="+mn-cs"/>
              </a:rPr>
              <a:t> </a:t>
            </a:r>
            <a:r>
              <a:rPr lang="zh-CN" altLang="en-US" sz="1400" b="0" i="0" u="none" strike="noStrike" kern="1200" dirty="0">
                <a:solidFill>
                  <a:schemeClr val="tx1"/>
                </a:solidFill>
                <a:effectLst/>
                <a:latin typeface="Amazon Ember Regular" charset="0"/>
                <a:ea typeface="+mn-ea"/>
                <a:cs typeface="+mn-cs"/>
              </a:rPr>
              <a:t>或 </a:t>
            </a:r>
            <a:r>
              <a:rPr lang="en-US" sz="1400" b="0" i="0" u="none" strike="noStrike" kern="1200" dirty="0" err="1">
                <a:solidFill>
                  <a:schemeClr val="tx1"/>
                </a:solidFill>
                <a:effectLst/>
                <a:latin typeface="Amazon Ember Regular" charset="0"/>
                <a:ea typeface="+mn-ea"/>
                <a:cs typeface="+mn-cs"/>
              </a:rPr>
              <a:t>yaml</a:t>
            </a:r>
            <a:r>
              <a:rPr lang="en-US" sz="1400" b="0" i="0" u="none" strike="noStrike" kern="1200" dirty="0">
                <a:solidFill>
                  <a:schemeClr val="tx1"/>
                </a:solidFill>
                <a:effectLst/>
                <a:latin typeface="Amazon Ember Regular" charset="0"/>
                <a:ea typeface="+mn-ea"/>
                <a:cs typeface="+mn-cs"/>
              </a:rPr>
              <a:t> </a:t>
            </a:r>
            <a:r>
              <a:rPr lang="zh-CN" altLang="en-US" sz="1400" b="0" i="0" u="none" strike="noStrike" kern="1200" dirty="0">
                <a:solidFill>
                  <a:schemeClr val="tx1"/>
                </a:solidFill>
                <a:effectLst/>
                <a:latin typeface="Amazon Ember Regular" charset="0"/>
                <a:ea typeface="+mn-ea"/>
                <a:cs typeface="+mn-cs"/>
              </a:rPr>
              <a:t>来定义基础设施配置，可以使用 </a:t>
            </a:r>
            <a:r>
              <a:rPr lang="en-US" sz="1400" b="0" i="0" u="none" strike="noStrike" kern="1200" dirty="0">
                <a:solidFill>
                  <a:schemeClr val="tx1"/>
                </a:solidFill>
                <a:effectLst/>
                <a:latin typeface="Amazon Ember Regular" charset="0"/>
                <a:ea typeface="+mn-ea"/>
                <a:cs typeface="+mn-cs"/>
              </a:rPr>
              <a:t>AWS </a:t>
            </a:r>
            <a:r>
              <a:rPr lang="en-US" sz="1400" b="0" i="0" u="none" strike="noStrike" kern="1200" dirty="0" err="1">
                <a:solidFill>
                  <a:schemeClr val="tx1"/>
                </a:solidFill>
                <a:effectLst/>
                <a:latin typeface="Amazon Ember Regular" charset="0"/>
                <a:ea typeface="+mn-ea"/>
                <a:cs typeface="+mn-cs"/>
              </a:rPr>
              <a:t>Cloudformation</a:t>
            </a:r>
            <a:r>
              <a:rPr lang="en-US" sz="1400" b="0" i="0" u="none" strike="noStrike" kern="1200" dirty="0">
                <a:solidFill>
                  <a:schemeClr val="tx1"/>
                </a:solidFill>
                <a:effectLst/>
                <a:latin typeface="Amazon Ember Regular" charset="0"/>
                <a:ea typeface="+mn-ea"/>
                <a:cs typeface="+mn-cs"/>
              </a:rPr>
              <a:t>。</a:t>
            </a:r>
          </a:p>
          <a:p>
            <a:endParaRPr lang="en-US" sz="1400" b="0" i="0" u="none" strike="noStrike" kern="1200" dirty="0">
              <a:solidFill>
                <a:schemeClr val="tx1"/>
              </a:solidFill>
              <a:effectLst/>
              <a:latin typeface="Amazon Ember Regular" charset="0"/>
              <a:ea typeface="+mn-ea"/>
              <a:cs typeface="+mn-cs"/>
            </a:endParaRPr>
          </a:p>
          <a:p>
            <a:r>
              <a:rPr lang="en-US" sz="1400" b="0" i="0" u="none" strike="noStrike" kern="1200" dirty="0">
                <a:solidFill>
                  <a:schemeClr val="tx1"/>
                </a:solidFill>
                <a:effectLst/>
                <a:latin typeface="Amazon Ember Regular" charset="0"/>
                <a:ea typeface="+mn-ea"/>
                <a:cs typeface="+mn-cs"/>
              </a:rPr>
              <a:t>3. To automate the provisioning, of the entire pipeline, you can use Infrastructure as code tools, to codify your security requirements, embedded within your pipeline.</a:t>
            </a:r>
          </a:p>
          <a:p>
            <a:endParaRPr lang="en-US" sz="1400" b="0" i="0" u="none" strike="noStrike" kern="1200" dirty="0">
              <a:solidFill>
                <a:schemeClr val="tx1"/>
              </a:solidFill>
              <a:effectLst/>
              <a:latin typeface="Amazon Ember Regular" charset="0"/>
              <a:ea typeface="+mn-ea"/>
              <a:cs typeface="+mn-cs"/>
            </a:endParaRPr>
          </a:p>
          <a:p>
            <a:r>
              <a:rPr lang="en-US" sz="1400" b="0" i="0" u="none" strike="noStrike" kern="1200" dirty="0">
                <a:solidFill>
                  <a:schemeClr val="tx1"/>
                </a:solidFill>
                <a:effectLst/>
                <a:latin typeface="Amazon Ember Regular" charset="0"/>
                <a:ea typeface="+mn-ea"/>
                <a:cs typeface="+mn-cs"/>
              </a:rPr>
              <a:t>You got 2 options here, either you can choose Cloud development kit, which is easy to use by the developers to code their infra structure in their desired programming languages. Secondly AWS </a:t>
            </a:r>
            <a:r>
              <a:rPr lang="en-US" sz="1400" b="0" i="0" u="none" strike="noStrike" kern="1200" dirty="0" err="1">
                <a:solidFill>
                  <a:schemeClr val="tx1"/>
                </a:solidFill>
                <a:effectLst/>
                <a:latin typeface="Amazon Ember Regular" charset="0"/>
                <a:ea typeface="+mn-ea"/>
                <a:cs typeface="+mn-cs"/>
              </a:rPr>
              <a:t>Cloudformation</a:t>
            </a:r>
            <a:r>
              <a:rPr lang="en-US" sz="1400" b="0" i="0" u="none" strike="noStrike" kern="1200" dirty="0">
                <a:solidFill>
                  <a:schemeClr val="tx1"/>
                </a:solidFill>
                <a:effectLst/>
                <a:latin typeface="Amazon Ember Regular" charset="0"/>
                <a:ea typeface="+mn-ea"/>
                <a:cs typeface="+mn-cs"/>
              </a:rPr>
              <a:t> can be used if you want to use </a:t>
            </a:r>
            <a:r>
              <a:rPr lang="en-US" sz="1400" b="0" i="0" u="none" strike="noStrike" kern="1200" dirty="0" err="1">
                <a:solidFill>
                  <a:schemeClr val="tx1"/>
                </a:solidFill>
                <a:effectLst/>
                <a:latin typeface="Amazon Ember Regular" charset="0"/>
                <a:ea typeface="+mn-ea"/>
                <a:cs typeface="+mn-cs"/>
              </a:rPr>
              <a:t>json</a:t>
            </a:r>
            <a:r>
              <a:rPr lang="en-US" sz="1400" b="0" i="0" u="none" strike="noStrike" kern="1200" dirty="0">
                <a:solidFill>
                  <a:schemeClr val="tx1"/>
                </a:solidFill>
                <a:effectLst/>
                <a:latin typeface="Amazon Ember Regular" charset="0"/>
                <a:ea typeface="+mn-ea"/>
                <a:cs typeface="+mn-cs"/>
              </a:rPr>
              <a:t> or </a:t>
            </a:r>
            <a:r>
              <a:rPr lang="en-US" sz="1400" b="0" i="0" u="none" strike="noStrike" kern="1200" dirty="0" err="1">
                <a:solidFill>
                  <a:schemeClr val="tx1"/>
                </a:solidFill>
                <a:effectLst/>
                <a:latin typeface="Amazon Ember Regular" charset="0"/>
                <a:ea typeface="+mn-ea"/>
                <a:cs typeface="+mn-cs"/>
              </a:rPr>
              <a:t>yaml</a:t>
            </a:r>
            <a:r>
              <a:rPr lang="en-US" sz="1400" b="0" i="0" u="none" strike="noStrike" kern="1200" dirty="0">
                <a:solidFill>
                  <a:schemeClr val="tx1"/>
                </a:solidFill>
                <a:effectLst/>
                <a:latin typeface="Amazon Ember Regular" charset="0"/>
                <a:ea typeface="+mn-ea"/>
                <a:cs typeface="+mn-cs"/>
              </a:rPr>
              <a:t> to define your Infrastructure configurations.</a:t>
            </a:r>
          </a:p>
          <a:p>
            <a:pPr marL="0" marR="0" lvl="0" indent="0" algn="l" defTabSz="731520"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22</a:t>
            </a:fld>
            <a:endParaRPr lang="en-US" dirty="0"/>
          </a:p>
        </p:txBody>
      </p:sp>
    </p:spTree>
    <p:extLst>
      <p:ext uri="{BB962C8B-B14F-4D97-AF65-F5344CB8AC3E}">
        <p14:creationId xmlns:p14="http://schemas.microsoft.com/office/powerpoint/2010/main" val="3364242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1400" b="0" dirty="0" err="1"/>
              <a:t>Cloudwatch</a:t>
            </a:r>
            <a:r>
              <a:rPr lang="en-US" sz="1400" b="0" dirty="0"/>
              <a:t> </a:t>
            </a:r>
            <a:r>
              <a:rPr lang="zh-CN" altLang="en-US" sz="1400" b="0" dirty="0"/>
              <a:t>可帮助收集和存储日志。</a:t>
            </a:r>
            <a:r>
              <a:rPr lang="en-US" sz="1400" b="0" dirty="0" err="1"/>
              <a:t>Cloudtrail</a:t>
            </a:r>
            <a:r>
              <a:rPr lang="en-US" sz="1400" b="0" dirty="0"/>
              <a:t> </a:t>
            </a:r>
            <a:r>
              <a:rPr lang="zh-CN" altLang="en-US" sz="1400" b="0" dirty="0"/>
              <a:t>可对您在 </a:t>
            </a:r>
            <a:r>
              <a:rPr lang="en-US" sz="1400" b="0" dirty="0"/>
              <a:t>AWS </a:t>
            </a:r>
            <a:r>
              <a:rPr lang="zh-CN" altLang="en-US" sz="1400" b="0" dirty="0"/>
              <a:t>上的操作进行审计。简单的通知服务可用于触发警报，以防团队需要获得高优先级的即时通知。</a:t>
            </a:r>
          </a:p>
          <a:p>
            <a:pPr marL="0" marR="0" lvl="0" indent="0" algn="l" defTabSz="731520" rtl="0" eaLnBrk="1" fontAlgn="auto" latinLnBrk="0" hangingPunct="1">
              <a:lnSpc>
                <a:spcPct val="100000"/>
              </a:lnSpc>
              <a:spcBef>
                <a:spcPts val="0"/>
              </a:spcBef>
              <a:spcAft>
                <a:spcPts val="0"/>
              </a:spcAft>
              <a:buClrTx/>
              <a:buSzTx/>
              <a:buFontTx/>
              <a:buNone/>
              <a:tabLst/>
              <a:defRPr/>
            </a:pPr>
            <a:endParaRPr lang="zh-CN" altLang="en-US" sz="1400" b="0" dirty="0"/>
          </a:p>
          <a:p>
            <a:pPr marL="0" marR="0" lvl="0" indent="0" algn="l" defTabSz="731520" rtl="0" eaLnBrk="1" fontAlgn="auto" latinLnBrk="0" hangingPunct="1">
              <a:lnSpc>
                <a:spcPct val="100000"/>
              </a:lnSpc>
              <a:spcBef>
                <a:spcPts val="0"/>
              </a:spcBef>
              <a:spcAft>
                <a:spcPts val="0"/>
              </a:spcAft>
              <a:buClrTx/>
              <a:buSzTx/>
              <a:buFontTx/>
              <a:buNone/>
              <a:tabLst/>
              <a:defRPr/>
            </a:pPr>
            <a:r>
              <a:rPr lang="zh-CN" altLang="en-US" sz="1400" b="0" dirty="0"/>
              <a:t>现在有请我的同事 </a:t>
            </a:r>
            <a:r>
              <a:rPr lang="en-US" sz="1400" b="0" dirty="0" err="1"/>
              <a:t>Yeefei</a:t>
            </a:r>
            <a:r>
              <a:rPr lang="en-US" sz="1400" b="0" dirty="0"/>
              <a:t> </a:t>
            </a:r>
            <a:r>
              <a:rPr lang="zh-CN" altLang="en-US" sz="1400" b="0" dirty="0"/>
              <a:t>为我们演示由 </a:t>
            </a:r>
            <a:r>
              <a:rPr lang="en-US" sz="1400" b="0" dirty="0"/>
              <a:t>AWS </a:t>
            </a:r>
            <a:r>
              <a:rPr lang="zh-CN" altLang="en-US" sz="1400" b="0" dirty="0"/>
              <a:t>服务支持的 </a:t>
            </a:r>
            <a:r>
              <a:rPr lang="en-US" sz="1400" b="0" dirty="0" err="1"/>
              <a:t>devsecops</a:t>
            </a:r>
            <a:r>
              <a:rPr lang="en-US" sz="1400" b="0" dirty="0"/>
              <a:t>。</a:t>
            </a:r>
          </a:p>
          <a:p>
            <a:pPr marL="0" marR="0" lvl="0" indent="0" algn="l" defTabSz="731520" rtl="0" eaLnBrk="1" fontAlgn="auto" latinLnBrk="0" hangingPunct="1">
              <a:lnSpc>
                <a:spcPct val="100000"/>
              </a:lnSpc>
              <a:spcBef>
                <a:spcPts val="0"/>
              </a:spcBef>
              <a:spcAft>
                <a:spcPts val="0"/>
              </a:spcAft>
              <a:buClrTx/>
              <a:buSzTx/>
              <a:buFontTx/>
              <a:buNone/>
              <a:tabLst/>
              <a:defRPr/>
            </a:pPr>
            <a:r>
              <a:rPr lang="en-US" sz="1400" b="0" dirty="0"/>
              <a:t>The observability of the pipeline is enabled with Amazon </a:t>
            </a:r>
            <a:r>
              <a:rPr lang="en-US" sz="1400" b="0" dirty="0" err="1"/>
              <a:t>Cloudwatch</a:t>
            </a:r>
            <a:r>
              <a:rPr lang="en-US" sz="1400" b="0" dirty="0"/>
              <a:t>, </a:t>
            </a:r>
            <a:r>
              <a:rPr lang="en-US" sz="1400" b="0" dirty="0" err="1"/>
              <a:t>Cloudwatch</a:t>
            </a:r>
            <a:r>
              <a:rPr lang="en-US" sz="1400" b="0" dirty="0"/>
              <a:t> helps with collection and storage of your logs. </a:t>
            </a:r>
            <a:r>
              <a:rPr lang="en-US" sz="1400" b="0" dirty="0" err="1"/>
              <a:t>cloudtrail</a:t>
            </a:r>
            <a:r>
              <a:rPr lang="en-US" sz="1400" b="0" dirty="0"/>
              <a:t> can audit you operations with AWS. Simple notification service can be used to trigger alarms in case your team needs to get, high priority immediate notifications.</a:t>
            </a:r>
          </a:p>
          <a:p>
            <a:pPr marL="0" marR="0" lvl="0" indent="0" algn="l" defTabSz="73152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731520" rtl="0" eaLnBrk="1" fontAlgn="auto" latinLnBrk="0" hangingPunct="1">
              <a:lnSpc>
                <a:spcPct val="100000"/>
              </a:lnSpc>
              <a:spcBef>
                <a:spcPts val="0"/>
              </a:spcBef>
              <a:spcAft>
                <a:spcPts val="0"/>
              </a:spcAft>
              <a:buClrTx/>
              <a:buSzTx/>
              <a:buFontTx/>
              <a:buNone/>
              <a:tabLst/>
              <a:defRPr/>
            </a:pPr>
            <a:r>
              <a:rPr lang="en-US" sz="1400" b="0" dirty="0"/>
              <a:t>Now I will call upon my </a:t>
            </a:r>
            <a:r>
              <a:rPr lang="en-US" sz="1400" b="0" dirty="0" err="1"/>
              <a:t>collegue</a:t>
            </a:r>
            <a:r>
              <a:rPr lang="en-US" sz="1400" b="0" dirty="0"/>
              <a:t> </a:t>
            </a:r>
            <a:r>
              <a:rPr lang="en-US" sz="1400" b="0" dirty="0" err="1"/>
              <a:t>Yeefei</a:t>
            </a:r>
            <a:r>
              <a:rPr lang="en-US" sz="1400" b="0" dirty="0"/>
              <a:t> to take us through </a:t>
            </a:r>
            <a:r>
              <a:rPr lang="en-US" sz="1400" b="0" dirty="0" err="1"/>
              <a:t>devsecops</a:t>
            </a:r>
            <a:r>
              <a:rPr lang="en-US" sz="1400" b="0" dirty="0"/>
              <a:t> demo powered by AWS services.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23</a:t>
            </a:fld>
            <a:endParaRPr lang="en-US" dirty="0"/>
          </a:p>
        </p:txBody>
      </p:sp>
    </p:spTree>
    <p:extLst>
      <p:ext uri="{BB962C8B-B14F-4D97-AF65-F5344CB8AC3E}">
        <p14:creationId xmlns:p14="http://schemas.microsoft.com/office/powerpoint/2010/main" val="1556692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sz="1200" b="0" i="0" u="none" strike="noStrike" kern="1200" baseline="0" dirty="0">
                <a:solidFill>
                  <a:schemeClr val="tx1"/>
                </a:solidFill>
                <a:latin typeface="+mn-lt"/>
                <a:ea typeface="+mn-ea"/>
                <a:cs typeface="+mn-cs"/>
              </a:rPr>
              <a:t>客户可以将更多的安全责任推给亚马逊云科技，而自身只需要负责保护数据加密和认证，应用程序管理，以及互联网访问和其他需求。可以通过内置亚马逊云科技的身份和访问管理（</a:t>
            </a:r>
            <a:r>
              <a:rPr lang="en-US" altLang="zh-CN" sz="1200" b="0" i="0" u="none" strike="noStrike" kern="1200" baseline="0" dirty="0">
                <a:solidFill>
                  <a:schemeClr val="tx1"/>
                </a:solidFill>
                <a:latin typeface="+mn-lt"/>
                <a:ea typeface="+mn-ea"/>
                <a:cs typeface="+mn-cs"/>
              </a:rPr>
              <a:t>IAM</a:t>
            </a:r>
            <a:r>
              <a:rPr lang="zh-CN" altLang="en-US" sz="1200" b="0" i="0" u="none" strike="noStrike" kern="1200" baseline="0" dirty="0">
                <a:solidFill>
                  <a:schemeClr val="tx1"/>
                </a:solidFill>
                <a:latin typeface="+mn-lt"/>
                <a:ea typeface="+mn-ea"/>
                <a:cs typeface="+mn-cs"/>
              </a:rPr>
              <a:t>）进行控制，并不断改进。</a:t>
            </a:r>
            <a:endParaRPr lang="en-US" altLang="zh-CN" sz="1200" b="0" i="0" u="none" strike="noStrike" kern="1200" baseline="0" dirty="0">
              <a:solidFill>
                <a:schemeClr val="tx1"/>
              </a:solidFill>
              <a:latin typeface="+mn-lt"/>
              <a:ea typeface="+mn-ea"/>
              <a:cs typeface="+mn-cs"/>
            </a:endParaRPr>
          </a:p>
          <a:p>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而在</a:t>
            </a:r>
            <a:r>
              <a:rPr lang="en-US" altLang="zh-CN" sz="1200" b="0" i="0" u="none" strike="noStrike" kern="1200" baseline="0" dirty="0">
                <a:solidFill>
                  <a:schemeClr val="tx1"/>
                </a:solidFill>
                <a:latin typeface="+mn-lt"/>
                <a:ea typeface="+mn-ea"/>
                <a:cs typeface="+mn-cs"/>
              </a:rPr>
              <a:t>Serverless</a:t>
            </a:r>
            <a:r>
              <a:rPr lang="zh-CN" altLang="en-US" sz="1200" b="0" i="0" u="none" strike="noStrike" kern="1200" baseline="0" dirty="0">
                <a:solidFill>
                  <a:schemeClr val="tx1"/>
                </a:solidFill>
                <a:latin typeface="+mn-lt"/>
                <a:ea typeface="+mn-ea"/>
                <a:cs typeface="+mn-cs"/>
              </a:rPr>
              <a:t>架构中，亚马逊云科技要承担更多的安全责任，包括了操作系统，网络，数据库等的安全防范。</a:t>
            </a:r>
            <a:endParaRPr lang="en-US" dirty="0"/>
          </a:p>
        </p:txBody>
      </p:sp>
      <p:sp>
        <p:nvSpPr>
          <p:cNvPr id="4" name="Slide Number Placeholder 3"/>
          <p:cNvSpPr>
            <a:spLocks noGrp="1"/>
          </p:cNvSpPr>
          <p:nvPr>
            <p:ph type="sldNum" sz="quarter" idx="10"/>
          </p:nvPr>
        </p:nvSpPr>
        <p:spPr/>
        <p:txBody>
          <a:bodyPr/>
          <a:lstStyle/>
          <a:p>
            <a:fld id="{2EF9900B-8C03-CA4E-851F-FCC5159C9D2D}" type="slidenum">
              <a:rPr lang="en-US" smtClean="0"/>
              <a:t>5</a:t>
            </a:fld>
            <a:endParaRPr lang="en-US" dirty="0"/>
          </a:p>
        </p:txBody>
      </p:sp>
    </p:spTree>
    <p:extLst>
      <p:ext uri="{BB962C8B-B14F-4D97-AF65-F5344CB8AC3E}">
        <p14:creationId xmlns:p14="http://schemas.microsoft.com/office/powerpoint/2010/main" val="155346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i="0" dirty="0">
                <a:solidFill>
                  <a:srgbClr val="1D1C1D"/>
                </a:solidFill>
                <a:effectLst/>
                <a:latin typeface="Slack-Lato"/>
              </a:rPr>
              <a:t>无服务器应用程序是一种计算架构</a:t>
            </a:r>
            <a:r>
              <a:rPr lang="en-US" altLang="zh-CN" b="0" i="0" dirty="0">
                <a:solidFill>
                  <a:srgbClr val="1D1C1D"/>
                </a:solidFill>
                <a:effectLst/>
                <a:latin typeface="Slack-Lato"/>
              </a:rPr>
              <a:t>,</a:t>
            </a:r>
            <a:r>
              <a:rPr lang="zh-CN" altLang="en-US" b="0" i="0" dirty="0">
                <a:solidFill>
                  <a:srgbClr val="1D1C1D"/>
                </a:solidFill>
                <a:effectLst/>
                <a:latin typeface="Slack-Lato"/>
              </a:rPr>
              <a:t>它将服务器管理和基础架构拆分为更小的微服务和事件驱动功能。因此</a:t>
            </a:r>
            <a:r>
              <a:rPr lang="en-US" altLang="zh-CN" b="0" i="0" dirty="0">
                <a:solidFill>
                  <a:srgbClr val="1D1C1D"/>
                </a:solidFill>
                <a:effectLst/>
                <a:latin typeface="Slack-Lato"/>
              </a:rPr>
              <a:t>,</a:t>
            </a:r>
            <a:r>
              <a:rPr lang="zh-CN" altLang="en-US" b="0" i="0" dirty="0">
                <a:solidFill>
                  <a:srgbClr val="1D1C1D"/>
                </a:solidFill>
                <a:effectLst/>
                <a:latin typeface="Slack-Lato"/>
              </a:rPr>
              <a:t>它具有动态扩展、高度自动化、焦点明确等特征。但是它也引入了新的风险和攻击方式</a:t>
            </a:r>
            <a:endParaRPr lang="en-CN" dirty="0"/>
          </a:p>
        </p:txBody>
      </p:sp>
      <p:sp>
        <p:nvSpPr>
          <p:cNvPr id="4" name="Slide Number Placeholder 3"/>
          <p:cNvSpPr>
            <a:spLocks noGrp="1"/>
          </p:cNvSpPr>
          <p:nvPr>
            <p:ph type="sldNum" sz="quarter" idx="5"/>
          </p:nvPr>
        </p:nvSpPr>
        <p:spPr/>
        <p:txBody>
          <a:bodyPr/>
          <a:lstStyle/>
          <a:p>
            <a:fld id="{5F6765EA-CD44-BF4B-A436-141C9676C28E}" type="slidenum">
              <a:rPr lang="en-CN" smtClean="0"/>
              <a:t>6</a:t>
            </a:fld>
            <a:endParaRPr lang="en-CN"/>
          </a:p>
        </p:txBody>
      </p:sp>
    </p:spTree>
    <p:extLst>
      <p:ext uri="{BB962C8B-B14F-4D97-AF65-F5344CB8AC3E}">
        <p14:creationId xmlns:p14="http://schemas.microsoft.com/office/powerpoint/2010/main" val="568591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dirty="0"/>
              <a:t>We just talked about modern applications and why it’s important to take a Cloud-Native approach, but before we go on I want to share with you, something we have developed, which is the Cloud-Native journey map. The map is your guide to the Cloud-Native series but more importantly it’s a mental model on how organizations typically evolve their Cloud-Native understanding. As an organization or team moves from stage to stage, you are gaining capabilities that makes releasing new features and functionality faster, better, and cheaper. Today we are going to dive a bit deeper into the topic of </a:t>
            </a:r>
            <a:r>
              <a:rPr lang="en-US" dirty="0" err="1"/>
              <a:t>DevSecOps</a:t>
            </a:r>
            <a:r>
              <a:rPr lang="en-US" dirty="0"/>
              <a:t>.</a:t>
            </a:r>
          </a:p>
          <a:p>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7</a:t>
            </a:fld>
            <a:endParaRPr lang="en-US"/>
          </a:p>
        </p:txBody>
      </p:sp>
    </p:spTree>
    <p:extLst>
      <p:ext uri="{BB962C8B-B14F-4D97-AF65-F5344CB8AC3E}">
        <p14:creationId xmlns:p14="http://schemas.microsoft.com/office/powerpoint/2010/main" val="119529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discusses some of the reasons why code analysis is challenging.</a:t>
            </a:r>
          </a:p>
        </p:txBody>
      </p:sp>
      <p:sp>
        <p:nvSpPr>
          <p:cNvPr id="4" name="Slide Number Placeholder 3"/>
          <p:cNvSpPr>
            <a:spLocks noGrp="1"/>
          </p:cNvSpPr>
          <p:nvPr>
            <p:ph type="sldNum" sz="quarter" idx="5"/>
          </p:nvPr>
        </p:nvSpPr>
        <p:spPr/>
        <p:txBody>
          <a:bodyPr/>
          <a:lstStyle/>
          <a:p>
            <a:fld id="{F8FEB175-7AE1-4B66-A823-55E80A74AF1C}" type="slidenum">
              <a:rPr lang="en-US" smtClean="0"/>
              <a:pPr/>
              <a:t>8</a:t>
            </a:fld>
            <a:endParaRPr lang="en-US"/>
          </a:p>
        </p:txBody>
      </p:sp>
    </p:spTree>
    <p:extLst>
      <p:ext uri="{BB962C8B-B14F-4D97-AF65-F5344CB8AC3E}">
        <p14:creationId xmlns:p14="http://schemas.microsoft.com/office/powerpoint/2010/main" val="2653829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mazon Ember Regular" charset="0"/>
              <a:ea typeface="+mn-ea"/>
              <a:cs typeface="+mn-cs"/>
            </a:endParaRPr>
          </a:p>
        </p:txBody>
      </p:sp>
    </p:spTree>
    <p:extLst>
      <p:ext uri="{BB962C8B-B14F-4D97-AF65-F5344CB8AC3E}">
        <p14:creationId xmlns:p14="http://schemas.microsoft.com/office/powerpoint/2010/main" val="2970551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8DEB7D-E8C4-E943-BD02-D74F82B9E9D9}" type="slidenum">
              <a:rPr lang="en-US" smtClean="0"/>
              <a:t>10</a:t>
            </a:fld>
            <a:endParaRPr lang="en-US"/>
          </a:p>
        </p:txBody>
      </p:sp>
    </p:spTree>
    <p:extLst>
      <p:ext uri="{BB962C8B-B14F-4D97-AF65-F5344CB8AC3E}">
        <p14:creationId xmlns:p14="http://schemas.microsoft.com/office/powerpoint/2010/main" val="3739518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zh-CN" altLang="en-CN" dirty="0"/>
              <a:t>如今</a:t>
            </a:r>
            <a:r>
              <a:rPr lang="zh-CN" altLang="en-US" dirty="0"/>
              <a:t>的软件开发离不开开源代码和开源工具，让我们来看看这些数据。</a:t>
            </a:r>
          </a:p>
          <a:p>
            <a:endParaRPr lang="zh-CN" altLang="en-US" dirty="0"/>
          </a:p>
          <a:p>
            <a:r>
              <a:rPr lang="zh-CN" altLang="en-US" dirty="0"/>
              <a:t>根据 </a:t>
            </a:r>
            <a:r>
              <a:rPr lang="en-US" dirty="0" err="1"/>
              <a:t>Sonatype</a:t>
            </a:r>
            <a:r>
              <a:rPr lang="en-US" dirty="0"/>
              <a:t> </a:t>
            </a:r>
            <a:r>
              <a:rPr lang="zh-CN" altLang="en-US" dirty="0"/>
              <a:t>开展的一项调查，从 </a:t>
            </a:r>
            <a:r>
              <a:rPr lang="en-US" altLang="zh-CN" dirty="0"/>
              <a:t>2020 </a:t>
            </a:r>
            <a:r>
              <a:rPr lang="zh-CN" altLang="en-US" dirty="0"/>
              <a:t>年到 </a:t>
            </a:r>
            <a:r>
              <a:rPr lang="en-US" altLang="zh-CN" dirty="0"/>
              <a:t>2021 </a:t>
            </a:r>
            <a:r>
              <a:rPr lang="zh-CN" altLang="en-US" dirty="0"/>
              <a:t>年，软件供应链攻击增加了 </a:t>
            </a:r>
            <a:r>
              <a:rPr lang="en-US" altLang="zh-CN" dirty="0"/>
              <a:t>650%</a:t>
            </a:r>
            <a:r>
              <a:rPr lang="zh-CN" altLang="en-US" dirty="0"/>
              <a:t>。</a:t>
            </a:r>
            <a:endParaRPr lang="en-US" altLang="zh-CN" dirty="0"/>
          </a:p>
          <a:p>
            <a:r>
              <a:rPr lang="en-US" dirty="0"/>
              <a:t>Linux </a:t>
            </a:r>
            <a:r>
              <a:rPr lang="zh-CN" altLang="en-US" dirty="0"/>
              <a:t>基金会报告称，</a:t>
            </a:r>
            <a:r>
              <a:rPr lang="en-US" altLang="zh-CN" dirty="0"/>
              <a:t>98% </a:t>
            </a:r>
            <a:r>
              <a:rPr lang="zh-CN" altLang="en-US" dirty="0"/>
              <a:t>的项目使用开源库。</a:t>
            </a:r>
            <a:endParaRPr lang="en-US" altLang="zh-CN" dirty="0"/>
          </a:p>
          <a:p>
            <a:r>
              <a:rPr lang="en-US" dirty="0"/>
              <a:t>Synopsys </a:t>
            </a:r>
            <a:r>
              <a:rPr lang="zh-CN" altLang="en-US" dirty="0"/>
              <a:t>的一份研究报告指出，</a:t>
            </a:r>
            <a:r>
              <a:rPr lang="en-US" altLang="zh-CN" dirty="0"/>
              <a:t>81% </a:t>
            </a:r>
            <a:r>
              <a:rPr lang="zh-CN" altLang="en-US" dirty="0"/>
              <a:t>的开源项目至少包含一个已知漏洞。</a:t>
            </a:r>
          </a:p>
          <a:p>
            <a:endParaRPr lang="zh-CN" altLang="en-US" dirty="0"/>
          </a:p>
          <a:p>
            <a:endParaRPr lang="zh-CN" altLang="en-US" dirty="0"/>
          </a:p>
          <a:p>
            <a:r>
              <a:rPr lang="zh-CN" altLang="en-US" dirty="0"/>
              <a:t>但是，这些令人震惊的统计数据表明，使用开源软件构建应用程序需要更多的安全审查。</a:t>
            </a:r>
            <a:endParaRPr lang="en-US" dirty="0"/>
          </a:p>
          <a:p>
            <a:r>
              <a:rPr lang="en-US" dirty="0"/>
              <a:t>*********</a:t>
            </a:r>
          </a:p>
          <a:p>
            <a:endParaRPr lang="en-US" dirty="0"/>
          </a:p>
          <a:p>
            <a:r>
              <a:rPr lang="en-US" dirty="0" err="1"/>
              <a:t>SonaType</a:t>
            </a:r>
            <a:r>
              <a:rPr lang="en-US" dirty="0"/>
              <a:t> report - https://</a:t>
            </a:r>
            <a:r>
              <a:rPr lang="en-US" dirty="0" err="1"/>
              <a:t>www.sonatype.com</a:t>
            </a:r>
            <a:r>
              <a:rPr lang="en-US" dirty="0"/>
              <a:t>/</a:t>
            </a:r>
            <a:r>
              <a:rPr lang="en-US" dirty="0" err="1"/>
              <a:t>hubfs</a:t>
            </a:r>
            <a:r>
              <a:rPr lang="en-US" dirty="0"/>
              <a:t>/SSSC-Report-2021_0913_PM_2.pdf?hsLang=</a:t>
            </a:r>
            <a:r>
              <a:rPr lang="en-US" dirty="0" err="1"/>
              <a:t>en</a:t>
            </a:r>
            <a:r>
              <a:rPr lang="en-US" dirty="0"/>
              <a:t>-us</a:t>
            </a:r>
          </a:p>
          <a:p>
            <a:r>
              <a:rPr lang="en-US" dirty="0" err="1"/>
              <a:t>LinuxFoundation</a:t>
            </a:r>
            <a:r>
              <a:rPr lang="en-US" dirty="0"/>
              <a:t> - https://</a:t>
            </a:r>
            <a:r>
              <a:rPr lang="en-US" dirty="0" err="1"/>
              <a:t>linuxfoundation.org</a:t>
            </a:r>
            <a:r>
              <a:rPr lang="en-US" dirty="0"/>
              <a:t>/wp-content/uploads/LFResearch_SBOM_Report_020422.pdf</a:t>
            </a:r>
          </a:p>
          <a:p>
            <a:r>
              <a:rPr lang="en-US" dirty="0"/>
              <a:t>Synopsys - https://</a:t>
            </a:r>
            <a:r>
              <a:rPr lang="en-US" dirty="0" err="1"/>
              <a:t>www.synopsys.com</a:t>
            </a:r>
            <a:r>
              <a:rPr lang="en-US" dirty="0"/>
              <a:t>/software-integrity/resources/analyst-reports/open-source-security-risk-</a:t>
            </a:r>
            <a:r>
              <a:rPr lang="en-US" dirty="0" err="1"/>
              <a:t>analysis.html</a:t>
            </a:r>
            <a:r>
              <a:rPr lang="en-US" dirty="0"/>
              <a:t>#</a:t>
            </a:r>
          </a:p>
          <a:p>
            <a:r>
              <a:rPr lang="en-US" dirty="0"/>
              <a:t>	https://</a:t>
            </a:r>
            <a:r>
              <a:rPr lang="en-US" dirty="0" err="1"/>
              <a:t>www.synopsys.com</a:t>
            </a:r>
            <a:r>
              <a:rPr lang="en-US" dirty="0"/>
              <a:t>/content/dam/</a:t>
            </a:r>
            <a:r>
              <a:rPr lang="en-US" dirty="0" err="1"/>
              <a:t>synopsys</a:t>
            </a:r>
            <a:r>
              <a:rPr lang="en-US" dirty="0"/>
              <a:t>/sig-assets/reports/rep-ossra-2022.pdf</a:t>
            </a:r>
          </a:p>
          <a:p>
            <a:endParaRPr lang="en-US" dirty="0"/>
          </a:p>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11</a:t>
            </a:fld>
            <a:endParaRPr lang="en-US" dirty="0"/>
          </a:p>
        </p:txBody>
      </p:sp>
    </p:spTree>
    <p:extLst>
      <p:ext uri="{BB962C8B-B14F-4D97-AF65-F5344CB8AC3E}">
        <p14:creationId xmlns:p14="http://schemas.microsoft.com/office/powerpoint/2010/main" val="3856092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image" Target="../media/image6.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image" Target="../media/image2.png"/><Relationship Id="rId2" Type="http://schemas.openxmlformats.org/officeDocument/2006/relationships/tags" Target="../tags/tag21.xml"/><Relationship Id="rId16"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image" Target="../media/image10.png"/><Relationship Id="rId10" Type="http://schemas.openxmlformats.org/officeDocument/2006/relationships/tags" Target="../tags/tag29.xml"/><Relationship Id="rId19" Type="http://schemas.openxmlformats.org/officeDocument/2006/relationships/image" Target="../media/image7.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黑体" panose="02010609060101010101" charset="-122"/>
                <a:ea typeface="黑体" panose="02010609060101010101" charset="-122"/>
                <a:cs typeface="黑体" panose="02010609060101010101" charset="-122"/>
              </a:defRPr>
            </a:lvl1pPr>
          </a:lstStyle>
          <a:p>
            <a:r>
              <a:rPr lang="zh-CN" altLang="en-US"/>
              <a:t>单击此处编辑</a:t>
            </a:r>
            <a:br>
              <a:rPr lang="zh-CN" altLang="en-US"/>
            </a:br>
            <a:r>
              <a:rPr lang="zh-CN" altLang="en-US"/>
              <a:t>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p:nvPr>
        </p:nvSpPr>
        <p:spPr>
          <a:xfrm>
            <a:off x="756920" y="3779520"/>
            <a:ext cx="6135370" cy="866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9052" y="153248"/>
            <a:ext cx="10940405" cy="726923"/>
          </a:xfrm>
        </p:spPr>
        <p:txBody>
          <a:bodyPr/>
          <a:lstStyle/>
          <a:p>
            <a:r>
              <a:rPr lang="en-US"/>
              <a:t>Click to edit Master title style</a:t>
            </a:r>
            <a:endParaRPr lang="en-US" dirty="0"/>
          </a:p>
        </p:txBody>
      </p:sp>
    </p:spTree>
    <p:extLst>
      <p:ext uri="{BB962C8B-B14F-4D97-AF65-F5344CB8AC3E}">
        <p14:creationId xmlns:p14="http://schemas.microsoft.com/office/powerpoint/2010/main" val="149343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_Only">
    <p:bg bwMode="ltGray">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877" y="289512"/>
            <a:ext cx="11652356" cy="899665"/>
          </a:xfrm>
        </p:spPr>
        <p:txBody>
          <a:bodyPr lIns="182880" tIns="146304" rIns="182880" bIns="146304"/>
          <a:lstStyle>
            <a:lvl1pPr>
              <a:defRPr/>
            </a:lvl1pPr>
          </a:lstStyle>
          <a:p>
            <a:r>
              <a:rPr lang="en-US" dirty="0"/>
              <a:t>Click to edit master title style</a:t>
            </a:r>
          </a:p>
        </p:txBody>
      </p:sp>
    </p:spTree>
    <p:extLst>
      <p:ext uri="{BB962C8B-B14F-4D97-AF65-F5344CB8AC3E}">
        <p14:creationId xmlns:p14="http://schemas.microsoft.com/office/powerpoint/2010/main" val="2804031651"/>
      </p:ext>
    </p:extLst>
  </p:cSld>
  <p:clrMapOvr>
    <a:masterClrMapping/>
  </p:clrMapOvr>
  <p:transition>
    <p:fade/>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609600" y="339841"/>
            <a:ext cx="10972800" cy="566309"/>
          </a:xfrm>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121790"/>
            <a:ext cx="5248275" cy="2382532"/>
          </a:xfrm>
        </p:spPr>
        <p:txBody>
          <a:bodyPr/>
          <a:lstStyle>
            <a:lvl1pPr marL="0" indent="0">
              <a:spcAft>
                <a:spcPts val="1800"/>
              </a:spcAft>
              <a:buNone/>
              <a:defRPr sz="2400"/>
            </a:lvl1pPr>
            <a:lvl2pPr marL="285744" indent="0">
              <a:spcAft>
                <a:spcPts val="1800"/>
              </a:spcAft>
              <a:buNone/>
              <a:defRPr sz="2000"/>
            </a:lvl2pPr>
            <a:lvl3pPr marL="628635" indent="0">
              <a:spcAft>
                <a:spcPts val="1800"/>
              </a:spcAft>
              <a:buNone/>
              <a:defRPr sz="1800"/>
            </a:lvl3pPr>
            <a:lvl4pPr marL="914377" indent="0">
              <a:spcAft>
                <a:spcPts val="1800"/>
              </a:spcAft>
              <a:buNone/>
              <a:defRPr sz="1600"/>
            </a:lvl4pPr>
            <a:lvl5pPr marL="1142971"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9" y="1121790"/>
            <a:ext cx="5248276" cy="2382532"/>
          </a:xfrm>
        </p:spPr>
        <p:txBody>
          <a:bodyPr/>
          <a:lstStyle>
            <a:lvl1pPr marL="0" indent="0">
              <a:spcAft>
                <a:spcPts val="1800"/>
              </a:spcAft>
              <a:buNone/>
              <a:defRPr sz="2400"/>
            </a:lvl1pPr>
            <a:lvl2pPr marL="285744" indent="0">
              <a:spcAft>
                <a:spcPts val="1800"/>
              </a:spcAft>
              <a:buNone/>
              <a:defRPr sz="2000"/>
            </a:lvl2pPr>
            <a:lvl3pPr marL="628635" indent="0">
              <a:spcAft>
                <a:spcPts val="1800"/>
              </a:spcAft>
              <a:buNone/>
              <a:defRPr sz="1800"/>
            </a:lvl3pPr>
            <a:lvl4pPr marL="914377" indent="0">
              <a:spcAft>
                <a:spcPts val="1800"/>
              </a:spcAft>
              <a:buNone/>
              <a:defRPr sz="1600"/>
            </a:lvl4pPr>
            <a:lvl5pPr marL="1142971"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0879DE7C-57E7-284B-A33E-6D0E02028338}" type="datetime1">
              <a:rPr lang="en-US" smtClean="0"/>
              <a:t>10/26/23</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a:xfrm>
            <a:off x="8929200" y="6289500"/>
            <a:ext cx="2743200" cy="365125"/>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36161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reaker-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D643B6-0A43-4C3F-8D16-070F801D48B7}"/>
              </a:ext>
            </a:extLst>
          </p:cNvPr>
          <p:cNvSpPr/>
          <p:nvPr userDrawn="1"/>
        </p:nvSpPr>
        <p:spPr>
          <a:xfrm>
            <a:off x="8482501" y="0"/>
            <a:ext cx="37095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11" name="Rectangle 10">
            <a:extLst>
              <a:ext uri="{FF2B5EF4-FFF2-40B4-BE49-F238E27FC236}">
                <a16:creationId xmlns:a16="http://schemas.microsoft.com/office/drawing/2014/main" id="{31D24B98-6F7D-4E55-AEF9-C8744E83943B}"/>
              </a:ext>
            </a:extLst>
          </p:cNvPr>
          <p:cNvSpPr/>
          <p:nvPr userDrawn="1"/>
        </p:nvSpPr>
        <p:spPr>
          <a:xfrm>
            <a:off x="7278539" y="-7620"/>
            <a:ext cx="1203962" cy="6858000"/>
          </a:xfrm>
          <a:prstGeom prst="rect">
            <a:avLst/>
          </a:prstGeom>
          <a:solidFill>
            <a:srgbClr val="D4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6" name="Freeform: Shape 5">
            <a:extLst>
              <a:ext uri="{FF2B5EF4-FFF2-40B4-BE49-F238E27FC236}">
                <a16:creationId xmlns:a16="http://schemas.microsoft.com/office/drawing/2014/main" id="{498C2478-273B-409F-A0A8-E7D6D58ED8BF}"/>
              </a:ext>
            </a:extLst>
          </p:cNvPr>
          <p:cNvSpPr/>
          <p:nvPr userDrawn="1"/>
        </p:nvSpPr>
        <p:spPr>
          <a:xfrm>
            <a:off x="7283450" y="-6350"/>
            <a:ext cx="4908550" cy="742950"/>
          </a:xfrm>
          <a:custGeom>
            <a:avLst/>
            <a:gdLst>
              <a:gd name="connsiteX0" fmla="*/ 0 w 4908550"/>
              <a:gd name="connsiteY0" fmla="*/ 6350 h 742950"/>
              <a:gd name="connsiteX1" fmla="*/ 1206500 w 4908550"/>
              <a:gd name="connsiteY1" fmla="*/ 742950 h 742950"/>
              <a:gd name="connsiteX2" fmla="*/ 4908550 w 4908550"/>
              <a:gd name="connsiteY2" fmla="*/ 742950 h 742950"/>
              <a:gd name="connsiteX3" fmla="*/ 4908550 w 4908550"/>
              <a:gd name="connsiteY3" fmla="*/ 0 h 742950"/>
              <a:gd name="connsiteX4" fmla="*/ 0 w 4908550"/>
              <a:gd name="connsiteY4" fmla="*/ 63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8550" h="742950">
                <a:moveTo>
                  <a:pt x="0" y="6350"/>
                </a:moveTo>
                <a:lnTo>
                  <a:pt x="1206500" y="742950"/>
                </a:lnTo>
                <a:lnTo>
                  <a:pt x="4908550" y="742950"/>
                </a:lnTo>
                <a:lnTo>
                  <a:pt x="4908550" y="0"/>
                </a:lnTo>
                <a:lnTo>
                  <a:pt x="0" y="635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7" name="Freeform: Shape 6">
            <a:extLst>
              <a:ext uri="{FF2B5EF4-FFF2-40B4-BE49-F238E27FC236}">
                <a16:creationId xmlns:a16="http://schemas.microsoft.com/office/drawing/2014/main" id="{EA8BF891-DBC5-41AF-98CF-0C8F278DC1B3}"/>
              </a:ext>
            </a:extLst>
          </p:cNvPr>
          <p:cNvSpPr/>
          <p:nvPr userDrawn="1"/>
        </p:nvSpPr>
        <p:spPr>
          <a:xfrm>
            <a:off x="-12700" y="6083300"/>
            <a:ext cx="8502650" cy="781050"/>
          </a:xfrm>
          <a:custGeom>
            <a:avLst/>
            <a:gdLst>
              <a:gd name="connsiteX0" fmla="*/ 6350 w 8502650"/>
              <a:gd name="connsiteY0" fmla="*/ 0 h 781050"/>
              <a:gd name="connsiteX1" fmla="*/ 7283450 w 8502650"/>
              <a:gd name="connsiteY1" fmla="*/ 0 h 781050"/>
              <a:gd name="connsiteX2" fmla="*/ 8502650 w 8502650"/>
              <a:gd name="connsiteY2" fmla="*/ 781050 h 781050"/>
              <a:gd name="connsiteX3" fmla="*/ 0 w 8502650"/>
              <a:gd name="connsiteY3" fmla="*/ 781050 h 781050"/>
              <a:gd name="connsiteX4" fmla="*/ 6350 w 8502650"/>
              <a:gd name="connsiteY4" fmla="*/ 0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650" h="781050">
                <a:moveTo>
                  <a:pt x="6350" y="0"/>
                </a:moveTo>
                <a:lnTo>
                  <a:pt x="7283450" y="0"/>
                </a:lnTo>
                <a:lnTo>
                  <a:pt x="8502650" y="781050"/>
                </a:lnTo>
                <a:lnTo>
                  <a:pt x="0" y="781050"/>
                </a:lnTo>
                <a:cubicBezTo>
                  <a:pt x="2117" y="520700"/>
                  <a:pt x="4233" y="260350"/>
                  <a:pt x="63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2" name="Title 1">
            <a:extLst>
              <a:ext uri="{FF2B5EF4-FFF2-40B4-BE49-F238E27FC236}">
                <a16:creationId xmlns:a16="http://schemas.microsoft.com/office/drawing/2014/main" id="{5DA58158-FB30-402D-9EAA-2604BF1AD777}"/>
              </a:ext>
            </a:extLst>
          </p:cNvPr>
          <p:cNvSpPr>
            <a:spLocks noGrp="1"/>
          </p:cNvSpPr>
          <p:nvPr userDrawn="1">
            <p:ph type="ctrTitle" hasCustomPrompt="1"/>
          </p:nvPr>
        </p:nvSpPr>
        <p:spPr>
          <a:xfrm>
            <a:off x="562346" y="2057400"/>
            <a:ext cx="6716194" cy="2727960"/>
          </a:xfrm>
          <a:prstGeom prst="rect">
            <a:avLst/>
          </a:prstGeom>
        </p:spPr>
        <p:txBody>
          <a:bodyPr anchor="ctr" anchorCtr="0"/>
          <a:lstStyle>
            <a:lvl1pPr algn="l">
              <a:defRPr sz="3800" b="0" spc="-20" baseline="0">
                <a:solidFill>
                  <a:schemeClr val="tx2"/>
                </a:solidFill>
                <a:latin typeface="+mj-lt"/>
              </a:defRPr>
            </a:lvl1pPr>
          </a:lstStyle>
          <a:p>
            <a:r>
              <a:rPr lang="en-US" dirty="0"/>
              <a:t>Section title here</a:t>
            </a:r>
          </a:p>
        </p:txBody>
      </p:sp>
      <p:sp>
        <p:nvSpPr>
          <p:cNvPr id="8" name="Slide Number Placeholder 6">
            <a:extLst>
              <a:ext uri="{FF2B5EF4-FFF2-40B4-BE49-F238E27FC236}">
                <a16:creationId xmlns:a16="http://schemas.microsoft.com/office/drawing/2014/main" id="{1EC5DDE5-39E4-4A32-8470-D449D3D28BAD}"/>
              </a:ext>
            </a:extLst>
          </p:cNvPr>
          <p:cNvSpPr txBox="1">
            <a:spLocks/>
          </p:cNvSpPr>
          <p:nvPr userDrawn="1"/>
        </p:nvSpPr>
        <p:spPr>
          <a:xfrm>
            <a:off x="7880520" y="6314475"/>
            <a:ext cx="37095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bg2"/>
                </a:solidFill>
              </a:rPr>
              <a:t>© 2022, Amazon Web Services, Inc. or its affiliates. All rights reserved.      </a:t>
            </a:r>
            <a:fld id="{7834CDD4-D76F-4459-B025-0310E913C243}" type="slidenum">
              <a:rPr lang="en-US" smtClean="0">
                <a:solidFill>
                  <a:schemeClr val="bg2"/>
                </a:solidFill>
              </a:rPr>
              <a:pPr/>
              <a:t>‹#›</a:t>
            </a:fld>
            <a:r>
              <a:rPr lang="en-US" dirty="0">
                <a:solidFill>
                  <a:schemeClr val="bg2"/>
                </a:solidFill>
              </a:rPr>
              <a:t>   </a:t>
            </a:r>
          </a:p>
        </p:txBody>
      </p:sp>
      <p:pic>
        <p:nvPicPr>
          <p:cNvPr id="14" name="Graphic 13">
            <a:extLst>
              <a:ext uri="{FF2B5EF4-FFF2-40B4-BE49-F238E27FC236}">
                <a16:creationId xmlns:a16="http://schemas.microsoft.com/office/drawing/2014/main" id="{B59EB0F9-2171-2F49-06C4-13F45B234FB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64" t="15959" r="3375" b="6509"/>
          <a:stretch/>
        </p:blipFill>
        <p:spPr>
          <a:xfrm>
            <a:off x="640080" y="6313060"/>
            <a:ext cx="1927252" cy="393192"/>
          </a:xfrm>
          <a:prstGeom prst="rect">
            <a:avLst/>
          </a:prstGeom>
        </p:spPr>
      </p:pic>
    </p:spTree>
    <p:extLst>
      <p:ext uri="{BB962C8B-B14F-4D97-AF65-F5344CB8AC3E}">
        <p14:creationId xmlns:p14="http://schemas.microsoft.com/office/powerpoint/2010/main" val="29936139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icture with Caption">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D8CA07-7BEF-4BEF-94A4-00AF846D551C}"/>
              </a:ext>
            </a:extLst>
          </p:cNvPr>
          <p:cNvSpPr>
            <a:spLocks noGrp="1"/>
          </p:cNvSpPr>
          <p:nvPr>
            <p:ph type="pic" idx="1" hasCustomPrompt="1"/>
          </p:nvPr>
        </p:nvSpPr>
        <p:spPr>
          <a:xfrm>
            <a:off x="5803900" y="1737360"/>
            <a:ext cx="5767388" cy="447141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p>
        </p:txBody>
      </p:sp>
      <p:sp>
        <p:nvSpPr>
          <p:cNvPr id="10" name="Slide Number Placeholder 6">
            <a:extLst>
              <a:ext uri="{FF2B5EF4-FFF2-40B4-BE49-F238E27FC236}">
                <a16:creationId xmlns:a16="http://schemas.microsoft.com/office/drawing/2014/main" id="{476E41A2-0632-448C-8E9A-6C2EFE171F54}"/>
              </a:ext>
            </a:extLst>
          </p:cNvPr>
          <p:cNvSpPr txBox="1">
            <a:spLocks/>
          </p:cNvSpPr>
          <p:nvPr userDrawn="1"/>
        </p:nvSpPr>
        <p:spPr>
          <a:xfrm>
            <a:off x="7880520" y="6314475"/>
            <a:ext cx="37095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bg2"/>
                </a:solidFill>
              </a:rPr>
              <a:t>© 2022, Amazon Web Services, Inc. or its affiliates. All rights reserved.      </a:t>
            </a:r>
            <a:fld id="{7834CDD4-D76F-4459-B025-0310E913C243}" type="slidenum">
              <a:rPr lang="en-US" smtClean="0">
                <a:solidFill>
                  <a:schemeClr val="bg2"/>
                </a:solidFill>
              </a:rPr>
              <a:pPr/>
              <a:t>‹#›</a:t>
            </a:fld>
            <a:r>
              <a:rPr lang="en-US" dirty="0">
                <a:solidFill>
                  <a:schemeClr val="bg2"/>
                </a:solidFill>
              </a:rPr>
              <a:t>   </a:t>
            </a:r>
          </a:p>
        </p:txBody>
      </p:sp>
      <p:sp>
        <p:nvSpPr>
          <p:cNvPr id="12" name="Title 1">
            <a:extLst>
              <a:ext uri="{FF2B5EF4-FFF2-40B4-BE49-F238E27FC236}">
                <a16:creationId xmlns:a16="http://schemas.microsoft.com/office/drawing/2014/main" id="{BE6932DD-074C-40F0-A6CF-05945743A6FE}"/>
              </a:ext>
            </a:extLst>
          </p:cNvPr>
          <p:cNvSpPr>
            <a:spLocks noGrp="1"/>
          </p:cNvSpPr>
          <p:nvPr>
            <p:ph type="title" hasCustomPrompt="1"/>
          </p:nvPr>
        </p:nvSpPr>
        <p:spPr>
          <a:xfrm>
            <a:off x="640080" y="914400"/>
            <a:ext cx="10931208" cy="609601"/>
          </a:xfrm>
          <a:prstGeom prst="rect">
            <a:avLst/>
          </a:prstGeom>
        </p:spPr>
        <p:txBody>
          <a:bodyPr/>
          <a:lstStyle>
            <a:lvl1pPr>
              <a:defRPr>
                <a:solidFill>
                  <a:schemeClr val="accent2"/>
                </a:solidFill>
              </a:defRPr>
            </a:lvl1pPr>
          </a:lstStyle>
          <a:p>
            <a:r>
              <a:rPr lang="en-US" dirty="0"/>
              <a:t>Picture with caption layout</a:t>
            </a:r>
          </a:p>
        </p:txBody>
      </p:sp>
      <p:sp>
        <p:nvSpPr>
          <p:cNvPr id="13" name="Text Placeholder 2">
            <a:extLst>
              <a:ext uri="{FF2B5EF4-FFF2-40B4-BE49-F238E27FC236}">
                <a16:creationId xmlns:a16="http://schemas.microsoft.com/office/drawing/2014/main" id="{589C90D3-CEC6-41D3-9075-9B70FED71CAA}"/>
              </a:ext>
            </a:extLst>
          </p:cNvPr>
          <p:cNvSpPr>
            <a:spLocks noGrp="1"/>
          </p:cNvSpPr>
          <p:nvPr>
            <p:ph type="body" idx="18" hasCustomPrompt="1"/>
          </p:nvPr>
        </p:nvSpPr>
        <p:spPr>
          <a:xfrm>
            <a:off x="731520" y="1828800"/>
            <a:ext cx="2651760" cy="474663"/>
          </a:xfrm>
          <a:prstGeom prst="rect">
            <a:avLst/>
          </a:prstGeom>
        </p:spPr>
        <p:txBody>
          <a:bodyPr lIns="0"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4" name="Content Placeholder 2">
            <a:extLst>
              <a:ext uri="{FF2B5EF4-FFF2-40B4-BE49-F238E27FC236}">
                <a16:creationId xmlns:a16="http://schemas.microsoft.com/office/drawing/2014/main" id="{60D9BDDB-69DF-4FFA-8823-26ACF515027D}"/>
              </a:ext>
            </a:extLst>
          </p:cNvPr>
          <p:cNvSpPr>
            <a:spLocks noGrp="1"/>
          </p:cNvSpPr>
          <p:nvPr>
            <p:ph sz="half" idx="19" hasCustomPrompt="1"/>
          </p:nvPr>
        </p:nvSpPr>
        <p:spPr>
          <a:xfrm>
            <a:off x="731520" y="2194560"/>
            <a:ext cx="4727171" cy="4014216"/>
          </a:xfrm>
          <a:prstGeom prst="rect">
            <a:avLst/>
          </a:prstGeom>
        </p:spPr>
        <p:txBody>
          <a:bodyPr lIns="0"/>
          <a:lstStyle>
            <a:lvl1pPr marL="0" indent="0">
              <a:spcAft>
                <a:spcPts val="1800"/>
              </a:spcAft>
              <a:buNone/>
              <a:defRPr sz="1800">
                <a:solidFill>
                  <a:schemeClr val="bg2"/>
                </a:solidFill>
              </a:defRPr>
            </a:lvl1pPr>
          </a:lstStyle>
          <a:p>
            <a:pPr lvl="0"/>
            <a:r>
              <a:rPr lang="en-US" dirty="0"/>
              <a:t>Enter text</a:t>
            </a:r>
          </a:p>
        </p:txBody>
      </p:sp>
      <p:pic>
        <p:nvPicPr>
          <p:cNvPr id="9" name="Graphic 8">
            <a:extLst>
              <a:ext uri="{FF2B5EF4-FFF2-40B4-BE49-F238E27FC236}">
                <a16:creationId xmlns:a16="http://schemas.microsoft.com/office/drawing/2014/main" id="{D34AB797-D0E4-4513-A2DA-B3E2ABEDEF4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65" t="15959" r="3986" b="6509"/>
          <a:stretch/>
        </p:blipFill>
        <p:spPr>
          <a:xfrm>
            <a:off x="640079" y="6314475"/>
            <a:ext cx="1907735" cy="391777"/>
          </a:xfrm>
          <a:prstGeom prst="rect">
            <a:avLst/>
          </a:prstGeom>
        </p:spPr>
      </p:pic>
    </p:spTree>
    <p:extLst>
      <p:ext uri="{BB962C8B-B14F-4D97-AF65-F5344CB8AC3E}">
        <p14:creationId xmlns:p14="http://schemas.microsoft.com/office/powerpoint/2010/main" val="3146191971"/>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33AB-9594-4983-B9F9-6E0A6C44C7C4}"/>
              </a:ext>
            </a:extLst>
          </p:cNvPr>
          <p:cNvSpPr>
            <a:spLocks noGrp="1"/>
          </p:cNvSpPr>
          <p:nvPr>
            <p:ph type="title" hasCustomPrompt="1"/>
          </p:nvPr>
        </p:nvSpPr>
        <p:spPr>
          <a:xfrm>
            <a:off x="640080" y="822960"/>
            <a:ext cx="10972800" cy="548640"/>
          </a:xfrm>
          <a:prstGeom prst="rect">
            <a:avLst/>
          </a:prstGeom>
        </p:spPr>
        <p:txBody>
          <a:bodyPr lIns="0" rIns="0"/>
          <a:lstStyle>
            <a:lvl1pPr>
              <a:defRPr sz="3200">
                <a:solidFill>
                  <a:schemeClr val="accent2"/>
                </a:solidFill>
              </a:defRPr>
            </a:lvl1pPr>
          </a:lstStyle>
          <a:p>
            <a:r>
              <a:rPr lang="en-US" dirty="0"/>
              <a:t>Three-column layout</a:t>
            </a:r>
          </a:p>
        </p:txBody>
      </p:sp>
      <p:sp>
        <p:nvSpPr>
          <p:cNvPr id="3" name="Content Placeholder 2">
            <a:extLst>
              <a:ext uri="{FF2B5EF4-FFF2-40B4-BE49-F238E27FC236}">
                <a16:creationId xmlns:a16="http://schemas.microsoft.com/office/drawing/2014/main" id="{CB229B46-A384-45C4-A7BA-8F3730F4945F}"/>
              </a:ext>
            </a:extLst>
          </p:cNvPr>
          <p:cNvSpPr>
            <a:spLocks noGrp="1"/>
          </p:cNvSpPr>
          <p:nvPr>
            <p:ph sz="half" idx="1" hasCustomPrompt="1"/>
          </p:nvPr>
        </p:nvSpPr>
        <p:spPr>
          <a:xfrm>
            <a:off x="640080" y="2039112"/>
            <a:ext cx="3474720" cy="3877369"/>
          </a:xfrm>
          <a:prstGeom prst="rect">
            <a:avLst/>
          </a:prstGeom>
        </p:spPr>
        <p:txBody>
          <a:bodyPr lIns="0"/>
          <a:lstStyle>
            <a:lvl1pPr marL="0" indent="0">
              <a:spcAft>
                <a:spcPts val="1800"/>
              </a:spcAft>
              <a:buNone/>
              <a:defRPr sz="1800">
                <a:solidFill>
                  <a:schemeClr val="bg2"/>
                </a:solidFill>
              </a:defRPr>
            </a:lvl1pPr>
          </a:lstStyle>
          <a:p>
            <a:pPr lvl="0"/>
            <a:r>
              <a:rPr lang="en-US" dirty="0"/>
              <a:t>Enter text</a:t>
            </a:r>
          </a:p>
        </p:txBody>
      </p:sp>
      <p:sp>
        <p:nvSpPr>
          <p:cNvPr id="9" name="Slide Number Placeholder 6">
            <a:extLst>
              <a:ext uri="{FF2B5EF4-FFF2-40B4-BE49-F238E27FC236}">
                <a16:creationId xmlns:a16="http://schemas.microsoft.com/office/drawing/2014/main" id="{32E3E136-C524-43BB-B561-24BC28A66DD9}"/>
              </a:ext>
            </a:extLst>
          </p:cNvPr>
          <p:cNvSpPr txBox="1">
            <a:spLocks/>
          </p:cNvSpPr>
          <p:nvPr userDrawn="1"/>
        </p:nvSpPr>
        <p:spPr>
          <a:xfrm>
            <a:off x="7880520" y="6318504"/>
            <a:ext cx="37095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2"/>
                </a:solidFill>
              </a:rPr>
              <a:t>© 2022, Amazon Web Services, Inc. or its affiliates. All rights reserved.      </a:t>
            </a:r>
            <a:fld id="{7834CDD4-D76F-4459-B025-0310E913C243}" type="slidenum">
              <a:rPr lang="en-US" smtClean="0">
                <a:solidFill>
                  <a:schemeClr val="tx2"/>
                </a:solidFill>
              </a:rPr>
              <a:pPr/>
              <a:t>‹#›</a:t>
            </a:fld>
            <a:r>
              <a:rPr lang="en-US" dirty="0">
                <a:solidFill>
                  <a:schemeClr val="tx2"/>
                </a:solidFill>
              </a:rPr>
              <a:t>   </a:t>
            </a:r>
          </a:p>
        </p:txBody>
      </p:sp>
      <p:sp>
        <p:nvSpPr>
          <p:cNvPr id="15" name="Text Placeholder 2">
            <a:extLst>
              <a:ext uri="{FF2B5EF4-FFF2-40B4-BE49-F238E27FC236}">
                <a16:creationId xmlns:a16="http://schemas.microsoft.com/office/drawing/2014/main" id="{0C088CC9-79E9-4F48-A376-EB5C748FA2E9}"/>
              </a:ext>
            </a:extLst>
          </p:cNvPr>
          <p:cNvSpPr>
            <a:spLocks noGrp="1"/>
          </p:cNvSpPr>
          <p:nvPr>
            <p:ph type="body" idx="18" hasCustomPrompt="1"/>
          </p:nvPr>
        </p:nvSpPr>
        <p:spPr>
          <a:xfrm>
            <a:off x="640080" y="1645920"/>
            <a:ext cx="3474720" cy="474663"/>
          </a:xfrm>
          <a:prstGeom prst="rect">
            <a:avLst/>
          </a:prstGeom>
        </p:spPr>
        <p:txBody>
          <a:bodyPr lIns="0"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2" name="Content Placeholder 2">
            <a:extLst>
              <a:ext uri="{FF2B5EF4-FFF2-40B4-BE49-F238E27FC236}">
                <a16:creationId xmlns:a16="http://schemas.microsoft.com/office/drawing/2014/main" id="{87523FDF-E6C8-451C-B0EC-5CB6EFC5997A}"/>
              </a:ext>
            </a:extLst>
          </p:cNvPr>
          <p:cNvSpPr>
            <a:spLocks noGrp="1"/>
          </p:cNvSpPr>
          <p:nvPr>
            <p:ph sz="half" idx="19" hasCustomPrompt="1"/>
          </p:nvPr>
        </p:nvSpPr>
        <p:spPr>
          <a:xfrm>
            <a:off x="8121638" y="2039112"/>
            <a:ext cx="3474720" cy="3877369"/>
          </a:xfrm>
          <a:prstGeom prst="rect">
            <a:avLst/>
          </a:prstGeom>
        </p:spPr>
        <p:txBody>
          <a:bodyPr lIns="0"/>
          <a:lstStyle>
            <a:lvl1pPr marL="0" indent="0">
              <a:spcAft>
                <a:spcPts val="1800"/>
              </a:spcAft>
              <a:buNone/>
              <a:defRPr sz="1800">
                <a:solidFill>
                  <a:schemeClr val="bg2"/>
                </a:solidFill>
              </a:defRPr>
            </a:lvl1pPr>
          </a:lstStyle>
          <a:p>
            <a:pPr lvl="0"/>
            <a:r>
              <a:rPr lang="en-US" dirty="0"/>
              <a:t>Enter text</a:t>
            </a:r>
          </a:p>
        </p:txBody>
      </p:sp>
      <p:sp>
        <p:nvSpPr>
          <p:cNvPr id="17" name="Text Placeholder 2">
            <a:extLst>
              <a:ext uri="{FF2B5EF4-FFF2-40B4-BE49-F238E27FC236}">
                <a16:creationId xmlns:a16="http://schemas.microsoft.com/office/drawing/2014/main" id="{601986AD-B498-47B2-B15D-9F6E1BCD405A}"/>
              </a:ext>
            </a:extLst>
          </p:cNvPr>
          <p:cNvSpPr>
            <a:spLocks noGrp="1"/>
          </p:cNvSpPr>
          <p:nvPr>
            <p:ph type="body" idx="20" hasCustomPrompt="1"/>
          </p:nvPr>
        </p:nvSpPr>
        <p:spPr>
          <a:xfrm>
            <a:off x="8121638" y="1645920"/>
            <a:ext cx="3474720" cy="474663"/>
          </a:xfrm>
          <a:prstGeom prst="rect">
            <a:avLst/>
          </a:prstGeom>
        </p:spPr>
        <p:txBody>
          <a:bodyPr lIns="0"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8" name="Content Placeholder 2">
            <a:extLst>
              <a:ext uri="{FF2B5EF4-FFF2-40B4-BE49-F238E27FC236}">
                <a16:creationId xmlns:a16="http://schemas.microsoft.com/office/drawing/2014/main" id="{B0C41675-84B9-42CF-A005-DC4C4F0EC1B0}"/>
              </a:ext>
            </a:extLst>
          </p:cNvPr>
          <p:cNvSpPr>
            <a:spLocks noGrp="1"/>
          </p:cNvSpPr>
          <p:nvPr>
            <p:ph sz="half" idx="21" hasCustomPrompt="1"/>
          </p:nvPr>
        </p:nvSpPr>
        <p:spPr>
          <a:xfrm>
            <a:off x="4380859" y="2039112"/>
            <a:ext cx="3474720" cy="3877369"/>
          </a:xfrm>
          <a:prstGeom prst="rect">
            <a:avLst/>
          </a:prstGeom>
        </p:spPr>
        <p:txBody>
          <a:bodyPr lIns="0"/>
          <a:lstStyle>
            <a:lvl1pPr marL="0" indent="0">
              <a:spcAft>
                <a:spcPts val="1800"/>
              </a:spcAft>
              <a:buNone/>
              <a:defRPr sz="1800">
                <a:solidFill>
                  <a:schemeClr val="bg2"/>
                </a:solidFill>
              </a:defRPr>
            </a:lvl1pPr>
          </a:lstStyle>
          <a:p>
            <a:pPr lvl="0"/>
            <a:r>
              <a:rPr lang="en-US" dirty="0"/>
              <a:t>Enter text</a:t>
            </a:r>
          </a:p>
        </p:txBody>
      </p:sp>
      <p:sp>
        <p:nvSpPr>
          <p:cNvPr id="19" name="Text Placeholder 2">
            <a:extLst>
              <a:ext uri="{FF2B5EF4-FFF2-40B4-BE49-F238E27FC236}">
                <a16:creationId xmlns:a16="http://schemas.microsoft.com/office/drawing/2014/main" id="{E3BE3ED0-D31C-4A90-AA00-4E46D9F221B0}"/>
              </a:ext>
            </a:extLst>
          </p:cNvPr>
          <p:cNvSpPr>
            <a:spLocks noGrp="1"/>
          </p:cNvSpPr>
          <p:nvPr>
            <p:ph type="body" idx="22" hasCustomPrompt="1"/>
          </p:nvPr>
        </p:nvSpPr>
        <p:spPr>
          <a:xfrm>
            <a:off x="4380859" y="1645920"/>
            <a:ext cx="3474720" cy="474663"/>
          </a:xfrm>
          <a:prstGeom prst="rect">
            <a:avLst/>
          </a:prstGeom>
        </p:spPr>
        <p:txBody>
          <a:bodyPr lIns="0"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2" name="Slide Number Placeholder 6">
            <a:extLst>
              <a:ext uri="{FF2B5EF4-FFF2-40B4-BE49-F238E27FC236}">
                <a16:creationId xmlns:a16="http://schemas.microsoft.com/office/drawing/2014/main" id="{D19DC33A-8160-48D7-8B28-59649864136A}"/>
              </a:ext>
            </a:extLst>
          </p:cNvPr>
          <p:cNvSpPr txBox="1">
            <a:spLocks/>
          </p:cNvSpPr>
          <p:nvPr userDrawn="1"/>
        </p:nvSpPr>
        <p:spPr>
          <a:xfrm>
            <a:off x="7882128" y="6318504"/>
            <a:ext cx="37095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bg2"/>
                </a:solidFill>
              </a:rPr>
              <a:t>© 2022, Amazon Web Services, Inc. or its affiliates. All rights reserved.      </a:t>
            </a:r>
            <a:fld id="{7834CDD4-D76F-4459-B025-0310E913C243}" type="slidenum">
              <a:rPr lang="en-US" smtClean="0">
                <a:solidFill>
                  <a:schemeClr val="bg2"/>
                </a:solidFill>
              </a:rPr>
              <a:pPr/>
              <a:t>‹#›</a:t>
            </a:fld>
            <a:r>
              <a:rPr lang="en-US" dirty="0">
                <a:solidFill>
                  <a:schemeClr val="bg2"/>
                </a:solidFill>
              </a:rPr>
              <a:t>   </a:t>
            </a:r>
          </a:p>
        </p:txBody>
      </p:sp>
      <p:pic>
        <p:nvPicPr>
          <p:cNvPr id="13" name="Graphic 12">
            <a:extLst>
              <a:ext uri="{FF2B5EF4-FFF2-40B4-BE49-F238E27FC236}">
                <a16:creationId xmlns:a16="http://schemas.microsoft.com/office/drawing/2014/main" id="{1B30CD62-AF5B-10A5-2029-D4728E880FE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64" t="15959" r="3375" b="6509"/>
          <a:stretch/>
        </p:blipFill>
        <p:spPr>
          <a:xfrm>
            <a:off x="640080" y="6313060"/>
            <a:ext cx="1927252" cy="393192"/>
          </a:xfrm>
          <a:prstGeom prst="rect">
            <a:avLst/>
          </a:prstGeom>
        </p:spPr>
      </p:pic>
    </p:spTree>
    <p:extLst>
      <p:ext uri="{BB962C8B-B14F-4D97-AF65-F5344CB8AC3E}">
        <p14:creationId xmlns:p14="http://schemas.microsoft.com/office/powerpoint/2010/main" val="2895895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able_of_Conten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0CA0-5CE7-1A4B-ACE6-C7A15B82CC8C}"/>
              </a:ext>
            </a:extLst>
          </p:cNvPr>
          <p:cNvSpPr>
            <a:spLocks noGrp="1"/>
          </p:cNvSpPr>
          <p:nvPr>
            <p:ph type="title"/>
          </p:nvPr>
        </p:nvSpPr>
        <p:spPr>
          <a:xfrm>
            <a:off x="457200" y="153248"/>
            <a:ext cx="11258551" cy="827827"/>
          </a:xfrm>
        </p:spPr>
        <p:txBody>
          <a:bodyPr/>
          <a:lstStyle>
            <a:lvl1pPr>
              <a:defRPr b="1" i="0">
                <a:latin typeface="Amazon Ember" panose="020B0603020204020204" pitchFamily="34" charset="0"/>
                <a:ea typeface="Amazon Ember" panose="020B0603020204020204" pitchFamily="34" charset="0"/>
                <a:cs typeface="Amazon Ember" panose="020B0603020204020204"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7710D4E-8635-D746-9FE7-1EE20F49E45F}"/>
              </a:ext>
            </a:extLst>
          </p:cNvPr>
          <p:cNvSpPr>
            <a:spLocks noGrp="1"/>
          </p:cNvSpPr>
          <p:nvPr>
            <p:ph type="body" sz="quarter" idx="10"/>
          </p:nvPr>
        </p:nvSpPr>
        <p:spPr>
          <a:xfrm>
            <a:off x="457200" y="1371601"/>
            <a:ext cx="11258551" cy="2040900"/>
          </a:xfrm>
          <a:prstGeom prst="rect">
            <a:avLst/>
          </a:prstGeom>
        </p:spPr>
        <p:txBody>
          <a:bodyPr/>
          <a:lstStyle>
            <a:lvl5pPr>
              <a:defRPr sz="158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308618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4">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1"/>
            </p:custDataLst>
          </p:nvPr>
        </p:nvPicPr>
        <p:blipFill>
          <a:blip r:embed="rId5"/>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2"/>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vl1pPr>
            <a:lvl2pPr marL="457200" indent="0">
              <a:buNone/>
              <a:defRPr/>
            </a:lvl2pPr>
          </a:lstStyle>
          <a:p>
            <a:pPr lvl="0"/>
            <a:r>
              <a:rPr lang="zh-CN" altLang="en-US"/>
              <a:t>单击此处编辑母版文本样式</a:t>
            </a:r>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7"/>
          <a:stretch>
            <a:fillRect/>
          </a:stretch>
        </p:blipFill>
        <p:spPr>
          <a:xfrm>
            <a:off x="9364345" y="561975"/>
            <a:ext cx="1807845" cy="608965"/>
          </a:xfrm>
          <a:prstGeom prst="rect">
            <a:avLst/>
          </a:prstGeom>
        </p:spPr>
      </p:pic>
      <p:sp>
        <p:nvSpPr>
          <p:cNvPr id="9" name="椭圆 8"/>
          <p:cNvSpPr/>
          <p:nvPr userDrawn="1">
            <p:custDataLst>
              <p:tags r:id="rId2"/>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custDataLst>
              <p:tags r:id="rId3"/>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山3"/>
          <p:cNvPicPr>
            <a:picLocks noChangeAspect="1"/>
          </p:cNvPicPr>
          <p:nvPr userDrawn="1">
            <p:custDataLst>
              <p:tags r:id="rId4"/>
            </p:custDataLst>
          </p:nvPr>
        </p:nvPicPr>
        <p:blipFill>
          <a:blip r:embed="rId8"/>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9"/>
          <a:stretch>
            <a:fillRect/>
          </a:stretch>
        </p:blipFill>
        <p:spPr>
          <a:xfrm flipH="1">
            <a:off x="635" y="4455160"/>
            <a:ext cx="2573020" cy="2484755"/>
          </a:xfrm>
          <a:prstGeom prst="rect">
            <a:avLst/>
          </a:prstGeom>
        </p:spPr>
      </p:pic>
      <p:sp>
        <p:nvSpPr>
          <p:cNvPr id="6" name="椭圆 5"/>
          <p:cNvSpPr/>
          <p:nvPr userDrawn="1">
            <p:custDataLst>
              <p:tags r:id="rId5"/>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内容占位符 7"/>
          <p:cNvSpPr>
            <a:spLocks noGrp="1"/>
          </p:cNvSpPr>
          <p:nvPr>
            <p:ph idx="1"/>
          </p:nvPr>
        </p:nvSpPr>
        <p:spPr/>
        <p:txBody>
          <a:bodyPr/>
          <a:lstStyle>
            <a:lvl1pPr marL="0" indent="0">
              <a:buNone/>
              <a:defRPr/>
            </a:lvl1pPr>
            <a:lvl2pPr marL="457200" indent="0">
              <a:buNone/>
              <a:defRPr/>
            </a:lvl2pPr>
          </a:lstStyle>
          <a:p>
            <a:pPr lvl="0"/>
            <a:r>
              <a:rPr lang="zh-CN" altLang="en-US"/>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8" name="图片 7" descr="山1"/>
          <p:cNvPicPr>
            <a:picLocks noChangeAspect="1"/>
          </p:cNvPicPr>
          <p:nvPr userDrawn="1"/>
        </p:nvPicPr>
        <p:blipFill>
          <a:blip r:embed="rId3"/>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1"/>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5"/>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2"/>
            </p:custDataLst>
          </p:nvPr>
        </p:nvPicPr>
        <p:blipFill>
          <a:blip r:embed="rId6"/>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3"/>
            </p:custDataLst>
          </p:nvPr>
        </p:nvPicPr>
        <p:blipFill>
          <a:blip r:embed="rId7"/>
          <a:stretch>
            <a:fillRect/>
          </a:stretch>
        </p:blipFill>
        <p:spPr>
          <a:xfrm flipH="1">
            <a:off x="-104775" y="5579110"/>
            <a:ext cx="3269615" cy="21659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defRPr>
            </a:lvl1pPr>
          </a:lstStyle>
          <a:p>
            <a:r>
              <a:rPr lang="zh-CN" altLang="en-US"/>
              <a:t>单击此处编辑母版标题样式</a:t>
            </a:r>
          </a:p>
        </p:txBody>
      </p:sp>
      <p:sp>
        <p:nvSpPr>
          <p:cNvPr id="3" name="内容占位符 2"/>
          <p:cNvSpPr>
            <a:spLocks noGrp="1"/>
          </p:cNvSpPr>
          <p:nvPr>
            <p:ph idx="1"/>
          </p:nvPr>
        </p:nvSpPr>
        <p:spPr/>
        <p:txBody>
          <a:bodyPr/>
          <a:lstStyle>
            <a:lvl1pPr marL="0" indent="0">
              <a:buNone/>
              <a:defRPr>
                <a:solidFill>
                  <a:srgbClr val="445185"/>
                </a:solidFill>
              </a:defRPr>
            </a:lvl1pPr>
            <a:lvl2pPr marL="457200" indent="0">
              <a:buNone/>
              <a:defRPr/>
            </a:lvl2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6"/>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7"/>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8"/>
          <a:stretch>
            <a:fillRect/>
          </a:stretch>
        </p:blipFill>
        <p:spPr>
          <a:xfrm>
            <a:off x="0" y="5182870"/>
            <a:ext cx="2282190" cy="1675130"/>
          </a:xfrm>
          <a:prstGeom prst="rect">
            <a:avLst/>
          </a:prstGeom>
        </p:spPr>
      </p:pic>
      <p:sp>
        <p:nvSpPr>
          <p:cNvPr id="19" name="椭圆 18"/>
          <p:cNvSpPr/>
          <p:nvPr userDrawn="1">
            <p:custDataLst>
              <p:tags r:id="rId2"/>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3"/>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4"/>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1"/>
            </p:custDataLst>
          </p:nvPr>
        </p:nvSpPr>
        <p:spPr>
          <a:xfrm>
            <a:off x="1011945" y="3774594"/>
            <a:ext cx="2672080" cy="1383665"/>
          </a:xfrm>
          <a:prstGeom prst="rect">
            <a:avLst/>
          </a:prstGeom>
        </p:spPr>
        <p:txBody>
          <a:bodyPr wrap="none">
            <a:spAutoFit/>
          </a:bodyPr>
          <a:lstStyle/>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微信公众号：开源社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视频号：开源社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新浪微博：开源社</a:t>
            </a:r>
          </a:p>
          <a:p>
            <a:pPr algn="l">
              <a:lnSpc>
                <a:spcPct val="150000"/>
              </a:lnSpc>
            </a:pPr>
            <a:r>
              <a:rPr lang="en-US" sz="1400" kern="1700" dirty="0">
                <a:solidFill>
                  <a:srgbClr val="445185"/>
                </a:solidFill>
                <a:latin typeface="黑体" panose="02010609060101010101" charset="-122"/>
                <a:ea typeface="黑体" panose="02010609060101010101" charset="-122"/>
                <a:cs typeface="黑体" panose="02010609060101010101" charset="-122"/>
              </a:rPr>
              <a:t>B</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站：</a:t>
            </a:r>
            <a:r>
              <a:rPr lang="zh-CN" altLang="en-US" sz="1400" kern="1700" dirty="0">
                <a:solidFill>
                  <a:srgbClr val="445185"/>
                </a:solidFill>
                <a:latin typeface="黑体" panose="02010609060101010101" charset="-122"/>
                <a:ea typeface="黑体" panose="02010609060101010101" charset="-122"/>
                <a:cs typeface="黑体" panose="02010609060101010101" charset="-122"/>
                <a:sym typeface="+mn-ea"/>
              </a:rPr>
              <a:t>开源社</a:t>
            </a:r>
            <a:r>
              <a:rPr lang="en-US" sz="1400" kern="1700" dirty="0">
                <a:solidFill>
                  <a:srgbClr val="445185"/>
                </a:solidFill>
                <a:latin typeface="黑体" panose="02010609060101010101" charset="-122"/>
                <a:ea typeface="黑体" panose="02010609060101010101" charset="-122"/>
                <a:cs typeface="黑体" panose="02010609060101010101" charset="-122"/>
                <a:sym typeface="+mn-ea"/>
              </a:rPr>
              <a:t>KAIYUANSHE</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p:txBody>
      </p:sp>
      <p:sp>
        <p:nvSpPr>
          <p:cNvPr id="40" name="Rectangle 50"/>
          <p:cNvSpPr/>
          <p:nvPr userDrawn="1">
            <p:custDataLst>
              <p:tags r:id="rId2"/>
            </p:custDataLst>
          </p:nvPr>
        </p:nvSpPr>
        <p:spPr>
          <a:xfrm>
            <a:off x="4531809" y="3774594"/>
            <a:ext cx="2405380" cy="1383665"/>
          </a:xfrm>
          <a:prstGeom prst="rect">
            <a:avLst/>
          </a:prstGeom>
        </p:spPr>
        <p:txBody>
          <a:bodyPr wrap="none">
            <a:spAutoFit/>
          </a:bodyPr>
          <a:lstStyle/>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简书：开源社</a:t>
            </a:r>
          </a:p>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头条：开源社</a:t>
            </a: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Facebook</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a:t>
            </a:r>
            <a:r>
              <a:rPr lang="en-US" altLang="zh-CN" sz="1400" kern="1700" dirty="0" err="1">
                <a:solidFill>
                  <a:srgbClr val="445185"/>
                </a:solidFill>
                <a:latin typeface="黑体" panose="02010609060101010101" charset="-122"/>
                <a:ea typeface="黑体" panose="02010609060101010101" charset="-122"/>
                <a:cs typeface="黑体" panose="02010609060101010101" charset="-122"/>
              </a:rPr>
              <a:t>KaiyuansheChina</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Twitter</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：开源社</a:t>
            </a:r>
            <a:r>
              <a:rPr lang="en-US" altLang="zh-CN" sz="1400" kern="1700" dirty="0">
                <a:solidFill>
                  <a:srgbClr val="445185"/>
                </a:solidFill>
                <a:latin typeface="黑体" panose="02010609060101010101" charset="-122"/>
                <a:ea typeface="黑体" panose="02010609060101010101" charset="-122"/>
                <a:cs typeface="黑体" panose="02010609060101010101" charset="-122"/>
              </a:rPr>
              <a:t>KAIYUANSHE</a:t>
            </a: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10"/>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11"/>
              </p:custDataLst>
            </p:nvPr>
          </p:nvSpPr>
          <p:spPr>
            <a:xfrm>
              <a:off x="15532" y="8804"/>
              <a:ext cx="2488" cy="415"/>
            </a:xfrm>
            <a:prstGeom prst="rect">
              <a:avLst/>
            </a:prstGeom>
            <a:noFill/>
          </p:spPr>
          <p:txBody>
            <a:bodyPr wrap="square" rtlCol="0">
              <a:spAutoFit/>
            </a:bodyPr>
            <a:lstStyle/>
            <a:p>
              <a:pPr algn="ctr"/>
              <a:r>
                <a:rPr lang="zh-CN" altLang="en-US" sz="1000" dirty="0">
                  <a:solidFill>
                    <a:srgbClr val="445185"/>
                  </a:solidFill>
                  <a:latin typeface="黑体" panose="02010609060101010101" charset="-122"/>
                  <a:ea typeface="黑体" panose="02010609060101010101" charset="-122"/>
                </a:rPr>
                <a:t>扫码关注开源社公众号</a:t>
              </a:r>
            </a:p>
          </p:txBody>
        </p:sp>
        <p:pic>
          <p:nvPicPr>
            <p:cNvPr id="38" name="图片 37"/>
            <p:cNvPicPr>
              <a:picLocks noChangeAspect="1"/>
            </p:cNvPicPr>
            <p:nvPr>
              <p:custDataLst>
                <p:tags r:id="rId12"/>
              </p:custDataLst>
            </p:nvPr>
          </p:nvPicPr>
          <p:blipFill>
            <a:blip r:embed="rId15">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13"/>
              </p:custDataLst>
            </p:nvPr>
          </p:nvPicPr>
          <p:blipFill>
            <a:blip r:embed="rId16"/>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3"/>
            </p:custDataLst>
          </p:nvPr>
        </p:nvPicPr>
        <p:blipFill>
          <a:blip r:embed="rId17"/>
          <a:stretch>
            <a:fillRect/>
          </a:stretch>
        </p:blipFill>
        <p:spPr>
          <a:xfrm>
            <a:off x="9364345" y="561975"/>
            <a:ext cx="1807845" cy="608965"/>
          </a:xfrm>
          <a:prstGeom prst="rect">
            <a:avLst/>
          </a:prstGeom>
        </p:spPr>
      </p:pic>
      <p:sp>
        <p:nvSpPr>
          <p:cNvPr id="19" name="椭圆 18"/>
          <p:cNvSpPr/>
          <p:nvPr userDrawn="1">
            <p:custDataLst>
              <p:tags r:id="rId4"/>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userDrawn="1">
            <p:custDataLst>
              <p:tags r:id="rId5"/>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山3"/>
          <p:cNvPicPr>
            <a:picLocks noChangeAspect="1"/>
          </p:cNvPicPr>
          <p:nvPr userDrawn="1">
            <p:custDataLst>
              <p:tags r:id="rId6"/>
            </p:custDataLst>
          </p:nvPr>
        </p:nvPicPr>
        <p:blipFill>
          <a:blip r:embed="rId18"/>
          <a:stretch>
            <a:fillRect/>
          </a:stretch>
        </p:blipFill>
        <p:spPr>
          <a:xfrm flipH="1">
            <a:off x="-706755" y="5791835"/>
            <a:ext cx="3825875" cy="1066165"/>
          </a:xfrm>
          <a:prstGeom prst="rect">
            <a:avLst/>
          </a:prstGeom>
        </p:spPr>
      </p:pic>
      <p:sp>
        <p:nvSpPr>
          <p:cNvPr id="15" name="椭圆 14"/>
          <p:cNvSpPr/>
          <p:nvPr userDrawn="1">
            <p:custDataLst>
              <p:tags r:id="rId7"/>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山2"/>
          <p:cNvPicPr>
            <a:picLocks noChangeAspect="1"/>
          </p:cNvPicPr>
          <p:nvPr userDrawn="1">
            <p:custDataLst>
              <p:tags r:id="rId8"/>
            </p:custDataLst>
          </p:nvPr>
        </p:nvPicPr>
        <p:blipFill>
          <a:blip r:embed="rId19"/>
          <a:stretch>
            <a:fillRect/>
          </a:stretch>
        </p:blipFill>
        <p:spPr>
          <a:xfrm>
            <a:off x="10738485" y="4728210"/>
            <a:ext cx="1453515" cy="2548890"/>
          </a:xfrm>
          <a:prstGeom prst="rect">
            <a:avLst/>
          </a:prstGeom>
        </p:spPr>
      </p:pic>
      <p:sp>
        <p:nvSpPr>
          <p:cNvPr id="3" name="文本框 2"/>
          <p:cNvSpPr txBox="1"/>
          <p:nvPr userDrawn="1">
            <p:custDataLst>
              <p:tags r:id="rId9"/>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p>
        </p:txBody>
      </p:sp>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lstStyle/>
          <a:p>
            <a:pPr lvl="0"/>
            <a:r>
              <a:rPr lang="zh-CN" altLang="en-US"/>
              <a:t>单击此处编辑母版文本样式</a:t>
            </a:r>
          </a:p>
          <a:p>
            <a:pPr lvl="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FE35BE89-FE1B-4E4D-90F0-7B3CCBA597B3}" type="datetime1">
              <a:rPr lang="en-US" smtClean="0"/>
              <a:t>10/26/23</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74438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3B45AE-045F-4222-9F04-19ED48EE0D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836511"/>
            <a:ext cx="8189914" cy="2216466"/>
          </a:xfrm>
        </p:spPr>
        <p:txBody>
          <a:bodyPr/>
          <a:lstStyle>
            <a:lvl1pPr>
              <a:defRPr sz="44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45FA0889-14EA-468A-9A0B-CCC80E8EE750}"/>
              </a:ext>
            </a:extLst>
          </p:cNvPr>
          <p:cNvSpPr>
            <a:spLocks noGrp="1"/>
          </p:cNvSpPr>
          <p:nvPr>
            <p:ph type="body" sz="quarter" idx="12" hasCustomPrompt="1"/>
          </p:nvPr>
        </p:nvSpPr>
        <p:spPr>
          <a:xfrm>
            <a:off x="820509" y="1836511"/>
            <a:ext cx="309563" cy="309563"/>
          </a:xfrm>
          <a:blipFill>
            <a:blip r:embed="rId3"/>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7" name="Text Placeholder 15">
            <a:extLst>
              <a:ext uri="{FF2B5EF4-FFF2-40B4-BE49-F238E27FC236}">
                <a16:creationId xmlns:a16="http://schemas.microsoft.com/office/drawing/2014/main" id="{A42E5265-CAE5-450E-973A-8806C606F285}"/>
              </a:ext>
            </a:extLst>
          </p:cNvPr>
          <p:cNvSpPr>
            <a:spLocks noGrp="1"/>
          </p:cNvSpPr>
          <p:nvPr>
            <p:ph type="body" sz="quarter" idx="13" hasCustomPrompt="1"/>
          </p:nvPr>
        </p:nvSpPr>
        <p:spPr>
          <a:xfrm>
            <a:off x="3842603" y="3119437"/>
            <a:ext cx="309563" cy="309563"/>
          </a:xfrm>
          <a:blipFill>
            <a:blip r:embed="rId4"/>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9" name="Text Placeholder 8">
            <a:extLst>
              <a:ext uri="{FF2B5EF4-FFF2-40B4-BE49-F238E27FC236}">
                <a16:creationId xmlns:a16="http://schemas.microsoft.com/office/drawing/2014/main" id="{0C139DB6-EAA5-478D-8B47-73B28F478C40}"/>
              </a:ext>
            </a:extLst>
          </p:cNvPr>
          <p:cNvSpPr>
            <a:spLocks noGrp="1"/>
          </p:cNvSpPr>
          <p:nvPr>
            <p:ph type="body" sz="quarter" idx="14" hasCustomPrompt="1"/>
          </p:nvPr>
        </p:nvSpPr>
        <p:spPr>
          <a:xfrm>
            <a:off x="1143000" y="4610100"/>
            <a:ext cx="8191500" cy="424732"/>
          </a:xfrm>
        </p:spPr>
        <p:txBody>
          <a:bodyPr/>
          <a:lstStyle>
            <a:lvl1pPr marL="0" indent="0">
              <a:buNone/>
              <a:defRPr sz="2400" b="1"/>
            </a:lvl1pPr>
          </a:lstStyle>
          <a:p>
            <a:pPr lvl="0"/>
            <a:r>
              <a:rPr lang="en-US" dirty="0"/>
              <a:t>Enter quoted person’s name</a:t>
            </a:r>
          </a:p>
        </p:txBody>
      </p:sp>
      <p:sp>
        <p:nvSpPr>
          <p:cNvPr id="11" name="Text Placeholder 10">
            <a:extLst>
              <a:ext uri="{FF2B5EF4-FFF2-40B4-BE49-F238E27FC236}">
                <a16:creationId xmlns:a16="http://schemas.microsoft.com/office/drawing/2014/main" id="{C4D58212-E366-46B6-A286-ED11216920C0}"/>
              </a:ext>
            </a:extLst>
          </p:cNvPr>
          <p:cNvSpPr>
            <a:spLocks noGrp="1"/>
          </p:cNvSpPr>
          <p:nvPr>
            <p:ph type="body" sz="quarter" idx="15" hasCustomPrompt="1"/>
          </p:nvPr>
        </p:nvSpPr>
        <p:spPr>
          <a:xfrm>
            <a:off x="1143000" y="5045137"/>
            <a:ext cx="8176986" cy="369332"/>
          </a:xfrm>
        </p:spPr>
        <p:txBody>
          <a:bodyPr/>
          <a:lstStyle>
            <a:lvl1pPr marL="0" indent="0">
              <a:buNone/>
              <a:defRPr sz="2000"/>
            </a:lvl1pPr>
          </a:lstStyle>
          <a:p>
            <a:pPr lvl="0"/>
            <a:r>
              <a:rPr lang="en-US" dirty="0"/>
              <a:t>Enter quoted person’s affiliation</a:t>
            </a:r>
          </a:p>
        </p:txBody>
      </p:sp>
      <p:pic>
        <p:nvPicPr>
          <p:cNvPr id="10" name="Picture 9">
            <a:extLst>
              <a:ext uri="{FF2B5EF4-FFF2-40B4-BE49-F238E27FC236}">
                <a16:creationId xmlns:a16="http://schemas.microsoft.com/office/drawing/2014/main" id="{DA8F009E-06F6-445D-8D89-4968D4F86905}"/>
              </a:ext>
            </a:extLst>
          </p:cNvPr>
          <p:cNvPicPr>
            <a:picLocks noChangeAspect="1"/>
          </p:cNvPicPr>
          <p:nvPr userDrawn="1"/>
        </p:nvPicPr>
        <p:blipFill>
          <a:blip r:embed="rId5"/>
          <a:srcRect/>
          <a:stretch/>
        </p:blipFill>
        <p:spPr>
          <a:xfrm>
            <a:off x="292501" y="6428661"/>
            <a:ext cx="388818" cy="219592"/>
          </a:xfrm>
          <a:prstGeom prst="rect">
            <a:avLst/>
          </a:prstGeom>
        </p:spPr>
      </p:pic>
      <p:sp>
        <p:nvSpPr>
          <p:cNvPr id="12" name="TextBox 3">
            <a:extLst>
              <a:ext uri="{FF2B5EF4-FFF2-40B4-BE49-F238E27FC236}">
                <a16:creationId xmlns:a16="http://schemas.microsoft.com/office/drawing/2014/main" id="{875B7FE0-C7F4-4090-999D-4BEAFBEC30D8}"/>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2023, Amazon Web Services, Inc. or its affiliates. All rights reserved.</a:t>
            </a:r>
          </a:p>
        </p:txBody>
      </p:sp>
    </p:spTree>
    <p:extLst>
      <p:ext uri="{BB962C8B-B14F-4D97-AF65-F5344CB8AC3E}">
        <p14:creationId xmlns:p14="http://schemas.microsoft.com/office/powerpoint/2010/main" val="3716670865"/>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t>2023/10/26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t>‹#›</a:t>
            </a:fld>
            <a:endParaRPr lang="zh-CN" altLang="en-US"/>
          </a:p>
        </p:txBody>
      </p:sp>
      <p:sp>
        <p:nvSpPr>
          <p:cNvPr id="25" name="文本框 24"/>
          <p:cNvSpPr txBox="1"/>
          <p:nvPr userDrawn="1">
            <p:custDataLst>
              <p:tags r:id="rId18"/>
            </p:custDataLst>
          </p:nvPr>
        </p:nvSpPr>
        <p:spPr>
          <a:xfrm>
            <a:off x="3466187" y="6219374"/>
            <a:ext cx="2514600" cy="275590"/>
          </a:xfrm>
          <a:prstGeom prst="rect">
            <a:avLst/>
          </a:prstGeom>
          <a:noFill/>
        </p:spPr>
        <p:txBody>
          <a:bodyPr wrap="square" rtlCol="0">
            <a:spAutoFit/>
          </a:bodyPr>
          <a:lstStyle/>
          <a:p>
            <a:pPr algn="ctr"/>
            <a:r>
              <a:rPr lang="en-US" altLang="zh-CN" sz="1200" dirty="0">
                <a:solidFill>
                  <a:srgbClr val="363E7D"/>
                </a:solidFill>
                <a:latin typeface="黑体" panose="02010609060101010101" charset="-122"/>
                <a:ea typeface="黑体" panose="02010609060101010101" charset="-122"/>
                <a:cs typeface="黑体" panose="02010609060101010101" charset="-122"/>
              </a:rPr>
              <a:t>2023 </a:t>
            </a:r>
            <a:r>
              <a:rPr lang="zh-CN" altLang="en-US" sz="1200" dirty="0">
                <a:solidFill>
                  <a:srgbClr val="363E7D"/>
                </a:solidFill>
                <a:latin typeface="黑体" panose="02010609060101010101" charset="-122"/>
                <a:ea typeface="黑体" panose="02010609060101010101" charset="-122"/>
                <a:cs typeface="黑体" panose="02010609060101010101" charset="-122"/>
              </a:rPr>
              <a:t>第八届中国开源年会</a:t>
            </a:r>
          </a:p>
        </p:txBody>
      </p:sp>
      <p:sp>
        <p:nvSpPr>
          <p:cNvPr id="26" name="文本框 25"/>
          <p:cNvSpPr txBox="1"/>
          <p:nvPr userDrawn="1">
            <p:custDataLst>
              <p:tags r:id="rId19"/>
            </p:custDataLst>
          </p:nvPr>
        </p:nvSpPr>
        <p:spPr>
          <a:xfrm>
            <a:off x="5836920" y="6210662"/>
            <a:ext cx="2205275" cy="275590"/>
          </a:xfrm>
          <a:prstGeom prst="rect">
            <a:avLst/>
          </a:prstGeom>
          <a:noFill/>
        </p:spPr>
        <p:txBody>
          <a:bodyPr wrap="square" rtlCol="0">
            <a:spAutoFit/>
          </a:bodyPr>
          <a:lstStyle/>
          <a:p>
            <a:pPr algn="ctr"/>
            <a:r>
              <a:rPr lang="zh-CN" altLang="en-US" sz="1200" dirty="0">
                <a:solidFill>
                  <a:srgbClr val="363E7D"/>
                </a:solidFill>
                <a:latin typeface="黑体" panose="02010609060101010101" charset="-122"/>
                <a:ea typeface="黑体" panose="02010609060101010101" charset="-122"/>
                <a:sym typeface="+mn-ea"/>
              </a:rPr>
              <a:t>开源：川流不息、山海相映</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xStyles>
    <p:title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bit.ly/3ooE5UJ" TargetMode="External"/><Relationship Id="rId7"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chart" Target="../charts/chart1.xml"/><Relationship Id="rId5" Type="http://schemas.openxmlformats.org/officeDocument/2006/relationships/hyperlink" Target="https://bit.ly/3ctqHMp" TargetMode="External"/><Relationship Id="rId4" Type="http://schemas.openxmlformats.org/officeDocument/2006/relationships/hyperlink" Target="https://bit.ly/3yYeGp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7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notesSlide" Target="../notesSlides/notesSlide12.xml"/><Relationship Id="rId16"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81.svg"/><Relationship Id="rId5" Type="http://schemas.openxmlformats.org/officeDocument/2006/relationships/diagramQuickStyle" Target="../diagrams/quickStyle1.xml"/><Relationship Id="rId15" Type="http://schemas.openxmlformats.org/officeDocument/2006/relationships/image" Target="../media/image85.svg"/><Relationship Id="rId10" Type="http://schemas.openxmlformats.org/officeDocument/2006/relationships/image" Target="../media/image80.png"/><Relationship Id="rId19" Type="http://schemas.openxmlformats.org/officeDocument/2006/relationships/hyperlink" Target="https://pixabay.com/en/castle-security-closed-1083570/" TargetMode="External"/><Relationship Id="rId4" Type="http://schemas.openxmlformats.org/officeDocument/2006/relationships/diagramLayout" Target="../diagrams/layout1.xml"/><Relationship Id="rId9" Type="http://schemas.openxmlformats.org/officeDocument/2006/relationships/image" Target="../media/image79.svg"/><Relationship Id="rId1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91.png"/><Relationship Id="rId4" Type="http://schemas.openxmlformats.org/officeDocument/2006/relationships/image" Target="../media/image90.svg"/></Relationships>
</file>

<file path=ppt/slides/_rels/slide16.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92.png"/><Relationship Id="rId9" Type="http://schemas.openxmlformats.org/officeDocument/2006/relationships/image" Target="../media/image95.png"/></Relationships>
</file>

<file path=ppt/slides/_rels/slide17.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06.png"/><Relationship Id="rId7"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20.png"/></Relationships>
</file>

<file path=ppt/slides/_rels/slide21.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19.svg"/><Relationship Id="rId3" Type="http://schemas.openxmlformats.org/officeDocument/2006/relationships/image" Target="../media/image106.png"/><Relationship Id="rId7" Type="http://schemas.openxmlformats.org/officeDocument/2006/relationships/image" Target="../media/image121.png"/><Relationship Id="rId12"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09.png"/><Relationship Id="rId11" Type="http://schemas.openxmlformats.org/officeDocument/2006/relationships/image" Target="../media/image125.png"/><Relationship Id="rId5" Type="http://schemas.openxmlformats.org/officeDocument/2006/relationships/image" Target="../media/image108.png"/><Relationship Id="rId10" Type="http://schemas.openxmlformats.org/officeDocument/2006/relationships/image" Target="../media/image124.png"/><Relationship Id="rId4" Type="http://schemas.openxmlformats.org/officeDocument/2006/relationships/image" Target="../media/image107.png"/><Relationship Id="rId9" Type="http://schemas.openxmlformats.org/officeDocument/2006/relationships/image" Target="../media/image123.png"/><Relationship Id="rId14" Type="http://schemas.openxmlformats.org/officeDocument/2006/relationships/image" Target="../media/image120.png"/></Relationships>
</file>

<file path=ppt/slides/_rels/slide2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25.png"/><Relationship Id="rId3" Type="http://schemas.openxmlformats.org/officeDocument/2006/relationships/image" Target="../media/image106.png"/><Relationship Id="rId7" Type="http://schemas.openxmlformats.org/officeDocument/2006/relationships/image" Target="../media/image126.png"/><Relationship Id="rId12" Type="http://schemas.openxmlformats.org/officeDocument/2006/relationships/image" Target="../media/image124.png"/><Relationship Id="rId2" Type="http://schemas.openxmlformats.org/officeDocument/2006/relationships/notesSlide" Target="../notesSlides/notesSlide20.xml"/><Relationship Id="rId16" Type="http://schemas.openxmlformats.org/officeDocument/2006/relationships/image" Target="../media/image120.png"/><Relationship Id="rId1" Type="http://schemas.openxmlformats.org/officeDocument/2006/relationships/slideLayout" Target="../slideLayouts/slideLayout8.xml"/><Relationship Id="rId6" Type="http://schemas.openxmlformats.org/officeDocument/2006/relationships/image" Target="../media/image109.png"/><Relationship Id="rId11" Type="http://schemas.openxmlformats.org/officeDocument/2006/relationships/image" Target="../media/image123.png"/><Relationship Id="rId5" Type="http://schemas.openxmlformats.org/officeDocument/2006/relationships/image" Target="../media/image108.png"/><Relationship Id="rId15" Type="http://schemas.openxmlformats.org/officeDocument/2006/relationships/image" Target="../media/image119.svg"/><Relationship Id="rId10" Type="http://schemas.openxmlformats.org/officeDocument/2006/relationships/image" Target="../media/image122.png"/><Relationship Id="rId4" Type="http://schemas.openxmlformats.org/officeDocument/2006/relationships/image" Target="../media/image107.png"/><Relationship Id="rId9" Type="http://schemas.openxmlformats.org/officeDocument/2006/relationships/image" Target="../media/image121.png"/><Relationship Id="rId14" Type="http://schemas.openxmlformats.org/officeDocument/2006/relationships/image" Target="../media/image118.png"/></Relationships>
</file>

<file path=ppt/slides/_rels/slide23.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22.png"/><Relationship Id="rId18" Type="http://schemas.openxmlformats.org/officeDocument/2006/relationships/image" Target="../media/image119.svg"/><Relationship Id="rId3" Type="http://schemas.openxmlformats.org/officeDocument/2006/relationships/image" Target="../media/image106.png"/><Relationship Id="rId7" Type="http://schemas.openxmlformats.org/officeDocument/2006/relationships/image" Target="../media/image126.png"/><Relationship Id="rId12" Type="http://schemas.openxmlformats.org/officeDocument/2006/relationships/image" Target="../media/image121.png"/><Relationship Id="rId17" Type="http://schemas.openxmlformats.org/officeDocument/2006/relationships/image" Target="../media/image118.png"/><Relationship Id="rId2" Type="http://schemas.openxmlformats.org/officeDocument/2006/relationships/notesSlide" Target="../notesSlides/notesSlide21.xml"/><Relationship Id="rId16" Type="http://schemas.openxmlformats.org/officeDocument/2006/relationships/image" Target="../media/image125.png"/><Relationship Id="rId1" Type="http://schemas.openxmlformats.org/officeDocument/2006/relationships/slideLayout" Target="../slideLayouts/slideLayout8.xml"/><Relationship Id="rId6" Type="http://schemas.openxmlformats.org/officeDocument/2006/relationships/image" Target="../media/image109.png"/><Relationship Id="rId11" Type="http://schemas.openxmlformats.org/officeDocument/2006/relationships/image" Target="../media/image130.png"/><Relationship Id="rId5" Type="http://schemas.openxmlformats.org/officeDocument/2006/relationships/image" Target="../media/image108.png"/><Relationship Id="rId15" Type="http://schemas.openxmlformats.org/officeDocument/2006/relationships/image" Target="../media/image124.png"/><Relationship Id="rId10" Type="http://schemas.openxmlformats.org/officeDocument/2006/relationships/image" Target="../media/image129.png"/><Relationship Id="rId19" Type="http://schemas.openxmlformats.org/officeDocument/2006/relationships/image" Target="../media/image120.png"/><Relationship Id="rId4" Type="http://schemas.openxmlformats.org/officeDocument/2006/relationships/image" Target="../media/image107.png"/><Relationship Id="rId9" Type="http://schemas.openxmlformats.org/officeDocument/2006/relationships/image" Target="../media/image128.png"/><Relationship Id="rId14" Type="http://schemas.openxmlformats.org/officeDocument/2006/relationships/image" Target="../media/image123.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36.xml"/><Relationship Id="rId7" Type="http://schemas.openxmlformats.org/officeDocument/2006/relationships/slideLayout" Target="../slideLayouts/slideLayout7.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10" Type="http://schemas.openxmlformats.org/officeDocument/2006/relationships/image" Target="../media/image132.jpeg"/><Relationship Id="rId4" Type="http://schemas.openxmlformats.org/officeDocument/2006/relationships/tags" Target="../tags/tag37.xml"/><Relationship Id="rId9" Type="http://schemas.openxmlformats.org/officeDocument/2006/relationships/image" Target="../media/image1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23.png"/><Relationship Id="rId21" Type="http://schemas.openxmlformats.org/officeDocument/2006/relationships/image" Target="../media/image41.png"/><Relationship Id="rId34" Type="http://schemas.openxmlformats.org/officeDocument/2006/relationships/image" Target="../media/image54.sv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36.svg"/><Relationship Id="rId20" Type="http://schemas.openxmlformats.org/officeDocument/2006/relationships/image" Target="../media/image40.svg"/><Relationship Id="rId29"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4.svg"/><Relationship Id="rId32" Type="http://schemas.openxmlformats.org/officeDocument/2006/relationships/image" Target="../media/image52.sv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svg"/><Relationship Id="rId36" Type="http://schemas.openxmlformats.org/officeDocument/2006/relationships/image" Target="../media/image56.svg"/><Relationship Id="rId10" Type="http://schemas.openxmlformats.org/officeDocument/2006/relationships/image" Target="../media/image30.sv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 Id="rId30" Type="http://schemas.openxmlformats.org/officeDocument/2006/relationships/image" Target="../media/image50.svg"/><Relationship Id="rId35" Type="http://schemas.openxmlformats.org/officeDocument/2006/relationships/image" Target="../media/image55.png"/><Relationship Id="rId8"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notesSlide" Target="../notesSlides/notesSlide6.xml"/><Relationship Id="rId16" Type="http://schemas.openxmlformats.org/officeDocument/2006/relationships/image" Target="../media/image70.svg"/><Relationship Id="rId20" Type="http://schemas.openxmlformats.org/officeDocument/2006/relationships/image" Target="../media/image74.svg"/><Relationship Id="rId1" Type="http://schemas.openxmlformats.org/officeDocument/2006/relationships/slideLayout" Target="../slideLayouts/slideLayout8.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19" Type="http://schemas.openxmlformats.org/officeDocument/2006/relationships/image" Target="../media/image73.pn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a:xfrm>
            <a:off x="636237" y="1859200"/>
            <a:ext cx="6177668" cy="1325880"/>
          </a:xfrm>
        </p:spPr>
        <p:txBody>
          <a:bodyPr>
            <a:normAutofit fontScale="90000"/>
          </a:bodyPr>
          <a:lstStyle/>
          <a:p>
            <a:pPr algn="l">
              <a:lnSpc>
                <a:spcPct val="100000"/>
              </a:lnSpc>
            </a:pPr>
            <a:r>
              <a:rPr lang="zh-CN" altLang="en-CN" b="1" dirty="0">
                <a:solidFill>
                  <a:srgbClr val="363E7D"/>
                </a:solidFill>
                <a:latin typeface="黑体" panose="02010609060101010101" charset="-122"/>
                <a:ea typeface="黑体" panose="02010609060101010101" charset="-122"/>
                <a:cs typeface="黑体" panose="02010609060101010101" charset="-122"/>
              </a:rPr>
              <a:t>面向</a:t>
            </a:r>
            <a:r>
              <a:rPr lang="zh-CN" altLang="en-US" b="1" dirty="0">
                <a:solidFill>
                  <a:srgbClr val="363E7D"/>
                </a:solidFill>
                <a:latin typeface="黑体" panose="02010609060101010101" charset="-122"/>
                <a:ea typeface="黑体" panose="02010609060101010101" charset="-122"/>
                <a:cs typeface="黑体" panose="02010609060101010101" charset="-122"/>
              </a:rPr>
              <a:t>云原生的开源安全技术发展之路</a:t>
            </a:r>
          </a:p>
        </p:txBody>
      </p:sp>
      <p:sp>
        <p:nvSpPr>
          <p:cNvPr id="14" name="副标题 13"/>
          <p:cNvSpPr>
            <a:spLocks noGrp="1"/>
          </p:cNvSpPr>
          <p:nvPr>
            <p:ph type="subTitle" idx="4294967295"/>
          </p:nvPr>
        </p:nvSpPr>
        <p:spPr>
          <a:xfrm>
            <a:off x="756920" y="3799840"/>
            <a:ext cx="6416040" cy="482600"/>
          </a:xfrm>
        </p:spPr>
        <p:txBody>
          <a:bodyPr>
            <a:noAutofit/>
          </a:bodyPr>
          <a:lstStyle/>
          <a:p>
            <a:pPr algn="l"/>
            <a:r>
              <a:rPr lang="zh-CN" altLang="en-US" sz="2400" b="1" dirty="0">
                <a:solidFill>
                  <a:srgbClr val="363E7D"/>
                </a:solidFill>
                <a:latin typeface="黑体" panose="02010609060101010101" charset="-122"/>
                <a:ea typeface="黑体" panose="02010609060101010101" charset="-122"/>
                <a:cs typeface="黑体" panose="02010609060101010101" charset="-122"/>
              </a:rPr>
              <a:t>郑予彬</a:t>
            </a:r>
            <a:r>
              <a:rPr lang="en-US" altLang="zh-CN" sz="2400" b="1" dirty="0">
                <a:solidFill>
                  <a:srgbClr val="363E7D"/>
                </a:solidFill>
                <a:latin typeface="黑体" panose="02010609060101010101" charset="-122"/>
                <a:ea typeface="黑体" panose="02010609060101010101" charset="-122"/>
                <a:cs typeface="黑体" panose="02010609060101010101" charset="-122"/>
              </a:rPr>
              <a:t>   </a:t>
            </a:r>
          </a:p>
          <a:p>
            <a:pPr algn="l"/>
            <a:r>
              <a:rPr lang="zh-CN" altLang="en-US" sz="2400" b="1" dirty="0">
                <a:solidFill>
                  <a:srgbClr val="363E7D"/>
                </a:solidFill>
                <a:latin typeface="黑体" panose="02010609060101010101" charset="-122"/>
                <a:ea typeface="黑体" panose="02010609060101010101" charset="-122"/>
                <a:cs typeface="黑体" panose="02010609060101010101" charset="-122"/>
              </a:rPr>
              <a:t>资深开发者布道师 亚马逊云科技</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5B00D81-B571-4A2C-AF7E-FAEF6EA089F5}"/>
              </a:ext>
            </a:extLst>
          </p:cNvPr>
          <p:cNvSpPr>
            <a:spLocks noGrp="1"/>
          </p:cNvSpPr>
          <p:nvPr>
            <p:ph type="title" idx="4294967295"/>
          </p:nvPr>
        </p:nvSpPr>
        <p:spPr>
          <a:xfrm>
            <a:off x="1396201" y="1286934"/>
            <a:ext cx="9397778" cy="2542992"/>
          </a:xfrm>
        </p:spPr>
        <p:txBody>
          <a:bodyPr/>
          <a:lstStyle/>
          <a:p>
            <a:pPr defTabSz="1042416"/>
            <a:r>
              <a:rPr lang="en-US" sz="5016" kern="1200"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96% </a:t>
            </a:r>
            <a:r>
              <a:rPr lang="en-US" sz="5016" kern="1200" dirty="0">
                <a:solidFill>
                  <a:srgbClr val="445185"/>
                </a:solidFill>
                <a:latin typeface="Amazon Ember" panose="020B0603020204020204" pitchFamily="34" charset="0"/>
                <a:ea typeface="Amazon Ember" panose="020B0603020204020204" pitchFamily="34" charset="0"/>
                <a:cs typeface="Amazon Ember" panose="020B0603020204020204" pitchFamily="34" charset="0"/>
              </a:rPr>
              <a:t>of scanned codebases contain open source.</a:t>
            </a: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Text Placeholder 4">
            <a:extLst>
              <a:ext uri="{FF2B5EF4-FFF2-40B4-BE49-F238E27FC236}">
                <a16:creationId xmlns:a16="http://schemas.microsoft.com/office/drawing/2014/main" id="{69804640-0BF4-417E-945E-5CCB99772E58}"/>
              </a:ext>
            </a:extLst>
          </p:cNvPr>
          <p:cNvSpPr>
            <a:spLocks noGrp="1"/>
          </p:cNvSpPr>
          <p:nvPr>
            <p:ph type="body" sz="quarter" idx="4294967295"/>
          </p:nvPr>
        </p:nvSpPr>
        <p:spPr>
          <a:xfrm>
            <a:off x="1396201" y="4469317"/>
            <a:ext cx="9399599" cy="488196"/>
          </a:xfrm>
        </p:spPr>
        <p:txBody>
          <a:bodyPr>
            <a:normAutofit/>
          </a:bodyPr>
          <a:lstStyle/>
          <a:p>
            <a:pPr defTabSz="1042416">
              <a:spcBef>
                <a:spcPts val="1140"/>
              </a:spcBef>
            </a:pPr>
            <a:r>
              <a:rPr lang="en-US" sz="1700" kern="1200" dirty="0">
                <a:solidFill>
                  <a:srgbClr val="445185"/>
                </a:solidFill>
                <a:latin typeface="Amazon Ember" panose="020B0603020204020204" pitchFamily="34" charset="0"/>
                <a:ea typeface="Amazon Ember" panose="020B0603020204020204" pitchFamily="34" charset="0"/>
                <a:cs typeface="Amazon Ember" panose="020B0603020204020204" pitchFamily="34" charset="0"/>
              </a:rPr>
              <a:t>Synopsys</a:t>
            </a:r>
          </a:p>
          <a:p>
            <a:endParaRPr lang="en-US" sz="17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Text Placeholder 5">
            <a:extLst>
              <a:ext uri="{FF2B5EF4-FFF2-40B4-BE49-F238E27FC236}">
                <a16:creationId xmlns:a16="http://schemas.microsoft.com/office/drawing/2014/main" id="{54A395D3-2928-4E2C-AAF5-7BB3DAED9308}"/>
              </a:ext>
            </a:extLst>
          </p:cNvPr>
          <p:cNvSpPr>
            <a:spLocks noGrp="1"/>
          </p:cNvSpPr>
          <p:nvPr>
            <p:ph type="body" sz="quarter" idx="4294967295"/>
          </p:nvPr>
        </p:nvSpPr>
        <p:spPr>
          <a:xfrm>
            <a:off x="1396201" y="4968443"/>
            <a:ext cx="9383205" cy="424440"/>
          </a:xfrm>
        </p:spPr>
        <p:txBody>
          <a:bodyPr>
            <a:normAutofit/>
          </a:bodyPr>
          <a:lstStyle/>
          <a:p>
            <a:pPr defTabSz="1042416">
              <a:spcBef>
                <a:spcPts val="1140"/>
              </a:spcBef>
            </a:pPr>
            <a:r>
              <a:rPr lang="en-US" sz="1700" kern="1200" dirty="0">
                <a:solidFill>
                  <a:srgbClr val="445185"/>
                </a:solidFill>
                <a:latin typeface="黑体" panose="02010609060101010101" charset="-122"/>
                <a:ea typeface="黑体" panose="02010609060101010101" charset="-122"/>
                <a:cs typeface="+mn-cs"/>
              </a:rPr>
              <a:t>2023</a:t>
            </a:r>
            <a:endParaRPr lang="en-US" sz="1700" dirty="0"/>
          </a:p>
        </p:txBody>
      </p:sp>
    </p:spTree>
    <p:extLst>
      <p:ext uri="{BB962C8B-B14F-4D97-AF65-F5344CB8AC3E}">
        <p14:creationId xmlns:p14="http://schemas.microsoft.com/office/powerpoint/2010/main" val="72189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4E9EB-24F2-4D13-AF50-AF226C0FECCD}"/>
              </a:ext>
            </a:extLst>
          </p:cNvPr>
          <p:cNvSpPr>
            <a:spLocks noGrp="1"/>
          </p:cNvSpPr>
          <p:nvPr>
            <p:ph type="title" idx="4294967295"/>
          </p:nvPr>
        </p:nvSpPr>
        <p:spPr>
          <a:xfrm>
            <a:off x="693800" y="464224"/>
            <a:ext cx="9448305" cy="536575"/>
          </a:xfrm>
          <a:noFill/>
        </p:spPr>
        <p:txBody>
          <a:bodyPr wrap="square">
            <a:spAutoFit/>
          </a:bodyPr>
          <a:lstStyle/>
          <a:p>
            <a:pPr defTabSz="609585"/>
            <a:r>
              <a:rPr lang="en-US" sz="3200" dirty="0" err="1">
                <a:solidFill>
                  <a:schemeClr val="tx2"/>
                </a:solidFill>
                <a:latin typeface="Source Han Sans CN Regular" panose="020B0500000000000000" pitchFamily="34" charset="-128"/>
                <a:ea typeface="Source Han Sans CN Regular" panose="020B0500000000000000" pitchFamily="34" charset="-128"/>
                <a:cs typeface="+mn-cs"/>
              </a:rPr>
              <a:t>开源为云原生应用带来的安全挑战</a:t>
            </a:r>
            <a:endParaRPr lang="en-US" sz="3200" dirty="0">
              <a:solidFill>
                <a:schemeClr val="tx2"/>
              </a:solidFill>
              <a:latin typeface="Source Han Sans CN Regular" panose="020B0500000000000000" pitchFamily="34" charset="-128"/>
              <a:ea typeface="Source Han Sans CN Regular" panose="020B0500000000000000" pitchFamily="34" charset="-128"/>
              <a:cs typeface="+mn-cs"/>
            </a:endParaRPr>
          </a:p>
        </p:txBody>
      </p:sp>
      <p:sp>
        <p:nvSpPr>
          <p:cNvPr id="5" name="Content Placeholder 9">
            <a:extLst>
              <a:ext uri="{FF2B5EF4-FFF2-40B4-BE49-F238E27FC236}">
                <a16:creationId xmlns:a16="http://schemas.microsoft.com/office/drawing/2014/main" id="{8F7F82F9-591B-45F5-90A6-3184CE3B9969}"/>
              </a:ext>
            </a:extLst>
          </p:cNvPr>
          <p:cNvSpPr txBox="1">
            <a:spLocks/>
          </p:cNvSpPr>
          <p:nvPr/>
        </p:nvSpPr>
        <p:spPr>
          <a:xfrm>
            <a:off x="592667" y="1135706"/>
            <a:ext cx="11430000" cy="3293209"/>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mazon Ember" panose="020B0603020204020204" pitchFamily="34" charset="0"/>
              <a:buChar char="•"/>
              <a:defRPr sz="2400" kern="1200">
                <a:solidFill>
                  <a:schemeClr val="tx1"/>
                </a:solidFill>
                <a:latin typeface="+mn-lt"/>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000" kern="1200">
                <a:solidFill>
                  <a:schemeClr val="tx1"/>
                </a:solidFill>
                <a:latin typeface="+mn-lt"/>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mn-lt"/>
                <a:ea typeface="+mn-ea"/>
                <a:cs typeface="+mn-cs"/>
              </a:defRPr>
            </a:lvl3pPr>
            <a:lvl4pPr marL="1085850" indent="-171450" algn="l" defTabSz="914400" rtl="0" eaLnBrk="1" latinLnBrk="0" hangingPunct="1">
              <a:lnSpc>
                <a:spcPct val="90000"/>
              </a:lnSpc>
              <a:spcBef>
                <a:spcPts val="0"/>
              </a:spcBef>
              <a:spcAft>
                <a:spcPts val="1200"/>
              </a:spcAft>
              <a:buFont typeface="Amazon Ember" panose="020B0603020204020204" pitchFamily="34" charset="0"/>
              <a:buChar char="•"/>
              <a:defRPr sz="1600" kern="1200">
                <a:solidFill>
                  <a:schemeClr val="tx1"/>
                </a:solidFill>
                <a:latin typeface="+mn-lt"/>
                <a:ea typeface="+mn-ea"/>
                <a:cs typeface="+mn-cs"/>
              </a:defRPr>
            </a:lvl4pPr>
            <a:lvl5pPr marL="1314450" indent="-171450" algn="l" defTabSz="914400" rtl="0" eaLnBrk="1" latinLnBrk="0" hangingPunct="1">
              <a:lnSpc>
                <a:spcPct val="90000"/>
              </a:lnSpc>
              <a:spcBef>
                <a:spcPts val="0"/>
              </a:spcBef>
              <a:spcAft>
                <a:spcPts val="1200"/>
              </a:spcAft>
              <a:buFont typeface="Amazon Ember" panose="020B0603020204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endParaRPr lang="en-US" dirty="0"/>
          </a:p>
        </p:txBody>
      </p:sp>
      <p:sp>
        <p:nvSpPr>
          <p:cNvPr id="48" name="Freeform: Shape 47">
            <a:extLst>
              <a:ext uri="{FF2B5EF4-FFF2-40B4-BE49-F238E27FC236}">
                <a16:creationId xmlns:a16="http://schemas.microsoft.com/office/drawing/2014/main" id="{0DF88D67-DEE8-446F-B74E-D31D3CA7D05E}"/>
              </a:ext>
            </a:extLst>
          </p:cNvPr>
          <p:cNvSpPr/>
          <p:nvPr/>
        </p:nvSpPr>
        <p:spPr>
          <a:xfrm>
            <a:off x="10486771" y="904497"/>
            <a:ext cx="544397" cy="103569"/>
          </a:xfrm>
          <a:custGeom>
            <a:avLst/>
            <a:gdLst>
              <a:gd name="connsiteX0" fmla="*/ 544397 w 544397"/>
              <a:gd name="connsiteY0" fmla="*/ 64658 h 103569"/>
              <a:gd name="connsiteX1" fmla="*/ 233112 w 544397"/>
              <a:gd name="connsiteY1" fmla="*/ 103569 h 103569"/>
            </a:gdLst>
            <a:ahLst/>
            <a:cxnLst>
              <a:cxn ang="0">
                <a:pos x="connsiteX0" y="connsiteY0"/>
              </a:cxn>
              <a:cxn ang="0">
                <a:pos x="connsiteX1" y="connsiteY1"/>
              </a:cxn>
            </a:cxnLst>
            <a:rect l="l" t="t" r="r" b="b"/>
            <a:pathLst>
              <a:path w="544397" h="103569">
                <a:moveTo>
                  <a:pt x="544397" y="64658"/>
                </a:moveTo>
                <a:cubicBezTo>
                  <a:pt x="137456" y="3049"/>
                  <a:pt x="-269484" y="-58559"/>
                  <a:pt x="233112" y="10356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0" dirty="0">
              <a:solidFill>
                <a:schemeClr val="tx1"/>
              </a:solidFill>
            </a:endParaRPr>
          </a:p>
        </p:txBody>
      </p:sp>
      <p:sp>
        <p:nvSpPr>
          <p:cNvPr id="3" name="TextBox 2">
            <a:extLst>
              <a:ext uri="{FF2B5EF4-FFF2-40B4-BE49-F238E27FC236}">
                <a16:creationId xmlns:a16="http://schemas.microsoft.com/office/drawing/2014/main" id="{942B09F3-0449-44E5-A46F-D126FE1A8299}"/>
              </a:ext>
            </a:extLst>
          </p:cNvPr>
          <p:cNvSpPr txBox="1"/>
          <p:nvPr/>
        </p:nvSpPr>
        <p:spPr>
          <a:xfrm>
            <a:off x="946368" y="4544209"/>
            <a:ext cx="2507808" cy="707886"/>
          </a:xfrm>
          <a:prstGeom prst="rect">
            <a:avLst/>
          </a:prstGeom>
          <a:noFill/>
        </p:spPr>
        <p:txBody>
          <a:bodyPr wrap="square" lIns="0" rIns="0" rtlCol="0">
            <a:spAutoFit/>
          </a:bodyPr>
          <a:lstStyle/>
          <a:p>
            <a:pPr algn="ctr"/>
            <a:r>
              <a:rPr lang="en-US" sz="2000" b="1" dirty="0">
                <a:latin typeface="Amazon Ember Display" panose="020F0603020204020204" pitchFamily="34" charset="0"/>
                <a:ea typeface="Amazon Ember Display" panose="020F0603020204020204" pitchFamily="34" charset="0"/>
                <a:cs typeface="Amazon Ember Display" panose="020F0603020204020204" pitchFamily="34" charset="0"/>
              </a:rPr>
              <a:t>Software supply </a:t>
            </a:r>
            <a:br>
              <a:rPr lang="en-US" sz="2000" b="1"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000" b="1" dirty="0">
                <a:latin typeface="Amazon Ember Display" panose="020F0603020204020204" pitchFamily="34" charset="0"/>
                <a:ea typeface="Amazon Ember Display" panose="020F0603020204020204" pitchFamily="34" charset="0"/>
                <a:cs typeface="Amazon Ember Display" panose="020F0603020204020204" pitchFamily="34" charset="0"/>
              </a:rPr>
              <a:t>chain events</a:t>
            </a:r>
          </a:p>
        </p:txBody>
      </p:sp>
      <p:sp>
        <p:nvSpPr>
          <p:cNvPr id="22" name="TextBox 21">
            <a:extLst>
              <a:ext uri="{FF2B5EF4-FFF2-40B4-BE49-F238E27FC236}">
                <a16:creationId xmlns:a16="http://schemas.microsoft.com/office/drawing/2014/main" id="{B492A7CE-82E3-4379-BE00-A2C2BC2C6584}"/>
              </a:ext>
            </a:extLst>
          </p:cNvPr>
          <p:cNvSpPr txBox="1"/>
          <p:nvPr/>
        </p:nvSpPr>
        <p:spPr>
          <a:xfrm>
            <a:off x="4459124" y="4544209"/>
            <a:ext cx="3290064" cy="707886"/>
          </a:xfrm>
          <a:prstGeom prst="rect">
            <a:avLst/>
          </a:prstGeom>
          <a:noFill/>
        </p:spPr>
        <p:txBody>
          <a:bodyPr wrap="square" lIns="0" rIns="0" rtlCol="0">
            <a:spAutoFit/>
          </a:bodyPr>
          <a:lstStyle/>
          <a:p>
            <a:pPr algn="ctr"/>
            <a:r>
              <a:rPr lang="en-US" sz="2000" b="1" dirty="0">
                <a:latin typeface="Amazon Ember Display" panose="020F0603020204020204" pitchFamily="34" charset="0"/>
                <a:ea typeface="Amazon Ember Display" panose="020F0603020204020204" pitchFamily="34" charset="0"/>
                <a:cs typeface="Amazon Ember Display" panose="020F0603020204020204" pitchFamily="34" charset="0"/>
              </a:rPr>
              <a:t>Open source software (OSS) usage</a:t>
            </a:r>
          </a:p>
        </p:txBody>
      </p:sp>
      <p:sp>
        <p:nvSpPr>
          <p:cNvPr id="23" name="TextBox 22">
            <a:extLst>
              <a:ext uri="{FF2B5EF4-FFF2-40B4-BE49-F238E27FC236}">
                <a16:creationId xmlns:a16="http://schemas.microsoft.com/office/drawing/2014/main" id="{8DD4A592-7A0E-4FD6-9430-97B9CB35BABC}"/>
              </a:ext>
            </a:extLst>
          </p:cNvPr>
          <p:cNvSpPr txBox="1"/>
          <p:nvPr/>
        </p:nvSpPr>
        <p:spPr>
          <a:xfrm>
            <a:off x="8161878" y="4544208"/>
            <a:ext cx="3625633" cy="400110"/>
          </a:xfrm>
          <a:prstGeom prst="rect">
            <a:avLst/>
          </a:prstGeom>
          <a:noFill/>
        </p:spPr>
        <p:txBody>
          <a:bodyPr wrap="square" lIns="0" rIns="0" rtlCol="0">
            <a:spAutoFit/>
          </a:bodyPr>
          <a:lstStyle/>
          <a:p>
            <a:pPr algn="ctr"/>
            <a:r>
              <a:rPr lang="en-US" sz="2000" b="1" dirty="0">
                <a:latin typeface="Amazon Ember Display" panose="020F0603020204020204" pitchFamily="34" charset="0"/>
                <a:ea typeface="Amazon Ember Display" panose="020F0603020204020204" pitchFamily="34" charset="0"/>
                <a:cs typeface="Amazon Ember Display" panose="020F0603020204020204" pitchFamily="34" charset="0"/>
              </a:rPr>
              <a:t>OSS issues</a:t>
            </a:r>
          </a:p>
        </p:txBody>
      </p:sp>
      <p:sp>
        <p:nvSpPr>
          <p:cNvPr id="6" name="Rectangle 5">
            <a:extLst>
              <a:ext uri="{FF2B5EF4-FFF2-40B4-BE49-F238E27FC236}">
                <a16:creationId xmlns:a16="http://schemas.microsoft.com/office/drawing/2014/main" id="{B7D7FB50-F09E-4956-A3FE-6D7B7CEBF158}"/>
              </a:ext>
            </a:extLst>
          </p:cNvPr>
          <p:cNvSpPr/>
          <p:nvPr/>
        </p:nvSpPr>
        <p:spPr>
          <a:xfrm>
            <a:off x="562007" y="5361804"/>
            <a:ext cx="3276535" cy="400110"/>
          </a:xfrm>
          <a:prstGeom prst="rect">
            <a:avLst/>
          </a:prstGeom>
        </p:spPr>
        <p:txBody>
          <a:bodyPr wrap="square">
            <a:spAutoFit/>
          </a:bodyPr>
          <a:lstStyle/>
          <a:p>
            <a:pPr algn="ctr"/>
            <a:r>
              <a:rPr lang="en-US" sz="1000" dirty="0"/>
              <a:t>Sonatype, </a:t>
            </a:r>
            <a:r>
              <a:rPr lang="en-US" sz="1000" i="1" dirty="0"/>
              <a:t>2021 State of the Software Supply Chain</a:t>
            </a:r>
            <a:r>
              <a:rPr lang="en-US" sz="1000" dirty="0"/>
              <a:t>, </a:t>
            </a:r>
            <a:r>
              <a:rPr lang="en-US" sz="1000" dirty="0">
                <a:hlinkClick r:id="rId3">
                  <a:extLst>
                    <a:ext uri="{A12FA001-AC4F-418D-AE19-62706E023703}">
                      <ahyp:hlinkClr xmlns:ahyp="http://schemas.microsoft.com/office/drawing/2018/hyperlinkcolor" val="tx"/>
                    </a:ext>
                  </a:extLst>
                </a:hlinkClick>
              </a:rPr>
              <a:t>https://bit.ly/3ooE5UJ</a:t>
            </a:r>
            <a:endParaRPr lang="en-US" sz="1000" dirty="0"/>
          </a:p>
        </p:txBody>
      </p:sp>
      <p:sp>
        <p:nvSpPr>
          <p:cNvPr id="25" name="Rectangle 24">
            <a:extLst>
              <a:ext uri="{FF2B5EF4-FFF2-40B4-BE49-F238E27FC236}">
                <a16:creationId xmlns:a16="http://schemas.microsoft.com/office/drawing/2014/main" id="{D13E4303-EC3C-4FED-8293-E64E83514D71}"/>
              </a:ext>
            </a:extLst>
          </p:cNvPr>
          <p:cNvSpPr/>
          <p:nvPr/>
        </p:nvSpPr>
        <p:spPr>
          <a:xfrm>
            <a:off x="4305872" y="5361805"/>
            <a:ext cx="3596571" cy="400110"/>
          </a:xfrm>
          <a:prstGeom prst="rect">
            <a:avLst/>
          </a:prstGeom>
        </p:spPr>
        <p:txBody>
          <a:bodyPr wrap="square">
            <a:spAutoFit/>
          </a:bodyPr>
          <a:lstStyle/>
          <a:p>
            <a:pPr algn="ctr"/>
            <a:r>
              <a:rPr lang="en-US" sz="1000" dirty="0"/>
              <a:t>The Linux Foundation, </a:t>
            </a:r>
            <a:r>
              <a:rPr lang="en-US" sz="1000" i="1" dirty="0"/>
              <a:t>Software Bill of Materials (SBOM) and Cybersecurity Readiness</a:t>
            </a:r>
            <a:r>
              <a:rPr lang="en-US" sz="1000" dirty="0"/>
              <a:t>, 2021, </a:t>
            </a:r>
            <a:r>
              <a:rPr lang="en-US" sz="1000" dirty="0">
                <a:hlinkClick r:id="rId4">
                  <a:extLst>
                    <a:ext uri="{A12FA001-AC4F-418D-AE19-62706E023703}">
                      <ahyp:hlinkClr xmlns:ahyp="http://schemas.microsoft.com/office/drawing/2018/hyperlinkcolor" val="tx"/>
                    </a:ext>
                  </a:extLst>
                </a:hlinkClick>
              </a:rPr>
              <a:t>https://bit.ly/3yYeGpP</a:t>
            </a:r>
            <a:endParaRPr lang="en-US" sz="1000" dirty="0"/>
          </a:p>
        </p:txBody>
      </p:sp>
      <p:sp>
        <p:nvSpPr>
          <p:cNvPr id="26" name="Rectangle 25">
            <a:extLst>
              <a:ext uri="{FF2B5EF4-FFF2-40B4-BE49-F238E27FC236}">
                <a16:creationId xmlns:a16="http://schemas.microsoft.com/office/drawing/2014/main" id="{BEFB40B5-7755-43FC-A29C-5CF2167F164A}"/>
              </a:ext>
            </a:extLst>
          </p:cNvPr>
          <p:cNvSpPr/>
          <p:nvPr/>
        </p:nvSpPr>
        <p:spPr>
          <a:xfrm>
            <a:off x="8330644" y="5361804"/>
            <a:ext cx="3288101" cy="400110"/>
          </a:xfrm>
          <a:prstGeom prst="rect">
            <a:avLst/>
          </a:prstGeom>
        </p:spPr>
        <p:txBody>
          <a:bodyPr wrap="square">
            <a:spAutoFit/>
          </a:bodyPr>
          <a:lstStyle/>
          <a:p>
            <a:pPr algn="ctr"/>
            <a:r>
              <a:rPr lang="en-US" sz="1000" dirty="0"/>
              <a:t>Synopsys, </a:t>
            </a:r>
            <a:r>
              <a:rPr lang="en-US" sz="1000" i="1" dirty="0"/>
              <a:t>2022 Open Source Security and Risk Analysis Report</a:t>
            </a:r>
            <a:r>
              <a:rPr lang="en-US" sz="1000" dirty="0"/>
              <a:t>, </a:t>
            </a:r>
            <a:r>
              <a:rPr lang="en-US" sz="1000" dirty="0">
                <a:hlinkClick r:id="rId5">
                  <a:extLst>
                    <a:ext uri="{A12FA001-AC4F-418D-AE19-62706E023703}">
                      <ahyp:hlinkClr xmlns:ahyp="http://schemas.microsoft.com/office/drawing/2018/hyperlinkcolor" val="tx"/>
                    </a:ext>
                  </a:extLst>
                </a:hlinkClick>
              </a:rPr>
              <a:t>https://bit.ly/3ctqHMp</a:t>
            </a:r>
            <a:endParaRPr lang="en-US" sz="1000" dirty="0"/>
          </a:p>
        </p:txBody>
      </p:sp>
      <p:grpSp>
        <p:nvGrpSpPr>
          <p:cNvPr id="46" name="Group 45">
            <a:extLst>
              <a:ext uri="{FF2B5EF4-FFF2-40B4-BE49-F238E27FC236}">
                <a16:creationId xmlns:a16="http://schemas.microsoft.com/office/drawing/2014/main" id="{C9FABAF6-82F9-1C91-A825-6752E42F1393}"/>
              </a:ext>
            </a:extLst>
          </p:cNvPr>
          <p:cNvGrpSpPr/>
          <p:nvPr/>
        </p:nvGrpSpPr>
        <p:grpSpPr>
          <a:xfrm>
            <a:off x="8703118" y="1737610"/>
            <a:ext cx="2543151" cy="2581411"/>
            <a:chOff x="-3062515" y="747498"/>
            <a:chExt cx="2672736" cy="2712946"/>
          </a:xfrm>
        </p:grpSpPr>
        <p:graphicFrame>
          <p:nvGraphicFramePr>
            <p:cNvPr id="8" name="Chart 7">
              <a:extLst>
                <a:ext uri="{FF2B5EF4-FFF2-40B4-BE49-F238E27FC236}">
                  <a16:creationId xmlns:a16="http://schemas.microsoft.com/office/drawing/2014/main" id="{79E90369-3529-2D82-4036-490166BF1F0F}"/>
                </a:ext>
              </a:extLst>
            </p:cNvPr>
            <p:cNvGraphicFramePr/>
            <p:nvPr>
              <p:extLst>
                <p:ext uri="{D42A27DB-BD31-4B8C-83A1-F6EECF244321}">
                  <p14:modId xmlns:p14="http://schemas.microsoft.com/office/powerpoint/2010/main" val="2045796629"/>
                </p:ext>
              </p:extLst>
            </p:nvPr>
          </p:nvGraphicFramePr>
          <p:xfrm>
            <a:off x="-3062515" y="747498"/>
            <a:ext cx="2672736" cy="2712946"/>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4DA7DC3F-DAC1-C8D5-E041-15E128A0C864}"/>
                </a:ext>
              </a:extLst>
            </p:cNvPr>
            <p:cNvSpPr txBox="1"/>
            <p:nvPr/>
          </p:nvSpPr>
          <p:spPr>
            <a:xfrm>
              <a:off x="-2740240" y="1513659"/>
              <a:ext cx="2028187" cy="1180626"/>
            </a:xfrm>
            <a:prstGeom prst="rect">
              <a:avLst/>
            </a:prstGeom>
            <a:noFill/>
          </p:spPr>
          <p:txBody>
            <a:bodyPr wrap="square" lIns="0" rIns="0" rtlCol="0" anchor="ctr" anchorCtr="0">
              <a:spAutoFit/>
            </a:bodyPr>
            <a:lstStyle/>
            <a:p>
              <a:pPr algn="ctr"/>
              <a:r>
                <a:rPr lang="en-US" sz="6700" spc="-300" dirty="0">
                  <a:latin typeface="Amazon Ember Thin" panose="020B0303020204020204" pitchFamily="34" charset="0"/>
                  <a:ea typeface="Amazon Ember Thin" panose="020B0303020204020204" pitchFamily="34" charset="0"/>
                  <a:cs typeface="Amazon Ember Thin" panose="020B0303020204020204" pitchFamily="34" charset="0"/>
                </a:rPr>
                <a:t>81%</a:t>
              </a:r>
            </a:p>
          </p:txBody>
        </p:sp>
      </p:grpSp>
      <p:grpSp>
        <p:nvGrpSpPr>
          <p:cNvPr id="62" name="Group 61">
            <a:extLst>
              <a:ext uri="{FF2B5EF4-FFF2-40B4-BE49-F238E27FC236}">
                <a16:creationId xmlns:a16="http://schemas.microsoft.com/office/drawing/2014/main" id="{0FED4094-DF6A-54DB-CF96-0C0897F90DBF}"/>
              </a:ext>
            </a:extLst>
          </p:cNvPr>
          <p:cNvGrpSpPr/>
          <p:nvPr/>
        </p:nvGrpSpPr>
        <p:grpSpPr>
          <a:xfrm>
            <a:off x="4691129" y="1737610"/>
            <a:ext cx="2826057" cy="2581411"/>
            <a:chOff x="4610971" y="1886636"/>
            <a:chExt cx="2970058" cy="2712946"/>
          </a:xfrm>
        </p:grpSpPr>
        <p:graphicFrame>
          <p:nvGraphicFramePr>
            <p:cNvPr id="7" name="Chart 6">
              <a:extLst>
                <a:ext uri="{FF2B5EF4-FFF2-40B4-BE49-F238E27FC236}">
                  <a16:creationId xmlns:a16="http://schemas.microsoft.com/office/drawing/2014/main" id="{AFC03419-D5D6-AE71-C573-FCD972FA284E}"/>
                </a:ext>
              </a:extLst>
            </p:cNvPr>
            <p:cNvGraphicFramePr/>
            <p:nvPr>
              <p:extLst>
                <p:ext uri="{D42A27DB-BD31-4B8C-83A1-F6EECF244321}">
                  <p14:modId xmlns:p14="http://schemas.microsoft.com/office/powerpoint/2010/main" val="3198159984"/>
                </p:ext>
              </p:extLst>
            </p:nvPr>
          </p:nvGraphicFramePr>
          <p:xfrm>
            <a:off x="4610971" y="1886636"/>
            <a:ext cx="2970058" cy="2712946"/>
          </p:xfrm>
          <a:graphic>
            <a:graphicData uri="http://schemas.openxmlformats.org/drawingml/2006/chart">
              <c:chart xmlns:c="http://schemas.openxmlformats.org/drawingml/2006/chart" xmlns:r="http://schemas.openxmlformats.org/officeDocument/2006/relationships" r:id="rId7"/>
            </a:graphicData>
          </a:graphic>
        </p:graphicFrame>
        <p:sp>
          <p:nvSpPr>
            <p:cNvPr id="44" name="TextBox 43">
              <a:extLst>
                <a:ext uri="{FF2B5EF4-FFF2-40B4-BE49-F238E27FC236}">
                  <a16:creationId xmlns:a16="http://schemas.microsoft.com/office/drawing/2014/main" id="{4C49D204-7C74-E67C-8D4B-011C9C9F8F4D}"/>
                </a:ext>
              </a:extLst>
            </p:cNvPr>
            <p:cNvSpPr txBox="1"/>
            <p:nvPr/>
          </p:nvSpPr>
          <p:spPr>
            <a:xfrm>
              <a:off x="5081907" y="2652797"/>
              <a:ext cx="2028187" cy="1180626"/>
            </a:xfrm>
            <a:prstGeom prst="rect">
              <a:avLst/>
            </a:prstGeom>
            <a:noFill/>
          </p:spPr>
          <p:txBody>
            <a:bodyPr wrap="square" lIns="0" rIns="0" rtlCol="0" anchor="ctr" anchorCtr="0">
              <a:spAutoFit/>
            </a:bodyPr>
            <a:lstStyle/>
            <a:p>
              <a:pPr algn="ctr"/>
              <a:r>
                <a:rPr lang="en-US" sz="6700" spc="-300" dirty="0">
                  <a:latin typeface="Amazon Ember Thin" panose="020B0303020204020204" pitchFamily="34" charset="0"/>
                  <a:ea typeface="Amazon Ember Thin" panose="020B0303020204020204" pitchFamily="34" charset="0"/>
                  <a:cs typeface="Amazon Ember Thin" panose="020B0303020204020204" pitchFamily="34" charset="0"/>
                </a:rPr>
                <a:t>98%</a:t>
              </a:r>
            </a:p>
          </p:txBody>
        </p:sp>
      </p:grpSp>
      <p:grpSp>
        <p:nvGrpSpPr>
          <p:cNvPr id="79" name="Group 78">
            <a:extLst>
              <a:ext uri="{FF2B5EF4-FFF2-40B4-BE49-F238E27FC236}">
                <a16:creationId xmlns:a16="http://schemas.microsoft.com/office/drawing/2014/main" id="{1D4E3123-AACE-885B-9549-6B7C451038D9}"/>
              </a:ext>
            </a:extLst>
          </p:cNvPr>
          <p:cNvGrpSpPr/>
          <p:nvPr/>
        </p:nvGrpSpPr>
        <p:grpSpPr>
          <a:xfrm>
            <a:off x="693800" y="1770902"/>
            <a:ext cx="3024523" cy="2630310"/>
            <a:chOff x="693800" y="1848490"/>
            <a:chExt cx="3024522" cy="2630310"/>
          </a:xfrm>
        </p:grpSpPr>
        <p:cxnSp>
          <p:nvCxnSpPr>
            <p:cNvPr id="51" name="Straight Arrow Connector 50">
              <a:extLst>
                <a:ext uri="{FF2B5EF4-FFF2-40B4-BE49-F238E27FC236}">
                  <a16:creationId xmlns:a16="http://schemas.microsoft.com/office/drawing/2014/main" id="{B9CF4B5D-D7C3-FA05-4E28-3477D2488C45}"/>
                </a:ext>
              </a:extLst>
            </p:cNvPr>
            <p:cNvCxnSpPr>
              <a:cxnSpLocks/>
            </p:cNvCxnSpPr>
            <p:nvPr/>
          </p:nvCxnSpPr>
          <p:spPr>
            <a:xfrm flipV="1">
              <a:off x="2664095" y="1848490"/>
              <a:ext cx="692760" cy="712244"/>
            </a:xfrm>
            <a:prstGeom prst="straightConnector1">
              <a:avLst/>
            </a:prstGeom>
            <a:ln w="127000">
              <a:solidFill>
                <a:srgbClr val="FFC000"/>
              </a:solidFill>
              <a:tailEnd type="arrow" w="med" len="sm"/>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722F293E-6CB7-4035-69C6-60C488761830}"/>
                </a:ext>
              </a:extLst>
            </p:cNvPr>
            <p:cNvGrpSpPr/>
            <p:nvPr/>
          </p:nvGrpSpPr>
          <p:grpSpPr>
            <a:xfrm>
              <a:off x="693800" y="2019683"/>
              <a:ext cx="2871555" cy="2459117"/>
              <a:chOff x="-3404162" y="4458556"/>
              <a:chExt cx="2487034" cy="2129827"/>
            </a:xfrm>
          </p:grpSpPr>
          <p:grpSp>
            <p:nvGrpSpPr>
              <p:cNvPr id="31" name="Graphic 28">
                <a:extLst>
                  <a:ext uri="{FF2B5EF4-FFF2-40B4-BE49-F238E27FC236}">
                    <a16:creationId xmlns:a16="http://schemas.microsoft.com/office/drawing/2014/main" id="{B787DA4C-6E6C-B1DC-D2F1-B6686F0D630B}"/>
                  </a:ext>
                </a:extLst>
              </p:cNvPr>
              <p:cNvGrpSpPr/>
              <p:nvPr/>
            </p:nvGrpSpPr>
            <p:grpSpPr>
              <a:xfrm>
                <a:off x="-3404162" y="4458556"/>
                <a:ext cx="2487034" cy="1883670"/>
                <a:chOff x="-3404162" y="4458556"/>
                <a:chExt cx="2487034" cy="1883670"/>
              </a:xfrm>
            </p:grpSpPr>
            <p:sp>
              <p:nvSpPr>
                <p:cNvPr id="32" name="Freeform 31">
                  <a:extLst>
                    <a:ext uri="{FF2B5EF4-FFF2-40B4-BE49-F238E27FC236}">
                      <a16:creationId xmlns:a16="http://schemas.microsoft.com/office/drawing/2014/main" id="{F6B81977-366F-F4AA-D599-4AFD1387BFBC}"/>
                    </a:ext>
                  </a:extLst>
                </p:cNvPr>
                <p:cNvSpPr/>
                <p:nvPr/>
              </p:nvSpPr>
              <p:spPr>
                <a:xfrm>
                  <a:off x="-3053427" y="5494575"/>
                  <a:ext cx="127540" cy="31394"/>
                </a:xfrm>
                <a:custGeom>
                  <a:avLst/>
                  <a:gdLst>
                    <a:gd name="connsiteX0" fmla="*/ 127540 w 127540"/>
                    <a:gd name="connsiteY0" fmla="*/ 0 h 31394"/>
                    <a:gd name="connsiteX1" fmla="*/ 0 w 127540"/>
                    <a:gd name="connsiteY1" fmla="*/ 0 h 31394"/>
                  </a:gdLst>
                  <a:ahLst/>
                  <a:cxnLst>
                    <a:cxn ang="0">
                      <a:pos x="connsiteX0" y="connsiteY0"/>
                    </a:cxn>
                    <a:cxn ang="0">
                      <a:pos x="connsiteX1" y="connsiteY1"/>
                    </a:cxn>
                  </a:cxnLst>
                  <a:rect l="l" t="t" r="r" b="b"/>
                  <a:pathLst>
                    <a:path w="127540" h="31394">
                      <a:moveTo>
                        <a:pt x="127540" y="0"/>
                      </a:moveTo>
                      <a:lnTo>
                        <a:pt x="0" y="0"/>
                      </a:lnTo>
                    </a:path>
                  </a:pathLst>
                </a:custGeom>
                <a:ln w="25400" cap="sq">
                  <a:solidFill>
                    <a:srgbClr val="FFFFFF"/>
                  </a:solidFill>
                  <a:prstDash val="solid"/>
                  <a:miter/>
                </a:ln>
              </p:spPr>
              <p:txBody>
                <a:bodyPr rtlCol="0" anchor="ctr"/>
                <a:lstStyle/>
                <a:p>
                  <a:endParaRPr lang="en-US" sz="2880"/>
                </a:p>
              </p:txBody>
            </p:sp>
            <p:sp>
              <p:nvSpPr>
                <p:cNvPr id="33" name="Freeform 32">
                  <a:extLst>
                    <a:ext uri="{FF2B5EF4-FFF2-40B4-BE49-F238E27FC236}">
                      <a16:creationId xmlns:a16="http://schemas.microsoft.com/office/drawing/2014/main" id="{2D31D440-5B31-1F96-993F-3E133341114A}"/>
                    </a:ext>
                  </a:extLst>
                </p:cNvPr>
                <p:cNvSpPr/>
                <p:nvPr/>
              </p:nvSpPr>
              <p:spPr>
                <a:xfrm>
                  <a:off x="-3053427" y="4678317"/>
                  <a:ext cx="127540" cy="31394"/>
                </a:xfrm>
                <a:custGeom>
                  <a:avLst/>
                  <a:gdLst>
                    <a:gd name="connsiteX0" fmla="*/ 127540 w 127540"/>
                    <a:gd name="connsiteY0" fmla="*/ 0 h 31394"/>
                    <a:gd name="connsiteX1" fmla="*/ 0 w 127540"/>
                    <a:gd name="connsiteY1" fmla="*/ 0 h 31394"/>
                  </a:gdLst>
                  <a:ahLst/>
                  <a:cxnLst>
                    <a:cxn ang="0">
                      <a:pos x="connsiteX0" y="connsiteY0"/>
                    </a:cxn>
                    <a:cxn ang="0">
                      <a:pos x="connsiteX1" y="connsiteY1"/>
                    </a:cxn>
                  </a:cxnLst>
                  <a:rect l="l" t="t" r="r" b="b"/>
                  <a:pathLst>
                    <a:path w="127540" h="31394">
                      <a:moveTo>
                        <a:pt x="127540" y="0"/>
                      </a:moveTo>
                      <a:lnTo>
                        <a:pt x="0" y="0"/>
                      </a:lnTo>
                    </a:path>
                  </a:pathLst>
                </a:custGeom>
                <a:ln w="25400" cap="sq">
                  <a:solidFill>
                    <a:srgbClr val="FFFFFF"/>
                  </a:solidFill>
                  <a:prstDash val="solid"/>
                  <a:miter/>
                </a:ln>
              </p:spPr>
              <p:txBody>
                <a:bodyPr rtlCol="0" anchor="ctr"/>
                <a:lstStyle/>
                <a:p>
                  <a:endParaRPr lang="en-US" sz="2880"/>
                </a:p>
              </p:txBody>
            </p:sp>
            <p:sp>
              <p:nvSpPr>
                <p:cNvPr id="34" name="Freeform 33">
                  <a:extLst>
                    <a:ext uri="{FF2B5EF4-FFF2-40B4-BE49-F238E27FC236}">
                      <a16:creationId xmlns:a16="http://schemas.microsoft.com/office/drawing/2014/main" id="{64BAF822-811A-03B0-18E1-CEB53EE22934}"/>
                    </a:ext>
                  </a:extLst>
                </p:cNvPr>
                <p:cNvSpPr/>
                <p:nvPr/>
              </p:nvSpPr>
              <p:spPr>
                <a:xfrm>
                  <a:off x="-3053427" y="5902704"/>
                  <a:ext cx="63770" cy="31394"/>
                </a:xfrm>
                <a:custGeom>
                  <a:avLst/>
                  <a:gdLst>
                    <a:gd name="connsiteX0" fmla="*/ 63770 w 63770"/>
                    <a:gd name="connsiteY0" fmla="*/ 0 h 31394"/>
                    <a:gd name="connsiteX1" fmla="*/ 0 w 63770"/>
                    <a:gd name="connsiteY1" fmla="*/ 0 h 31394"/>
                  </a:gdLst>
                  <a:ahLst/>
                  <a:cxnLst>
                    <a:cxn ang="0">
                      <a:pos x="connsiteX0" y="connsiteY0"/>
                    </a:cxn>
                    <a:cxn ang="0">
                      <a:pos x="connsiteX1" y="connsiteY1"/>
                    </a:cxn>
                  </a:cxnLst>
                  <a:rect l="l" t="t" r="r" b="b"/>
                  <a:pathLst>
                    <a:path w="63770" h="31394">
                      <a:moveTo>
                        <a:pt x="63770" y="0"/>
                      </a:moveTo>
                      <a:lnTo>
                        <a:pt x="0" y="0"/>
                      </a:lnTo>
                    </a:path>
                  </a:pathLst>
                </a:custGeom>
                <a:ln w="25400" cap="sq">
                  <a:solidFill>
                    <a:srgbClr val="FFFFFF"/>
                  </a:solidFill>
                  <a:prstDash val="solid"/>
                  <a:miter/>
                </a:ln>
              </p:spPr>
              <p:txBody>
                <a:bodyPr rtlCol="0" anchor="ctr"/>
                <a:lstStyle/>
                <a:p>
                  <a:endParaRPr lang="en-US" sz="2880"/>
                </a:p>
              </p:txBody>
            </p:sp>
            <p:sp>
              <p:nvSpPr>
                <p:cNvPr id="35" name="Freeform 34">
                  <a:extLst>
                    <a:ext uri="{FF2B5EF4-FFF2-40B4-BE49-F238E27FC236}">
                      <a16:creationId xmlns:a16="http://schemas.microsoft.com/office/drawing/2014/main" id="{E048C666-9372-B85F-2E34-06B5BCB41C5D}"/>
                    </a:ext>
                  </a:extLst>
                </p:cNvPr>
                <p:cNvSpPr/>
                <p:nvPr/>
              </p:nvSpPr>
              <p:spPr>
                <a:xfrm>
                  <a:off x="-3053427" y="5086446"/>
                  <a:ext cx="63770" cy="31394"/>
                </a:xfrm>
                <a:custGeom>
                  <a:avLst/>
                  <a:gdLst>
                    <a:gd name="connsiteX0" fmla="*/ 63770 w 63770"/>
                    <a:gd name="connsiteY0" fmla="*/ 0 h 31394"/>
                    <a:gd name="connsiteX1" fmla="*/ 0 w 63770"/>
                    <a:gd name="connsiteY1" fmla="*/ 0 h 31394"/>
                  </a:gdLst>
                  <a:ahLst/>
                  <a:cxnLst>
                    <a:cxn ang="0">
                      <a:pos x="connsiteX0" y="connsiteY0"/>
                    </a:cxn>
                    <a:cxn ang="0">
                      <a:pos x="connsiteX1" y="connsiteY1"/>
                    </a:cxn>
                  </a:cxnLst>
                  <a:rect l="l" t="t" r="r" b="b"/>
                  <a:pathLst>
                    <a:path w="63770" h="31394">
                      <a:moveTo>
                        <a:pt x="63770" y="0"/>
                      </a:moveTo>
                      <a:lnTo>
                        <a:pt x="0" y="0"/>
                      </a:lnTo>
                    </a:path>
                  </a:pathLst>
                </a:custGeom>
                <a:ln w="25400" cap="sq">
                  <a:solidFill>
                    <a:srgbClr val="FFFFFF"/>
                  </a:solidFill>
                  <a:prstDash val="solid"/>
                  <a:miter/>
                </a:ln>
              </p:spPr>
              <p:txBody>
                <a:bodyPr rtlCol="0" anchor="ctr"/>
                <a:lstStyle/>
                <a:p>
                  <a:endParaRPr lang="en-US" sz="2880"/>
                </a:p>
              </p:txBody>
            </p:sp>
            <p:sp>
              <p:nvSpPr>
                <p:cNvPr id="36" name="Freeform 35">
                  <a:extLst>
                    <a:ext uri="{FF2B5EF4-FFF2-40B4-BE49-F238E27FC236}">
                      <a16:creationId xmlns:a16="http://schemas.microsoft.com/office/drawing/2014/main" id="{4FCC2BA1-B3F9-7BC2-B7D7-F4956EB19A74}"/>
                    </a:ext>
                  </a:extLst>
                </p:cNvPr>
                <p:cNvSpPr/>
                <p:nvPr/>
              </p:nvSpPr>
              <p:spPr>
                <a:xfrm>
                  <a:off x="-3404162" y="6310832"/>
                  <a:ext cx="2487034" cy="31394"/>
                </a:xfrm>
                <a:custGeom>
                  <a:avLst/>
                  <a:gdLst>
                    <a:gd name="connsiteX0" fmla="*/ 2487035 w 2487034"/>
                    <a:gd name="connsiteY0" fmla="*/ 0 h 31394"/>
                    <a:gd name="connsiteX1" fmla="*/ 0 w 2487034"/>
                    <a:gd name="connsiteY1" fmla="*/ 0 h 31394"/>
                  </a:gdLst>
                  <a:ahLst/>
                  <a:cxnLst>
                    <a:cxn ang="0">
                      <a:pos x="connsiteX0" y="connsiteY0"/>
                    </a:cxn>
                    <a:cxn ang="0">
                      <a:pos x="connsiteX1" y="connsiteY1"/>
                    </a:cxn>
                  </a:cxnLst>
                  <a:rect l="l" t="t" r="r" b="b"/>
                  <a:pathLst>
                    <a:path w="2487034" h="31394">
                      <a:moveTo>
                        <a:pt x="2487035" y="0"/>
                      </a:moveTo>
                      <a:lnTo>
                        <a:pt x="0" y="0"/>
                      </a:lnTo>
                    </a:path>
                  </a:pathLst>
                </a:custGeom>
                <a:ln w="25400" cap="sq">
                  <a:solidFill>
                    <a:srgbClr val="FFFFFF"/>
                  </a:solidFill>
                  <a:prstDash val="solid"/>
                  <a:miter/>
                </a:ln>
              </p:spPr>
              <p:txBody>
                <a:bodyPr rtlCol="0" anchor="ctr"/>
                <a:lstStyle/>
                <a:p>
                  <a:endParaRPr lang="en-US" sz="2880"/>
                </a:p>
              </p:txBody>
            </p:sp>
            <p:sp>
              <p:nvSpPr>
                <p:cNvPr id="38" name="Freeform 37">
                  <a:extLst>
                    <a:ext uri="{FF2B5EF4-FFF2-40B4-BE49-F238E27FC236}">
                      <a16:creationId xmlns:a16="http://schemas.microsoft.com/office/drawing/2014/main" id="{638B784E-C522-53B0-225F-F0DE50661A06}"/>
                    </a:ext>
                  </a:extLst>
                </p:cNvPr>
                <p:cNvSpPr/>
                <p:nvPr/>
              </p:nvSpPr>
              <p:spPr>
                <a:xfrm>
                  <a:off x="-3212852" y="4458556"/>
                  <a:ext cx="31885" cy="1726698"/>
                </a:xfrm>
                <a:custGeom>
                  <a:avLst/>
                  <a:gdLst>
                    <a:gd name="connsiteX0" fmla="*/ 0 w 31885"/>
                    <a:gd name="connsiteY0" fmla="*/ 1726699 h 1726698"/>
                    <a:gd name="connsiteX1" fmla="*/ 0 w 31885"/>
                    <a:gd name="connsiteY1" fmla="*/ 0 h 1726698"/>
                  </a:gdLst>
                  <a:ahLst/>
                  <a:cxnLst>
                    <a:cxn ang="0">
                      <a:pos x="connsiteX0" y="connsiteY0"/>
                    </a:cxn>
                    <a:cxn ang="0">
                      <a:pos x="connsiteX1" y="connsiteY1"/>
                    </a:cxn>
                  </a:cxnLst>
                  <a:rect l="l" t="t" r="r" b="b"/>
                  <a:pathLst>
                    <a:path w="31885" h="1726698">
                      <a:moveTo>
                        <a:pt x="0" y="1726699"/>
                      </a:moveTo>
                      <a:lnTo>
                        <a:pt x="0" y="0"/>
                      </a:lnTo>
                    </a:path>
                  </a:pathLst>
                </a:custGeom>
                <a:ln w="25400" cap="sq">
                  <a:solidFill>
                    <a:srgbClr val="FFFFFF"/>
                  </a:solidFill>
                  <a:prstDash val="solid"/>
                  <a:miter/>
                </a:ln>
              </p:spPr>
              <p:txBody>
                <a:bodyPr rtlCol="0" anchor="ctr"/>
                <a:lstStyle/>
                <a:p>
                  <a:endParaRPr lang="en-US" sz="2880"/>
                </a:p>
              </p:txBody>
            </p:sp>
          </p:grpSp>
          <p:sp>
            <p:nvSpPr>
              <p:cNvPr id="40" name="TextBox 39">
                <a:extLst>
                  <a:ext uri="{FF2B5EF4-FFF2-40B4-BE49-F238E27FC236}">
                    <a16:creationId xmlns:a16="http://schemas.microsoft.com/office/drawing/2014/main" id="{422E2D55-5A49-290F-1C1A-EF85839D2DE6}"/>
                  </a:ext>
                </a:extLst>
              </p:cNvPr>
              <p:cNvSpPr txBox="1"/>
              <p:nvPr/>
            </p:nvSpPr>
            <p:spPr>
              <a:xfrm>
                <a:off x="-2989657" y="6348476"/>
                <a:ext cx="1086264" cy="239907"/>
              </a:xfrm>
              <a:prstGeom prst="rect">
                <a:avLst/>
              </a:prstGeom>
              <a:noFill/>
            </p:spPr>
            <p:txBody>
              <a:bodyPr wrap="square" lIns="0" rIns="0" rtlCol="0">
                <a:spAutoFit/>
              </a:bodyPr>
              <a:lstStyle/>
              <a:p>
                <a:r>
                  <a:rPr lang="en-US" sz="1200" b="1" dirty="0">
                    <a:latin typeface="Amazon Ember Display" panose="020F0603020204020204" pitchFamily="34" charset="0"/>
                    <a:ea typeface="Amazon Ember Display" panose="020F0603020204020204" pitchFamily="34" charset="0"/>
                    <a:cs typeface="Amazon Ember Display" panose="020F0603020204020204" pitchFamily="34" charset="0"/>
                  </a:rPr>
                  <a:t>2020</a:t>
                </a:r>
              </a:p>
            </p:txBody>
          </p:sp>
          <p:sp>
            <p:nvSpPr>
              <p:cNvPr id="41" name="TextBox 40">
                <a:extLst>
                  <a:ext uri="{FF2B5EF4-FFF2-40B4-BE49-F238E27FC236}">
                    <a16:creationId xmlns:a16="http://schemas.microsoft.com/office/drawing/2014/main" id="{8814B7FF-3A27-0CC9-448F-7298992E763C}"/>
                  </a:ext>
                </a:extLst>
              </p:cNvPr>
              <p:cNvSpPr txBox="1"/>
              <p:nvPr/>
            </p:nvSpPr>
            <p:spPr>
              <a:xfrm>
                <a:off x="-2197890" y="6348476"/>
                <a:ext cx="1086264" cy="239907"/>
              </a:xfrm>
              <a:prstGeom prst="rect">
                <a:avLst/>
              </a:prstGeom>
              <a:noFill/>
            </p:spPr>
            <p:txBody>
              <a:bodyPr wrap="square" lIns="0" rIns="0" rtlCol="0">
                <a:spAutoFit/>
              </a:bodyPr>
              <a:lstStyle/>
              <a:p>
                <a:pPr algn="r"/>
                <a:r>
                  <a:rPr lang="en-US" sz="1200" b="1" dirty="0">
                    <a:latin typeface="Amazon Ember Display" panose="020F0603020204020204" pitchFamily="34" charset="0"/>
                    <a:ea typeface="Amazon Ember Display" panose="020F0603020204020204" pitchFamily="34" charset="0"/>
                    <a:cs typeface="Amazon Ember Display" panose="020F0603020204020204" pitchFamily="34" charset="0"/>
                  </a:rPr>
                  <a:t>2021</a:t>
                </a:r>
              </a:p>
            </p:txBody>
          </p:sp>
        </p:grpSp>
        <p:sp>
          <p:nvSpPr>
            <p:cNvPr id="24" name="TextBox 23">
              <a:extLst>
                <a:ext uri="{FF2B5EF4-FFF2-40B4-BE49-F238E27FC236}">
                  <a16:creationId xmlns:a16="http://schemas.microsoft.com/office/drawing/2014/main" id="{F45A3154-A74B-A0F2-73F3-B0F37F04A879}"/>
                </a:ext>
              </a:extLst>
            </p:cNvPr>
            <p:cNvSpPr txBox="1"/>
            <p:nvPr/>
          </p:nvSpPr>
          <p:spPr>
            <a:xfrm>
              <a:off x="1196907" y="2594571"/>
              <a:ext cx="2521415" cy="1031051"/>
            </a:xfrm>
            <a:prstGeom prst="rect">
              <a:avLst/>
            </a:prstGeom>
            <a:noFill/>
          </p:spPr>
          <p:txBody>
            <a:bodyPr wrap="square" lIns="0" tIns="0" rIns="0" bIns="0" rtlCol="0" anchor="ctr" anchorCtr="0">
              <a:spAutoFit/>
            </a:bodyPr>
            <a:lstStyle/>
            <a:p>
              <a:pPr algn="ctr"/>
              <a:r>
                <a:rPr lang="en-US" sz="6700" spc="-300" dirty="0">
                  <a:latin typeface="Amazon Ember Thin" panose="020B0303020204020204" pitchFamily="34" charset="0"/>
                  <a:ea typeface="Amazon Ember Thin" panose="020B0303020204020204" pitchFamily="34" charset="0"/>
                  <a:cs typeface="Amazon Ember Thin" panose="020B0303020204020204" pitchFamily="34" charset="0"/>
                </a:rPr>
                <a:t>650%</a:t>
              </a:r>
            </a:p>
          </p:txBody>
        </p:sp>
        <p:cxnSp>
          <p:nvCxnSpPr>
            <p:cNvPr id="58" name="Straight Arrow Connector 57">
              <a:extLst>
                <a:ext uri="{FF2B5EF4-FFF2-40B4-BE49-F238E27FC236}">
                  <a16:creationId xmlns:a16="http://schemas.microsoft.com/office/drawing/2014/main" id="{CC823E47-65CE-9A57-1464-436AB14A651B}"/>
                </a:ext>
              </a:extLst>
            </p:cNvPr>
            <p:cNvCxnSpPr>
              <a:cxnSpLocks/>
            </p:cNvCxnSpPr>
            <p:nvPr/>
          </p:nvCxnSpPr>
          <p:spPr>
            <a:xfrm flipV="1">
              <a:off x="1244456" y="3605876"/>
              <a:ext cx="403088" cy="414425"/>
            </a:xfrm>
            <a:prstGeom prst="straightConnector1">
              <a:avLst/>
            </a:prstGeom>
            <a:ln w="127000">
              <a:solidFill>
                <a:srgbClr val="FFC000"/>
              </a:solidFill>
              <a:tailEnd type="none" w="med"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536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DB0CA43-9BEA-4AEE-A4C8-ECD00D7E3CCA}"/>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637" b="1637"/>
          <a:stretch/>
        </p:blipFill>
        <p:spPr bwMode="auto">
          <a:xfrm>
            <a:off x="2720733" y="1282698"/>
            <a:ext cx="6761044" cy="361073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2BFA285-FE3E-FBD7-A60F-E85A23C1755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t>© 2022, Amazon Web Services, Inc. or its affiliates. All rights reserved.      </a:t>
            </a:r>
            <a:fld id="{7834CDD4-D76F-4459-B025-0310E913C243}" type="slidenum">
              <a:rPr lang="en-US" smtClean="0"/>
              <a:pPr/>
              <a:t>12</a:t>
            </a:fld>
            <a:r>
              <a:rPr lang="en-US"/>
              <a:t>   </a:t>
            </a:r>
            <a:endParaRPr lang="en-US" dirty="0"/>
          </a:p>
        </p:txBody>
      </p:sp>
      <p:sp>
        <p:nvSpPr>
          <p:cNvPr id="9" name="Title 8"/>
          <p:cNvSpPr>
            <a:spLocks noGrp="1"/>
          </p:cNvSpPr>
          <p:nvPr>
            <p:ph type="title" idx="4294967295"/>
          </p:nvPr>
        </p:nvSpPr>
        <p:spPr>
          <a:xfrm>
            <a:off x="314796" y="338638"/>
            <a:ext cx="8461375" cy="608013"/>
          </a:xfrm>
        </p:spPr>
        <p:txBody>
          <a:bodyPr lIns="91440" rIns="91440"/>
          <a:lstStyle/>
          <a:p>
            <a:r>
              <a:rPr lang="en-US" sz="3200" dirty="0" err="1"/>
              <a:t>面向云原生的开源安全技术实践</a:t>
            </a:r>
            <a:endParaRPr lang="en-US" sz="3200" dirty="0"/>
          </a:p>
        </p:txBody>
      </p:sp>
      <p:sp>
        <p:nvSpPr>
          <p:cNvPr id="5" name="Content Placeholder 2">
            <a:extLst>
              <a:ext uri="{FF2B5EF4-FFF2-40B4-BE49-F238E27FC236}">
                <a16:creationId xmlns:a16="http://schemas.microsoft.com/office/drawing/2014/main" id="{B39B77F5-0940-7B42-8B07-FC3B0A5505CE}"/>
              </a:ext>
            </a:extLst>
          </p:cNvPr>
          <p:cNvSpPr txBox="1">
            <a:spLocks/>
          </p:cNvSpPr>
          <p:nvPr/>
        </p:nvSpPr>
        <p:spPr>
          <a:xfrm>
            <a:off x="640080" y="2011857"/>
            <a:ext cx="2246529" cy="473976"/>
          </a:xfrm>
          <a:prstGeom prst="rect">
            <a:avLst/>
          </a:prstGeom>
          <a:noFill/>
        </p:spPr>
        <p:txBody>
          <a:bodyPr vert="horz" wrap="square" lIns="0" tIns="0" rIns="0" bIns="0" rtlCol="0">
            <a:spAutoFit/>
          </a:bodyPr>
          <a:lstStyle>
            <a:lvl1pPr marL="0" indent="0" algn="l" defTabSz="457200" rtl="0" eaLnBrk="1" latinLnBrk="0" hangingPunct="1">
              <a:spcBef>
                <a:spcPct val="20000"/>
              </a:spcBef>
              <a:buFontTx/>
              <a:buNone/>
              <a:defRPr sz="2400" b="0" i="0" kern="1200">
                <a:solidFill>
                  <a:srgbClr val="414042"/>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2000" b="0" i="0" kern="1200">
                <a:solidFill>
                  <a:srgbClr val="414042"/>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800" b="0" i="0" kern="1200">
                <a:solidFill>
                  <a:srgbClr val="414042"/>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600" b="0" i="0" kern="1200">
                <a:solidFill>
                  <a:srgbClr val="414042"/>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76">
              <a:defRPr/>
            </a:pPr>
            <a:r>
              <a:rPr lang="zh-CN" altLang="en-US" sz="1400" b="0" i="0" dirty="0">
                <a:solidFill>
                  <a:srgbClr val="1D1C1D"/>
                </a:solidFill>
                <a:effectLst/>
                <a:latin typeface="Source Han Sans CN Regular" panose="020B0500000000000000" pitchFamily="34" charset="-128"/>
                <a:ea typeface="Source Han Sans CN Regular" panose="020B0500000000000000" pitchFamily="34" charset="-128"/>
              </a:rPr>
              <a:t>机密检测</a:t>
            </a:r>
            <a:endParaRPr lang="en-US" altLang="zh-CN" sz="1400" b="0" i="0" dirty="0">
              <a:solidFill>
                <a:srgbClr val="1D1C1D"/>
              </a:solidFill>
              <a:effectLst/>
              <a:latin typeface="Source Han Sans CN Regular" panose="020B0500000000000000" pitchFamily="34" charset="-128"/>
              <a:ea typeface="Source Han Sans CN Regular" panose="020B0500000000000000" pitchFamily="34" charset="-128"/>
            </a:endParaRPr>
          </a:p>
          <a:p>
            <a:pPr defTabSz="609576">
              <a:defRPr/>
            </a:pPr>
            <a:r>
              <a:rPr lang="zh-CN" altLang="en-US" sz="1400" b="0" i="0" dirty="0">
                <a:solidFill>
                  <a:srgbClr val="1D1C1D"/>
                </a:solidFill>
                <a:effectLst/>
                <a:latin typeface="Source Han Sans CN Regular" panose="020B0500000000000000" pitchFamily="34" charset="-128"/>
                <a:ea typeface="Source Han Sans CN Regular" panose="020B0500000000000000" pitchFamily="34" charset="-128"/>
              </a:rPr>
              <a:t>机密泄露防护</a:t>
            </a:r>
            <a:endParaRPr lang="en-AU" sz="1400" dirty="0">
              <a:solidFill>
                <a:schemeClr val="tx2"/>
              </a:solidFill>
              <a:latin typeface="Source Han Sans CN Regular" panose="020B0500000000000000" pitchFamily="34" charset="-128"/>
              <a:ea typeface="Source Han Sans CN Regular" panose="020B0500000000000000" pitchFamily="34" charset="-128"/>
              <a:cs typeface="Amazon Ember" panose="020B0603020204020204" pitchFamily="34" charset="0"/>
            </a:endParaRPr>
          </a:p>
        </p:txBody>
      </p:sp>
      <p:sp>
        <p:nvSpPr>
          <p:cNvPr id="6" name="Content Placeholder 2">
            <a:extLst>
              <a:ext uri="{FF2B5EF4-FFF2-40B4-BE49-F238E27FC236}">
                <a16:creationId xmlns:a16="http://schemas.microsoft.com/office/drawing/2014/main" id="{32AD36E8-298B-5344-AB8B-64C8E95F0198}"/>
              </a:ext>
            </a:extLst>
          </p:cNvPr>
          <p:cNvSpPr txBox="1">
            <a:spLocks/>
          </p:cNvSpPr>
          <p:nvPr/>
        </p:nvSpPr>
        <p:spPr>
          <a:xfrm>
            <a:off x="640080" y="4821377"/>
            <a:ext cx="2246529" cy="646331"/>
          </a:xfrm>
          <a:prstGeom prst="rect">
            <a:avLst/>
          </a:prstGeom>
          <a:noFill/>
        </p:spPr>
        <p:txBody>
          <a:bodyPr vert="horz" wrap="square" lIns="0" tIns="0" rIns="0" bIns="0" rtlCol="0">
            <a:spAutoFit/>
          </a:bodyPr>
          <a:lstStyle>
            <a:defPPr>
              <a:defRPr lang="zh-CN"/>
            </a:defPPr>
            <a:lvl1pPr indent="0" defTabSz="609576">
              <a:spcBef>
                <a:spcPct val="20000"/>
              </a:spcBef>
              <a:buFontTx/>
              <a:buNone/>
              <a:defRPr sz="1400" b="0" i="0">
                <a:solidFill>
                  <a:srgbClr val="1D1C1D"/>
                </a:solidFill>
                <a:effectLst/>
                <a:latin typeface="Source Han Sans CN Regular" panose="020B0500000000000000" pitchFamily="34" charset="-128"/>
                <a:ea typeface="Source Han Sans CN Regular" panose="020B0500000000000000" pitchFamily="34" charset="-128"/>
                <a:cs typeface="Amazon Ember Regular" charset="0"/>
              </a:defRPr>
            </a:lvl1pPr>
            <a:lvl2pPr marL="742950" indent="-285750" defTabSz="457200">
              <a:spcBef>
                <a:spcPct val="20000"/>
              </a:spcBef>
              <a:buFont typeface="Arial"/>
              <a:buChar char="•"/>
              <a:defRPr sz="2000" b="0" i="0">
                <a:solidFill>
                  <a:srgbClr val="414042"/>
                </a:solidFill>
                <a:latin typeface="Amazon Ember Regular" charset="0"/>
                <a:cs typeface="Amazon Ember Regular" charset="0"/>
              </a:defRPr>
            </a:lvl2pPr>
            <a:lvl3pPr marL="1143000" indent="-228600" defTabSz="457200">
              <a:spcBef>
                <a:spcPct val="20000"/>
              </a:spcBef>
              <a:buFont typeface="Arial"/>
              <a:buChar char="•"/>
              <a:defRPr b="0" i="0">
                <a:solidFill>
                  <a:srgbClr val="414042"/>
                </a:solidFill>
                <a:latin typeface="Amazon Ember Regular" charset="0"/>
                <a:cs typeface="Amazon Ember Regular" charset="0"/>
              </a:defRPr>
            </a:lvl3pPr>
            <a:lvl4pPr marL="1600200" indent="-228600" defTabSz="457200">
              <a:spcBef>
                <a:spcPct val="20000"/>
              </a:spcBef>
              <a:buFont typeface="Arial"/>
              <a:buChar char="–"/>
              <a:defRPr sz="1600" b="0" i="0">
                <a:solidFill>
                  <a:srgbClr val="414042"/>
                </a:solidFill>
                <a:latin typeface="Amazon Ember Regular" charset="0"/>
                <a:cs typeface="Amazon Ember Regular" charset="0"/>
              </a:defRPr>
            </a:lvl4pPr>
            <a:lvl5pPr marL="2057400" indent="-228600" defTabSz="457200">
              <a:spcBef>
                <a:spcPct val="20000"/>
              </a:spcBef>
              <a:buFont typeface="Arial"/>
              <a:buChar char="»"/>
              <a:defRPr sz="1600" b="0" i="0">
                <a:solidFill>
                  <a:srgbClr val="414042"/>
                </a:solidFill>
                <a:latin typeface="Amazon Ember Regular" charset="0"/>
                <a:cs typeface="Amazon Ember Regular"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t>动态代码分析</a:t>
            </a:r>
            <a:br>
              <a:rPr lang="zh-CN" altLang="en-US" dirty="0"/>
            </a:br>
            <a:r>
              <a:rPr lang="zh-CN" altLang="en-US" dirty="0"/>
              <a:t>漏洞测试</a:t>
            </a:r>
            <a:br>
              <a:rPr lang="zh-CN" altLang="en-US" dirty="0"/>
            </a:br>
            <a:r>
              <a:rPr lang="zh-CN" altLang="en-US" dirty="0"/>
              <a:t>渗透测试</a:t>
            </a:r>
            <a:br>
              <a:rPr lang="zh-CN" altLang="en-US" dirty="0"/>
            </a:br>
            <a:r>
              <a:rPr lang="zh-CN" altLang="en-US" dirty="0"/>
              <a:t>基础设施即代码</a:t>
            </a:r>
            <a:endParaRPr lang="en-AU" dirty="0"/>
          </a:p>
        </p:txBody>
      </p:sp>
      <p:sp>
        <p:nvSpPr>
          <p:cNvPr id="7" name="Content Placeholder 2">
            <a:extLst>
              <a:ext uri="{FF2B5EF4-FFF2-40B4-BE49-F238E27FC236}">
                <a16:creationId xmlns:a16="http://schemas.microsoft.com/office/drawing/2014/main" id="{E0943DAE-1EDA-6A43-96BE-4A840C91CC41}"/>
              </a:ext>
            </a:extLst>
          </p:cNvPr>
          <p:cNvSpPr txBox="1">
            <a:spLocks/>
          </p:cNvSpPr>
          <p:nvPr/>
        </p:nvSpPr>
        <p:spPr>
          <a:xfrm>
            <a:off x="640080" y="3175262"/>
            <a:ext cx="2246529" cy="484748"/>
          </a:xfrm>
          <a:prstGeom prst="rect">
            <a:avLst/>
          </a:prstGeom>
          <a:noFill/>
        </p:spPr>
        <p:txBody>
          <a:bodyPr vert="horz" wrap="square" lIns="0" tIns="0" rIns="0" bIns="0" rtlCol="0">
            <a:spAutoFit/>
          </a:bodyPr>
          <a:lstStyle>
            <a:defPPr>
              <a:defRPr lang="zh-CN"/>
            </a:defPPr>
            <a:lvl1pPr indent="0" defTabSz="609576">
              <a:spcBef>
                <a:spcPct val="20000"/>
              </a:spcBef>
              <a:buFontTx/>
              <a:buNone/>
              <a:defRPr sz="1400" b="0" i="0">
                <a:solidFill>
                  <a:srgbClr val="1D1C1D"/>
                </a:solidFill>
                <a:effectLst/>
                <a:latin typeface="Source Han Sans CN Regular" panose="020B0500000000000000" pitchFamily="34" charset="-128"/>
                <a:ea typeface="Source Han Sans CN Regular" panose="020B0500000000000000" pitchFamily="34" charset="-128"/>
                <a:cs typeface="Amazon Ember Regular" charset="0"/>
              </a:defRPr>
            </a:lvl1pPr>
            <a:lvl2pPr marL="742950" indent="-285750" defTabSz="457200">
              <a:spcBef>
                <a:spcPct val="20000"/>
              </a:spcBef>
              <a:buFont typeface="Arial"/>
              <a:buChar char="•"/>
              <a:defRPr sz="2000" b="0" i="0">
                <a:solidFill>
                  <a:srgbClr val="414042"/>
                </a:solidFill>
                <a:latin typeface="Amazon Ember Regular" charset="0"/>
                <a:cs typeface="Amazon Ember Regular" charset="0"/>
              </a:defRPr>
            </a:lvl2pPr>
            <a:lvl3pPr marL="1143000" indent="-228600" defTabSz="457200">
              <a:spcBef>
                <a:spcPct val="20000"/>
              </a:spcBef>
              <a:buFont typeface="Arial"/>
              <a:buChar char="•"/>
              <a:defRPr b="0" i="0">
                <a:solidFill>
                  <a:srgbClr val="414042"/>
                </a:solidFill>
                <a:latin typeface="Amazon Ember Regular" charset="0"/>
                <a:cs typeface="Amazon Ember Regular" charset="0"/>
              </a:defRPr>
            </a:lvl3pPr>
            <a:lvl4pPr marL="1600200" indent="-228600" defTabSz="457200">
              <a:spcBef>
                <a:spcPct val="20000"/>
              </a:spcBef>
              <a:buFont typeface="Arial"/>
              <a:buChar char="–"/>
              <a:defRPr sz="1600" b="0" i="0">
                <a:solidFill>
                  <a:srgbClr val="414042"/>
                </a:solidFill>
                <a:latin typeface="Amazon Ember Regular" charset="0"/>
                <a:cs typeface="Amazon Ember Regular" charset="0"/>
              </a:defRPr>
            </a:lvl4pPr>
            <a:lvl5pPr marL="2057400" indent="-228600" defTabSz="457200">
              <a:spcBef>
                <a:spcPct val="20000"/>
              </a:spcBef>
              <a:buFont typeface="Arial"/>
              <a:buChar char="»"/>
              <a:defRPr sz="1600" b="0" i="0">
                <a:solidFill>
                  <a:srgbClr val="414042"/>
                </a:solidFill>
                <a:latin typeface="Amazon Ember Regular" charset="0"/>
                <a:cs typeface="Amazon Ember Regular"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t>静态代码分析</a:t>
            </a:r>
            <a:br>
              <a:rPr lang="zh-CN" altLang="en-US" dirty="0"/>
            </a:br>
            <a:r>
              <a:rPr lang="zh-CN" altLang="en-US" dirty="0"/>
              <a:t>所用库的合规性</a:t>
            </a:r>
            <a:br>
              <a:rPr lang="zh-CN" altLang="en-US" dirty="0"/>
            </a:br>
            <a:r>
              <a:rPr lang="zh-CN" altLang="en-US" dirty="0"/>
              <a:t>软件物料清单</a:t>
            </a:r>
            <a:endParaRPr lang="en-AU" dirty="0"/>
          </a:p>
        </p:txBody>
      </p:sp>
      <p:sp>
        <p:nvSpPr>
          <p:cNvPr id="8" name="Content Placeholder 2">
            <a:extLst>
              <a:ext uri="{FF2B5EF4-FFF2-40B4-BE49-F238E27FC236}">
                <a16:creationId xmlns:a16="http://schemas.microsoft.com/office/drawing/2014/main" id="{73DA05BF-234C-DC4C-BBF0-ABC36A223C08}"/>
              </a:ext>
            </a:extLst>
          </p:cNvPr>
          <p:cNvSpPr txBox="1">
            <a:spLocks/>
          </p:cNvSpPr>
          <p:nvPr/>
        </p:nvSpPr>
        <p:spPr>
          <a:xfrm>
            <a:off x="4977990" y="5130290"/>
            <a:ext cx="2246529" cy="923330"/>
          </a:xfrm>
          <a:prstGeom prst="rect">
            <a:avLst/>
          </a:prstGeom>
          <a:noFill/>
        </p:spPr>
        <p:txBody>
          <a:bodyPr vert="horz" wrap="square" lIns="0" tIns="0" rIns="0" bIns="0" rtlCol="0">
            <a:spAutoFit/>
          </a:bodyPr>
          <a:lstStyle>
            <a:defPPr>
              <a:defRPr lang="zh-CN"/>
            </a:defPPr>
            <a:lvl1pPr indent="0" defTabSz="609576">
              <a:spcBef>
                <a:spcPct val="20000"/>
              </a:spcBef>
              <a:buFontTx/>
              <a:buNone/>
              <a:defRPr sz="1400" b="0" i="0">
                <a:solidFill>
                  <a:srgbClr val="1D1C1D"/>
                </a:solidFill>
                <a:effectLst/>
                <a:latin typeface="Source Han Sans CN Regular" panose="020B0500000000000000" pitchFamily="34" charset="-128"/>
                <a:ea typeface="Source Han Sans CN Regular" panose="020B0500000000000000" pitchFamily="34" charset="-128"/>
                <a:cs typeface="Amazon Ember Regular" charset="0"/>
              </a:defRPr>
            </a:lvl1pPr>
            <a:lvl2pPr marL="742950" indent="-285750" defTabSz="457200">
              <a:spcBef>
                <a:spcPct val="20000"/>
              </a:spcBef>
              <a:buFont typeface="Arial"/>
              <a:buChar char="•"/>
              <a:defRPr sz="2000" b="0" i="0">
                <a:solidFill>
                  <a:srgbClr val="414042"/>
                </a:solidFill>
                <a:latin typeface="Amazon Ember Regular" charset="0"/>
                <a:cs typeface="Amazon Ember Regular" charset="0"/>
              </a:defRPr>
            </a:lvl2pPr>
            <a:lvl3pPr marL="1143000" indent="-228600" defTabSz="457200">
              <a:spcBef>
                <a:spcPct val="20000"/>
              </a:spcBef>
              <a:buFont typeface="Arial"/>
              <a:buChar char="•"/>
              <a:defRPr b="0" i="0">
                <a:solidFill>
                  <a:srgbClr val="414042"/>
                </a:solidFill>
                <a:latin typeface="Amazon Ember Regular" charset="0"/>
                <a:cs typeface="Amazon Ember Regular" charset="0"/>
              </a:defRPr>
            </a:lvl3pPr>
            <a:lvl4pPr marL="1600200" indent="-228600" defTabSz="457200">
              <a:spcBef>
                <a:spcPct val="20000"/>
              </a:spcBef>
              <a:buFont typeface="Arial"/>
              <a:buChar char="–"/>
              <a:defRPr sz="1600" b="0" i="0">
                <a:solidFill>
                  <a:srgbClr val="414042"/>
                </a:solidFill>
                <a:latin typeface="Amazon Ember Regular" charset="0"/>
                <a:cs typeface="Amazon Ember Regular" charset="0"/>
              </a:defRPr>
            </a:lvl4pPr>
            <a:lvl5pPr marL="2057400" indent="-228600" defTabSz="457200">
              <a:spcBef>
                <a:spcPct val="20000"/>
              </a:spcBef>
              <a:buFont typeface="Arial"/>
              <a:buChar char="»"/>
              <a:defRPr sz="1600" b="0" i="0">
                <a:solidFill>
                  <a:srgbClr val="414042"/>
                </a:solidFill>
                <a:latin typeface="Amazon Ember Regular" charset="0"/>
                <a:cs typeface="Amazon Ember Regular"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zh-CN" altLang="en-US" dirty="0"/>
              <a:t>合规性检查</a:t>
            </a:r>
            <a:br>
              <a:rPr lang="zh-CN" altLang="en-US" dirty="0"/>
            </a:br>
            <a:r>
              <a:rPr lang="zh-CN" altLang="en-US" dirty="0"/>
              <a:t>配置设置</a:t>
            </a:r>
            <a:br>
              <a:rPr lang="zh-CN" altLang="en-US" dirty="0"/>
            </a:br>
            <a:r>
              <a:rPr lang="zh-CN" altLang="en-US" dirty="0"/>
              <a:t>密钥与机密</a:t>
            </a:r>
            <a:br>
              <a:rPr lang="zh-CN" altLang="en-US" dirty="0"/>
            </a:br>
            <a:r>
              <a:rPr lang="zh-CN" altLang="en-US" dirty="0"/>
              <a:t>安全网络设计</a:t>
            </a:r>
            <a:br>
              <a:rPr lang="zh-CN" altLang="en-US" dirty="0"/>
            </a:br>
            <a:r>
              <a:rPr lang="zh-CN" altLang="en-US" dirty="0"/>
              <a:t>良好架构</a:t>
            </a:r>
            <a:endParaRPr lang="en-AU" dirty="0"/>
          </a:p>
        </p:txBody>
      </p:sp>
      <p:cxnSp>
        <p:nvCxnSpPr>
          <p:cNvPr id="11" name="Straight Arrow Connector 10">
            <a:extLst>
              <a:ext uri="{FF2B5EF4-FFF2-40B4-BE49-F238E27FC236}">
                <a16:creationId xmlns:a16="http://schemas.microsoft.com/office/drawing/2014/main" id="{3E31E0E1-208D-7740-B050-E79E0690B9F4}"/>
              </a:ext>
            </a:extLst>
          </p:cNvPr>
          <p:cNvCxnSpPr>
            <a:cxnSpLocks/>
          </p:cNvCxnSpPr>
          <p:nvPr/>
        </p:nvCxnSpPr>
        <p:spPr>
          <a:xfrm flipH="1" flipV="1">
            <a:off x="6094195" y="4180075"/>
            <a:ext cx="1" cy="743827"/>
          </a:xfrm>
          <a:prstGeom prst="straightConnector1">
            <a:avLst/>
          </a:prstGeom>
          <a:ln w="19050">
            <a:solidFill>
              <a:schemeClr val="accent4"/>
            </a:solidFill>
            <a:headEnd w="sm" len="lg"/>
            <a:tailEnd type="arrow" w="med" len="sm"/>
          </a:ln>
        </p:spPr>
        <p:style>
          <a:lnRef idx="2">
            <a:schemeClr val="accent1"/>
          </a:lnRef>
          <a:fillRef idx="0">
            <a:schemeClr val="accent1"/>
          </a:fillRef>
          <a:effectRef idx="1">
            <a:schemeClr val="accent1"/>
          </a:effectRef>
          <a:fontRef idx="minor">
            <a:schemeClr val="tx1"/>
          </a:fontRef>
        </p:style>
      </p:cxnSp>
      <p:sp>
        <p:nvSpPr>
          <p:cNvPr id="16" name="Content Placeholder 2">
            <a:extLst>
              <a:ext uri="{FF2B5EF4-FFF2-40B4-BE49-F238E27FC236}">
                <a16:creationId xmlns:a16="http://schemas.microsoft.com/office/drawing/2014/main" id="{97120976-0CC7-134D-8F0C-08C1C58ACD1C}"/>
              </a:ext>
            </a:extLst>
          </p:cNvPr>
          <p:cNvSpPr txBox="1">
            <a:spLocks/>
          </p:cNvSpPr>
          <p:nvPr/>
        </p:nvSpPr>
        <p:spPr>
          <a:xfrm>
            <a:off x="9746745" y="1282698"/>
            <a:ext cx="2246529" cy="646331"/>
          </a:xfrm>
          <a:prstGeom prst="rect">
            <a:avLst/>
          </a:prstGeom>
          <a:noFill/>
        </p:spPr>
        <p:txBody>
          <a:bodyPr vert="horz" wrap="square" lIns="0" tIns="0" rIns="0" bIns="0" rtlCol="0">
            <a:spAutoFit/>
          </a:bodyPr>
          <a:lstStyle>
            <a:defPPr>
              <a:defRPr lang="zh-CN"/>
            </a:defPPr>
            <a:lvl1pPr indent="0" defTabSz="609576">
              <a:spcBef>
                <a:spcPct val="20000"/>
              </a:spcBef>
              <a:buFontTx/>
              <a:buNone/>
              <a:defRPr sz="1400" b="0" i="0">
                <a:solidFill>
                  <a:srgbClr val="1D1C1D"/>
                </a:solidFill>
                <a:effectLst/>
                <a:latin typeface="Source Han Sans CN Regular" panose="020B0500000000000000" pitchFamily="34" charset="-128"/>
                <a:ea typeface="Source Han Sans CN Regular" panose="020B0500000000000000" pitchFamily="34" charset="-128"/>
                <a:cs typeface="Amazon Ember Regular" charset="0"/>
              </a:defRPr>
            </a:lvl1pPr>
            <a:lvl2pPr marL="742950" indent="-285750" defTabSz="457200">
              <a:spcBef>
                <a:spcPct val="20000"/>
              </a:spcBef>
              <a:buFont typeface="Arial"/>
              <a:buChar char="•"/>
              <a:defRPr sz="2000" b="0" i="0">
                <a:solidFill>
                  <a:srgbClr val="414042"/>
                </a:solidFill>
                <a:latin typeface="Amazon Ember Regular" charset="0"/>
                <a:cs typeface="Amazon Ember Regular" charset="0"/>
              </a:defRPr>
            </a:lvl2pPr>
            <a:lvl3pPr marL="1143000" indent="-228600" defTabSz="457200">
              <a:spcBef>
                <a:spcPct val="20000"/>
              </a:spcBef>
              <a:buFont typeface="Arial"/>
              <a:buChar char="•"/>
              <a:defRPr b="0" i="0">
                <a:solidFill>
                  <a:srgbClr val="414042"/>
                </a:solidFill>
                <a:latin typeface="Amazon Ember Regular" charset="0"/>
                <a:cs typeface="Amazon Ember Regular" charset="0"/>
              </a:defRPr>
            </a:lvl3pPr>
            <a:lvl4pPr marL="1600200" indent="-228600" defTabSz="457200">
              <a:spcBef>
                <a:spcPct val="20000"/>
              </a:spcBef>
              <a:buFont typeface="Arial"/>
              <a:buChar char="–"/>
              <a:defRPr sz="1600" b="0" i="0">
                <a:solidFill>
                  <a:srgbClr val="414042"/>
                </a:solidFill>
                <a:latin typeface="Amazon Ember Regular" charset="0"/>
                <a:cs typeface="Amazon Ember Regular" charset="0"/>
              </a:defRPr>
            </a:lvl4pPr>
            <a:lvl5pPr marL="2057400" indent="-228600" defTabSz="457200">
              <a:spcBef>
                <a:spcPct val="20000"/>
              </a:spcBef>
              <a:buFont typeface="Arial"/>
              <a:buChar char="»"/>
              <a:defRPr sz="1600" b="0" i="0">
                <a:solidFill>
                  <a:srgbClr val="414042"/>
                </a:solidFill>
                <a:latin typeface="Amazon Ember Regular" charset="0"/>
                <a:cs typeface="Amazon Ember Regular"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t>架构边界限制</a:t>
            </a:r>
            <a:br>
              <a:rPr lang="zh-CN" altLang="en-US" dirty="0"/>
            </a:br>
            <a:r>
              <a:rPr lang="zh-CN" altLang="en-US" dirty="0"/>
              <a:t>构建合规性</a:t>
            </a:r>
            <a:br>
              <a:rPr lang="zh-CN" altLang="en-US" dirty="0"/>
            </a:br>
            <a:r>
              <a:rPr lang="zh-CN" altLang="en-US" dirty="0"/>
              <a:t>漏洞评估</a:t>
            </a:r>
            <a:endParaRPr lang="en-AU" dirty="0"/>
          </a:p>
        </p:txBody>
      </p:sp>
      <p:sp>
        <p:nvSpPr>
          <p:cNvPr id="23" name="Content Placeholder 2">
            <a:extLst>
              <a:ext uri="{FF2B5EF4-FFF2-40B4-BE49-F238E27FC236}">
                <a16:creationId xmlns:a16="http://schemas.microsoft.com/office/drawing/2014/main" id="{9D111924-0E2F-B548-B213-31333C46AB43}"/>
              </a:ext>
            </a:extLst>
          </p:cNvPr>
          <p:cNvSpPr txBox="1">
            <a:spLocks/>
          </p:cNvSpPr>
          <p:nvPr/>
        </p:nvSpPr>
        <p:spPr>
          <a:xfrm>
            <a:off x="9746745" y="2992026"/>
            <a:ext cx="2246529" cy="646331"/>
          </a:xfrm>
          <a:prstGeom prst="rect">
            <a:avLst/>
          </a:prstGeom>
          <a:noFill/>
        </p:spPr>
        <p:txBody>
          <a:bodyPr vert="horz" wrap="square" lIns="0" tIns="0" rIns="0" bIns="0" rtlCol="0">
            <a:spAutoFit/>
          </a:bodyPr>
          <a:lstStyle>
            <a:defPPr>
              <a:defRPr lang="zh-CN"/>
            </a:defPPr>
            <a:lvl1pPr indent="0" defTabSz="609576">
              <a:spcBef>
                <a:spcPct val="20000"/>
              </a:spcBef>
              <a:buFontTx/>
              <a:buNone/>
              <a:defRPr sz="1400" b="0" i="0">
                <a:solidFill>
                  <a:srgbClr val="1D1C1D"/>
                </a:solidFill>
                <a:effectLst/>
                <a:latin typeface="Source Han Sans CN Regular" panose="020B0500000000000000" pitchFamily="34" charset="-128"/>
                <a:ea typeface="Source Han Sans CN Regular" panose="020B0500000000000000" pitchFamily="34" charset="-128"/>
                <a:cs typeface="Amazon Ember Regular" charset="0"/>
              </a:defRPr>
            </a:lvl1pPr>
            <a:lvl2pPr marL="742950" indent="-285750" defTabSz="457200">
              <a:spcBef>
                <a:spcPct val="20000"/>
              </a:spcBef>
              <a:buFont typeface="Arial"/>
              <a:buChar char="•"/>
              <a:defRPr sz="2000" b="0" i="0">
                <a:solidFill>
                  <a:srgbClr val="414042"/>
                </a:solidFill>
                <a:latin typeface="Amazon Ember Regular" charset="0"/>
                <a:cs typeface="Amazon Ember Regular" charset="0"/>
              </a:defRPr>
            </a:lvl2pPr>
            <a:lvl3pPr marL="1143000" indent="-228600" defTabSz="457200">
              <a:spcBef>
                <a:spcPct val="20000"/>
              </a:spcBef>
              <a:buFont typeface="Arial"/>
              <a:buChar char="•"/>
              <a:defRPr b="0" i="0">
                <a:solidFill>
                  <a:srgbClr val="414042"/>
                </a:solidFill>
                <a:latin typeface="Amazon Ember Regular" charset="0"/>
                <a:cs typeface="Amazon Ember Regular" charset="0"/>
              </a:defRPr>
            </a:lvl3pPr>
            <a:lvl4pPr marL="1600200" indent="-228600" defTabSz="457200">
              <a:spcBef>
                <a:spcPct val="20000"/>
              </a:spcBef>
              <a:buFont typeface="Arial"/>
              <a:buChar char="–"/>
              <a:defRPr sz="1600" b="0" i="0">
                <a:solidFill>
                  <a:srgbClr val="414042"/>
                </a:solidFill>
                <a:latin typeface="Amazon Ember Regular" charset="0"/>
                <a:cs typeface="Amazon Ember Regular" charset="0"/>
              </a:defRPr>
            </a:lvl4pPr>
            <a:lvl5pPr marL="2057400" indent="-228600" defTabSz="457200">
              <a:spcBef>
                <a:spcPct val="20000"/>
              </a:spcBef>
              <a:buFont typeface="Arial"/>
              <a:buChar char="»"/>
              <a:defRPr sz="1600" b="0" i="0">
                <a:solidFill>
                  <a:srgbClr val="414042"/>
                </a:solidFill>
                <a:latin typeface="Amazon Ember Regular" charset="0"/>
                <a:cs typeface="Amazon Ember Regular"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t>机钥管理</a:t>
            </a:r>
            <a:br>
              <a:rPr lang="zh-CN" altLang="en-US" dirty="0"/>
            </a:br>
            <a:r>
              <a:rPr lang="zh-CN" altLang="en-US" dirty="0"/>
              <a:t>安全监控</a:t>
            </a:r>
            <a:br>
              <a:rPr lang="zh-CN" altLang="en-US" dirty="0"/>
            </a:br>
            <a:r>
              <a:rPr lang="zh-CN" altLang="en-US" dirty="0"/>
              <a:t>合规检查</a:t>
            </a:r>
            <a:endParaRPr lang="en-AU" dirty="0"/>
          </a:p>
        </p:txBody>
      </p:sp>
      <p:sp>
        <p:nvSpPr>
          <p:cNvPr id="25" name="Content Placeholder 2">
            <a:extLst>
              <a:ext uri="{FF2B5EF4-FFF2-40B4-BE49-F238E27FC236}">
                <a16:creationId xmlns:a16="http://schemas.microsoft.com/office/drawing/2014/main" id="{CDB06921-F1FA-E540-BF60-E81554B1F287}"/>
              </a:ext>
            </a:extLst>
          </p:cNvPr>
          <p:cNvSpPr txBox="1">
            <a:spLocks/>
          </p:cNvSpPr>
          <p:nvPr/>
        </p:nvSpPr>
        <p:spPr>
          <a:xfrm>
            <a:off x="9655305" y="4716320"/>
            <a:ext cx="2246529" cy="646331"/>
          </a:xfrm>
          <a:prstGeom prst="rect">
            <a:avLst/>
          </a:prstGeom>
          <a:noFill/>
        </p:spPr>
        <p:txBody>
          <a:bodyPr vert="horz" wrap="square" lIns="0" tIns="0" rIns="0" bIns="0" rtlCol="0">
            <a:spAutoFit/>
          </a:bodyPr>
          <a:lstStyle>
            <a:defPPr>
              <a:defRPr lang="zh-CN"/>
            </a:defPPr>
            <a:lvl1pPr indent="0" defTabSz="609576">
              <a:spcBef>
                <a:spcPct val="20000"/>
              </a:spcBef>
              <a:buFontTx/>
              <a:buNone/>
              <a:defRPr sz="1400" b="0" i="0">
                <a:solidFill>
                  <a:srgbClr val="1D1C1D"/>
                </a:solidFill>
                <a:effectLst/>
                <a:latin typeface="Source Han Sans CN Regular" panose="020B0500000000000000" pitchFamily="34" charset="-128"/>
                <a:ea typeface="Source Han Sans CN Regular" panose="020B0500000000000000" pitchFamily="34" charset="-128"/>
                <a:cs typeface="Amazon Ember Regular" charset="0"/>
              </a:defRPr>
            </a:lvl1pPr>
            <a:lvl2pPr marL="742950" indent="-285750" defTabSz="457200">
              <a:spcBef>
                <a:spcPct val="20000"/>
              </a:spcBef>
              <a:buFont typeface="Arial"/>
              <a:buChar char="•"/>
              <a:defRPr sz="2000" b="0" i="0">
                <a:solidFill>
                  <a:srgbClr val="414042"/>
                </a:solidFill>
                <a:latin typeface="Amazon Ember Regular" charset="0"/>
                <a:cs typeface="Amazon Ember Regular" charset="0"/>
              </a:defRPr>
            </a:lvl2pPr>
            <a:lvl3pPr marL="1143000" indent="-228600" defTabSz="457200">
              <a:spcBef>
                <a:spcPct val="20000"/>
              </a:spcBef>
              <a:buFont typeface="Arial"/>
              <a:buChar char="•"/>
              <a:defRPr b="0" i="0">
                <a:solidFill>
                  <a:srgbClr val="414042"/>
                </a:solidFill>
                <a:latin typeface="Amazon Ember Regular" charset="0"/>
                <a:cs typeface="Amazon Ember Regular" charset="0"/>
              </a:defRPr>
            </a:lvl3pPr>
            <a:lvl4pPr marL="1600200" indent="-228600" defTabSz="457200">
              <a:spcBef>
                <a:spcPct val="20000"/>
              </a:spcBef>
              <a:buFont typeface="Arial"/>
              <a:buChar char="–"/>
              <a:defRPr sz="1600" b="0" i="0">
                <a:solidFill>
                  <a:srgbClr val="414042"/>
                </a:solidFill>
                <a:latin typeface="Amazon Ember Regular" charset="0"/>
                <a:cs typeface="Amazon Ember Regular" charset="0"/>
              </a:defRPr>
            </a:lvl4pPr>
            <a:lvl5pPr marL="2057400" indent="-228600" defTabSz="457200">
              <a:spcBef>
                <a:spcPct val="20000"/>
              </a:spcBef>
              <a:buFont typeface="Arial"/>
              <a:buChar char="»"/>
              <a:defRPr sz="1600" b="0" i="0">
                <a:solidFill>
                  <a:srgbClr val="414042"/>
                </a:solidFill>
                <a:latin typeface="Amazon Ember Regular" charset="0"/>
                <a:cs typeface="Amazon Ember Regular"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t>漏洞评估</a:t>
            </a:r>
            <a:br>
              <a:rPr lang="zh-CN" altLang="en-US" dirty="0"/>
            </a:br>
            <a:r>
              <a:rPr lang="zh-CN" altLang="en-US" dirty="0"/>
              <a:t>渗透测试</a:t>
            </a:r>
            <a:br>
              <a:rPr lang="zh-CN" altLang="en-US" dirty="0"/>
            </a:br>
            <a:r>
              <a:rPr lang="zh-CN" altLang="en-US" dirty="0"/>
              <a:t>合规性检查</a:t>
            </a:r>
            <a:br>
              <a:rPr lang="zh-CN" altLang="en-US" dirty="0"/>
            </a:br>
            <a:r>
              <a:rPr lang="zh-CN" altLang="en-US" dirty="0"/>
              <a:t>行为异常</a:t>
            </a:r>
            <a:endParaRPr lang="en-AU" dirty="0"/>
          </a:p>
        </p:txBody>
      </p:sp>
      <p:grpSp>
        <p:nvGrpSpPr>
          <p:cNvPr id="56" name="Group 20">
            <a:extLst>
              <a:ext uri="{FF2B5EF4-FFF2-40B4-BE49-F238E27FC236}">
                <a16:creationId xmlns:a16="http://schemas.microsoft.com/office/drawing/2014/main" id="{02165EF9-1F1F-4301-7D43-914B31CFA5A2}"/>
              </a:ext>
            </a:extLst>
          </p:cNvPr>
          <p:cNvGrpSpPr>
            <a:grpSpLocks/>
          </p:cNvGrpSpPr>
          <p:nvPr/>
        </p:nvGrpSpPr>
        <p:grpSpPr bwMode="auto">
          <a:xfrm>
            <a:off x="2654775" y="3255587"/>
            <a:ext cx="480077" cy="487222"/>
            <a:chOff x="2684662" y="1051134"/>
            <a:chExt cx="1483636" cy="331243"/>
          </a:xfrm>
        </p:grpSpPr>
        <p:sp>
          <p:nvSpPr>
            <p:cNvPr id="57" name="Freeform 56">
              <a:extLst>
                <a:ext uri="{FF2B5EF4-FFF2-40B4-BE49-F238E27FC236}">
                  <a16:creationId xmlns:a16="http://schemas.microsoft.com/office/drawing/2014/main" id="{59005C9C-C646-3EE4-231B-8C158B5A4403}"/>
                </a:ext>
              </a:extLst>
            </p:cNvPr>
            <p:cNvSpPr/>
            <p:nvPr/>
          </p:nvSpPr>
          <p:spPr>
            <a:xfrm>
              <a:off x="2684662" y="1051134"/>
              <a:ext cx="915570" cy="331243"/>
            </a:xfrm>
            <a:custGeom>
              <a:avLst/>
              <a:gdLst>
                <a:gd name="connsiteX0" fmla="*/ 0 w 622300"/>
                <a:gd name="connsiteY0" fmla="*/ 0 h 1574800"/>
                <a:gd name="connsiteX1" fmla="*/ 622300 w 622300"/>
                <a:gd name="connsiteY1" fmla="*/ 0 h 1574800"/>
                <a:gd name="connsiteX2" fmla="*/ 622300 w 622300"/>
                <a:gd name="connsiteY2" fmla="*/ 1574800 h 1574800"/>
                <a:gd name="connsiteX3" fmla="*/ 482600 w 622300"/>
                <a:gd name="connsiteY3" fmla="*/ 1574800 h 1574800"/>
                <a:gd name="connsiteX4" fmla="*/ 0 w 622300"/>
                <a:gd name="connsiteY4" fmla="*/ 157480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1574800">
                  <a:moveTo>
                    <a:pt x="0" y="0"/>
                  </a:moveTo>
                  <a:lnTo>
                    <a:pt x="622300" y="0"/>
                  </a:lnTo>
                  <a:lnTo>
                    <a:pt x="622300" y="1574800"/>
                  </a:lnTo>
                  <a:lnTo>
                    <a:pt x="482600" y="1574800"/>
                  </a:lnTo>
                  <a:lnTo>
                    <a:pt x="0" y="157480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8" name="Straight Arrow Connector 57">
              <a:extLst>
                <a:ext uri="{FF2B5EF4-FFF2-40B4-BE49-F238E27FC236}">
                  <a16:creationId xmlns:a16="http://schemas.microsoft.com/office/drawing/2014/main" id="{580E2C55-2CEF-B4CF-6E92-B29B2BE7749E}"/>
                </a:ext>
              </a:extLst>
            </p:cNvPr>
            <p:cNvCxnSpPr>
              <a:cxnSpLocks/>
            </p:cNvCxnSpPr>
            <p:nvPr/>
          </p:nvCxnSpPr>
          <p:spPr>
            <a:xfrm>
              <a:off x="3595472" y="1215963"/>
              <a:ext cx="572826" cy="0"/>
            </a:xfrm>
            <a:prstGeom prst="straightConnector1">
              <a:avLst/>
            </a:prstGeom>
            <a:ln w="19050">
              <a:solidFill>
                <a:schemeClr val="accent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DC3662E4-7609-A619-6CF2-473D97C2C0F9}"/>
              </a:ext>
            </a:extLst>
          </p:cNvPr>
          <p:cNvGrpSpPr/>
          <p:nvPr/>
        </p:nvGrpSpPr>
        <p:grpSpPr>
          <a:xfrm>
            <a:off x="2460514" y="4885197"/>
            <a:ext cx="2001757" cy="706758"/>
            <a:chOff x="2267712" y="4920019"/>
            <a:chExt cx="2194560" cy="706758"/>
          </a:xfrm>
        </p:grpSpPr>
        <p:sp>
          <p:nvSpPr>
            <p:cNvPr id="50" name="Freeform 49">
              <a:extLst>
                <a:ext uri="{FF2B5EF4-FFF2-40B4-BE49-F238E27FC236}">
                  <a16:creationId xmlns:a16="http://schemas.microsoft.com/office/drawing/2014/main" id="{4017E23A-0E90-012F-FB22-BE259333365D}"/>
                </a:ext>
              </a:extLst>
            </p:cNvPr>
            <p:cNvSpPr/>
            <p:nvPr/>
          </p:nvSpPr>
          <p:spPr>
            <a:xfrm rot="5400000">
              <a:off x="3637995" y="4470101"/>
              <a:ext cx="334280" cy="1314275"/>
            </a:xfrm>
            <a:custGeom>
              <a:avLst/>
              <a:gdLst>
                <a:gd name="connsiteX0" fmla="*/ 1371600 w 1371600"/>
                <a:gd name="connsiteY0" fmla="*/ 711200 h 711200"/>
                <a:gd name="connsiteX1" fmla="*/ 1371600 w 1371600"/>
                <a:gd name="connsiteY1" fmla="*/ 0 h 711200"/>
                <a:gd name="connsiteX2" fmla="*/ 0 w 1371600"/>
                <a:gd name="connsiteY2" fmla="*/ 0 h 711200"/>
              </a:gdLst>
              <a:ahLst/>
              <a:cxnLst>
                <a:cxn ang="0">
                  <a:pos x="connsiteX0" y="connsiteY0"/>
                </a:cxn>
                <a:cxn ang="0">
                  <a:pos x="connsiteX1" y="connsiteY1"/>
                </a:cxn>
                <a:cxn ang="0">
                  <a:pos x="connsiteX2" y="connsiteY2"/>
                </a:cxn>
              </a:cxnLst>
              <a:rect l="l" t="t" r="r" b="b"/>
              <a:pathLst>
                <a:path w="1371600" h="711200">
                  <a:moveTo>
                    <a:pt x="1371600" y="711200"/>
                  </a:moveTo>
                  <a:lnTo>
                    <a:pt x="1371600" y="0"/>
                  </a:lnTo>
                  <a:lnTo>
                    <a:pt x="0" y="0"/>
                  </a:lnTo>
                </a:path>
              </a:pathLst>
            </a:custGeom>
            <a:noFill/>
            <a:ln w="19050">
              <a:solidFill>
                <a:schemeClr val="accent4"/>
              </a:solidFill>
              <a:headEnd type="none"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 name="Freeform 60">
              <a:extLst>
                <a:ext uri="{FF2B5EF4-FFF2-40B4-BE49-F238E27FC236}">
                  <a16:creationId xmlns:a16="http://schemas.microsoft.com/office/drawing/2014/main" id="{09877F1A-AE42-B1E4-62D8-4A1A778B76B2}"/>
                </a:ext>
              </a:extLst>
            </p:cNvPr>
            <p:cNvSpPr/>
            <p:nvPr/>
          </p:nvSpPr>
          <p:spPr bwMode="auto">
            <a:xfrm>
              <a:off x="2267712" y="4920019"/>
              <a:ext cx="880285" cy="706758"/>
            </a:xfrm>
            <a:custGeom>
              <a:avLst/>
              <a:gdLst>
                <a:gd name="connsiteX0" fmla="*/ 0 w 622300"/>
                <a:gd name="connsiteY0" fmla="*/ 0 h 1574800"/>
                <a:gd name="connsiteX1" fmla="*/ 622300 w 622300"/>
                <a:gd name="connsiteY1" fmla="*/ 0 h 1574800"/>
                <a:gd name="connsiteX2" fmla="*/ 622300 w 622300"/>
                <a:gd name="connsiteY2" fmla="*/ 1574800 h 1574800"/>
                <a:gd name="connsiteX3" fmla="*/ 482600 w 622300"/>
                <a:gd name="connsiteY3" fmla="*/ 1574800 h 1574800"/>
                <a:gd name="connsiteX4" fmla="*/ 0 w 622300"/>
                <a:gd name="connsiteY4" fmla="*/ 157480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1574800">
                  <a:moveTo>
                    <a:pt x="0" y="0"/>
                  </a:moveTo>
                  <a:lnTo>
                    <a:pt x="622300" y="0"/>
                  </a:lnTo>
                  <a:lnTo>
                    <a:pt x="622300" y="1574800"/>
                  </a:lnTo>
                  <a:lnTo>
                    <a:pt x="482600" y="1574800"/>
                  </a:lnTo>
                  <a:lnTo>
                    <a:pt x="0" y="157480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64" name="Group 63">
            <a:extLst>
              <a:ext uri="{FF2B5EF4-FFF2-40B4-BE49-F238E27FC236}">
                <a16:creationId xmlns:a16="http://schemas.microsoft.com/office/drawing/2014/main" id="{52D15B9C-E9B7-06D2-4F66-A90396D3213A}"/>
              </a:ext>
            </a:extLst>
          </p:cNvPr>
          <p:cNvGrpSpPr/>
          <p:nvPr/>
        </p:nvGrpSpPr>
        <p:grpSpPr>
          <a:xfrm flipH="1">
            <a:off x="7339121" y="4716320"/>
            <a:ext cx="2194555" cy="875635"/>
            <a:chOff x="2267713" y="4751142"/>
            <a:chExt cx="2194556" cy="875635"/>
          </a:xfrm>
        </p:grpSpPr>
        <p:sp>
          <p:nvSpPr>
            <p:cNvPr id="65" name="Freeform 64">
              <a:extLst>
                <a:ext uri="{FF2B5EF4-FFF2-40B4-BE49-F238E27FC236}">
                  <a16:creationId xmlns:a16="http://schemas.microsoft.com/office/drawing/2014/main" id="{DA85FFE6-6E89-27AA-7C90-B50D1D4DBF6A}"/>
                </a:ext>
              </a:extLst>
            </p:cNvPr>
            <p:cNvSpPr/>
            <p:nvPr/>
          </p:nvSpPr>
          <p:spPr>
            <a:xfrm rot="5400000">
              <a:off x="3671473" y="4436620"/>
              <a:ext cx="267318" cy="1314275"/>
            </a:xfrm>
            <a:custGeom>
              <a:avLst/>
              <a:gdLst>
                <a:gd name="connsiteX0" fmla="*/ 1371600 w 1371600"/>
                <a:gd name="connsiteY0" fmla="*/ 711200 h 711200"/>
                <a:gd name="connsiteX1" fmla="*/ 1371600 w 1371600"/>
                <a:gd name="connsiteY1" fmla="*/ 0 h 711200"/>
                <a:gd name="connsiteX2" fmla="*/ 0 w 1371600"/>
                <a:gd name="connsiteY2" fmla="*/ 0 h 711200"/>
              </a:gdLst>
              <a:ahLst/>
              <a:cxnLst>
                <a:cxn ang="0">
                  <a:pos x="connsiteX0" y="connsiteY0"/>
                </a:cxn>
                <a:cxn ang="0">
                  <a:pos x="connsiteX1" y="connsiteY1"/>
                </a:cxn>
                <a:cxn ang="0">
                  <a:pos x="connsiteX2" y="connsiteY2"/>
                </a:cxn>
              </a:cxnLst>
              <a:rect l="l" t="t" r="r" b="b"/>
              <a:pathLst>
                <a:path w="1371600" h="711200">
                  <a:moveTo>
                    <a:pt x="1371600" y="711200"/>
                  </a:moveTo>
                  <a:lnTo>
                    <a:pt x="1371600" y="0"/>
                  </a:lnTo>
                  <a:lnTo>
                    <a:pt x="0" y="0"/>
                  </a:lnTo>
                </a:path>
              </a:pathLst>
            </a:custGeom>
            <a:noFill/>
            <a:ln w="19050">
              <a:solidFill>
                <a:schemeClr val="accent4"/>
              </a:solidFill>
              <a:headEnd type="none"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6" name="Freeform 65">
              <a:extLst>
                <a:ext uri="{FF2B5EF4-FFF2-40B4-BE49-F238E27FC236}">
                  <a16:creationId xmlns:a16="http://schemas.microsoft.com/office/drawing/2014/main" id="{3A4BA3C7-ED6D-3BD3-A991-1220982725F2}"/>
                </a:ext>
              </a:extLst>
            </p:cNvPr>
            <p:cNvSpPr/>
            <p:nvPr/>
          </p:nvSpPr>
          <p:spPr bwMode="auto">
            <a:xfrm>
              <a:off x="2267713" y="4751142"/>
              <a:ext cx="880285" cy="875635"/>
            </a:xfrm>
            <a:custGeom>
              <a:avLst/>
              <a:gdLst>
                <a:gd name="connsiteX0" fmla="*/ 0 w 622300"/>
                <a:gd name="connsiteY0" fmla="*/ 0 h 1574800"/>
                <a:gd name="connsiteX1" fmla="*/ 622300 w 622300"/>
                <a:gd name="connsiteY1" fmla="*/ 0 h 1574800"/>
                <a:gd name="connsiteX2" fmla="*/ 622300 w 622300"/>
                <a:gd name="connsiteY2" fmla="*/ 1574800 h 1574800"/>
                <a:gd name="connsiteX3" fmla="*/ 482600 w 622300"/>
                <a:gd name="connsiteY3" fmla="*/ 1574800 h 1574800"/>
                <a:gd name="connsiteX4" fmla="*/ 0 w 622300"/>
                <a:gd name="connsiteY4" fmla="*/ 157480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1574800">
                  <a:moveTo>
                    <a:pt x="0" y="0"/>
                  </a:moveTo>
                  <a:lnTo>
                    <a:pt x="622300" y="0"/>
                  </a:lnTo>
                  <a:lnTo>
                    <a:pt x="622300" y="1574800"/>
                  </a:lnTo>
                  <a:lnTo>
                    <a:pt x="482600" y="1574800"/>
                  </a:lnTo>
                  <a:lnTo>
                    <a:pt x="0" y="157480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67" name="Group 20">
            <a:extLst>
              <a:ext uri="{FF2B5EF4-FFF2-40B4-BE49-F238E27FC236}">
                <a16:creationId xmlns:a16="http://schemas.microsoft.com/office/drawing/2014/main" id="{3D4FEC76-D314-599C-55D8-0940C26BA126}"/>
              </a:ext>
            </a:extLst>
          </p:cNvPr>
          <p:cNvGrpSpPr>
            <a:grpSpLocks/>
          </p:cNvGrpSpPr>
          <p:nvPr/>
        </p:nvGrpSpPr>
        <p:grpSpPr bwMode="auto">
          <a:xfrm>
            <a:off x="2020189" y="1976802"/>
            <a:ext cx="1503595" cy="487222"/>
            <a:chOff x="2684662" y="1051134"/>
            <a:chExt cx="1483636" cy="331243"/>
          </a:xfrm>
        </p:grpSpPr>
        <p:sp>
          <p:nvSpPr>
            <p:cNvPr id="68" name="Freeform 67">
              <a:extLst>
                <a:ext uri="{FF2B5EF4-FFF2-40B4-BE49-F238E27FC236}">
                  <a16:creationId xmlns:a16="http://schemas.microsoft.com/office/drawing/2014/main" id="{FBDAE848-F4A7-3E28-19A6-0B5E84CBA995}"/>
                </a:ext>
              </a:extLst>
            </p:cNvPr>
            <p:cNvSpPr/>
            <p:nvPr/>
          </p:nvSpPr>
          <p:spPr>
            <a:xfrm>
              <a:off x="2684662" y="1051134"/>
              <a:ext cx="915570" cy="331243"/>
            </a:xfrm>
            <a:custGeom>
              <a:avLst/>
              <a:gdLst>
                <a:gd name="connsiteX0" fmla="*/ 0 w 622300"/>
                <a:gd name="connsiteY0" fmla="*/ 0 h 1574800"/>
                <a:gd name="connsiteX1" fmla="*/ 622300 w 622300"/>
                <a:gd name="connsiteY1" fmla="*/ 0 h 1574800"/>
                <a:gd name="connsiteX2" fmla="*/ 622300 w 622300"/>
                <a:gd name="connsiteY2" fmla="*/ 1574800 h 1574800"/>
                <a:gd name="connsiteX3" fmla="*/ 482600 w 622300"/>
                <a:gd name="connsiteY3" fmla="*/ 1574800 h 1574800"/>
                <a:gd name="connsiteX4" fmla="*/ 0 w 622300"/>
                <a:gd name="connsiteY4" fmla="*/ 157480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1574800">
                  <a:moveTo>
                    <a:pt x="0" y="0"/>
                  </a:moveTo>
                  <a:lnTo>
                    <a:pt x="622300" y="0"/>
                  </a:lnTo>
                  <a:lnTo>
                    <a:pt x="622300" y="1574800"/>
                  </a:lnTo>
                  <a:lnTo>
                    <a:pt x="482600" y="1574800"/>
                  </a:lnTo>
                  <a:lnTo>
                    <a:pt x="0" y="157480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9" name="Straight Arrow Connector 68">
              <a:extLst>
                <a:ext uri="{FF2B5EF4-FFF2-40B4-BE49-F238E27FC236}">
                  <a16:creationId xmlns:a16="http://schemas.microsoft.com/office/drawing/2014/main" id="{DAE0B6F4-F874-ADD8-B01B-953EE9B4B4E5}"/>
                </a:ext>
              </a:extLst>
            </p:cNvPr>
            <p:cNvCxnSpPr>
              <a:cxnSpLocks/>
            </p:cNvCxnSpPr>
            <p:nvPr/>
          </p:nvCxnSpPr>
          <p:spPr>
            <a:xfrm>
              <a:off x="3595472" y="1215963"/>
              <a:ext cx="572826" cy="0"/>
            </a:xfrm>
            <a:prstGeom prst="straightConnector1">
              <a:avLst/>
            </a:prstGeom>
            <a:ln w="19050">
              <a:solidFill>
                <a:schemeClr val="accent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BB5DFA92-E4C6-4CD4-0927-98BA80CE7BEC}"/>
              </a:ext>
            </a:extLst>
          </p:cNvPr>
          <p:cNvGrpSpPr/>
          <p:nvPr/>
        </p:nvGrpSpPr>
        <p:grpSpPr>
          <a:xfrm flipH="1" flipV="1">
            <a:off x="7645209" y="1308584"/>
            <a:ext cx="1888468" cy="677155"/>
            <a:chOff x="2267713" y="4751142"/>
            <a:chExt cx="2194556" cy="875635"/>
          </a:xfrm>
        </p:grpSpPr>
        <p:sp>
          <p:nvSpPr>
            <p:cNvPr id="71" name="Freeform 70">
              <a:extLst>
                <a:ext uri="{FF2B5EF4-FFF2-40B4-BE49-F238E27FC236}">
                  <a16:creationId xmlns:a16="http://schemas.microsoft.com/office/drawing/2014/main" id="{8971396B-5C2C-4D3D-AD79-CE93E37AD2CC}"/>
                </a:ext>
              </a:extLst>
            </p:cNvPr>
            <p:cNvSpPr/>
            <p:nvPr/>
          </p:nvSpPr>
          <p:spPr>
            <a:xfrm rot="5400000">
              <a:off x="3671473" y="4436620"/>
              <a:ext cx="267318" cy="1314275"/>
            </a:xfrm>
            <a:custGeom>
              <a:avLst/>
              <a:gdLst>
                <a:gd name="connsiteX0" fmla="*/ 1371600 w 1371600"/>
                <a:gd name="connsiteY0" fmla="*/ 711200 h 711200"/>
                <a:gd name="connsiteX1" fmla="*/ 1371600 w 1371600"/>
                <a:gd name="connsiteY1" fmla="*/ 0 h 711200"/>
                <a:gd name="connsiteX2" fmla="*/ 0 w 1371600"/>
                <a:gd name="connsiteY2" fmla="*/ 0 h 711200"/>
              </a:gdLst>
              <a:ahLst/>
              <a:cxnLst>
                <a:cxn ang="0">
                  <a:pos x="connsiteX0" y="connsiteY0"/>
                </a:cxn>
                <a:cxn ang="0">
                  <a:pos x="connsiteX1" y="connsiteY1"/>
                </a:cxn>
                <a:cxn ang="0">
                  <a:pos x="connsiteX2" y="connsiteY2"/>
                </a:cxn>
              </a:cxnLst>
              <a:rect l="l" t="t" r="r" b="b"/>
              <a:pathLst>
                <a:path w="1371600" h="711200">
                  <a:moveTo>
                    <a:pt x="1371600" y="711200"/>
                  </a:moveTo>
                  <a:lnTo>
                    <a:pt x="1371600" y="0"/>
                  </a:lnTo>
                  <a:lnTo>
                    <a:pt x="0" y="0"/>
                  </a:lnTo>
                </a:path>
              </a:pathLst>
            </a:custGeom>
            <a:noFill/>
            <a:ln w="19050">
              <a:solidFill>
                <a:schemeClr val="accent4"/>
              </a:solidFill>
              <a:headEnd type="none"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2" name="Freeform 71">
              <a:extLst>
                <a:ext uri="{FF2B5EF4-FFF2-40B4-BE49-F238E27FC236}">
                  <a16:creationId xmlns:a16="http://schemas.microsoft.com/office/drawing/2014/main" id="{38B2C039-B074-4FA6-A4D7-2B7C1EB13092}"/>
                </a:ext>
              </a:extLst>
            </p:cNvPr>
            <p:cNvSpPr/>
            <p:nvPr/>
          </p:nvSpPr>
          <p:spPr bwMode="auto">
            <a:xfrm>
              <a:off x="2267713" y="4751142"/>
              <a:ext cx="880285" cy="875635"/>
            </a:xfrm>
            <a:custGeom>
              <a:avLst/>
              <a:gdLst>
                <a:gd name="connsiteX0" fmla="*/ 0 w 622300"/>
                <a:gd name="connsiteY0" fmla="*/ 0 h 1574800"/>
                <a:gd name="connsiteX1" fmla="*/ 622300 w 622300"/>
                <a:gd name="connsiteY1" fmla="*/ 0 h 1574800"/>
                <a:gd name="connsiteX2" fmla="*/ 622300 w 622300"/>
                <a:gd name="connsiteY2" fmla="*/ 1574800 h 1574800"/>
                <a:gd name="connsiteX3" fmla="*/ 482600 w 622300"/>
                <a:gd name="connsiteY3" fmla="*/ 1574800 h 1574800"/>
                <a:gd name="connsiteX4" fmla="*/ 0 w 622300"/>
                <a:gd name="connsiteY4" fmla="*/ 157480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1574800">
                  <a:moveTo>
                    <a:pt x="0" y="0"/>
                  </a:moveTo>
                  <a:lnTo>
                    <a:pt x="622300" y="0"/>
                  </a:lnTo>
                  <a:lnTo>
                    <a:pt x="622300" y="1574800"/>
                  </a:lnTo>
                  <a:lnTo>
                    <a:pt x="482600" y="1574800"/>
                  </a:lnTo>
                  <a:lnTo>
                    <a:pt x="0" y="157480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73" name="Group 20">
            <a:extLst>
              <a:ext uri="{FF2B5EF4-FFF2-40B4-BE49-F238E27FC236}">
                <a16:creationId xmlns:a16="http://schemas.microsoft.com/office/drawing/2014/main" id="{B2D19586-89A7-6E5A-F848-BCD21F1547A2}"/>
              </a:ext>
            </a:extLst>
          </p:cNvPr>
          <p:cNvGrpSpPr>
            <a:grpSpLocks/>
          </p:cNvGrpSpPr>
          <p:nvPr/>
        </p:nvGrpSpPr>
        <p:grpSpPr bwMode="auto">
          <a:xfrm flipH="1">
            <a:off x="9053537" y="2974664"/>
            <a:ext cx="480140" cy="726100"/>
            <a:chOff x="2684662" y="1051134"/>
            <a:chExt cx="1483636" cy="331243"/>
          </a:xfrm>
        </p:grpSpPr>
        <p:sp>
          <p:nvSpPr>
            <p:cNvPr id="74" name="Freeform 73">
              <a:extLst>
                <a:ext uri="{FF2B5EF4-FFF2-40B4-BE49-F238E27FC236}">
                  <a16:creationId xmlns:a16="http://schemas.microsoft.com/office/drawing/2014/main" id="{7E90E5F9-60AD-EAFF-4343-313772B6DA92}"/>
                </a:ext>
              </a:extLst>
            </p:cNvPr>
            <p:cNvSpPr/>
            <p:nvPr/>
          </p:nvSpPr>
          <p:spPr>
            <a:xfrm>
              <a:off x="2684662" y="1051134"/>
              <a:ext cx="915570" cy="331243"/>
            </a:xfrm>
            <a:custGeom>
              <a:avLst/>
              <a:gdLst>
                <a:gd name="connsiteX0" fmla="*/ 0 w 622300"/>
                <a:gd name="connsiteY0" fmla="*/ 0 h 1574800"/>
                <a:gd name="connsiteX1" fmla="*/ 622300 w 622300"/>
                <a:gd name="connsiteY1" fmla="*/ 0 h 1574800"/>
                <a:gd name="connsiteX2" fmla="*/ 622300 w 622300"/>
                <a:gd name="connsiteY2" fmla="*/ 1574800 h 1574800"/>
                <a:gd name="connsiteX3" fmla="*/ 482600 w 622300"/>
                <a:gd name="connsiteY3" fmla="*/ 1574800 h 1574800"/>
                <a:gd name="connsiteX4" fmla="*/ 0 w 622300"/>
                <a:gd name="connsiteY4" fmla="*/ 157480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1574800">
                  <a:moveTo>
                    <a:pt x="0" y="0"/>
                  </a:moveTo>
                  <a:lnTo>
                    <a:pt x="622300" y="0"/>
                  </a:lnTo>
                  <a:lnTo>
                    <a:pt x="622300" y="1574800"/>
                  </a:lnTo>
                  <a:lnTo>
                    <a:pt x="482600" y="1574800"/>
                  </a:lnTo>
                  <a:lnTo>
                    <a:pt x="0" y="157480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5" name="Straight Arrow Connector 74">
              <a:extLst>
                <a:ext uri="{FF2B5EF4-FFF2-40B4-BE49-F238E27FC236}">
                  <a16:creationId xmlns:a16="http://schemas.microsoft.com/office/drawing/2014/main" id="{BE25E88F-412F-05BA-84BF-28EC41B69D53}"/>
                </a:ext>
              </a:extLst>
            </p:cNvPr>
            <p:cNvCxnSpPr>
              <a:cxnSpLocks/>
            </p:cNvCxnSpPr>
            <p:nvPr/>
          </p:nvCxnSpPr>
          <p:spPr>
            <a:xfrm>
              <a:off x="3595472" y="1215963"/>
              <a:ext cx="572826" cy="0"/>
            </a:xfrm>
            <a:prstGeom prst="straightConnector1">
              <a:avLst/>
            </a:prstGeom>
            <a:ln w="19050">
              <a:solidFill>
                <a:schemeClr val="accent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862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4E9EB-24F2-4D13-AF50-AF226C0FECCD}"/>
              </a:ext>
            </a:extLst>
          </p:cNvPr>
          <p:cNvSpPr>
            <a:spLocks noGrp="1"/>
          </p:cNvSpPr>
          <p:nvPr>
            <p:ph type="title"/>
          </p:nvPr>
        </p:nvSpPr>
        <p:spPr>
          <a:xfrm>
            <a:off x="433992" y="366779"/>
            <a:ext cx="10940405" cy="726923"/>
          </a:xfrm>
        </p:spPr>
        <p:txBody>
          <a:bodyPr lIns="0" tIns="45720" rIns="0" bIns="45720" anchor="t">
            <a:normAutofit/>
          </a:bodyPr>
          <a:lstStyle/>
          <a:p>
            <a:r>
              <a:rPr lang="zh-CN" altLang="en-US" sz="3200" b="0" i="0" dirty="0">
                <a:solidFill>
                  <a:schemeClr val="tx2"/>
                </a:solidFill>
                <a:effectLst/>
                <a:latin typeface="Source Han Sans CN Regular" panose="020B0500000000000000" pitchFamily="34" charset="-128"/>
                <a:ea typeface="Source Han Sans CN Regular" panose="020B0500000000000000" pitchFamily="34" charset="-128"/>
              </a:rPr>
              <a:t>软件供应链安全框架</a:t>
            </a:r>
            <a:endParaRPr lang="en-US" sz="3200" dirty="0">
              <a:solidFill>
                <a:schemeClr val="tx2"/>
              </a:solidFill>
              <a:latin typeface="Source Han Sans CN Regular" panose="020B0500000000000000" pitchFamily="34" charset="-128"/>
              <a:ea typeface="Source Han Sans CN Regular" panose="020B0500000000000000" pitchFamily="34" charset="-128"/>
            </a:endParaRPr>
          </a:p>
        </p:txBody>
      </p:sp>
      <p:sp>
        <p:nvSpPr>
          <p:cNvPr id="28" name="Content Placeholder 2">
            <a:extLst>
              <a:ext uri="{FF2B5EF4-FFF2-40B4-BE49-F238E27FC236}">
                <a16:creationId xmlns:a16="http://schemas.microsoft.com/office/drawing/2014/main" id="{44E48208-7D29-4048-AED4-3DE0CC10FDE4}"/>
              </a:ext>
            </a:extLst>
          </p:cNvPr>
          <p:cNvSpPr txBox="1">
            <a:spLocks/>
          </p:cNvSpPr>
          <p:nvPr/>
        </p:nvSpPr>
        <p:spPr>
          <a:xfrm>
            <a:off x="432854" y="881336"/>
            <a:ext cx="10972800" cy="424732"/>
          </a:xfrm>
          <a:prstGeom prst="rect">
            <a:avLst/>
          </a:prstGeom>
        </p:spPr>
        <p:txBody>
          <a:bodyPr lIns="0" rIns="0"/>
          <a:lstStyle>
            <a:defPPr>
              <a:defRPr lang="en-US"/>
            </a:defPPr>
            <a:lvl1pPr>
              <a:lnSpc>
                <a:spcPct val="90000"/>
              </a:lnSpc>
              <a:spcBef>
                <a:spcPct val="0"/>
              </a:spcBef>
              <a:buNone/>
              <a:defRPr sz="3400">
                <a:solidFill>
                  <a:schemeClr val="accent2"/>
                </a:solidFill>
                <a:latin typeface="+mj-lt"/>
                <a:ea typeface="+mj-ea"/>
                <a:cs typeface="+mj-cs"/>
              </a:defRPr>
            </a:lvl1pPr>
            <a:lvl2pPr marL="457200" indent="-22860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Char char="§"/>
              <a:defRPr sz="2400" kern="1200">
                <a:solidFill>
                  <a:schemeClr val="bg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bg1"/>
              </a:buClr>
              <a:buFont typeface="Amazon Ember" panose="020B0603020204020204" pitchFamily="34" charset="0"/>
              <a:buChar char="–"/>
              <a:defRPr sz="2000" kern="1200">
                <a:solidFill>
                  <a:schemeClr val="bg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bg1"/>
              </a:buClr>
              <a:buFont typeface="Amazon Ember" panose="020B0603020204020204" pitchFamily="34" charset="0"/>
              <a:buChar char="•"/>
              <a:defRPr sz="1800" kern="1200">
                <a:solidFill>
                  <a:schemeClr val="bg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bg1"/>
              </a:buClr>
              <a:buFont typeface="Amazon Ember" panose="020B0603020204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endParaRPr lang="en-US" sz="2800" dirty="0">
              <a:solidFill>
                <a:schemeClr val="tx2"/>
              </a:solidFill>
              <a:latin typeface="+mn-lt"/>
            </a:endParaRPr>
          </a:p>
        </p:txBody>
      </p:sp>
      <p:sp>
        <p:nvSpPr>
          <p:cNvPr id="30" name="Freeform: Shape 29">
            <a:extLst>
              <a:ext uri="{FF2B5EF4-FFF2-40B4-BE49-F238E27FC236}">
                <a16:creationId xmlns:a16="http://schemas.microsoft.com/office/drawing/2014/main" id="{9222F0B5-2B9A-46A1-995B-FCC81A0BB789}"/>
              </a:ext>
            </a:extLst>
          </p:cNvPr>
          <p:cNvSpPr/>
          <p:nvPr/>
        </p:nvSpPr>
        <p:spPr>
          <a:xfrm>
            <a:off x="10486769" y="904494"/>
            <a:ext cx="544397" cy="103569"/>
          </a:xfrm>
          <a:custGeom>
            <a:avLst/>
            <a:gdLst>
              <a:gd name="connsiteX0" fmla="*/ 544397 w 544397"/>
              <a:gd name="connsiteY0" fmla="*/ 64658 h 103569"/>
              <a:gd name="connsiteX1" fmla="*/ 233112 w 544397"/>
              <a:gd name="connsiteY1" fmla="*/ 103569 h 103569"/>
            </a:gdLst>
            <a:ahLst/>
            <a:cxnLst>
              <a:cxn ang="0">
                <a:pos x="connsiteX0" y="connsiteY0"/>
              </a:cxn>
              <a:cxn ang="0">
                <a:pos x="connsiteX1" y="connsiteY1"/>
              </a:cxn>
            </a:cxnLst>
            <a:rect l="l" t="t" r="r" b="b"/>
            <a:pathLst>
              <a:path w="544397" h="103569">
                <a:moveTo>
                  <a:pt x="544397" y="64658"/>
                </a:moveTo>
                <a:cubicBezTo>
                  <a:pt x="137456" y="3049"/>
                  <a:pt x="-269484" y="-58559"/>
                  <a:pt x="233112" y="10356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73CEDBD4-0D51-C7BB-64F6-F984F50DA955}"/>
              </a:ext>
            </a:extLst>
          </p:cNvPr>
          <p:cNvGrpSpPr/>
          <p:nvPr/>
        </p:nvGrpSpPr>
        <p:grpSpPr>
          <a:xfrm>
            <a:off x="1051560" y="1320003"/>
            <a:ext cx="10180319" cy="4250559"/>
            <a:chOff x="2011639" y="2818208"/>
            <a:chExt cx="8147230" cy="3185463"/>
          </a:xfrm>
        </p:grpSpPr>
        <p:cxnSp>
          <p:nvCxnSpPr>
            <p:cNvPr id="20" name="Straight Arrow Connector 19">
              <a:extLst>
                <a:ext uri="{FF2B5EF4-FFF2-40B4-BE49-F238E27FC236}">
                  <a16:creationId xmlns:a16="http://schemas.microsoft.com/office/drawing/2014/main" id="{87445286-7D73-E173-F205-3A5FEFE7DEF3}"/>
                </a:ext>
              </a:extLst>
            </p:cNvPr>
            <p:cNvCxnSpPr>
              <a:cxnSpLocks/>
            </p:cNvCxnSpPr>
            <p:nvPr/>
          </p:nvCxnSpPr>
          <p:spPr>
            <a:xfrm>
              <a:off x="7946435" y="4727002"/>
              <a:ext cx="0" cy="256814"/>
            </a:xfrm>
            <a:prstGeom prst="straightConnector1">
              <a:avLst/>
            </a:prstGeom>
            <a:ln w="12700">
              <a:solidFill>
                <a:srgbClr val="8FA7C4"/>
              </a:solidFill>
              <a:prstDash val="sysDash"/>
              <a:tailEnd type="arrow" w="med" len="sm"/>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4FE05FE3-4839-09BA-C709-02AE5BDD9556}"/>
                </a:ext>
              </a:extLst>
            </p:cNvPr>
            <p:cNvSpPr/>
            <p:nvPr/>
          </p:nvSpPr>
          <p:spPr>
            <a:xfrm rot="10800000" flipH="1">
              <a:off x="6940552" y="4971116"/>
              <a:ext cx="1006752" cy="646398"/>
            </a:xfrm>
            <a:custGeom>
              <a:avLst/>
              <a:gdLst>
                <a:gd name="connsiteX0" fmla="*/ 1371600 w 1371600"/>
                <a:gd name="connsiteY0" fmla="*/ 711200 h 711200"/>
                <a:gd name="connsiteX1" fmla="*/ 1371600 w 1371600"/>
                <a:gd name="connsiteY1" fmla="*/ 0 h 711200"/>
                <a:gd name="connsiteX2" fmla="*/ 0 w 1371600"/>
                <a:gd name="connsiteY2" fmla="*/ 0 h 711200"/>
              </a:gdLst>
              <a:ahLst/>
              <a:cxnLst>
                <a:cxn ang="0">
                  <a:pos x="connsiteX0" y="connsiteY0"/>
                </a:cxn>
                <a:cxn ang="0">
                  <a:pos x="connsiteX1" y="connsiteY1"/>
                </a:cxn>
                <a:cxn ang="0">
                  <a:pos x="connsiteX2" y="connsiteY2"/>
                </a:cxn>
              </a:cxnLst>
              <a:rect l="l" t="t" r="r" b="b"/>
              <a:pathLst>
                <a:path w="1371600" h="711200">
                  <a:moveTo>
                    <a:pt x="1371600" y="711200"/>
                  </a:moveTo>
                  <a:lnTo>
                    <a:pt x="1371600" y="0"/>
                  </a:lnTo>
                  <a:lnTo>
                    <a:pt x="0" y="0"/>
                  </a:lnTo>
                </a:path>
              </a:pathLst>
            </a:custGeom>
            <a:noFill/>
            <a:ln w="12700">
              <a:solidFill>
                <a:srgbClr val="8FA7C4"/>
              </a:solidFill>
              <a:prstDash val="sysDash"/>
              <a:headEnd type="none" w="med" len="sm"/>
              <a:tailEnd type="none" w="med"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DE3C4126-7817-B11D-A176-B466E80A106C}"/>
                </a:ext>
              </a:extLst>
            </p:cNvPr>
            <p:cNvSpPr txBox="1"/>
            <p:nvPr/>
          </p:nvSpPr>
          <p:spPr>
            <a:xfrm>
              <a:off x="3724720" y="3922149"/>
              <a:ext cx="1172304" cy="756291"/>
            </a:xfrm>
            <a:prstGeom prst="rect">
              <a:avLst/>
            </a:prstGeom>
            <a:solidFill>
              <a:srgbClr val="444D58"/>
            </a:solidFill>
          </p:spPr>
          <p:txBody>
            <a:bodyPr wrap="none" lIns="118872" tIns="118872" rIns="118872" bIns="118872" rtlCol="0" anchor="ctr" anchorCtr="0">
              <a:noAutofit/>
            </a:bodyPr>
            <a:lstStyle/>
            <a:p>
              <a:pPr algn="ctr">
                <a:lnSpc>
                  <a:spcPct val="120000"/>
                </a:lnSpc>
              </a:pPr>
              <a:r>
                <a:rPr lang="en-US" sz="1400" b="1" spc="0" baseline="0" dirty="0">
                  <a:ln/>
                  <a:solidFill>
                    <a:schemeClr val="bg1"/>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Source</a:t>
              </a:r>
            </a:p>
          </p:txBody>
        </p:sp>
        <p:sp>
          <p:nvSpPr>
            <p:cNvPr id="53" name="TextBox 52">
              <a:extLst>
                <a:ext uri="{FF2B5EF4-FFF2-40B4-BE49-F238E27FC236}">
                  <a16:creationId xmlns:a16="http://schemas.microsoft.com/office/drawing/2014/main" id="{6ACE1D86-E5E1-06DE-D570-1B8E45F8E0D7}"/>
                </a:ext>
              </a:extLst>
            </p:cNvPr>
            <p:cNvSpPr txBox="1"/>
            <p:nvPr/>
          </p:nvSpPr>
          <p:spPr>
            <a:xfrm>
              <a:off x="7360283" y="3922149"/>
              <a:ext cx="1172304" cy="756291"/>
            </a:xfrm>
            <a:prstGeom prst="rect">
              <a:avLst/>
            </a:prstGeom>
            <a:solidFill>
              <a:srgbClr val="444D58"/>
            </a:solidFill>
          </p:spPr>
          <p:txBody>
            <a:bodyPr wrap="none" lIns="118872" tIns="118872" rIns="118872" bIns="118872" rtlCol="0" anchor="ctr" anchorCtr="0">
              <a:noAutofit/>
            </a:bodyPr>
            <a:lstStyle/>
            <a:p>
              <a:pPr algn="ctr">
                <a:lnSpc>
                  <a:spcPct val="120000"/>
                </a:lnSpc>
              </a:pPr>
              <a:r>
                <a:rPr lang="en-US" sz="1400" b="1" spc="0" baseline="0" dirty="0">
                  <a:ln/>
                  <a:solidFill>
                    <a:schemeClr val="bg1"/>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Package</a:t>
              </a:r>
            </a:p>
          </p:txBody>
        </p:sp>
        <p:sp>
          <p:nvSpPr>
            <p:cNvPr id="54" name="TextBox 53">
              <a:extLst>
                <a:ext uri="{FF2B5EF4-FFF2-40B4-BE49-F238E27FC236}">
                  <a16:creationId xmlns:a16="http://schemas.microsoft.com/office/drawing/2014/main" id="{42BF67FA-729A-5992-4343-4F73714287BA}"/>
                </a:ext>
              </a:extLst>
            </p:cNvPr>
            <p:cNvSpPr txBox="1"/>
            <p:nvPr/>
          </p:nvSpPr>
          <p:spPr>
            <a:xfrm>
              <a:off x="2011639" y="3928751"/>
              <a:ext cx="1172304" cy="756291"/>
            </a:xfrm>
            <a:prstGeom prst="rect">
              <a:avLst/>
            </a:prstGeom>
            <a:noFill/>
          </p:spPr>
          <p:txBody>
            <a:bodyPr wrap="none" lIns="118872" tIns="118872" rIns="118872" bIns="118872" rtlCol="0" anchor="ctr" anchorCtr="0">
              <a:noAutofit/>
            </a:bodyPr>
            <a:lstStyle/>
            <a:p>
              <a:pPr algn="ctr">
                <a:lnSpc>
                  <a:spcPct val="120000"/>
                </a:lnSpc>
              </a:pPr>
              <a:r>
                <a:rPr lang="en-US" sz="1400" b="1" spc="0" baseline="0" dirty="0">
                  <a:ln/>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Developer</a:t>
              </a:r>
            </a:p>
          </p:txBody>
        </p:sp>
        <p:sp>
          <p:nvSpPr>
            <p:cNvPr id="55" name="TextBox 54">
              <a:extLst>
                <a:ext uri="{FF2B5EF4-FFF2-40B4-BE49-F238E27FC236}">
                  <a16:creationId xmlns:a16="http://schemas.microsoft.com/office/drawing/2014/main" id="{D87F2424-FD36-AB6C-413D-EA31E65D70B5}"/>
                </a:ext>
              </a:extLst>
            </p:cNvPr>
            <p:cNvSpPr txBox="1"/>
            <p:nvPr/>
          </p:nvSpPr>
          <p:spPr>
            <a:xfrm>
              <a:off x="8986565" y="3928751"/>
              <a:ext cx="1172304" cy="756291"/>
            </a:xfrm>
            <a:prstGeom prst="rect">
              <a:avLst/>
            </a:prstGeom>
            <a:noFill/>
          </p:spPr>
          <p:txBody>
            <a:bodyPr wrap="none" lIns="118872" tIns="118872" rIns="118872" bIns="118872" rtlCol="0" anchor="ctr" anchorCtr="0">
              <a:noAutofit/>
            </a:bodyPr>
            <a:lstStyle/>
            <a:p>
              <a:pPr algn="ctr">
                <a:lnSpc>
                  <a:spcPct val="120000"/>
                </a:lnSpc>
              </a:pPr>
              <a:r>
                <a:rPr lang="en-US" sz="1400" b="1" spc="0" baseline="0" dirty="0">
                  <a:ln/>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Consumer</a:t>
              </a:r>
            </a:p>
          </p:txBody>
        </p:sp>
        <p:sp>
          <p:nvSpPr>
            <p:cNvPr id="57" name="TextBox 56">
              <a:extLst>
                <a:ext uri="{FF2B5EF4-FFF2-40B4-BE49-F238E27FC236}">
                  <a16:creationId xmlns:a16="http://schemas.microsoft.com/office/drawing/2014/main" id="{C4C8EC30-5EEB-AAA9-335E-EF20645D7144}"/>
                </a:ext>
              </a:extLst>
            </p:cNvPr>
            <p:cNvSpPr txBox="1"/>
            <p:nvPr/>
          </p:nvSpPr>
          <p:spPr>
            <a:xfrm>
              <a:off x="5276476" y="5247380"/>
              <a:ext cx="1639330" cy="756291"/>
            </a:xfrm>
            <a:prstGeom prst="rect">
              <a:avLst/>
            </a:prstGeom>
            <a:noFill/>
            <a:ln w="12700">
              <a:solidFill>
                <a:srgbClr val="8FA7C4"/>
              </a:solidFill>
              <a:prstDash val="sysDash"/>
            </a:ln>
          </p:spPr>
          <p:txBody>
            <a:bodyPr wrap="none" lIns="118872" tIns="118872" rIns="118872" bIns="118872" rtlCol="0" anchor="ctr" anchorCtr="0">
              <a:noAutofit/>
            </a:bodyPr>
            <a:lstStyle/>
            <a:p>
              <a:pPr algn="ctr">
                <a:lnSpc>
                  <a:spcPct val="120000"/>
                </a:lnSpc>
              </a:pPr>
              <a:r>
                <a:rPr lang="en-US" sz="1400" b="1" spc="0" baseline="0" dirty="0">
                  <a:ln/>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Dependencies</a:t>
              </a:r>
            </a:p>
          </p:txBody>
        </p:sp>
        <p:sp>
          <p:nvSpPr>
            <p:cNvPr id="58" name="TextBox 57">
              <a:extLst>
                <a:ext uri="{FF2B5EF4-FFF2-40B4-BE49-F238E27FC236}">
                  <a16:creationId xmlns:a16="http://schemas.microsoft.com/office/drawing/2014/main" id="{471C2D8B-D4B1-D5B9-2F82-20BDDFDE95F4}"/>
                </a:ext>
              </a:extLst>
            </p:cNvPr>
            <p:cNvSpPr txBox="1"/>
            <p:nvPr/>
          </p:nvSpPr>
          <p:spPr>
            <a:xfrm>
              <a:off x="3375582" y="2826926"/>
              <a:ext cx="1339317" cy="181497"/>
            </a:xfrm>
            <a:prstGeom prst="rect">
              <a:avLst/>
            </a:prstGeom>
            <a:noFill/>
          </p:spPr>
          <p:txBody>
            <a:bodyPr wrap="none" lIns="0" tIns="0" rIns="0" bIns="0" rtlCol="0" anchor="ctr" anchorCtr="0">
              <a:spAutoFit/>
            </a:bodyPr>
            <a:lstStyle/>
            <a:p>
              <a:pPr algn="ctr">
                <a:lnSpc>
                  <a:spcPct val="120000"/>
                </a:lnSpc>
              </a:pPr>
              <a:r>
                <a:rPr lang="en-US" sz="1400" b="1" spc="0" baseline="0" dirty="0">
                  <a:ln/>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SOURCE INTEGRITY</a:t>
              </a:r>
            </a:p>
          </p:txBody>
        </p:sp>
        <p:sp>
          <p:nvSpPr>
            <p:cNvPr id="59" name="TextBox 58">
              <a:extLst>
                <a:ext uri="{FF2B5EF4-FFF2-40B4-BE49-F238E27FC236}">
                  <a16:creationId xmlns:a16="http://schemas.microsoft.com/office/drawing/2014/main" id="{030647D0-4FAE-CBA6-A461-5EDCC5AE7E32}"/>
                </a:ext>
              </a:extLst>
            </p:cNvPr>
            <p:cNvSpPr txBox="1"/>
            <p:nvPr/>
          </p:nvSpPr>
          <p:spPr>
            <a:xfrm>
              <a:off x="6421690" y="2818208"/>
              <a:ext cx="1195636" cy="181497"/>
            </a:xfrm>
            <a:prstGeom prst="rect">
              <a:avLst/>
            </a:prstGeom>
            <a:noFill/>
          </p:spPr>
          <p:txBody>
            <a:bodyPr wrap="none" lIns="0" tIns="0" rIns="0" bIns="0" rtlCol="0" anchor="ctr" anchorCtr="0">
              <a:spAutoFit/>
            </a:bodyPr>
            <a:lstStyle/>
            <a:p>
              <a:pPr algn="ctr">
                <a:lnSpc>
                  <a:spcPct val="120000"/>
                </a:lnSpc>
              </a:pPr>
              <a:r>
                <a:rPr lang="en-US" sz="1400" b="1" spc="0" baseline="0" dirty="0">
                  <a:ln/>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BUILD INTEGRITY</a:t>
              </a:r>
            </a:p>
          </p:txBody>
        </p:sp>
        <p:sp>
          <p:nvSpPr>
            <p:cNvPr id="66" name="Freeform 65">
              <a:extLst>
                <a:ext uri="{FF2B5EF4-FFF2-40B4-BE49-F238E27FC236}">
                  <a16:creationId xmlns:a16="http://schemas.microsoft.com/office/drawing/2014/main" id="{5B365A58-40A9-2D96-D28E-333B25C34539}"/>
                </a:ext>
              </a:extLst>
            </p:cNvPr>
            <p:cNvSpPr>
              <a:spLocks noChangeAspect="1"/>
            </p:cNvSpPr>
            <p:nvPr/>
          </p:nvSpPr>
          <p:spPr>
            <a:xfrm>
              <a:off x="3231338" y="3263712"/>
              <a:ext cx="401953" cy="365760"/>
            </a:xfrm>
            <a:custGeom>
              <a:avLst/>
              <a:gdLst>
                <a:gd name="connsiteX0" fmla="*/ 98879 w 660396"/>
                <a:gd name="connsiteY0" fmla="*/ 600932 h 600932"/>
                <a:gd name="connsiteX1" fmla="*/ 13367 w 660396"/>
                <a:gd name="connsiteY1" fmla="*/ 551307 h 600932"/>
                <a:gd name="connsiteX2" fmla="*/ 13367 w 660396"/>
                <a:gd name="connsiteY2" fmla="*/ 452152 h 600932"/>
                <a:gd name="connsiteX3" fmla="*/ 244686 w 660396"/>
                <a:gd name="connsiteY3" fmla="*/ 49625 h 600932"/>
                <a:gd name="connsiteX4" fmla="*/ 330198 w 660396"/>
                <a:gd name="connsiteY4" fmla="*/ 0 h 600932"/>
                <a:gd name="connsiteX5" fmla="*/ 415710 w 660396"/>
                <a:gd name="connsiteY5" fmla="*/ 49625 h 600932"/>
                <a:gd name="connsiteX6" fmla="*/ 647029 w 660396"/>
                <a:gd name="connsiteY6" fmla="*/ 452152 h 600932"/>
                <a:gd name="connsiteX7" fmla="*/ 647029 w 660396"/>
                <a:gd name="connsiteY7" fmla="*/ 551307 h 600932"/>
                <a:gd name="connsiteX8" fmla="*/ 561517 w 660396"/>
                <a:gd name="connsiteY8" fmla="*/ 600932 h 600932"/>
                <a:gd name="connsiteX9" fmla="*/ 98879 w 660396"/>
                <a:gd name="connsiteY9" fmla="*/ 600932 h 6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396" h="600932">
                  <a:moveTo>
                    <a:pt x="98879" y="600932"/>
                  </a:moveTo>
                  <a:cubicBezTo>
                    <a:pt x="63233" y="600932"/>
                    <a:pt x="31190" y="582359"/>
                    <a:pt x="13367" y="551307"/>
                  </a:cubicBezTo>
                  <a:cubicBezTo>
                    <a:pt x="-4456" y="520256"/>
                    <a:pt x="-4456" y="483203"/>
                    <a:pt x="13367" y="452152"/>
                  </a:cubicBezTo>
                  <a:lnTo>
                    <a:pt x="244686" y="49625"/>
                  </a:lnTo>
                  <a:cubicBezTo>
                    <a:pt x="262509" y="18574"/>
                    <a:pt x="294458" y="0"/>
                    <a:pt x="330198" y="0"/>
                  </a:cubicBezTo>
                  <a:cubicBezTo>
                    <a:pt x="365939" y="0"/>
                    <a:pt x="397887" y="18574"/>
                    <a:pt x="415710" y="49625"/>
                  </a:cubicBezTo>
                  <a:lnTo>
                    <a:pt x="647029" y="452152"/>
                  </a:lnTo>
                  <a:cubicBezTo>
                    <a:pt x="664852" y="483203"/>
                    <a:pt x="664852" y="520256"/>
                    <a:pt x="647029" y="551307"/>
                  </a:cubicBezTo>
                  <a:cubicBezTo>
                    <a:pt x="629206" y="582359"/>
                    <a:pt x="597258" y="600932"/>
                    <a:pt x="561517" y="600932"/>
                  </a:cubicBezTo>
                  <a:lnTo>
                    <a:pt x="98879" y="600932"/>
                  </a:lnTo>
                  <a:close/>
                </a:path>
              </a:pathLst>
            </a:custGeom>
            <a:solidFill>
              <a:schemeClr val="accent4"/>
            </a:solidFill>
            <a:ln w="9391" cap="flat">
              <a:noFill/>
              <a:prstDash val="solid"/>
              <a:miter/>
            </a:ln>
          </p:spPr>
          <p:txBody>
            <a:bodyPr rtlCol="0" anchor="b" anchorCtr="0"/>
            <a:lstStyle/>
            <a:p>
              <a:pPr algn="ctr" fontAlgn="b"/>
              <a:r>
                <a:rPr lang="en-US" sz="1500" b="1" dirty="0">
                  <a:solidFill>
                    <a:schemeClr val="bg1"/>
                  </a:solidFill>
                </a:rPr>
                <a:t>A</a:t>
              </a:r>
            </a:p>
          </p:txBody>
        </p:sp>
        <p:sp>
          <p:nvSpPr>
            <p:cNvPr id="2" name="Freeform 1">
              <a:extLst>
                <a:ext uri="{FF2B5EF4-FFF2-40B4-BE49-F238E27FC236}">
                  <a16:creationId xmlns:a16="http://schemas.microsoft.com/office/drawing/2014/main" id="{82AD7421-F178-F133-5726-AD8B81E94BDB}"/>
                </a:ext>
              </a:extLst>
            </p:cNvPr>
            <p:cNvSpPr>
              <a:spLocks noChangeAspect="1"/>
            </p:cNvSpPr>
            <p:nvPr/>
          </p:nvSpPr>
          <p:spPr>
            <a:xfrm>
              <a:off x="4109896" y="3263712"/>
              <a:ext cx="401953" cy="365760"/>
            </a:xfrm>
            <a:custGeom>
              <a:avLst/>
              <a:gdLst>
                <a:gd name="connsiteX0" fmla="*/ 98879 w 660396"/>
                <a:gd name="connsiteY0" fmla="*/ 600932 h 600932"/>
                <a:gd name="connsiteX1" fmla="*/ 13367 w 660396"/>
                <a:gd name="connsiteY1" fmla="*/ 551307 h 600932"/>
                <a:gd name="connsiteX2" fmla="*/ 13367 w 660396"/>
                <a:gd name="connsiteY2" fmla="*/ 452152 h 600932"/>
                <a:gd name="connsiteX3" fmla="*/ 244686 w 660396"/>
                <a:gd name="connsiteY3" fmla="*/ 49625 h 600932"/>
                <a:gd name="connsiteX4" fmla="*/ 330198 w 660396"/>
                <a:gd name="connsiteY4" fmla="*/ 0 h 600932"/>
                <a:gd name="connsiteX5" fmla="*/ 415710 w 660396"/>
                <a:gd name="connsiteY5" fmla="*/ 49625 h 600932"/>
                <a:gd name="connsiteX6" fmla="*/ 647029 w 660396"/>
                <a:gd name="connsiteY6" fmla="*/ 452152 h 600932"/>
                <a:gd name="connsiteX7" fmla="*/ 647029 w 660396"/>
                <a:gd name="connsiteY7" fmla="*/ 551307 h 600932"/>
                <a:gd name="connsiteX8" fmla="*/ 561517 w 660396"/>
                <a:gd name="connsiteY8" fmla="*/ 600932 h 600932"/>
                <a:gd name="connsiteX9" fmla="*/ 98879 w 660396"/>
                <a:gd name="connsiteY9" fmla="*/ 600932 h 6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396" h="600932">
                  <a:moveTo>
                    <a:pt x="98879" y="600932"/>
                  </a:moveTo>
                  <a:cubicBezTo>
                    <a:pt x="63233" y="600932"/>
                    <a:pt x="31190" y="582359"/>
                    <a:pt x="13367" y="551307"/>
                  </a:cubicBezTo>
                  <a:cubicBezTo>
                    <a:pt x="-4456" y="520256"/>
                    <a:pt x="-4456" y="483203"/>
                    <a:pt x="13367" y="452152"/>
                  </a:cubicBezTo>
                  <a:lnTo>
                    <a:pt x="244686" y="49625"/>
                  </a:lnTo>
                  <a:cubicBezTo>
                    <a:pt x="262509" y="18574"/>
                    <a:pt x="294458" y="0"/>
                    <a:pt x="330198" y="0"/>
                  </a:cubicBezTo>
                  <a:cubicBezTo>
                    <a:pt x="365939" y="0"/>
                    <a:pt x="397887" y="18574"/>
                    <a:pt x="415710" y="49625"/>
                  </a:cubicBezTo>
                  <a:lnTo>
                    <a:pt x="647029" y="452152"/>
                  </a:lnTo>
                  <a:cubicBezTo>
                    <a:pt x="664852" y="483203"/>
                    <a:pt x="664852" y="520256"/>
                    <a:pt x="647029" y="551307"/>
                  </a:cubicBezTo>
                  <a:cubicBezTo>
                    <a:pt x="629206" y="582359"/>
                    <a:pt x="597258" y="600932"/>
                    <a:pt x="561517" y="600932"/>
                  </a:cubicBezTo>
                  <a:lnTo>
                    <a:pt x="98879" y="600932"/>
                  </a:lnTo>
                  <a:close/>
                </a:path>
              </a:pathLst>
            </a:custGeom>
            <a:solidFill>
              <a:schemeClr val="accent4"/>
            </a:solidFill>
            <a:ln w="9391" cap="flat">
              <a:noFill/>
              <a:prstDash val="solid"/>
              <a:miter/>
            </a:ln>
          </p:spPr>
          <p:txBody>
            <a:bodyPr rtlCol="0" anchor="b" anchorCtr="0"/>
            <a:lstStyle/>
            <a:p>
              <a:pPr algn="ctr" fontAlgn="b"/>
              <a:r>
                <a:rPr lang="en-US" sz="1500" b="1" dirty="0">
                  <a:solidFill>
                    <a:schemeClr val="bg1"/>
                  </a:solidFill>
                </a:rPr>
                <a:t>B</a:t>
              </a:r>
            </a:p>
          </p:txBody>
        </p:sp>
        <p:sp>
          <p:nvSpPr>
            <p:cNvPr id="61" name="Freeform 60">
              <a:extLst>
                <a:ext uri="{FF2B5EF4-FFF2-40B4-BE49-F238E27FC236}">
                  <a16:creationId xmlns:a16="http://schemas.microsoft.com/office/drawing/2014/main" id="{9BE3BE5B-1B79-FABA-409A-05CC6BEDF49D}"/>
                </a:ext>
              </a:extLst>
            </p:cNvPr>
            <p:cNvSpPr>
              <a:spLocks noChangeAspect="1"/>
            </p:cNvSpPr>
            <p:nvPr/>
          </p:nvSpPr>
          <p:spPr>
            <a:xfrm>
              <a:off x="5091888" y="3263712"/>
              <a:ext cx="401953" cy="365760"/>
            </a:xfrm>
            <a:custGeom>
              <a:avLst/>
              <a:gdLst>
                <a:gd name="connsiteX0" fmla="*/ 98879 w 660396"/>
                <a:gd name="connsiteY0" fmla="*/ 600932 h 600932"/>
                <a:gd name="connsiteX1" fmla="*/ 13367 w 660396"/>
                <a:gd name="connsiteY1" fmla="*/ 551307 h 600932"/>
                <a:gd name="connsiteX2" fmla="*/ 13367 w 660396"/>
                <a:gd name="connsiteY2" fmla="*/ 452152 h 600932"/>
                <a:gd name="connsiteX3" fmla="*/ 244686 w 660396"/>
                <a:gd name="connsiteY3" fmla="*/ 49625 h 600932"/>
                <a:gd name="connsiteX4" fmla="*/ 330198 w 660396"/>
                <a:gd name="connsiteY4" fmla="*/ 0 h 600932"/>
                <a:gd name="connsiteX5" fmla="*/ 415710 w 660396"/>
                <a:gd name="connsiteY5" fmla="*/ 49625 h 600932"/>
                <a:gd name="connsiteX6" fmla="*/ 647029 w 660396"/>
                <a:gd name="connsiteY6" fmla="*/ 452152 h 600932"/>
                <a:gd name="connsiteX7" fmla="*/ 647029 w 660396"/>
                <a:gd name="connsiteY7" fmla="*/ 551307 h 600932"/>
                <a:gd name="connsiteX8" fmla="*/ 561517 w 660396"/>
                <a:gd name="connsiteY8" fmla="*/ 600932 h 600932"/>
                <a:gd name="connsiteX9" fmla="*/ 98879 w 660396"/>
                <a:gd name="connsiteY9" fmla="*/ 600932 h 6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396" h="600932">
                  <a:moveTo>
                    <a:pt x="98879" y="600932"/>
                  </a:moveTo>
                  <a:cubicBezTo>
                    <a:pt x="63233" y="600932"/>
                    <a:pt x="31190" y="582359"/>
                    <a:pt x="13367" y="551307"/>
                  </a:cubicBezTo>
                  <a:cubicBezTo>
                    <a:pt x="-4456" y="520256"/>
                    <a:pt x="-4456" y="483203"/>
                    <a:pt x="13367" y="452152"/>
                  </a:cubicBezTo>
                  <a:lnTo>
                    <a:pt x="244686" y="49625"/>
                  </a:lnTo>
                  <a:cubicBezTo>
                    <a:pt x="262509" y="18574"/>
                    <a:pt x="294458" y="0"/>
                    <a:pt x="330198" y="0"/>
                  </a:cubicBezTo>
                  <a:cubicBezTo>
                    <a:pt x="365939" y="0"/>
                    <a:pt x="397887" y="18574"/>
                    <a:pt x="415710" y="49625"/>
                  </a:cubicBezTo>
                  <a:lnTo>
                    <a:pt x="647029" y="452152"/>
                  </a:lnTo>
                  <a:cubicBezTo>
                    <a:pt x="664852" y="483203"/>
                    <a:pt x="664852" y="520256"/>
                    <a:pt x="647029" y="551307"/>
                  </a:cubicBezTo>
                  <a:cubicBezTo>
                    <a:pt x="629206" y="582359"/>
                    <a:pt x="597258" y="600932"/>
                    <a:pt x="561517" y="600932"/>
                  </a:cubicBezTo>
                  <a:lnTo>
                    <a:pt x="98879" y="600932"/>
                  </a:lnTo>
                  <a:close/>
                </a:path>
              </a:pathLst>
            </a:custGeom>
            <a:solidFill>
              <a:schemeClr val="accent4"/>
            </a:solidFill>
            <a:ln w="9391" cap="flat">
              <a:noFill/>
              <a:prstDash val="solid"/>
              <a:miter/>
            </a:ln>
          </p:spPr>
          <p:txBody>
            <a:bodyPr rtlCol="0" anchor="b" anchorCtr="0"/>
            <a:lstStyle/>
            <a:p>
              <a:pPr algn="ctr" fontAlgn="b"/>
              <a:r>
                <a:rPr lang="en-US" sz="1500" b="1" dirty="0">
                  <a:solidFill>
                    <a:schemeClr val="bg1"/>
                  </a:solidFill>
                </a:rPr>
                <a:t>C</a:t>
              </a:r>
            </a:p>
          </p:txBody>
        </p:sp>
        <p:sp>
          <p:nvSpPr>
            <p:cNvPr id="62" name="Freeform 61">
              <a:extLst>
                <a:ext uri="{FF2B5EF4-FFF2-40B4-BE49-F238E27FC236}">
                  <a16:creationId xmlns:a16="http://schemas.microsoft.com/office/drawing/2014/main" id="{CCC79510-DC2B-8909-34AE-496D3F38370D}"/>
                </a:ext>
              </a:extLst>
            </p:cNvPr>
            <p:cNvSpPr>
              <a:spLocks noChangeAspect="1"/>
            </p:cNvSpPr>
            <p:nvPr/>
          </p:nvSpPr>
          <p:spPr>
            <a:xfrm>
              <a:off x="5895165" y="3263712"/>
              <a:ext cx="401953" cy="365760"/>
            </a:xfrm>
            <a:custGeom>
              <a:avLst/>
              <a:gdLst>
                <a:gd name="connsiteX0" fmla="*/ 98879 w 660396"/>
                <a:gd name="connsiteY0" fmla="*/ 600932 h 600932"/>
                <a:gd name="connsiteX1" fmla="*/ 13367 w 660396"/>
                <a:gd name="connsiteY1" fmla="*/ 551307 h 600932"/>
                <a:gd name="connsiteX2" fmla="*/ 13367 w 660396"/>
                <a:gd name="connsiteY2" fmla="*/ 452152 h 600932"/>
                <a:gd name="connsiteX3" fmla="*/ 244686 w 660396"/>
                <a:gd name="connsiteY3" fmla="*/ 49625 h 600932"/>
                <a:gd name="connsiteX4" fmla="*/ 330198 w 660396"/>
                <a:gd name="connsiteY4" fmla="*/ 0 h 600932"/>
                <a:gd name="connsiteX5" fmla="*/ 415710 w 660396"/>
                <a:gd name="connsiteY5" fmla="*/ 49625 h 600932"/>
                <a:gd name="connsiteX6" fmla="*/ 647029 w 660396"/>
                <a:gd name="connsiteY6" fmla="*/ 452152 h 600932"/>
                <a:gd name="connsiteX7" fmla="*/ 647029 w 660396"/>
                <a:gd name="connsiteY7" fmla="*/ 551307 h 600932"/>
                <a:gd name="connsiteX8" fmla="*/ 561517 w 660396"/>
                <a:gd name="connsiteY8" fmla="*/ 600932 h 600932"/>
                <a:gd name="connsiteX9" fmla="*/ 98879 w 660396"/>
                <a:gd name="connsiteY9" fmla="*/ 600932 h 6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396" h="600932">
                  <a:moveTo>
                    <a:pt x="98879" y="600932"/>
                  </a:moveTo>
                  <a:cubicBezTo>
                    <a:pt x="63233" y="600932"/>
                    <a:pt x="31190" y="582359"/>
                    <a:pt x="13367" y="551307"/>
                  </a:cubicBezTo>
                  <a:cubicBezTo>
                    <a:pt x="-4456" y="520256"/>
                    <a:pt x="-4456" y="483203"/>
                    <a:pt x="13367" y="452152"/>
                  </a:cubicBezTo>
                  <a:lnTo>
                    <a:pt x="244686" y="49625"/>
                  </a:lnTo>
                  <a:cubicBezTo>
                    <a:pt x="262509" y="18574"/>
                    <a:pt x="294458" y="0"/>
                    <a:pt x="330198" y="0"/>
                  </a:cubicBezTo>
                  <a:cubicBezTo>
                    <a:pt x="365939" y="0"/>
                    <a:pt x="397887" y="18574"/>
                    <a:pt x="415710" y="49625"/>
                  </a:cubicBezTo>
                  <a:lnTo>
                    <a:pt x="647029" y="452152"/>
                  </a:lnTo>
                  <a:cubicBezTo>
                    <a:pt x="664852" y="483203"/>
                    <a:pt x="664852" y="520256"/>
                    <a:pt x="647029" y="551307"/>
                  </a:cubicBezTo>
                  <a:cubicBezTo>
                    <a:pt x="629206" y="582359"/>
                    <a:pt x="597258" y="600932"/>
                    <a:pt x="561517" y="600932"/>
                  </a:cubicBezTo>
                  <a:lnTo>
                    <a:pt x="98879" y="600932"/>
                  </a:lnTo>
                  <a:close/>
                </a:path>
              </a:pathLst>
            </a:custGeom>
            <a:solidFill>
              <a:schemeClr val="accent4"/>
            </a:solidFill>
            <a:ln w="9391" cap="flat">
              <a:noFill/>
              <a:prstDash val="solid"/>
              <a:miter/>
            </a:ln>
          </p:spPr>
          <p:txBody>
            <a:bodyPr rtlCol="0" anchor="b" anchorCtr="0"/>
            <a:lstStyle/>
            <a:p>
              <a:pPr algn="ctr" fontAlgn="b"/>
              <a:r>
                <a:rPr lang="en-US" sz="1500" b="1" dirty="0">
                  <a:solidFill>
                    <a:schemeClr val="bg1"/>
                  </a:solidFill>
                </a:rPr>
                <a:t>D</a:t>
              </a:r>
            </a:p>
          </p:txBody>
        </p:sp>
        <p:sp>
          <p:nvSpPr>
            <p:cNvPr id="63" name="Freeform 62">
              <a:extLst>
                <a:ext uri="{FF2B5EF4-FFF2-40B4-BE49-F238E27FC236}">
                  <a16:creationId xmlns:a16="http://schemas.microsoft.com/office/drawing/2014/main" id="{DF441DE9-E893-D0CA-D7B7-385A8B65E4C6}"/>
                </a:ext>
              </a:extLst>
            </p:cNvPr>
            <p:cNvSpPr>
              <a:spLocks noChangeAspect="1"/>
            </p:cNvSpPr>
            <p:nvPr/>
          </p:nvSpPr>
          <p:spPr>
            <a:xfrm>
              <a:off x="6761938" y="3263712"/>
              <a:ext cx="401953" cy="365760"/>
            </a:xfrm>
            <a:custGeom>
              <a:avLst/>
              <a:gdLst>
                <a:gd name="connsiteX0" fmla="*/ 98879 w 660396"/>
                <a:gd name="connsiteY0" fmla="*/ 600932 h 600932"/>
                <a:gd name="connsiteX1" fmla="*/ 13367 w 660396"/>
                <a:gd name="connsiteY1" fmla="*/ 551307 h 600932"/>
                <a:gd name="connsiteX2" fmla="*/ 13367 w 660396"/>
                <a:gd name="connsiteY2" fmla="*/ 452152 h 600932"/>
                <a:gd name="connsiteX3" fmla="*/ 244686 w 660396"/>
                <a:gd name="connsiteY3" fmla="*/ 49625 h 600932"/>
                <a:gd name="connsiteX4" fmla="*/ 330198 w 660396"/>
                <a:gd name="connsiteY4" fmla="*/ 0 h 600932"/>
                <a:gd name="connsiteX5" fmla="*/ 415710 w 660396"/>
                <a:gd name="connsiteY5" fmla="*/ 49625 h 600932"/>
                <a:gd name="connsiteX6" fmla="*/ 647029 w 660396"/>
                <a:gd name="connsiteY6" fmla="*/ 452152 h 600932"/>
                <a:gd name="connsiteX7" fmla="*/ 647029 w 660396"/>
                <a:gd name="connsiteY7" fmla="*/ 551307 h 600932"/>
                <a:gd name="connsiteX8" fmla="*/ 561517 w 660396"/>
                <a:gd name="connsiteY8" fmla="*/ 600932 h 600932"/>
                <a:gd name="connsiteX9" fmla="*/ 98879 w 660396"/>
                <a:gd name="connsiteY9" fmla="*/ 600932 h 6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396" h="600932">
                  <a:moveTo>
                    <a:pt x="98879" y="600932"/>
                  </a:moveTo>
                  <a:cubicBezTo>
                    <a:pt x="63233" y="600932"/>
                    <a:pt x="31190" y="582359"/>
                    <a:pt x="13367" y="551307"/>
                  </a:cubicBezTo>
                  <a:cubicBezTo>
                    <a:pt x="-4456" y="520256"/>
                    <a:pt x="-4456" y="483203"/>
                    <a:pt x="13367" y="452152"/>
                  </a:cubicBezTo>
                  <a:lnTo>
                    <a:pt x="244686" y="49625"/>
                  </a:lnTo>
                  <a:cubicBezTo>
                    <a:pt x="262509" y="18574"/>
                    <a:pt x="294458" y="0"/>
                    <a:pt x="330198" y="0"/>
                  </a:cubicBezTo>
                  <a:cubicBezTo>
                    <a:pt x="365939" y="0"/>
                    <a:pt x="397887" y="18574"/>
                    <a:pt x="415710" y="49625"/>
                  </a:cubicBezTo>
                  <a:lnTo>
                    <a:pt x="647029" y="452152"/>
                  </a:lnTo>
                  <a:cubicBezTo>
                    <a:pt x="664852" y="483203"/>
                    <a:pt x="664852" y="520256"/>
                    <a:pt x="647029" y="551307"/>
                  </a:cubicBezTo>
                  <a:cubicBezTo>
                    <a:pt x="629206" y="582359"/>
                    <a:pt x="597258" y="600932"/>
                    <a:pt x="561517" y="600932"/>
                  </a:cubicBezTo>
                  <a:lnTo>
                    <a:pt x="98879" y="600932"/>
                  </a:lnTo>
                  <a:close/>
                </a:path>
              </a:pathLst>
            </a:custGeom>
            <a:solidFill>
              <a:schemeClr val="accent4"/>
            </a:solidFill>
            <a:ln w="9391" cap="flat">
              <a:noFill/>
              <a:prstDash val="solid"/>
              <a:miter/>
            </a:ln>
          </p:spPr>
          <p:txBody>
            <a:bodyPr rtlCol="0" anchor="b" anchorCtr="0"/>
            <a:lstStyle/>
            <a:p>
              <a:pPr algn="ctr" fontAlgn="b"/>
              <a:r>
                <a:rPr lang="en-US" sz="1500" b="1" dirty="0">
                  <a:solidFill>
                    <a:schemeClr val="bg1"/>
                  </a:solidFill>
                </a:rPr>
                <a:t>F</a:t>
              </a:r>
            </a:p>
          </p:txBody>
        </p:sp>
        <p:sp>
          <p:nvSpPr>
            <p:cNvPr id="64" name="Freeform 63">
              <a:extLst>
                <a:ext uri="{FF2B5EF4-FFF2-40B4-BE49-F238E27FC236}">
                  <a16:creationId xmlns:a16="http://schemas.microsoft.com/office/drawing/2014/main" id="{C37E2845-DBF8-A59F-A0BF-4D379B4927A0}"/>
                </a:ext>
              </a:extLst>
            </p:cNvPr>
            <p:cNvSpPr>
              <a:spLocks noChangeAspect="1"/>
            </p:cNvSpPr>
            <p:nvPr/>
          </p:nvSpPr>
          <p:spPr>
            <a:xfrm>
              <a:off x="7745459" y="3263712"/>
              <a:ext cx="401953" cy="365760"/>
            </a:xfrm>
            <a:custGeom>
              <a:avLst/>
              <a:gdLst>
                <a:gd name="connsiteX0" fmla="*/ 98879 w 660396"/>
                <a:gd name="connsiteY0" fmla="*/ 600932 h 600932"/>
                <a:gd name="connsiteX1" fmla="*/ 13367 w 660396"/>
                <a:gd name="connsiteY1" fmla="*/ 551307 h 600932"/>
                <a:gd name="connsiteX2" fmla="*/ 13367 w 660396"/>
                <a:gd name="connsiteY2" fmla="*/ 452152 h 600932"/>
                <a:gd name="connsiteX3" fmla="*/ 244686 w 660396"/>
                <a:gd name="connsiteY3" fmla="*/ 49625 h 600932"/>
                <a:gd name="connsiteX4" fmla="*/ 330198 w 660396"/>
                <a:gd name="connsiteY4" fmla="*/ 0 h 600932"/>
                <a:gd name="connsiteX5" fmla="*/ 415710 w 660396"/>
                <a:gd name="connsiteY5" fmla="*/ 49625 h 600932"/>
                <a:gd name="connsiteX6" fmla="*/ 647029 w 660396"/>
                <a:gd name="connsiteY6" fmla="*/ 452152 h 600932"/>
                <a:gd name="connsiteX7" fmla="*/ 647029 w 660396"/>
                <a:gd name="connsiteY7" fmla="*/ 551307 h 600932"/>
                <a:gd name="connsiteX8" fmla="*/ 561517 w 660396"/>
                <a:gd name="connsiteY8" fmla="*/ 600932 h 600932"/>
                <a:gd name="connsiteX9" fmla="*/ 98879 w 660396"/>
                <a:gd name="connsiteY9" fmla="*/ 600932 h 6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396" h="600932">
                  <a:moveTo>
                    <a:pt x="98879" y="600932"/>
                  </a:moveTo>
                  <a:cubicBezTo>
                    <a:pt x="63233" y="600932"/>
                    <a:pt x="31190" y="582359"/>
                    <a:pt x="13367" y="551307"/>
                  </a:cubicBezTo>
                  <a:cubicBezTo>
                    <a:pt x="-4456" y="520256"/>
                    <a:pt x="-4456" y="483203"/>
                    <a:pt x="13367" y="452152"/>
                  </a:cubicBezTo>
                  <a:lnTo>
                    <a:pt x="244686" y="49625"/>
                  </a:lnTo>
                  <a:cubicBezTo>
                    <a:pt x="262509" y="18574"/>
                    <a:pt x="294458" y="0"/>
                    <a:pt x="330198" y="0"/>
                  </a:cubicBezTo>
                  <a:cubicBezTo>
                    <a:pt x="365939" y="0"/>
                    <a:pt x="397887" y="18574"/>
                    <a:pt x="415710" y="49625"/>
                  </a:cubicBezTo>
                  <a:lnTo>
                    <a:pt x="647029" y="452152"/>
                  </a:lnTo>
                  <a:cubicBezTo>
                    <a:pt x="664852" y="483203"/>
                    <a:pt x="664852" y="520256"/>
                    <a:pt x="647029" y="551307"/>
                  </a:cubicBezTo>
                  <a:cubicBezTo>
                    <a:pt x="629206" y="582359"/>
                    <a:pt x="597258" y="600932"/>
                    <a:pt x="561517" y="600932"/>
                  </a:cubicBezTo>
                  <a:lnTo>
                    <a:pt x="98879" y="600932"/>
                  </a:lnTo>
                  <a:close/>
                </a:path>
              </a:pathLst>
            </a:custGeom>
            <a:solidFill>
              <a:schemeClr val="accent4"/>
            </a:solidFill>
            <a:ln w="9391" cap="flat">
              <a:noFill/>
              <a:prstDash val="solid"/>
              <a:miter/>
            </a:ln>
          </p:spPr>
          <p:txBody>
            <a:bodyPr rtlCol="0" anchor="b" anchorCtr="0"/>
            <a:lstStyle/>
            <a:p>
              <a:pPr algn="ctr" fontAlgn="b"/>
              <a:r>
                <a:rPr lang="en-US" sz="1500" b="1" dirty="0">
                  <a:solidFill>
                    <a:schemeClr val="bg1"/>
                  </a:solidFill>
                </a:rPr>
                <a:t>G</a:t>
              </a:r>
            </a:p>
          </p:txBody>
        </p:sp>
        <p:sp>
          <p:nvSpPr>
            <p:cNvPr id="65" name="Freeform 64">
              <a:extLst>
                <a:ext uri="{FF2B5EF4-FFF2-40B4-BE49-F238E27FC236}">
                  <a16:creationId xmlns:a16="http://schemas.microsoft.com/office/drawing/2014/main" id="{C9902623-FABA-DB5B-D5FF-00B8F349039E}"/>
                </a:ext>
              </a:extLst>
            </p:cNvPr>
            <p:cNvSpPr>
              <a:spLocks noChangeAspect="1"/>
            </p:cNvSpPr>
            <p:nvPr/>
          </p:nvSpPr>
          <p:spPr>
            <a:xfrm>
              <a:off x="8628838" y="3263712"/>
              <a:ext cx="401953" cy="365760"/>
            </a:xfrm>
            <a:custGeom>
              <a:avLst/>
              <a:gdLst>
                <a:gd name="connsiteX0" fmla="*/ 98879 w 660396"/>
                <a:gd name="connsiteY0" fmla="*/ 600932 h 600932"/>
                <a:gd name="connsiteX1" fmla="*/ 13367 w 660396"/>
                <a:gd name="connsiteY1" fmla="*/ 551307 h 600932"/>
                <a:gd name="connsiteX2" fmla="*/ 13367 w 660396"/>
                <a:gd name="connsiteY2" fmla="*/ 452152 h 600932"/>
                <a:gd name="connsiteX3" fmla="*/ 244686 w 660396"/>
                <a:gd name="connsiteY3" fmla="*/ 49625 h 600932"/>
                <a:gd name="connsiteX4" fmla="*/ 330198 w 660396"/>
                <a:gd name="connsiteY4" fmla="*/ 0 h 600932"/>
                <a:gd name="connsiteX5" fmla="*/ 415710 w 660396"/>
                <a:gd name="connsiteY5" fmla="*/ 49625 h 600932"/>
                <a:gd name="connsiteX6" fmla="*/ 647029 w 660396"/>
                <a:gd name="connsiteY6" fmla="*/ 452152 h 600932"/>
                <a:gd name="connsiteX7" fmla="*/ 647029 w 660396"/>
                <a:gd name="connsiteY7" fmla="*/ 551307 h 600932"/>
                <a:gd name="connsiteX8" fmla="*/ 561517 w 660396"/>
                <a:gd name="connsiteY8" fmla="*/ 600932 h 600932"/>
                <a:gd name="connsiteX9" fmla="*/ 98879 w 660396"/>
                <a:gd name="connsiteY9" fmla="*/ 600932 h 6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396" h="600932">
                  <a:moveTo>
                    <a:pt x="98879" y="600932"/>
                  </a:moveTo>
                  <a:cubicBezTo>
                    <a:pt x="63233" y="600932"/>
                    <a:pt x="31190" y="582359"/>
                    <a:pt x="13367" y="551307"/>
                  </a:cubicBezTo>
                  <a:cubicBezTo>
                    <a:pt x="-4456" y="520256"/>
                    <a:pt x="-4456" y="483203"/>
                    <a:pt x="13367" y="452152"/>
                  </a:cubicBezTo>
                  <a:lnTo>
                    <a:pt x="244686" y="49625"/>
                  </a:lnTo>
                  <a:cubicBezTo>
                    <a:pt x="262509" y="18574"/>
                    <a:pt x="294458" y="0"/>
                    <a:pt x="330198" y="0"/>
                  </a:cubicBezTo>
                  <a:cubicBezTo>
                    <a:pt x="365939" y="0"/>
                    <a:pt x="397887" y="18574"/>
                    <a:pt x="415710" y="49625"/>
                  </a:cubicBezTo>
                  <a:lnTo>
                    <a:pt x="647029" y="452152"/>
                  </a:lnTo>
                  <a:cubicBezTo>
                    <a:pt x="664852" y="483203"/>
                    <a:pt x="664852" y="520256"/>
                    <a:pt x="647029" y="551307"/>
                  </a:cubicBezTo>
                  <a:cubicBezTo>
                    <a:pt x="629206" y="582359"/>
                    <a:pt x="597258" y="600932"/>
                    <a:pt x="561517" y="600932"/>
                  </a:cubicBezTo>
                  <a:lnTo>
                    <a:pt x="98879" y="600932"/>
                  </a:lnTo>
                  <a:close/>
                </a:path>
              </a:pathLst>
            </a:custGeom>
            <a:solidFill>
              <a:schemeClr val="accent4"/>
            </a:solidFill>
            <a:ln w="9391" cap="flat">
              <a:noFill/>
              <a:prstDash val="solid"/>
              <a:miter/>
            </a:ln>
          </p:spPr>
          <p:txBody>
            <a:bodyPr rtlCol="0" anchor="b" anchorCtr="0"/>
            <a:lstStyle/>
            <a:p>
              <a:pPr algn="ctr" fontAlgn="b"/>
              <a:r>
                <a:rPr lang="en-US" sz="1500" b="1" dirty="0">
                  <a:solidFill>
                    <a:schemeClr val="bg1"/>
                  </a:solidFill>
                </a:rPr>
                <a:t>H</a:t>
              </a:r>
            </a:p>
          </p:txBody>
        </p:sp>
        <p:cxnSp>
          <p:nvCxnSpPr>
            <p:cNvPr id="68" name="Straight Connector 67">
              <a:extLst>
                <a:ext uri="{FF2B5EF4-FFF2-40B4-BE49-F238E27FC236}">
                  <a16:creationId xmlns:a16="http://schemas.microsoft.com/office/drawing/2014/main" id="{35468470-23FD-1E20-E2D2-883FD9AAA20B}"/>
                </a:ext>
              </a:extLst>
            </p:cNvPr>
            <p:cNvCxnSpPr>
              <a:cxnSpLocks/>
            </p:cNvCxnSpPr>
            <p:nvPr/>
          </p:nvCxnSpPr>
          <p:spPr>
            <a:xfrm>
              <a:off x="6962914" y="3652303"/>
              <a:ext cx="0" cy="478372"/>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0AD3E0-45BB-648E-734B-213B89FFE231}"/>
                </a:ext>
              </a:extLst>
            </p:cNvPr>
            <p:cNvCxnSpPr>
              <a:cxnSpLocks/>
            </p:cNvCxnSpPr>
            <p:nvPr/>
          </p:nvCxnSpPr>
          <p:spPr>
            <a:xfrm>
              <a:off x="5292864" y="3652303"/>
              <a:ext cx="0" cy="478372"/>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258D299-108D-2FE6-3A7A-B2F9AF2B5794}"/>
                </a:ext>
              </a:extLst>
            </p:cNvPr>
            <p:cNvCxnSpPr>
              <a:cxnSpLocks/>
            </p:cNvCxnSpPr>
            <p:nvPr/>
          </p:nvCxnSpPr>
          <p:spPr>
            <a:xfrm>
              <a:off x="6096141" y="3652303"/>
              <a:ext cx="0" cy="205322"/>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3558B1C-2863-1C78-BA43-A7507201F71D}"/>
                </a:ext>
              </a:extLst>
            </p:cNvPr>
            <p:cNvCxnSpPr>
              <a:cxnSpLocks/>
            </p:cNvCxnSpPr>
            <p:nvPr/>
          </p:nvCxnSpPr>
          <p:spPr>
            <a:xfrm>
              <a:off x="7946435" y="3652303"/>
              <a:ext cx="0" cy="205322"/>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4282C92-CA5C-0CA0-F6FF-9AFE76125DAB}"/>
                </a:ext>
              </a:extLst>
            </p:cNvPr>
            <p:cNvCxnSpPr>
              <a:cxnSpLocks/>
            </p:cNvCxnSpPr>
            <p:nvPr/>
          </p:nvCxnSpPr>
          <p:spPr>
            <a:xfrm>
              <a:off x="8829814" y="3652303"/>
              <a:ext cx="0" cy="478372"/>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190CF78-B513-2398-4847-77736BCFAA79}"/>
                </a:ext>
              </a:extLst>
            </p:cNvPr>
            <p:cNvCxnSpPr>
              <a:cxnSpLocks/>
            </p:cNvCxnSpPr>
            <p:nvPr/>
          </p:nvCxnSpPr>
          <p:spPr>
            <a:xfrm>
              <a:off x="4310872" y="3652303"/>
              <a:ext cx="0" cy="205322"/>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E352445-2139-31C3-CAA1-DAF3A4066506}"/>
                </a:ext>
              </a:extLst>
            </p:cNvPr>
            <p:cNvCxnSpPr>
              <a:cxnSpLocks/>
            </p:cNvCxnSpPr>
            <p:nvPr/>
          </p:nvCxnSpPr>
          <p:spPr>
            <a:xfrm>
              <a:off x="3432314" y="3652303"/>
              <a:ext cx="0" cy="478372"/>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E13843-1CCD-8554-5A80-646217BBE5EF}"/>
                </a:ext>
              </a:extLst>
            </p:cNvPr>
            <p:cNvCxnSpPr>
              <a:cxnSpLocks/>
            </p:cNvCxnSpPr>
            <p:nvPr/>
          </p:nvCxnSpPr>
          <p:spPr>
            <a:xfrm>
              <a:off x="5448541" y="4961989"/>
              <a:ext cx="552828"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FF929E33-CA43-BBFD-C8AC-C198B85B9CFE}"/>
                </a:ext>
              </a:extLst>
            </p:cNvPr>
            <p:cNvSpPr>
              <a:spLocks noChangeAspect="1"/>
            </p:cNvSpPr>
            <p:nvPr/>
          </p:nvSpPr>
          <p:spPr>
            <a:xfrm>
              <a:off x="5090330" y="4779109"/>
              <a:ext cx="401953" cy="365760"/>
            </a:xfrm>
            <a:custGeom>
              <a:avLst/>
              <a:gdLst>
                <a:gd name="connsiteX0" fmla="*/ 98879 w 660396"/>
                <a:gd name="connsiteY0" fmla="*/ 600932 h 600932"/>
                <a:gd name="connsiteX1" fmla="*/ 13367 w 660396"/>
                <a:gd name="connsiteY1" fmla="*/ 551307 h 600932"/>
                <a:gd name="connsiteX2" fmla="*/ 13367 w 660396"/>
                <a:gd name="connsiteY2" fmla="*/ 452152 h 600932"/>
                <a:gd name="connsiteX3" fmla="*/ 244686 w 660396"/>
                <a:gd name="connsiteY3" fmla="*/ 49625 h 600932"/>
                <a:gd name="connsiteX4" fmla="*/ 330198 w 660396"/>
                <a:gd name="connsiteY4" fmla="*/ 0 h 600932"/>
                <a:gd name="connsiteX5" fmla="*/ 415710 w 660396"/>
                <a:gd name="connsiteY5" fmla="*/ 49625 h 600932"/>
                <a:gd name="connsiteX6" fmla="*/ 647029 w 660396"/>
                <a:gd name="connsiteY6" fmla="*/ 452152 h 600932"/>
                <a:gd name="connsiteX7" fmla="*/ 647029 w 660396"/>
                <a:gd name="connsiteY7" fmla="*/ 551307 h 600932"/>
                <a:gd name="connsiteX8" fmla="*/ 561517 w 660396"/>
                <a:gd name="connsiteY8" fmla="*/ 600932 h 600932"/>
                <a:gd name="connsiteX9" fmla="*/ 98879 w 660396"/>
                <a:gd name="connsiteY9" fmla="*/ 600932 h 6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396" h="600932">
                  <a:moveTo>
                    <a:pt x="98879" y="600932"/>
                  </a:moveTo>
                  <a:cubicBezTo>
                    <a:pt x="63233" y="600932"/>
                    <a:pt x="31190" y="582359"/>
                    <a:pt x="13367" y="551307"/>
                  </a:cubicBezTo>
                  <a:cubicBezTo>
                    <a:pt x="-4456" y="520256"/>
                    <a:pt x="-4456" y="483203"/>
                    <a:pt x="13367" y="452152"/>
                  </a:cubicBezTo>
                  <a:lnTo>
                    <a:pt x="244686" y="49625"/>
                  </a:lnTo>
                  <a:cubicBezTo>
                    <a:pt x="262509" y="18574"/>
                    <a:pt x="294458" y="0"/>
                    <a:pt x="330198" y="0"/>
                  </a:cubicBezTo>
                  <a:cubicBezTo>
                    <a:pt x="365939" y="0"/>
                    <a:pt x="397887" y="18574"/>
                    <a:pt x="415710" y="49625"/>
                  </a:cubicBezTo>
                  <a:lnTo>
                    <a:pt x="647029" y="452152"/>
                  </a:lnTo>
                  <a:cubicBezTo>
                    <a:pt x="664852" y="483203"/>
                    <a:pt x="664852" y="520256"/>
                    <a:pt x="647029" y="551307"/>
                  </a:cubicBezTo>
                  <a:cubicBezTo>
                    <a:pt x="629206" y="582359"/>
                    <a:pt x="597258" y="600932"/>
                    <a:pt x="561517" y="600932"/>
                  </a:cubicBezTo>
                  <a:lnTo>
                    <a:pt x="98879" y="600932"/>
                  </a:lnTo>
                  <a:close/>
                </a:path>
              </a:pathLst>
            </a:custGeom>
            <a:solidFill>
              <a:schemeClr val="accent4"/>
            </a:solidFill>
            <a:ln w="9391" cap="flat">
              <a:noFill/>
              <a:prstDash val="solid"/>
              <a:miter/>
            </a:ln>
          </p:spPr>
          <p:txBody>
            <a:bodyPr rtlCol="0" anchor="b" anchorCtr="0"/>
            <a:lstStyle/>
            <a:p>
              <a:pPr algn="ctr" fontAlgn="b"/>
              <a:r>
                <a:rPr lang="en-US" sz="1500" b="1" dirty="0">
                  <a:solidFill>
                    <a:schemeClr val="bg1"/>
                  </a:solidFill>
                </a:rPr>
                <a:t>E</a:t>
              </a:r>
            </a:p>
          </p:txBody>
        </p:sp>
        <p:sp>
          <p:nvSpPr>
            <p:cNvPr id="82" name="Left Bracket 81">
              <a:extLst>
                <a:ext uri="{FF2B5EF4-FFF2-40B4-BE49-F238E27FC236}">
                  <a16:creationId xmlns:a16="http://schemas.microsoft.com/office/drawing/2014/main" id="{3A15D071-6832-DD45-3C18-06EA9201F285}"/>
                </a:ext>
              </a:extLst>
            </p:cNvPr>
            <p:cNvSpPr/>
            <p:nvPr/>
          </p:nvSpPr>
          <p:spPr>
            <a:xfrm rot="5400000" flipV="1">
              <a:off x="4005205" y="2174504"/>
              <a:ext cx="80071" cy="1794306"/>
            </a:xfrm>
            <a:prstGeom prst="leftBracket">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Left Bracket 82">
              <a:extLst>
                <a:ext uri="{FF2B5EF4-FFF2-40B4-BE49-F238E27FC236}">
                  <a16:creationId xmlns:a16="http://schemas.microsoft.com/office/drawing/2014/main" id="{E279FED6-9CAA-1F06-B11F-57C264AA4E0A}"/>
                </a:ext>
              </a:extLst>
            </p:cNvPr>
            <p:cNvSpPr/>
            <p:nvPr/>
          </p:nvSpPr>
          <p:spPr>
            <a:xfrm rot="5400000" flipV="1">
              <a:off x="6989362" y="988894"/>
              <a:ext cx="80069" cy="4165523"/>
            </a:xfrm>
            <a:prstGeom prst="leftBracket">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4" name="Straight Arrow Connector 83">
              <a:extLst>
                <a:ext uri="{FF2B5EF4-FFF2-40B4-BE49-F238E27FC236}">
                  <a16:creationId xmlns:a16="http://schemas.microsoft.com/office/drawing/2014/main" id="{64793209-E2B0-50AA-A4A2-99DAE49975C9}"/>
                </a:ext>
              </a:extLst>
            </p:cNvPr>
            <p:cNvCxnSpPr>
              <a:cxnSpLocks/>
            </p:cNvCxnSpPr>
            <p:nvPr/>
          </p:nvCxnSpPr>
          <p:spPr>
            <a:xfrm>
              <a:off x="3212827" y="4300294"/>
              <a:ext cx="263382" cy="0"/>
            </a:xfrm>
            <a:prstGeom prst="straightConnector1">
              <a:avLst/>
            </a:prstGeom>
            <a:noFill/>
            <a:ln w="12700" cap="flat" cmpd="sng" algn="ctr">
              <a:solidFill>
                <a:srgbClr val="8FA7C4"/>
              </a:solidFill>
              <a:prstDash val="solid"/>
              <a:miter lim="800000"/>
              <a:headEnd type="none" w="med" len="sm"/>
              <a:tailEnd type="arrow" w="med" len="sm"/>
            </a:ln>
            <a:effectLst/>
          </p:spPr>
        </p:cxnSp>
        <p:cxnSp>
          <p:nvCxnSpPr>
            <p:cNvPr id="86" name="Straight Arrow Connector 85">
              <a:extLst>
                <a:ext uri="{FF2B5EF4-FFF2-40B4-BE49-F238E27FC236}">
                  <a16:creationId xmlns:a16="http://schemas.microsoft.com/office/drawing/2014/main" id="{33DE71F6-725A-CA42-D8BF-312A31088703}"/>
                </a:ext>
              </a:extLst>
            </p:cNvPr>
            <p:cNvCxnSpPr>
              <a:cxnSpLocks/>
            </p:cNvCxnSpPr>
            <p:nvPr/>
          </p:nvCxnSpPr>
          <p:spPr>
            <a:xfrm>
              <a:off x="3461338" y="4300294"/>
              <a:ext cx="208962" cy="0"/>
            </a:xfrm>
            <a:prstGeom prst="straightConnector1">
              <a:avLst/>
            </a:prstGeom>
            <a:noFill/>
            <a:ln w="12700" cap="flat" cmpd="sng" algn="ctr">
              <a:solidFill>
                <a:srgbClr val="8FA7C4"/>
              </a:solidFill>
              <a:prstDash val="solid"/>
              <a:miter lim="800000"/>
              <a:headEnd type="none" w="med" len="sm"/>
              <a:tailEnd type="none" w="med" len="sm"/>
            </a:ln>
            <a:effectLst/>
          </p:spPr>
        </p:cxnSp>
        <p:cxnSp>
          <p:nvCxnSpPr>
            <p:cNvPr id="88" name="Straight Arrow Connector 87">
              <a:extLst>
                <a:ext uri="{FF2B5EF4-FFF2-40B4-BE49-F238E27FC236}">
                  <a16:creationId xmlns:a16="http://schemas.microsoft.com/office/drawing/2014/main" id="{C3B99D82-DE17-86C1-1CCC-C05CB4F0866F}"/>
                </a:ext>
              </a:extLst>
            </p:cNvPr>
            <p:cNvCxnSpPr>
              <a:cxnSpLocks/>
            </p:cNvCxnSpPr>
            <p:nvPr/>
          </p:nvCxnSpPr>
          <p:spPr>
            <a:xfrm flipV="1">
              <a:off x="4968875" y="4300294"/>
              <a:ext cx="364709" cy="6602"/>
            </a:xfrm>
            <a:prstGeom prst="straightConnector1">
              <a:avLst/>
            </a:prstGeom>
            <a:noFill/>
            <a:ln w="12700" cap="flat" cmpd="sng" algn="ctr">
              <a:solidFill>
                <a:srgbClr val="8FA7C4"/>
              </a:solidFill>
              <a:prstDash val="solid"/>
              <a:miter lim="800000"/>
              <a:headEnd type="none" w="med" len="sm"/>
              <a:tailEnd type="arrow" w="med" len="sm"/>
            </a:ln>
            <a:effectLst/>
          </p:spPr>
        </p:cxnSp>
        <p:cxnSp>
          <p:nvCxnSpPr>
            <p:cNvPr id="89" name="Straight Arrow Connector 88">
              <a:extLst>
                <a:ext uri="{FF2B5EF4-FFF2-40B4-BE49-F238E27FC236}">
                  <a16:creationId xmlns:a16="http://schemas.microsoft.com/office/drawing/2014/main" id="{4D65C905-3891-8399-63D1-863EF4B9AB52}"/>
                </a:ext>
              </a:extLst>
            </p:cNvPr>
            <p:cNvCxnSpPr>
              <a:cxnSpLocks/>
            </p:cNvCxnSpPr>
            <p:nvPr/>
          </p:nvCxnSpPr>
          <p:spPr>
            <a:xfrm>
              <a:off x="5318713" y="4300294"/>
              <a:ext cx="129828" cy="0"/>
            </a:xfrm>
            <a:prstGeom prst="straightConnector1">
              <a:avLst/>
            </a:prstGeom>
            <a:noFill/>
            <a:ln w="12700" cap="flat" cmpd="sng" algn="ctr">
              <a:solidFill>
                <a:srgbClr val="8FA7C4"/>
              </a:solidFill>
              <a:prstDash val="solid"/>
              <a:miter lim="800000"/>
              <a:headEnd type="none" w="med" len="sm"/>
              <a:tailEnd type="none" w="med" len="sm"/>
            </a:ln>
            <a:effectLst/>
          </p:spPr>
        </p:cxnSp>
        <p:cxnSp>
          <p:nvCxnSpPr>
            <p:cNvPr id="91" name="Straight Arrow Connector 90">
              <a:extLst>
                <a:ext uri="{FF2B5EF4-FFF2-40B4-BE49-F238E27FC236}">
                  <a16:creationId xmlns:a16="http://schemas.microsoft.com/office/drawing/2014/main" id="{C64B0183-D8AC-2A9D-7403-B1B8D0965D73}"/>
                </a:ext>
              </a:extLst>
            </p:cNvPr>
            <p:cNvCxnSpPr>
              <a:cxnSpLocks/>
            </p:cNvCxnSpPr>
            <p:nvPr/>
          </p:nvCxnSpPr>
          <p:spPr>
            <a:xfrm>
              <a:off x="6731263" y="4300294"/>
              <a:ext cx="288246" cy="0"/>
            </a:xfrm>
            <a:prstGeom prst="straightConnector1">
              <a:avLst/>
            </a:prstGeom>
            <a:noFill/>
            <a:ln w="12700" cap="flat" cmpd="sng" algn="ctr">
              <a:solidFill>
                <a:srgbClr val="8FA7C4"/>
              </a:solidFill>
              <a:prstDash val="solid"/>
              <a:miter lim="800000"/>
              <a:headEnd type="none" w="med" len="sm"/>
              <a:tailEnd type="arrow" w="med" len="sm"/>
            </a:ln>
            <a:effectLst/>
          </p:spPr>
        </p:cxnSp>
        <p:cxnSp>
          <p:nvCxnSpPr>
            <p:cNvPr id="92" name="Straight Arrow Connector 91">
              <a:extLst>
                <a:ext uri="{FF2B5EF4-FFF2-40B4-BE49-F238E27FC236}">
                  <a16:creationId xmlns:a16="http://schemas.microsoft.com/office/drawing/2014/main" id="{9D6F3671-13A4-6C1E-D0D6-E148A2105C59}"/>
                </a:ext>
              </a:extLst>
            </p:cNvPr>
            <p:cNvCxnSpPr>
              <a:cxnSpLocks/>
            </p:cNvCxnSpPr>
            <p:nvPr/>
          </p:nvCxnSpPr>
          <p:spPr>
            <a:xfrm>
              <a:off x="7004638" y="4300294"/>
              <a:ext cx="294687" cy="0"/>
            </a:xfrm>
            <a:prstGeom prst="straightConnector1">
              <a:avLst/>
            </a:prstGeom>
            <a:noFill/>
            <a:ln w="12700" cap="flat" cmpd="sng" algn="ctr">
              <a:solidFill>
                <a:srgbClr val="8FA7C4"/>
              </a:solidFill>
              <a:prstDash val="solid"/>
              <a:miter lim="800000"/>
              <a:headEnd type="none" w="med" len="sm"/>
              <a:tailEnd type="none" w="med" len="sm"/>
            </a:ln>
            <a:effectLst/>
          </p:spPr>
        </p:cxnSp>
        <p:cxnSp>
          <p:nvCxnSpPr>
            <p:cNvPr id="94" name="Straight Arrow Connector 93">
              <a:extLst>
                <a:ext uri="{FF2B5EF4-FFF2-40B4-BE49-F238E27FC236}">
                  <a16:creationId xmlns:a16="http://schemas.microsoft.com/office/drawing/2014/main" id="{F5C5EB9E-EF1F-8105-A39C-A43DB8E56A99}"/>
                </a:ext>
              </a:extLst>
            </p:cNvPr>
            <p:cNvCxnSpPr>
              <a:cxnSpLocks/>
            </p:cNvCxnSpPr>
            <p:nvPr/>
          </p:nvCxnSpPr>
          <p:spPr>
            <a:xfrm>
              <a:off x="8600452" y="4300294"/>
              <a:ext cx="273257" cy="0"/>
            </a:xfrm>
            <a:prstGeom prst="straightConnector1">
              <a:avLst/>
            </a:prstGeom>
            <a:noFill/>
            <a:ln w="12700" cap="flat" cmpd="sng" algn="ctr">
              <a:solidFill>
                <a:srgbClr val="8FA7C4"/>
              </a:solidFill>
              <a:prstDash val="solid"/>
              <a:miter lim="800000"/>
              <a:headEnd type="none" w="med" len="sm"/>
              <a:tailEnd type="arrow" w="med" len="sm"/>
            </a:ln>
            <a:effectLst/>
          </p:spPr>
        </p:cxnSp>
        <p:cxnSp>
          <p:nvCxnSpPr>
            <p:cNvPr id="95" name="Straight Arrow Connector 94">
              <a:extLst>
                <a:ext uri="{FF2B5EF4-FFF2-40B4-BE49-F238E27FC236}">
                  <a16:creationId xmlns:a16="http://schemas.microsoft.com/office/drawing/2014/main" id="{DDC19300-EF9F-F907-6520-2E6CCE34E9FB}"/>
                </a:ext>
              </a:extLst>
            </p:cNvPr>
            <p:cNvCxnSpPr>
              <a:cxnSpLocks/>
            </p:cNvCxnSpPr>
            <p:nvPr/>
          </p:nvCxnSpPr>
          <p:spPr>
            <a:xfrm>
              <a:off x="8763588" y="4300294"/>
              <a:ext cx="294687" cy="0"/>
            </a:xfrm>
            <a:prstGeom prst="straightConnector1">
              <a:avLst/>
            </a:prstGeom>
            <a:noFill/>
            <a:ln w="12700" cap="flat" cmpd="sng" algn="ctr">
              <a:solidFill>
                <a:srgbClr val="8FA7C4"/>
              </a:solidFill>
              <a:prstDash val="solid"/>
              <a:miter lim="800000"/>
              <a:headEnd type="none" w="med" len="sm"/>
              <a:tailEnd type="none" w="med" len="sm"/>
            </a:ln>
            <a:effectLst/>
          </p:spPr>
        </p:cxnSp>
        <p:cxnSp>
          <p:nvCxnSpPr>
            <p:cNvPr id="101" name="Straight Arrow Connector 100">
              <a:extLst>
                <a:ext uri="{FF2B5EF4-FFF2-40B4-BE49-F238E27FC236}">
                  <a16:creationId xmlns:a16="http://schemas.microsoft.com/office/drawing/2014/main" id="{74F4A8A9-14C3-4608-3439-D998CF14DE0A}"/>
                </a:ext>
              </a:extLst>
            </p:cNvPr>
            <p:cNvCxnSpPr>
              <a:cxnSpLocks/>
            </p:cNvCxnSpPr>
            <p:nvPr/>
          </p:nvCxnSpPr>
          <p:spPr>
            <a:xfrm flipV="1">
              <a:off x="6096141" y="4908395"/>
              <a:ext cx="0" cy="283735"/>
            </a:xfrm>
            <a:prstGeom prst="straightConnector1">
              <a:avLst/>
            </a:prstGeom>
            <a:noFill/>
            <a:ln w="12700" cap="flat" cmpd="sng" algn="ctr">
              <a:solidFill>
                <a:srgbClr val="8FA7C4"/>
              </a:solidFill>
              <a:prstDash val="solid"/>
              <a:miter lim="800000"/>
              <a:headEnd type="none" w="med" len="sm"/>
              <a:tailEnd type="arrow" w="med" len="sm"/>
            </a:ln>
            <a:effectLst/>
          </p:spPr>
        </p:cxnSp>
        <p:cxnSp>
          <p:nvCxnSpPr>
            <p:cNvPr id="102" name="Straight Arrow Connector 101">
              <a:extLst>
                <a:ext uri="{FF2B5EF4-FFF2-40B4-BE49-F238E27FC236}">
                  <a16:creationId xmlns:a16="http://schemas.microsoft.com/office/drawing/2014/main" id="{D2F5C9D9-952A-7576-4022-7F52BC599573}"/>
                </a:ext>
              </a:extLst>
            </p:cNvPr>
            <p:cNvCxnSpPr>
              <a:cxnSpLocks/>
            </p:cNvCxnSpPr>
            <p:nvPr/>
          </p:nvCxnSpPr>
          <p:spPr>
            <a:xfrm rot="16200000" flipV="1">
              <a:off x="5991660" y="4831484"/>
              <a:ext cx="208962" cy="0"/>
            </a:xfrm>
            <a:prstGeom prst="straightConnector1">
              <a:avLst/>
            </a:prstGeom>
            <a:noFill/>
            <a:ln w="12700" cap="flat" cmpd="sng" algn="ctr">
              <a:solidFill>
                <a:srgbClr val="8FA7C4"/>
              </a:solidFill>
              <a:prstDash val="solid"/>
              <a:miter lim="800000"/>
              <a:headEnd type="none" w="med" len="sm"/>
              <a:tailEnd type="none" w="med" len="sm"/>
            </a:ln>
            <a:effectLst/>
          </p:spPr>
        </p:cxnSp>
        <p:sp>
          <p:nvSpPr>
            <p:cNvPr id="56" name="TextBox 55">
              <a:extLst>
                <a:ext uri="{FF2B5EF4-FFF2-40B4-BE49-F238E27FC236}">
                  <a16:creationId xmlns:a16="http://schemas.microsoft.com/office/drawing/2014/main" id="{B51E39DD-79AD-1A80-B46F-41D113F3369C}"/>
                </a:ext>
              </a:extLst>
            </p:cNvPr>
            <p:cNvSpPr txBox="1"/>
            <p:nvPr/>
          </p:nvSpPr>
          <p:spPr>
            <a:xfrm>
              <a:off x="5509989" y="3922149"/>
              <a:ext cx="1172304" cy="756291"/>
            </a:xfrm>
            <a:prstGeom prst="hexagon">
              <a:avLst/>
            </a:prstGeom>
            <a:solidFill>
              <a:srgbClr val="444D58"/>
            </a:solidFill>
          </p:spPr>
          <p:txBody>
            <a:bodyPr wrap="none" lIns="118872" tIns="118872" rIns="118872" bIns="118872" rtlCol="0" anchor="ctr" anchorCtr="0">
              <a:noAutofit/>
            </a:bodyPr>
            <a:lstStyle/>
            <a:p>
              <a:pPr algn="ctr">
                <a:lnSpc>
                  <a:spcPct val="120000"/>
                </a:lnSpc>
              </a:pPr>
              <a:r>
                <a:rPr lang="en-US" sz="1400" b="1" spc="0" baseline="0" dirty="0">
                  <a:ln/>
                  <a:solidFill>
                    <a:schemeClr val="bg1"/>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Build</a:t>
              </a:r>
            </a:p>
          </p:txBody>
        </p:sp>
      </p:grpSp>
    </p:spTree>
    <p:extLst>
      <p:ext uri="{BB962C8B-B14F-4D97-AF65-F5344CB8AC3E}">
        <p14:creationId xmlns:p14="http://schemas.microsoft.com/office/powerpoint/2010/main" val="358982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A6D3-82D4-2C49-8C0D-FCF39EB94E2A}"/>
              </a:ext>
            </a:extLst>
          </p:cNvPr>
          <p:cNvSpPr>
            <a:spLocks noGrp="1"/>
          </p:cNvSpPr>
          <p:nvPr>
            <p:ph type="title" idx="4294967295"/>
          </p:nvPr>
        </p:nvSpPr>
        <p:spPr>
          <a:xfrm>
            <a:off x="620942" y="247650"/>
            <a:ext cx="10637607" cy="827088"/>
          </a:xfrm>
        </p:spPr>
        <p:txBody>
          <a:bodyPr>
            <a:normAutofit/>
          </a:bodyPr>
          <a:lstStyle/>
          <a:p>
            <a:r>
              <a:rPr lang="en-US" sz="3200" dirty="0" err="1">
                <a:latin typeface="Source Han Sans CN Regular" panose="020B0500000000000000" pitchFamily="34" charset="-128"/>
                <a:ea typeface="Source Han Sans CN Regular" panose="020B0500000000000000" pitchFamily="34" charset="-128"/>
                <a:cs typeface="Amazon Ember" panose="020B0603020204020204" pitchFamily="34" charset="0"/>
              </a:rPr>
              <a:t>Pipeline的安全左移</a:t>
            </a:r>
            <a:endParaRPr lang="en-US" sz="3200" dirty="0">
              <a:latin typeface="Source Han Sans CN Regular" panose="020B0500000000000000" pitchFamily="34" charset="-128"/>
              <a:ea typeface="Source Han Sans CN Regular" panose="020B0500000000000000" pitchFamily="34" charset="-128"/>
              <a:cs typeface="Amazon Ember" panose="020B0603020204020204" pitchFamily="34" charset="0"/>
            </a:endParaRPr>
          </a:p>
        </p:txBody>
      </p:sp>
      <p:graphicFrame>
        <p:nvGraphicFramePr>
          <p:cNvPr id="4" name="Diagram 3"/>
          <p:cNvGraphicFramePr/>
          <p:nvPr/>
        </p:nvGraphicFramePr>
        <p:xfrm>
          <a:off x="2622275" y="680410"/>
          <a:ext cx="8128000" cy="3446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1193049" y="1852205"/>
            <a:ext cx="510540" cy="891540"/>
            <a:chOff x="911627" y="2683239"/>
            <a:chExt cx="612648" cy="1069848"/>
          </a:xfrm>
        </p:grpSpPr>
        <p:sp>
          <p:nvSpPr>
            <p:cNvPr id="5" name="Flowchart: Connector 4"/>
            <p:cNvSpPr/>
            <p:nvPr/>
          </p:nvSpPr>
          <p:spPr>
            <a:xfrm>
              <a:off x="989351" y="2683239"/>
              <a:ext cx="457200" cy="457200"/>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6" name="Flowchart: Delay 5"/>
            <p:cNvSpPr/>
            <p:nvPr/>
          </p:nvSpPr>
          <p:spPr>
            <a:xfrm rot="16200000">
              <a:off x="911627" y="3140439"/>
              <a:ext cx="612648" cy="612648"/>
            </a:xfrm>
            <a:prstGeom prst="flowChartDelay">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grpSp>
      <p:cxnSp>
        <p:nvCxnSpPr>
          <p:cNvPr id="14" name="Straight Arrow Connector 13"/>
          <p:cNvCxnSpPr/>
          <p:nvPr/>
        </p:nvCxnSpPr>
        <p:spPr>
          <a:xfrm>
            <a:off x="1753555" y="2403584"/>
            <a:ext cx="7200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Elbow Connector 14"/>
          <p:cNvCxnSpPr/>
          <p:nvPr/>
        </p:nvCxnSpPr>
        <p:spPr>
          <a:xfrm rot="10800000" flipV="1">
            <a:off x="1433891" y="1486995"/>
            <a:ext cx="4097311" cy="343968"/>
          </a:xfrm>
          <a:prstGeom prst="bentConnector3">
            <a:avLst>
              <a:gd name="adj1" fmla="val 9939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Elbow Connector 15"/>
          <p:cNvCxnSpPr/>
          <p:nvPr/>
        </p:nvCxnSpPr>
        <p:spPr>
          <a:xfrm flipH="1" flipV="1">
            <a:off x="6680028" y="1504465"/>
            <a:ext cx="4064000" cy="895348"/>
          </a:xfrm>
          <a:prstGeom prst="bentConnector3">
            <a:avLst>
              <a:gd name="adj1" fmla="val -4688"/>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40307" y="1298853"/>
            <a:ext cx="1241492" cy="400110"/>
          </a:xfrm>
          <a:prstGeom prst="rect">
            <a:avLst/>
          </a:prstGeom>
          <a:noFill/>
          <a:ln>
            <a:noFill/>
          </a:ln>
        </p:spPr>
        <p:txBody>
          <a:bodyPr wrap="square" rtlCol="0">
            <a:spAutoFit/>
          </a:bodyPr>
          <a:lstStyle/>
          <a:p>
            <a:pPr algn="ctr"/>
            <a:r>
              <a:rPr lang="en-US" sz="2000" dirty="0">
                <a:latin typeface="Amazon Ember" panose="020B0603020204020204" pitchFamily="34" charset="0"/>
                <a:ea typeface="Amazon Ember" panose="020B0603020204020204" pitchFamily="34" charset="0"/>
                <a:cs typeface="Amazon Ember" panose="020B0603020204020204" pitchFamily="34" charset="0"/>
              </a:rPr>
              <a:t>Manage</a:t>
            </a:r>
          </a:p>
        </p:txBody>
      </p:sp>
      <p:grpSp>
        <p:nvGrpSpPr>
          <p:cNvPr id="79" name="Group 78">
            <a:extLst>
              <a:ext uri="{FF2B5EF4-FFF2-40B4-BE49-F238E27FC236}">
                <a16:creationId xmlns:a16="http://schemas.microsoft.com/office/drawing/2014/main" id="{0C662971-ADCE-0017-5A81-C52C1C058D5C}"/>
              </a:ext>
            </a:extLst>
          </p:cNvPr>
          <p:cNvGrpSpPr/>
          <p:nvPr/>
        </p:nvGrpSpPr>
        <p:grpSpPr>
          <a:xfrm>
            <a:off x="6999919" y="4601438"/>
            <a:ext cx="1371600" cy="1295871"/>
            <a:chOff x="7036152" y="2445891"/>
            <a:chExt cx="1371600" cy="1295870"/>
          </a:xfrm>
        </p:grpSpPr>
        <p:sp>
          <p:nvSpPr>
            <p:cNvPr id="80" name="TextBox 79">
              <a:extLst>
                <a:ext uri="{FF2B5EF4-FFF2-40B4-BE49-F238E27FC236}">
                  <a16:creationId xmlns:a16="http://schemas.microsoft.com/office/drawing/2014/main" id="{C0E82D07-55D6-0C24-C91D-37689F49628F}"/>
                </a:ext>
              </a:extLst>
            </p:cNvPr>
            <p:cNvSpPr txBox="1"/>
            <p:nvPr/>
          </p:nvSpPr>
          <p:spPr>
            <a:xfrm>
              <a:off x="7036152" y="3433984"/>
              <a:ext cx="1371600" cy="307777"/>
            </a:xfrm>
            <a:prstGeom prst="rect">
              <a:avLst/>
            </a:prstGeom>
            <a:noFill/>
          </p:spPr>
          <p:txBody>
            <a:bodyPr wrap="square" rtlCol="0">
              <a:spAutoFit/>
            </a:bodyPr>
            <a:lstStyle/>
            <a:p>
              <a:pPr algn="ctr" defTabSz="914377">
                <a:defRPr/>
              </a:pPr>
              <a:r>
                <a:rPr lang="en-US" sz="1400" b="1" kern="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补丁</a:t>
              </a:r>
              <a:endParaRPr lang="en-US"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81" name="Oval 80">
              <a:extLst>
                <a:ext uri="{FF2B5EF4-FFF2-40B4-BE49-F238E27FC236}">
                  <a16:creationId xmlns:a16="http://schemas.microsoft.com/office/drawing/2014/main" id="{E5B149B7-18A6-8A17-A0DE-B84CFCFEE6FD}"/>
                </a:ext>
              </a:extLst>
            </p:cNvPr>
            <p:cNvSpPr/>
            <p:nvPr/>
          </p:nvSpPr>
          <p:spPr bwMode="auto">
            <a:xfrm>
              <a:off x="7289554" y="2445891"/>
              <a:ext cx="878196" cy="854376"/>
            </a:xfrm>
            <a:prstGeom prst="ellipse">
              <a:avLst/>
            </a:prstGeom>
            <a:noFill/>
            <a:ln w="25400" cap="flat" cmpd="sng" algn="ctr">
              <a:solidFill>
                <a:schemeClr val="tx2"/>
              </a:solidFill>
              <a:prstDash val="solid"/>
              <a:miter lim="800000"/>
              <a:headEnd type="none" w="med" len="med"/>
              <a:tailEnd type="none" w="med" len="med"/>
            </a:ln>
            <a:effectLst/>
          </p:spPr>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04" fontAlgn="base">
                <a:lnSpc>
                  <a:spcPct val="90000"/>
                </a:lnSpc>
                <a:spcBef>
                  <a:spcPct val="0"/>
                </a:spcBef>
                <a:spcAft>
                  <a:spcPct val="0"/>
                </a:spcAft>
                <a:defRPr/>
              </a:pPr>
              <a:endParaRPr lang="en-US" sz="1400" b="1" kern="0" dirty="0">
                <a:solidFill>
                  <a:prstClr val="white"/>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82" name="Graphic 81">
              <a:extLst>
                <a:ext uri="{FF2B5EF4-FFF2-40B4-BE49-F238E27FC236}">
                  <a16:creationId xmlns:a16="http://schemas.microsoft.com/office/drawing/2014/main" id="{D65B5D43-95B1-19B3-85DB-ACB1329CC9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65081" y="2598416"/>
              <a:ext cx="560596" cy="560596"/>
            </a:xfrm>
            <a:prstGeom prst="rect">
              <a:avLst/>
            </a:prstGeom>
          </p:spPr>
        </p:pic>
      </p:grpSp>
      <p:grpSp>
        <p:nvGrpSpPr>
          <p:cNvPr id="83" name="Group 82">
            <a:extLst>
              <a:ext uri="{FF2B5EF4-FFF2-40B4-BE49-F238E27FC236}">
                <a16:creationId xmlns:a16="http://schemas.microsoft.com/office/drawing/2014/main" id="{F08AF9F4-41C8-9B81-409E-8112A5B9E43A}"/>
              </a:ext>
            </a:extLst>
          </p:cNvPr>
          <p:cNvGrpSpPr/>
          <p:nvPr/>
        </p:nvGrpSpPr>
        <p:grpSpPr>
          <a:xfrm>
            <a:off x="620943" y="4601439"/>
            <a:ext cx="1371600" cy="1268500"/>
            <a:chOff x="512244" y="2445891"/>
            <a:chExt cx="1371600" cy="1268499"/>
          </a:xfrm>
        </p:grpSpPr>
        <p:sp>
          <p:nvSpPr>
            <p:cNvPr id="84" name="TextBox 83">
              <a:extLst>
                <a:ext uri="{FF2B5EF4-FFF2-40B4-BE49-F238E27FC236}">
                  <a16:creationId xmlns:a16="http://schemas.microsoft.com/office/drawing/2014/main" id="{C4A7CD80-E91C-8EED-14FB-C563B7931C77}"/>
                </a:ext>
              </a:extLst>
            </p:cNvPr>
            <p:cNvSpPr txBox="1"/>
            <p:nvPr/>
          </p:nvSpPr>
          <p:spPr>
            <a:xfrm>
              <a:off x="512244" y="3406613"/>
              <a:ext cx="1371600" cy="307777"/>
            </a:xfrm>
            <a:prstGeom prst="rect">
              <a:avLst/>
            </a:prstGeom>
            <a:noFill/>
            <a:ln>
              <a:noFill/>
            </a:ln>
          </p:spPr>
          <p:txBody>
            <a:bodyPr wrap="square" lIns="0" rIns="0" rtlCol="0">
              <a:spAutoFit/>
            </a:bodyPr>
            <a:lstStyle/>
            <a:p>
              <a:pPr algn="ctr" defTabSz="914377">
                <a:defRPr/>
              </a:pPr>
              <a:r>
                <a:rPr lang="en-US" sz="1400" b="1" kern="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配置管理</a:t>
              </a:r>
              <a:endParaRPr lang="en-US"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85" name="Oval 84">
              <a:extLst>
                <a:ext uri="{FF2B5EF4-FFF2-40B4-BE49-F238E27FC236}">
                  <a16:creationId xmlns:a16="http://schemas.microsoft.com/office/drawing/2014/main" id="{64E55842-A034-DBA2-7D37-695E31B99014}"/>
                </a:ext>
              </a:extLst>
            </p:cNvPr>
            <p:cNvSpPr/>
            <p:nvPr/>
          </p:nvSpPr>
          <p:spPr bwMode="auto">
            <a:xfrm>
              <a:off x="758946" y="2445891"/>
              <a:ext cx="878196" cy="854376"/>
            </a:xfrm>
            <a:prstGeom prst="ellipse">
              <a:avLst/>
            </a:prstGeom>
            <a:noFill/>
            <a:ln w="25400" cap="flat" cmpd="sng" algn="ctr">
              <a:solidFill>
                <a:schemeClr val="tx2"/>
              </a:solidFill>
              <a:prstDash val="solid"/>
              <a:miter lim="800000"/>
              <a:headEnd type="none" w="med" len="med"/>
              <a:tailEnd type="none" w="med" len="med"/>
            </a:ln>
            <a:effectLst/>
          </p:spPr>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04" fontAlgn="base">
                <a:lnSpc>
                  <a:spcPct val="90000"/>
                </a:lnSpc>
                <a:spcBef>
                  <a:spcPct val="0"/>
                </a:spcBef>
                <a:spcAft>
                  <a:spcPct val="0"/>
                </a:spcAft>
                <a:defRPr/>
              </a:pPr>
              <a:endParaRPr lang="en-US" sz="1400" b="1" kern="0" dirty="0">
                <a:solidFill>
                  <a:prstClr val="white"/>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86" name="Graphic 85">
              <a:extLst>
                <a:ext uri="{FF2B5EF4-FFF2-40B4-BE49-F238E27FC236}">
                  <a16:creationId xmlns:a16="http://schemas.microsoft.com/office/drawing/2014/main" id="{33A41962-928B-F2E9-B04B-58C1A8B909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9213" y="2564411"/>
              <a:ext cx="591463" cy="650609"/>
            </a:xfrm>
            <a:prstGeom prst="rect">
              <a:avLst/>
            </a:prstGeom>
          </p:spPr>
        </p:pic>
      </p:grpSp>
      <p:grpSp>
        <p:nvGrpSpPr>
          <p:cNvPr id="87" name="Group 86">
            <a:extLst>
              <a:ext uri="{FF2B5EF4-FFF2-40B4-BE49-F238E27FC236}">
                <a16:creationId xmlns:a16="http://schemas.microsoft.com/office/drawing/2014/main" id="{7A749D43-86D0-374B-6454-FBC3E4681139}"/>
              </a:ext>
            </a:extLst>
          </p:cNvPr>
          <p:cNvGrpSpPr/>
          <p:nvPr/>
        </p:nvGrpSpPr>
        <p:grpSpPr>
          <a:xfrm>
            <a:off x="2217363" y="4601439"/>
            <a:ext cx="1371600" cy="1268500"/>
            <a:chOff x="2144896" y="2445891"/>
            <a:chExt cx="1371600" cy="1268499"/>
          </a:xfrm>
        </p:grpSpPr>
        <p:sp>
          <p:nvSpPr>
            <p:cNvPr id="88" name="TextBox 87">
              <a:extLst>
                <a:ext uri="{FF2B5EF4-FFF2-40B4-BE49-F238E27FC236}">
                  <a16:creationId xmlns:a16="http://schemas.microsoft.com/office/drawing/2014/main" id="{AE05781D-C678-F2D8-699F-B9435E536DC5}"/>
                </a:ext>
              </a:extLst>
            </p:cNvPr>
            <p:cNvSpPr txBox="1"/>
            <p:nvPr/>
          </p:nvSpPr>
          <p:spPr>
            <a:xfrm>
              <a:off x="2144896" y="3406613"/>
              <a:ext cx="1371600" cy="307777"/>
            </a:xfrm>
            <a:prstGeom prst="rect">
              <a:avLst/>
            </a:prstGeom>
            <a:noFill/>
          </p:spPr>
          <p:txBody>
            <a:bodyPr wrap="square" lIns="0" rIns="0" rtlCol="0">
              <a:spAutoFit/>
            </a:bodyPr>
            <a:lstStyle/>
            <a:p>
              <a:pPr algn="ctr" defTabSz="914377">
                <a:defRPr/>
              </a:pPr>
              <a:r>
                <a:rPr lang="en-US" sz="1400" b="1" kern="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密钥管理</a:t>
              </a:r>
              <a:endParaRPr lang="en-US"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89" name="Oval 88">
              <a:extLst>
                <a:ext uri="{FF2B5EF4-FFF2-40B4-BE49-F238E27FC236}">
                  <a16:creationId xmlns:a16="http://schemas.microsoft.com/office/drawing/2014/main" id="{E00CD2E2-A08E-6EF1-EBED-F6706B8FAFCC}"/>
                </a:ext>
              </a:extLst>
            </p:cNvPr>
            <p:cNvSpPr/>
            <p:nvPr/>
          </p:nvSpPr>
          <p:spPr bwMode="auto">
            <a:xfrm>
              <a:off x="2391598" y="2445891"/>
              <a:ext cx="878196" cy="854376"/>
            </a:xfrm>
            <a:prstGeom prst="ellipse">
              <a:avLst/>
            </a:prstGeom>
            <a:noFill/>
            <a:ln w="25400" cap="flat" cmpd="sng" algn="ctr">
              <a:solidFill>
                <a:schemeClr val="tx2"/>
              </a:solidFill>
              <a:prstDash val="solid"/>
              <a:miter lim="800000"/>
              <a:headEnd type="none" w="med" len="med"/>
              <a:tailEnd type="none" w="med" len="med"/>
            </a:ln>
            <a:effectLst/>
          </p:spPr>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04" fontAlgn="base">
                <a:lnSpc>
                  <a:spcPct val="90000"/>
                </a:lnSpc>
                <a:spcBef>
                  <a:spcPct val="0"/>
                </a:spcBef>
                <a:spcAft>
                  <a:spcPct val="0"/>
                </a:spcAft>
                <a:defRPr/>
              </a:pPr>
              <a:endParaRPr lang="en-US" sz="1400" b="1" kern="0" dirty="0">
                <a:solidFill>
                  <a:prstClr val="white"/>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0" name="Graphic 89">
              <a:extLst>
                <a:ext uri="{FF2B5EF4-FFF2-40B4-BE49-F238E27FC236}">
                  <a16:creationId xmlns:a16="http://schemas.microsoft.com/office/drawing/2014/main" id="{44311CFE-E4A3-739B-7C43-BDAA820A45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94671" y="2548946"/>
              <a:ext cx="685800" cy="571500"/>
            </a:xfrm>
            <a:prstGeom prst="rect">
              <a:avLst/>
            </a:prstGeom>
          </p:spPr>
        </p:pic>
      </p:grpSp>
      <p:grpSp>
        <p:nvGrpSpPr>
          <p:cNvPr id="91" name="Group 90">
            <a:extLst>
              <a:ext uri="{FF2B5EF4-FFF2-40B4-BE49-F238E27FC236}">
                <a16:creationId xmlns:a16="http://schemas.microsoft.com/office/drawing/2014/main" id="{0ED7AE88-785E-04D6-8A5A-DE26AED88945}"/>
              </a:ext>
            </a:extLst>
          </p:cNvPr>
          <p:cNvGrpSpPr/>
          <p:nvPr/>
        </p:nvGrpSpPr>
        <p:grpSpPr>
          <a:xfrm>
            <a:off x="5416897" y="4601441"/>
            <a:ext cx="1371600" cy="1295872"/>
            <a:chOff x="5416898" y="2445891"/>
            <a:chExt cx="1371600" cy="1295871"/>
          </a:xfrm>
        </p:grpSpPr>
        <p:sp>
          <p:nvSpPr>
            <p:cNvPr id="92" name="TextBox 91">
              <a:extLst>
                <a:ext uri="{FF2B5EF4-FFF2-40B4-BE49-F238E27FC236}">
                  <a16:creationId xmlns:a16="http://schemas.microsoft.com/office/drawing/2014/main" id="{E1A8EC34-B36C-C0F3-EBB1-21DFCCFD39B3}"/>
                </a:ext>
              </a:extLst>
            </p:cNvPr>
            <p:cNvSpPr txBox="1"/>
            <p:nvPr/>
          </p:nvSpPr>
          <p:spPr>
            <a:xfrm>
              <a:off x="5416898" y="3433985"/>
              <a:ext cx="1371600" cy="307777"/>
            </a:xfrm>
            <a:prstGeom prst="rect">
              <a:avLst/>
            </a:prstGeom>
            <a:noFill/>
          </p:spPr>
          <p:txBody>
            <a:bodyPr wrap="square" lIns="0" rIns="0" rtlCol="0">
              <a:spAutoFit/>
            </a:bodyPr>
            <a:lstStyle/>
            <a:p>
              <a:pPr algn="ctr" defTabSz="914377">
                <a:defRPr/>
              </a:pPr>
              <a:r>
                <a:rPr lang="en-US" sz="1400" b="1" kern="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认证</a:t>
              </a:r>
              <a:r>
                <a:rPr lang="en-US" altLang="zh-CN"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a:t>
              </a:r>
              <a:r>
                <a:rPr lang="zh-CN" altLang="en-US"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授权</a:t>
              </a:r>
              <a:endParaRPr lang="en-US"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93" name="Oval 92">
              <a:extLst>
                <a:ext uri="{FF2B5EF4-FFF2-40B4-BE49-F238E27FC236}">
                  <a16:creationId xmlns:a16="http://schemas.microsoft.com/office/drawing/2014/main" id="{0ADD27E9-28B7-97A4-CA6E-6A1ADE1D0531}"/>
                </a:ext>
              </a:extLst>
            </p:cNvPr>
            <p:cNvSpPr/>
            <p:nvPr/>
          </p:nvSpPr>
          <p:spPr bwMode="auto">
            <a:xfrm>
              <a:off x="5656902" y="2445891"/>
              <a:ext cx="878196" cy="854376"/>
            </a:xfrm>
            <a:prstGeom prst="ellipse">
              <a:avLst/>
            </a:prstGeom>
            <a:noFill/>
            <a:ln w="25400" cap="flat" cmpd="sng" algn="ctr">
              <a:solidFill>
                <a:schemeClr val="tx2"/>
              </a:solidFill>
              <a:prstDash val="solid"/>
              <a:miter lim="800000"/>
              <a:headEnd type="none" w="med" len="med"/>
              <a:tailEnd type="none" w="med" len="med"/>
            </a:ln>
            <a:effectLst/>
          </p:spPr>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04" fontAlgn="base">
                <a:lnSpc>
                  <a:spcPct val="90000"/>
                </a:lnSpc>
                <a:spcBef>
                  <a:spcPct val="0"/>
                </a:spcBef>
                <a:spcAft>
                  <a:spcPct val="0"/>
                </a:spcAft>
                <a:defRPr/>
              </a:pPr>
              <a:endParaRPr lang="en-US" sz="1400" b="1" kern="0" dirty="0">
                <a:solidFill>
                  <a:prstClr val="white"/>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4" name="Graphic 93">
              <a:extLst>
                <a:ext uri="{FF2B5EF4-FFF2-40B4-BE49-F238E27FC236}">
                  <a16:creationId xmlns:a16="http://schemas.microsoft.com/office/drawing/2014/main" id="{9E63405A-1C27-9D9D-C370-8C5278211B7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76457" y="2548946"/>
              <a:ext cx="439085" cy="649481"/>
            </a:xfrm>
            <a:prstGeom prst="rect">
              <a:avLst/>
            </a:prstGeom>
          </p:spPr>
        </p:pic>
      </p:grpSp>
      <p:grpSp>
        <p:nvGrpSpPr>
          <p:cNvPr id="95" name="Group 94">
            <a:extLst>
              <a:ext uri="{FF2B5EF4-FFF2-40B4-BE49-F238E27FC236}">
                <a16:creationId xmlns:a16="http://schemas.microsoft.com/office/drawing/2014/main" id="{2B3D9F77-1CBF-0297-A921-51FC41EF4B67}"/>
              </a:ext>
            </a:extLst>
          </p:cNvPr>
          <p:cNvGrpSpPr/>
          <p:nvPr/>
        </p:nvGrpSpPr>
        <p:grpSpPr>
          <a:xfrm>
            <a:off x="10199455" y="4601442"/>
            <a:ext cx="1371600" cy="1305628"/>
            <a:chOff x="10308156" y="2445891"/>
            <a:chExt cx="1371600" cy="1305627"/>
          </a:xfrm>
        </p:grpSpPr>
        <p:sp>
          <p:nvSpPr>
            <p:cNvPr id="96" name="TextBox 95">
              <a:extLst>
                <a:ext uri="{FF2B5EF4-FFF2-40B4-BE49-F238E27FC236}">
                  <a16:creationId xmlns:a16="http://schemas.microsoft.com/office/drawing/2014/main" id="{4B77AB43-19C2-509C-002B-9B854C8882ED}"/>
                </a:ext>
              </a:extLst>
            </p:cNvPr>
            <p:cNvSpPr txBox="1"/>
            <p:nvPr/>
          </p:nvSpPr>
          <p:spPr>
            <a:xfrm>
              <a:off x="10308156" y="3443741"/>
              <a:ext cx="1371600" cy="307777"/>
            </a:xfrm>
            <a:prstGeom prst="rect">
              <a:avLst/>
            </a:prstGeom>
            <a:noFill/>
            <a:ln>
              <a:noFill/>
            </a:ln>
          </p:spPr>
          <p:txBody>
            <a:bodyPr wrap="square" rtlCol="0">
              <a:spAutoFit/>
            </a:bodyPr>
            <a:lstStyle/>
            <a:p>
              <a:pPr algn="ctr" defTabSz="914377">
                <a:defRPr/>
              </a:pPr>
              <a:r>
                <a:rPr lang="en-US" sz="1400" b="1" kern="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日志</a:t>
              </a:r>
              <a:r>
                <a:rPr lang="en-US" altLang="zh-CN"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a:t>
              </a:r>
              <a:r>
                <a:rPr lang="zh-CN" altLang="en-US"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审计</a:t>
              </a:r>
              <a:endParaRPr lang="en-US"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97" name="Oval 96">
              <a:extLst>
                <a:ext uri="{FF2B5EF4-FFF2-40B4-BE49-F238E27FC236}">
                  <a16:creationId xmlns:a16="http://schemas.microsoft.com/office/drawing/2014/main" id="{7BE9A4F0-C953-FAE9-1D1C-49DCC1B3CFA5}"/>
                </a:ext>
              </a:extLst>
            </p:cNvPr>
            <p:cNvSpPr/>
            <p:nvPr/>
          </p:nvSpPr>
          <p:spPr bwMode="auto">
            <a:xfrm>
              <a:off x="10554858" y="2445891"/>
              <a:ext cx="878196" cy="854376"/>
            </a:xfrm>
            <a:prstGeom prst="ellipse">
              <a:avLst/>
            </a:prstGeom>
            <a:noFill/>
            <a:ln w="25400" cap="flat" cmpd="sng" algn="ctr">
              <a:solidFill>
                <a:schemeClr val="tx2"/>
              </a:solidFill>
              <a:prstDash val="solid"/>
              <a:miter lim="800000"/>
              <a:headEnd type="none" w="med" len="med"/>
              <a:tailEnd type="none" w="med" len="med"/>
            </a:ln>
            <a:effectLst/>
          </p:spPr>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04" fontAlgn="base">
                <a:lnSpc>
                  <a:spcPct val="90000"/>
                </a:lnSpc>
                <a:spcBef>
                  <a:spcPct val="0"/>
                </a:spcBef>
                <a:spcAft>
                  <a:spcPct val="0"/>
                </a:spcAft>
                <a:defRPr/>
              </a:pPr>
              <a:endParaRPr lang="en-US" sz="1400" b="1" kern="0" dirty="0">
                <a:solidFill>
                  <a:prstClr val="white"/>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98" name="Graphic 103">
              <a:extLst>
                <a:ext uri="{FF2B5EF4-FFF2-40B4-BE49-F238E27FC236}">
                  <a16:creationId xmlns:a16="http://schemas.microsoft.com/office/drawing/2014/main" id="{74D252E8-C34F-0B2E-4B61-CDFA8C8B8650}"/>
                </a:ext>
              </a:extLst>
            </p:cNvPr>
            <p:cNvGrpSpPr/>
            <p:nvPr/>
          </p:nvGrpSpPr>
          <p:grpSpPr>
            <a:xfrm>
              <a:off x="10728953" y="2593282"/>
              <a:ext cx="558706" cy="565730"/>
              <a:chOff x="5337809" y="2661284"/>
              <a:chExt cx="1515427" cy="1534477"/>
            </a:xfrm>
            <a:noFill/>
          </p:grpSpPr>
          <p:grpSp>
            <p:nvGrpSpPr>
              <p:cNvPr id="99" name="Graphic 103">
                <a:extLst>
                  <a:ext uri="{FF2B5EF4-FFF2-40B4-BE49-F238E27FC236}">
                    <a16:creationId xmlns:a16="http://schemas.microsoft.com/office/drawing/2014/main" id="{16F12FE3-4AA5-32BA-5FFF-8F2D2B0F0516}"/>
                  </a:ext>
                </a:extLst>
              </p:cNvPr>
              <p:cNvGrpSpPr/>
              <p:nvPr/>
            </p:nvGrpSpPr>
            <p:grpSpPr>
              <a:xfrm>
                <a:off x="5337809" y="2661284"/>
                <a:ext cx="1210627" cy="1307782"/>
                <a:chOff x="5337809" y="2661284"/>
                <a:chExt cx="1210627" cy="1307782"/>
              </a:xfrm>
              <a:noFill/>
            </p:grpSpPr>
            <p:grpSp>
              <p:nvGrpSpPr>
                <p:cNvPr id="106" name="Graphic 103">
                  <a:extLst>
                    <a:ext uri="{FF2B5EF4-FFF2-40B4-BE49-F238E27FC236}">
                      <a16:creationId xmlns:a16="http://schemas.microsoft.com/office/drawing/2014/main" id="{690E7BA7-9F44-4332-CE98-D9C8D5658A12}"/>
                    </a:ext>
                  </a:extLst>
                </p:cNvPr>
                <p:cNvGrpSpPr/>
                <p:nvPr/>
              </p:nvGrpSpPr>
              <p:grpSpPr>
                <a:xfrm>
                  <a:off x="5337809" y="2661284"/>
                  <a:ext cx="1210627" cy="1307782"/>
                  <a:chOff x="5337809" y="2661284"/>
                  <a:chExt cx="1210627" cy="1307782"/>
                </a:xfrm>
                <a:noFill/>
              </p:grpSpPr>
              <p:grpSp>
                <p:nvGrpSpPr>
                  <p:cNvPr id="112" name="Graphic 103">
                    <a:extLst>
                      <a:ext uri="{FF2B5EF4-FFF2-40B4-BE49-F238E27FC236}">
                        <a16:creationId xmlns:a16="http://schemas.microsoft.com/office/drawing/2014/main" id="{D5E0F6F6-AF28-375E-9D60-09DA2A632A18}"/>
                      </a:ext>
                    </a:extLst>
                  </p:cNvPr>
                  <p:cNvGrpSpPr/>
                  <p:nvPr/>
                </p:nvGrpSpPr>
                <p:grpSpPr>
                  <a:xfrm>
                    <a:off x="5993130" y="3193732"/>
                    <a:ext cx="555307" cy="775334"/>
                    <a:chOff x="5993130" y="3193732"/>
                    <a:chExt cx="555307" cy="775334"/>
                  </a:xfrm>
                  <a:noFill/>
                </p:grpSpPr>
                <p:sp>
                  <p:nvSpPr>
                    <p:cNvPr id="118" name="Freeform 117">
                      <a:extLst>
                        <a:ext uri="{FF2B5EF4-FFF2-40B4-BE49-F238E27FC236}">
                          <a16:creationId xmlns:a16="http://schemas.microsoft.com/office/drawing/2014/main" id="{B41B9668-6487-C35B-426E-4D98E1236B51}"/>
                        </a:ext>
                      </a:extLst>
                    </p:cNvPr>
                    <p:cNvSpPr/>
                    <p:nvPr/>
                  </p:nvSpPr>
                  <p:spPr>
                    <a:xfrm>
                      <a:off x="6331267" y="3193732"/>
                      <a:ext cx="217170" cy="218122"/>
                    </a:xfrm>
                    <a:custGeom>
                      <a:avLst/>
                      <a:gdLst>
                        <a:gd name="connsiteX0" fmla="*/ 0 w 217170"/>
                        <a:gd name="connsiteY0" fmla="*/ 218122 h 218122"/>
                        <a:gd name="connsiteX1" fmla="*/ 217170 w 217170"/>
                        <a:gd name="connsiteY1" fmla="*/ 218122 h 218122"/>
                        <a:gd name="connsiteX2" fmla="*/ 0 w 217170"/>
                        <a:gd name="connsiteY2" fmla="*/ 0 h 218122"/>
                      </a:gdLst>
                      <a:ahLst/>
                      <a:cxnLst>
                        <a:cxn ang="0">
                          <a:pos x="connsiteX0" y="connsiteY0"/>
                        </a:cxn>
                        <a:cxn ang="0">
                          <a:pos x="connsiteX1" y="connsiteY1"/>
                        </a:cxn>
                        <a:cxn ang="0">
                          <a:pos x="connsiteX2" y="connsiteY2"/>
                        </a:cxn>
                      </a:cxnLst>
                      <a:rect l="l" t="t" r="r" b="b"/>
                      <a:pathLst>
                        <a:path w="217170" h="218122">
                          <a:moveTo>
                            <a:pt x="0" y="218122"/>
                          </a:moveTo>
                          <a:lnTo>
                            <a:pt x="217170" y="218122"/>
                          </a:lnTo>
                          <a:lnTo>
                            <a:pt x="0" y="0"/>
                          </a:lnTo>
                          <a:close/>
                        </a:path>
                      </a:pathLst>
                    </a:custGeom>
                    <a:noFill/>
                    <a:ln w="12700" cap="rnd">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9" name="Freeform 118">
                      <a:extLst>
                        <a:ext uri="{FF2B5EF4-FFF2-40B4-BE49-F238E27FC236}">
                          <a16:creationId xmlns:a16="http://schemas.microsoft.com/office/drawing/2014/main" id="{8BA9062F-FD78-9AFE-D215-B05827ADADFC}"/>
                        </a:ext>
                      </a:extLst>
                    </p:cNvPr>
                    <p:cNvSpPr/>
                    <p:nvPr/>
                  </p:nvSpPr>
                  <p:spPr>
                    <a:xfrm>
                      <a:off x="5993130" y="3587115"/>
                      <a:ext cx="460057" cy="9525"/>
                    </a:xfrm>
                    <a:custGeom>
                      <a:avLst/>
                      <a:gdLst>
                        <a:gd name="connsiteX0" fmla="*/ 0 w 460057"/>
                        <a:gd name="connsiteY0" fmla="*/ 0 h 9525"/>
                        <a:gd name="connsiteX1" fmla="*/ 460058 w 460057"/>
                        <a:gd name="connsiteY1" fmla="*/ 0 h 9525"/>
                      </a:gdLst>
                      <a:ahLst/>
                      <a:cxnLst>
                        <a:cxn ang="0">
                          <a:pos x="connsiteX0" y="connsiteY0"/>
                        </a:cxn>
                        <a:cxn ang="0">
                          <a:pos x="connsiteX1" y="connsiteY1"/>
                        </a:cxn>
                      </a:cxnLst>
                      <a:rect l="l" t="t" r="r" b="b"/>
                      <a:pathLst>
                        <a:path w="460057" h="9525">
                          <a:moveTo>
                            <a:pt x="0" y="0"/>
                          </a:moveTo>
                          <a:lnTo>
                            <a:pt x="460058"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0" name="Freeform 119">
                      <a:extLst>
                        <a:ext uri="{FF2B5EF4-FFF2-40B4-BE49-F238E27FC236}">
                          <a16:creationId xmlns:a16="http://schemas.microsoft.com/office/drawing/2014/main" id="{21BE2F4D-13EC-1618-9AC0-8A70E359F9F0}"/>
                        </a:ext>
                      </a:extLst>
                    </p:cNvPr>
                    <p:cNvSpPr/>
                    <p:nvPr/>
                  </p:nvSpPr>
                  <p:spPr>
                    <a:xfrm>
                      <a:off x="5993130" y="3714750"/>
                      <a:ext cx="431482" cy="9525"/>
                    </a:xfrm>
                    <a:custGeom>
                      <a:avLst/>
                      <a:gdLst>
                        <a:gd name="connsiteX0" fmla="*/ 0 w 431482"/>
                        <a:gd name="connsiteY0" fmla="*/ 0 h 9525"/>
                        <a:gd name="connsiteX1" fmla="*/ 431483 w 431482"/>
                        <a:gd name="connsiteY1" fmla="*/ 0 h 9525"/>
                      </a:gdLst>
                      <a:ahLst/>
                      <a:cxnLst>
                        <a:cxn ang="0">
                          <a:pos x="connsiteX0" y="connsiteY0"/>
                        </a:cxn>
                        <a:cxn ang="0">
                          <a:pos x="connsiteX1" y="connsiteY1"/>
                        </a:cxn>
                      </a:cxnLst>
                      <a:rect l="l" t="t" r="r" b="b"/>
                      <a:pathLst>
                        <a:path w="431482" h="9525">
                          <a:moveTo>
                            <a:pt x="0" y="0"/>
                          </a:moveTo>
                          <a:lnTo>
                            <a:pt x="431483"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1" name="Freeform 120">
                      <a:extLst>
                        <a:ext uri="{FF2B5EF4-FFF2-40B4-BE49-F238E27FC236}">
                          <a16:creationId xmlns:a16="http://schemas.microsoft.com/office/drawing/2014/main" id="{DFC4195C-C568-2982-31AD-83CF76564F21}"/>
                        </a:ext>
                      </a:extLst>
                    </p:cNvPr>
                    <p:cNvSpPr/>
                    <p:nvPr/>
                  </p:nvSpPr>
                  <p:spPr>
                    <a:xfrm>
                      <a:off x="5993130" y="3841432"/>
                      <a:ext cx="317182" cy="9525"/>
                    </a:xfrm>
                    <a:custGeom>
                      <a:avLst/>
                      <a:gdLst>
                        <a:gd name="connsiteX0" fmla="*/ 0 w 317182"/>
                        <a:gd name="connsiteY0" fmla="*/ 0 h 9525"/>
                        <a:gd name="connsiteX1" fmla="*/ 317183 w 317182"/>
                        <a:gd name="connsiteY1" fmla="*/ 0 h 9525"/>
                      </a:gdLst>
                      <a:ahLst/>
                      <a:cxnLst>
                        <a:cxn ang="0">
                          <a:pos x="connsiteX0" y="connsiteY0"/>
                        </a:cxn>
                        <a:cxn ang="0">
                          <a:pos x="connsiteX1" y="connsiteY1"/>
                        </a:cxn>
                      </a:cxnLst>
                      <a:rect l="l" t="t" r="r" b="b"/>
                      <a:pathLst>
                        <a:path w="317182" h="9525">
                          <a:moveTo>
                            <a:pt x="0" y="0"/>
                          </a:moveTo>
                          <a:lnTo>
                            <a:pt x="317183"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2" name="Freeform 121">
                      <a:extLst>
                        <a:ext uri="{FF2B5EF4-FFF2-40B4-BE49-F238E27FC236}">
                          <a16:creationId xmlns:a16="http://schemas.microsoft.com/office/drawing/2014/main" id="{F91643C6-9D57-93D5-2D7D-D4568E70ED44}"/>
                        </a:ext>
                      </a:extLst>
                    </p:cNvPr>
                    <p:cNvSpPr/>
                    <p:nvPr/>
                  </p:nvSpPr>
                  <p:spPr>
                    <a:xfrm>
                      <a:off x="5993130" y="3969067"/>
                      <a:ext cx="288607" cy="9525"/>
                    </a:xfrm>
                    <a:custGeom>
                      <a:avLst/>
                      <a:gdLst>
                        <a:gd name="connsiteX0" fmla="*/ 0 w 288607"/>
                        <a:gd name="connsiteY0" fmla="*/ 0 h 9525"/>
                        <a:gd name="connsiteX1" fmla="*/ 288608 w 288607"/>
                        <a:gd name="connsiteY1" fmla="*/ 0 h 9525"/>
                      </a:gdLst>
                      <a:ahLst/>
                      <a:cxnLst>
                        <a:cxn ang="0">
                          <a:pos x="connsiteX0" y="connsiteY0"/>
                        </a:cxn>
                        <a:cxn ang="0">
                          <a:pos x="connsiteX1" y="connsiteY1"/>
                        </a:cxn>
                      </a:cxnLst>
                      <a:rect l="l" t="t" r="r" b="b"/>
                      <a:pathLst>
                        <a:path w="288607" h="9525">
                          <a:moveTo>
                            <a:pt x="0" y="0"/>
                          </a:moveTo>
                          <a:lnTo>
                            <a:pt x="288608"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3" name="Freeform 122">
                      <a:extLst>
                        <a:ext uri="{FF2B5EF4-FFF2-40B4-BE49-F238E27FC236}">
                          <a16:creationId xmlns:a16="http://schemas.microsoft.com/office/drawing/2014/main" id="{14A9A262-222A-25D5-641C-7529066293A6}"/>
                        </a:ext>
                      </a:extLst>
                    </p:cNvPr>
                    <p:cNvSpPr/>
                    <p:nvPr/>
                  </p:nvSpPr>
                  <p:spPr>
                    <a:xfrm>
                      <a:off x="5993130" y="3459480"/>
                      <a:ext cx="260032" cy="9525"/>
                    </a:xfrm>
                    <a:custGeom>
                      <a:avLst/>
                      <a:gdLst>
                        <a:gd name="connsiteX0" fmla="*/ 0 w 260032"/>
                        <a:gd name="connsiteY0" fmla="*/ 0 h 9525"/>
                        <a:gd name="connsiteX1" fmla="*/ 260033 w 260032"/>
                        <a:gd name="connsiteY1" fmla="*/ 0 h 9525"/>
                      </a:gdLst>
                      <a:ahLst/>
                      <a:cxnLst>
                        <a:cxn ang="0">
                          <a:pos x="connsiteX0" y="connsiteY0"/>
                        </a:cxn>
                        <a:cxn ang="0">
                          <a:pos x="connsiteX1" y="connsiteY1"/>
                        </a:cxn>
                      </a:cxnLst>
                      <a:rect l="l" t="t" r="r" b="b"/>
                      <a:pathLst>
                        <a:path w="260032" h="9525">
                          <a:moveTo>
                            <a:pt x="0" y="0"/>
                          </a:moveTo>
                          <a:lnTo>
                            <a:pt x="260033"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13" name="Graphic 103">
                    <a:extLst>
                      <a:ext uri="{FF2B5EF4-FFF2-40B4-BE49-F238E27FC236}">
                        <a16:creationId xmlns:a16="http://schemas.microsoft.com/office/drawing/2014/main" id="{B766E97B-A373-05A6-D4AF-BF702EE96F94}"/>
                      </a:ext>
                    </a:extLst>
                  </p:cNvPr>
                  <p:cNvGrpSpPr/>
                  <p:nvPr/>
                </p:nvGrpSpPr>
                <p:grpSpPr>
                  <a:xfrm>
                    <a:off x="5337809" y="2661284"/>
                    <a:ext cx="651510" cy="934402"/>
                    <a:chOff x="5337809" y="2661284"/>
                    <a:chExt cx="651510" cy="934402"/>
                  </a:xfrm>
                  <a:noFill/>
                </p:grpSpPr>
                <p:grpSp>
                  <p:nvGrpSpPr>
                    <p:cNvPr id="114" name="Graphic 103">
                      <a:extLst>
                        <a:ext uri="{FF2B5EF4-FFF2-40B4-BE49-F238E27FC236}">
                          <a16:creationId xmlns:a16="http://schemas.microsoft.com/office/drawing/2014/main" id="{9D26424A-9144-1D3B-9523-13BAE4CFD9F7}"/>
                        </a:ext>
                      </a:extLst>
                    </p:cNvPr>
                    <p:cNvGrpSpPr/>
                    <p:nvPr/>
                  </p:nvGrpSpPr>
                  <p:grpSpPr>
                    <a:xfrm>
                      <a:off x="5337809" y="2661284"/>
                      <a:ext cx="651510" cy="934402"/>
                      <a:chOff x="5337809" y="2661284"/>
                      <a:chExt cx="651510" cy="934402"/>
                    </a:xfrm>
                    <a:noFill/>
                  </p:grpSpPr>
                  <p:sp>
                    <p:nvSpPr>
                      <p:cNvPr id="116" name="Freeform 115">
                        <a:extLst>
                          <a:ext uri="{FF2B5EF4-FFF2-40B4-BE49-F238E27FC236}">
                            <a16:creationId xmlns:a16="http://schemas.microsoft.com/office/drawing/2014/main" id="{943674B2-F0E4-3FC8-7494-FE51070CB20A}"/>
                          </a:ext>
                        </a:extLst>
                      </p:cNvPr>
                      <p:cNvSpPr/>
                      <p:nvPr/>
                    </p:nvSpPr>
                    <p:spPr>
                      <a:xfrm>
                        <a:off x="5337809" y="2661284"/>
                        <a:ext cx="472440" cy="934402"/>
                      </a:xfrm>
                      <a:custGeom>
                        <a:avLst/>
                        <a:gdLst>
                          <a:gd name="connsiteX0" fmla="*/ 433388 w 472440"/>
                          <a:gd name="connsiteY0" fmla="*/ 0 h 934402"/>
                          <a:gd name="connsiteX1" fmla="*/ 25718 w 472440"/>
                          <a:gd name="connsiteY1" fmla="*/ 0 h 934402"/>
                          <a:gd name="connsiteX2" fmla="*/ 0 w 472440"/>
                          <a:gd name="connsiteY2" fmla="*/ 25718 h 934402"/>
                          <a:gd name="connsiteX3" fmla="*/ 0 w 472440"/>
                          <a:gd name="connsiteY3" fmla="*/ 908685 h 934402"/>
                          <a:gd name="connsiteX4" fmla="*/ 25718 w 472440"/>
                          <a:gd name="connsiteY4" fmla="*/ 934403 h 934402"/>
                          <a:gd name="connsiteX5" fmla="*/ 472440 w 472440"/>
                          <a:gd name="connsiteY5" fmla="*/ 934403 h 9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440" h="934402">
                            <a:moveTo>
                              <a:pt x="433388" y="0"/>
                            </a:moveTo>
                            <a:lnTo>
                              <a:pt x="25718" y="0"/>
                            </a:lnTo>
                            <a:cubicBezTo>
                              <a:pt x="11430" y="0"/>
                              <a:pt x="0" y="11430"/>
                              <a:pt x="0" y="25718"/>
                            </a:cubicBezTo>
                            <a:lnTo>
                              <a:pt x="0" y="908685"/>
                            </a:lnTo>
                            <a:cubicBezTo>
                              <a:pt x="0" y="922973"/>
                              <a:pt x="11430" y="934403"/>
                              <a:pt x="25718" y="934403"/>
                            </a:cubicBezTo>
                            <a:lnTo>
                              <a:pt x="472440" y="934403"/>
                            </a:lnTo>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 name="Freeform 116">
                        <a:extLst>
                          <a:ext uri="{FF2B5EF4-FFF2-40B4-BE49-F238E27FC236}">
                            <a16:creationId xmlns:a16="http://schemas.microsoft.com/office/drawing/2014/main" id="{B515F0BB-5BDF-A5CD-F88C-020CA2A1350A}"/>
                          </a:ext>
                        </a:extLst>
                      </p:cNvPr>
                      <p:cNvSpPr/>
                      <p:nvPr/>
                    </p:nvSpPr>
                    <p:spPr>
                      <a:xfrm>
                        <a:off x="5771197" y="2661284"/>
                        <a:ext cx="218122" cy="217170"/>
                      </a:xfrm>
                      <a:custGeom>
                        <a:avLst/>
                        <a:gdLst>
                          <a:gd name="connsiteX0" fmla="*/ 0 w 218122"/>
                          <a:gd name="connsiteY0" fmla="*/ 217170 h 217170"/>
                          <a:gd name="connsiteX1" fmla="*/ 218123 w 218122"/>
                          <a:gd name="connsiteY1" fmla="*/ 217170 h 217170"/>
                          <a:gd name="connsiteX2" fmla="*/ 0 w 218122"/>
                          <a:gd name="connsiteY2" fmla="*/ 0 h 217170"/>
                        </a:gdLst>
                        <a:ahLst/>
                        <a:cxnLst>
                          <a:cxn ang="0">
                            <a:pos x="connsiteX0" y="connsiteY0"/>
                          </a:cxn>
                          <a:cxn ang="0">
                            <a:pos x="connsiteX1" y="connsiteY1"/>
                          </a:cxn>
                          <a:cxn ang="0">
                            <a:pos x="connsiteX2" y="connsiteY2"/>
                          </a:cxn>
                        </a:cxnLst>
                        <a:rect l="l" t="t" r="r" b="b"/>
                        <a:pathLst>
                          <a:path w="218122" h="217170">
                            <a:moveTo>
                              <a:pt x="0" y="217170"/>
                            </a:moveTo>
                            <a:lnTo>
                              <a:pt x="218123" y="217170"/>
                            </a:lnTo>
                            <a:lnTo>
                              <a:pt x="0" y="0"/>
                            </a:lnTo>
                            <a:close/>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115" name="Freeform 114">
                      <a:extLst>
                        <a:ext uri="{FF2B5EF4-FFF2-40B4-BE49-F238E27FC236}">
                          <a16:creationId xmlns:a16="http://schemas.microsoft.com/office/drawing/2014/main" id="{305F6DB2-72D2-0976-9EEC-8FCA54A97EC2}"/>
                        </a:ext>
                      </a:extLst>
                    </p:cNvPr>
                    <p:cNvSpPr/>
                    <p:nvPr/>
                  </p:nvSpPr>
                  <p:spPr>
                    <a:xfrm>
                      <a:off x="5989320" y="2878455"/>
                      <a:ext cx="9525" cy="240030"/>
                    </a:xfrm>
                    <a:custGeom>
                      <a:avLst/>
                      <a:gdLst>
                        <a:gd name="connsiteX0" fmla="*/ 0 w 9525"/>
                        <a:gd name="connsiteY0" fmla="*/ 240030 h 240030"/>
                        <a:gd name="connsiteX1" fmla="*/ 0 w 9525"/>
                        <a:gd name="connsiteY1" fmla="*/ 0 h 240030"/>
                      </a:gdLst>
                      <a:ahLst/>
                      <a:cxnLst>
                        <a:cxn ang="0">
                          <a:pos x="connsiteX0" y="connsiteY0"/>
                        </a:cxn>
                        <a:cxn ang="0">
                          <a:pos x="connsiteX1" y="connsiteY1"/>
                        </a:cxn>
                      </a:cxnLst>
                      <a:rect l="l" t="t" r="r" b="b"/>
                      <a:pathLst>
                        <a:path w="9525" h="240030">
                          <a:moveTo>
                            <a:pt x="0" y="240030"/>
                          </a:moveTo>
                          <a:lnTo>
                            <a:pt x="0"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sp>
              <p:nvSpPr>
                <p:cNvPr id="107" name="Freeform 106">
                  <a:extLst>
                    <a:ext uri="{FF2B5EF4-FFF2-40B4-BE49-F238E27FC236}">
                      <a16:creationId xmlns:a16="http://schemas.microsoft.com/office/drawing/2014/main" id="{8718CC0A-E19E-0F14-9FDC-A241277F7ECF}"/>
                    </a:ext>
                  </a:extLst>
                </p:cNvPr>
                <p:cNvSpPr/>
                <p:nvPr/>
              </p:nvSpPr>
              <p:spPr>
                <a:xfrm>
                  <a:off x="5694997" y="3049905"/>
                  <a:ext cx="202882" cy="9525"/>
                </a:xfrm>
                <a:custGeom>
                  <a:avLst/>
                  <a:gdLst>
                    <a:gd name="connsiteX0" fmla="*/ 0 w 202882"/>
                    <a:gd name="connsiteY0" fmla="*/ 0 h 9525"/>
                    <a:gd name="connsiteX1" fmla="*/ 202882 w 202882"/>
                    <a:gd name="connsiteY1" fmla="*/ 0 h 9525"/>
                  </a:gdLst>
                  <a:ahLst/>
                  <a:cxnLst>
                    <a:cxn ang="0">
                      <a:pos x="connsiteX0" y="connsiteY0"/>
                    </a:cxn>
                    <a:cxn ang="0">
                      <a:pos x="connsiteX1" y="connsiteY1"/>
                    </a:cxn>
                  </a:cxnLst>
                  <a:rect l="l" t="t" r="r" b="b"/>
                  <a:pathLst>
                    <a:path w="202882" h="9525">
                      <a:moveTo>
                        <a:pt x="0" y="0"/>
                      </a:moveTo>
                      <a:lnTo>
                        <a:pt x="202882"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8" name="Freeform 107">
                  <a:extLst>
                    <a:ext uri="{FF2B5EF4-FFF2-40B4-BE49-F238E27FC236}">
                      <a16:creationId xmlns:a16="http://schemas.microsoft.com/office/drawing/2014/main" id="{4F0A2A8D-6C23-8034-9547-34DC4175C50E}"/>
                    </a:ext>
                  </a:extLst>
                </p:cNvPr>
                <p:cNvSpPr/>
                <p:nvPr/>
              </p:nvSpPr>
              <p:spPr>
                <a:xfrm>
                  <a:off x="5437822" y="3177540"/>
                  <a:ext cx="402907" cy="9525"/>
                </a:xfrm>
                <a:custGeom>
                  <a:avLst/>
                  <a:gdLst>
                    <a:gd name="connsiteX0" fmla="*/ 0 w 402907"/>
                    <a:gd name="connsiteY0" fmla="*/ 0 h 9525"/>
                    <a:gd name="connsiteX1" fmla="*/ 402907 w 402907"/>
                    <a:gd name="connsiteY1" fmla="*/ 0 h 9525"/>
                  </a:gdLst>
                  <a:ahLst/>
                  <a:cxnLst>
                    <a:cxn ang="0">
                      <a:pos x="connsiteX0" y="connsiteY0"/>
                    </a:cxn>
                    <a:cxn ang="0">
                      <a:pos x="connsiteX1" y="connsiteY1"/>
                    </a:cxn>
                  </a:cxnLst>
                  <a:rect l="l" t="t" r="r" b="b"/>
                  <a:pathLst>
                    <a:path w="402907" h="9525">
                      <a:moveTo>
                        <a:pt x="0" y="0"/>
                      </a:moveTo>
                      <a:lnTo>
                        <a:pt x="402907"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 name="Freeform 108">
                  <a:extLst>
                    <a:ext uri="{FF2B5EF4-FFF2-40B4-BE49-F238E27FC236}">
                      <a16:creationId xmlns:a16="http://schemas.microsoft.com/office/drawing/2014/main" id="{5B319F9F-5504-C9ED-1CAB-8EC47013782B}"/>
                    </a:ext>
                  </a:extLst>
                </p:cNvPr>
                <p:cNvSpPr/>
                <p:nvPr/>
              </p:nvSpPr>
              <p:spPr>
                <a:xfrm>
                  <a:off x="5437822" y="3304222"/>
                  <a:ext cx="360045" cy="9525"/>
                </a:xfrm>
                <a:custGeom>
                  <a:avLst/>
                  <a:gdLst>
                    <a:gd name="connsiteX0" fmla="*/ 0 w 360045"/>
                    <a:gd name="connsiteY0" fmla="*/ 0 h 9525"/>
                    <a:gd name="connsiteX1" fmla="*/ 360045 w 360045"/>
                    <a:gd name="connsiteY1" fmla="*/ 0 h 9525"/>
                  </a:gdLst>
                  <a:ahLst/>
                  <a:cxnLst>
                    <a:cxn ang="0">
                      <a:pos x="connsiteX0" y="connsiteY0"/>
                    </a:cxn>
                    <a:cxn ang="0">
                      <a:pos x="connsiteX1" y="connsiteY1"/>
                    </a:cxn>
                  </a:cxnLst>
                  <a:rect l="l" t="t" r="r" b="b"/>
                  <a:pathLst>
                    <a:path w="360045" h="9525">
                      <a:moveTo>
                        <a:pt x="0" y="0"/>
                      </a:moveTo>
                      <a:lnTo>
                        <a:pt x="360045"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 name="Freeform 109">
                  <a:extLst>
                    <a:ext uri="{FF2B5EF4-FFF2-40B4-BE49-F238E27FC236}">
                      <a16:creationId xmlns:a16="http://schemas.microsoft.com/office/drawing/2014/main" id="{2A5DD4A9-C334-76D1-39D5-AB833DB5E71B}"/>
                    </a:ext>
                  </a:extLst>
                </p:cNvPr>
                <p:cNvSpPr/>
                <p:nvPr/>
              </p:nvSpPr>
              <p:spPr>
                <a:xfrm>
                  <a:off x="5437822" y="3431857"/>
                  <a:ext cx="360045" cy="9525"/>
                </a:xfrm>
                <a:custGeom>
                  <a:avLst/>
                  <a:gdLst>
                    <a:gd name="connsiteX0" fmla="*/ 0 w 360045"/>
                    <a:gd name="connsiteY0" fmla="*/ 0 h 9525"/>
                    <a:gd name="connsiteX1" fmla="*/ 360045 w 360045"/>
                    <a:gd name="connsiteY1" fmla="*/ 0 h 9525"/>
                  </a:gdLst>
                  <a:ahLst/>
                  <a:cxnLst>
                    <a:cxn ang="0">
                      <a:pos x="connsiteX0" y="connsiteY0"/>
                    </a:cxn>
                    <a:cxn ang="0">
                      <a:pos x="connsiteX1" y="connsiteY1"/>
                    </a:cxn>
                  </a:cxnLst>
                  <a:rect l="l" t="t" r="r" b="b"/>
                  <a:pathLst>
                    <a:path w="360045" h="9525">
                      <a:moveTo>
                        <a:pt x="0" y="0"/>
                      </a:moveTo>
                      <a:lnTo>
                        <a:pt x="360045"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 name="Freeform 110">
                  <a:extLst>
                    <a:ext uri="{FF2B5EF4-FFF2-40B4-BE49-F238E27FC236}">
                      <a16:creationId xmlns:a16="http://schemas.microsoft.com/office/drawing/2014/main" id="{FF498C32-C7F6-99FB-45F3-AE5F2263CA91}"/>
                    </a:ext>
                  </a:extLst>
                </p:cNvPr>
                <p:cNvSpPr/>
                <p:nvPr/>
              </p:nvSpPr>
              <p:spPr>
                <a:xfrm>
                  <a:off x="5420676" y="2820351"/>
                  <a:ext cx="253364" cy="250507"/>
                </a:xfrm>
                <a:custGeom>
                  <a:avLst/>
                  <a:gdLst>
                    <a:gd name="connsiteX0" fmla="*/ 24765 w 253365"/>
                    <a:gd name="connsiteY0" fmla="*/ 197168 h 250507"/>
                    <a:gd name="connsiteX1" fmla="*/ 29528 w 253365"/>
                    <a:gd name="connsiteY1" fmla="*/ 202883 h 250507"/>
                    <a:gd name="connsiteX2" fmla="*/ 34290 w 253365"/>
                    <a:gd name="connsiteY2" fmla="*/ 208598 h 250507"/>
                    <a:gd name="connsiteX3" fmla="*/ 39053 w 253365"/>
                    <a:gd name="connsiteY3" fmla="*/ 214313 h 250507"/>
                    <a:gd name="connsiteX4" fmla="*/ 74295 w 253365"/>
                    <a:gd name="connsiteY4" fmla="*/ 196215 h 250507"/>
                    <a:gd name="connsiteX5" fmla="*/ 99060 w 253365"/>
                    <a:gd name="connsiteY5" fmla="*/ 208598 h 250507"/>
                    <a:gd name="connsiteX6" fmla="*/ 105728 w 253365"/>
                    <a:gd name="connsiteY6" fmla="*/ 247650 h 250507"/>
                    <a:gd name="connsiteX7" fmla="*/ 113348 w 253365"/>
                    <a:gd name="connsiteY7" fmla="*/ 248603 h 250507"/>
                    <a:gd name="connsiteX8" fmla="*/ 120967 w 253365"/>
                    <a:gd name="connsiteY8" fmla="*/ 249555 h 250507"/>
                    <a:gd name="connsiteX9" fmla="*/ 128587 w 253365"/>
                    <a:gd name="connsiteY9" fmla="*/ 250508 h 250507"/>
                    <a:gd name="connsiteX10" fmla="*/ 140970 w 253365"/>
                    <a:gd name="connsiteY10" fmla="*/ 213360 h 250507"/>
                    <a:gd name="connsiteX11" fmla="*/ 167640 w 253365"/>
                    <a:gd name="connsiteY11" fmla="*/ 204788 h 250507"/>
                    <a:gd name="connsiteX12" fmla="*/ 200025 w 253365"/>
                    <a:gd name="connsiteY12" fmla="*/ 227648 h 250507"/>
                    <a:gd name="connsiteX13" fmla="*/ 205740 w 253365"/>
                    <a:gd name="connsiteY13" fmla="*/ 222885 h 250507"/>
                    <a:gd name="connsiteX14" fmla="*/ 211455 w 253365"/>
                    <a:gd name="connsiteY14" fmla="*/ 218123 h 250507"/>
                    <a:gd name="connsiteX15" fmla="*/ 217170 w 253365"/>
                    <a:gd name="connsiteY15" fmla="*/ 213360 h 250507"/>
                    <a:gd name="connsiteX16" fmla="*/ 199073 w 253365"/>
                    <a:gd name="connsiteY16" fmla="*/ 178118 h 250507"/>
                    <a:gd name="connsiteX17" fmla="*/ 211455 w 253365"/>
                    <a:gd name="connsiteY17" fmla="*/ 153353 h 250507"/>
                    <a:gd name="connsiteX18" fmla="*/ 250508 w 253365"/>
                    <a:gd name="connsiteY18" fmla="*/ 146685 h 250507"/>
                    <a:gd name="connsiteX19" fmla="*/ 251460 w 253365"/>
                    <a:gd name="connsiteY19" fmla="*/ 139065 h 250507"/>
                    <a:gd name="connsiteX20" fmla="*/ 252412 w 253365"/>
                    <a:gd name="connsiteY20" fmla="*/ 131445 h 250507"/>
                    <a:gd name="connsiteX21" fmla="*/ 253365 w 253365"/>
                    <a:gd name="connsiteY21" fmla="*/ 123825 h 250507"/>
                    <a:gd name="connsiteX22" fmla="*/ 216217 w 253365"/>
                    <a:gd name="connsiteY22" fmla="*/ 111443 h 250507"/>
                    <a:gd name="connsiteX23" fmla="*/ 207645 w 253365"/>
                    <a:gd name="connsiteY23" fmla="*/ 84773 h 250507"/>
                    <a:gd name="connsiteX24" fmla="*/ 229553 w 253365"/>
                    <a:gd name="connsiteY24" fmla="*/ 52388 h 250507"/>
                    <a:gd name="connsiteX25" fmla="*/ 224790 w 253365"/>
                    <a:gd name="connsiteY25" fmla="*/ 46673 h 250507"/>
                    <a:gd name="connsiteX26" fmla="*/ 220028 w 253365"/>
                    <a:gd name="connsiteY26" fmla="*/ 40958 h 250507"/>
                    <a:gd name="connsiteX27" fmla="*/ 215265 w 253365"/>
                    <a:gd name="connsiteY27" fmla="*/ 35243 h 250507"/>
                    <a:gd name="connsiteX28" fmla="*/ 180023 w 253365"/>
                    <a:gd name="connsiteY28" fmla="*/ 53340 h 250507"/>
                    <a:gd name="connsiteX29" fmla="*/ 155258 w 253365"/>
                    <a:gd name="connsiteY29" fmla="*/ 40958 h 250507"/>
                    <a:gd name="connsiteX30" fmla="*/ 148590 w 253365"/>
                    <a:gd name="connsiteY30" fmla="*/ 2858 h 250507"/>
                    <a:gd name="connsiteX31" fmla="*/ 140970 w 253365"/>
                    <a:gd name="connsiteY31" fmla="*/ 1905 h 250507"/>
                    <a:gd name="connsiteX32" fmla="*/ 133350 w 253365"/>
                    <a:gd name="connsiteY32" fmla="*/ 953 h 250507"/>
                    <a:gd name="connsiteX33" fmla="*/ 125730 w 253365"/>
                    <a:gd name="connsiteY33" fmla="*/ 0 h 250507"/>
                    <a:gd name="connsiteX34" fmla="*/ 113348 w 253365"/>
                    <a:gd name="connsiteY34" fmla="*/ 37148 h 250507"/>
                    <a:gd name="connsiteX35" fmla="*/ 86678 w 253365"/>
                    <a:gd name="connsiteY35" fmla="*/ 45720 h 250507"/>
                    <a:gd name="connsiteX36" fmla="*/ 54292 w 253365"/>
                    <a:gd name="connsiteY36" fmla="*/ 23813 h 250507"/>
                    <a:gd name="connsiteX37" fmla="*/ 48578 w 253365"/>
                    <a:gd name="connsiteY37" fmla="*/ 28575 h 250507"/>
                    <a:gd name="connsiteX38" fmla="*/ 42862 w 253365"/>
                    <a:gd name="connsiteY38" fmla="*/ 33338 h 250507"/>
                    <a:gd name="connsiteX39" fmla="*/ 35242 w 253365"/>
                    <a:gd name="connsiteY39" fmla="*/ 37148 h 250507"/>
                    <a:gd name="connsiteX40" fmla="*/ 53340 w 253365"/>
                    <a:gd name="connsiteY40" fmla="*/ 71438 h 250507"/>
                    <a:gd name="connsiteX41" fmla="*/ 40958 w 253365"/>
                    <a:gd name="connsiteY41" fmla="*/ 96203 h 250507"/>
                    <a:gd name="connsiteX42" fmla="*/ 2857 w 253365"/>
                    <a:gd name="connsiteY42" fmla="*/ 102870 h 250507"/>
                    <a:gd name="connsiteX43" fmla="*/ 1905 w 253365"/>
                    <a:gd name="connsiteY43" fmla="*/ 110490 h 250507"/>
                    <a:gd name="connsiteX44" fmla="*/ 953 w 253365"/>
                    <a:gd name="connsiteY44" fmla="*/ 118110 h 250507"/>
                    <a:gd name="connsiteX45" fmla="*/ 0 w 253365"/>
                    <a:gd name="connsiteY45" fmla="*/ 125730 h 250507"/>
                    <a:gd name="connsiteX46" fmla="*/ 37147 w 253365"/>
                    <a:gd name="connsiteY46" fmla="*/ 138113 h 250507"/>
                    <a:gd name="connsiteX47" fmla="*/ 45720 w 253365"/>
                    <a:gd name="connsiteY47" fmla="*/ 164783 h 250507"/>
                    <a:gd name="connsiteX48" fmla="*/ 24765 w 253365"/>
                    <a:gd name="connsiteY48" fmla="*/ 197168 h 25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3365" h="250507">
                      <a:moveTo>
                        <a:pt x="24765" y="197168"/>
                      </a:moveTo>
                      <a:lnTo>
                        <a:pt x="29528" y="202883"/>
                      </a:lnTo>
                      <a:lnTo>
                        <a:pt x="34290" y="208598"/>
                      </a:lnTo>
                      <a:lnTo>
                        <a:pt x="39053" y="214313"/>
                      </a:lnTo>
                      <a:lnTo>
                        <a:pt x="74295" y="196215"/>
                      </a:lnTo>
                      <a:cubicBezTo>
                        <a:pt x="81915" y="201930"/>
                        <a:pt x="90487" y="205740"/>
                        <a:pt x="99060" y="208598"/>
                      </a:cubicBezTo>
                      <a:lnTo>
                        <a:pt x="105728" y="247650"/>
                      </a:lnTo>
                      <a:lnTo>
                        <a:pt x="113348" y="248603"/>
                      </a:lnTo>
                      <a:lnTo>
                        <a:pt x="120967" y="249555"/>
                      </a:lnTo>
                      <a:lnTo>
                        <a:pt x="128587" y="250508"/>
                      </a:lnTo>
                      <a:lnTo>
                        <a:pt x="140970" y="213360"/>
                      </a:lnTo>
                      <a:cubicBezTo>
                        <a:pt x="149542" y="211455"/>
                        <a:pt x="159067" y="208598"/>
                        <a:pt x="167640" y="204788"/>
                      </a:cubicBezTo>
                      <a:lnTo>
                        <a:pt x="200025" y="227648"/>
                      </a:lnTo>
                      <a:lnTo>
                        <a:pt x="205740" y="222885"/>
                      </a:lnTo>
                      <a:lnTo>
                        <a:pt x="211455" y="218123"/>
                      </a:lnTo>
                      <a:lnTo>
                        <a:pt x="217170" y="213360"/>
                      </a:lnTo>
                      <a:lnTo>
                        <a:pt x="199073" y="178118"/>
                      </a:lnTo>
                      <a:cubicBezTo>
                        <a:pt x="204787" y="170498"/>
                        <a:pt x="208598" y="161925"/>
                        <a:pt x="211455" y="153353"/>
                      </a:cubicBezTo>
                      <a:lnTo>
                        <a:pt x="250508" y="146685"/>
                      </a:lnTo>
                      <a:lnTo>
                        <a:pt x="251460" y="139065"/>
                      </a:lnTo>
                      <a:lnTo>
                        <a:pt x="252412" y="131445"/>
                      </a:lnTo>
                      <a:lnTo>
                        <a:pt x="253365" y="123825"/>
                      </a:lnTo>
                      <a:lnTo>
                        <a:pt x="216217" y="111443"/>
                      </a:lnTo>
                      <a:cubicBezTo>
                        <a:pt x="214312" y="101918"/>
                        <a:pt x="211455" y="93345"/>
                        <a:pt x="207645" y="84773"/>
                      </a:cubicBezTo>
                      <a:lnTo>
                        <a:pt x="229553" y="52388"/>
                      </a:lnTo>
                      <a:lnTo>
                        <a:pt x="224790" y="46673"/>
                      </a:lnTo>
                      <a:lnTo>
                        <a:pt x="220028" y="40958"/>
                      </a:lnTo>
                      <a:lnTo>
                        <a:pt x="215265" y="35243"/>
                      </a:lnTo>
                      <a:lnTo>
                        <a:pt x="180023" y="53340"/>
                      </a:lnTo>
                      <a:cubicBezTo>
                        <a:pt x="172403" y="47625"/>
                        <a:pt x="163830" y="43815"/>
                        <a:pt x="155258" y="40958"/>
                      </a:cubicBezTo>
                      <a:lnTo>
                        <a:pt x="148590" y="2858"/>
                      </a:lnTo>
                      <a:lnTo>
                        <a:pt x="140970" y="1905"/>
                      </a:lnTo>
                      <a:lnTo>
                        <a:pt x="133350" y="953"/>
                      </a:lnTo>
                      <a:lnTo>
                        <a:pt x="125730" y="0"/>
                      </a:lnTo>
                      <a:lnTo>
                        <a:pt x="113348" y="37148"/>
                      </a:lnTo>
                      <a:cubicBezTo>
                        <a:pt x="103823" y="39053"/>
                        <a:pt x="95250" y="41910"/>
                        <a:pt x="86678" y="45720"/>
                      </a:cubicBezTo>
                      <a:lnTo>
                        <a:pt x="54292" y="23813"/>
                      </a:lnTo>
                      <a:lnTo>
                        <a:pt x="48578" y="28575"/>
                      </a:lnTo>
                      <a:lnTo>
                        <a:pt x="42862" y="33338"/>
                      </a:lnTo>
                      <a:lnTo>
                        <a:pt x="35242" y="37148"/>
                      </a:lnTo>
                      <a:lnTo>
                        <a:pt x="53340" y="71438"/>
                      </a:lnTo>
                      <a:cubicBezTo>
                        <a:pt x="47625" y="79058"/>
                        <a:pt x="43815" y="87630"/>
                        <a:pt x="40958" y="96203"/>
                      </a:cubicBezTo>
                      <a:lnTo>
                        <a:pt x="2857" y="102870"/>
                      </a:lnTo>
                      <a:lnTo>
                        <a:pt x="1905" y="110490"/>
                      </a:lnTo>
                      <a:lnTo>
                        <a:pt x="953" y="118110"/>
                      </a:lnTo>
                      <a:lnTo>
                        <a:pt x="0" y="125730"/>
                      </a:lnTo>
                      <a:lnTo>
                        <a:pt x="37147" y="138113"/>
                      </a:lnTo>
                      <a:cubicBezTo>
                        <a:pt x="39053" y="147638"/>
                        <a:pt x="41910" y="156210"/>
                        <a:pt x="45720" y="164783"/>
                      </a:cubicBezTo>
                      <a:lnTo>
                        <a:pt x="24765" y="197168"/>
                      </a:lnTo>
                      <a:close/>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100" name="Freeform 99">
                <a:extLst>
                  <a:ext uri="{FF2B5EF4-FFF2-40B4-BE49-F238E27FC236}">
                    <a16:creationId xmlns:a16="http://schemas.microsoft.com/office/drawing/2014/main" id="{333EFC31-8E26-7888-0227-9564EAE28DD7}"/>
                  </a:ext>
                </a:extLst>
              </p:cNvPr>
              <p:cNvSpPr/>
              <p:nvPr/>
            </p:nvSpPr>
            <p:spPr>
              <a:xfrm>
                <a:off x="5898832" y="3194685"/>
                <a:ext cx="472439" cy="934402"/>
              </a:xfrm>
              <a:custGeom>
                <a:avLst/>
                <a:gdLst>
                  <a:gd name="connsiteX0" fmla="*/ 433388 w 472439"/>
                  <a:gd name="connsiteY0" fmla="*/ 0 h 934402"/>
                  <a:gd name="connsiteX1" fmla="*/ 25717 w 472439"/>
                  <a:gd name="connsiteY1" fmla="*/ 0 h 934402"/>
                  <a:gd name="connsiteX2" fmla="*/ 0 w 472439"/>
                  <a:gd name="connsiteY2" fmla="*/ 25717 h 934402"/>
                  <a:gd name="connsiteX3" fmla="*/ 0 w 472439"/>
                  <a:gd name="connsiteY3" fmla="*/ 908685 h 934402"/>
                  <a:gd name="connsiteX4" fmla="*/ 25717 w 472439"/>
                  <a:gd name="connsiteY4" fmla="*/ 934403 h 934402"/>
                  <a:gd name="connsiteX5" fmla="*/ 472440 w 472439"/>
                  <a:gd name="connsiteY5" fmla="*/ 934403 h 9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439" h="934402">
                    <a:moveTo>
                      <a:pt x="433388" y="0"/>
                    </a:moveTo>
                    <a:lnTo>
                      <a:pt x="25717" y="0"/>
                    </a:lnTo>
                    <a:cubicBezTo>
                      <a:pt x="11430" y="0"/>
                      <a:pt x="0" y="11430"/>
                      <a:pt x="0" y="25717"/>
                    </a:cubicBezTo>
                    <a:lnTo>
                      <a:pt x="0" y="908685"/>
                    </a:lnTo>
                    <a:cubicBezTo>
                      <a:pt x="0" y="922973"/>
                      <a:pt x="11430" y="934403"/>
                      <a:pt x="25717" y="934403"/>
                    </a:cubicBezTo>
                    <a:lnTo>
                      <a:pt x="472440" y="934403"/>
                    </a:lnTo>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 name="Freeform 100">
                <a:extLst>
                  <a:ext uri="{FF2B5EF4-FFF2-40B4-BE49-F238E27FC236}">
                    <a16:creationId xmlns:a16="http://schemas.microsoft.com/office/drawing/2014/main" id="{4B120F18-B964-8D8B-66CB-0D21B551A25F}"/>
                  </a:ext>
                </a:extLst>
              </p:cNvPr>
              <p:cNvSpPr/>
              <p:nvPr/>
            </p:nvSpPr>
            <p:spPr>
              <a:xfrm>
                <a:off x="6549390" y="3411855"/>
                <a:ext cx="9525" cy="240030"/>
              </a:xfrm>
              <a:custGeom>
                <a:avLst/>
                <a:gdLst>
                  <a:gd name="connsiteX0" fmla="*/ 0 w 9525"/>
                  <a:gd name="connsiteY0" fmla="*/ 240030 h 240030"/>
                  <a:gd name="connsiteX1" fmla="*/ 0 w 9525"/>
                  <a:gd name="connsiteY1" fmla="*/ 0 h 240030"/>
                </a:gdLst>
                <a:ahLst/>
                <a:cxnLst>
                  <a:cxn ang="0">
                    <a:pos x="connsiteX0" y="connsiteY0"/>
                  </a:cxn>
                  <a:cxn ang="0">
                    <a:pos x="connsiteX1" y="connsiteY1"/>
                  </a:cxn>
                </a:cxnLst>
                <a:rect l="l" t="t" r="r" b="b"/>
                <a:pathLst>
                  <a:path w="9525" h="240030">
                    <a:moveTo>
                      <a:pt x="0" y="240030"/>
                    </a:moveTo>
                    <a:lnTo>
                      <a:pt x="0" y="0"/>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 name="Freeform 101">
                <a:extLst>
                  <a:ext uri="{FF2B5EF4-FFF2-40B4-BE49-F238E27FC236}">
                    <a16:creationId xmlns:a16="http://schemas.microsoft.com/office/drawing/2014/main" id="{3B95BFD5-49B6-B065-D045-57441F75B08C}"/>
                  </a:ext>
                </a:extLst>
              </p:cNvPr>
              <p:cNvSpPr/>
              <p:nvPr/>
            </p:nvSpPr>
            <p:spPr>
              <a:xfrm>
                <a:off x="6371272" y="3713797"/>
                <a:ext cx="481965" cy="481965"/>
              </a:xfrm>
              <a:custGeom>
                <a:avLst/>
                <a:gdLst>
                  <a:gd name="connsiteX0" fmla="*/ 481965 w 481965"/>
                  <a:gd name="connsiteY0" fmla="*/ 240982 h 481965"/>
                  <a:gd name="connsiteX1" fmla="*/ 240982 w 481965"/>
                  <a:gd name="connsiteY1" fmla="*/ 481965 h 481965"/>
                  <a:gd name="connsiteX2" fmla="*/ 0 w 481965"/>
                  <a:gd name="connsiteY2" fmla="*/ 240982 h 481965"/>
                  <a:gd name="connsiteX3" fmla="*/ 240982 w 481965"/>
                  <a:gd name="connsiteY3" fmla="*/ 0 h 481965"/>
                  <a:gd name="connsiteX4" fmla="*/ 481965 w 481965"/>
                  <a:gd name="connsiteY4" fmla="*/ 240982 h 481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5" h="481965">
                    <a:moveTo>
                      <a:pt x="481965" y="240982"/>
                    </a:moveTo>
                    <a:cubicBezTo>
                      <a:pt x="481965" y="374073"/>
                      <a:pt x="374073" y="481965"/>
                      <a:pt x="240982" y="481965"/>
                    </a:cubicBezTo>
                    <a:cubicBezTo>
                      <a:pt x="107891" y="481965"/>
                      <a:pt x="0" y="374073"/>
                      <a:pt x="0" y="240982"/>
                    </a:cubicBezTo>
                    <a:cubicBezTo>
                      <a:pt x="0" y="107891"/>
                      <a:pt x="107891" y="0"/>
                      <a:pt x="240982" y="0"/>
                    </a:cubicBezTo>
                    <a:cubicBezTo>
                      <a:pt x="374073" y="0"/>
                      <a:pt x="481965" y="107891"/>
                      <a:pt x="481965" y="240982"/>
                    </a:cubicBezTo>
                    <a:close/>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03" name="Graphic 103">
                <a:extLst>
                  <a:ext uri="{FF2B5EF4-FFF2-40B4-BE49-F238E27FC236}">
                    <a16:creationId xmlns:a16="http://schemas.microsoft.com/office/drawing/2014/main" id="{B35D3E0E-8543-6E11-2E8C-57F16A205CCF}"/>
                  </a:ext>
                </a:extLst>
              </p:cNvPr>
              <p:cNvGrpSpPr/>
              <p:nvPr/>
            </p:nvGrpSpPr>
            <p:grpSpPr>
              <a:xfrm>
                <a:off x="6509385" y="3812857"/>
                <a:ext cx="214312" cy="276225"/>
                <a:chOff x="6509385" y="3812857"/>
                <a:chExt cx="214312" cy="276225"/>
              </a:xfrm>
              <a:noFill/>
            </p:grpSpPr>
            <p:sp>
              <p:nvSpPr>
                <p:cNvPr id="104" name="Freeform 103">
                  <a:extLst>
                    <a:ext uri="{FF2B5EF4-FFF2-40B4-BE49-F238E27FC236}">
                      <a16:creationId xmlns:a16="http://schemas.microsoft.com/office/drawing/2014/main" id="{B9962DF7-EE65-3999-D6A7-1A40C87AE433}"/>
                    </a:ext>
                  </a:extLst>
                </p:cNvPr>
                <p:cNvSpPr/>
                <p:nvPr/>
              </p:nvSpPr>
              <p:spPr>
                <a:xfrm>
                  <a:off x="6611302" y="3812857"/>
                  <a:ext cx="112394" cy="276225"/>
                </a:xfrm>
                <a:custGeom>
                  <a:avLst/>
                  <a:gdLst>
                    <a:gd name="connsiteX0" fmla="*/ 112395 w 112394"/>
                    <a:gd name="connsiteY0" fmla="*/ 171450 h 276225"/>
                    <a:gd name="connsiteX1" fmla="*/ 0 w 112394"/>
                    <a:gd name="connsiteY1" fmla="*/ 276225 h 276225"/>
                    <a:gd name="connsiteX2" fmla="*/ 0 w 112394"/>
                    <a:gd name="connsiteY2" fmla="*/ 0 h 276225"/>
                  </a:gdLst>
                  <a:ahLst/>
                  <a:cxnLst>
                    <a:cxn ang="0">
                      <a:pos x="connsiteX0" y="connsiteY0"/>
                    </a:cxn>
                    <a:cxn ang="0">
                      <a:pos x="connsiteX1" y="connsiteY1"/>
                    </a:cxn>
                    <a:cxn ang="0">
                      <a:pos x="connsiteX2" y="connsiteY2"/>
                    </a:cxn>
                  </a:cxnLst>
                  <a:rect l="l" t="t" r="r" b="b"/>
                  <a:pathLst>
                    <a:path w="112394" h="276225">
                      <a:moveTo>
                        <a:pt x="112395" y="171450"/>
                      </a:moveTo>
                      <a:lnTo>
                        <a:pt x="0" y="276225"/>
                      </a:lnTo>
                      <a:lnTo>
                        <a:pt x="0" y="0"/>
                      </a:lnTo>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 name="Freeform 104">
                  <a:extLst>
                    <a:ext uri="{FF2B5EF4-FFF2-40B4-BE49-F238E27FC236}">
                      <a16:creationId xmlns:a16="http://schemas.microsoft.com/office/drawing/2014/main" id="{B8A1C303-494D-9F2B-0E79-CA90BE16E3BD}"/>
                    </a:ext>
                  </a:extLst>
                </p:cNvPr>
                <p:cNvSpPr/>
                <p:nvPr/>
              </p:nvSpPr>
              <p:spPr>
                <a:xfrm>
                  <a:off x="6509385" y="3984307"/>
                  <a:ext cx="101917" cy="104775"/>
                </a:xfrm>
                <a:custGeom>
                  <a:avLst/>
                  <a:gdLst>
                    <a:gd name="connsiteX0" fmla="*/ 0 w 101917"/>
                    <a:gd name="connsiteY0" fmla="*/ 0 h 104775"/>
                    <a:gd name="connsiteX1" fmla="*/ 101918 w 101917"/>
                    <a:gd name="connsiteY1" fmla="*/ 104775 h 104775"/>
                  </a:gdLst>
                  <a:ahLst/>
                  <a:cxnLst>
                    <a:cxn ang="0">
                      <a:pos x="connsiteX0" y="connsiteY0"/>
                    </a:cxn>
                    <a:cxn ang="0">
                      <a:pos x="connsiteX1" y="connsiteY1"/>
                    </a:cxn>
                  </a:cxnLst>
                  <a:rect l="l" t="t" r="r" b="b"/>
                  <a:pathLst>
                    <a:path w="101917" h="104775">
                      <a:moveTo>
                        <a:pt x="0" y="0"/>
                      </a:moveTo>
                      <a:lnTo>
                        <a:pt x="101918" y="104775"/>
                      </a:lnTo>
                    </a:path>
                  </a:pathLst>
                </a:custGeom>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24" name="Group 123">
            <a:extLst>
              <a:ext uri="{FF2B5EF4-FFF2-40B4-BE49-F238E27FC236}">
                <a16:creationId xmlns:a16="http://schemas.microsoft.com/office/drawing/2014/main" id="{B796A6CC-AC96-D2F9-46E0-C958E75E7F2F}"/>
              </a:ext>
            </a:extLst>
          </p:cNvPr>
          <p:cNvGrpSpPr/>
          <p:nvPr/>
        </p:nvGrpSpPr>
        <p:grpSpPr>
          <a:xfrm>
            <a:off x="8603035" y="4601442"/>
            <a:ext cx="1371600" cy="1303044"/>
            <a:chOff x="8675500" y="2445891"/>
            <a:chExt cx="1371600" cy="1303043"/>
          </a:xfrm>
        </p:grpSpPr>
        <p:sp>
          <p:nvSpPr>
            <p:cNvPr id="125" name="TextBox 124">
              <a:extLst>
                <a:ext uri="{FF2B5EF4-FFF2-40B4-BE49-F238E27FC236}">
                  <a16:creationId xmlns:a16="http://schemas.microsoft.com/office/drawing/2014/main" id="{145243CD-75B9-6075-C1E2-71B706B1F0E0}"/>
                </a:ext>
              </a:extLst>
            </p:cNvPr>
            <p:cNvSpPr txBox="1"/>
            <p:nvPr/>
          </p:nvSpPr>
          <p:spPr>
            <a:xfrm>
              <a:off x="8675500" y="3441157"/>
              <a:ext cx="1371600" cy="307777"/>
            </a:xfrm>
            <a:prstGeom prst="rect">
              <a:avLst/>
            </a:prstGeom>
            <a:noFill/>
            <a:ln>
              <a:noFill/>
            </a:ln>
          </p:spPr>
          <p:txBody>
            <a:bodyPr wrap="square" lIns="0" rIns="0" rtlCol="0">
              <a:spAutoFit/>
            </a:bodyPr>
            <a:lstStyle/>
            <a:p>
              <a:pPr algn="ctr" defTabSz="914377">
                <a:defRPr/>
              </a:pPr>
              <a:r>
                <a:rPr lang="en-US" sz="1400" b="1" kern="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告警</a:t>
              </a:r>
              <a:r>
                <a:rPr lang="en-US" altLang="zh-CN"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a:t>
              </a:r>
              <a:r>
                <a:rPr lang="zh-CN" altLang="en-US"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监控</a:t>
              </a:r>
              <a:endParaRPr lang="en-US"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 name="Oval 125">
              <a:extLst>
                <a:ext uri="{FF2B5EF4-FFF2-40B4-BE49-F238E27FC236}">
                  <a16:creationId xmlns:a16="http://schemas.microsoft.com/office/drawing/2014/main" id="{E2F607AD-9105-232F-D5C7-D6F68670BACA}"/>
                </a:ext>
              </a:extLst>
            </p:cNvPr>
            <p:cNvSpPr/>
            <p:nvPr/>
          </p:nvSpPr>
          <p:spPr bwMode="auto">
            <a:xfrm>
              <a:off x="8922206" y="2445891"/>
              <a:ext cx="878196" cy="854376"/>
            </a:xfrm>
            <a:prstGeom prst="ellipse">
              <a:avLst/>
            </a:prstGeom>
            <a:noFill/>
            <a:ln w="25400" cap="flat" cmpd="sng" algn="ctr">
              <a:solidFill>
                <a:schemeClr val="tx2"/>
              </a:solidFill>
              <a:prstDash val="solid"/>
              <a:miter lim="800000"/>
              <a:headEnd type="none" w="med" len="med"/>
              <a:tailEnd type="none" w="med" len="med"/>
            </a:ln>
            <a:effectLst/>
          </p:spPr>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04" fontAlgn="base">
                <a:lnSpc>
                  <a:spcPct val="90000"/>
                </a:lnSpc>
                <a:spcBef>
                  <a:spcPct val="0"/>
                </a:spcBef>
                <a:spcAft>
                  <a:spcPct val="0"/>
                </a:spcAft>
                <a:defRPr/>
              </a:pPr>
              <a:endParaRPr lang="en-US" sz="1400" b="1" kern="0" dirty="0">
                <a:solidFill>
                  <a:prstClr val="white"/>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27" name="Graphic 134">
              <a:extLst>
                <a:ext uri="{FF2B5EF4-FFF2-40B4-BE49-F238E27FC236}">
                  <a16:creationId xmlns:a16="http://schemas.microsoft.com/office/drawing/2014/main" id="{98618858-7145-6D96-1EEF-2321A863CB61}"/>
                </a:ext>
              </a:extLst>
            </p:cNvPr>
            <p:cNvGrpSpPr/>
            <p:nvPr/>
          </p:nvGrpSpPr>
          <p:grpSpPr>
            <a:xfrm>
              <a:off x="9067583" y="2657786"/>
              <a:ext cx="614479" cy="417647"/>
              <a:chOff x="5367337" y="3030855"/>
              <a:chExt cx="1415415" cy="962024"/>
            </a:xfrm>
            <a:noFill/>
          </p:grpSpPr>
          <p:grpSp>
            <p:nvGrpSpPr>
              <p:cNvPr id="128" name="Graphic 134">
                <a:extLst>
                  <a:ext uri="{FF2B5EF4-FFF2-40B4-BE49-F238E27FC236}">
                    <a16:creationId xmlns:a16="http://schemas.microsoft.com/office/drawing/2014/main" id="{AC9314CF-4903-FEB7-0AAA-C7FDE9DF0FC9}"/>
                  </a:ext>
                </a:extLst>
              </p:cNvPr>
              <p:cNvGrpSpPr/>
              <p:nvPr/>
            </p:nvGrpSpPr>
            <p:grpSpPr>
              <a:xfrm>
                <a:off x="5367337" y="3030855"/>
                <a:ext cx="1415415" cy="962024"/>
                <a:chOff x="5367337" y="3030855"/>
                <a:chExt cx="1415415" cy="962024"/>
              </a:xfrm>
              <a:noFill/>
            </p:grpSpPr>
            <p:sp>
              <p:nvSpPr>
                <p:cNvPr id="132" name="Freeform 131">
                  <a:extLst>
                    <a:ext uri="{FF2B5EF4-FFF2-40B4-BE49-F238E27FC236}">
                      <a16:creationId xmlns:a16="http://schemas.microsoft.com/office/drawing/2014/main" id="{6E60E9BF-C1FE-7B88-3A59-1F6A02CA5002}"/>
                    </a:ext>
                  </a:extLst>
                </p:cNvPr>
                <p:cNvSpPr/>
                <p:nvPr/>
              </p:nvSpPr>
              <p:spPr>
                <a:xfrm>
                  <a:off x="5367337" y="3891915"/>
                  <a:ext cx="1415415" cy="100964"/>
                </a:xfrm>
                <a:custGeom>
                  <a:avLst/>
                  <a:gdLst>
                    <a:gd name="connsiteX0" fmla="*/ 0 w 1415415"/>
                    <a:gd name="connsiteY0" fmla="*/ 0 h 100964"/>
                    <a:gd name="connsiteX1" fmla="*/ 0 w 1415415"/>
                    <a:gd name="connsiteY1" fmla="*/ 70485 h 100964"/>
                    <a:gd name="connsiteX2" fmla="*/ 4763 w 1415415"/>
                    <a:gd name="connsiteY2" fmla="*/ 74295 h 100964"/>
                    <a:gd name="connsiteX3" fmla="*/ 83820 w 1415415"/>
                    <a:gd name="connsiteY3" fmla="*/ 100965 h 100964"/>
                    <a:gd name="connsiteX4" fmla="*/ 1340168 w 1415415"/>
                    <a:gd name="connsiteY4" fmla="*/ 100965 h 100964"/>
                    <a:gd name="connsiteX5" fmla="*/ 1405890 w 1415415"/>
                    <a:gd name="connsiteY5" fmla="*/ 78105 h 100964"/>
                    <a:gd name="connsiteX6" fmla="*/ 1415415 w 1415415"/>
                    <a:gd name="connsiteY6" fmla="*/ 70485 h 100964"/>
                    <a:gd name="connsiteX7" fmla="*/ 1415415 w 1415415"/>
                    <a:gd name="connsiteY7" fmla="*/ 0 h 100964"/>
                    <a:gd name="connsiteX8" fmla="*/ 0 w 1415415"/>
                    <a:gd name="connsiteY8" fmla="*/ 0 h 10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415" h="100964">
                      <a:moveTo>
                        <a:pt x="0" y="0"/>
                      </a:moveTo>
                      <a:lnTo>
                        <a:pt x="0" y="70485"/>
                      </a:lnTo>
                      <a:lnTo>
                        <a:pt x="4763" y="74295"/>
                      </a:lnTo>
                      <a:cubicBezTo>
                        <a:pt x="27622" y="91440"/>
                        <a:pt x="55245" y="100965"/>
                        <a:pt x="83820" y="100965"/>
                      </a:cubicBezTo>
                      <a:lnTo>
                        <a:pt x="1340168" y="100965"/>
                      </a:lnTo>
                      <a:cubicBezTo>
                        <a:pt x="1363980" y="100965"/>
                        <a:pt x="1386840" y="93345"/>
                        <a:pt x="1405890" y="78105"/>
                      </a:cubicBezTo>
                      <a:lnTo>
                        <a:pt x="1415415" y="70485"/>
                      </a:lnTo>
                      <a:lnTo>
                        <a:pt x="1415415" y="0"/>
                      </a:lnTo>
                      <a:lnTo>
                        <a:pt x="0" y="0"/>
                      </a:lnTo>
                      <a:close/>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33" name="Freeform 132">
                  <a:extLst>
                    <a:ext uri="{FF2B5EF4-FFF2-40B4-BE49-F238E27FC236}">
                      <a16:creationId xmlns:a16="http://schemas.microsoft.com/office/drawing/2014/main" id="{1A11BB97-E8C3-C89E-5507-ED0D0A5260B1}"/>
                    </a:ext>
                  </a:extLst>
                </p:cNvPr>
                <p:cNvSpPr/>
                <p:nvPr/>
              </p:nvSpPr>
              <p:spPr>
                <a:xfrm>
                  <a:off x="5564505" y="3097529"/>
                  <a:ext cx="1031557" cy="707707"/>
                </a:xfrm>
                <a:custGeom>
                  <a:avLst/>
                  <a:gdLst>
                    <a:gd name="connsiteX0" fmla="*/ 1031558 w 1031557"/>
                    <a:gd name="connsiteY0" fmla="*/ 679133 h 707707"/>
                    <a:gd name="connsiteX1" fmla="*/ 1002983 w 1031557"/>
                    <a:gd name="connsiteY1" fmla="*/ 707708 h 707707"/>
                    <a:gd name="connsiteX2" fmla="*/ 28575 w 1031557"/>
                    <a:gd name="connsiteY2" fmla="*/ 707708 h 707707"/>
                    <a:gd name="connsiteX3" fmla="*/ 0 w 1031557"/>
                    <a:gd name="connsiteY3" fmla="*/ 679133 h 707707"/>
                    <a:gd name="connsiteX4" fmla="*/ 0 w 1031557"/>
                    <a:gd name="connsiteY4" fmla="*/ 28575 h 707707"/>
                    <a:gd name="connsiteX5" fmla="*/ 28575 w 1031557"/>
                    <a:gd name="connsiteY5" fmla="*/ 0 h 707707"/>
                    <a:gd name="connsiteX6" fmla="*/ 998220 w 1031557"/>
                    <a:gd name="connsiteY6" fmla="*/ 0 h 707707"/>
                    <a:gd name="connsiteX7" fmla="*/ 1026795 w 1031557"/>
                    <a:gd name="connsiteY7" fmla="*/ 28575 h 707707"/>
                    <a:gd name="connsiteX8" fmla="*/ 1031558 w 1031557"/>
                    <a:gd name="connsiteY8" fmla="*/ 679133 h 70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557" h="707707">
                      <a:moveTo>
                        <a:pt x="1031558" y="679133"/>
                      </a:moveTo>
                      <a:cubicBezTo>
                        <a:pt x="1031558" y="695325"/>
                        <a:pt x="1019175" y="707708"/>
                        <a:pt x="1002983" y="707708"/>
                      </a:cubicBezTo>
                      <a:lnTo>
                        <a:pt x="28575" y="707708"/>
                      </a:lnTo>
                      <a:cubicBezTo>
                        <a:pt x="12382" y="707708"/>
                        <a:pt x="0" y="695325"/>
                        <a:pt x="0" y="679133"/>
                      </a:cubicBezTo>
                      <a:lnTo>
                        <a:pt x="0" y="28575"/>
                      </a:lnTo>
                      <a:cubicBezTo>
                        <a:pt x="0" y="12383"/>
                        <a:pt x="12382" y="0"/>
                        <a:pt x="28575" y="0"/>
                      </a:cubicBezTo>
                      <a:lnTo>
                        <a:pt x="998220" y="0"/>
                      </a:lnTo>
                      <a:cubicBezTo>
                        <a:pt x="1014412" y="0"/>
                        <a:pt x="1026795" y="12383"/>
                        <a:pt x="1026795" y="28575"/>
                      </a:cubicBezTo>
                      <a:lnTo>
                        <a:pt x="1031558" y="679133"/>
                      </a:lnTo>
                      <a:close/>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34" name="Freeform 133">
                  <a:extLst>
                    <a:ext uri="{FF2B5EF4-FFF2-40B4-BE49-F238E27FC236}">
                      <a16:creationId xmlns:a16="http://schemas.microsoft.com/office/drawing/2014/main" id="{C208276A-79FC-7AE4-8077-71FF4757A68A}"/>
                    </a:ext>
                  </a:extLst>
                </p:cNvPr>
                <p:cNvSpPr/>
                <p:nvPr/>
              </p:nvSpPr>
              <p:spPr>
                <a:xfrm>
                  <a:off x="5491162" y="3030855"/>
                  <a:ext cx="1171575" cy="857249"/>
                </a:xfrm>
                <a:custGeom>
                  <a:avLst/>
                  <a:gdLst>
                    <a:gd name="connsiteX0" fmla="*/ 1171575 w 1171575"/>
                    <a:gd name="connsiteY0" fmla="*/ 828675 h 857249"/>
                    <a:gd name="connsiteX1" fmla="*/ 1143000 w 1171575"/>
                    <a:gd name="connsiteY1" fmla="*/ 857250 h 857249"/>
                    <a:gd name="connsiteX2" fmla="*/ 28575 w 1171575"/>
                    <a:gd name="connsiteY2" fmla="*/ 857250 h 857249"/>
                    <a:gd name="connsiteX3" fmla="*/ 0 w 1171575"/>
                    <a:gd name="connsiteY3" fmla="*/ 828675 h 857249"/>
                    <a:gd name="connsiteX4" fmla="*/ 0 w 1171575"/>
                    <a:gd name="connsiteY4" fmla="*/ 28575 h 857249"/>
                    <a:gd name="connsiteX5" fmla="*/ 28575 w 1171575"/>
                    <a:gd name="connsiteY5" fmla="*/ 0 h 857249"/>
                    <a:gd name="connsiteX6" fmla="*/ 1143000 w 1171575"/>
                    <a:gd name="connsiteY6" fmla="*/ 0 h 857249"/>
                    <a:gd name="connsiteX7" fmla="*/ 1171575 w 1171575"/>
                    <a:gd name="connsiteY7" fmla="*/ 28575 h 857249"/>
                    <a:gd name="connsiteX8" fmla="*/ 1171575 w 1171575"/>
                    <a:gd name="connsiteY8" fmla="*/ 828675 h 8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575" h="857249">
                      <a:moveTo>
                        <a:pt x="1171575" y="828675"/>
                      </a:moveTo>
                      <a:cubicBezTo>
                        <a:pt x="1171575" y="844867"/>
                        <a:pt x="1159193" y="857250"/>
                        <a:pt x="1143000" y="857250"/>
                      </a:cubicBezTo>
                      <a:lnTo>
                        <a:pt x="28575" y="857250"/>
                      </a:lnTo>
                      <a:cubicBezTo>
                        <a:pt x="12382" y="857250"/>
                        <a:pt x="0" y="844867"/>
                        <a:pt x="0" y="828675"/>
                      </a:cubicBezTo>
                      <a:lnTo>
                        <a:pt x="0" y="28575"/>
                      </a:lnTo>
                      <a:cubicBezTo>
                        <a:pt x="0" y="12382"/>
                        <a:pt x="12382" y="0"/>
                        <a:pt x="28575" y="0"/>
                      </a:cubicBezTo>
                      <a:lnTo>
                        <a:pt x="1143000" y="0"/>
                      </a:lnTo>
                      <a:cubicBezTo>
                        <a:pt x="1159193" y="0"/>
                        <a:pt x="1171575" y="12382"/>
                        <a:pt x="1171575" y="28575"/>
                      </a:cubicBezTo>
                      <a:lnTo>
                        <a:pt x="1171575" y="828675"/>
                      </a:lnTo>
                      <a:close/>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29" name="Graphic 134">
                <a:extLst>
                  <a:ext uri="{FF2B5EF4-FFF2-40B4-BE49-F238E27FC236}">
                    <a16:creationId xmlns:a16="http://schemas.microsoft.com/office/drawing/2014/main" id="{7569EE19-3083-E489-E274-6A352FBF119A}"/>
                  </a:ext>
                </a:extLst>
              </p:cNvPr>
              <p:cNvGrpSpPr/>
              <p:nvPr/>
            </p:nvGrpSpPr>
            <p:grpSpPr>
              <a:xfrm>
                <a:off x="5845492" y="3215639"/>
                <a:ext cx="460057" cy="460057"/>
                <a:chOff x="5845492" y="3215639"/>
                <a:chExt cx="460057" cy="460057"/>
              </a:xfrm>
              <a:noFill/>
            </p:grpSpPr>
            <p:sp>
              <p:nvSpPr>
                <p:cNvPr id="130" name="Freeform 129">
                  <a:extLst>
                    <a:ext uri="{FF2B5EF4-FFF2-40B4-BE49-F238E27FC236}">
                      <a16:creationId xmlns:a16="http://schemas.microsoft.com/office/drawing/2014/main" id="{DA100FE7-C851-ED0B-5993-E83070E689AE}"/>
                    </a:ext>
                  </a:extLst>
                </p:cNvPr>
                <p:cNvSpPr/>
                <p:nvPr/>
              </p:nvSpPr>
              <p:spPr>
                <a:xfrm>
                  <a:off x="5845492" y="3215639"/>
                  <a:ext cx="460057" cy="460057"/>
                </a:xfrm>
                <a:custGeom>
                  <a:avLst/>
                  <a:gdLst>
                    <a:gd name="connsiteX0" fmla="*/ 42863 w 460057"/>
                    <a:gd name="connsiteY0" fmla="*/ 364808 h 460057"/>
                    <a:gd name="connsiteX1" fmla="*/ 52388 w 460057"/>
                    <a:gd name="connsiteY1" fmla="*/ 375285 h 460057"/>
                    <a:gd name="connsiteX2" fmla="*/ 61913 w 460057"/>
                    <a:gd name="connsiteY2" fmla="*/ 385763 h 460057"/>
                    <a:gd name="connsiteX3" fmla="*/ 71438 w 460057"/>
                    <a:gd name="connsiteY3" fmla="*/ 396240 h 460057"/>
                    <a:gd name="connsiteX4" fmla="*/ 135255 w 460057"/>
                    <a:gd name="connsiteY4" fmla="*/ 363855 h 460057"/>
                    <a:gd name="connsiteX5" fmla="*/ 180975 w 460057"/>
                    <a:gd name="connsiteY5" fmla="*/ 386715 h 460057"/>
                    <a:gd name="connsiteX6" fmla="*/ 193358 w 460057"/>
                    <a:gd name="connsiteY6" fmla="*/ 457200 h 460057"/>
                    <a:gd name="connsiteX7" fmla="*/ 207645 w 460057"/>
                    <a:gd name="connsiteY7" fmla="*/ 458153 h 460057"/>
                    <a:gd name="connsiteX8" fmla="*/ 221933 w 460057"/>
                    <a:gd name="connsiteY8" fmla="*/ 459105 h 460057"/>
                    <a:gd name="connsiteX9" fmla="*/ 236220 w 460057"/>
                    <a:gd name="connsiteY9" fmla="*/ 460058 h 460057"/>
                    <a:gd name="connsiteX10" fmla="*/ 258128 w 460057"/>
                    <a:gd name="connsiteY10" fmla="*/ 391478 h 460057"/>
                    <a:gd name="connsiteX11" fmla="*/ 305753 w 460057"/>
                    <a:gd name="connsiteY11" fmla="*/ 375285 h 460057"/>
                    <a:gd name="connsiteX12" fmla="*/ 364808 w 460057"/>
                    <a:gd name="connsiteY12" fmla="*/ 416243 h 460057"/>
                    <a:gd name="connsiteX13" fmla="*/ 375285 w 460057"/>
                    <a:gd name="connsiteY13" fmla="*/ 406718 h 460057"/>
                    <a:gd name="connsiteX14" fmla="*/ 385763 w 460057"/>
                    <a:gd name="connsiteY14" fmla="*/ 397193 h 460057"/>
                    <a:gd name="connsiteX15" fmla="*/ 396240 w 460057"/>
                    <a:gd name="connsiteY15" fmla="*/ 387668 h 460057"/>
                    <a:gd name="connsiteX16" fmla="*/ 363855 w 460057"/>
                    <a:gd name="connsiteY16" fmla="*/ 323850 h 460057"/>
                    <a:gd name="connsiteX17" fmla="*/ 386715 w 460057"/>
                    <a:gd name="connsiteY17" fmla="*/ 279083 h 460057"/>
                    <a:gd name="connsiteX18" fmla="*/ 457200 w 460057"/>
                    <a:gd name="connsiteY18" fmla="*/ 266700 h 460057"/>
                    <a:gd name="connsiteX19" fmla="*/ 458153 w 460057"/>
                    <a:gd name="connsiteY19" fmla="*/ 252413 h 460057"/>
                    <a:gd name="connsiteX20" fmla="*/ 459105 w 460057"/>
                    <a:gd name="connsiteY20" fmla="*/ 238125 h 460057"/>
                    <a:gd name="connsiteX21" fmla="*/ 460058 w 460057"/>
                    <a:gd name="connsiteY21" fmla="*/ 223838 h 460057"/>
                    <a:gd name="connsiteX22" fmla="*/ 391478 w 460057"/>
                    <a:gd name="connsiteY22" fmla="*/ 201930 h 460057"/>
                    <a:gd name="connsiteX23" fmla="*/ 375285 w 460057"/>
                    <a:gd name="connsiteY23" fmla="*/ 154305 h 460057"/>
                    <a:gd name="connsiteX24" fmla="*/ 416243 w 460057"/>
                    <a:gd name="connsiteY24" fmla="*/ 95250 h 460057"/>
                    <a:gd name="connsiteX25" fmla="*/ 406718 w 460057"/>
                    <a:gd name="connsiteY25" fmla="*/ 84773 h 460057"/>
                    <a:gd name="connsiteX26" fmla="*/ 397193 w 460057"/>
                    <a:gd name="connsiteY26" fmla="*/ 74295 h 460057"/>
                    <a:gd name="connsiteX27" fmla="*/ 387668 w 460057"/>
                    <a:gd name="connsiteY27" fmla="*/ 63818 h 460057"/>
                    <a:gd name="connsiteX28" fmla="*/ 323850 w 460057"/>
                    <a:gd name="connsiteY28" fmla="*/ 96202 h 460057"/>
                    <a:gd name="connsiteX29" fmla="*/ 278130 w 460057"/>
                    <a:gd name="connsiteY29" fmla="*/ 73343 h 460057"/>
                    <a:gd name="connsiteX30" fmla="*/ 265748 w 460057"/>
                    <a:gd name="connsiteY30" fmla="*/ 2858 h 460057"/>
                    <a:gd name="connsiteX31" fmla="*/ 251460 w 460057"/>
                    <a:gd name="connsiteY31" fmla="*/ 1905 h 460057"/>
                    <a:gd name="connsiteX32" fmla="*/ 237173 w 460057"/>
                    <a:gd name="connsiteY32" fmla="*/ 952 h 460057"/>
                    <a:gd name="connsiteX33" fmla="*/ 222885 w 460057"/>
                    <a:gd name="connsiteY33" fmla="*/ 0 h 460057"/>
                    <a:gd name="connsiteX34" fmla="*/ 200978 w 460057"/>
                    <a:gd name="connsiteY34" fmla="*/ 67627 h 460057"/>
                    <a:gd name="connsiteX35" fmla="*/ 152400 w 460057"/>
                    <a:gd name="connsiteY35" fmla="*/ 83820 h 460057"/>
                    <a:gd name="connsiteX36" fmla="*/ 94298 w 460057"/>
                    <a:gd name="connsiteY36" fmla="*/ 42863 h 460057"/>
                    <a:gd name="connsiteX37" fmla="*/ 83820 w 460057"/>
                    <a:gd name="connsiteY37" fmla="*/ 52388 h 460057"/>
                    <a:gd name="connsiteX38" fmla="*/ 73343 w 460057"/>
                    <a:gd name="connsiteY38" fmla="*/ 61913 h 460057"/>
                    <a:gd name="connsiteX39" fmla="*/ 62865 w 460057"/>
                    <a:gd name="connsiteY39" fmla="*/ 71438 h 460057"/>
                    <a:gd name="connsiteX40" fmla="*/ 95250 w 460057"/>
                    <a:gd name="connsiteY40" fmla="*/ 134302 h 460057"/>
                    <a:gd name="connsiteX41" fmla="*/ 72390 w 460057"/>
                    <a:gd name="connsiteY41" fmla="*/ 180023 h 460057"/>
                    <a:gd name="connsiteX42" fmla="*/ 2858 w 460057"/>
                    <a:gd name="connsiteY42" fmla="*/ 192405 h 460057"/>
                    <a:gd name="connsiteX43" fmla="*/ 1905 w 460057"/>
                    <a:gd name="connsiteY43" fmla="*/ 206693 h 460057"/>
                    <a:gd name="connsiteX44" fmla="*/ 953 w 460057"/>
                    <a:gd name="connsiteY44" fmla="*/ 220980 h 460057"/>
                    <a:gd name="connsiteX45" fmla="*/ 0 w 460057"/>
                    <a:gd name="connsiteY45" fmla="*/ 235268 h 460057"/>
                    <a:gd name="connsiteX46" fmla="*/ 67628 w 460057"/>
                    <a:gd name="connsiteY46" fmla="*/ 257175 h 460057"/>
                    <a:gd name="connsiteX47" fmla="*/ 83820 w 460057"/>
                    <a:gd name="connsiteY47" fmla="*/ 305753 h 460057"/>
                    <a:gd name="connsiteX48" fmla="*/ 42863 w 460057"/>
                    <a:gd name="connsiteY48" fmla="*/ 364808 h 46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60057" h="460057">
                      <a:moveTo>
                        <a:pt x="42863" y="364808"/>
                      </a:moveTo>
                      <a:lnTo>
                        <a:pt x="52388" y="375285"/>
                      </a:lnTo>
                      <a:lnTo>
                        <a:pt x="61913" y="385763"/>
                      </a:lnTo>
                      <a:lnTo>
                        <a:pt x="71438" y="396240"/>
                      </a:lnTo>
                      <a:lnTo>
                        <a:pt x="135255" y="363855"/>
                      </a:lnTo>
                      <a:cubicBezTo>
                        <a:pt x="149543" y="373380"/>
                        <a:pt x="164783" y="381000"/>
                        <a:pt x="180975" y="386715"/>
                      </a:cubicBezTo>
                      <a:lnTo>
                        <a:pt x="193358" y="457200"/>
                      </a:lnTo>
                      <a:lnTo>
                        <a:pt x="207645" y="458153"/>
                      </a:lnTo>
                      <a:lnTo>
                        <a:pt x="221933" y="459105"/>
                      </a:lnTo>
                      <a:lnTo>
                        <a:pt x="236220" y="460058"/>
                      </a:lnTo>
                      <a:lnTo>
                        <a:pt x="258128" y="391478"/>
                      </a:lnTo>
                      <a:cubicBezTo>
                        <a:pt x="274320" y="388620"/>
                        <a:pt x="290513" y="382905"/>
                        <a:pt x="305753" y="375285"/>
                      </a:cubicBezTo>
                      <a:lnTo>
                        <a:pt x="364808" y="416243"/>
                      </a:lnTo>
                      <a:lnTo>
                        <a:pt x="375285" y="406718"/>
                      </a:lnTo>
                      <a:lnTo>
                        <a:pt x="385763" y="397193"/>
                      </a:lnTo>
                      <a:lnTo>
                        <a:pt x="396240" y="387668"/>
                      </a:lnTo>
                      <a:lnTo>
                        <a:pt x="363855" y="323850"/>
                      </a:lnTo>
                      <a:cubicBezTo>
                        <a:pt x="373380" y="309563"/>
                        <a:pt x="381000" y="294323"/>
                        <a:pt x="386715" y="279083"/>
                      </a:cubicBezTo>
                      <a:lnTo>
                        <a:pt x="457200" y="266700"/>
                      </a:lnTo>
                      <a:lnTo>
                        <a:pt x="458153" y="252413"/>
                      </a:lnTo>
                      <a:lnTo>
                        <a:pt x="459105" y="238125"/>
                      </a:lnTo>
                      <a:lnTo>
                        <a:pt x="460058" y="223838"/>
                      </a:lnTo>
                      <a:lnTo>
                        <a:pt x="391478" y="201930"/>
                      </a:lnTo>
                      <a:cubicBezTo>
                        <a:pt x="388620" y="185738"/>
                        <a:pt x="382905" y="169545"/>
                        <a:pt x="375285" y="154305"/>
                      </a:cubicBezTo>
                      <a:lnTo>
                        <a:pt x="416243" y="95250"/>
                      </a:lnTo>
                      <a:lnTo>
                        <a:pt x="406718" y="84773"/>
                      </a:lnTo>
                      <a:lnTo>
                        <a:pt x="397193" y="74295"/>
                      </a:lnTo>
                      <a:lnTo>
                        <a:pt x="387668" y="63818"/>
                      </a:lnTo>
                      <a:lnTo>
                        <a:pt x="323850" y="96202"/>
                      </a:lnTo>
                      <a:cubicBezTo>
                        <a:pt x="309563" y="85725"/>
                        <a:pt x="294323" y="79058"/>
                        <a:pt x="278130" y="73343"/>
                      </a:cubicBezTo>
                      <a:lnTo>
                        <a:pt x="265748" y="2858"/>
                      </a:lnTo>
                      <a:lnTo>
                        <a:pt x="251460" y="1905"/>
                      </a:lnTo>
                      <a:lnTo>
                        <a:pt x="237173" y="952"/>
                      </a:lnTo>
                      <a:lnTo>
                        <a:pt x="222885" y="0"/>
                      </a:lnTo>
                      <a:lnTo>
                        <a:pt x="200978" y="67627"/>
                      </a:lnTo>
                      <a:cubicBezTo>
                        <a:pt x="183833" y="70485"/>
                        <a:pt x="167640" y="76200"/>
                        <a:pt x="152400" y="83820"/>
                      </a:cubicBezTo>
                      <a:lnTo>
                        <a:pt x="94298" y="42863"/>
                      </a:lnTo>
                      <a:lnTo>
                        <a:pt x="83820" y="52388"/>
                      </a:lnTo>
                      <a:lnTo>
                        <a:pt x="73343" y="61913"/>
                      </a:lnTo>
                      <a:lnTo>
                        <a:pt x="62865" y="71438"/>
                      </a:lnTo>
                      <a:lnTo>
                        <a:pt x="95250" y="134302"/>
                      </a:lnTo>
                      <a:cubicBezTo>
                        <a:pt x="84773" y="148590"/>
                        <a:pt x="77153" y="163830"/>
                        <a:pt x="72390" y="180023"/>
                      </a:cubicBezTo>
                      <a:lnTo>
                        <a:pt x="2858" y="192405"/>
                      </a:lnTo>
                      <a:lnTo>
                        <a:pt x="1905" y="206693"/>
                      </a:lnTo>
                      <a:lnTo>
                        <a:pt x="953" y="220980"/>
                      </a:lnTo>
                      <a:lnTo>
                        <a:pt x="0" y="235268"/>
                      </a:lnTo>
                      <a:lnTo>
                        <a:pt x="67628" y="257175"/>
                      </a:lnTo>
                      <a:cubicBezTo>
                        <a:pt x="70485" y="273368"/>
                        <a:pt x="76200" y="290513"/>
                        <a:pt x="83820" y="305753"/>
                      </a:cubicBezTo>
                      <a:lnTo>
                        <a:pt x="42863" y="364808"/>
                      </a:lnTo>
                      <a:close/>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31" name="Freeform 130">
                  <a:extLst>
                    <a:ext uri="{FF2B5EF4-FFF2-40B4-BE49-F238E27FC236}">
                      <a16:creationId xmlns:a16="http://schemas.microsoft.com/office/drawing/2014/main" id="{6B4EEAD7-4EC1-A53B-ED26-7C0753988FAF}"/>
                    </a:ext>
                  </a:extLst>
                </p:cNvPr>
                <p:cNvSpPr/>
                <p:nvPr/>
              </p:nvSpPr>
              <p:spPr>
                <a:xfrm>
                  <a:off x="5983605" y="3353752"/>
                  <a:ext cx="182879" cy="182879"/>
                </a:xfrm>
                <a:custGeom>
                  <a:avLst/>
                  <a:gdLst>
                    <a:gd name="connsiteX0" fmla="*/ 182880 w 182879"/>
                    <a:gd name="connsiteY0" fmla="*/ 91440 h 182879"/>
                    <a:gd name="connsiteX1" fmla="*/ 91440 w 182879"/>
                    <a:gd name="connsiteY1" fmla="*/ 182880 h 182879"/>
                    <a:gd name="connsiteX2" fmla="*/ 0 w 182879"/>
                    <a:gd name="connsiteY2" fmla="*/ 91440 h 182879"/>
                    <a:gd name="connsiteX3" fmla="*/ 91440 w 182879"/>
                    <a:gd name="connsiteY3" fmla="*/ 0 h 182879"/>
                    <a:gd name="connsiteX4" fmla="*/ 182880 w 182879"/>
                    <a:gd name="connsiteY4" fmla="*/ 91440 h 18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 h="182879">
                      <a:moveTo>
                        <a:pt x="182880" y="91440"/>
                      </a:moveTo>
                      <a:cubicBezTo>
                        <a:pt x="182880" y="141941"/>
                        <a:pt x="141941" y="182880"/>
                        <a:pt x="91440" y="182880"/>
                      </a:cubicBezTo>
                      <a:cubicBezTo>
                        <a:pt x="40939" y="182880"/>
                        <a:pt x="0" y="141941"/>
                        <a:pt x="0" y="91440"/>
                      </a:cubicBezTo>
                      <a:cubicBezTo>
                        <a:pt x="0" y="40939"/>
                        <a:pt x="40939" y="0"/>
                        <a:pt x="91440" y="0"/>
                      </a:cubicBezTo>
                      <a:cubicBezTo>
                        <a:pt x="141941" y="0"/>
                        <a:pt x="182880" y="40939"/>
                        <a:pt x="182880" y="91440"/>
                      </a:cubicBezTo>
                      <a:close/>
                    </a:path>
                  </a:pathLst>
                </a:custGeom>
                <a:noFill/>
                <a:ln w="12700" cap="flat">
                  <a:solidFill>
                    <a:schemeClr val="tx2"/>
                  </a:solidFill>
                  <a:prstDash val="solid"/>
                  <a:round/>
                </a:ln>
              </p:spPr>
              <p:txBody>
                <a:bodyPr rtlCol="0" anchor="ctr"/>
                <a:lstStyle/>
                <a:p>
                  <a:pPr defTabSz="914377">
                    <a:defRPr/>
                  </a:pPr>
                  <a:endParaRPr lang="en-US" sz="1400" kern="0">
                    <a:solidFill>
                      <a:prstClr val="black"/>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grpSp>
      <p:sp>
        <p:nvSpPr>
          <p:cNvPr id="136" name="TextBox 135">
            <a:extLst>
              <a:ext uri="{FF2B5EF4-FFF2-40B4-BE49-F238E27FC236}">
                <a16:creationId xmlns:a16="http://schemas.microsoft.com/office/drawing/2014/main" id="{67C6AE9B-786E-A4DE-14A0-CE09486247DE}"/>
              </a:ext>
            </a:extLst>
          </p:cNvPr>
          <p:cNvSpPr txBox="1"/>
          <p:nvPr/>
        </p:nvSpPr>
        <p:spPr>
          <a:xfrm>
            <a:off x="3800383" y="5562164"/>
            <a:ext cx="1371600" cy="307777"/>
          </a:xfrm>
          <a:prstGeom prst="rect">
            <a:avLst/>
          </a:prstGeom>
          <a:noFill/>
        </p:spPr>
        <p:txBody>
          <a:bodyPr wrap="square" lIns="0" rIns="0" rtlCol="0">
            <a:spAutoFit/>
          </a:bodyPr>
          <a:lstStyle/>
          <a:p>
            <a:pPr algn="ctr" defTabSz="914377">
              <a:defRPr/>
            </a:pPr>
            <a:r>
              <a:rPr lang="en-US" sz="1400" b="1" kern="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加密</a:t>
            </a:r>
            <a:endParaRPr lang="en-US" sz="1400" b="1" kern="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 name="Oval 136">
            <a:extLst>
              <a:ext uri="{FF2B5EF4-FFF2-40B4-BE49-F238E27FC236}">
                <a16:creationId xmlns:a16="http://schemas.microsoft.com/office/drawing/2014/main" id="{F764B142-BD39-EA04-8069-4EAFCEF9BD07}"/>
              </a:ext>
            </a:extLst>
          </p:cNvPr>
          <p:cNvSpPr/>
          <p:nvPr/>
        </p:nvSpPr>
        <p:spPr bwMode="auto">
          <a:xfrm>
            <a:off x="4060483" y="4601439"/>
            <a:ext cx="878196" cy="854376"/>
          </a:xfrm>
          <a:prstGeom prst="ellipse">
            <a:avLst/>
          </a:prstGeom>
          <a:noFill/>
          <a:ln w="25400" cap="flat" cmpd="sng" algn="ctr">
            <a:solidFill>
              <a:schemeClr val="tx2"/>
            </a:solidFill>
            <a:prstDash val="solid"/>
            <a:miter lim="800000"/>
            <a:headEnd type="none" w="med" len="med"/>
            <a:tailEnd type="none" w="med" len="med"/>
          </a:ln>
          <a:effectLst/>
        </p:spPr>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04" fontAlgn="base">
              <a:lnSpc>
                <a:spcPct val="90000"/>
              </a:lnSpc>
              <a:spcBef>
                <a:spcPct val="0"/>
              </a:spcBef>
              <a:spcAft>
                <a:spcPct val="0"/>
              </a:spcAft>
              <a:defRPr/>
            </a:pPr>
            <a:endParaRPr lang="en-US" sz="1400" b="1" kern="0" dirty="0">
              <a:solidFill>
                <a:prstClr val="white"/>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38" name="Graphic 137">
            <a:extLst>
              <a:ext uri="{FF2B5EF4-FFF2-40B4-BE49-F238E27FC236}">
                <a16:creationId xmlns:a16="http://schemas.microsoft.com/office/drawing/2014/main" id="{05F4B233-DF84-6AF0-6A33-11E3820277B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052909" y="4631380"/>
            <a:ext cx="965328" cy="965328"/>
          </a:xfrm>
          <a:prstGeom prst="rect">
            <a:avLst/>
          </a:prstGeom>
        </p:spPr>
      </p:pic>
      <p:cxnSp>
        <p:nvCxnSpPr>
          <p:cNvPr id="13" name="Straight Arrow Connector 12">
            <a:extLst>
              <a:ext uri="{FF2B5EF4-FFF2-40B4-BE49-F238E27FC236}">
                <a16:creationId xmlns:a16="http://schemas.microsoft.com/office/drawing/2014/main" id="{7E47274D-5621-2B5D-33D1-188904E58387}"/>
              </a:ext>
            </a:extLst>
          </p:cNvPr>
          <p:cNvCxnSpPr>
            <a:cxnSpLocks/>
          </p:cNvCxnSpPr>
          <p:nvPr/>
        </p:nvCxnSpPr>
        <p:spPr>
          <a:xfrm flipH="1">
            <a:off x="3645623" y="3755469"/>
            <a:ext cx="5795815" cy="0"/>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5ADBE38-08CB-24D1-04E1-DAA0ADC60A4E}"/>
              </a:ext>
            </a:extLst>
          </p:cNvPr>
          <p:cNvSpPr txBox="1"/>
          <p:nvPr/>
        </p:nvSpPr>
        <p:spPr>
          <a:xfrm>
            <a:off x="6195337" y="3237409"/>
            <a:ext cx="1166986" cy="430887"/>
          </a:xfrm>
          <a:prstGeom prst="rect">
            <a:avLst/>
          </a:prstGeom>
          <a:noFill/>
        </p:spPr>
        <p:txBody>
          <a:bodyPr wrap="none" lIns="0" rIns="0" rtlCol="0">
            <a:spAutoFit/>
          </a:bodyPr>
          <a:lstStyle/>
          <a:p>
            <a:pPr algn="ctr"/>
            <a:r>
              <a:rPr lang="en-US" sz="2200" dirty="0"/>
              <a:t>Shift LEFT</a:t>
            </a:r>
          </a:p>
        </p:txBody>
      </p:sp>
      <p:sp>
        <p:nvSpPr>
          <p:cNvPr id="21" name="TextBox 20">
            <a:extLst>
              <a:ext uri="{FF2B5EF4-FFF2-40B4-BE49-F238E27FC236}">
                <a16:creationId xmlns:a16="http://schemas.microsoft.com/office/drawing/2014/main" id="{EEAF6DCC-E3C4-1F2B-9289-10ACAEAB1216}"/>
              </a:ext>
            </a:extLst>
          </p:cNvPr>
          <p:cNvSpPr txBox="1"/>
          <p:nvPr/>
        </p:nvSpPr>
        <p:spPr>
          <a:xfrm>
            <a:off x="6271246" y="3784013"/>
            <a:ext cx="1021113" cy="369332"/>
          </a:xfrm>
          <a:prstGeom prst="rect">
            <a:avLst/>
          </a:prstGeom>
          <a:noFill/>
        </p:spPr>
        <p:txBody>
          <a:bodyPr wrap="none" lIns="0" rIns="0" rtlCol="0">
            <a:spAutoFit/>
          </a:bodyPr>
          <a:lstStyle/>
          <a:p>
            <a:pPr algn="ctr"/>
            <a:r>
              <a:rPr lang="en-US" b="1" dirty="0">
                <a:solidFill>
                  <a:srgbClr val="F7983E"/>
                </a:solidFill>
              </a:rPr>
              <a:t>SECURITY</a:t>
            </a:r>
          </a:p>
        </p:txBody>
      </p:sp>
      <p:pic>
        <p:nvPicPr>
          <p:cNvPr id="23" name="Picture 22" descr="Free vector graphic: Castle, Security, Closed - Free Image on Pixabay - 1083570">
            <a:extLst>
              <a:ext uri="{FF2B5EF4-FFF2-40B4-BE49-F238E27FC236}">
                <a16:creationId xmlns:a16="http://schemas.microsoft.com/office/drawing/2014/main" id="{279C4CDE-042E-8E9B-777D-165F8F4A3DF4}"/>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9429740" y="3244117"/>
            <a:ext cx="947649" cy="947649"/>
          </a:xfrm>
          <a:prstGeom prst="rect">
            <a:avLst/>
          </a:prstGeom>
          <a:noFill/>
        </p:spPr>
      </p:pic>
      <p:pic>
        <p:nvPicPr>
          <p:cNvPr id="26" name="Picture 25" descr="Free vector graphic: Castle, Security, Closed - Free Image on Pixabay - 1083570">
            <a:extLst>
              <a:ext uri="{FF2B5EF4-FFF2-40B4-BE49-F238E27FC236}">
                <a16:creationId xmlns:a16="http://schemas.microsoft.com/office/drawing/2014/main" id="{DDEB2372-5891-1789-492D-854A3280E5B3}"/>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2664258" y="3232285"/>
            <a:ext cx="947649" cy="947649"/>
          </a:xfrm>
          <a:prstGeom prst="rect">
            <a:avLst/>
          </a:prstGeom>
          <a:noFill/>
        </p:spPr>
      </p:pic>
    </p:spTree>
    <p:extLst>
      <p:ext uri="{BB962C8B-B14F-4D97-AF65-F5344CB8AC3E}">
        <p14:creationId xmlns:p14="http://schemas.microsoft.com/office/powerpoint/2010/main" val="164364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5796277" y="3562077"/>
            <a:ext cx="1178753" cy="1138598"/>
            <a:chOff x="6996550" y="3824471"/>
            <a:chExt cx="1414504" cy="1366317"/>
          </a:xfrm>
        </p:grpSpPr>
        <p:pic>
          <p:nvPicPr>
            <p:cNvPr id="4" name="Graphic 19">
              <a:extLst>
                <a:ext uri="{FF2B5EF4-FFF2-40B4-BE49-F238E27FC236}">
                  <a16:creationId xmlns:a16="http://schemas.microsoft.com/office/drawing/2014/main" id="{F84D7700-AAAA-014A-A585-E583AC6D99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6426" y="3824471"/>
              <a:ext cx="904875" cy="500063"/>
            </a:xfrm>
            <a:prstGeom prst="rect">
              <a:avLst/>
            </a:prstGeom>
          </p:spPr>
        </p:pic>
        <p:sp>
          <p:nvSpPr>
            <p:cNvPr id="5" name="TextBox 4">
              <a:extLst>
                <a:ext uri="{FF2B5EF4-FFF2-40B4-BE49-F238E27FC236}">
                  <a16:creationId xmlns:a16="http://schemas.microsoft.com/office/drawing/2014/main" id="{1E305C51-938D-644F-B2FB-11C6279F18B3}"/>
                </a:ext>
              </a:extLst>
            </p:cNvPr>
            <p:cNvSpPr txBox="1"/>
            <p:nvPr/>
          </p:nvSpPr>
          <p:spPr>
            <a:xfrm>
              <a:off x="6996550" y="4489058"/>
              <a:ext cx="1414504" cy="701730"/>
            </a:xfrm>
            <a:prstGeom prst="rect">
              <a:avLst/>
            </a:prstGeom>
            <a:noFill/>
            <a:ln>
              <a:noFill/>
            </a:ln>
          </p:spPr>
          <p:txBody>
            <a:bodyPr wrap="square" rtlCol="0">
              <a:spAutoFit/>
            </a:bodyPr>
            <a:lstStyle/>
            <a:p>
              <a:pPr algn="ctr" defTabSz="571428"/>
              <a:r>
                <a:rPr lang="zh-CN" altLang="en-US" sz="16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威胁模型
</a:t>
              </a:r>
              <a:endParaRPr lang="en-US" sz="16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6" name="Group 5">
            <a:extLst>
              <a:ext uri="{FF2B5EF4-FFF2-40B4-BE49-F238E27FC236}">
                <a16:creationId xmlns:a16="http://schemas.microsoft.com/office/drawing/2014/main" id="{8E903A3F-6C20-3548-9655-206E30717D78}"/>
              </a:ext>
            </a:extLst>
          </p:cNvPr>
          <p:cNvGrpSpPr/>
          <p:nvPr/>
        </p:nvGrpSpPr>
        <p:grpSpPr>
          <a:xfrm>
            <a:off x="820397" y="1469876"/>
            <a:ext cx="1168099" cy="1362630"/>
            <a:chOff x="7747108" y="2880055"/>
            <a:chExt cx="2540000" cy="3615987"/>
          </a:xfrm>
        </p:grpSpPr>
        <p:pic>
          <p:nvPicPr>
            <p:cNvPr id="7" name="Picture 6">
              <a:extLst>
                <a:ext uri="{FF2B5EF4-FFF2-40B4-BE49-F238E27FC236}">
                  <a16:creationId xmlns:a16="http://schemas.microsoft.com/office/drawing/2014/main" id="{A78BBD5E-99DC-6D47-A1E5-D12EE4E6B9F0}"/>
                </a:ext>
              </a:extLst>
            </p:cNvPr>
            <p:cNvPicPr>
              <a:picLocks noChangeAspect="1"/>
            </p:cNvPicPr>
            <p:nvPr/>
          </p:nvPicPr>
          <p:blipFill>
            <a:blip r:embed="rId5"/>
            <a:stretch>
              <a:fillRect/>
            </a:stretch>
          </p:blipFill>
          <p:spPr>
            <a:xfrm>
              <a:off x="7747108" y="2880055"/>
              <a:ext cx="2540000" cy="2540001"/>
            </a:xfrm>
            <a:prstGeom prst="rect">
              <a:avLst/>
            </a:prstGeom>
            <a:solidFill>
              <a:schemeClr val="tx2"/>
            </a:solidFill>
            <a:ln>
              <a:noFill/>
            </a:ln>
          </p:spPr>
        </p:pic>
        <p:sp>
          <p:nvSpPr>
            <p:cNvPr id="8" name="TextBox 7">
              <a:extLst>
                <a:ext uri="{FF2B5EF4-FFF2-40B4-BE49-F238E27FC236}">
                  <a16:creationId xmlns:a16="http://schemas.microsoft.com/office/drawing/2014/main" id="{CCDAD6D1-EFBA-244C-8475-D3E26BF72D70}"/>
                </a:ext>
              </a:extLst>
            </p:cNvPr>
            <p:cNvSpPr txBox="1"/>
            <p:nvPr/>
          </p:nvSpPr>
          <p:spPr>
            <a:xfrm>
              <a:off x="7977182" y="5573123"/>
              <a:ext cx="2079858" cy="922919"/>
            </a:xfrm>
            <a:prstGeom prst="rect">
              <a:avLst/>
            </a:prstGeom>
            <a:noFill/>
          </p:spPr>
          <p:txBody>
            <a:bodyPr wrap="square" lIns="95251" tIns="76200" rIns="95251" bIns="76200" rtlCol="0">
              <a:spAutoFit/>
            </a:bodyPr>
            <a:lstStyle/>
            <a:p>
              <a:pPr algn="ctr" defTabSz="571428">
                <a:lnSpc>
                  <a:spcPct val="90000"/>
                </a:lnSpc>
                <a:spcAft>
                  <a:spcPts val="937"/>
                </a:spcAft>
                <a:defRPr/>
              </a:pPr>
              <a:r>
                <a:rPr lang="zh-CN" altLang="en-US" sz="14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产品团队</a:t>
              </a:r>
              <a:endParaRPr 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2" name="Right Brace 1"/>
          <p:cNvSpPr/>
          <p:nvPr/>
        </p:nvSpPr>
        <p:spPr>
          <a:xfrm>
            <a:off x="4719311" y="1571769"/>
            <a:ext cx="661824" cy="458120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1500" dirty="0">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2" name="Group 41"/>
          <p:cNvGrpSpPr/>
          <p:nvPr/>
        </p:nvGrpSpPr>
        <p:grpSpPr>
          <a:xfrm>
            <a:off x="9295505" y="3509375"/>
            <a:ext cx="846871" cy="656056"/>
            <a:chOff x="3648398" y="988564"/>
            <a:chExt cx="1016244" cy="787267"/>
          </a:xfrm>
        </p:grpSpPr>
        <p:sp>
          <p:nvSpPr>
            <p:cNvPr id="43" name="Right Arrow 42"/>
            <p:cNvSpPr/>
            <p:nvPr/>
          </p:nvSpPr>
          <p:spPr>
            <a:xfrm>
              <a:off x="3648398" y="988564"/>
              <a:ext cx="1016244" cy="78726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CN"/>
            </a:p>
          </p:txBody>
        </p:sp>
        <p:sp>
          <p:nvSpPr>
            <p:cNvPr id="44" name="Right Arrow 8"/>
            <p:cNvSpPr txBox="1"/>
            <p:nvPr/>
          </p:nvSpPr>
          <p:spPr>
            <a:xfrm>
              <a:off x="3648398" y="1146017"/>
              <a:ext cx="780064" cy="4723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25982">
                <a:lnSpc>
                  <a:spcPct val="90000"/>
                </a:lnSpc>
                <a:spcBef>
                  <a:spcPct val="0"/>
                </a:spcBef>
                <a:spcAft>
                  <a:spcPct val="35000"/>
                </a:spcAft>
              </a:pPr>
              <a:endParaRPr lang="en-US" sz="2083">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45" name="TextBox 44">
            <a:extLst>
              <a:ext uri="{FF2B5EF4-FFF2-40B4-BE49-F238E27FC236}">
                <a16:creationId xmlns:a16="http://schemas.microsoft.com/office/drawing/2014/main" id="{1E305C51-938D-644F-B2FB-11C6279F18B3}"/>
              </a:ext>
            </a:extLst>
          </p:cNvPr>
          <p:cNvSpPr txBox="1"/>
          <p:nvPr/>
        </p:nvSpPr>
        <p:spPr>
          <a:xfrm>
            <a:off x="10256992" y="3598201"/>
            <a:ext cx="1375661" cy="523220"/>
          </a:xfrm>
          <a:prstGeom prst="rect">
            <a:avLst/>
          </a:prstGeom>
          <a:noFill/>
        </p:spPr>
        <p:txBody>
          <a:bodyPr wrap="square" rtlCol="0">
            <a:spAutoFit/>
          </a:bodyPr>
          <a:lstStyle/>
          <a:p>
            <a:pPr algn="ctr" defTabSz="571428"/>
            <a:r>
              <a:rPr lang="en-US" sz="280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发布</a:t>
            </a:r>
            <a:endParaRPr lang="en-US" sz="28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7" name="Group 46"/>
          <p:cNvGrpSpPr/>
          <p:nvPr/>
        </p:nvGrpSpPr>
        <p:grpSpPr>
          <a:xfrm>
            <a:off x="6790977" y="3539610"/>
            <a:ext cx="1109579" cy="1138602"/>
            <a:chOff x="6996551" y="3824471"/>
            <a:chExt cx="1331494" cy="1366319"/>
          </a:xfrm>
        </p:grpSpPr>
        <p:pic>
          <p:nvPicPr>
            <p:cNvPr id="48" name="Graphic 19">
              <a:extLst>
                <a:ext uri="{FF2B5EF4-FFF2-40B4-BE49-F238E27FC236}">
                  <a16:creationId xmlns:a16="http://schemas.microsoft.com/office/drawing/2014/main" id="{F84D7700-AAAA-014A-A585-E583AC6D99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6426" y="3824471"/>
              <a:ext cx="904875" cy="500063"/>
            </a:xfrm>
            <a:prstGeom prst="rect">
              <a:avLst/>
            </a:prstGeom>
          </p:spPr>
        </p:pic>
        <p:sp>
          <p:nvSpPr>
            <p:cNvPr id="49" name="TextBox 48">
              <a:extLst>
                <a:ext uri="{FF2B5EF4-FFF2-40B4-BE49-F238E27FC236}">
                  <a16:creationId xmlns:a16="http://schemas.microsoft.com/office/drawing/2014/main" id="{1E305C51-938D-644F-B2FB-11C6279F18B3}"/>
                </a:ext>
              </a:extLst>
            </p:cNvPr>
            <p:cNvSpPr txBox="1"/>
            <p:nvPr/>
          </p:nvSpPr>
          <p:spPr>
            <a:xfrm>
              <a:off x="6996551" y="4489062"/>
              <a:ext cx="1331494" cy="701728"/>
            </a:xfrm>
            <a:prstGeom prst="rect">
              <a:avLst/>
            </a:prstGeom>
            <a:noFill/>
            <a:ln>
              <a:noFill/>
            </a:ln>
          </p:spPr>
          <p:txBody>
            <a:bodyPr wrap="square" rtlCol="0">
              <a:spAutoFit/>
            </a:bodyPr>
            <a:lstStyle/>
            <a:p>
              <a:pPr algn="ctr" defTabSz="571428"/>
              <a:r>
                <a:rPr lang="en-US" sz="16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AppSec </a:t>
              </a:r>
              <a:r>
                <a:rPr lang="en-US" sz="160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审核</a:t>
              </a:r>
              <a:endParaRPr lang="en-US" sz="16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50" name="Group 49"/>
          <p:cNvGrpSpPr/>
          <p:nvPr/>
        </p:nvGrpSpPr>
        <p:grpSpPr>
          <a:xfrm>
            <a:off x="7785678" y="3539610"/>
            <a:ext cx="1178753" cy="914846"/>
            <a:chOff x="6996549" y="3824471"/>
            <a:chExt cx="1414504" cy="1097814"/>
          </a:xfrm>
        </p:grpSpPr>
        <p:pic>
          <p:nvPicPr>
            <p:cNvPr id="51" name="Graphic 19">
              <a:extLst>
                <a:ext uri="{FF2B5EF4-FFF2-40B4-BE49-F238E27FC236}">
                  <a16:creationId xmlns:a16="http://schemas.microsoft.com/office/drawing/2014/main" id="{F84D7700-AAAA-014A-A585-E583AC6D99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6426" y="3824471"/>
              <a:ext cx="904875" cy="500063"/>
            </a:xfrm>
            <a:prstGeom prst="rect">
              <a:avLst/>
            </a:prstGeom>
          </p:spPr>
        </p:pic>
        <p:sp>
          <p:nvSpPr>
            <p:cNvPr id="52" name="TextBox 51">
              <a:extLst>
                <a:ext uri="{FF2B5EF4-FFF2-40B4-BE49-F238E27FC236}">
                  <a16:creationId xmlns:a16="http://schemas.microsoft.com/office/drawing/2014/main" id="{1E305C51-938D-644F-B2FB-11C6279F18B3}"/>
                </a:ext>
              </a:extLst>
            </p:cNvPr>
            <p:cNvSpPr txBox="1"/>
            <p:nvPr/>
          </p:nvSpPr>
          <p:spPr>
            <a:xfrm>
              <a:off x="6996549" y="4516021"/>
              <a:ext cx="1414504" cy="406264"/>
            </a:xfrm>
            <a:prstGeom prst="rect">
              <a:avLst/>
            </a:prstGeom>
            <a:noFill/>
            <a:ln>
              <a:noFill/>
            </a:ln>
          </p:spPr>
          <p:txBody>
            <a:bodyPr wrap="square" rtlCol="0">
              <a:spAutoFit/>
            </a:bodyPr>
            <a:lstStyle/>
            <a:p>
              <a:pPr algn="ctr" defTabSz="571428"/>
              <a:r>
                <a:rPr lang="zh-CN" altLang="en-US" sz="16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渗透测试</a:t>
              </a:r>
              <a:endParaRPr lang="en-US" sz="16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31" name="Title 30">
            <a:extLst>
              <a:ext uri="{FF2B5EF4-FFF2-40B4-BE49-F238E27FC236}">
                <a16:creationId xmlns:a16="http://schemas.microsoft.com/office/drawing/2014/main" id="{AEDEC175-E812-4B4B-8407-049B07CA0034}"/>
              </a:ext>
            </a:extLst>
          </p:cNvPr>
          <p:cNvSpPr>
            <a:spLocks noGrp="1"/>
          </p:cNvSpPr>
          <p:nvPr>
            <p:ph type="title" idx="4294967295"/>
          </p:nvPr>
        </p:nvSpPr>
        <p:spPr>
          <a:xfrm>
            <a:off x="539750" y="422275"/>
            <a:ext cx="11652250" cy="655638"/>
          </a:xfrm>
        </p:spPr>
        <p:txBody>
          <a:bodyPr anchor="ctr">
            <a:noAutofit/>
          </a:bodyPr>
          <a:lstStyle/>
          <a:p>
            <a:pPr defTabSz="609585">
              <a:spcBef>
                <a:spcPts val="1333"/>
              </a:spcBef>
              <a:buFont typeface="Arial" panose="020B0604020202020204" pitchFamily="34" charset="0"/>
            </a:pPr>
            <a:r>
              <a:rPr lang="zh-CN" altLang="en-US" sz="3200" dirty="0">
                <a:solidFill>
                  <a:schemeClr val="tx2"/>
                </a:solidFill>
                <a:latin typeface="Source Han Sans CN Regular" panose="020B0500000000000000" pitchFamily="34" charset="-128"/>
                <a:ea typeface="Source Han Sans CN Regular" panose="020B0500000000000000" pitchFamily="34" charset="-128"/>
                <a:cs typeface="+mn-cs"/>
                <a:sym typeface="Helvetica"/>
              </a:rPr>
              <a:t>传统开发的安全模式</a:t>
            </a:r>
            <a:endParaRPr lang="en-US" sz="3200" dirty="0">
              <a:solidFill>
                <a:schemeClr val="tx2"/>
              </a:solidFill>
              <a:latin typeface="Source Han Sans CN Regular" panose="020B0500000000000000" pitchFamily="34" charset="-128"/>
              <a:ea typeface="Source Han Sans CN Regular" panose="020B0500000000000000" pitchFamily="34" charset="-128"/>
              <a:cs typeface="+mn-cs"/>
            </a:endParaRPr>
          </a:p>
        </p:txBody>
      </p:sp>
      <p:grpSp>
        <p:nvGrpSpPr>
          <p:cNvPr id="53" name="Group 52">
            <a:extLst>
              <a:ext uri="{FF2B5EF4-FFF2-40B4-BE49-F238E27FC236}">
                <a16:creationId xmlns:a16="http://schemas.microsoft.com/office/drawing/2014/main" id="{10D49147-15FA-CABC-81BB-0F92D031B327}"/>
              </a:ext>
            </a:extLst>
          </p:cNvPr>
          <p:cNvGrpSpPr/>
          <p:nvPr/>
        </p:nvGrpSpPr>
        <p:grpSpPr>
          <a:xfrm>
            <a:off x="2132901" y="1469876"/>
            <a:ext cx="1168099" cy="1362630"/>
            <a:chOff x="7747108" y="2880055"/>
            <a:chExt cx="2540000" cy="3615987"/>
          </a:xfrm>
        </p:grpSpPr>
        <p:pic>
          <p:nvPicPr>
            <p:cNvPr id="54" name="Picture 53">
              <a:extLst>
                <a:ext uri="{FF2B5EF4-FFF2-40B4-BE49-F238E27FC236}">
                  <a16:creationId xmlns:a16="http://schemas.microsoft.com/office/drawing/2014/main" id="{188555EB-25C5-AE08-9364-03F49A64AB34}"/>
                </a:ext>
              </a:extLst>
            </p:cNvPr>
            <p:cNvPicPr>
              <a:picLocks noChangeAspect="1"/>
            </p:cNvPicPr>
            <p:nvPr/>
          </p:nvPicPr>
          <p:blipFill>
            <a:blip r:embed="rId5"/>
            <a:stretch>
              <a:fillRect/>
            </a:stretch>
          </p:blipFill>
          <p:spPr>
            <a:xfrm>
              <a:off x="7747108" y="2880055"/>
              <a:ext cx="2540000" cy="2540000"/>
            </a:xfrm>
            <a:prstGeom prst="rect">
              <a:avLst/>
            </a:prstGeom>
            <a:solidFill>
              <a:schemeClr val="tx2"/>
            </a:solidFill>
            <a:ln>
              <a:noFill/>
            </a:ln>
          </p:spPr>
        </p:pic>
        <p:sp>
          <p:nvSpPr>
            <p:cNvPr id="55" name="TextBox 54">
              <a:extLst>
                <a:ext uri="{FF2B5EF4-FFF2-40B4-BE49-F238E27FC236}">
                  <a16:creationId xmlns:a16="http://schemas.microsoft.com/office/drawing/2014/main" id="{D815F1F0-F31C-9F7E-12FA-03529B5AB144}"/>
                </a:ext>
              </a:extLst>
            </p:cNvPr>
            <p:cNvSpPr txBox="1"/>
            <p:nvPr/>
          </p:nvSpPr>
          <p:spPr>
            <a:xfrm>
              <a:off x="7977182" y="5573123"/>
              <a:ext cx="2079858" cy="922919"/>
            </a:xfrm>
            <a:prstGeom prst="rect">
              <a:avLst/>
            </a:prstGeom>
            <a:noFill/>
          </p:spPr>
          <p:txBody>
            <a:bodyPr wrap="square" lIns="95251" tIns="76200" rIns="95251" bIns="76200" rtlCol="0">
              <a:spAutoFit/>
            </a:bodyPr>
            <a:lstStyle/>
            <a:p>
              <a:pPr algn="ctr" defTabSz="571428">
                <a:lnSpc>
                  <a:spcPct val="90000"/>
                </a:lnSpc>
                <a:spcAft>
                  <a:spcPts val="937"/>
                </a:spcAft>
                <a:defRPr/>
              </a:pPr>
              <a:r>
                <a:rPr lang="zh-CN" altLang="en-US" sz="14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产品团队</a:t>
              </a:r>
              <a:endParaRPr 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56" name="Group 55">
            <a:extLst>
              <a:ext uri="{FF2B5EF4-FFF2-40B4-BE49-F238E27FC236}">
                <a16:creationId xmlns:a16="http://schemas.microsoft.com/office/drawing/2014/main" id="{D2AF8699-943F-A0AD-65FE-0A09299E44DB}"/>
              </a:ext>
            </a:extLst>
          </p:cNvPr>
          <p:cNvGrpSpPr/>
          <p:nvPr/>
        </p:nvGrpSpPr>
        <p:grpSpPr>
          <a:xfrm>
            <a:off x="3417325" y="1469876"/>
            <a:ext cx="1168099" cy="1362630"/>
            <a:chOff x="7747108" y="2880055"/>
            <a:chExt cx="2540000" cy="3615987"/>
          </a:xfrm>
        </p:grpSpPr>
        <p:pic>
          <p:nvPicPr>
            <p:cNvPr id="57" name="Picture 56">
              <a:extLst>
                <a:ext uri="{FF2B5EF4-FFF2-40B4-BE49-F238E27FC236}">
                  <a16:creationId xmlns:a16="http://schemas.microsoft.com/office/drawing/2014/main" id="{2C01562D-2CF4-6839-5632-A9652F4DC050}"/>
                </a:ext>
              </a:extLst>
            </p:cNvPr>
            <p:cNvPicPr>
              <a:picLocks noChangeAspect="1"/>
            </p:cNvPicPr>
            <p:nvPr/>
          </p:nvPicPr>
          <p:blipFill>
            <a:blip r:embed="rId5"/>
            <a:stretch>
              <a:fillRect/>
            </a:stretch>
          </p:blipFill>
          <p:spPr>
            <a:xfrm>
              <a:off x="7747108" y="2880055"/>
              <a:ext cx="2540000" cy="2540000"/>
            </a:xfrm>
            <a:prstGeom prst="rect">
              <a:avLst/>
            </a:prstGeom>
            <a:solidFill>
              <a:schemeClr val="tx2"/>
            </a:solidFill>
          </p:spPr>
        </p:pic>
        <p:sp>
          <p:nvSpPr>
            <p:cNvPr id="58" name="TextBox 57">
              <a:extLst>
                <a:ext uri="{FF2B5EF4-FFF2-40B4-BE49-F238E27FC236}">
                  <a16:creationId xmlns:a16="http://schemas.microsoft.com/office/drawing/2014/main" id="{0D34C28A-C669-7B57-CD45-2EED2434FE98}"/>
                </a:ext>
              </a:extLst>
            </p:cNvPr>
            <p:cNvSpPr txBox="1"/>
            <p:nvPr/>
          </p:nvSpPr>
          <p:spPr>
            <a:xfrm>
              <a:off x="7977182" y="5573123"/>
              <a:ext cx="2079858" cy="922919"/>
            </a:xfrm>
            <a:prstGeom prst="rect">
              <a:avLst/>
            </a:prstGeom>
            <a:noFill/>
          </p:spPr>
          <p:txBody>
            <a:bodyPr wrap="square" lIns="95251" tIns="76200" rIns="95251" bIns="76200" rtlCol="0">
              <a:spAutoFit/>
            </a:bodyPr>
            <a:lstStyle/>
            <a:p>
              <a:pPr algn="ctr" defTabSz="571428">
                <a:lnSpc>
                  <a:spcPct val="90000"/>
                </a:lnSpc>
                <a:spcAft>
                  <a:spcPts val="937"/>
                </a:spcAft>
                <a:defRPr/>
              </a:pPr>
              <a:r>
                <a:rPr lang="zh-CN" altLang="en-US" sz="14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产品团队</a:t>
              </a:r>
              <a:endParaRPr 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59" name="Group 58">
            <a:extLst>
              <a:ext uri="{FF2B5EF4-FFF2-40B4-BE49-F238E27FC236}">
                <a16:creationId xmlns:a16="http://schemas.microsoft.com/office/drawing/2014/main" id="{B39E2B1D-0546-5033-AD2E-0A9F412B48AA}"/>
              </a:ext>
            </a:extLst>
          </p:cNvPr>
          <p:cNvGrpSpPr/>
          <p:nvPr/>
        </p:nvGrpSpPr>
        <p:grpSpPr>
          <a:xfrm>
            <a:off x="853153" y="3040877"/>
            <a:ext cx="1168099" cy="1362630"/>
            <a:chOff x="7747108" y="2880055"/>
            <a:chExt cx="2540000" cy="3615987"/>
          </a:xfrm>
        </p:grpSpPr>
        <p:pic>
          <p:nvPicPr>
            <p:cNvPr id="60" name="Picture 59">
              <a:extLst>
                <a:ext uri="{FF2B5EF4-FFF2-40B4-BE49-F238E27FC236}">
                  <a16:creationId xmlns:a16="http://schemas.microsoft.com/office/drawing/2014/main" id="{24950836-3B6D-1F50-5938-2DDB84F3509E}"/>
                </a:ext>
              </a:extLst>
            </p:cNvPr>
            <p:cNvPicPr>
              <a:picLocks noChangeAspect="1"/>
            </p:cNvPicPr>
            <p:nvPr/>
          </p:nvPicPr>
          <p:blipFill>
            <a:blip r:embed="rId5"/>
            <a:stretch>
              <a:fillRect/>
            </a:stretch>
          </p:blipFill>
          <p:spPr>
            <a:xfrm>
              <a:off x="7747108" y="2880055"/>
              <a:ext cx="2540000" cy="2540000"/>
            </a:xfrm>
            <a:prstGeom prst="rect">
              <a:avLst/>
            </a:prstGeom>
            <a:solidFill>
              <a:schemeClr val="tx2"/>
            </a:solidFill>
          </p:spPr>
        </p:pic>
        <p:sp>
          <p:nvSpPr>
            <p:cNvPr id="61" name="TextBox 60">
              <a:extLst>
                <a:ext uri="{FF2B5EF4-FFF2-40B4-BE49-F238E27FC236}">
                  <a16:creationId xmlns:a16="http://schemas.microsoft.com/office/drawing/2014/main" id="{C36B445C-E7CB-68D2-C0EA-A8B02515A6A5}"/>
                </a:ext>
              </a:extLst>
            </p:cNvPr>
            <p:cNvSpPr txBox="1"/>
            <p:nvPr/>
          </p:nvSpPr>
          <p:spPr>
            <a:xfrm>
              <a:off x="7977182" y="5573123"/>
              <a:ext cx="2079858" cy="922919"/>
            </a:xfrm>
            <a:prstGeom prst="rect">
              <a:avLst/>
            </a:prstGeom>
            <a:noFill/>
          </p:spPr>
          <p:txBody>
            <a:bodyPr wrap="square" lIns="95251" tIns="76200" rIns="95251" bIns="76200" rtlCol="0">
              <a:spAutoFit/>
            </a:bodyPr>
            <a:lstStyle/>
            <a:p>
              <a:pPr algn="ctr" defTabSz="571428">
                <a:lnSpc>
                  <a:spcPct val="90000"/>
                </a:lnSpc>
                <a:spcAft>
                  <a:spcPts val="937"/>
                </a:spcAft>
                <a:defRPr/>
              </a:pPr>
              <a:r>
                <a:rPr lang="zh-CN" altLang="en-US" sz="14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产品团队</a:t>
              </a:r>
              <a:endParaRPr 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62" name="Group 61">
            <a:extLst>
              <a:ext uri="{FF2B5EF4-FFF2-40B4-BE49-F238E27FC236}">
                <a16:creationId xmlns:a16="http://schemas.microsoft.com/office/drawing/2014/main" id="{62172D1A-23F0-FECF-BDE3-F6FCD5592805}"/>
              </a:ext>
            </a:extLst>
          </p:cNvPr>
          <p:cNvGrpSpPr/>
          <p:nvPr/>
        </p:nvGrpSpPr>
        <p:grpSpPr>
          <a:xfrm>
            <a:off x="2165659" y="3040877"/>
            <a:ext cx="1168099" cy="1362630"/>
            <a:chOff x="7747108" y="2880055"/>
            <a:chExt cx="2540000" cy="3615987"/>
          </a:xfrm>
        </p:grpSpPr>
        <p:pic>
          <p:nvPicPr>
            <p:cNvPr id="63" name="Picture 62">
              <a:extLst>
                <a:ext uri="{FF2B5EF4-FFF2-40B4-BE49-F238E27FC236}">
                  <a16:creationId xmlns:a16="http://schemas.microsoft.com/office/drawing/2014/main" id="{93036C51-D239-3022-9453-1BB6E75780BD}"/>
                </a:ext>
              </a:extLst>
            </p:cNvPr>
            <p:cNvPicPr>
              <a:picLocks noChangeAspect="1"/>
            </p:cNvPicPr>
            <p:nvPr/>
          </p:nvPicPr>
          <p:blipFill>
            <a:blip r:embed="rId5"/>
            <a:stretch>
              <a:fillRect/>
            </a:stretch>
          </p:blipFill>
          <p:spPr>
            <a:xfrm>
              <a:off x="7747108" y="2880055"/>
              <a:ext cx="2540000" cy="2540000"/>
            </a:xfrm>
            <a:prstGeom prst="rect">
              <a:avLst/>
            </a:prstGeom>
            <a:solidFill>
              <a:schemeClr val="tx2"/>
            </a:solidFill>
          </p:spPr>
        </p:pic>
        <p:sp>
          <p:nvSpPr>
            <p:cNvPr id="64" name="TextBox 63">
              <a:extLst>
                <a:ext uri="{FF2B5EF4-FFF2-40B4-BE49-F238E27FC236}">
                  <a16:creationId xmlns:a16="http://schemas.microsoft.com/office/drawing/2014/main" id="{3C9A7004-8BFE-9225-BA36-6077FD867A28}"/>
                </a:ext>
              </a:extLst>
            </p:cNvPr>
            <p:cNvSpPr txBox="1"/>
            <p:nvPr/>
          </p:nvSpPr>
          <p:spPr>
            <a:xfrm>
              <a:off x="7977182" y="5573123"/>
              <a:ext cx="2079858" cy="922919"/>
            </a:xfrm>
            <a:prstGeom prst="rect">
              <a:avLst/>
            </a:prstGeom>
            <a:noFill/>
          </p:spPr>
          <p:txBody>
            <a:bodyPr wrap="square" lIns="95251" tIns="76200" rIns="95251" bIns="76200" rtlCol="0">
              <a:spAutoFit/>
            </a:bodyPr>
            <a:lstStyle/>
            <a:p>
              <a:pPr algn="ctr" defTabSz="571428">
                <a:lnSpc>
                  <a:spcPct val="90000"/>
                </a:lnSpc>
                <a:spcAft>
                  <a:spcPts val="937"/>
                </a:spcAft>
                <a:defRPr/>
              </a:pPr>
              <a:r>
                <a:rPr lang="zh-CN" altLang="en-US" sz="14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产品团队</a:t>
              </a:r>
              <a:endParaRPr 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65" name="Group 64">
            <a:extLst>
              <a:ext uri="{FF2B5EF4-FFF2-40B4-BE49-F238E27FC236}">
                <a16:creationId xmlns:a16="http://schemas.microsoft.com/office/drawing/2014/main" id="{9AAA2F42-35ED-3A62-EF0B-A676BC8E4986}"/>
              </a:ext>
            </a:extLst>
          </p:cNvPr>
          <p:cNvGrpSpPr/>
          <p:nvPr/>
        </p:nvGrpSpPr>
        <p:grpSpPr>
          <a:xfrm>
            <a:off x="3450081" y="3040877"/>
            <a:ext cx="1168099" cy="1362630"/>
            <a:chOff x="7747108" y="2880055"/>
            <a:chExt cx="2540000" cy="3615987"/>
          </a:xfrm>
        </p:grpSpPr>
        <p:pic>
          <p:nvPicPr>
            <p:cNvPr id="66" name="Picture 65">
              <a:extLst>
                <a:ext uri="{FF2B5EF4-FFF2-40B4-BE49-F238E27FC236}">
                  <a16:creationId xmlns:a16="http://schemas.microsoft.com/office/drawing/2014/main" id="{9DFE6870-D68E-7B03-225E-BB732F16B7A3}"/>
                </a:ext>
              </a:extLst>
            </p:cNvPr>
            <p:cNvPicPr>
              <a:picLocks noChangeAspect="1"/>
            </p:cNvPicPr>
            <p:nvPr/>
          </p:nvPicPr>
          <p:blipFill>
            <a:blip r:embed="rId5"/>
            <a:stretch>
              <a:fillRect/>
            </a:stretch>
          </p:blipFill>
          <p:spPr>
            <a:xfrm>
              <a:off x="7747108" y="2880055"/>
              <a:ext cx="2540000" cy="2540000"/>
            </a:xfrm>
            <a:prstGeom prst="rect">
              <a:avLst/>
            </a:prstGeom>
            <a:solidFill>
              <a:schemeClr val="tx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67" name="TextBox 66">
              <a:extLst>
                <a:ext uri="{FF2B5EF4-FFF2-40B4-BE49-F238E27FC236}">
                  <a16:creationId xmlns:a16="http://schemas.microsoft.com/office/drawing/2014/main" id="{99BD04C0-7A1C-0186-0826-B69D73912857}"/>
                </a:ext>
              </a:extLst>
            </p:cNvPr>
            <p:cNvSpPr txBox="1"/>
            <p:nvPr/>
          </p:nvSpPr>
          <p:spPr>
            <a:xfrm>
              <a:off x="7977182" y="5573123"/>
              <a:ext cx="2079858" cy="922919"/>
            </a:xfrm>
            <a:prstGeom prst="rect">
              <a:avLst/>
            </a:prstGeom>
            <a:noFill/>
          </p:spPr>
          <p:txBody>
            <a:bodyPr wrap="square" lIns="95251" tIns="76200" rIns="95251" bIns="76200" rtlCol="0">
              <a:spAutoFit/>
            </a:bodyPr>
            <a:lstStyle/>
            <a:p>
              <a:pPr algn="ctr" defTabSz="571428">
                <a:lnSpc>
                  <a:spcPct val="90000"/>
                </a:lnSpc>
                <a:spcAft>
                  <a:spcPts val="937"/>
                </a:spcAft>
                <a:defRPr/>
              </a:pPr>
              <a:r>
                <a:rPr lang="zh-CN" altLang="en-US" sz="14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产品团队</a:t>
              </a:r>
              <a:endParaRPr 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68" name="Group 67">
            <a:extLst>
              <a:ext uri="{FF2B5EF4-FFF2-40B4-BE49-F238E27FC236}">
                <a16:creationId xmlns:a16="http://schemas.microsoft.com/office/drawing/2014/main" id="{8D9C854D-9958-FACA-14A9-36F222393422}"/>
              </a:ext>
            </a:extLst>
          </p:cNvPr>
          <p:cNvGrpSpPr/>
          <p:nvPr/>
        </p:nvGrpSpPr>
        <p:grpSpPr>
          <a:xfrm>
            <a:off x="887337" y="4596213"/>
            <a:ext cx="1168099" cy="1362630"/>
            <a:chOff x="7747108" y="2880055"/>
            <a:chExt cx="2540000" cy="3615987"/>
          </a:xfrm>
        </p:grpSpPr>
        <p:pic>
          <p:nvPicPr>
            <p:cNvPr id="69" name="Picture 68">
              <a:extLst>
                <a:ext uri="{FF2B5EF4-FFF2-40B4-BE49-F238E27FC236}">
                  <a16:creationId xmlns:a16="http://schemas.microsoft.com/office/drawing/2014/main" id="{9A3B9104-D27A-66CA-D491-4225CF167E2B}"/>
                </a:ext>
              </a:extLst>
            </p:cNvPr>
            <p:cNvPicPr>
              <a:picLocks noChangeAspect="1"/>
            </p:cNvPicPr>
            <p:nvPr/>
          </p:nvPicPr>
          <p:blipFill>
            <a:blip r:embed="rId5"/>
            <a:stretch>
              <a:fillRect/>
            </a:stretch>
          </p:blipFill>
          <p:spPr>
            <a:xfrm>
              <a:off x="7747108" y="2880055"/>
              <a:ext cx="2540000" cy="2540000"/>
            </a:xfrm>
            <a:prstGeom prst="rect">
              <a:avLst/>
            </a:prstGeom>
            <a:solidFill>
              <a:schemeClr val="tx2"/>
            </a:solidFill>
          </p:spPr>
        </p:pic>
        <p:sp>
          <p:nvSpPr>
            <p:cNvPr id="70" name="TextBox 69">
              <a:extLst>
                <a:ext uri="{FF2B5EF4-FFF2-40B4-BE49-F238E27FC236}">
                  <a16:creationId xmlns:a16="http://schemas.microsoft.com/office/drawing/2014/main" id="{51545DCE-C5D9-4B91-AC53-49150CC0510C}"/>
                </a:ext>
              </a:extLst>
            </p:cNvPr>
            <p:cNvSpPr txBox="1"/>
            <p:nvPr/>
          </p:nvSpPr>
          <p:spPr>
            <a:xfrm>
              <a:off x="7977182" y="5573123"/>
              <a:ext cx="2079858" cy="922919"/>
            </a:xfrm>
            <a:prstGeom prst="rect">
              <a:avLst/>
            </a:prstGeom>
            <a:noFill/>
          </p:spPr>
          <p:txBody>
            <a:bodyPr wrap="square" lIns="95251" tIns="76200" rIns="95251" bIns="76200" rtlCol="0">
              <a:spAutoFit/>
            </a:bodyPr>
            <a:lstStyle/>
            <a:p>
              <a:pPr algn="ctr" defTabSz="571428">
                <a:lnSpc>
                  <a:spcPct val="90000"/>
                </a:lnSpc>
                <a:spcAft>
                  <a:spcPts val="937"/>
                </a:spcAft>
                <a:defRPr/>
              </a:pPr>
              <a:r>
                <a:rPr lang="zh-CN" altLang="en-US" sz="14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产品团队</a:t>
              </a:r>
              <a:endParaRPr 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71" name="Group 70">
            <a:extLst>
              <a:ext uri="{FF2B5EF4-FFF2-40B4-BE49-F238E27FC236}">
                <a16:creationId xmlns:a16="http://schemas.microsoft.com/office/drawing/2014/main" id="{6710FD53-8471-3AC0-BEAF-DDEA68292ED1}"/>
              </a:ext>
            </a:extLst>
          </p:cNvPr>
          <p:cNvGrpSpPr/>
          <p:nvPr/>
        </p:nvGrpSpPr>
        <p:grpSpPr>
          <a:xfrm>
            <a:off x="2199841" y="4596213"/>
            <a:ext cx="1168099" cy="1362630"/>
            <a:chOff x="7747108" y="2880055"/>
            <a:chExt cx="2540000" cy="3615987"/>
          </a:xfrm>
        </p:grpSpPr>
        <p:pic>
          <p:nvPicPr>
            <p:cNvPr id="72" name="Picture 71">
              <a:extLst>
                <a:ext uri="{FF2B5EF4-FFF2-40B4-BE49-F238E27FC236}">
                  <a16:creationId xmlns:a16="http://schemas.microsoft.com/office/drawing/2014/main" id="{B594097B-59FB-E1D8-AF04-E3CF88FD6A5B}"/>
                </a:ext>
              </a:extLst>
            </p:cNvPr>
            <p:cNvPicPr>
              <a:picLocks noChangeAspect="1"/>
            </p:cNvPicPr>
            <p:nvPr/>
          </p:nvPicPr>
          <p:blipFill>
            <a:blip r:embed="rId5"/>
            <a:stretch>
              <a:fillRect/>
            </a:stretch>
          </p:blipFill>
          <p:spPr>
            <a:xfrm>
              <a:off x="7747108" y="2880055"/>
              <a:ext cx="2540000" cy="2540000"/>
            </a:xfrm>
            <a:prstGeom prst="rect">
              <a:avLst/>
            </a:prstGeom>
            <a:solidFill>
              <a:schemeClr val="tx2"/>
            </a:solidFill>
          </p:spPr>
        </p:pic>
        <p:sp>
          <p:nvSpPr>
            <p:cNvPr id="73" name="TextBox 72">
              <a:extLst>
                <a:ext uri="{FF2B5EF4-FFF2-40B4-BE49-F238E27FC236}">
                  <a16:creationId xmlns:a16="http://schemas.microsoft.com/office/drawing/2014/main" id="{E4B1CC45-9F45-0F86-8058-D122AD0797CD}"/>
                </a:ext>
              </a:extLst>
            </p:cNvPr>
            <p:cNvSpPr txBox="1"/>
            <p:nvPr/>
          </p:nvSpPr>
          <p:spPr>
            <a:xfrm>
              <a:off x="7977182" y="5573123"/>
              <a:ext cx="2079858" cy="922919"/>
            </a:xfrm>
            <a:prstGeom prst="rect">
              <a:avLst/>
            </a:prstGeom>
            <a:noFill/>
          </p:spPr>
          <p:txBody>
            <a:bodyPr wrap="square" lIns="95251" tIns="76200" rIns="95251" bIns="76200" rtlCol="0">
              <a:spAutoFit/>
            </a:bodyPr>
            <a:lstStyle/>
            <a:p>
              <a:pPr algn="ctr" defTabSz="571428">
                <a:lnSpc>
                  <a:spcPct val="90000"/>
                </a:lnSpc>
                <a:spcAft>
                  <a:spcPts val="937"/>
                </a:spcAft>
                <a:defRPr/>
              </a:pPr>
              <a:r>
                <a:rPr lang="zh-CN" altLang="en-US" sz="14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产品团队</a:t>
              </a:r>
              <a:endParaRPr 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74" name="Group 73">
            <a:extLst>
              <a:ext uri="{FF2B5EF4-FFF2-40B4-BE49-F238E27FC236}">
                <a16:creationId xmlns:a16="http://schemas.microsoft.com/office/drawing/2014/main" id="{02867C25-8DA0-BF15-231D-A5E4CFC390D5}"/>
              </a:ext>
            </a:extLst>
          </p:cNvPr>
          <p:cNvGrpSpPr/>
          <p:nvPr/>
        </p:nvGrpSpPr>
        <p:grpSpPr>
          <a:xfrm>
            <a:off x="3484265" y="4596213"/>
            <a:ext cx="1168099" cy="1362630"/>
            <a:chOff x="7747108" y="2880055"/>
            <a:chExt cx="2540000" cy="3615987"/>
          </a:xfrm>
        </p:grpSpPr>
        <p:pic>
          <p:nvPicPr>
            <p:cNvPr id="75" name="Picture 74">
              <a:extLst>
                <a:ext uri="{FF2B5EF4-FFF2-40B4-BE49-F238E27FC236}">
                  <a16:creationId xmlns:a16="http://schemas.microsoft.com/office/drawing/2014/main" id="{A216DD3B-0938-41C4-1CB3-52B3F014E23B}"/>
                </a:ext>
              </a:extLst>
            </p:cNvPr>
            <p:cNvPicPr>
              <a:picLocks noChangeAspect="1"/>
            </p:cNvPicPr>
            <p:nvPr/>
          </p:nvPicPr>
          <p:blipFill>
            <a:blip r:embed="rId5"/>
            <a:stretch>
              <a:fillRect/>
            </a:stretch>
          </p:blipFill>
          <p:spPr>
            <a:xfrm>
              <a:off x="7747108" y="2880055"/>
              <a:ext cx="2540000" cy="2540000"/>
            </a:xfrm>
            <a:prstGeom prst="rect">
              <a:avLst/>
            </a:prstGeom>
            <a:solidFill>
              <a:schemeClr val="tx2"/>
            </a:solidFill>
          </p:spPr>
        </p:pic>
        <p:sp>
          <p:nvSpPr>
            <p:cNvPr id="76" name="TextBox 75">
              <a:extLst>
                <a:ext uri="{FF2B5EF4-FFF2-40B4-BE49-F238E27FC236}">
                  <a16:creationId xmlns:a16="http://schemas.microsoft.com/office/drawing/2014/main" id="{E1841562-A890-4005-A670-A8799851D29C}"/>
                </a:ext>
              </a:extLst>
            </p:cNvPr>
            <p:cNvSpPr txBox="1"/>
            <p:nvPr/>
          </p:nvSpPr>
          <p:spPr>
            <a:xfrm>
              <a:off x="7977182" y="5573123"/>
              <a:ext cx="2079858" cy="922919"/>
            </a:xfrm>
            <a:prstGeom prst="rect">
              <a:avLst/>
            </a:prstGeom>
            <a:noFill/>
          </p:spPr>
          <p:txBody>
            <a:bodyPr wrap="square" lIns="95251" tIns="76200" rIns="95251" bIns="76200" rtlCol="0">
              <a:spAutoFit/>
            </a:bodyPr>
            <a:lstStyle/>
            <a:p>
              <a:pPr algn="ctr" defTabSz="571428">
                <a:lnSpc>
                  <a:spcPct val="90000"/>
                </a:lnSpc>
                <a:spcAft>
                  <a:spcPts val="937"/>
                </a:spcAft>
                <a:defRPr/>
              </a:pPr>
              <a:r>
                <a:rPr lang="zh-CN" altLang="en-US" sz="1400"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产品团队</a:t>
              </a:r>
              <a:endParaRPr 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396810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500" fill="hold"/>
                                        <p:tgtEl>
                                          <p:spTgt spid="65"/>
                                        </p:tgtEl>
                                        <p:attrNameLst>
                                          <p:attrName>ppt_x</p:attrName>
                                        </p:attrNameLst>
                                      </p:cBhvr>
                                      <p:tavLst>
                                        <p:tav tm="0">
                                          <p:val>
                                            <p:strVal val="#ppt_x"/>
                                          </p:val>
                                        </p:tav>
                                        <p:tav tm="100000">
                                          <p:val>
                                            <p:strVal val="#ppt_x"/>
                                          </p:val>
                                        </p:tav>
                                      </p:tavLst>
                                    </p:anim>
                                    <p:anim calcmode="lin" valueType="num">
                                      <p:cBhvr additive="base">
                                        <p:cTn id="28" dur="500" fill="hold"/>
                                        <p:tgtEl>
                                          <p:spTgt spid="6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fill="hold"/>
                                        <p:tgtEl>
                                          <p:spTgt spid="68"/>
                                        </p:tgtEl>
                                        <p:attrNameLst>
                                          <p:attrName>ppt_x</p:attrName>
                                        </p:attrNameLst>
                                      </p:cBhvr>
                                      <p:tavLst>
                                        <p:tav tm="0">
                                          <p:val>
                                            <p:strVal val="#ppt_x"/>
                                          </p:val>
                                        </p:tav>
                                        <p:tav tm="100000">
                                          <p:val>
                                            <p:strVal val="#ppt_x"/>
                                          </p:val>
                                        </p:tav>
                                      </p:tavLst>
                                    </p:anim>
                                    <p:anim calcmode="lin" valueType="num">
                                      <p:cBhvr additive="base">
                                        <p:cTn id="32" dur="500" fill="hold"/>
                                        <p:tgtEl>
                                          <p:spTgt spid="6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fill="hold"/>
                                        <p:tgtEl>
                                          <p:spTgt spid="71"/>
                                        </p:tgtEl>
                                        <p:attrNameLst>
                                          <p:attrName>ppt_x</p:attrName>
                                        </p:attrNameLst>
                                      </p:cBhvr>
                                      <p:tavLst>
                                        <p:tav tm="0">
                                          <p:val>
                                            <p:strVal val="#ppt_x"/>
                                          </p:val>
                                        </p:tav>
                                        <p:tav tm="100000">
                                          <p:val>
                                            <p:strVal val="#ppt_x"/>
                                          </p:val>
                                        </p:tav>
                                      </p:tavLst>
                                    </p:anim>
                                    <p:anim calcmode="lin" valueType="num">
                                      <p:cBhvr additive="base">
                                        <p:cTn id="36" dur="500" fill="hold"/>
                                        <p:tgtEl>
                                          <p:spTgt spid="7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additive="base">
                                        <p:cTn id="39" dur="500" fill="hold"/>
                                        <p:tgtEl>
                                          <p:spTgt spid="74"/>
                                        </p:tgtEl>
                                        <p:attrNameLst>
                                          <p:attrName>ppt_x</p:attrName>
                                        </p:attrNameLst>
                                      </p:cBhvr>
                                      <p:tavLst>
                                        <p:tav tm="0">
                                          <p:val>
                                            <p:strVal val="#ppt_x"/>
                                          </p:val>
                                        </p:tav>
                                        <p:tav tm="100000">
                                          <p:val>
                                            <p:strVal val="#ppt_x"/>
                                          </p:val>
                                        </p:tav>
                                      </p:tavLst>
                                    </p:anim>
                                    <p:anim calcmode="lin" valueType="num">
                                      <p:cBhvr additive="base">
                                        <p:cTn id="4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E903A3F-6C20-3548-9655-206E30717D78}"/>
              </a:ext>
            </a:extLst>
          </p:cNvPr>
          <p:cNvGrpSpPr/>
          <p:nvPr/>
        </p:nvGrpSpPr>
        <p:grpSpPr>
          <a:xfrm>
            <a:off x="817704" y="1700643"/>
            <a:ext cx="1322917" cy="1805827"/>
            <a:chOff x="7747108" y="2880055"/>
            <a:chExt cx="2540000" cy="3467187"/>
          </a:xfrm>
        </p:grpSpPr>
        <p:pic>
          <p:nvPicPr>
            <p:cNvPr id="7" name="Picture 6">
              <a:extLst>
                <a:ext uri="{FF2B5EF4-FFF2-40B4-BE49-F238E27FC236}">
                  <a16:creationId xmlns:a16="http://schemas.microsoft.com/office/drawing/2014/main" id="{A78BBD5E-99DC-6D47-A1E5-D12EE4E6B9F0}"/>
                </a:ext>
              </a:extLst>
            </p:cNvPr>
            <p:cNvPicPr>
              <a:picLocks noChangeAspect="1"/>
            </p:cNvPicPr>
            <p:nvPr/>
          </p:nvPicPr>
          <p:blipFill>
            <a:blip r:embed="rId3"/>
            <a:stretch>
              <a:fillRect/>
            </a:stretch>
          </p:blipFill>
          <p:spPr>
            <a:xfrm>
              <a:off x="7747108" y="2880055"/>
              <a:ext cx="2540000" cy="2540000"/>
            </a:xfrm>
            <a:prstGeom prst="rect">
              <a:avLst/>
            </a:prstGeom>
            <a:solidFill>
              <a:schemeClr val="tx2"/>
            </a:solidFill>
          </p:spPr>
        </p:pic>
        <p:sp>
          <p:nvSpPr>
            <p:cNvPr id="8" name="TextBox 7">
              <a:extLst>
                <a:ext uri="{FF2B5EF4-FFF2-40B4-BE49-F238E27FC236}">
                  <a16:creationId xmlns:a16="http://schemas.microsoft.com/office/drawing/2014/main" id="{CCDAD6D1-EFBA-244C-8475-D3E26BF72D70}"/>
                </a:ext>
              </a:extLst>
            </p:cNvPr>
            <p:cNvSpPr txBox="1"/>
            <p:nvPr/>
          </p:nvSpPr>
          <p:spPr>
            <a:xfrm>
              <a:off x="7977180" y="5573123"/>
              <a:ext cx="2309928" cy="774119"/>
            </a:xfrm>
            <a:prstGeom prst="rect">
              <a:avLst/>
            </a:prstGeom>
            <a:noFill/>
          </p:spPr>
          <p:txBody>
            <a:bodyPr wrap="square" lIns="95251" tIns="76200" rIns="95251" bIns="76200" rtlCol="0">
              <a:spAutoFit/>
            </a:bodyPr>
            <a:lstStyle/>
            <a:p>
              <a:pPr algn="ctr" defTabSz="571428">
                <a:lnSpc>
                  <a:spcPct val="90000"/>
                </a:lnSpc>
                <a:spcAft>
                  <a:spcPts val="937"/>
                </a:spcAft>
                <a:defRPr/>
              </a:pPr>
              <a:r>
                <a:rPr lang="en-US" b="1"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产品团队</a:t>
              </a:r>
              <a:endParaRPr lang="en-US" b="1"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30" name="Group 29">
            <a:extLst>
              <a:ext uri="{FF2B5EF4-FFF2-40B4-BE49-F238E27FC236}">
                <a16:creationId xmlns:a16="http://schemas.microsoft.com/office/drawing/2014/main" id="{334FB42B-B5E6-5849-81D3-DF1892339AA2}"/>
              </a:ext>
            </a:extLst>
          </p:cNvPr>
          <p:cNvGrpSpPr/>
          <p:nvPr/>
        </p:nvGrpSpPr>
        <p:grpSpPr>
          <a:xfrm>
            <a:off x="898183" y="3604490"/>
            <a:ext cx="1322917" cy="2238870"/>
            <a:chOff x="585673" y="1800035"/>
            <a:chExt cx="1587500" cy="2686645"/>
          </a:xfrm>
        </p:grpSpPr>
        <p:pic>
          <p:nvPicPr>
            <p:cNvPr id="31" name="Picture 30">
              <a:extLst>
                <a:ext uri="{FF2B5EF4-FFF2-40B4-BE49-F238E27FC236}">
                  <a16:creationId xmlns:a16="http://schemas.microsoft.com/office/drawing/2014/main" id="{174D6C65-4CF8-AE4D-B75C-BD6D7E833C3F}"/>
                </a:ext>
              </a:extLst>
            </p:cNvPr>
            <p:cNvPicPr>
              <a:picLocks noChangeAspect="1"/>
            </p:cNvPicPr>
            <p:nvPr/>
          </p:nvPicPr>
          <p:blipFill>
            <a:blip r:embed="rId4"/>
            <a:stretch>
              <a:fillRect/>
            </a:stretch>
          </p:blipFill>
          <p:spPr>
            <a:xfrm>
              <a:off x="585673" y="1800035"/>
              <a:ext cx="1587500" cy="1587500"/>
            </a:xfrm>
            <a:prstGeom prst="rect">
              <a:avLst/>
            </a:prstGeom>
            <a:solidFill>
              <a:schemeClr val="tx2"/>
            </a:solidFill>
            <a:ln>
              <a:noFill/>
            </a:ln>
          </p:spPr>
        </p:pic>
        <p:sp>
          <p:nvSpPr>
            <p:cNvPr id="32" name="TextBox 31">
              <a:extLst>
                <a:ext uri="{FF2B5EF4-FFF2-40B4-BE49-F238E27FC236}">
                  <a16:creationId xmlns:a16="http://schemas.microsoft.com/office/drawing/2014/main" id="{2138C688-419C-F946-9D04-BE0D195193E6}"/>
                </a:ext>
              </a:extLst>
            </p:cNvPr>
            <p:cNvSpPr txBox="1"/>
            <p:nvPr/>
          </p:nvSpPr>
          <p:spPr>
            <a:xfrm>
              <a:off x="625632" y="3565196"/>
              <a:ext cx="1443705" cy="921484"/>
            </a:xfrm>
            <a:prstGeom prst="rect">
              <a:avLst/>
            </a:prstGeom>
            <a:noFill/>
          </p:spPr>
          <p:txBody>
            <a:bodyPr wrap="square" lIns="95251" tIns="76200" rIns="95251" bIns="76200" rtlCol="0">
              <a:spAutoFit/>
            </a:bodyPr>
            <a:lstStyle>
              <a:defPPr>
                <a:defRPr lang="zh-CN"/>
              </a:defPPr>
              <a:lvl1pPr algn="ctr" defTabSz="571428">
                <a:lnSpc>
                  <a:spcPct val="90000"/>
                </a:lnSpc>
                <a:spcAft>
                  <a:spcPts val="937"/>
                </a:spcAft>
                <a:defRPr b="1">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zh-CN" altLang="en-US" dirty="0"/>
                <a:t>安全卫士
</a:t>
              </a:r>
              <a:endParaRPr lang="en-US" dirty="0"/>
            </a:p>
          </p:txBody>
        </p:sp>
      </p:grpSp>
      <p:sp>
        <p:nvSpPr>
          <p:cNvPr id="2" name="Right Brace 1"/>
          <p:cNvSpPr/>
          <p:nvPr/>
        </p:nvSpPr>
        <p:spPr>
          <a:xfrm>
            <a:off x="5143384" y="1666623"/>
            <a:ext cx="647728" cy="378924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1500">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4" name="Group 53"/>
          <p:cNvGrpSpPr/>
          <p:nvPr/>
        </p:nvGrpSpPr>
        <p:grpSpPr>
          <a:xfrm>
            <a:off x="9329689" y="2621608"/>
            <a:ext cx="846871" cy="656056"/>
            <a:chOff x="3648398" y="988564"/>
            <a:chExt cx="1016244" cy="787267"/>
          </a:xfrm>
        </p:grpSpPr>
        <p:sp>
          <p:nvSpPr>
            <p:cNvPr id="55" name="Right Arrow 54"/>
            <p:cNvSpPr/>
            <p:nvPr/>
          </p:nvSpPr>
          <p:spPr>
            <a:xfrm>
              <a:off x="3648398" y="988564"/>
              <a:ext cx="1016244" cy="78726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CN"/>
            </a:p>
          </p:txBody>
        </p:sp>
        <p:sp>
          <p:nvSpPr>
            <p:cNvPr id="56" name="Right Arrow 8"/>
            <p:cNvSpPr txBox="1"/>
            <p:nvPr/>
          </p:nvSpPr>
          <p:spPr>
            <a:xfrm>
              <a:off x="3648398" y="1146017"/>
              <a:ext cx="780064" cy="4723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25982">
                <a:lnSpc>
                  <a:spcPct val="90000"/>
                </a:lnSpc>
                <a:spcBef>
                  <a:spcPct val="0"/>
                </a:spcBef>
                <a:spcAft>
                  <a:spcPct val="35000"/>
                </a:spcAft>
              </a:pPr>
              <a:endParaRPr lang="en-US" sz="2083" dirty="0">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58" name="Group 57"/>
          <p:cNvGrpSpPr/>
          <p:nvPr/>
        </p:nvGrpSpPr>
        <p:grpSpPr>
          <a:xfrm>
            <a:off x="6347062" y="2651846"/>
            <a:ext cx="1178753" cy="1200155"/>
            <a:chOff x="6996550" y="3824471"/>
            <a:chExt cx="1414504" cy="1440183"/>
          </a:xfrm>
        </p:grpSpPr>
        <p:pic>
          <p:nvPicPr>
            <p:cNvPr id="59" name="Graphic 19">
              <a:extLst>
                <a:ext uri="{FF2B5EF4-FFF2-40B4-BE49-F238E27FC236}">
                  <a16:creationId xmlns:a16="http://schemas.microsoft.com/office/drawing/2014/main" id="{F84D7700-AAAA-014A-A585-E583AC6D99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6426" y="3824471"/>
              <a:ext cx="904875" cy="500063"/>
            </a:xfrm>
            <a:prstGeom prst="rect">
              <a:avLst/>
            </a:prstGeom>
          </p:spPr>
        </p:pic>
        <p:sp>
          <p:nvSpPr>
            <p:cNvPr id="60" name="TextBox 59">
              <a:extLst>
                <a:ext uri="{FF2B5EF4-FFF2-40B4-BE49-F238E27FC236}">
                  <a16:creationId xmlns:a16="http://schemas.microsoft.com/office/drawing/2014/main" id="{1E305C51-938D-644F-B2FB-11C6279F18B3}"/>
                </a:ext>
              </a:extLst>
            </p:cNvPr>
            <p:cNvSpPr txBox="1"/>
            <p:nvPr/>
          </p:nvSpPr>
          <p:spPr>
            <a:xfrm>
              <a:off x="6996550" y="4489059"/>
              <a:ext cx="1414504" cy="775595"/>
            </a:xfrm>
            <a:prstGeom prst="rect">
              <a:avLst/>
            </a:prstGeom>
            <a:noFill/>
            <a:ln>
              <a:noFill/>
            </a:ln>
          </p:spPr>
          <p:txBody>
            <a:bodyPr wrap="square" rtlCol="0">
              <a:spAutoFit/>
            </a:bodyPr>
            <a:lstStyle/>
            <a:p>
              <a:pPr algn="ctr" defTabSz="571428"/>
              <a:r>
                <a:rPr lang="en-US"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AppSec </a:t>
              </a:r>
              <a:r>
                <a:rPr lang="en-US"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审核</a:t>
              </a:r>
              <a:endParaRPr lang="en-US"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61" name="Group 60"/>
          <p:cNvGrpSpPr/>
          <p:nvPr/>
        </p:nvGrpSpPr>
        <p:grpSpPr>
          <a:xfrm>
            <a:off x="7819863" y="2651839"/>
            <a:ext cx="1395208" cy="977918"/>
            <a:chOff x="6996550" y="3824471"/>
            <a:chExt cx="1674250" cy="1173501"/>
          </a:xfrm>
        </p:grpSpPr>
        <p:pic>
          <p:nvPicPr>
            <p:cNvPr id="62" name="Graphic 19">
              <a:extLst>
                <a:ext uri="{FF2B5EF4-FFF2-40B4-BE49-F238E27FC236}">
                  <a16:creationId xmlns:a16="http://schemas.microsoft.com/office/drawing/2014/main" id="{F84D7700-AAAA-014A-A585-E583AC6D99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6426" y="3824471"/>
              <a:ext cx="904875" cy="500063"/>
            </a:xfrm>
            <a:prstGeom prst="rect">
              <a:avLst/>
            </a:prstGeom>
          </p:spPr>
        </p:pic>
        <p:sp>
          <p:nvSpPr>
            <p:cNvPr id="63" name="TextBox 62">
              <a:extLst>
                <a:ext uri="{FF2B5EF4-FFF2-40B4-BE49-F238E27FC236}">
                  <a16:creationId xmlns:a16="http://schemas.microsoft.com/office/drawing/2014/main" id="{1E305C51-938D-644F-B2FB-11C6279F18B3}"/>
                </a:ext>
              </a:extLst>
            </p:cNvPr>
            <p:cNvSpPr txBox="1"/>
            <p:nvPr/>
          </p:nvSpPr>
          <p:spPr>
            <a:xfrm>
              <a:off x="6996550" y="4554774"/>
              <a:ext cx="1674250" cy="443198"/>
            </a:xfrm>
            <a:prstGeom prst="rect">
              <a:avLst/>
            </a:prstGeom>
            <a:noFill/>
            <a:ln>
              <a:noFill/>
            </a:ln>
          </p:spPr>
          <p:txBody>
            <a:bodyPr wrap="square" rtlCol="0">
              <a:spAutoFit/>
            </a:bodyPr>
            <a:lstStyle/>
            <a:p>
              <a:pPr algn="ctr" defTabSz="571428"/>
              <a:r>
                <a:rPr lang="zh-CN" altLang="en-US"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渗透性测试</a:t>
              </a:r>
              <a:endParaRPr lang="en-US"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64" name="Group 63"/>
          <p:cNvGrpSpPr/>
          <p:nvPr/>
        </p:nvGrpSpPr>
        <p:grpSpPr>
          <a:xfrm>
            <a:off x="2990916" y="2058992"/>
            <a:ext cx="1178753" cy="1386104"/>
            <a:chOff x="6971611" y="3824471"/>
            <a:chExt cx="1414504" cy="1663324"/>
          </a:xfrm>
        </p:grpSpPr>
        <p:pic>
          <p:nvPicPr>
            <p:cNvPr id="65" name="Graphic 19">
              <a:extLst>
                <a:ext uri="{FF2B5EF4-FFF2-40B4-BE49-F238E27FC236}">
                  <a16:creationId xmlns:a16="http://schemas.microsoft.com/office/drawing/2014/main" id="{F84D7700-AAAA-014A-A585-E583AC6D99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6426" y="3824471"/>
              <a:ext cx="904875" cy="500063"/>
            </a:xfrm>
            <a:prstGeom prst="rect">
              <a:avLst/>
            </a:prstGeom>
          </p:spPr>
        </p:pic>
        <p:sp>
          <p:nvSpPr>
            <p:cNvPr id="66" name="TextBox 65">
              <a:extLst>
                <a:ext uri="{FF2B5EF4-FFF2-40B4-BE49-F238E27FC236}">
                  <a16:creationId xmlns:a16="http://schemas.microsoft.com/office/drawing/2014/main" id="{1E305C51-938D-644F-B2FB-11C6279F18B3}"/>
                </a:ext>
              </a:extLst>
            </p:cNvPr>
            <p:cNvSpPr txBox="1"/>
            <p:nvPr/>
          </p:nvSpPr>
          <p:spPr>
            <a:xfrm>
              <a:off x="6971611" y="5044597"/>
              <a:ext cx="1414504" cy="443198"/>
            </a:xfrm>
            <a:prstGeom prst="rect">
              <a:avLst/>
            </a:prstGeom>
            <a:noFill/>
          </p:spPr>
          <p:txBody>
            <a:bodyPr wrap="square" rtlCol="0">
              <a:spAutoFit/>
            </a:bodyPr>
            <a:lstStyle/>
            <a:p>
              <a:pPr algn="ctr" defTabSz="571428"/>
              <a:r>
                <a:rPr lang="zh-CN" altLang="en-US"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威胁模型</a:t>
              </a:r>
              <a:endParaRPr lang="en-US"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77" name="Group 76"/>
          <p:cNvGrpSpPr/>
          <p:nvPr/>
        </p:nvGrpSpPr>
        <p:grpSpPr>
          <a:xfrm>
            <a:off x="2820133" y="3927005"/>
            <a:ext cx="1575739" cy="1471618"/>
            <a:chOff x="2753258" y="3242137"/>
            <a:chExt cx="1890886" cy="1765942"/>
          </a:xfrm>
        </p:grpSpPr>
        <p:grpSp>
          <p:nvGrpSpPr>
            <p:cNvPr id="68" name="Group 67">
              <a:extLst>
                <a:ext uri="{FF2B5EF4-FFF2-40B4-BE49-F238E27FC236}">
                  <a16:creationId xmlns:a16="http://schemas.microsoft.com/office/drawing/2014/main" id="{E5A81EAA-C75B-417B-8934-099F6638CE68}"/>
                </a:ext>
              </a:extLst>
            </p:cNvPr>
            <p:cNvGrpSpPr/>
            <p:nvPr/>
          </p:nvGrpSpPr>
          <p:grpSpPr>
            <a:xfrm>
              <a:off x="3355755" y="3242137"/>
              <a:ext cx="802769" cy="693299"/>
              <a:chOff x="6074031" y="963233"/>
              <a:chExt cx="602690" cy="522959"/>
            </a:xfrm>
          </p:grpSpPr>
          <p:grpSp>
            <p:nvGrpSpPr>
              <p:cNvPr id="69" name="Group 68">
                <a:extLst>
                  <a:ext uri="{FF2B5EF4-FFF2-40B4-BE49-F238E27FC236}">
                    <a16:creationId xmlns:a16="http://schemas.microsoft.com/office/drawing/2014/main" id="{E7C3E4CF-70BF-4B30-A1F5-1214377CC579}"/>
                  </a:ext>
                </a:extLst>
              </p:cNvPr>
              <p:cNvGrpSpPr/>
              <p:nvPr/>
            </p:nvGrpSpPr>
            <p:grpSpPr>
              <a:xfrm>
                <a:off x="6074031" y="963233"/>
                <a:ext cx="405451" cy="494034"/>
                <a:chOff x="2967116" y="2452488"/>
                <a:chExt cx="552801" cy="673576"/>
              </a:xfrm>
              <a:solidFill>
                <a:srgbClr val="F2F4F4"/>
              </a:solidFill>
            </p:grpSpPr>
            <p:sp>
              <p:nvSpPr>
                <p:cNvPr id="72" name="Flowchart: Magnetic Disk 58">
                  <a:extLst>
                    <a:ext uri="{FF2B5EF4-FFF2-40B4-BE49-F238E27FC236}">
                      <a16:creationId xmlns:a16="http://schemas.microsoft.com/office/drawing/2014/main" id="{479802D9-A238-4232-8BC0-98DA74D77DAE}"/>
                    </a:ext>
                  </a:extLst>
                </p:cNvPr>
                <p:cNvSpPr/>
                <p:nvPr/>
              </p:nvSpPr>
              <p:spPr>
                <a:xfrm>
                  <a:off x="2967116" y="2818452"/>
                  <a:ext cx="552801" cy="307612"/>
                </a:xfrm>
                <a:prstGeom prst="flowChartMagneticDisk">
                  <a:avLst/>
                </a:prstGeom>
                <a:noFill/>
                <a:ln w="15875" cap="rnd">
                  <a:solidFill>
                    <a:schemeClr val="tx1"/>
                  </a:solidFill>
                  <a:prstDash val="solid"/>
                  <a:round/>
                  <a:headEnd/>
                  <a:tailEnd/>
                </a:ln>
              </p:spPr>
              <p:txBody>
                <a:bodyPr vert="horz" wrap="square" lIns="76200" tIns="38100" rIns="76200" bIns="38100" numCol="1" anchor="t" anchorCtr="0" compatLnSpc="1">
                  <a:prstTxWarp prst="textNoShape">
                    <a:avLst/>
                  </a:prstTxWarp>
                </a:bodyPr>
                <a:lstStyle/>
                <a:p>
                  <a:endParaRPr lang="en-US" sz="1167"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73" name="Flowchart: Magnetic Disk 59">
                  <a:extLst>
                    <a:ext uri="{FF2B5EF4-FFF2-40B4-BE49-F238E27FC236}">
                      <a16:creationId xmlns:a16="http://schemas.microsoft.com/office/drawing/2014/main" id="{FDA4B256-729A-4EE2-AECF-4020D019A4A5}"/>
                    </a:ext>
                  </a:extLst>
                </p:cNvPr>
                <p:cNvSpPr/>
                <p:nvPr/>
              </p:nvSpPr>
              <p:spPr>
                <a:xfrm>
                  <a:off x="2967116" y="2618994"/>
                  <a:ext cx="552801" cy="307612"/>
                </a:xfrm>
                <a:prstGeom prst="flowChartMagneticDisk">
                  <a:avLst/>
                </a:prstGeom>
                <a:noFill/>
                <a:ln w="15875" cap="rnd">
                  <a:solidFill>
                    <a:schemeClr val="tx1"/>
                  </a:solidFill>
                  <a:prstDash val="solid"/>
                  <a:round/>
                  <a:headEnd/>
                  <a:tailEnd/>
                </a:ln>
              </p:spPr>
              <p:txBody>
                <a:bodyPr vert="horz" wrap="square" lIns="76200" tIns="38100" rIns="76200" bIns="38100" numCol="1" anchor="t" anchorCtr="0" compatLnSpc="1">
                  <a:prstTxWarp prst="textNoShape">
                    <a:avLst/>
                  </a:prstTxWarp>
                </a:bodyPr>
                <a:lstStyle/>
                <a:p>
                  <a:endParaRPr lang="en-US" sz="1167"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74" name="Flowchart: Magnetic Disk 60">
                  <a:extLst>
                    <a:ext uri="{FF2B5EF4-FFF2-40B4-BE49-F238E27FC236}">
                      <a16:creationId xmlns:a16="http://schemas.microsoft.com/office/drawing/2014/main" id="{705D6989-E51C-4BC7-97C8-EF92CD1FAC3D}"/>
                    </a:ext>
                  </a:extLst>
                </p:cNvPr>
                <p:cNvSpPr/>
                <p:nvPr/>
              </p:nvSpPr>
              <p:spPr>
                <a:xfrm>
                  <a:off x="2967116" y="2452488"/>
                  <a:ext cx="552801" cy="307612"/>
                </a:xfrm>
                <a:prstGeom prst="flowChartMagneticDisk">
                  <a:avLst/>
                </a:prstGeom>
                <a:noFill/>
                <a:ln w="15875" cap="rnd">
                  <a:solidFill>
                    <a:schemeClr val="tx1"/>
                  </a:solidFill>
                  <a:prstDash val="solid"/>
                  <a:round/>
                  <a:headEnd/>
                  <a:tailEnd/>
                </a:ln>
              </p:spPr>
              <p:txBody>
                <a:bodyPr vert="horz" wrap="square" lIns="76200" tIns="38100" rIns="76200" bIns="38100" numCol="1" anchor="t" anchorCtr="0" compatLnSpc="1">
                  <a:prstTxWarp prst="textNoShape">
                    <a:avLst/>
                  </a:prstTxWarp>
                </a:bodyPr>
                <a:lstStyle/>
                <a:p>
                  <a:endParaRPr lang="en-US" sz="1167" dirty="0">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70" name="Oval 69">
                <a:extLst>
                  <a:ext uri="{FF2B5EF4-FFF2-40B4-BE49-F238E27FC236}">
                    <a16:creationId xmlns:a16="http://schemas.microsoft.com/office/drawing/2014/main" id="{F8B1A0CE-B6EC-407B-86FB-118475B7E165}"/>
                  </a:ext>
                </a:extLst>
              </p:cNvPr>
              <p:cNvSpPr/>
              <p:nvPr/>
            </p:nvSpPr>
            <p:spPr>
              <a:xfrm>
                <a:off x="6337088" y="1146559"/>
                <a:ext cx="339633" cy="339633"/>
              </a:xfrm>
              <a:prstGeom prst="ellipse">
                <a:avLst/>
              </a:prstGeom>
              <a:solidFill>
                <a:schemeClr val="tx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67"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71" name="Freeform: Shape 66">
                <a:extLst>
                  <a:ext uri="{FF2B5EF4-FFF2-40B4-BE49-F238E27FC236}">
                    <a16:creationId xmlns:a16="http://schemas.microsoft.com/office/drawing/2014/main" id="{DE0AD1E1-BE55-464F-BB1D-6E1F3BFD58C6}"/>
                  </a:ext>
                </a:extLst>
              </p:cNvPr>
              <p:cNvSpPr/>
              <p:nvPr/>
            </p:nvSpPr>
            <p:spPr>
              <a:xfrm>
                <a:off x="6459526" y="1221434"/>
                <a:ext cx="103394" cy="199236"/>
              </a:xfrm>
              <a:custGeom>
                <a:avLst/>
                <a:gdLst>
                  <a:gd name="connsiteX0" fmla="*/ 51697 w 103394"/>
                  <a:gd name="connsiteY0" fmla="*/ 0 h 199236"/>
                  <a:gd name="connsiteX1" fmla="*/ 103394 w 103394"/>
                  <a:gd name="connsiteY1" fmla="*/ 51697 h 199236"/>
                  <a:gd name="connsiteX2" fmla="*/ 88252 w 103394"/>
                  <a:gd name="connsiteY2" fmla="*/ 88252 h 199236"/>
                  <a:gd name="connsiteX3" fmla="*/ 73764 w 103394"/>
                  <a:gd name="connsiteY3" fmla="*/ 94253 h 199236"/>
                  <a:gd name="connsiteX4" fmla="*/ 89221 w 103394"/>
                  <a:gd name="connsiteY4" fmla="*/ 199236 h 199236"/>
                  <a:gd name="connsiteX5" fmla="*/ 14173 w 103394"/>
                  <a:gd name="connsiteY5" fmla="*/ 199236 h 199236"/>
                  <a:gd name="connsiteX6" fmla="*/ 29630 w 103394"/>
                  <a:gd name="connsiteY6" fmla="*/ 94253 h 199236"/>
                  <a:gd name="connsiteX7" fmla="*/ 15142 w 103394"/>
                  <a:gd name="connsiteY7" fmla="*/ 88252 h 199236"/>
                  <a:gd name="connsiteX8" fmla="*/ 0 w 103394"/>
                  <a:gd name="connsiteY8" fmla="*/ 51697 h 199236"/>
                  <a:gd name="connsiteX9" fmla="*/ 51697 w 103394"/>
                  <a:gd name="connsiteY9" fmla="*/ 0 h 19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94" h="199236">
                    <a:moveTo>
                      <a:pt x="51697" y="0"/>
                    </a:moveTo>
                    <a:cubicBezTo>
                      <a:pt x="80248" y="0"/>
                      <a:pt x="103394" y="23146"/>
                      <a:pt x="103394" y="51697"/>
                    </a:cubicBezTo>
                    <a:cubicBezTo>
                      <a:pt x="103394" y="65973"/>
                      <a:pt x="97608" y="78897"/>
                      <a:pt x="88252" y="88252"/>
                    </a:cubicBezTo>
                    <a:lnTo>
                      <a:pt x="73764" y="94253"/>
                    </a:lnTo>
                    <a:lnTo>
                      <a:pt x="89221" y="199236"/>
                    </a:lnTo>
                    <a:lnTo>
                      <a:pt x="14173" y="199236"/>
                    </a:lnTo>
                    <a:lnTo>
                      <a:pt x="29630" y="94253"/>
                    </a:lnTo>
                    <a:lnTo>
                      <a:pt x="15142" y="88252"/>
                    </a:lnTo>
                    <a:cubicBezTo>
                      <a:pt x="5787" y="78897"/>
                      <a:pt x="0" y="65973"/>
                      <a:pt x="0" y="51697"/>
                    </a:cubicBezTo>
                    <a:cubicBezTo>
                      <a:pt x="0" y="23146"/>
                      <a:pt x="23146" y="0"/>
                      <a:pt x="51697" y="0"/>
                    </a:cubicBezTo>
                    <a:close/>
                  </a:path>
                </a:pathLst>
              </a:custGeom>
              <a:solidFill>
                <a:schemeClr val="accent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167" dirty="0">
                  <a:solidFill>
                    <a:schemeClr val="tx1"/>
                  </a:solidFill>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75" name="TextBox 74">
              <a:extLst>
                <a:ext uri="{FF2B5EF4-FFF2-40B4-BE49-F238E27FC236}">
                  <a16:creationId xmlns:a16="http://schemas.microsoft.com/office/drawing/2014/main" id="{1E305C51-938D-644F-B2FB-11C6279F18B3}"/>
                </a:ext>
              </a:extLst>
            </p:cNvPr>
            <p:cNvSpPr txBox="1"/>
            <p:nvPr/>
          </p:nvSpPr>
          <p:spPr>
            <a:xfrm>
              <a:off x="2753258" y="4232482"/>
              <a:ext cx="1890886" cy="775597"/>
            </a:xfrm>
            <a:prstGeom prst="rect">
              <a:avLst/>
            </a:prstGeom>
            <a:noFill/>
          </p:spPr>
          <p:txBody>
            <a:bodyPr wrap="square" rtlCol="0">
              <a:spAutoFit/>
            </a:bodyPr>
            <a:lstStyle/>
            <a:p>
              <a:pPr algn="ctr" defTabSz="571428"/>
              <a:r>
                <a:rPr lang="zh-CN" altLang="en-US" dirty="0">
                  <a:solidFill>
                    <a:schemeClr val="tx2"/>
                  </a:solidFill>
                  <a:latin typeface="Amazon Ember" panose="020B0603020204020204" pitchFamily="34" charset="0"/>
                  <a:ea typeface="Source Han Sans CN Regular" panose="020B0500000000000000" pitchFamily="34" charset="-128"/>
                  <a:cs typeface="Amazon Ember" panose="020B0603020204020204" pitchFamily="34" charset="0"/>
                </a:rPr>
                <a:t>基线安全控制
</a:t>
              </a:r>
              <a:endParaRPr lang="en-US"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76" name="TextBox 75">
            <a:extLst>
              <a:ext uri="{FF2B5EF4-FFF2-40B4-BE49-F238E27FC236}">
                <a16:creationId xmlns:a16="http://schemas.microsoft.com/office/drawing/2014/main" id="{1E305C51-938D-644F-B2FB-11C6279F18B3}"/>
              </a:ext>
            </a:extLst>
          </p:cNvPr>
          <p:cNvSpPr txBox="1"/>
          <p:nvPr/>
        </p:nvSpPr>
        <p:spPr>
          <a:xfrm>
            <a:off x="10291176" y="2710436"/>
            <a:ext cx="1375661" cy="523220"/>
          </a:xfrm>
          <a:prstGeom prst="rect">
            <a:avLst/>
          </a:prstGeom>
          <a:noFill/>
        </p:spPr>
        <p:txBody>
          <a:bodyPr wrap="square" rtlCol="0">
            <a:spAutoFit/>
          </a:bodyPr>
          <a:lstStyle/>
          <a:p>
            <a:pPr algn="ctr" defTabSz="571428"/>
            <a:r>
              <a:rPr lang="en-US" sz="280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发布</a:t>
            </a:r>
            <a:endParaRPr lang="en-US" sz="28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 name="Group 3"/>
          <p:cNvGrpSpPr/>
          <p:nvPr/>
        </p:nvGrpSpPr>
        <p:grpSpPr>
          <a:xfrm>
            <a:off x="6196536" y="3927004"/>
            <a:ext cx="1735945" cy="1730460"/>
            <a:chOff x="7371247" y="4933756"/>
            <a:chExt cx="2083134" cy="2076552"/>
          </a:xfrm>
        </p:grpSpPr>
        <p:sp>
          <p:nvSpPr>
            <p:cNvPr id="37" name="TextBox 36">
              <a:extLst>
                <a:ext uri="{FF2B5EF4-FFF2-40B4-BE49-F238E27FC236}">
                  <a16:creationId xmlns:a16="http://schemas.microsoft.com/office/drawing/2014/main" id="{E52A0330-CB77-9541-961B-5CF3A2B4D86C}"/>
                </a:ext>
              </a:extLst>
            </p:cNvPr>
            <p:cNvSpPr txBox="1"/>
            <p:nvPr/>
          </p:nvSpPr>
          <p:spPr>
            <a:xfrm>
              <a:off x="7371247" y="6526484"/>
              <a:ext cx="2083134" cy="483824"/>
            </a:xfrm>
            <a:prstGeom prst="rect">
              <a:avLst/>
            </a:prstGeom>
            <a:noFill/>
            <a:ln>
              <a:noFill/>
            </a:ln>
          </p:spPr>
          <p:txBody>
            <a:bodyPr wrap="square" lIns="95251" tIns="76200" rIns="95251" bIns="76200" rtlCol="0">
              <a:spAutoFit/>
            </a:bodyPr>
            <a:lstStyle/>
            <a:p>
              <a:pPr algn="ctr" defTabSz="571428">
                <a:lnSpc>
                  <a:spcPct val="90000"/>
                </a:lnSpc>
                <a:spcAft>
                  <a:spcPts val="937"/>
                </a:spcAft>
                <a:defRPr/>
              </a:pPr>
              <a:r>
                <a:rPr lang="en-US"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AppSec工程师</a:t>
              </a:r>
              <a:endParaRPr lang="en-US"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8" name="Picture 37">
              <a:extLst>
                <a:ext uri="{FF2B5EF4-FFF2-40B4-BE49-F238E27FC236}">
                  <a16:creationId xmlns:a16="http://schemas.microsoft.com/office/drawing/2014/main" id="{1CCC7EF1-028E-D541-A40E-3CA4F8C0707C}"/>
                </a:ext>
              </a:extLst>
            </p:cNvPr>
            <p:cNvPicPr>
              <a:picLocks noChangeAspect="1"/>
            </p:cNvPicPr>
            <p:nvPr/>
          </p:nvPicPr>
          <p:blipFill>
            <a:blip r:embed="rId9"/>
            <a:stretch>
              <a:fillRect/>
            </a:stretch>
          </p:blipFill>
          <p:spPr>
            <a:xfrm>
              <a:off x="7616472" y="4933756"/>
              <a:ext cx="1587500" cy="1587500"/>
            </a:xfrm>
            <a:prstGeom prst="rect">
              <a:avLst/>
            </a:prstGeom>
            <a:solidFill>
              <a:schemeClr val="tx2"/>
            </a:solidFill>
            <a:ln>
              <a:noFill/>
            </a:ln>
          </p:spPr>
        </p:pic>
      </p:grpSp>
      <p:sp>
        <p:nvSpPr>
          <p:cNvPr id="9" name="Title 8">
            <a:extLst>
              <a:ext uri="{FF2B5EF4-FFF2-40B4-BE49-F238E27FC236}">
                <a16:creationId xmlns:a16="http://schemas.microsoft.com/office/drawing/2014/main" id="{41BA38F2-C950-0241-BF04-D19B3CC75433}"/>
              </a:ext>
            </a:extLst>
          </p:cNvPr>
          <p:cNvSpPr>
            <a:spLocks noGrp="1"/>
          </p:cNvSpPr>
          <p:nvPr>
            <p:ph type="title"/>
          </p:nvPr>
        </p:nvSpPr>
        <p:spPr/>
        <p:txBody>
          <a:bodyPr vert="horz" wrap="square" lIns="243840" tIns="195072" rIns="243840" bIns="195072" rtlCol="0" anchor="ctr">
            <a:noAutofit/>
          </a:bodyPr>
          <a:lstStyle/>
          <a:p>
            <a:pPr defTabSz="609585">
              <a:spcBef>
                <a:spcPts val="1333"/>
              </a:spcBef>
              <a:buFont typeface="Arial" panose="020B0604020202020204" pitchFamily="34" charset="0"/>
            </a:pPr>
            <a:r>
              <a:rPr lang="en-US" sz="3200" dirty="0" err="1">
                <a:solidFill>
                  <a:schemeClr val="tx2"/>
                </a:solidFill>
                <a:latin typeface="Source Han Sans CN Regular" panose="020B0500000000000000" pitchFamily="34" charset="-128"/>
                <a:ea typeface="Source Han Sans CN Regular" panose="020B0500000000000000" pitchFamily="34" charset="-128"/>
                <a:cs typeface="+mn-cs"/>
                <a:sym typeface="Helvetica"/>
              </a:rPr>
              <a:t>去中心化的安全开发实践</a:t>
            </a:r>
            <a:endParaRPr lang="en-US" sz="3200" dirty="0">
              <a:solidFill>
                <a:schemeClr val="tx2"/>
              </a:solidFill>
              <a:latin typeface="Source Han Sans CN Regular" panose="020B0500000000000000" pitchFamily="34" charset="-128"/>
              <a:ea typeface="Source Han Sans CN Regular" panose="020B0500000000000000" pitchFamily="34" charset="-128"/>
              <a:cs typeface="+mn-cs"/>
            </a:endParaRPr>
          </a:p>
        </p:txBody>
      </p:sp>
    </p:spTree>
    <p:extLst>
      <p:ext uri="{BB962C8B-B14F-4D97-AF65-F5344CB8AC3E}">
        <p14:creationId xmlns:p14="http://schemas.microsoft.com/office/powerpoint/2010/main" val="3618132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4E9EB-24F2-4D13-AF50-AF226C0FECCD}"/>
              </a:ext>
            </a:extLst>
          </p:cNvPr>
          <p:cNvSpPr>
            <a:spLocks noGrp="1"/>
          </p:cNvSpPr>
          <p:nvPr>
            <p:ph type="title" idx="4294967295"/>
          </p:nvPr>
        </p:nvSpPr>
        <p:spPr>
          <a:xfrm>
            <a:off x="496555" y="568769"/>
            <a:ext cx="10972800" cy="549275"/>
          </a:xfrm>
        </p:spPr>
        <p:txBody>
          <a:bodyPr lIns="0" tIns="45720" rIns="0" bIns="45720" anchor="t">
            <a:normAutofit/>
          </a:bodyPr>
          <a:lstStyle/>
          <a:p>
            <a:r>
              <a:rPr lang="en-US" sz="3200" dirty="0">
                <a:latin typeface="Source Han Sans CN Regular" panose="020B0500000000000000" pitchFamily="34" charset="-128"/>
                <a:ea typeface="Source Han Sans CN Regular" panose="020B0500000000000000" pitchFamily="34" charset="-128"/>
              </a:rPr>
              <a:t>Pipeline</a:t>
            </a:r>
            <a:r>
              <a:rPr lang="zh-CN" altLang="en-US" sz="3200" dirty="0">
                <a:latin typeface="Source Han Sans CN Regular" panose="020B0500000000000000" pitchFamily="34" charset="-128"/>
                <a:ea typeface="Source Han Sans CN Regular" panose="020B0500000000000000" pitchFamily="34" charset="-128"/>
              </a:rPr>
              <a:t>安全实践</a:t>
            </a:r>
            <a:endParaRPr lang="en-US" sz="3200" dirty="0">
              <a:latin typeface="Source Han Sans CN Regular" panose="020B0500000000000000" pitchFamily="34" charset="-128"/>
              <a:ea typeface="Source Han Sans CN Regular" panose="020B0500000000000000" pitchFamily="34" charset="-128"/>
            </a:endParaRPr>
          </a:p>
        </p:txBody>
      </p:sp>
      <p:sp>
        <p:nvSpPr>
          <p:cNvPr id="30" name="Freeform: Shape 29">
            <a:extLst>
              <a:ext uri="{FF2B5EF4-FFF2-40B4-BE49-F238E27FC236}">
                <a16:creationId xmlns:a16="http://schemas.microsoft.com/office/drawing/2014/main" id="{9222F0B5-2B9A-46A1-995B-FCC81A0BB789}"/>
              </a:ext>
            </a:extLst>
          </p:cNvPr>
          <p:cNvSpPr/>
          <p:nvPr/>
        </p:nvSpPr>
        <p:spPr>
          <a:xfrm>
            <a:off x="10486769" y="904494"/>
            <a:ext cx="544397" cy="103569"/>
          </a:xfrm>
          <a:custGeom>
            <a:avLst/>
            <a:gdLst>
              <a:gd name="connsiteX0" fmla="*/ 544397 w 544397"/>
              <a:gd name="connsiteY0" fmla="*/ 64658 h 103569"/>
              <a:gd name="connsiteX1" fmla="*/ 233112 w 544397"/>
              <a:gd name="connsiteY1" fmla="*/ 103569 h 103569"/>
            </a:gdLst>
            <a:ahLst/>
            <a:cxnLst>
              <a:cxn ang="0">
                <a:pos x="connsiteX0" y="connsiteY0"/>
              </a:cxn>
              <a:cxn ang="0">
                <a:pos x="connsiteX1" y="connsiteY1"/>
              </a:cxn>
            </a:cxnLst>
            <a:rect l="l" t="t" r="r" b="b"/>
            <a:pathLst>
              <a:path w="544397" h="103569">
                <a:moveTo>
                  <a:pt x="544397" y="64658"/>
                </a:moveTo>
                <a:cubicBezTo>
                  <a:pt x="137456" y="3049"/>
                  <a:pt x="-269484" y="-58559"/>
                  <a:pt x="233112" y="10356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3">
            <a:extLst>
              <a:ext uri="{FF2B5EF4-FFF2-40B4-BE49-F238E27FC236}">
                <a16:creationId xmlns:a16="http://schemas.microsoft.com/office/drawing/2014/main" id="{069906B5-CB45-E3E9-50A9-6E4A2A63CBCC}"/>
              </a:ext>
            </a:extLst>
          </p:cNvPr>
          <p:cNvSpPr txBox="1">
            <a:spLocks/>
          </p:cNvSpPr>
          <p:nvPr/>
        </p:nvSpPr>
        <p:spPr>
          <a:xfrm>
            <a:off x="562465" y="1466182"/>
            <a:ext cx="10959253" cy="424732"/>
          </a:xfrm>
          <a:prstGeom prst="rect">
            <a:avLst/>
          </a:prstGeom>
        </p:spPr>
        <p:txBody>
          <a:bodyPr wrap="square" lIns="0" rIns="0">
            <a:spAutoFit/>
          </a:bodyPr>
          <a:lstStyle>
            <a:lvl1pPr marL="228600" indent="-228600" algn="l" defTabSz="914400" rtl="0" eaLnBrk="1" latinLnBrk="0" hangingPunct="1">
              <a:lnSpc>
                <a:spcPct val="90000"/>
              </a:lnSpc>
              <a:spcBef>
                <a:spcPts val="0"/>
              </a:spcBef>
              <a:spcAft>
                <a:spcPts val="900"/>
              </a:spcAft>
              <a:buClr>
                <a:schemeClr val="bg1"/>
              </a:buClr>
              <a:buSzPct val="90000"/>
              <a:buFont typeface="Amazon Ember" panose="020B0603020204020204" pitchFamily="34" charset="0"/>
              <a:buChar char="•"/>
              <a:defRPr sz="2800" b="0" kern="1200">
                <a:solidFill>
                  <a:schemeClr val="bg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Char char="§"/>
              <a:defRPr sz="2400" kern="1200">
                <a:solidFill>
                  <a:schemeClr val="bg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bg1"/>
              </a:buClr>
              <a:buFont typeface="Amazon Ember" panose="020B0603020204020204" pitchFamily="34" charset="0"/>
              <a:buChar char="–"/>
              <a:defRPr sz="2000" kern="1200">
                <a:solidFill>
                  <a:schemeClr val="bg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bg1"/>
              </a:buClr>
              <a:buFont typeface="Amazon Ember" panose="020B0603020204020204" pitchFamily="34" charset="0"/>
              <a:buChar char="•"/>
              <a:defRPr sz="1800" kern="1200">
                <a:solidFill>
                  <a:schemeClr val="bg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bg1"/>
              </a:buClr>
              <a:buFont typeface="Amazon Ember" panose="020B0603020204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2400" dirty="0" err="1">
                <a:solidFill>
                  <a:schemeClr val="tx2"/>
                </a:solidFill>
                <a:latin typeface="Source Han Sans CN Regular" panose="020B0500000000000000" pitchFamily="34" charset="-128"/>
                <a:ea typeface="Source Han Sans CN Regular" panose="020B0500000000000000" pitchFamily="34" charset="-128"/>
                <a:cs typeface="Amazon Ember" panose="020B0603020204020204" pitchFamily="34" charset="0"/>
              </a:rPr>
              <a:t>保护软件供应链的安全</a:t>
            </a:r>
            <a:endParaRPr lang="en-US" sz="2400" dirty="0">
              <a:solidFill>
                <a:schemeClr val="tx2"/>
              </a:solidFill>
              <a:latin typeface="Source Han Sans CN Regular" panose="020B0500000000000000" pitchFamily="34" charset="-128"/>
              <a:ea typeface="Source Han Sans CN Regular" panose="020B0500000000000000" pitchFamily="34" charset="-128"/>
              <a:cs typeface="Amazon Ember" panose="020B0603020204020204" pitchFamily="34" charset="0"/>
            </a:endParaRPr>
          </a:p>
        </p:txBody>
      </p:sp>
      <p:grpSp>
        <p:nvGrpSpPr>
          <p:cNvPr id="74" name="Group 73">
            <a:extLst>
              <a:ext uri="{FF2B5EF4-FFF2-40B4-BE49-F238E27FC236}">
                <a16:creationId xmlns:a16="http://schemas.microsoft.com/office/drawing/2014/main" id="{E4A0C232-7907-600C-4A71-8F9318CF61DF}"/>
              </a:ext>
            </a:extLst>
          </p:cNvPr>
          <p:cNvGrpSpPr/>
          <p:nvPr/>
        </p:nvGrpSpPr>
        <p:grpSpPr>
          <a:xfrm>
            <a:off x="7000779" y="3743854"/>
            <a:ext cx="1371600" cy="1237721"/>
            <a:chOff x="7042852" y="2445891"/>
            <a:chExt cx="1371600" cy="1237721"/>
          </a:xfrm>
        </p:grpSpPr>
        <p:sp>
          <p:nvSpPr>
            <p:cNvPr id="32" name="TextBox 31">
              <a:extLst>
                <a:ext uri="{FF2B5EF4-FFF2-40B4-BE49-F238E27FC236}">
                  <a16:creationId xmlns:a16="http://schemas.microsoft.com/office/drawing/2014/main" id="{EA872241-5523-9B67-3263-989F3095D40E}"/>
                </a:ext>
              </a:extLst>
            </p:cNvPr>
            <p:cNvSpPr txBox="1"/>
            <p:nvPr/>
          </p:nvSpPr>
          <p:spPr>
            <a:xfrm>
              <a:off x="7042852" y="3406613"/>
              <a:ext cx="1371600" cy="276999"/>
            </a:xfrm>
            <a:prstGeom prst="rect">
              <a:avLst/>
            </a:prstGeom>
            <a:noFill/>
          </p:spPr>
          <p:txBody>
            <a:bodyPr wrap="square" rtlCol="0">
              <a:spAutoFit/>
            </a:bodyPr>
            <a:lstStyle/>
            <a:p>
              <a:pPr algn="ctr"/>
              <a:r>
                <a:rPr lang="en-US" sz="1200" b="1"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Patching</a:t>
              </a:r>
            </a:p>
          </p:txBody>
        </p:sp>
        <p:sp>
          <p:nvSpPr>
            <p:cNvPr id="36" name="Oval 35">
              <a:extLst>
                <a:ext uri="{FF2B5EF4-FFF2-40B4-BE49-F238E27FC236}">
                  <a16:creationId xmlns:a16="http://schemas.microsoft.com/office/drawing/2014/main" id="{C54527F7-D083-A92B-271E-D02F1458090F}"/>
                </a:ext>
              </a:extLst>
            </p:cNvPr>
            <p:cNvSpPr/>
            <p:nvPr/>
          </p:nvSpPr>
          <p:spPr bwMode="auto">
            <a:xfrm>
              <a:off x="7289554" y="2445891"/>
              <a:ext cx="878196" cy="85437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pPr>
              <a:endParaRPr lang="en-US" sz="2400" b="1"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pic>
          <p:nvPicPr>
            <p:cNvPr id="73" name="Graphic 72">
              <a:extLst>
                <a:ext uri="{FF2B5EF4-FFF2-40B4-BE49-F238E27FC236}">
                  <a16:creationId xmlns:a16="http://schemas.microsoft.com/office/drawing/2014/main" id="{AA14C855-05CF-D4E1-0B42-3E0EAC28E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5081" y="2598416"/>
              <a:ext cx="560596" cy="560596"/>
            </a:xfrm>
            <a:prstGeom prst="rect">
              <a:avLst/>
            </a:prstGeom>
          </p:spPr>
        </p:pic>
      </p:grpSp>
      <p:grpSp>
        <p:nvGrpSpPr>
          <p:cNvPr id="77" name="Group 76">
            <a:extLst>
              <a:ext uri="{FF2B5EF4-FFF2-40B4-BE49-F238E27FC236}">
                <a16:creationId xmlns:a16="http://schemas.microsoft.com/office/drawing/2014/main" id="{662BC971-2020-5C80-AF71-470303404DE0}"/>
              </a:ext>
            </a:extLst>
          </p:cNvPr>
          <p:cNvGrpSpPr/>
          <p:nvPr/>
        </p:nvGrpSpPr>
        <p:grpSpPr>
          <a:xfrm>
            <a:off x="615103" y="3743854"/>
            <a:ext cx="1371600" cy="1422387"/>
            <a:chOff x="512244" y="2445891"/>
            <a:chExt cx="1371600" cy="1422387"/>
          </a:xfrm>
        </p:grpSpPr>
        <p:sp>
          <p:nvSpPr>
            <p:cNvPr id="16" name="TextBox 15">
              <a:extLst>
                <a:ext uri="{FF2B5EF4-FFF2-40B4-BE49-F238E27FC236}">
                  <a16:creationId xmlns:a16="http://schemas.microsoft.com/office/drawing/2014/main" id="{E8A3714A-CF5B-AACF-8083-301FEA97784E}"/>
                </a:ext>
              </a:extLst>
            </p:cNvPr>
            <p:cNvSpPr txBox="1"/>
            <p:nvPr/>
          </p:nvSpPr>
          <p:spPr>
            <a:xfrm>
              <a:off x="512244" y="3406613"/>
              <a:ext cx="1371600" cy="461665"/>
            </a:xfrm>
            <a:prstGeom prst="rect">
              <a:avLst/>
            </a:prstGeom>
            <a:noFill/>
          </p:spPr>
          <p:txBody>
            <a:bodyPr wrap="square" lIns="0" rIns="0" rtlCol="0">
              <a:spAutoFit/>
            </a:bodyPr>
            <a:lstStyle/>
            <a:p>
              <a:pPr algn="ctr"/>
              <a:r>
                <a:rPr lang="en-US" sz="1200" b="1"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Config management</a:t>
              </a:r>
            </a:p>
          </p:txBody>
        </p:sp>
        <p:sp>
          <p:nvSpPr>
            <p:cNvPr id="19" name="Oval 18">
              <a:extLst>
                <a:ext uri="{FF2B5EF4-FFF2-40B4-BE49-F238E27FC236}">
                  <a16:creationId xmlns:a16="http://schemas.microsoft.com/office/drawing/2014/main" id="{12958991-5630-E3F7-9529-1ED423DBFD64}"/>
                </a:ext>
              </a:extLst>
            </p:cNvPr>
            <p:cNvSpPr/>
            <p:nvPr/>
          </p:nvSpPr>
          <p:spPr bwMode="auto">
            <a:xfrm>
              <a:off x="758946" y="2445891"/>
              <a:ext cx="878196" cy="85437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pPr>
              <a:endParaRPr lang="en-US" sz="2400" b="1"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pic>
          <p:nvPicPr>
            <p:cNvPr id="76" name="Graphic 75">
              <a:extLst>
                <a:ext uri="{FF2B5EF4-FFF2-40B4-BE49-F238E27FC236}">
                  <a16:creationId xmlns:a16="http://schemas.microsoft.com/office/drawing/2014/main" id="{BA970430-3D02-AF42-F745-C1AA43E184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9213" y="2564411"/>
              <a:ext cx="591463" cy="650609"/>
            </a:xfrm>
            <a:prstGeom prst="rect">
              <a:avLst/>
            </a:prstGeom>
          </p:spPr>
        </p:pic>
      </p:grpSp>
      <p:grpSp>
        <p:nvGrpSpPr>
          <p:cNvPr id="80" name="Group 79">
            <a:extLst>
              <a:ext uri="{FF2B5EF4-FFF2-40B4-BE49-F238E27FC236}">
                <a16:creationId xmlns:a16="http://schemas.microsoft.com/office/drawing/2014/main" id="{6A1EAAAC-DB44-2ACD-5D15-C90E7FB6960D}"/>
              </a:ext>
            </a:extLst>
          </p:cNvPr>
          <p:cNvGrpSpPr/>
          <p:nvPr/>
        </p:nvGrpSpPr>
        <p:grpSpPr>
          <a:xfrm>
            <a:off x="2211522" y="3743854"/>
            <a:ext cx="1371600" cy="1237721"/>
            <a:chOff x="2144896" y="2445891"/>
            <a:chExt cx="1371600" cy="1237721"/>
          </a:xfrm>
        </p:grpSpPr>
        <p:sp>
          <p:nvSpPr>
            <p:cNvPr id="44" name="TextBox 43">
              <a:extLst>
                <a:ext uri="{FF2B5EF4-FFF2-40B4-BE49-F238E27FC236}">
                  <a16:creationId xmlns:a16="http://schemas.microsoft.com/office/drawing/2014/main" id="{9CF4AAF3-3206-509C-A2CC-F9CF104D8AEB}"/>
                </a:ext>
              </a:extLst>
            </p:cNvPr>
            <p:cNvSpPr txBox="1"/>
            <p:nvPr/>
          </p:nvSpPr>
          <p:spPr>
            <a:xfrm>
              <a:off x="2144896" y="3406613"/>
              <a:ext cx="1371600" cy="276999"/>
            </a:xfrm>
            <a:prstGeom prst="rect">
              <a:avLst/>
            </a:prstGeom>
            <a:noFill/>
          </p:spPr>
          <p:txBody>
            <a:bodyPr wrap="square" lIns="0" rIns="0" rtlCol="0">
              <a:spAutoFit/>
            </a:bodyPr>
            <a:lstStyle/>
            <a:p>
              <a:pPr algn="ctr"/>
              <a:r>
                <a:rPr lang="en-US" sz="1200" b="1"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Key management</a:t>
              </a:r>
            </a:p>
          </p:txBody>
        </p:sp>
        <p:sp>
          <p:nvSpPr>
            <p:cNvPr id="47" name="Oval 46">
              <a:extLst>
                <a:ext uri="{FF2B5EF4-FFF2-40B4-BE49-F238E27FC236}">
                  <a16:creationId xmlns:a16="http://schemas.microsoft.com/office/drawing/2014/main" id="{8D6EFECB-A100-2E88-F426-C5F83F4BF6EB}"/>
                </a:ext>
              </a:extLst>
            </p:cNvPr>
            <p:cNvSpPr/>
            <p:nvPr/>
          </p:nvSpPr>
          <p:spPr bwMode="auto">
            <a:xfrm>
              <a:off x="2391598" y="2445891"/>
              <a:ext cx="878196" cy="85437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pPr>
              <a:endParaRPr lang="en-US" sz="2400" b="1"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pic>
          <p:nvPicPr>
            <p:cNvPr id="79" name="Graphic 78">
              <a:extLst>
                <a:ext uri="{FF2B5EF4-FFF2-40B4-BE49-F238E27FC236}">
                  <a16:creationId xmlns:a16="http://schemas.microsoft.com/office/drawing/2014/main" id="{96E8BCE7-915A-617E-93CB-638A31ED68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94671" y="2548946"/>
              <a:ext cx="685800" cy="571500"/>
            </a:xfrm>
            <a:prstGeom prst="rect">
              <a:avLst/>
            </a:prstGeom>
          </p:spPr>
        </p:pic>
      </p:grpSp>
      <p:grpSp>
        <p:nvGrpSpPr>
          <p:cNvPr id="83" name="Group 82">
            <a:extLst>
              <a:ext uri="{FF2B5EF4-FFF2-40B4-BE49-F238E27FC236}">
                <a16:creationId xmlns:a16="http://schemas.microsoft.com/office/drawing/2014/main" id="{7C93BEDC-2103-DFE0-FE0A-CC3F3156EB91}"/>
              </a:ext>
            </a:extLst>
          </p:cNvPr>
          <p:cNvGrpSpPr/>
          <p:nvPr/>
        </p:nvGrpSpPr>
        <p:grpSpPr>
          <a:xfrm>
            <a:off x="5404360" y="3743854"/>
            <a:ext cx="1371600" cy="1422387"/>
            <a:chOff x="5410200" y="2445891"/>
            <a:chExt cx="1371600" cy="1422387"/>
          </a:xfrm>
        </p:grpSpPr>
        <p:sp>
          <p:nvSpPr>
            <p:cNvPr id="39" name="TextBox 38">
              <a:extLst>
                <a:ext uri="{FF2B5EF4-FFF2-40B4-BE49-F238E27FC236}">
                  <a16:creationId xmlns:a16="http://schemas.microsoft.com/office/drawing/2014/main" id="{3EADF20D-1974-5F97-405C-AF8C33924A12}"/>
                </a:ext>
              </a:extLst>
            </p:cNvPr>
            <p:cNvSpPr txBox="1"/>
            <p:nvPr/>
          </p:nvSpPr>
          <p:spPr>
            <a:xfrm>
              <a:off x="5410200" y="3406613"/>
              <a:ext cx="1371600" cy="461665"/>
            </a:xfrm>
            <a:prstGeom prst="rect">
              <a:avLst/>
            </a:prstGeom>
            <a:noFill/>
          </p:spPr>
          <p:txBody>
            <a:bodyPr wrap="square" lIns="0" rIns="0" rtlCol="0">
              <a:spAutoFit/>
            </a:bodyPr>
            <a:lstStyle/>
            <a:p>
              <a:pPr algn="ctr"/>
              <a:r>
                <a:rPr lang="en-US" sz="1200" b="1"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Authentication and authorization</a:t>
              </a:r>
            </a:p>
          </p:txBody>
        </p:sp>
        <p:sp>
          <p:nvSpPr>
            <p:cNvPr id="41" name="Oval 40">
              <a:extLst>
                <a:ext uri="{FF2B5EF4-FFF2-40B4-BE49-F238E27FC236}">
                  <a16:creationId xmlns:a16="http://schemas.microsoft.com/office/drawing/2014/main" id="{0F13C95C-D923-7E02-6FA2-87F8296D1392}"/>
                </a:ext>
              </a:extLst>
            </p:cNvPr>
            <p:cNvSpPr/>
            <p:nvPr/>
          </p:nvSpPr>
          <p:spPr bwMode="auto">
            <a:xfrm>
              <a:off x="5656902" y="2445891"/>
              <a:ext cx="878196" cy="85437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pPr>
              <a:endParaRPr lang="en-US" sz="2400" b="1"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pic>
          <p:nvPicPr>
            <p:cNvPr id="82" name="Graphic 81">
              <a:extLst>
                <a:ext uri="{FF2B5EF4-FFF2-40B4-BE49-F238E27FC236}">
                  <a16:creationId xmlns:a16="http://schemas.microsoft.com/office/drawing/2014/main" id="{3875574E-E3B3-9A9E-D87B-813610010D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76457" y="2548946"/>
              <a:ext cx="439085" cy="649481"/>
            </a:xfrm>
            <a:prstGeom prst="rect">
              <a:avLst/>
            </a:prstGeom>
          </p:spPr>
        </p:pic>
      </p:grpSp>
      <p:grpSp>
        <p:nvGrpSpPr>
          <p:cNvPr id="133" name="Group 132">
            <a:extLst>
              <a:ext uri="{FF2B5EF4-FFF2-40B4-BE49-F238E27FC236}">
                <a16:creationId xmlns:a16="http://schemas.microsoft.com/office/drawing/2014/main" id="{754FEA03-2AE8-25C1-75B5-15B44EA971E0}"/>
              </a:ext>
            </a:extLst>
          </p:cNvPr>
          <p:cNvGrpSpPr/>
          <p:nvPr/>
        </p:nvGrpSpPr>
        <p:grpSpPr>
          <a:xfrm>
            <a:off x="10193615" y="3743854"/>
            <a:ext cx="1371600" cy="1422387"/>
            <a:chOff x="10308156" y="2445891"/>
            <a:chExt cx="1371600" cy="1422387"/>
          </a:xfrm>
        </p:grpSpPr>
        <p:sp>
          <p:nvSpPr>
            <p:cNvPr id="55" name="TextBox 54">
              <a:extLst>
                <a:ext uri="{FF2B5EF4-FFF2-40B4-BE49-F238E27FC236}">
                  <a16:creationId xmlns:a16="http://schemas.microsoft.com/office/drawing/2014/main" id="{CE6F0419-7995-96AC-F52F-87F977BD6972}"/>
                </a:ext>
              </a:extLst>
            </p:cNvPr>
            <p:cNvSpPr txBox="1"/>
            <p:nvPr/>
          </p:nvSpPr>
          <p:spPr>
            <a:xfrm>
              <a:off x="10308156" y="3406613"/>
              <a:ext cx="1371600" cy="461665"/>
            </a:xfrm>
            <a:prstGeom prst="rect">
              <a:avLst/>
            </a:prstGeom>
            <a:noFill/>
          </p:spPr>
          <p:txBody>
            <a:bodyPr wrap="square" rtlCol="0">
              <a:spAutoFit/>
            </a:bodyPr>
            <a:lstStyle/>
            <a:p>
              <a:pPr algn="ctr"/>
              <a:r>
                <a:rPr lang="en-US" sz="1200" b="1"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Logging and auditing</a:t>
              </a:r>
            </a:p>
          </p:txBody>
        </p:sp>
        <p:sp>
          <p:nvSpPr>
            <p:cNvPr id="57" name="Oval 56">
              <a:extLst>
                <a:ext uri="{FF2B5EF4-FFF2-40B4-BE49-F238E27FC236}">
                  <a16:creationId xmlns:a16="http://schemas.microsoft.com/office/drawing/2014/main" id="{43846096-D098-DD06-C428-FCB1D40E8AEE}"/>
                </a:ext>
              </a:extLst>
            </p:cNvPr>
            <p:cNvSpPr/>
            <p:nvPr/>
          </p:nvSpPr>
          <p:spPr bwMode="auto">
            <a:xfrm>
              <a:off x="10554858" y="2445891"/>
              <a:ext cx="878196" cy="85437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pPr>
              <a:endParaRPr lang="en-US" sz="2400" b="1"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grpSp>
          <p:nvGrpSpPr>
            <p:cNvPr id="105" name="Graphic 103">
              <a:extLst>
                <a:ext uri="{FF2B5EF4-FFF2-40B4-BE49-F238E27FC236}">
                  <a16:creationId xmlns:a16="http://schemas.microsoft.com/office/drawing/2014/main" id="{C15A9C84-3C6C-1B28-3930-8A2F228E08FA}"/>
                </a:ext>
              </a:extLst>
            </p:cNvPr>
            <p:cNvGrpSpPr/>
            <p:nvPr/>
          </p:nvGrpSpPr>
          <p:grpSpPr>
            <a:xfrm>
              <a:off x="10728953" y="2593282"/>
              <a:ext cx="558706" cy="565730"/>
              <a:chOff x="5337809" y="2661284"/>
              <a:chExt cx="1515427" cy="1534477"/>
            </a:xfrm>
            <a:noFill/>
          </p:grpSpPr>
          <p:grpSp>
            <p:nvGrpSpPr>
              <p:cNvPr id="106" name="Graphic 103">
                <a:extLst>
                  <a:ext uri="{FF2B5EF4-FFF2-40B4-BE49-F238E27FC236}">
                    <a16:creationId xmlns:a16="http://schemas.microsoft.com/office/drawing/2014/main" id="{F6E516DA-C403-AD1D-36CE-895F591EF083}"/>
                  </a:ext>
                </a:extLst>
              </p:cNvPr>
              <p:cNvGrpSpPr/>
              <p:nvPr/>
            </p:nvGrpSpPr>
            <p:grpSpPr>
              <a:xfrm>
                <a:off x="5337809" y="2661284"/>
                <a:ext cx="1210627" cy="1307782"/>
                <a:chOff x="5337809" y="2661284"/>
                <a:chExt cx="1210627" cy="1307782"/>
              </a:xfrm>
              <a:noFill/>
            </p:grpSpPr>
            <p:grpSp>
              <p:nvGrpSpPr>
                <p:cNvPr id="107" name="Graphic 103">
                  <a:extLst>
                    <a:ext uri="{FF2B5EF4-FFF2-40B4-BE49-F238E27FC236}">
                      <a16:creationId xmlns:a16="http://schemas.microsoft.com/office/drawing/2014/main" id="{32E1398C-1F44-39E8-3726-856E33165907}"/>
                    </a:ext>
                  </a:extLst>
                </p:cNvPr>
                <p:cNvGrpSpPr/>
                <p:nvPr/>
              </p:nvGrpSpPr>
              <p:grpSpPr>
                <a:xfrm>
                  <a:off x="5337809" y="2661284"/>
                  <a:ext cx="1210627" cy="1307782"/>
                  <a:chOff x="5337809" y="2661284"/>
                  <a:chExt cx="1210627" cy="1307782"/>
                </a:xfrm>
                <a:noFill/>
              </p:grpSpPr>
              <p:grpSp>
                <p:nvGrpSpPr>
                  <p:cNvPr id="108" name="Graphic 103">
                    <a:extLst>
                      <a:ext uri="{FF2B5EF4-FFF2-40B4-BE49-F238E27FC236}">
                        <a16:creationId xmlns:a16="http://schemas.microsoft.com/office/drawing/2014/main" id="{3E114135-524B-173E-6A2B-8642FE88F538}"/>
                      </a:ext>
                    </a:extLst>
                  </p:cNvPr>
                  <p:cNvGrpSpPr/>
                  <p:nvPr/>
                </p:nvGrpSpPr>
                <p:grpSpPr>
                  <a:xfrm>
                    <a:off x="5993130" y="3193732"/>
                    <a:ext cx="555307" cy="775334"/>
                    <a:chOff x="5993130" y="3193732"/>
                    <a:chExt cx="555307" cy="775334"/>
                  </a:xfrm>
                  <a:noFill/>
                </p:grpSpPr>
                <p:sp>
                  <p:nvSpPr>
                    <p:cNvPr id="109" name="Freeform 108">
                      <a:extLst>
                        <a:ext uri="{FF2B5EF4-FFF2-40B4-BE49-F238E27FC236}">
                          <a16:creationId xmlns:a16="http://schemas.microsoft.com/office/drawing/2014/main" id="{7A8038F1-100D-E33D-FF13-ECBB03019796}"/>
                        </a:ext>
                      </a:extLst>
                    </p:cNvPr>
                    <p:cNvSpPr/>
                    <p:nvPr/>
                  </p:nvSpPr>
                  <p:spPr>
                    <a:xfrm>
                      <a:off x="6331267" y="3193732"/>
                      <a:ext cx="217170" cy="218122"/>
                    </a:xfrm>
                    <a:custGeom>
                      <a:avLst/>
                      <a:gdLst>
                        <a:gd name="connsiteX0" fmla="*/ 0 w 217170"/>
                        <a:gd name="connsiteY0" fmla="*/ 218122 h 218122"/>
                        <a:gd name="connsiteX1" fmla="*/ 217170 w 217170"/>
                        <a:gd name="connsiteY1" fmla="*/ 218122 h 218122"/>
                        <a:gd name="connsiteX2" fmla="*/ 0 w 217170"/>
                        <a:gd name="connsiteY2" fmla="*/ 0 h 218122"/>
                      </a:gdLst>
                      <a:ahLst/>
                      <a:cxnLst>
                        <a:cxn ang="0">
                          <a:pos x="connsiteX0" y="connsiteY0"/>
                        </a:cxn>
                        <a:cxn ang="0">
                          <a:pos x="connsiteX1" y="connsiteY1"/>
                        </a:cxn>
                        <a:cxn ang="0">
                          <a:pos x="connsiteX2" y="connsiteY2"/>
                        </a:cxn>
                      </a:cxnLst>
                      <a:rect l="l" t="t" r="r" b="b"/>
                      <a:pathLst>
                        <a:path w="217170" h="218122">
                          <a:moveTo>
                            <a:pt x="0" y="218122"/>
                          </a:moveTo>
                          <a:lnTo>
                            <a:pt x="217170" y="218122"/>
                          </a:lnTo>
                          <a:lnTo>
                            <a:pt x="0" y="0"/>
                          </a:lnTo>
                          <a:close/>
                        </a:path>
                      </a:pathLst>
                    </a:custGeom>
                    <a:noFill/>
                    <a:ln w="12700" cap="rnd">
                      <a:solidFill>
                        <a:schemeClr val="bg1"/>
                      </a:solidFill>
                      <a:prstDash val="solid"/>
                      <a:round/>
                    </a:ln>
                  </p:spPr>
                  <p:txBody>
                    <a:bodyPr rtlCol="0" anchor="ctr"/>
                    <a:lstStyle/>
                    <a:p>
                      <a:endParaRPr lang="en-US"/>
                    </a:p>
                  </p:txBody>
                </p:sp>
                <p:sp>
                  <p:nvSpPr>
                    <p:cNvPr id="110" name="Freeform 109">
                      <a:extLst>
                        <a:ext uri="{FF2B5EF4-FFF2-40B4-BE49-F238E27FC236}">
                          <a16:creationId xmlns:a16="http://schemas.microsoft.com/office/drawing/2014/main" id="{FAF0FF6A-DB2A-F3C5-7DCB-0DB4520B4B8A}"/>
                        </a:ext>
                      </a:extLst>
                    </p:cNvPr>
                    <p:cNvSpPr/>
                    <p:nvPr/>
                  </p:nvSpPr>
                  <p:spPr>
                    <a:xfrm>
                      <a:off x="5993130" y="3587115"/>
                      <a:ext cx="460057" cy="9525"/>
                    </a:xfrm>
                    <a:custGeom>
                      <a:avLst/>
                      <a:gdLst>
                        <a:gd name="connsiteX0" fmla="*/ 0 w 460057"/>
                        <a:gd name="connsiteY0" fmla="*/ 0 h 9525"/>
                        <a:gd name="connsiteX1" fmla="*/ 460058 w 460057"/>
                        <a:gd name="connsiteY1" fmla="*/ 0 h 9525"/>
                      </a:gdLst>
                      <a:ahLst/>
                      <a:cxnLst>
                        <a:cxn ang="0">
                          <a:pos x="connsiteX0" y="connsiteY0"/>
                        </a:cxn>
                        <a:cxn ang="0">
                          <a:pos x="connsiteX1" y="connsiteY1"/>
                        </a:cxn>
                      </a:cxnLst>
                      <a:rect l="l" t="t" r="r" b="b"/>
                      <a:pathLst>
                        <a:path w="460057" h="9525">
                          <a:moveTo>
                            <a:pt x="0" y="0"/>
                          </a:moveTo>
                          <a:lnTo>
                            <a:pt x="460058" y="0"/>
                          </a:lnTo>
                        </a:path>
                      </a:pathLst>
                    </a:custGeom>
                    <a:ln w="12700" cap="flat">
                      <a:solidFill>
                        <a:schemeClr val="bg1"/>
                      </a:solidFill>
                      <a:prstDash val="solid"/>
                      <a:round/>
                    </a:ln>
                  </p:spPr>
                  <p:txBody>
                    <a:bodyPr rtlCol="0" anchor="ctr"/>
                    <a:lstStyle/>
                    <a:p>
                      <a:endParaRPr lang="en-US"/>
                    </a:p>
                  </p:txBody>
                </p:sp>
                <p:sp>
                  <p:nvSpPr>
                    <p:cNvPr id="111" name="Freeform 110">
                      <a:extLst>
                        <a:ext uri="{FF2B5EF4-FFF2-40B4-BE49-F238E27FC236}">
                          <a16:creationId xmlns:a16="http://schemas.microsoft.com/office/drawing/2014/main" id="{ECF1B11C-00AF-0DEA-224B-C93278A0D2E0}"/>
                        </a:ext>
                      </a:extLst>
                    </p:cNvPr>
                    <p:cNvSpPr/>
                    <p:nvPr/>
                  </p:nvSpPr>
                  <p:spPr>
                    <a:xfrm>
                      <a:off x="5993130" y="3714750"/>
                      <a:ext cx="431482" cy="9525"/>
                    </a:xfrm>
                    <a:custGeom>
                      <a:avLst/>
                      <a:gdLst>
                        <a:gd name="connsiteX0" fmla="*/ 0 w 431482"/>
                        <a:gd name="connsiteY0" fmla="*/ 0 h 9525"/>
                        <a:gd name="connsiteX1" fmla="*/ 431483 w 431482"/>
                        <a:gd name="connsiteY1" fmla="*/ 0 h 9525"/>
                      </a:gdLst>
                      <a:ahLst/>
                      <a:cxnLst>
                        <a:cxn ang="0">
                          <a:pos x="connsiteX0" y="connsiteY0"/>
                        </a:cxn>
                        <a:cxn ang="0">
                          <a:pos x="connsiteX1" y="connsiteY1"/>
                        </a:cxn>
                      </a:cxnLst>
                      <a:rect l="l" t="t" r="r" b="b"/>
                      <a:pathLst>
                        <a:path w="431482" h="9525">
                          <a:moveTo>
                            <a:pt x="0" y="0"/>
                          </a:moveTo>
                          <a:lnTo>
                            <a:pt x="431483" y="0"/>
                          </a:lnTo>
                        </a:path>
                      </a:pathLst>
                    </a:custGeom>
                    <a:ln w="12700" cap="flat">
                      <a:solidFill>
                        <a:schemeClr val="bg1"/>
                      </a:solidFill>
                      <a:prstDash val="solid"/>
                      <a:round/>
                    </a:ln>
                  </p:spPr>
                  <p:txBody>
                    <a:bodyPr rtlCol="0" anchor="ctr"/>
                    <a:lstStyle/>
                    <a:p>
                      <a:endParaRPr lang="en-US"/>
                    </a:p>
                  </p:txBody>
                </p:sp>
                <p:sp>
                  <p:nvSpPr>
                    <p:cNvPr id="112" name="Freeform 111">
                      <a:extLst>
                        <a:ext uri="{FF2B5EF4-FFF2-40B4-BE49-F238E27FC236}">
                          <a16:creationId xmlns:a16="http://schemas.microsoft.com/office/drawing/2014/main" id="{1E69ADAC-CF07-CCDB-F8D0-0F50A104ED62}"/>
                        </a:ext>
                      </a:extLst>
                    </p:cNvPr>
                    <p:cNvSpPr/>
                    <p:nvPr/>
                  </p:nvSpPr>
                  <p:spPr>
                    <a:xfrm>
                      <a:off x="5993130" y="3841432"/>
                      <a:ext cx="317182" cy="9525"/>
                    </a:xfrm>
                    <a:custGeom>
                      <a:avLst/>
                      <a:gdLst>
                        <a:gd name="connsiteX0" fmla="*/ 0 w 317182"/>
                        <a:gd name="connsiteY0" fmla="*/ 0 h 9525"/>
                        <a:gd name="connsiteX1" fmla="*/ 317183 w 317182"/>
                        <a:gd name="connsiteY1" fmla="*/ 0 h 9525"/>
                      </a:gdLst>
                      <a:ahLst/>
                      <a:cxnLst>
                        <a:cxn ang="0">
                          <a:pos x="connsiteX0" y="connsiteY0"/>
                        </a:cxn>
                        <a:cxn ang="0">
                          <a:pos x="connsiteX1" y="connsiteY1"/>
                        </a:cxn>
                      </a:cxnLst>
                      <a:rect l="l" t="t" r="r" b="b"/>
                      <a:pathLst>
                        <a:path w="317182" h="9525">
                          <a:moveTo>
                            <a:pt x="0" y="0"/>
                          </a:moveTo>
                          <a:lnTo>
                            <a:pt x="317183" y="0"/>
                          </a:lnTo>
                        </a:path>
                      </a:pathLst>
                    </a:custGeom>
                    <a:ln w="12700" cap="flat">
                      <a:solidFill>
                        <a:schemeClr val="bg1"/>
                      </a:solidFill>
                      <a:prstDash val="solid"/>
                      <a:round/>
                    </a:ln>
                  </p:spPr>
                  <p:txBody>
                    <a:bodyPr rtlCol="0" anchor="ctr"/>
                    <a:lstStyle/>
                    <a:p>
                      <a:endParaRPr lang="en-US"/>
                    </a:p>
                  </p:txBody>
                </p:sp>
                <p:sp>
                  <p:nvSpPr>
                    <p:cNvPr id="113" name="Freeform 112">
                      <a:extLst>
                        <a:ext uri="{FF2B5EF4-FFF2-40B4-BE49-F238E27FC236}">
                          <a16:creationId xmlns:a16="http://schemas.microsoft.com/office/drawing/2014/main" id="{0FF37AA3-5094-21AA-AD9A-8F30AB691457}"/>
                        </a:ext>
                      </a:extLst>
                    </p:cNvPr>
                    <p:cNvSpPr/>
                    <p:nvPr/>
                  </p:nvSpPr>
                  <p:spPr>
                    <a:xfrm>
                      <a:off x="5993130" y="3969067"/>
                      <a:ext cx="288607" cy="9525"/>
                    </a:xfrm>
                    <a:custGeom>
                      <a:avLst/>
                      <a:gdLst>
                        <a:gd name="connsiteX0" fmla="*/ 0 w 288607"/>
                        <a:gd name="connsiteY0" fmla="*/ 0 h 9525"/>
                        <a:gd name="connsiteX1" fmla="*/ 288608 w 288607"/>
                        <a:gd name="connsiteY1" fmla="*/ 0 h 9525"/>
                      </a:gdLst>
                      <a:ahLst/>
                      <a:cxnLst>
                        <a:cxn ang="0">
                          <a:pos x="connsiteX0" y="connsiteY0"/>
                        </a:cxn>
                        <a:cxn ang="0">
                          <a:pos x="connsiteX1" y="connsiteY1"/>
                        </a:cxn>
                      </a:cxnLst>
                      <a:rect l="l" t="t" r="r" b="b"/>
                      <a:pathLst>
                        <a:path w="288607" h="9525">
                          <a:moveTo>
                            <a:pt x="0" y="0"/>
                          </a:moveTo>
                          <a:lnTo>
                            <a:pt x="288608" y="0"/>
                          </a:lnTo>
                        </a:path>
                      </a:pathLst>
                    </a:custGeom>
                    <a:ln w="12700" cap="flat">
                      <a:solidFill>
                        <a:schemeClr val="bg1"/>
                      </a:solidFill>
                      <a:prstDash val="solid"/>
                      <a:round/>
                    </a:ln>
                  </p:spPr>
                  <p:txBody>
                    <a:bodyPr rtlCol="0" anchor="ctr"/>
                    <a:lstStyle/>
                    <a:p>
                      <a:endParaRPr lang="en-US"/>
                    </a:p>
                  </p:txBody>
                </p:sp>
                <p:sp>
                  <p:nvSpPr>
                    <p:cNvPr id="114" name="Freeform 113">
                      <a:extLst>
                        <a:ext uri="{FF2B5EF4-FFF2-40B4-BE49-F238E27FC236}">
                          <a16:creationId xmlns:a16="http://schemas.microsoft.com/office/drawing/2014/main" id="{3C3AFB51-1FA4-51C2-14D8-15BC691983D3}"/>
                        </a:ext>
                      </a:extLst>
                    </p:cNvPr>
                    <p:cNvSpPr/>
                    <p:nvPr/>
                  </p:nvSpPr>
                  <p:spPr>
                    <a:xfrm>
                      <a:off x="5993130" y="3459480"/>
                      <a:ext cx="260032" cy="9525"/>
                    </a:xfrm>
                    <a:custGeom>
                      <a:avLst/>
                      <a:gdLst>
                        <a:gd name="connsiteX0" fmla="*/ 0 w 260032"/>
                        <a:gd name="connsiteY0" fmla="*/ 0 h 9525"/>
                        <a:gd name="connsiteX1" fmla="*/ 260033 w 260032"/>
                        <a:gd name="connsiteY1" fmla="*/ 0 h 9525"/>
                      </a:gdLst>
                      <a:ahLst/>
                      <a:cxnLst>
                        <a:cxn ang="0">
                          <a:pos x="connsiteX0" y="connsiteY0"/>
                        </a:cxn>
                        <a:cxn ang="0">
                          <a:pos x="connsiteX1" y="connsiteY1"/>
                        </a:cxn>
                      </a:cxnLst>
                      <a:rect l="l" t="t" r="r" b="b"/>
                      <a:pathLst>
                        <a:path w="260032" h="9525">
                          <a:moveTo>
                            <a:pt x="0" y="0"/>
                          </a:moveTo>
                          <a:lnTo>
                            <a:pt x="260033" y="0"/>
                          </a:lnTo>
                        </a:path>
                      </a:pathLst>
                    </a:custGeom>
                    <a:ln w="12700" cap="flat">
                      <a:solidFill>
                        <a:schemeClr val="bg1"/>
                      </a:solidFill>
                      <a:prstDash val="solid"/>
                      <a:round/>
                    </a:ln>
                  </p:spPr>
                  <p:txBody>
                    <a:bodyPr rtlCol="0" anchor="ctr"/>
                    <a:lstStyle/>
                    <a:p>
                      <a:endParaRPr lang="en-US"/>
                    </a:p>
                  </p:txBody>
                </p:sp>
              </p:grpSp>
              <p:grpSp>
                <p:nvGrpSpPr>
                  <p:cNvPr id="115" name="Graphic 103">
                    <a:extLst>
                      <a:ext uri="{FF2B5EF4-FFF2-40B4-BE49-F238E27FC236}">
                        <a16:creationId xmlns:a16="http://schemas.microsoft.com/office/drawing/2014/main" id="{365A93FB-36CC-52AF-504F-3A78EB4FF25D}"/>
                      </a:ext>
                    </a:extLst>
                  </p:cNvPr>
                  <p:cNvGrpSpPr/>
                  <p:nvPr/>
                </p:nvGrpSpPr>
                <p:grpSpPr>
                  <a:xfrm>
                    <a:off x="5337809" y="2661284"/>
                    <a:ext cx="651510" cy="934402"/>
                    <a:chOff x="5337809" y="2661284"/>
                    <a:chExt cx="651510" cy="934402"/>
                  </a:xfrm>
                  <a:noFill/>
                </p:grpSpPr>
                <p:grpSp>
                  <p:nvGrpSpPr>
                    <p:cNvPr id="116" name="Graphic 103">
                      <a:extLst>
                        <a:ext uri="{FF2B5EF4-FFF2-40B4-BE49-F238E27FC236}">
                          <a16:creationId xmlns:a16="http://schemas.microsoft.com/office/drawing/2014/main" id="{4B48101A-E5F4-6F5D-D2F3-D92CE7A9AA2D}"/>
                        </a:ext>
                      </a:extLst>
                    </p:cNvPr>
                    <p:cNvGrpSpPr/>
                    <p:nvPr/>
                  </p:nvGrpSpPr>
                  <p:grpSpPr>
                    <a:xfrm>
                      <a:off x="5337809" y="2661284"/>
                      <a:ext cx="651510" cy="934402"/>
                      <a:chOff x="5337809" y="2661284"/>
                      <a:chExt cx="651510" cy="934402"/>
                    </a:xfrm>
                    <a:noFill/>
                  </p:grpSpPr>
                  <p:sp>
                    <p:nvSpPr>
                      <p:cNvPr id="117" name="Freeform 116">
                        <a:extLst>
                          <a:ext uri="{FF2B5EF4-FFF2-40B4-BE49-F238E27FC236}">
                            <a16:creationId xmlns:a16="http://schemas.microsoft.com/office/drawing/2014/main" id="{F46D98F2-FDB9-7B51-32A2-EAA0945F1839}"/>
                          </a:ext>
                        </a:extLst>
                      </p:cNvPr>
                      <p:cNvSpPr/>
                      <p:nvPr/>
                    </p:nvSpPr>
                    <p:spPr>
                      <a:xfrm>
                        <a:off x="5337809" y="2661284"/>
                        <a:ext cx="472440" cy="934402"/>
                      </a:xfrm>
                      <a:custGeom>
                        <a:avLst/>
                        <a:gdLst>
                          <a:gd name="connsiteX0" fmla="*/ 433388 w 472440"/>
                          <a:gd name="connsiteY0" fmla="*/ 0 h 934402"/>
                          <a:gd name="connsiteX1" fmla="*/ 25718 w 472440"/>
                          <a:gd name="connsiteY1" fmla="*/ 0 h 934402"/>
                          <a:gd name="connsiteX2" fmla="*/ 0 w 472440"/>
                          <a:gd name="connsiteY2" fmla="*/ 25718 h 934402"/>
                          <a:gd name="connsiteX3" fmla="*/ 0 w 472440"/>
                          <a:gd name="connsiteY3" fmla="*/ 908685 h 934402"/>
                          <a:gd name="connsiteX4" fmla="*/ 25718 w 472440"/>
                          <a:gd name="connsiteY4" fmla="*/ 934403 h 934402"/>
                          <a:gd name="connsiteX5" fmla="*/ 472440 w 472440"/>
                          <a:gd name="connsiteY5" fmla="*/ 934403 h 9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440" h="934402">
                            <a:moveTo>
                              <a:pt x="433388" y="0"/>
                            </a:moveTo>
                            <a:lnTo>
                              <a:pt x="25718" y="0"/>
                            </a:lnTo>
                            <a:cubicBezTo>
                              <a:pt x="11430" y="0"/>
                              <a:pt x="0" y="11430"/>
                              <a:pt x="0" y="25718"/>
                            </a:cubicBezTo>
                            <a:lnTo>
                              <a:pt x="0" y="908685"/>
                            </a:lnTo>
                            <a:cubicBezTo>
                              <a:pt x="0" y="922973"/>
                              <a:pt x="11430" y="934403"/>
                              <a:pt x="25718" y="934403"/>
                            </a:cubicBezTo>
                            <a:lnTo>
                              <a:pt x="472440" y="934403"/>
                            </a:lnTo>
                          </a:path>
                        </a:pathLst>
                      </a:custGeom>
                      <a:noFill/>
                      <a:ln w="12700" cap="flat">
                        <a:solidFill>
                          <a:schemeClr val="bg1"/>
                        </a:solidFill>
                        <a:prstDash val="solid"/>
                        <a:round/>
                      </a:ln>
                    </p:spPr>
                    <p:txBody>
                      <a:bodyPr rtlCol="0" anchor="ctr"/>
                      <a:lstStyle/>
                      <a:p>
                        <a:endParaRPr lang="en-US"/>
                      </a:p>
                    </p:txBody>
                  </p:sp>
                  <p:sp>
                    <p:nvSpPr>
                      <p:cNvPr id="118" name="Freeform 117">
                        <a:extLst>
                          <a:ext uri="{FF2B5EF4-FFF2-40B4-BE49-F238E27FC236}">
                            <a16:creationId xmlns:a16="http://schemas.microsoft.com/office/drawing/2014/main" id="{49EB22A8-2937-B4F7-F650-94DC501D894E}"/>
                          </a:ext>
                        </a:extLst>
                      </p:cNvPr>
                      <p:cNvSpPr/>
                      <p:nvPr/>
                    </p:nvSpPr>
                    <p:spPr>
                      <a:xfrm>
                        <a:off x="5771197" y="2661284"/>
                        <a:ext cx="218122" cy="217170"/>
                      </a:xfrm>
                      <a:custGeom>
                        <a:avLst/>
                        <a:gdLst>
                          <a:gd name="connsiteX0" fmla="*/ 0 w 218122"/>
                          <a:gd name="connsiteY0" fmla="*/ 217170 h 217170"/>
                          <a:gd name="connsiteX1" fmla="*/ 218123 w 218122"/>
                          <a:gd name="connsiteY1" fmla="*/ 217170 h 217170"/>
                          <a:gd name="connsiteX2" fmla="*/ 0 w 218122"/>
                          <a:gd name="connsiteY2" fmla="*/ 0 h 217170"/>
                        </a:gdLst>
                        <a:ahLst/>
                        <a:cxnLst>
                          <a:cxn ang="0">
                            <a:pos x="connsiteX0" y="connsiteY0"/>
                          </a:cxn>
                          <a:cxn ang="0">
                            <a:pos x="connsiteX1" y="connsiteY1"/>
                          </a:cxn>
                          <a:cxn ang="0">
                            <a:pos x="connsiteX2" y="connsiteY2"/>
                          </a:cxn>
                        </a:cxnLst>
                        <a:rect l="l" t="t" r="r" b="b"/>
                        <a:pathLst>
                          <a:path w="218122" h="217170">
                            <a:moveTo>
                              <a:pt x="0" y="217170"/>
                            </a:moveTo>
                            <a:lnTo>
                              <a:pt x="218123" y="217170"/>
                            </a:lnTo>
                            <a:lnTo>
                              <a:pt x="0" y="0"/>
                            </a:lnTo>
                            <a:close/>
                          </a:path>
                        </a:pathLst>
                      </a:custGeom>
                      <a:noFill/>
                      <a:ln w="12700" cap="flat">
                        <a:solidFill>
                          <a:schemeClr val="bg1"/>
                        </a:solidFill>
                        <a:prstDash val="solid"/>
                        <a:round/>
                      </a:ln>
                    </p:spPr>
                    <p:txBody>
                      <a:bodyPr rtlCol="0" anchor="ctr"/>
                      <a:lstStyle/>
                      <a:p>
                        <a:endParaRPr lang="en-US"/>
                      </a:p>
                    </p:txBody>
                  </p:sp>
                </p:grpSp>
                <p:sp>
                  <p:nvSpPr>
                    <p:cNvPr id="119" name="Freeform 118">
                      <a:extLst>
                        <a:ext uri="{FF2B5EF4-FFF2-40B4-BE49-F238E27FC236}">
                          <a16:creationId xmlns:a16="http://schemas.microsoft.com/office/drawing/2014/main" id="{03CF26E0-38F9-DE1F-21A8-7CE6F04A2B45}"/>
                        </a:ext>
                      </a:extLst>
                    </p:cNvPr>
                    <p:cNvSpPr/>
                    <p:nvPr/>
                  </p:nvSpPr>
                  <p:spPr>
                    <a:xfrm>
                      <a:off x="5989320" y="2878455"/>
                      <a:ext cx="9525" cy="240030"/>
                    </a:xfrm>
                    <a:custGeom>
                      <a:avLst/>
                      <a:gdLst>
                        <a:gd name="connsiteX0" fmla="*/ 0 w 9525"/>
                        <a:gd name="connsiteY0" fmla="*/ 240030 h 240030"/>
                        <a:gd name="connsiteX1" fmla="*/ 0 w 9525"/>
                        <a:gd name="connsiteY1" fmla="*/ 0 h 240030"/>
                      </a:gdLst>
                      <a:ahLst/>
                      <a:cxnLst>
                        <a:cxn ang="0">
                          <a:pos x="connsiteX0" y="connsiteY0"/>
                        </a:cxn>
                        <a:cxn ang="0">
                          <a:pos x="connsiteX1" y="connsiteY1"/>
                        </a:cxn>
                      </a:cxnLst>
                      <a:rect l="l" t="t" r="r" b="b"/>
                      <a:pathLst>
                        <a:path w="9525" h="240030">
                          <a:moveTo>
                            <a:pt x="0" y="240030"/>
                          </a:moveTo>
                          <a:lnTo>
                            <a:pt x="0" y="0"/>
                          </a:lnTo>
                        </a:path>
                      </a:pathLst>
                    </a:custGeom>
                    <a:ln w="12700" cap="flat">
                      <a:solidFill>
                        <a:schemeClr val="bg1"/>
                      </a:solidFill>
                      <a:prstDash val="solid"/>
                      <a:round/>
                    </a:ln>
                  </p:spPr>
                  <p:txBody>
                    <a:bodyPr rtlCol="0" anchor="ctr"/>
                    <a:lstStyle/>
                    <a:p>
                      <a:endParaRPr lang="en-US"/>
                    </a:p>
                  </p:txBody>
                </p:sp>
              </p:grpSp>
            </p:grpSp>
            <p:sp>
              <p:nvSpPr>
                <p:cNvPr id="120" name="Freeform 119">
                  <a:extLst>
                    <a:ext uri="{FF2B5EF4-FFF2-40B4-BE49-F238E27FC236}">
                      <a16:creationId xmlns:a16="http://schemas.microsoft.com/office/drawing/2014/main" id="{05A67ECC-6791-3035-87F3-075262789CF4}"/>
                    </a:ext>
                  </a:extLst>
                </p:cNvPr>
                <p:cNvSpPr/>
                <p:nvPr/>
              </p:nvSpPr>
              <p:spPr>
                <a:xfrm>
                  <a:off x="5694997" y="3049905"/>
                  <a:ext cx="202882" cy="9525"/>
                </a:xfrm>
                <a:custGeom>
                  <a:avLst/>
                  <a:gdLst>
                    <a:gd name="connsiteX0" fmla="*/ 0 w 202882"/>
                    <a:gd name="connsiteY0" fmla="*/ 0 h 9525"/>
                    <a:gd name="connsiteX1" fmla="*/ 202882 w 202882"/>
                    <a:gd name="connsiteY1" fmla="*/ 0 h 9525"/>
                  </a:gdLst>
                  <a:ahLst/>
                  <a:cxnLst>
                    <a:cxn ang="0">
                      <a:pos x="connsiteX0" y="connsiteY0"/>
                    </a:cxn>
                    <a:cxn ang="0">
                      <a:pos x="connsiteX1" y="connsiteY1"/>
                    </a:cxn>
                  </a:cxnLst>
                  <a:rect l="l" t="t" r="r" b="b"/>
                  <a:pathLst>
                    <a:path w="202882" h="9525">
                      <a:moveTo>
                        <a:pt x="0" y="0"/>
                      </a:moveTo>
                      <a:lnTo>
                        <a:pt x="202882" y="0"/>
                      </a:lnTo>
                    </a:path>
                  </a:pathLst>
                </a:custGeom>
                <a:ln w="12700" cap="flat">
                  <a:solidFill>
                    <a:schemeClr val="bg1"/>
                  </a:solidFill>
                  <a:prstDash val="solid"/>
                  <a:round/>
                </a:ln>
              </p:spPr>
              <p:txBody>
                <a:bodyPr rtlCol="0" anchor="ctr"/>
                <a:lstStyle/>
                <a:p>
                  <a:endParaRPr lang="en-US"/>
                </a:p>
              </p:txBody>
            </p:sp>
            <p:sp>
              <p:nvSpPr>
                <p:cNvPr id="121" name="Freeform 120">
                  <a:extLst>
                    <a:ext uri="{FF2B5EF4-FFF2-40B4-BE49-F238E27FC236}">
                      <a16:creationId xmlns:a16="http://schemas.microsoft.com/office/drawing/2014/main" id="{A216071E-69AB-4ED9-531A-0510A41F1B1D}"/>
                    </a:ext>
                  </a:extLst>
                </p:cNvPr>
                <p:cNvSpPr/>
                <p:nvPr/>
              </p:nvSpPr>
              <p:spPr>
                <a:xfrm>
                  <a:off x="5437822" y="3177540"/>
                  <a:ext cx="402907" cy="9525"/>
                </a:xfrm>
                <a:custGeom>
                  <a:avLst/>
                  <a:gdLst>
                    <a:gd name="connsiteX0" fmla="*/ 0 w 402907"/>
                    <a:gd name="connsiteY0" fmla="*/ 0 h 9525"/>
                    <a:gd name="connsiteX1" fmla="*/ 402907 w 402907"/>
                    <a:gd name="connsiteY1" fmla="*/ 0 h 9525"/>
                  </a:gdLst>
                  <a:ahLst/>
                  <a:cxnLst>
                    <a:cxn ang="0">
                      <a:pos x="connsiteX0" y="connsiteY0"/>
                    </a:cxn>
                    <a:cxn ang="0">
                      <a:pos x="connsiteX1" y="connsiteY1"/>
                    </a:cxn>
                  </a:cxnLst>
                  <a:rect l="l" t="t" r="r" b="b"/>
                  <a:pathLst>
                    <a:path w="402907" h="9525">
                      <a:moveTo>
                        <a:pt x="0" y="0"/>
                      </a:moveTo>
                      <a:lnTo>
                        <a:pt x="402907" y="0"/>
                      </a:lnTo>
                    </a:path>
                  </a:pathLst>
                </a:custGeom>
                <a:ln w="12700" cap="flat">
                  <a:solidFill>
                    <a:schemeClr val="bg1"/>
                  </a:solidFill>
                  <a:prstDash val="solid"/>
                  <a:round/>
                </a:ln>
              </p:spPr>
              <p:txBody>
                <a:bodyPr rtlCol="0" anchor="ctr"/>
                <a:lstStyle/>
                <a:p>
                  <a:endParaRPr lang="en-US"/>
                </a:p>
              </p:txBody>
            </p:sp>
            <p:sp>
              <p:nvSpPr>
                <p:cNvPr id="122" name="Freeform 121">
                  <a:extLst>
                    <a:ext uri="{FF2B5EF4-FFF2-40B4-BE49-F238E27FC236}">
                      <a16:creationId xmlns:a16="http://schemas.microsoft.com/office/drawing/2014/main" id="{3EAEF4BE-E55F-2A4E-737E-93F631C6DFDF}"/>
                    </a:ext>
                  </a:extLst>
                </p:cNvPr>
                <p:cNvSpPr/>
                <p:nvPr/>
              </p:nvSpPr>
              <p:spPr>
                <a:xfrm>
                  <a:off x="5437822" y="3304222"/>
                  <a:ext cx="360045" cy="9525"/>
                </a:xfrm>
                <a:custGeom>
                  <a:avLst/>
                  <a:gdLst>
                    <a:gd name="connsiteX0" fmla="*/ 0 w 360045"/>
                    <a:gd name="connsiteY0" fmla="*/ 0 h 9525"/>
                    <a:gd name="connsiteX1" fmla="*/ 360045 w 360045"/>
                    <a:gd name="connsiteY1" fmla="*/ 0 h 9525"/>
                  </a:gdLst>
                  <a:ahLst/>
                  <a:cxnLst>
                    <a:cxn ang="0">
                      <a:pos x="connsiteX0" y="connsiteY0"/>
                    </a:cxn>
                    <a:cxn ang="0">
                      <a:pos x="connsiteX1" y="connsiteY1"/>
                    </a:cxn>
                  </a:cxnLst>
                  <a:rect l="l" t="t" r="r" b="b"/>
                  <a:pathLst>
                    <a:path w="360045" h="9525">
                      <a:moveTo>
                        <a:pt x="0" y="0"/>
                      </a:moveTo>
                      <a:lnTo>
                        <a:pt x="360045" y="0"/>
                      </a:lnTo>
                    </a:path>
                  </a:pathLst>
                </a:custGeom>
                <a:ln w="12700" cap="flat">
                  <a:solidFill>
                    <a:schemeClr val="bg1"/>
                  </a:solidFill>
                  <a:prstDash val="solid"/>
                  <a:round/>
                </a:ln>
              </p:spPr>
              <p:txBody>
                <a:bodyPr rtlCol="0" anchor="ctr"/>
                <a:lstStyle/>
                <a:p>
                  <a:endParaRPr lang="en-US"/>
                </a:p>
              </p:txBody>
            </p:sp>
            <p:sp>
              <p:nvSpPr>
                <p:cNvPr id="123" name="Freeform 122">
                  <a:extLst>
                    <a:ext uri="{FF2B5EF4-FFF2-40B4-BE49-F238E27FC236}">
                      <a16:creationId xmlns:a16="http://schemas.microsoft.com/office/drawing/2014/main" id="{E0E5E011-DDDE-25DE-6B91-3C9B8A217C02}"/>
                    </a:ext>
                  </a:extLst>
                </p:cNvPr>
                <p:cNvSpPr/>
                <p:nvPr/>
              </p:nvSpPr>
              <p:spPr>
                <a:xfrm>
                  <a:off x="5437822" y="3431857"/>
                  <a:ext cx="360045" cy="9525"/>
                </a:xfrm>
                <a:custGeom>
                  <a:avLst/>
                  <a:gdLst>
                    <a:gd name="connsiteX0" fmla="*/ 0 w 360045"/>
                    <a:gd name="connsiteY0" fmla="*/ 0 h 9525"/>
                    <a:gd name="connsiteX1" fmla="*/ 360045 w 360045"/>
                    <a:gd name="connsiteY1" fmla="*/ 0 h 9525"/>
                  </a:gdLst>
                  <a:ahLst/>
                  <a:cxnLst>
                    <a:cxn ang="0">
                      <a:pos x="connsiteX0" y="connsiteY0"/>
                    </a:cxn>
                    <a:cxn ang="0">
                      <a:pos x="connsiteX1" y="connsiteY1"/>
                    </a:cxn>
                  </a:cxnLst>
                  <a:rect l="l" t="t" r="r" b="b"/>
                  <a:pathLst>
                    <a:path w="360045" h="9525">
                      <a:moveTo>
                        <a:pt x="0" y="0"/>
                      </a:moveTo>
                      <a:lnTo>
                        <a:pt x="360045" y="0"/>
                      </a:lnTo>
                    </a:path>
                  </a:pathLst>
                </a:custGeom>
                <a:ln w="12700" cap="flat">
                  <a:solidFill>
                    <a:schemeClr val="bg1"/>
                  </a:solidFill>
                  <a:prstDash val="solid"/>
                  <a:round/>
                </a:ln>
              </p:spPr>
              <p:txBody>
                <a:bodyPr rtlCol="0" anchor="ctr"/>
                <a:lstStyle/>
                <a:p>
                  <a:endParaRPr lang="en-US"/>
                </a:p>
              </p:txBody>
            </p:sp>
            <p:sp>
              <p:nvSpPr>
                <p:cNvPr id="125" name="Freeform 124">
                  <a:extLst>
                    <a:ext uri="{FF2B5EF4-FFF2-40B4-BE49-F238E27FC236}">
                      <a16:creationId xmlns:a16="http://schemas.microsoft.com/office/drawing/2014/main" id="{46D21962-0FB6-0355-9957-96765B15546C}"/>
                    </a:ext>
                  </a:extLst>
                </p:cNvPr>
                <p:cNvSpPr/>
                <p:nvPr/>
              </p:nvSpPr>
              <p:spPr>
                <a:xfrm>
                  <a:off x="5420676" y="2820351"/>
                  <a:ext cx="253364" cy="250507"/>
                </a:xfrm>
                <a:custGeom>
                  <a:avLst/>
                  <a:gdLst>
                    <a:gd name="connsiteX0" fmla="*/ 24765 w 253365"/>
                    <a:gd name="connsiteY0" fmla="*/ 197168 h 250507"/>
                    <a:gd name="connsiteX1" fmla="*/ 29528 w 253365"/>
                    <a:gd name="connsiteY1" fmla="*/ 202883 h 250507"/>
                    <a:gd name="connsiteX2" fmla="*/ 34290 w 253365"/>
                    <a:gd name="connsiteY2" fmla="*/ 208598 h 250507"/>
                    <a:gd name="connsiteX3" fmla="*/ 39053 w 253365"/>
                    <a:gd name="connsiteY3" fmla="*/ 214313 h 250507"/>
                    <a:gd name="connsiteX4" fmla="*/ 74295 w 253365"/>
                    <a:gd name="connsiteY4" fmla="*/ 196215 h 250507"/>
                    <a:gd name="connsiteX5" fmla="*/ 99060 w 253365"/>
                    <a:gd name="connsiteY5" fmla="*/ 208598 h 250507"/>
                    <a:gd name="connsiteX6" fmla="*/ 105728 w 253365"/>
                    <a:gd name="connsiteY6" fmla="*/ 247650 h 250507"/>
                    <a:gd name="connsiteX7" fmla="*/ 113348 w 253365"/>
                    <a:gd name="connsiteY7" fmla="*/ 248603 h 250507"/>
                    <a:gd name="connsiteX8" fmla="*/ 120967 w 253365"/>
                    <a:gd name="connsiteY8" fmla="*/ 249555 h 250507"/>
                    <a:gd name="connsiteX9" fmla="*/ 128587 w 253365"/>
                    <a:gd name="connsiteY9" fmla="*/ 250508 h 250507"/>
                    <a:gd name="connsiteX10" fmla="*/ 140970 w 253365"/>
                    <a:gd name="connsiteY10" fmla="*/ 213360 h 250507"/>
                    <a:gd name="connsiteX11" fmla="*/ 167640 w 253365"/>
                    <a:gd name="connsiteY11" fmla="*/ 204788 h 250507"/>
                    <a:gd name="connsiteX12" fmla="*/ 200025 w 253365"/>
                    <a:gd name="connsiteY12" fmla="*/ 227648 h 250507"/>
                    <a:gd name="connsiteX13" fmla="*/ 205740 w 253365"/>
                    <a:gd name="connsiteY13" fmla="*/ 222885 h 250507"/>
                    <a:gd name="connsiteX14" fmla="*/ 211455 w 253365"/>
                    <a:gd name="connsiteY14" fmla="*/ 218123 h 250507"/>
                    <a:gd name="connsiteX15" fmla="*/ 217170 w 253365"/>
                    <a:gd name="connsiteY15" fmla="*/ 213360 h 250507"/>
                    <a:gd name="connsiteX16" fmla="*/ 199073 w 253365"/>
                    <a:gd name="connsiteY16" fmla="*/ 178118 h 250507"/>
                    <a:gd name="connsiteX17" fmla="*/ 211455 w 253365"/>
                    <a:gd name="connsiteY17" fmla="*/ 153353 h 250507"/>
                    <a:gd name="connsiteX18" fmla="*/ 250508 w 253365"/>
                    <a:gd name="connsiteY18" fmla="*/ 146685 h 250507"/>
                    <a:gd name="connsiteX19" fmla="*/ 251460 w 253365"/>
                    <a:gd name="connsiteY19" fmla="*/ 139065 h 250507"/>
                    <a:gd name="connsiteX20" fmla="*/ 252412 w 253365"/>
                    <a:gd name="connsiteY20" fmla="*/ 131445 h 250507"/>
                    <a:gd name="connsiteX21" fmla="*/ 253365 w 253365"/>
                    <a:gd name="connsiteY21" fmla="*/ 123825 h 250507"/>
                    <a:gd name="connsiteX22" fmla="*/ 216217 w 253365"/>
                    <a:gd name="connsiteY22" fmla="*/ 111443 h 250507"/>
                    <a:gd name="connsiteX23" fmla="*/ 207645 w 253365"/>
                    <a:gd name="connsiteY23" fmla="*/ 84773 h 250507"/>
                    <a:gd name="connsiteX24" fmla="*/ 229553 w 253365"/>
                    <a:gd name="connsiteY24" fmla="*/ 52388 h 250507"/>
                    <a:gd name="connsiteX25" fmla="*/ 224790 w 253365"/>
                    <a:gd name="connsiteY25" fmla="*/ 46673 h 250507"/>
                    <a:gd name="connsiteX26" fmla="*/ 220028 w 253365"/>
                    <a:gd name="connsiteY26" fmla="*/ 40958 h 250507"/>
                    <a:gd name="connsiteX27" fmla="*/ 215265 w 253365"/>
                    <a:gd name="connsiteY27" fmla="*/ 35243 h 250507"/>
                    <a:gd name="connsiteX28" fmla="*/ 180023 w 253365"/>
                    <a:gd name="connsiteY28" fmla="*/ 53340 h 250507"/>
                    <a:gd name="connsiteX29" fmla="*/ 155258 w 253365"/>
                    <a:gd name="connsiteY29" fmla="*/ 40958 h 250507"/>
                    <a:gd name="connsiteX30" fmla="*/ 148590 w 253365"/>
                    <a:gd name="connsiteY30" fmla="*/ 2858 h 250507"/>
                    <a:gd name="connsiteX31" fmla="*/ 140970 w 253365"/>
                    <a:gd name="connsiteY31" fmla="*/ 1905 h 250507"/>
                    <a:gd name="connsiteX32" fmla="*/ 133350 w 253365"/>
                    <a:gd name="connsiteY32" fmla="*/ 953 h 250507"/>
                    <a:gd name="connsiteX33" fmla="*/ 125730 w 253365"/>
                    <a:gd name="connsiteY33" fmla="*/ 0 h 250507"/>
                    <a:gd name="connsiteX34" fmla="*/ 113348 w 253365"/>
                    <a:gd name="connsiteY34" fmla="*/ 37148 h 250507"/>
                    <a:gd name="connsiteX35" fmla="*/ 86678 w 253365"/>
                    <a:gd name="connsiteY35" fmla="*/ 45720 h 250507"/>
                    <a:gd name="connsiteX36" fmla="*/ 54292 w 253365"/>
                    <a:gd name="connsiteY36" fmla="*/ 23813 h 250507"/>
                    <a:gd name="connsiteX37" fmla="*/ 48578 w 253365"/>
                    <a:gd name="connsiteY37" fmla="*/ 28575 h 250507"/>
                    <a:gd name="connsiteX38" fmla="*/ 42862 w 253365"/>
                    <a:gd name="connsiteY38" fmla="*/ 33338 h 250507"/>
                    <a:gd name="connsiteX39" fmla="*/ 35242 w 253365"/>
                    <a:gd name="connsiteY39" fmla="*/ 37148 h 250507"/>
                    <a:gd name="connsiteX40" fmla="*/ 53340 w 253365"/>
                    <a:gd name="connsiteY40" fmla="*/ 71438 h 250507"/>
                    <a:gd name="connsiteX41" fmla="*/ 40958 w 253365"/>
                    <a:gd name="connsiteY41" fmla="*/ 96203 h 250507"/>
                    <a:gd name="connsiteX42" fmla="*/ 2857 w 253365"/>
                    <a:gd name="connsiteY42" fmla="*/ 102870 h 250507"/>
                    <a:gd name="connsiteX43" fmla="*/ 1905 w 253365"/>
                    <a:gd name="connsiteY43" fmla="*/ 110490 h 250507"/>
                    <a:gd name="connsiteX44" fmla="*/ 953 w 253365"/>
                    <a:gd name="connsiteY44" fmla="*/ 118110 h 250507"/>
                    <a:gd name="connsiteX45" fmla="*/ 0 w 253365"/>
                    <a:gd name="connsiteY45" fmla="*/ 125730 h 250507"/>
                    <a:gd name="connsiteX46" fmla="*/ 37147 w 253365"/>
                    <a:gd name="connsiteY46" fmla="*/ 138113 h 250507"/>
                    <a:gd name="connsiteX47" fmla="*/ 45720 w 253365"/>
                    <a:gd name="connsiteY47" fmla="*/ 164783 h 250507"/>
                    <a:gd name="connsiteX48" fmla="*/ 24765 w 253365"/>
                    <a:gd name="connsiteY48" fmla="*/ 197168 h 25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3365" h="250507">
                      <a:moveTo>
                        <a:pt x="24765" y="197168"/>
                      </a:moveTo>
                      <a:lnTo>
                        <a:pt x="29528" y="202883"/>
                      </a:lnTo>
                      <a:lnTo>
                        <a:pt x="34290" y="208598"/>
                      </a:lnTo>
                      <a:lnTo>
                        <a:pt x="39053" y="214313"/>
                      </a:lnTo>
                      <a:lnTo>
                        <a:pt x="74295" y="196215"/>
                      </a:lnTo>
                      <a:cubicBezTo>
                        <a:pt x="81915" y="201930"/>
                        <a:pt x="90487" y="205740"/>
                        <a:pt x="99060" y="208598"/>
                      </a:cubicBezTo>
                      <a:lnTo>
                        <a:pt x="105728" y="247650"/>
                      </a:lnTo>
                      <a:lnTo>
                        <a:pt x="113348" y="248603"/>
                      </a:lnTo>
                      <a:lnTo>
                        <a:pt x="120967" y="249555"/>
                      </a:lnTo>
                      <a:lnTo>
                        <a:pt x="128587" y="250508"/>
                      </a:lnTo>
                      <a:lnTo>
                        <a:pt x="140970" y="213360"/>
                      </a:lnTo>
                      <a:cubicBezTo>
                        <a:pt x="149542" y="211455"/>
                        <a:pt x="159067" y="208598"/>
                        <a:pt x="167640" y="204788"/>
                      </a:cubicBezTo>
                      <a:lnTo>
                        <a:pt x="200025" y="227648"/>
                      </a:lnTo>
                      <a:lnTo>
                        <a:pt x="205740" y="222885"/>
                      </a:lnTo>
                      <a:lnTo>
                        <a:pt x="211455" y="218123"/>
                      </a:lnTo>
                      <a:lnTo>
                        <a:pt x="217170" y="213360"/>
                      </a:lnTo>
                      <a:lnTo>
                        <a:pt x="199073" y="178118"/>
                      </a:lnTo>
                      <a:cubicBezTo>
                        <a:pt x="204787" y="170498"/>
                        <a:pt x="208598" y="161925"/>
                        <a:pt x="211455" y="153353"/>
                      </a:cubicBezTo>
                      <a:lnTo>
                        <a:pt x="250508" y="146685"/>
                      </a:lnTo>
                      <a:lnTo>
                        <a:pt x="251460" y="139065"/>
                      </a:lnTo>
                      <a:lnTo>
                        <a:pt x="252412" y="131445"/>
                      </a:lnTo>
                      <a:lnTo>
                        <a:pt x="253365" y="123825"/>
                      </a:lnTo>
                      <a:lnTo>
                        <a:pt x="216217" y="111443"/>
                      </a:lnTo>
                      <a:cubicBezTo>
                        <a:pt x="214312" y="101918"/>
                        <a:pt x="211455" y="93345"/>
                        <a:pt x="207645" y="84773"/>
                      </a:cubicBezTo>
                      <a:lnTo>
                        <a:pt x="229553" y="52388"/>
                      </a:lnTo>
                      <a:lnTo>
                        <a:pt x="224790" y="46673"/>
                      </a:lnTo>
                      <a:lnTo>
                        <a:pt x="220028" y="40958"/>
                      </a:lnTo>
                      <a:lnTo>
                        <a:pt x="215265" y="35243"/>
                      </a:lnTo>
                      <a:lnTo>
                        <a:pt x="180023" y="53340"/>
                      </a:lnTo>
                      <a:cubicBezTo>
                        <a:pt x="172403" y="47625"/>
                        <a:pt x="163830" y="43815"/>
                        <a:pt x="155258" y="40958"/>
                      </a:cubicBezTo>
                      <a:lnTo>
                        <a:pt x="148590" y="2858"/>
                      </a:lnTo>
                      <a:lnTo>
                        <a:pt x="140970" y="1905"/>
                      </a:lnTo>
                      <a:lnTo>
                        <a:pt x="133350" y="953"/>
                      </a:lnTo>
                      <a:lnTo>
                        <a:pt x="125730" y="0"/>
                      </a:lnTo>
                      <a:lnTo>
                        <a:pt x="113348" y="37148"/>
                      </a:lnTo>
                      <a:cubicBezTo>
                        <a:pt x="103823" y="39053"/>
                        <a:pt x="95250" y="41910"/>
                        <a:pt x="86678" y="45720"/>
                      </a:cubicBezTo>
                      <a:lnTo>
                        <a:pt x="54292" y="23813"/>
                      </a:lnTo>
                      <a:lnTo>
                        <a:pt x="48578" y="28575"/>
                      </a:lnTo>
                      <a:lnTo>
                        <a:pt x="42862" y="33338"/>
                      </a:lnTo>
                      <a:lnTo>
                        <a:pt x="35242" y="37148"/>
                      </a:lnTo>
                      <a:lnTo>
                        <a:pt x="53340" y="71438"/>
                      </a:lnTo>
                      <a:cubicBezTo>
                        <a:pt x="47625" y="79058"/>
                        <a:pt x="43815" y="87630"/>
                        <a:pt x="40958" y="96203"/>
                      </a:cubicBezTo>
                      <a:lnTo>
                        <a:pt x="2857" y="102870"/>
                      </a:lnTo>
                      <a:lnTo>
                        <a:pt x="1905" y="110490"/>
                      </a:lnTo>
                      <a:lnTo>
                        <a:pt x="953" y="118110"/>
                      </a:lnTo>
                      <a:lnTo>
                        <a:pt x="0" y="125730"/>
                      </a:lnTo>
                      <a:lnTo>
                        <a:pt x="37147" y="138113"/>
                      </a:lnTo>
                      <a:cubicBezTo>
                        <a:pt x="39053" y="147638"/>
                        <a:pt x="41910" y="156210"/>
                        <a:pt x="45720" y="164783"/>
                      </a:cubicBezTo>
                      <a:lnTo>
                        <a:pt x="24765" y="197168"/>
                      </a:lnTo>
                      <a:close/>
                    </a:path>
                  </a:pathLst>
                </a:custGeom>
                <a:noFill/>
                <a:ln w="12700" cap="flat">
                  <a:solidFill>
                    <a:schemeClr val="bg1"/>
                  </a:solidFill>
                  <a:prstDash val="solid"/>
                  <a:round/>
                </a:ln>
              </p:spPr>
              <p:txBody>
                <a:bodyPr rtlCol="0" anchor="ctr"/>
                <a:lstStyle/>
                <a:p>
                  <a:endParaRPr lang="en-US"/>
                </a:p>
              </p:txBody>
            </p:sp>
          </p:grpSp>
          <p:sp>
            <p:nvSpPr>
              <p:cNvPr id="127" name="Freeform 126">
                <a:extLst>
                  <a:ext uri="{FF2B5EF4-FFF2-40B4-BE49-F238E27FC236}">
                    <a16:creationId xmlns:a16="http://schemas.microsoft.com/office/drawing/2014/main" id="{A7F60AA9-D5C3-97FA-9FA7-37BA1170A744}"/>
                  </a:ext>
                </a:extLst>
              </p:cNvPr>
              <p:cNvSpPr/>
              <p:nvPr/>
            </p:nvSpPr>
            <p:spPr>
              <a:xfrm>
                <a:off x="5898832" y="3194685"/>
                <a:ext cx="472439" cy="934402"/>
              </a:xfrm>
              <a:custGeom>
                <a:avLst/>
                <a:gdLst>
                  <a:gd name="connsiteX0" fmla="*/ 433388 w 472439"/>
                  <a:gd name="connsiteY0" fmla="*/ 0 h 934402"/>
                  <a:gd name="connsiteX1" fmla="*/ 25717 w 472439"/>
                  <a:gd name="connsiteY1" fmla="*/ 0 h 934402"/>
                  <a:gd name="connsiteX2" fmla="*/ 0 w 472439"/>
                  <a:gd name="connsiteY2" fmla="*/ 25717 h 934402"/>
                  <a:gd name="connsiteX3" fmla="*/ 0 w 472439"/>
                  <a:gd name="connsiteY3" fmla="*/ 908685 h 934402"/>
                  <a:gd name="connsiteX4" fmla="*/ 25717 w 472439"/>
                  <a:gd name="connsiteY4" fmla="*/ 934403 h 934402"/>
                  <a:gd name="connsiteX5" fmla="*/ 472440 w 472439"/>
                  <a:gd name="connsiteY5" fmla="*/ 934403 h 9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439" h="934402">
                    <a:moveTo>
                      <a:pt x="433388" y="0"/>
                    </a:moveTo>
                    <a:lnTo>
                      <a:pt x="25717" y="0"/>
                    </a:lnTo>
                    <a:cubicBezTo>
                      <a:pt x="11430" y="0"/>
                      <a:pt x="0" y="11430"/>
                      <a:pt x="0" y="25717"/>
                    </a:cubicBezTo>
                    <a:lnTo>
                      <a:pt x="0" y="908685"/>
                    </a:lnTo>
                    <a:cubicBezTo>
                      <a:pt x="0" y="922973"/>
                      <a:pt x="11430" y="934403"/>
                      <a:pt x="25717" y="934403"/>
                    </a:cubicBezTo>
                    <a:lnTo>
                      <a:pt x="472440" y="934403"/>
                    </a:lnTo>
                  </a:path>
                </a:pathLst>
              </a:custGeom>
              <a:noFill/>
              <a:ln w="12700" cap="flat">
                <a:solidFill>
                  <a:schemeClr val="bg1"/>
                </a:solidFill>
                <a:prstDash val="solid"/>
                <a:round/>
              </a:ln>
            </p:spPr>
            <p:txBody>
              <a:bodyPr rtlCol="0" anchor="ctr"/>
              <a:lstStyle/>
              <a:p>
                <a:endParaRPr lang="en-US"/>
              </a:p>
            </p:txBody>
          </p:sp>
          <p:sp>
            <p:nvSpPr>
              <p:cNvPr id="128" name="Freeform 127">
                <a:extLst>
                  <a:ext uri="{FF2B5EF4-FFF2-40B4-BE49-F238E27FC236}">
                    <a16:creationId xmlns:a16="http://schemas.microsoft.com/office/drawing/2014/main" id="{9384B79A-685C-05DA-1B8B-D9449F2B2C70}"/>
                  </a:ext>
                </a:extLst>
              </p:cNvPr>
              <p:cNvSpPr/>
              <p:nvPr/>
            </p:nvSpPr>
            <p:spPr>
              <a:xfrm>
                <a:off x="6549390" y="3411855"/>
                <a:ext cx="9525" cy="240030"/>
              </a:xfrm>
              <a:custGeom>
                <a:avLst/>
                <a:gdLst>
                  <a:gd name="connsiteX0" fmla="*/ 0 w 9525"/>
                  <a:gd name="connsiteY0" fmla="*/ 240030 h 240030"/>
                  <a:gd name="connsiteX1" fmla="*/ 0 w 9525"/>
                  <a:gd name="connsiteY1" fmla="*/ 0 h 240030"/>
                </a:gdLst>
                <a:ahLst/>
                <a:cxnLst>
                  <a:cxn ang="0">
                    <a:pos x="connsiteX0" y="connsiteY0"/>
                  </a:cxn>
                  <a:cxn ang="0">
                    <a:pos x="connsiteX1" y="connsiteY1"/>
                  </a:cxn>
                </a:cxnLst>
                <a:rect l="l" t="t" r="r" b="b"/>
                <a:pathLst>
                  <a:path w="9525" h="240030">
                    <a:moveTo>
                      <a:pt x="0" y="240030"/>
                    </a:moveTo>
                    <a:lnTo>
                      <a:pt x="0" y="0"/>
                    </a:lnTo>
                  </a:path>
                </a:pathLst>
              </a:custGeom>
              <a:ln w="12700" cap="flat">
                <a:solidFill>
                  <a:schemeClr val="bg1"/>
                </a:solidFill>
                <a:prstDash val="solid"/>
                <a:round/>
              </a:ln>
            </p:spPr>
            <p:txBody>
              <a:bodyPr rtlCol="0" anchor="ctr"/>
              <a:lstStyle/>
              <a:p>
                <a:endParaRPr lang="en-US"/>
              </a:p>
            </p:txBody>
          </p:sp>
          <p:sp>
            <p:nvSpPr>
              <p:cNvPr id="129" name="Freeform 128">
                <a:extLst>
                  <a:ext uri="{FF2B5EF4-FFF2-40B4-BE49-F238E27FC236}">
                    <a16:creationId xmlns:a16="http://schemas.microsoft.com/office/drawing/2014/main" id="{F5F4268E-8A98-C812-281E-FF61363C46DA}"/>
                  </a:ext>
                </a:extLst>
              </p:cNvPr>
              <p:cNvSpPr/>
              <p:nvPr/>
            </p:nvSpPr>
            <p:spPr>
              <a:xfrm>
                <a:off x="6371272" y="3713797"/>
                <a:ext cx="481965" cy="481965"/>
              </a:xfrm>
              <a:custGeom>
                <a:avLst/>
                <a:gdLst>
                  <a:gd name="connsiteX0" fmla="*/ 481965 w 481965"/>
                  <a:gd name="connsiteY0" fmla="*/ 240982 h 481965"/>
                  <a:gd name="connsiteX1" fmla="*/ 240982 w 481965"/>
                  <a:gd name="connsiteY1" fmla="*/ 481965 h 481965"/>
                  <a:gd name="connsiteX2" fmla="*/ 0 w 481965"/>
                  <a:gd name="connsiteY2" fmla="*/ 240982 h 481965"/>
                  <a:gd name="connsiteX3" fmla="*/ 240982 w 481965"/>
                  <a:gd name="connsiteY3" fmla="*/ 0 h 481965"/>
                  <a:gd name="connsiteX4" fmla="*/ 481965 w 481965"/>
                  <a:gd name="connsiteY4" fmla="*/ 240982 h 481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5" h="481965">
                    <a:moveTo>
                      <a:pt x="481965" y="240982"/>
                    </a:moveTo>
                    <a:cubicBezTo>
                      <a:pt x="481965" y="374073"/>
                      <a:pt x="374073" y="481965"/>
                      <a:pt x="240982" y="481965"/>
                    </a:cubicBezTo>
                    <a:cubicBezTo>
                      <a:pt x="107891" y="481965"/>
                      <a:pt x="0" y="374073"/>
                      <a:pt x="0" y="240982"/>
                    </a:cubicBezTo>
                    <a:cubicBezTo>
                      <a:pt x="0" y="107891"/>
                      <a:pt x="107891" y="0"/>
                      <a:pt x="240982" y="0"/>
                    </a:cubicBezTo>
                    <a:cubicBezTo>
                      <a:pt x="374073" y="0"/>
                      <a:pt x="481965" y="107891"/>
                      <a:pt x="481965" y="240982"/>
                    </a:cubicBezTo>
                    <a:close/>
                  </a:path>
                </a:pathLst>
              </a:custGeom>
              <a:noFill/>
              <a:ln w="12700" cap="flat">
                <a:solidFill>
                  <a:schemeClr val="bg1"/>
                </a:solidFill>
                <a:prstDash val="solid"/>
                <a:round/>
              </a:ln>
            </p:spPr>
            <p:txBody>
              <a:bodyPr rtlCol="0" anchor="ctr"/>
              <a:lstStyle/>
              <a:p>
                <a:endParaRPr lang="en-US"/>
              </a:p>
            </p:txBody>
          </p:sp>
          <p:grpSp>
            <p:nvGrpSpPr>
              <p:cNvPr id="130" name="Graphic 103">
                <a:extLst>
                  <a:ext uri="{FF2B5EF4-FFF2-40B4-BE49-F238E27FC236}">
                    <a16:creationId xmlns:a16="http://schemas.microsoft.com/office/drawing/2014/main" id="{45C9DB82-400D-73BA-BD56-BCFF2B15A0DC}"/>
                  </a:ext>
                </a:extLst>
              </p:cNvPr>
              <p:cNvGrpSpPr/>
              <p:nvPr/>
            </p:nvGrpSpPr>
            <p:grpSpPr>
              <a:xfrm>
                <a:off x="6509385" y="3812857"/>
                <a:ext cx="214312" cy="276225"/>
                <a:chOff x="6509385" y="3812857"/>
                <a:chExt cx="214312" cy="276225"/>
              </a:xfrm>
              <a:noFill/>
            </p:grpSpPr>
            <p:sp>
              <p:nvSpPr>
                <p:cNvPr id="131" name="Freeform 130">
                  <a:extLst>
                    <a:ext uri="{FF2B5EF4-FFF2-40B4-BE49-F238E27FC236}">
                      <a16:creationId xmlns:a16="http://schemas.microsoft.com/office/drawing/2014/main" id="{062D7623-9CF8-7805-12B0-DA705A6B48B5}"/>
                    </a:ext>
                  </a:extLst>
                </p:cNvPr>
                <p:cNvSpPr/>
                <p:nvPr/>
              </p:nvSpPr>
              <p:spPr>
                <a:xfrm>
                  <a:off x="6611302" y="3812857"/>
                  <a:ext cx="112394" cy="276225"/>
                </a:xfrm>
                <a:custGeom>
                  <a:avLst/>
                  <a:gdLst>
                    <a:gd name="connsiteX0" fmla="*/ 112395 w 112394"/>
                    <a:gd name="connsiteY0" fmla="*/ 171450 h 276225"/>
                    <a:gd name="connsiteX1" fmla="*/ 0 w 112394"/>
                    <a:gd name="connsiteY1" fmla="*/ 276225 h 276225"/>
                    <a:gd name="connsiteX2" fmla="*/ 0 w 112394"/>
                    <a:gd name="connsiteY2" fmla="*/ 0 h 276225"/>
                  </a:gdLst>
                  <a:ahLst/>
                  <a:cxnLst>
                    <a:cxn ang="0">
                      <a:pos x="connsiteX0" y="connsiteY0"/>
                    </a:cxn>
                    <a:cxn ang="0">
                      <a:pos x="connsiteX1" y="connsiteY1"/>
                    </a:cxn>
                    <a:cxn ang="0">
                      <a:pos x="connsiteX2" y="connsiteY2"/>
                    </a:cxn>
                  </a:cxnLst>
                  <a:rect l="l" t="t" r="r" b="b"/>
                  <a:pathLst>
                    <a:path w="112394" h="276225">
                      <a:moveTo>
                        <a:pt x="112395" y="171450"/>
                      </a:moveTo>
                      <a:lnTo>
                        <a:pt x="0" y="276225"/>
                      </a:lnTo>
                      <a:lnTo>
                        <a:pt x="0" y="0"/>
                      </a:lnTo>
                    </a:path>
                  </a:pathLst>
                </a:custGeom>
                <a:noFill/>
                <a:ln w="12700" cap="flat">
                  <a:solidFill>
                    <a:schemeClr val="bg1"/>
                  </a:solidFill>
                  <a:prstDash val="solid"/>
                  <a:round/>
                </a:ln>
              </p:spPr>
              <p:txBody>
                <a:bodyPr rtlCol="0" anchor="ctr"/>
                <a:lstStyle/>
                <a:p>
                  <a:endParaRPr lang="en-US"/>
                </a:p>
              </p:txBody>
            </p:sp>
            <p:sp>
              <p:nvSpPr>
                <p:cNvPr id="132" name="Freeform 131">
                  <a:extLst>
                    <a:ext uri="{FF2B5EF4-FFF2-40B4-BE49-F238E27FC236}">
                      <a16:creationId xmlns:a16="http://schemas.microsoft.com/office/drawing/2014/main" id="{C229D21C-A22F-5A84-5562-184FA47F9090}"/>
                    </a:ext>
                  </a:extLst>
                </p:cNvPr>
                <p:cNvSpPr/>
                <p:nvPr/>
              </p:nvSpPr>
              <p:spPr>
                <a:xfrm>
                  <a:off x="6509385" y="3984307"/>
                  <a:ext cx="101917" cy="104775"/>
                </a:xfrm>
                <a:custGeom>
                  <a:avLst/>
                  <a:gdLst>
                    <a:gd name="connsiteX0" fmla="*/ 0 w 101917"/>
                    <a:gd name="connsiteY0" fmla="*/ 0 h 104775"/>
                    <a:gd name="connsiteX1" fmla="*/ 101918 w 101917"/>
                    <a:gd name="connsiteY1" fmla="*/ 104775 h 104775"/>
                  </a:gdLst>
                  <a:ahLst/>
                  <a:cxnLst>
                    <a:cxn ang="0">
                      <a:pos x="connsiteX0" y="connsiteY0"/>
                    </a:cxn>
                    <a:cxn ang="0">
                      <a:pos x="connsiteX1" y="connsiteY1"/>
                    </a:cxn>
                  </a:cxnLst>
                  <a:rect l="l" t="t" r="r" b="b"/>
                  <a:pathLst>
                    <a:path w="101917" h="104775">
                      <a:moveTo>
                        <a:pt x="0" y="0"/>
                      </a:moveTo>
                      <a:lnTo>
                        <a:pt x="101918" y="104775"/>
                      </a:lnTo>
                    </a:path>
                  </a:pathLst>
                </a:custGeom>
                <a:ln w="12700" cap="flat">
                  <a:solidFill>
                    <a:schemeClr val="bg1"/>
                  </a:solidFill>
                  <a:prstDash val="solid"/>
                  <a:round/>
                </a:ln>
              </p:spPr>
              <p:txBody>
                <a:bodyPr rtlCol="0" anchor="ctr"/>
                <a:lstStyle/>
                <a:p>
                  <a:endParaRPr lang="en-US"/>
                </a:p>
              </p:txBody>
            </p:sp>
          </p:grpSp>
        </p:grpSp>
      </p:grpSp>
      <p:grpSp>
        <p:nvGrpSpPr>
          <p:cNvPr id="144" name="Group 143">
            <a:extLst>
              <a:ext uri="{FF2B5EF4-FFF2-40B4-BE49-F238E27FC236}">
                <a16:creationId xmlns:a16="http://schemas.microsoft.com/office/drawing/2014/main" id="{6BB2296B-B93F-5166-ADA3-09AE636B5244}"/>
              </a:ext>
            </a:extLst>
          </p:cNvPr>
          <p:cNvGrpSpPr/>
          <p:nvPr/>
        </p:nvGrpSpPr>
        <p:grpSpPr>
          <a:xfrm>
            <a:off x="8597198" y="3743854"/>
            <a:ext cx="1371600" cy="1422387"/>
            <a:chOff x="8675504" y="2445891"/>
            <a:chExt cx="1371600" cy="1422387"/>
          </a:xfrm>
        </p:grpSpPr>
        <p:sp>
          <p:nvSpPr>
            <p:cNvPr id="60" name="TextBox 59">
              <a:extLst>
                <a:ext uri="{FF2B5EF4-FFF2-40B4-BE49-F238E27FC236}">
                  <a16:creationId xmlns:a16="http://schemas.microsoft.com/office/drawing/2014/main" id="{10F4FB54-41F0-0FF7-FCEF-FD953E8BE544}"/>
                </a:ext>
              </a:extLst>
            </p:cNvPr>
            <p:cNvSpPr txBox="1"/>
            <p:nvPr/>
          </p:nvSpPr>
          <p:spPr>
            <a:xfrm>
              <a:off x="8675504" y="3406613"/>
              <a:ext cx="1371600" cy="461665"/>
            </a:xfrm>
            <a:prstGeom prst="rect">
              <a:avLst/>
            </a:prstGeom>
            <a:noFill/>
          </p:spPr>
          <p:txBody>
            <a:bodyPr wrap="square" lIns="0" rIns="0" rtlCol="0">
              <a:spAutoFit/>
            </a:bodyPr>
            <a:lstStyle/>
            <a:p>
              <a:pPr algn="ctr"/>
              <a:r>
                <a:rPr lang="en-US" sz="1200" b="1"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Alerting and monitoring</a:t>
              </a:r>
            </a:p>
          </p:txBody>
        </p:sp>
        <p:sp>
          <p:nvSpPr>
            <p:cNvPr id="62" name="Oval 61">
              <a:extLst>
                <a:ext uri="{FF2B5EF4-FFF2-40B4-BE49-F238E27FC236}">
                  <a16:creationId xmlns:a16="http://schemas.microsoft.com/office/drawing/2014/main" id="{EC68EB19-3BBA-8872-05FA-F92F2F336DC5}"/>
                </a:ext>
              </a:extLst>
            </p:cNvPr>
            <p:cNvSpPr/>
            <p:nvPr/>
          </p:nvSpPr>
          <p:spPr bwMode="auto">
            <a:xfrm>
              <a:off x="8922206" y="2445891"/>
              <a:ext cx="878196" cy="85437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pPr>
              <a:endParaRPr lang="en-US" sz="2400" b="1"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grpSp>
          <p:nvGrpSpPr>
            <p:cNvPr id="136" name="Graphic 134">
              <a:extLst>
                <a:ext uri="{FF2B5EF4-FFF2-40B4-BE49-F238E27FC236}">
                  <a16:creationId xmlns:a16="http://schemas.microsoft.com/office/drawing/2014/main" id="{E019A921-D53C-B2C6-AFA2-B7E3482FB60A}"/>
                </a:ext>
              </a:extLst>
            </p:cNvPr>
            <p:cNvGrpSpPr/>
            <p:nvPr/>
          </p:nvGrpSpPr>
          <p:grpSpPr>
            <a:xfrm>
              <a:off x="9067583" y="2657786"/>
              <a:ext cx="614479" cy="417647"/>
              <a:chOff x="5367337" y="3030855"/>
              <a:chExt cx="1415415" cy="962024"/>
            </a:xfrm>
            <a:noFill/>
          </p:grpSpPr>
          <p:grpSp>
            <p:nvGrpSpPr>
              <p:cNvPr id="137" name="Graphic 134">
                <a:extLst>
                  <a:ext uri="{FF2B5EF4-FFF2-40B4-BE49-F238E27FC236}">
                    <a16:creationId xmlns:a16="http://schemas.microsoft.com/office/drawing/2014/main" id="{5FAA42B7-7ECB-E3A6-FABB-A9E5A725E752}"/>
                  </a:ext>
                </a:extLst>
              </p:cNvPr>
              <p:cNvGrpSpPr/>
              <p:nvPr/>
            </p:nvGrpSpPr>
            <p:grpSpPr>
              <a:xfrm>
                <a:off x="5367337" y="3030855"/>
                <a:ext cx="1415415" cy="962024"/>
                <a:chOff x="5367337" y="3030855"/>
                <a:chExt cx="1415415" cy="962024"/>
              </a:xfrm>
              <a:noFill/>
            </p:grpSpPr>
            <p:sp>
              <p:nvSpPr>
                <p:cNvPr id="138" name="Freeform 137">
                  <a:extLst>
                    <a:ext uri="{FF2B5EF4-FFF2-40B4-BE49-F238E27FC236}">
                      <a16:creationId xmlns:a16="http://schemas.microsoft.com/office/drawing/2014/main" id="{0149526A-9E27-7E9A-A193-6F07CE28E239}"/>
                    </a:ext>
                  </a:extLst>
                </p:cNvPr>
                <p:cNvSpPr/>
                <p:nvPr/>
              </p:nvSpPr>
              <p:spPr>
                <a:xfrm>
                  <a:off x="5367337" y="3891915"/>
                  <a:ext cx="1415415" cy="100964"/>
                </a:xfrm>
                <a:custGeom>
                  <a:avLst/>
                  <a:gdLst>
                    <a:gd name="connsiteX0" fmla="*/ 0 w 1415415"/>
                    <a:gd name="connsiteY0" fmla="*/ 0 h 100964"/>
                    <a:gd name="connsiteX1" fmla="*/ 0 w 1415415"/>
                    <a:gd name="connsiteY1" fmla="*/ 70485 h 100964"/>
                    <a:gd name="connsiteX2" fmla="*/ 4763 w 1415415"/>
                    <a:gd name="connsiteY2" fmla="*/ 74295 h 100964"/>
                    <a:gd name="connsiteX3" fmla="*/ 83820 w 1415415"/>
                    <a:gd name="connsiteY3" fmla="*/ 100965 h 100964"/>
                    <a:gd name="connsiteX4" fmla="*/ 1340168 w 1415415"/>
                    <a:gd name="connsiteY4" fmla="*/ 100965 h 100964"/>
                    <a:gd name="connsiteX5" fmla="*/ 1405890 w 1415415"/>
                    <a:gd name="connsiteY5" fmla="*/ 78105 h 100964"/>
                    <a:gd name="connsiteX6" fmla="*/ 1415415 w 1415415"/>
                    <a:gd name="connsiteY6" fmla="*/ 70485 h 100964"/>
                    <a:gd name="connsiteX7" fmla="*/ 1415415 w 1415415"/>
                    <a:gd name="connsiteY7" fmla="*/ 0 h 100964"/>
                    <a:gd name="connsiteX8" fmla="*/ 0 w 1415415"/>
                    <a:gd name="connsiteY8" fmla="*/ 0 h 10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415" h="100964">
                      <a:moveTo>
                        <a:pt x="0" y="0"/>
                      </a:moveTo>
                      <a:lnTo>
                        <a:pt x="0" y="70485"/>
                      </a:lnTo>
                      <a:lnTo>
                        <a:pt x="4763" y="74295"/>
                      </a:lnTo>
                      <a:cubicBezTo>
                        <a:pt x="27622" y="91440"/>
                        <a:pt x="55245" y="100965"/>
                        <a:pt x="83820" y="100965"/>
                      </a:cubicBezTo>
                      <a:lnTo>
                        <a:pt x="1340168" y="100965"/>
                      </a:lnTo>
                      <a:cubicBezTo>
                        <a:pt x="1363980" y="100965"/>
                        <a:pt x="1386840" y="93345"/>
                        <a:pt x="1405890" y="78105"/>
                      </a:cubicBezTo>
                      <a:lnTo>
                        <a:pt x="1415415" y="70485"/>
                      </a:lnTo>
                      <a:lnTo>
                        <a:pt x="1415415" y="0"/>
                      </a:lnTo>
                      <a:lnTo>
                        <a:pt x="0" y="0"/>
                      </a:lnTo>
                      <a:close/>
                    </a:path>
                  </a:pathLst>
                </a:custGeom>
                <a:noFill/>
                <a:ln w="12700" cap="flat">
                  <a:solidFill>
                    <a:schemeClr val="bg1"/>
                  </a:solidFill>
                  <a:prstDash val="solid"/>
                  <a:round/>
                </a:ln>
              </p:spPr>
              <p:txBody>
                <a:bodyPr rtlCol="0" anchor="ctr"/>
                <a:lstStyle/>
                <a:p>
                  <a:endParaRPr lang="en-US"/>
                </a:p>
              </p:txBody>
            </p:sp>
            <p:sp>
              <p:nvSpPr>
                <p:cNvPr id="139" name="Freeform 138">
                  <a:extLst>
                    <a:ext uri="{FF2B5EF4-FFF2-40B4-BE49-F238E27FC236}">
                      <a16:creationId xmlns:a16="http://schemas.microsoft.com/office/drawing/2014/main" id="{537FE022-2DC0-E439-89A2-2E3835DA0079}"/>
                    </a:ext>
                  </a:extLst>
                </p:cNvPr>
                <p:cNvSpPr/>
                <p:nvPr/>
              </p:nvSpPr>
              <p:spPr>
                <a:xfrm>
                  <a:off x="5564505" y="3097529"/>
                  <a:ext cx="1031557" cy="707707"/>
                </a:xfrm>
                <a:custGeom>
                  <a:avLst/>
                  <a:gdLst>
                    <a:gd name="connsiteX0" fmla="*/ 1031558 w 1031557"/>
                    <a:gd name="connsiteY0" fmla="*/ 679133 h 707707"/>
                    <a:gd name="connsiteX1" fmla="*/ 1002983 w 1031557"/>
                    <a:gd name="connsiteY1" fmla="*/ 707708 h 707707"/>
                    <a:gd name="connsiteX2" fmla="*/ 28575 w 1031557"/>
                    <a:gd name="connsiteY2" fmla="*/ 707708 h 707707"/>
                    <a:gd name="connsiteX3" fmla="*/ 0 w 1031557"/>
                    <a:gd name="connsiteY3" fmla="*/ 679133 h 707707"/>
                    <a:gd name="connsiteX4" fmla="*/ 0 w 1031557"/>
                    <a:gd name="connsiteY4" fmla="*/ 28575 h 707707"/>
                    <a:gd name="connsiteX5" fmla="*/ 28575 w 1031557"/>
                    <a:gd name="connsiteY5" fmla="*/ 0 h 707707"/>
                    <a:gd name="connsiteX6" fmla="*/ 998220 w 1031557"/>
                    <a:gd name="connsiteY6" fmla="*/ 0 h 707707"/>
                    <a:gd name="connsiteX7" fmla="*/ 1026795 w 1031557"/>
                    <a:gd name="connsiteY7" fmla="*/ 28575 h 707707"/>
                    <a:gd name="connsiteX8" fmla="*/ 1031558 w 1031557"/>
                    <a:gd name="connsiteY8" fmla="*/ 679133 h 70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557" h="707707">
                      <a:moveTo>
                        <a:pt x="1031558" y="679133"/>
                      </a:moveTo>
                      <a:cubicBezTo>
                        <a:pt x="1031558" y="695325"/>
                        <a:pt x="1019175" y="707708"/>
                        <a:pt x="1002983" y="707708"/>
                      </a:cubicBezTo>
                      <a:lnTo>
                        <a:pt x="28575" y="707708"/>
                      </a:lnTo>
                      <a:cubicBezTo>
                        <a:pt x="12382" y="707708"/>
                        <a:pt x="0" y="695325"/>
                        <a:pt x="0" y="679133"/>
                      </a:cubicBezTo>
                      <a:lnTo>
                        <a:pt x="0" y="28575"/>
                      </a:lnTo>
                      <a:cubicBezTo>
                        <a:pt x="0" y="12383"/>
                        <a:pt x="12382" y="0"/>
                        <a:pt x="28575" y="0"/>
                      </a:cubicBezTo>
                      <a:lnTo>
                        <a:pt x="998220" y="0"/>
                      </a:lnTo>
                      <a:cubicBezTo>
                        <a:pt x="1014412" y="0"/>
                        <a:pt x="1026795" y="12383"/>
                        <a:pt x="1026795" y="28575"/>
                      </a:cubicBezTo>
                      <a:lnTo>
                        <a:pt x="1031558" y="679133"/>
                      </a:lnTo>
                      <a:close/>
                    </a:path>
                  </a:pathLst>
                </a:custGeom>
                <a:noFill/>
                <a:ln w="12700" cap="flat">
                  <a:solidFill>
                    <a:schemeClr val="bg1"/>
                  </a:solidFill>
                  <a:prstDash val="solid"/>
                  <a:round/>
                </a:ln>
              </p:spPr>
              <p:txBody>
                <a:bodyPr rtlCol="0" anchor="ctr"/>
                <a:lstStyle/>
                <a:p>
                  <a:endParaRPr lang="en-US"/>
                </a:p>
              </p:txBody>
            </p:sp>
            <p:sp>
              <p:nvSpPr>
                <p:cNvPr id="140" name="Freeform 139">
                  <a:extLst>
                    <a:ext uri="{FF2B5EF4-FFF2-40B4-BE49-F238E27FC236}">
                      <a16:creationId xmlns:a16="http://schemas.microsoft.com/office/drawing/2014/main" id="{ACDD051F-AA33-4C64-5FBE-537C2F68B328}"/>
                    </a:ext>
                  </a:extLst>
                </p:cNvPr>
                <p:cNvSpPr/>
                <p:nvPr/>
              </p:nvSpPr>
              <p:spPr>
                <a:xfrm>
                  <a:off x="5491162" y="3030855"/>
                  <a:ext cx="1171575" cy="857249"/>
                </a:xfrm>
                <a:custGeom>
                  <a:avLst/>
                  <a:gdLst>
                    <a:gd name="connsiteX0" fmla="*/ 1171575 w 1171575"/>
                    <a:gd name="connsiteY0" fmla="*/ 828675 h 857249"/>
                    <a:gd name="connsiteX1" fmla="*/ 1143000 w 1171575"/>
                    <a:gd name="connsiteY1" fmla="*/ 857250 h 857249"/>
                    <a:gd name="connsiteX2" fmla="*/ 28575 w 1171575"/>
                    <a:gd name="connsiteY2" fmla="*/ 857250 h 857249"/>
                    <a:gd name="connsiteX3" fmla="*/ 0 w 1171575"/>
                    <a:gd name="connsiteY3" fmla="*/ 828675 h 857249"/>
                    <a:gd name="connsiteX4" fmla="*/ 0 w 1171575"/>
                    <a:gd name="connsiteY4" fmla="*/ 28575 h 857249"/>
                    <a:gd name="connsiteX5" fmla="*/ 28575 w 1171575"/>
                    <a:gd name="connsiteY5" fmla="*/ 0 h 857249"/>
                    <a:gd name="connsiteX6" fmla="*/ 1143000 w 1171575"/>
                    <a:gd name="connsiteY6" fmla="*/ 0 h 857249"/>
                    <a:gd name="connsiteX7" fmla="*/ 1171575 w 1171575"/>
                    <a:gd name="connsiteY7" fmla="*/ 28575 h 857249"/>
                    <a:gd name="connsiteX8" fmla="*/ 1171575 w 1171575"/>
                    <a:gd name="connsiteY8" fmla="*/ 828675 h 8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575" h="857249">
                      <a:moveTo>
                        <a:pt x="1171575" y="828675"/>
                      </a:moveTo>
                      <a:cubicBezTo>
                        <a:pt x="1171575" y="844867"/>
                        <a:pt x="1159193" y="857250"/>
                        <a:pt x="1143000" y="857250"/>
                      </a:cubicBezTo>
                      <a:lnTo>
                        <a:pt x="28575" y="857250"/>
                      </a:lnTo>
                      <a:cubicBezTo>
                        <a:pt x="12382" y="857250"/>
                        <a:pt x="0" y="844867"/>
                        <a:pt x="0" y="828675"/>
                      </a:cubicBezTo>
                      <a:lnTo>
                        <a:pt x="0" y="28575"/>
                      </a:lnTo>
                      <a:cubicBezTo>
                        <a:pt x="0" y="12382"/>
                        <a:pt x="12382" y="0"/>
                        <a:pt x="28575" y="0"/>
                      </a:cubicBezTo>
                      <a:lnTo>
                        <a:pt x="1143000" y="0"/>
                      </a:lnTo>
                      <a:cubicBezTo>
                        <a:pt x="1159193" y="0"/>
                        <a:pt x="1171575" y="12382"/>
                        <a:pt x="1171575" y="28575"/>
                      </a:cubicBezTo>
                      <a:lnTo>
                        <a:pt x="1171575" y="828675"/>
                      </a:lnTo>
                      <a:close/>
                    </a:path>
                  </a:pathLst>
                </a:custGeom>
                <a:noFill/>
                <a:ln w="12700" cap="flat">
                  <a:solidFill>
                    <a:schemeClr val="bg1"/>
                  </a:solidFill>
                  <a:prstDash val="solid"/>
                  <a:round/>
                </a:ln>
              </p:spPr>
              <p:txBody>
                <a:bodyPr rtlCol="0" anchor="ctr"/>
                <a:lstStyle/>
                <a:p>
                  <a:endParaRPr lang="en-US"/>
                </a:p>
              </p:txBody>
            </p:sp>
          </p:grpSp>
          <p:grpSp>
            <p:nvGrpSpPr>
              <p:cNvPr id="141" name="Graphic 134">
                <a:extLst>
                  <a:ext uri="{FF2B5EF4-FFF2-40B4-BE49-F238E27FC236}">
                    <a16:creationId xmlns:a16="http://schemas.microsoft.com/office/drawing/2014/main" id="{AC66A63B-09AF-688E-817B-93DA1962EA01}"/>
                  </a:ext>
                </a:extLst>
              </p:cNvPr>
              <p:cNvGrpSpPr/>
              <p:nvPr/>
            </p:nvGrpSpPr>
            <p:grpSpPr>
              <a:xfrm>
                <a:off x="5845492" y="3215639"/>
                <a:ext cx="460057" cy="460057"/>
                <a:chOff x="5845492" y="3215639"/>
                <a:chExt cx="460057" cy="460057"/>
              </a:xfrm>
              <a:noFill/>
            </p:grpSpPr>
            <p:sp>
              <p:nvSpPr>
                <p:cNvPr id="142" name="Freeform 141">
                  <a:extLst>
                    <a:ext uri="{FF2B5EF4-FFF2-40B4-BE49-F238E27FC236}">
                      <a16:creationId xmlns:a16="http://schemas.microsoft.com/office/drawing/2014/main" id="{60893172-EC6F-B60D-42D4-B4C063419103}"/>
                    </a:ext>
                  </a:extLst>
                </p:cNvPr>
                <p:cNvSpPr/>
                <p:nvPr/>
              </p:nvSpPr>
              <p:spPr>
                <a:xfrm>
                  <a:off x="5845492" y="3215639"/>
                  <a:ext cx="460057" cy="460057"/>
                </a:xfrm>
                <a:custGeom>
                  <a:avLst/>
                  <a:gdLst>
                    <a:gd name="connsiteX0" fmla="*/ 42863 w 460057"/>
                    <a:gd name="connsiteY0" fmla="*/ 364808 h 460057"/>
                    <a:gd name="connsiteX1" fmla="*/ 52388 w 460057"/>
                    <a:gd name="connsiteY1" fmla="*/ 375285 h 460057"/>
                    <a:gd name="connsiteX2" fmla="*/ 61913 w 460057"/>
                    <a:gd name="connsiteY2" fmla="*/ 385763 h 460057"/>
                    <a:gd name="connsiteX3" fmla="*/ 71438 w 460057"/>
                    <a:gd name="connsiteY3" fmla="*/ 396240 h 460057"/>
                    <a:gd name="connsiteX4" fmla="*/ 135255 w 460057"/>
                    <a:gd name="connsiteY4" fmla="*/ 363855 h 460057"/>
                    <a:gd name="connsiteX5" fmla="*/ 180975 w 460057"/>
                    <a:gd name="connsiteY5" fmla="*/ 386715 h 460057"/>
                    <a:gd name="connsiteX6" fmla="*/ 193358 w 460057"/>
                    <a:gd name="connsiteY6" fmla="*/ 457200 h 460057"/>
                    <a:gd name="connsiteX7" fmla="*/ 207645 w 460057"/>
                    <a:gd name="connsiteY7" fmla="*/ 458153 h 460057"/>
                    <a:gd name="connsiteX8" fmla="*/ 221933 w 460057"/>
                    <a:gd name="connsiteY8" fmla="*/ 459105 h 460057"/>
                    <a:gd name="connsiteX9" fmla="*/ 236220 w 460057"/>
                    <a:gd name="connsiteY9" fmla="*/ 460058 h 460057"/>
                    <a:gd name="connsiteX10" fmla="*/ 258128 w 460057"/>
                    <a:gd name="connsiteY10" fmla="*/ 391478 h 460057"/>
                    <a:gd name="connsiteX11" fmla="*/ 305753 w 460057"/>
                    <a:gd name="connsiteY11" fmla="*/ 375285 h 460057"/>
                    <a:gd name="connsiteX12" fmla="*/ 364808 w 460057"/>
                    <a:gd name="connsiteY12" fmla="*/ 416243 h 460057"/>
                    <a:gd name="connsiteX13" fmla="*/ 375285 w 460057"/>
                    <a:gd name="connsiteY13" fmla="*/ 406718 h 460057"/>
                    <a:gd name="connsiteX14" fmla="*/ 385763 w 460057"/>
                    <a:gd name="connsiteY14" fmla="*/ 397193 h 460057"/>
                    <a:gd name="connsiteX15" fmla="*/ 396240 w 460057"/>
                    <a:gd name="connsiteY15" fmla="*/ 387668 h 460057"/>
                    <a:gd name="connsiteX16" fmla="*/ 363855 w 460057"/>
                    <a:gd name="connsiteY16" fmla="*/ 323850 h 460057"/>
                    <a:gd name="connsiteX17" fmla="*/ 386715 w 460057"/>
                    <a:gd name="connsiteY17" fmla="*/ 279083 h 460057"/>
                    <a:gd name="connsiteX18" fmla="*/ 457200 w 460057"/>
                    <a:gd name="connsiteY18" fmla="*/ 266700 h 460057"/>
                    <a:gd name="connsiteX19" fmla="*/ 458153 w 460057"/>
                    <a:gd name="connsiteY19" fmla="*/ 252413 h 460057"/>
                    <a:gd name="connsiteX20" fmla="*/ 459105 w 460057"/>
                    <a:gd name="connsiteY20" fmla="*/ 238125 h 460057"/>
                    <a:gd name="connsiteX21" fmla="*/ 460058 w 460057"/>
                    <a:gd name="connsiteY21" fmla="*/ 223838 h 460057"/>
                    <a:gd name="connsiteX22" fmla="*/ 391478 w 460057"/>
                    <a:gd name="connsiteY22" fmla="*/ 201930 h 460057"/>
                    <a:gd name="connsiteX23" fmla="*/ 375285 w 460057"/>
                    <a:gd name="connsiteY23" fmla="*/ 154305 h 460057"/>
                    <a:gd name="connsiteX24" fmla="*/ 416243 w 460057"/>
                    <a:gd name="connsiteY24" fmla="*/ 95250 h 460057"/>
                    <a:gd name="connsiteX25" fmla="*/ 406718 w 460057"/>
                    <a:gd name="connsiteY25" fmla="*/ 84773 h 460057"/>
                    <a:gd name="connsiteX26" fmla="*/ 397193 w 460057"/>
                    <a:gd name="connsiteY26" fmla="*/ 74295 h 460057"/>
                    <a:gd name="connsiteX27" fmla="*/ 387668 w 460057"/>
                    <a:gd name="connsiteY27" fmla="*/ 63818 h 460057"/>
                    <a:gd name="connsiteX28" fmla="*/ 323850 w 460057"/>
                    <a:gd name="connsiteY28" fmla="*/ 96202 h 460057"/>
                    <a:gd name="connsiteX29" fmla="*/ 278130 w 460057"/>
                    <a:gd name="connsiteY29" fmla="*/ 73343 h 460057"/>
                    <a:gd name="connsiteX30" fmla="*/ 265748 w 460057"/>
                    <a:gd name="connsiteY30" fmla="*/ 2858 h 460057"/>
                    <a:gd name="connsiteX31" fmla="*/ 251460 w 460057"/>
                    <a:gd name="connsiteY31" fmla="*/ 1905 h 460057"/>
                    <a:gd name="connsiteX32" fmla="*/ 237173 w 460057"/>
                    <a:gd name="connsiteY32" fmla="*/ 952 h 460057"/>
                    <a:gd name="connsiteX33" fmla="*/ 222885 w 460057"/>
                    <a:gd name="connsiteY33" fmla="*/ 0 h 460057"/>
                    <a:gd name="connsiteX34" fmla="*/ 200978 w 460057"/>
                    <a:gd name="connsiteY34" fmla="*/ 67627 h 460057"/>
                    <a:gd name="connsiteX35" fmla="*/ 152400 w 460057"/>
                    <a:gd name="connsiteY35" fmla="*/ 83820 h 460057"/>
                    <a:gd name="connsiteX36" fmla="*/ 94298 w 460057"/>
                    <a:gd name="connsiteY36" fmla="*/ 42863 h 460057"/>
                    <a:gd name="connsiteX37" fmla="*/ 83820 w 460057"/>
                    <a:gd name="connsiteY37" fmla="*/ 52388 h 460057"/>
                    <a:gd name="connsiteX38" fmla="*/ 73343 w 460057"/>
                    <a:gd name="connsiteY38" fmla="*/ 61913 h 460057"/>
                    <a:gd name="connsiteX39" fmla="*/ 62865 w 460057"/>
                    <a:gd name="connsiteY39" fmla="*/ 71438 h 460057"/>
                    <a:gd name="connsiteX40" fmla="*/ 95250 w 460057"/>
                    <a:gd name="connsiteY40" fmla="*/ 134302 h 460057"/>
                    <a:gd name="connsiteX41" fmla="*/ 72390 w 460057"/>
                    <a:gd name="connsiteY41" fmla="*/ 180023 h 460057"/>
                    <a:gd name="connsiteX42" fmla="*/ 2858 w 460057"/>
                    <a:gd name="connsiteY42" fmla="*/ 192405 h 460057"/>
                    <a:gd name="connsiteX43" fmla="*/ 1905 w 460057"/>
                    <a:gd name="connsiteY43" fmla="*/ 206693 h 460057"/>
                    <a:gd name="connsiteX44" fmla="*/ 953 w 460057"/>
                    <a:gd name="connsiteY44" fmla="*/ 220980 h 460057"/>
                    <a:gd name="connsiteX45" fmla="*/ 0 w 460057"/>
                    <a:gd name="connsiteY45" fmla="*/ 235268 h 460057"/>
                    <a:gd name="connsiteX46" fmla="*/ 67628 w 460057"/>
                    <a:gd name="connsiteY46" fmla="*/ 257175 h 460057"/>
                    <a:gd name="connsiteX47" fmla="*/ 83820 w 460057"/>
                    <a:gd name="connsiteY47" fmla="*/ 305753 h 460057"/>
                    <a:gd name="connsiteX48" fmla="*/ 42863 w 460057"/>
                    <a:gd name="connsiteY48" fmla="*/ 364808 h 46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60057" h="460057">
                      <a:moveTo>
                        <a:pt x="42863" y="364808"/>
                      </a:moveTo>
                      <a:lnTo>
                        <a:pt x="52388" y="375285"/>
                      </a:lnTo>
                      <a:lnTo>
                        <a:pt x="61913" y="385763"/>
                      </a:lnTo>
                      <a:lnTo>
                        <a:pt x="71438" y="396240"/>
                      </a:lnTo>
                      <a:lnTo>
                        <a:pt x="135255" y="363855"/>
                      </a:lnTo>
                      <a:cubicBezTo>
                        <a:pt x="149543" y="373380"/>
                        <a:pt x="164783" y="381000"/>
                        <a:pt x="180975" y="386715"/>
                      </a:cubicBezTo>
                      <a:lnTo>
                        <a:pt x="193358" y="457200"/>
                      </a:lnTo>
                      <a:lnTo>
                        <a:pt x="207645" y="458153"/>
                      </a:lnTo>
                      <a:lnTo>
                        <a:pt x="221933" y="459105"/>
                      </a:lnTo>
                      <a:lnTo>
                        <a:pt x="236220" y="460058"/>
                      </a:lnTo>
                      <a:lnTo>
                        <a:pt x="258128" y="391478"/>
                      </a:lnTo>
                      <a:cubicBezTo>
                        <a:pt x="274320" y="388620"/>
                        <a:pt x="290513" y="382905"/>
                        <a:pt x="305753" y="375285"/>
                      </a:cubicBezTo>
                      <a:lnTo>
                        <a:pt x="364808" y="416243"/>
                      </a:lnTo>
                      <a:lnTo>
                        <a:pt x="375285" y="406718"/>
                      </a:lnTo>
                      <a:lnTo>
                        <a:pt x="385763" y="397193"/>
                      </a:lnTo>
                      <a:lnTo>
                        <a:pt x="396240" y="387668"/>
                      </a:lnTo>
                      <a:lnTo>
                        <a:pt x="363855" y="323850"/>
                      </a:lnTo>
                      <a:cubicBezTo>
                        <a:pt x="373380" y="309563"/>
                        <a:pt x="381000" y="294323"/>
                        <a:pt x="386715" y="279083"/>
                      </a:cubicBezTo>
                      <a:lnTo>
                        <a:pt x="457200" y="266700"/>
                      </a:lnTo>
                      <a:lnTo>
                        <a:pt x="458153" y="252413"/>
                      </a:lnTo>
                      <a:lnTo>
                        <a:pt x="459105" y="238125"/>
                      </a:lnTo>
                      <a:lnTo>
                        <a:pt x="460058" y="223838"/>
                      </a:lnTo>
                      <a:lnTo>
                        <a:pt x="391478" y="201930"/>
                      </a:lnTo>
                      <a:cubicBezTo>
                        <a:pt x="388620" y="185738"/>
                        <a:pt x="382905" y="169545"/>
                        <a:pt x="375285" y="154305"/>
                      </a:cubicBezTo>
                      <a:lnTo>
                        <a:pt x="416243" y="95250"/>
                      </a:lnTo>
                      <a:lnTo>
                        <a:pt x="406718" y="84773"/>
                      </a:lnTo>
                      <a:lnTo>
                        <a:pt x="397193" y="74295"/>
                      </a:lnTo>
                      <a:lnTo>
                        <a:pt x="387668" y="63818"/>
                      </a:lnTo>
                      <a:lnTo>
                        <a:pt x="323850" y="96202"/>
                      </a:lnTo>
                      <a:cubicBezTo>
                        <a:pt x="309563" y="85725"/>
                        <a:pt x="294323" y="79058"/>
                        <a:pt x="278130" y="73343"/>
                      </a:cubicBezTo>
                      <a:lnTo>
                        <a:pt x="265748" y="2858"/>
                      </a:lnTo>
                      <a:lnTo>
                        <a:pt x="251460" y="1905"/>
                      </a:lnTo>
                      <a:lnTo>
                        <a:pt x="237173" y="952"/>
                      </a:lnTo>
                      <a:lnTo>
                        <a:pt x="222885" y="0"/>
                      </a:lnTo>
                      <a:lnTo>
                        <a:pt x="200978" y="67627"/>
                      </a:lnTo>
                      <a:cubicBezTo>
                        <a:pt x="183833" y="70485"/>
                        <a:pt x="167640" y="76200"/>
                        <a:pt x="152400" y="83820"/>
                      </a:cubicBezTo>
                      <a:lnTo>
                        <a:pt x="94298" y="42863"/>
                      </a:lnTo>
                      <a:lnTo>
                        <a:pt x="83820" y="52388"/>
                      </a:lnTo>
                      <a:lnTo>
                        <a:pt x="73343" y="61913"/>
                      </a:lnTo>
                      <a:lnTo>
                        <a:pt x="62865" y="71438"/>
                      </a:lnTo>
                      <a:lnTo>
                        <a:pt x="95250" y="134302"/>
                      </a:lnTo>
                      <a:cubicBezTo>
                        <a:pt x="84773" y="148590"/>
                        <a:pt x="77153" y="163830"/>
                        <a:pt x="72390" y="180023"/>
                      </a:cubicBezTo>
                      <a:lnTo>
                        <a:pt x="2858" y="192405"/>
                      </a:lnTo>
                      <a:lnTo>
                        <a:pt x="1905" y="206693"/>
                      </a:lnTo>
                      <a:lnTo>
                        <a:pt x="953" y="220980"/>
                      </a:lnTo>
                      <a:lnTo>
                        <a:pt x="0" y="235268"/>
                      </a:lnTo>
                      <a:lnTo>
                        <a:pt x="67628" y="257175"/>
                      </a:lnTo>
                      <a:cubicBezTo>
                        <a:pt x="70485" y="273368"/>
                        <a:pt x="76200" y="290513"/>
                        <a:pt x="83820" y="305753"/>
                      </a:cubicBezTo>
                      <a:lnTo>
                        <a:pt x="42863" y="364808"/>
                      </a:lnTo>
                      <a:close/>
                    </a:path>
                  </a:pathLst>
                </a:custGeom>
                <a:noFill/>
                <a:ln w="12700" cap="flat">
                  <a:solidFill>
                    <a:schemeClr val="bg1"/>
                  </a:solidFill>
                  <a:prstDash val="solid"/>
                  <a:round/>
                </a:ln>
              </p:spPr>
              <p:txBody>
                <a:bodyPr rtlCol="0" anchor="ctr"/>
                <a:lstStyle/>
                <a:p>
                  <a:endParaRPr lang="en-US"/>
                </a:p>
              </p:txBody>
            </p:sp>
            <p:sp>
              <p:nvSpPr>
                <p:cNvPr id="143" name="Freeform 142">
                  <a:extLst>
                    <a:ext uri="{FF2B5EF4-FFF2-40B4-BE49-F238E27FC236}">
                      <a16:creationId xmlns:a16="http://schemas.microsoft.com/office/drawing/2014/main" id="{B7B98547-CC60-2066-AFF4-3EDF6BE391B4}"/>
                    </a:ext>
                  </a:extLst>
                </p:cNvPr>
                <p:cNvSpPr/>
                <p:nvPr/>
              </p:nvSpPr>
              <p:spPr>
                <a:xfrm>
                  <a:off x="5983605" y="3353752"/>
                  <a:ext cx="182879" cy="182879"/>
                </a:xfrm>
                <a:custGeom>
                  <a:avLst/>
                  <a:gdLst>
                    <a:gd name="connsiteX0" fmla="*/ 182880 w 182879"/>
                    <a:gd name="connsiteY0" fmla="*/ 91440 h 182879"/>
                    <a:gd name="connsiteX1" fmla="*/ 91440 w 182879"/>
                    <a:gd name="connsiteY1" fmla="*/ 182880 h 182879"/>
                    <a:gd name="connsiteX2" fmla="*/ 0 w 182879"/>
                    <a:gd name="connsiteY2" fmla="*/ 91440 h 182879"/>
                    <a:gd name="connsiteX3" fmla="*/ 91440 w 182879"/>
                    <a:gd name="connsiteY3" fmla="*/ 0 h 182879"/>
                    <a:gd name="connsiteX4" fmla="*/ 182880 w 182879"/>
                    <a:gd name="connsiteY4" fmla="*/ 91440 h 18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 h="182879">
                      <a:moveTo>
                        <a:pt x="182880" y="91440"/>
                      </a:moveTo>
                      <a:cubicBezTo>
                        <a:pt x="182880" y="141941"/>
                        <a:pt x="141941" y="182880"/>
                        <a:pt x="91440" y="182880"/>
                      </a:cubicBezTo>
                      <a:cubicBezTo>
                        <a:pt x="40939" y="182880"/>
                        <a:pt x="0" y="141941"/>
                        <a:pt x="0" y="91440"/>
                      </a:cubicBezTo>
                      <a:cubicBezTo>
                        <a:pt x="0" y="40939"/>
                        <a:pt x="40939" y="0"/>
                        <a:pt x="91440" y="0"/>
                      </a:cubicBezTo>
                      <a:cubicBezTo>
                        <a:pt x="141941" y="0"/>
                        <a:pt x="182880" y="40939"/>
                        <a:pt x="182880" y="91440"/>
                      </a:cubicBezTo>
                      <a:close/>
                    </a:path>
                  </a:pathLst>
                </a:custGeom>
                <a:noFill/>
                <a:ln w="12700" cap="flat">
                  <a:solidFill>
                    <a:schemeClr val="bg1"/>
                  </a:solidFill>
                  <a:prstDash val="solid"/>
                  <a:round/>
                </a:ln>
              </p:spPr>
              <p:txBody>
                <a:bodyPr rtlCol="0" anchor="ctr"/>
                <a:lstStyle/>
                <a:p>
                  <a:endParaRPr lang="en-US"/>
                </a:p>
              </p:txBody>
            </p:sp>
          </p:grpSp>
        </p:grpSp>
      </p:grpSp>
      <p:grpSp>
        <p:nvGrpSpPr>
          <p:cNvPr id="147" name="Group 146">
            <a:extLst>
              <a:ext uri="{FF2B5EF4-FFF2-40B4-BE49-F238E27FC236}">
                <a16:creationId xmlns:a16="http://schemas.microsoft.com/office/drawing/2014/main" id="{50ED0D54-D216-7D7C-630C-10F708538836}"/>
              </a:ext>
            </a:extLst>
          </p:cNvPr>
          <p:cNvGrpSpPr/>
          <p:nvPr/>
        </p:nvGrpSpPr>
        <p:grpSpPr>
          <a:xfrm>
            <a:off x="3807941" y="3743854"/>
            <a:ext cx="1371600" cy="1237721"/>
            <a:chOff x="3777548" y="2722890"/>
            <a:chExt cx="1371600" cy="1237721"/>
          </a:xfrm>
        </p:grpSpPr>
        <p:sp>
          <p:nvSpPr>
            <p:cNvPr id="22" name="TextBox 21">
              <a:extLst>
                <a:ext uri="{FF2B5EF4-FFF2-40B4-BE49-F238E27FC236}">
                  <a16:creationId xmlns:a16="http://schemas.microsoft.com/office/drawing/2014/main" id="{ED4702C7-3164-94EF-2F3E-AA8582F11661}"/>
                </a:ext>
              </a:extLst>
            </p:cNvPr>
            <p:cNvSpPr txBox="1"/>
            <p:nvPr/>
          </p:nvSpPr>
          <p:spPr>
            <a:xfrm>
              <a:off x="3777548" y="3683612"/>
              <a:ext cx="1371600" cy="276999"/>
            </a:xfrm>
            <a:prstGeom prst="rect">
              <a:avLst/>
            </a:prstGeom>
            <a:noFill/>
          </p:spPr>
          <p:txBody>
            <a:bodyPr wrap="square" lIns="0" rIns="0" rtlCol="0">
              <a:spAutoFit/>
            </a:bodyPr>
            <a:lstStyle/>
            <a:p>
              <a:pPr algn="ctr"/>
              <a:r>
                <a:rPr lang="en-US" sz="1200" b="1"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Encryption</a:t>
              </a:r>
            </a:p>
          </p:txBody>
        </p:sp>
        <p:sp>
          <p:nvSpPr>
            <p:cNvPr id="28" name="Oval 27">
              <a:extLst>
                <a:ext uri="{FF2B5EF4-FFF2-40B4-BE49-F238E27FC236}">
                  <a16:creationId xmlns:a16="http://schemas.microsoft.com/office/drawing/2014/main" id="{C9109006-AA44-412B-34C7-34C80B21D96F}"/>
                </a:ext>
              </a:extLst>
            </p:cNvPr>
            <p:cNvSpPr/>
            <p:nvPr/>
          </p:nvSpPr>
          <p:spPr bwMode="auto">
            <a:xfrm>
              <a:off x="4024250" y="2722890"/>
              <a:ext cx="878196" cy="854376"/>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34" fontAlgn="base">
                <a:lnSpc>
                  <a:spcPct val="90000"/>
                </a:lnSpc>
                <a:spcBef>
                  <a:spcPct val="0"/>
                </a:spcBef>
                <a:spcAft>
                  <a:spcPct val="0"/>
                </a:spcAft>
              </a:pPr>
              <a:endParaRPr lang="en-US" sz="2400" b="1"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pic>
          <p:nvPicPr>
            <p:cNvPr id="146" name="Graphic 145">
              <a:extLst>
                <a:ext uri="{FF2B5EF4-FFF2-40B4-BE49-F238E27FC236}">
                  <a16:creationId xmlns:a16="http://schemas.microsoft.com/office/drawing/2014/main" id="{C2D495AA-4152-D99F-B686-35C7B2E3C1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12868" y="2741679"/>
              <a:ext cx="965328" cy="965328"/>
            </a:xfrm>
            <a:prstGeom prst="rect">
              <a:avLst/>
            </a:prstGeom>
          </p:spPr>
        </p:pic>
      </p:grpSp>
      <p:grpSp>
        <p:nvGrpSpPr>
          <p:cNvPr id="208" name="Group 207">
            <a:extLst>
              <a:ext uri="{FF2B5EF4-FFF2-40B4-BE49-F238E27FC236}">
                <a16:creationId xmlns:a16="http://schemas.microsoft.com/office/drawing/2014/main" id="{16C58020-F280-7C69-CC7F-01B78D8BC515}"/>
              </a:ext>
            </a:extLst>
          </p:cNvPr>
          <p:cNvGrpSpPr/>
          <p:nvPr/>
        </p:nvGrpSpPr>
        <p:grpSpPr>
          <a:xfrm>
            <a:off x="562465" y="2404054"/>
            <a:ext cx="11091113" cy="914400"/>
            <a:chOff x="562465" y="2835534"/>
            <a:chExt cx="11091113" cy="914400"/>
          </a:xfrm>
        </p:grpSpPr>
        <p:sp>
          <p:nvSpPr>
            <p:cNvPr id="209" name="TextBox 208">
              <a:extLst>
                <a:ext uri="{FF2B5EF4-FFF2-40B4-BE49-F238E27FC236}">
                  <a16:creationId xmlns:a16="http://schemas.microsoft.com/office/drawing/2014/main" id="{AA7EAE10-C791-CBEF-016E-0F6BEC7BD282}"/>
                </a:ext>
              </a:extLst>
            </p:cNvPr>
            <p:cNvSpPr txBox="1"/>
            <p:nvPr/>
          </p:nvSpPr>
          <p:spPr>
            <a:xfrm>
              <a:off x="9138978" y="2835534"/>
              <a:ext cx="2514600" cy="914400"/>
            </a:xfrm>
            <a:prstGeom prst="chevron">
              <a:avLst/>
            </a:prstGeom>
            <a:solidFill>
              <a:schemeClr val="accent1"/>
            </a:solidFill>
            <a:ln w="101600">
              <a:solidFill>
                <a:schemeClr val="tx2"/>
              </a:solidFill>
            </a:ln>
          </p:spPr>
          <p:txBody>
            <a:bodyPr wrap="none" lIns="118872" tIns="118872" rIns="118872" bIns="118872" rtlCol="0" anchor="ctr" anchorCtr="0">
              <a:noAutofit/>
            </a:bodyPr>
            <a:lstStyle/>
            <a:p>
              <a:pPr algn="ctr">
                <a:lnSpc>
                  <a:spcPct val="120000"/>
                </a:lnSpc>
              </a:pPr>
              <a:r>
                <a:rPr lang="en-US" sz="1600" b="1" spc="0" baseline="0" dirty="0">
                  <a:ln/>
                  <a:solidFill>
                    <a:schemeClr val="bg1"/>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Monitor</a:t>
              </a:r>
            </a:p>
          </p:txBody>
        </p:sp>
        <p:sp>
          <p:nvSpPr>
            <p:cNvPr id="210" name="TextBox 209">
              <a:extLst>
                <a:ext uri="{FF2B5EF4-FFF2-40B4-BE49-F238E27FC236}">
                  <a16:creationId xmlns:a16="http://schemas.microsoft.com/office/drawing/2014/main" id="{43FAF9A5-59B5-9DD1-4335-6360DBEBFA19}"/>
                </a:ext>
              </a:extLst>
            </p:cNvPr>
            <p:cNvSpPr txBox="1"/>
            <p:nvPr/>
          </p:nvSpPr>
          <p:spPr>
            <a:xfrm>
              <a:off x="6994849" y="2835534"/>
              <a:ext cx="2514600" cy="914400"/>
            </a:xfrm>
            <a:prstGeom prst="chevron">
              <a:avLst/>
            </a:prstGeom>
            <a:solidFill>
              <a:schemeClr val="accent1"/>
            </a:solidFill>
            <a:ln w="101600">
              <a:solidFill>
                <a:schemeClr val="tx2"/>
              </a:solidFill>
            </a:ln>
          </p:spPr>
          <p:txBody>
            <a:bodyPr wrap="none" lIns="118872" tIns="118872" rIns="118872" bIns="118872" rtlCol="0" anchor="ctr" anchorCtr="0">
              <a:noAutofit/>
            </a:bodyPr>
            <a:lstStyle/>
            <a:p>
              <a:pPr algn="ctr">
                <a:lnSpc>
                  <a:spcPct val="120000"/>
                </a:lnSpc>
              </a:pPr>
              <a:r>
                <a:rPr lang="en-US" sz="1600" b="1" spc="0" baseline="0" dirty="0">
                  <a:ln/>
                  <a:solidFill>
                    <a:schemeClr val="bg1"/>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Deploy</a:t>
              </a:r>
            </a:p>
          </p:txBody>
        </p:sp>
        <p:sp>
          <p:nvSpPr>
            <p:cNvPr id="211" name="TextBox 210">
              <a:extLst>
                <a:ext uri="{FF2B5EF4-FFF2-40B4-BE49-F238E27FC236}">
                  <a16:creationId xmlns:a16="http://schemas.microsoft.com/office/drawing/2014/main" id="{90CD923C-AAE9-FF35-DDB7-F360EBD20864}"/>
                </a:ext>
              </a:extLst>
            </p:cNvPr>
            <p:cNvSpPr txBox="1"/>
            <p:nvPr/>
          </p:nvSpPr>
          <p:spPr>
            <a:xfrm>
              <a:off x="4850721" y="2835534"/>
              <a:ext cx="2514600" cy="914400"/>
            </a:xfrm>
            <a:prstGeom prst="chevron">
              <a:avLst/>
            </a:prstGeom>
            <a:solidFill>
              <a:schemeClr val="accent1"/>
            </a:solidFill>
            <a:ln w="101600">
              <a:solidFill>
                <a:schemeClr val="tx2"/>
              </a:solidFill>
            </a:ln>
          </p:spPr>
          <p:txBody>
            <a:bodyPr wrap="none" lIns="118872" tIns="118872" rIns="118872" bIns="118872" rtlCol="0" anchor="ctr" anchorCtr="0">
              <a:noAutofit/>
            </a:bodyPr>
            <a:lstStyle/>
            <a:p>
              <a:pPr algn="ctr">
                <a:lnSpc>
                  <a:spcPct val="120000"/>
                </a:lnSpc>
              </a:pPr>
              <a:r>
                <a:rPr lang="en-US" sz="1600" b="1" spc="0" baseline="0" dirty="0">
                  <a:ln/>
                  <a:solidFill>
                    <a:schemeClr val="bg1"/>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Test</a:t>
              </a:r>
            </a:p>
          </p:txBody>
        </p:sp>
        <p:sp>
          <p:nvSpPr>
            <p:cNvPr id="212" name="TextBox 211">
              <a:extLst>
                <a:ext uri="{FF2B5EF4-FFF2-40B4-BE49-F238E27FC236}">
                  <a16:creationId xmlns:a16="http://schemas.microsoft.com/office/drawing/2014/main" id="{FB093650-E4F4-7C38-E2DC-C1D838989FD2}"/>
                </a:ext>
              </a:extLst>
            </p:cNvPr>
            <p:cNvSpPr txBox="1"/>
            <p:nvPr/>
          </p:nvSpPr>
          <p:spPr>
            <a:xfrm>
              <a:off x="2706593" y="2835534"/>
              <a:ext cx="2514600" cy="914400"/>
            </a:xfrm>
            <a:prstGeom prst="chevron">
              <a:avLst/>
            </a:prstGeom>
            <a:solidFill>
              <a:schemeClr val="accent1"/>
            </a:solidFill>
            <a:ln w="101600">
              <a:solidFill>
                <a:schemeClr val="tx2"/>
              </a:solidFill>
            </a:ln>
          </p:spPr>
          <p:txBody>
            <a:bodyPr wrap="none" lIns="118872" tIns="118872" rIns="118872" bIns="118872" rtlCol="0" anchor="ctr" anchorCtr="0">
              <a:noAutofit/>
            </a:bodyPr>
            <a:lstStyle/>
            <a:p>
              <a:pPr algn="ctr">
                <a:lnSpc>
                  <a:spcPct val="120000"/>
                </a:lnSpc>
              </a:pPr>
              <a:r>
                <a:rPr lang="en-US" sz="1600" b="1" spc="0" baseline="0" dirty="0">
                  <a:ln/>
                  <a:solidFill>
                    <a:schemeClr val="bg1"/>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Build</a:t>
              </a:r>
            </a:p>
          </p:txBody>
        </p:sp>
        <p:sp>
          <p:nvSpPr>
            <p:cNvPr id="213" name="TextBox 212">
              <a:extLst>
                <a:ext uri="{FF2B5EF4-FFF2-40B4-BE49-F238E27FC236}">
                  <a16:creationId xmlns:a16="http://schemas.microsoft.com/office/drawing/2014/main" id="{D884B05F-4179-9BAE-28A9-A3C8B2999E9E}"/>
                </a:ext>
              </a:extLst>
            </p:cNvPr>
            <p:cNvSpPr txBox="1"/>
            <p:nvPr/>
          </p:nvSpPr>
          <p:spPr>
            <a:xfrm>
              <a:off x="562465" y="2835534"/>
              <a:ext cx="2514600" cy="914400"/>
            </a:xfrm>
            <a:prstGeom prst="chevron">
              <a:avLst/>
            </a:prstGeom>
            <a:solidFill>
              <a:schemeClr val="accent1"/>
            </a:solidFill>
            <a:ln w="101600">
              <a:solidFill>
                <a:schemeClr val="tx2"/>
              </a:solidFill>
            </a:ln>
          </p:spPr>
          <p:txBody>
            <a:bodyPr wrap="none" lIns="118872" tIns="118872" rIns="118872" bIns="118872" rtlCol="0" anchor="ctr" anchorCtr="0">
              <a:noAutofit/>
            </a:bodyPr>
            <a:lstStyle/>
            <a:p>
              <a:pPr algn="ctr">
                <a:lnSpc>
                  <a:spcPct val="120000"/>
                </a:lnSpc>
              </a:pPr>
              <a:r>
                <a:rPr lang="en-US" sz="1600" b="1" spc="0" baseline="0" dirty="0">
                  <a:ln/>
                  <a:solidFill>
                    <a:schemeClr val="bg1"/>
                  </a:solidFill>
                  <a:latin typeface="Amazon Ember" panose="020B0603020204020204" pitchFamily="34" charset="0"/>
                  <a:ea typeface="Amazon Ember" panose="020B0603020204020204" pitchFamily="34" charset="0"/>
                  <a:cs typeface="Amazon Ember" panose="020B0603020204020204" pitchFamily="34" charset="0"/>
                  <a:sym typeface="Helvetica"/>
                  <a:rtl val="0"/>
                </a:rPr>
                <a:t>Code</a:t>
              </a:r>
            </a:p>
          </p:txBody>
        </p:sp>
      </p:grpSp>
    </p:spTree>
    <p:extLst>
      <p:ext uri="{BB962C8B-B14F-4D97-AF65-F5344CB8AC3E}">
        <p14:creationId xmlns:p14="http://schemas.microsoft.com/office/powerpoint/2010/main" val="334467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a:extLst>
              <a:ext uri="{FF2B5EF4-FFF2-40B4-BE49-F238E27FC236}">
                <a16:creationId xmlns:a16="http://schemas.microsoft.com/office/drawing/2014/main" id="{7A1B2219-4A64-1B85-4CC7-7A58F7716548}"/>
              </a:ext>
            </a:extLst>
          </p:cNvPr>
          <p:cNvSpPr/>
          <p:nvPr/>
        </p:nvSpPr>
        <p:spPr>
          <a:xfrm>
            <a:off x="388495" y="2063117"/>
            <a:ext cx="10309144" cy="3233503"/>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sp>
        <p:nvSpPr>
          <p:cNvPr id="2" name="Title 1">
            <a:extLst>
              <a:ext uri="{FF2B5EF4-FFF2-40B4-BE49-F238E27FC236}">
                <a16:creationId xmlns:a16="http://schemas.microsoft.com/office/drawing/2014/main" id="{A3D5A6D3-82D4-2C49-8C0D-FCF39EB94E2A}"/>
              </a:ext>
            </a:extLst>
          </p:cNvPr>
          <p:cNvSpPr>
            <a:spLocks noGrp="1"/>
          </p:cNvSpPr>
          <p:nvPr>
            <p:ph type="title" idx="4294967295"/>
          </p:nvPr>
        </p:nvSpPr>
        <p:spPr>
          <a:xfrm>
            <a:off x="388494" y="247650"/>
            <a:ext cx="10870055" cy="827088"/>
          </a:xfrm>
        </p:spPr>
        <p:txBody>
          <a:bodyPr>
            <a:normAutofit/>
          </a:bodyPr>
          <a:lstStyle/>
          <a:p>
            <a:r>
              <a:rPr lang="en-US" sz="3200" dirty="0">
                <a:latin typeface="Source Han Sans CN Regular" panose="020B0500000000000000" pitchFamily="34" charset="-128"/>
                <a:ea typeface="Source Han Sans CN Regular" panose="020B0500000000000000" pitchFamily="34" charset="-128"/>
              </a:rPr>
              <a:t>Pipeline</a:t>
            </a:r>
            <a:r>
              <a:rPr lang="zh-CN" altLang="en-US" sz="3200" dirty="0">
                <a:latin typeface="Source Han Sans CN Regular" panose="020B0500000000000000" pitchFamily="34" charset="-128"/>
                <a:ea typeface="Source Han Sans CN Regular" panose="020B0500000000000000" pitchFamily="34" charset="-128"/>
              </a:rPr>
              <a:t> 安全实践</a:t>
            </a:r>
            <a:endParaRPr lang="en-US" sz="3200" dirty="0">
              <a:latin typeface="Source Han Sans CN Regular" panose="020B0500000000000000" pitchFamily="34" charset="-128"/>
              <a:ea typeface="Source Han Sans CN Regular" panose="020B0500000000000000" pitchFamily="34" charset="-128"/>
            </a:endParaRPr>
          </a:p>
        </p:txBody>
      </p:sp>
      <p:grpSp>
        <p:nvGrpSpPr>
          <p:cNvPr id="155" name="Group 154">
            <a:extLst>
              <a:ext uri="{FF2B5EF4-FFF2-40B4-BE49-F238E27FC236}">
                <a16:creationId xmlns:a16="http://schemas.microsoft.com/office/drawing/2014/main" id="{B0BA4F54-CD97-0EFB-1D8D-19BBBAFE04BB}"/>
              </a:ext>
            </a:extLst>
          </p:cNvPr>
          <p:cNvGrpSpPr/>
          <p:nvPr/>
        </p:nvGrpSpPr>
        <p:grpSpPr>
          <a:xfrm>
            <a:off x="1253517" y="1024336"/>
            <a:ext cx="10839211" cy="3180395"/>
            <a:chOff x="1193048" y="-148857"/>
            <a:chExt cx="10839210" cy="3180393"/>
          </a:xfrm>
        </p:grpSpPr>
        <p:grpSp>
          <p:nvGrpSpPr>
            <p:cNvPr id="7" name="Group 6"/>
            <p:cNvGrpSpPr/>
            <p:nvPr/>
          </p:nvGrpSpPr>
          <p:grpSpPr>
            <a:xfrm>
              <a:off x="1193048" y="1852204"/>
              <a:ext cx="510540" cy="891540"/>
              <a:chOff x="911627" y="2683239"/>
              <a:chExt cx="612648" cy="1069848"/>
            </a:xfrm>
          </p:grpSpPr>
          <p:sp>
            <p:nvSpPr>
              <p:cNvPr id="5" name="Flowchart: Connector 4"/>
              <p:cNvSpPr/>
              <p:nvPr/>
            </p:nvSpPr>
            <p:spPr>
              <a:xfrm>
                <a:off x="989351" y="2683239"/>
                <a:ext cx="457200" cy="457200"/>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Flowchart: Delay 5"/>
              <p:cNvSpPr/>
              <p:nvPr/>
            </p:nvSpPr>
            <p:spPr>
              <a:xfrm rot="16200000">
                <a:off x="911627" y="3140439"/>
                <a:ext cx="612648" cy="612648"/>
              </a:xfrm>
              <a:prstGeom prst="flowChartDelay">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grpSp>
        <p:cxnSp>
          <p:nvCxnSpPr>
            <p:cNvPr id="14" name="Straight Arrow Connector 13"/>
            <p:cNvCxnSpPr>
              <a:cxnSpLocks/>
            </p:cNvCxnSpPr>
            <p:nvPr/>
          </p:nvCxnSpPr>
          <p:spPr>
            <a:xfrm>
              <a:off x="1753555" y="2403584"/>
              <a:ext cx="14168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Elbow Connector 14"/>
            <p:cNvCxnSpPr/>
            <p:nvPr/>
          </p:nvCxnSpPr>
          <p:spPr>
            <a:xfrm rot="10800000" flipV="1">
              <a:off x="1433891" y="1486995"/>
              <a:ext cx="4097310" cy="343968"/>
            </a:xfrm>
            <a:prstGeom prst="bentConnector3">
              <a:avLst>
                <a:gd name="adj1" fmla="val 9939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Elbow Connector 15"/>
            <p:cNvCxnSpPr>
              <a:cxnSpLocks/>
            </p:cNvCxnSpPr>
            <p:nvPr/>
          </p:nvCxnSpPr>
          <p:spPr>
            <a:xfrm rot="10800000">
              <a:off x="6680031" y="1504468"/>
              <a:ext cx="2861117" cy="899116"/>
            </a:xfrm>
            <a:prstGeom prst="bentConnector3">
              <a:avLst>
                <a:gd name="adj1" fmla="val -15125"/>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59099" y="1298357"/>
              <a:ext cx="1355035" cy="400110"/>
            </a:xfrm>
            <a:prstGeom prst="rect">
              <a:avLst/>
            </a:prstGeom>
            <a:noFill/>
            <a:ln>
              <a:noFill/>
            </a:ln>
          </p:spPr>
          <p:txBody>
            <a:bodyPr wrap="square" rtlCol="0">
              <a:spAutoFit/>
            </a:bodyPr>
            <a:lstStyle/>
            <a:p>
              <a:pPr algn="ctr"/>
              <a:r>
                <a:rPr lang="en-US" sz="2000" dirty="0">
                  <a:latin typeface="Amazon Ember" panose="020B0603020204020204" pitchFamily="34" charset="0"/>
                  <a:ea typeface="Amazon Ember" panose="020B0603020204020204" pitchFamily="34" charset="0"/>
                  <a:cs typeface="Amazon Ember" panose="020B0603020204020204" pitchFamily="34" charset="0"/>
                </a:rPr>
                <a:t>Manage</a:t>
              </a:r>
            </a:p>
          </p:txBody>
        </p:sp>
        <p:pic>
          <p:nvPicPr>
            <p:cNvPr id="27" name="Graphic 21">
              <a:extLst>
                <a:ext uri="{FF2B5EF4-FFF2-40B4-BE49-F238E27FC236}">
                  <a16:creationId xmlns:a16="http://schemas.microsoft.com/office/drawing/2014/main" id="{EC43EB01-BD1D-D833-CB90-6FA97C3CA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065" y="194307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2">
              <a:extLst>
                <a:ext uri="{FF2B5EF4-FFF2-40B4-BE49-F238E27FC236}">
                  <a16:creationId xmlns:a16="http://schemas.microsoft.com/office/drawing/2014/main" id="{E64BBBBE-3783-A2F3-E5B8-37C52DC574CA}"/>
                </a:ext>
              </a:extLst>
            </p:cNvPr>
            <p:cNvSpPr txBox="1">
              <a:spLocks noChangeArrowheads="1"/>
            </p:cNvSpPr>
            <p:nvPr/>
          </p:nvSpPr>
          <p:spPr bwMode="auto">
            <a:xfrm>
              <a:off x="2596353" y="2705078"/>
              <a:ext cx="22796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Code</a:t>
              </a:r>
            </a:p>
          </p:txBody>
        </p:sp>
        <p:pic>
          <p:nvPicPr>
            <p:cNvPr id="29" name="Graphic 19">
              <a:extLst>
                <a:ext uri="{FF2B5EF4-FFF2-40B4-BE49-F238E27FC236}">
                  <a16:creationId xmlns:a16="http://schemas.microsoft.com/office/drawing/2014/main" id="{387DBBAE-BF83-7EE5-A6B2-A238198D2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217" y="1944731"/>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a:extLst>
                <a:ext uri="{FF2B5EF4-FFF2-40B4-BE49-F238E27FC236}">
                  <a16:creationId xmlns:a16="http://schemas.microsoft.com/office/drawing/2014/main" id="{1AA3597C-924B-01C5-276D-1CF74DDA8A30}"/>
                </a:ext>
              </a:extLst>
            </p:cNvPr>
            <p:cNvSpPr txBox="1">
              <a:spLocks noChangeArrowheads="1"/>
            </p:cNvSpPr>
            <p:nvPr/>
          </p:nvSpPr>
          <p:spPr bwMode="auto">
            <a:xfrm>
              <a:off x="4339980" y="2706730"/>
              <a:ext cx="2292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Build</a:t>
              </a:r>
            </a:p>
          </p:txBody>
        </p:sp>
        <p:pic>
          <p:nvPicPr>
            <p:cNvPr id="31" name="Graphic 19">
              <a:extLst>
                <a:ext uri="{FF2B5EF4-FFF2-40B4-BE49-F238E27FC236}">
                  <a16:creationId xmlns:a16="http://schemas.microsoft.com/office/drawing/2014/main" id="{848920E9-D67E-283A-7574-2C4100597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391" y="1946384"/>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11">
              <a:extLst>
                <a:ext uri="{FF2B5EF4-FFF2-40B4-BE49-F238E27FC236}">
                  <a16:creationId xmlns:a16="http://schemas.microsoft.com/office/drawing/2014/main" id="{4C825D15-8E36-6E8E-B490-DB678BFE1D59}"/>
                </a:ext>
              </a:extLst>
            </p:cNvPr>
            <p:cNvSpPr txBox="1">
              <a:spLocks noChangeArrowheads="1"/>
            </p:cNvSpPr>
            <p:nvPr/>
          </p:nvSpPr>
          <p:spPr bwMode="auto">
            <a:xfrm>
              <a:off x="6012154" y="2708385"/>
              <a:ext cx="2292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Test</a:t>
              </a:r>
            </a:p>
          </p:txBody>
        </p:sp>
        <p:pic>
          <p:nvPicPr>
            <p:cNvPr id="33" name="Graphic 6">
              <a:extLst>
                <a:ext uri="{FF2B5EF4-FFF2-40B4-BE49-F238E27FC236}">
                  <a16:creationId xmlns:a16="http://schemas.microsoft.com/office/drawing/2014/main" id="{17209035-5BBB-9F6A-EB61-96ED3C4C9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1035" y="-148857"/>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9">
              <a:extLst>
                <a:ext uri="{FF2B5EF4-FFF2-40B4-BE49-F238E27FC236}">
                  <a16:creationId xmlns:a16="http://schemas.microsoft.com/office/drawing/2014/main" id="{081FDEF7-CACE-6832-30EF-6237B5D4DDB2}"/>
                </a:ext>
              </a:extLst>
            </p:cNvPr>
            <p:cNvSpPr txBox="1">
              <a:spLocks noChangeArrowheads="1"/>
            </p:cNvSpPr>
            <p:nvPr/>
          </p:nvSpPr>
          <p:spPr bwMode="auto">
            <a:xfrm>
              <a:off x="10701463" y="621544"/>
              <a:ext cx="13307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Pipeline</a:t>
              </a:r>
            </a:p>
          </p:txBody>
        </p:sp>
        <p:pic>
          <p:nvPicPr>
            <p:cNvPr id="35" name="Graphic 23">
              <a:extLst>
                <a:ext uri="{FF2B5EF4-FFF2-40B4-BE49-F238E27FC236}">
                  <a16:creationId xmlns:a16="http://schemas.microsoft.com/office/drawing/2014/main" id="{E52A217B-0DAC-5E56-8884-48E60BC76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1012" y="194605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5">
              <a:extLst>
                <a:ext uri="{FF2B5EF4-FFF2-40B4-BE49-F238E27FC236}">
                  <a16:creationId xmlns:a16="http://schemas.microsoft.com/office/drawing/2014/main" id="{FCA82C6B-EF5F-3BFE-E947-9E1E7A43E0F0}"/>
                </a:ext>
              </a:extLst>
            </p:cNvPr>
            <p:cNvSpPr txBox="1">
              <a:spLocks noChangeArrowheads="1"/>
            </p:cNvSpPr>
            <p:nvPr/>
          </p:nvSpPr>
          <p:spPr bwMode="auto">
            <a:xfrm>
              <a:off x="8455409" y="2723759"/>
              <a:ext cx="10311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Deploy</a:t>
              </a:r>
            </a:p>
          </p:txBody>
        </p:sp>
        <p:cxnSp>
          <p:nvCxnSpPr>
            <p:cNvPr id="76" name="Straight Arrow Connector 75">
              <a:extLst>
                <a:ext uri="{FF2B5EF4-FFF2-40B4-BE49-F238E27FC236}">
                  <a16:creationId xmlns:a16="http://schemas.microsoft.com/office/drawing/2014/main" id="{9FB0050E-D042-06D5-E16E-B4501B94CE71}"/>
                </a:ext>
              </a:extLst>
            </p:cNvPr>
            <p:cNvCxnSpPr/>
            <p:nvPr/>
          </p:nvCxnSpPr>
          <p:spPr>
            <a:xfrm>
              <a:off x="7735395" y="2370339"/>
              <a:ext cx="72001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17438424-F2BE-A45F-B044-F6F8F3FCCC4A}"/>
                </a:ext>
              </a:extLst>
            </p:cNvPr>
            <p:cNvCxnSpPr>
              <a:cxnSpLocks/>
            </p:cNvCxnSpPr>
            <p:nvPr/>
          </p:nvCxnSpPr>
          <p:spPr>
            <a:xfrm>
              <a:off x="6012154" y="2370339"/>
              <a:ext cx="6552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156" name="Straight Arrow Connector 155">
            <a:extLst>
              <a:ext uri="{FF2B5EF4-FFF2-40B4-BE49-F238E27FC236}">
                <a16:creationId xmlns:a16="http://schemas.microsoft.com/office/drawing/2014/main" id="{8A15538F-56C5-7E7C-15A5-9796A3C12955}"/>
              </a:ext>
            </a:extLst>
          </p:cNvPr>
          <p:cNvCxnSpPr>
            <a:cxnSpLocks/>
          </p:cNvCxnSpPr>
          <p:nvPr/>
        </p:nvCxnSpPr>
        <p:spPr>
          <a:xfrm>
            <a:off x="4281187" y="3578255"/>
            <a:ext cx="6552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4" name="TextBox 163">
            <a:extLst>
              <a:ext uri="{FF2B5EF4-FFF2-40B4-BE49-F238E27FC236}">
                <a16:creationId xmlns:a16="http://schemas.microsoft.com/office/drawing/2014/main" id="{06080F54-9CDD-4842-9345-A32C499B3613}"/>
              </a:ext>
            </a:extLst>
          </p:cNvPr>
          <p:cNvSpPr txBox="1"/>
          <p:nvPr/>
        </p:nvSpPr>
        <p:spPr>
          <a:xfrm>
            <a:off x="593925" y="4620577"/>
            <a:ext cx="6098875" cy="461665"/>
          </a:xfrm>
          <a:prstGeom prst="rect">
            <a:avLst/>
          </a:prstGeom>
          <a:noFill/>
        </p:spPr>
        <p:txBody>
          <a:bodyPr wrap="square">
            <a:spAutoFit/>
          </a:bodyPr>
          <a:lstStyle>
            <a:defPPr>
              <a:defRPr lang="zh-CN"/>
            </a:defPPr>
            <a:lvl1pPr>
              <a:defRPr sz="240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err="1"/>
              <a:t>Pipeline中的安全</a:t>
            </a:r>
            <a:endParaRPr lang="en-US" dirty="0"/>
          </a:p>
        </p:txBody>
      </p:sp>
      <p:sp>
        <p:nvSpPr>
          <p:cNvPr id="166" name="TextBox 165">
            <a:extLst>
              <a:ext uri="{FF2B5EF4-FFF2-40B4-BE49-F238E27FC236}">
                <a16:creationId xmlns:a16="http://schemas.microsoft.com/office/drawing/2014/main" id="{E730D407-139B-92B2-597C-5B68A3ABE448}"/>
              </a:ext>
            </a:extLst>
          </p:cNvPr>
          <p:cNvSpPr txBox="1"/>
          <p:nvPr/>
        </p:nvSpPr>
        <p:spPr>
          <a:xfrm>
            <a:off x="6017771" y="1142654"/>
            <a:ext cx="6133380" cy="461665"/>
          </a:xfrm>
          <a:prstGeom prst="rect">
            <a:avLst/>
          </a:prstGeom>
          <a:noFill/>
        </p:spPr>
        <p:txBody>
          <a:bodyPr wrap="square">
            <a:spAutoFit/>
          </a:bodyPr>
          <a:lstStyle/>
          <a:p>
            <a:r>
              <a:rPr lang="en-US" sz="2400" dirty="0" err="1">
                <a:solidFill>
                  <a:schemeClr val="tx2"/>
                </a:solidFill>
                <a:latin typeface="Amazon Ember" panose="020B0603020204020204" pitchFamily="34" charset="0"/>
                <a:ea typeface="Amazon Ember" panose="020B0603020204020204" pitchFamily="34" charset="0"/>
                <a:cs typeface="Amazon Ember" panose="020B0603020204020204" pitchFamily="34" charset="0"/>
              </a:rPr>
              <a:t>Pipeline的安全</a:t>
            </a:r>
            <a:endParaRPr lang="en-US" sz="2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2148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A6D3-82D4-2C49-8C0D-FCF39EB94E2A}"/>
              </a:ext>
            </a:extLst>
          </p:cNvPr>
          <p:cNvSpPr>
            <a:spLocks noGrp="1"/>
          </p:cNvSpPr>
          <p:nvPr>
            <p:ph type="title" idx="4294967295"/>
          </p:nvPr>
        </p:nvSpPr>
        <p:spPr>
          <a:xfrm>
            <a:off x="388494" y="247650"/>
            <a:ext cx="10870055" cy="827088"/>
          </a:xfrm>
        </p:spPr>
        <p:txBody>
          <a:bodyPr>
            <a:noAutofit/>
          </a:bodyPr>
          <a:lstStyle/>
          <a:p>
            <a:r>
              <a:rPr lang="en-US" sz="3200" dirty="0" err="1">
                <a:latin typeface="Source Han Sans CN Regular" panose="020B0500000000000000" pitchFamily="34" charset="-128"/>
                <a:ea typeface="Source Han Sans CN Regular" panose="020B0500000000000000" pitchFamily="34" charset="-128"/>
                <a:cs typeface="Amazon Ember" panose="020B0603020204020204" pitchFamily="34" charset="0"/>
              </a:rPr>
              <a:t>Pipeline</a:t>
            </a:r>
            <a:r>
              <a:rPr lang="en-US" sz="3200" b="0" dirty="0" err="1">
                <a:latin typeface="Source Han Sans CN Regular" panose="020B0500000000000000" pitchFamily="34" charset="-128"/>
                <a:ea typeface="Source Han Sans CN Regular" panose="020B0500000000000000" pitchFamily="34" charset="-128"/>
                <a:cs typeface="Amazon Ember" panose="020B0603020204020204" pitchFamily="34" charset="0"/>
              </a:rPr>
              <a:t>的安全</a:t>
            </a:r>
            <a:br>
              <a:rPr lang="en-US" sz="3200" dirty="0">
                <a:latin typeface="Source Han Sans CN Regular" panose="020B0500000000000000" pitchFamily="34" charset="-128"/>
                <a:ea typeface="Source Han Sans CN Regular" panose="020B0500000000000000" pitchFamily="34" charset="-128"/>
                <a:cs typeface="Amazon Ember" panose="020B0603020204020204" pitchFamily="34" charset="0"/>
              </a:rPr>
            </a:br>
            <a:endParaRPr lang="en-US" sz="3200" dirty="0">
              <a:latin typeface="Source Han Sans CN Regular" panose="020B0500000000000000" pitchFamily="34" charset="-128"/>
              <a:ea typeface="Source Han Sans CN Regular" panose="020B0500000000000000" pitchFamily="34" charset="-128"/>
              <a:cs typeface="Amazon Ember" panose="020B0603020204020204" pitchFamily="34" charset="0"/>
            </a:endParaRPr>
          </a:p>
        </p:txBody>
      </p:sp>
      <p:pic>
        <p:nvPicPr>
          <p:cNvPr id="20" name="Graphic 19">
            <a:extLst>
              <a:ext uri="{FF2B5EF4-FFF2-40B4-BE49-F238E27FC236}">
                <a16:creationId xmlns:a16="http://schemas.microsoft.com/office/drawing/2014/main" id="{94679D12-284A-5068-0A67-7C9AFC900E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5565" y="2005739"/>
            <a:ext cx="1347408" cy="1347408"/>
          </a:xfrm>
          <a:prstGeom prst="rect">
            <a:avLst/>
          </a:prstGeom>
        </p:spPr>
      </p:pic>
      <p:pic>
        <p:nvPicPr>
          <p:cNvPr id="21" name="Graphic 20">
            <a:extLst>
              <a:ext uri="{FF2B5EF4-FFF2-40B4-BE49-F238E27FC236}">
                <a16:creationId xmlns:a16="http://schemas.microsoft.com/office/drawing/2014/main" id="{A211DBCA-C240-3DBC-E10F-903AA12418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8495" y="3898127"/>
            <a:ext cx="1347408" cy="1347408"/>
          </a:xfrm>
          <a:prstGeom prst="rect">
            <a:avLst/>
          </a:prstGeom>
        </p:spPr>
      </p:pic>
      <p:pic>
        <p:nvPicPr>
          <p:cNvPr id="22" name="Graphic 21">
            <a:extLst>
              <a:ext uri="{FF2B5EF4-FFF2-40B4-BE49-F238E27FC236}">
                <a16:creationId xmlns:a16="http://schemas.microsoft.com/office/drawing/2014/main" id="{754373F8-B3F3-8592-439E-F4FD878922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495" y="2005739"/>
            <a:ext cx="1347408" cy="1347408"/>
          </a:xfrm>
          <a:prstGeom prst="rect">
            <a:avLst/>
          </a:prstGeom>
        </p:spPr>
      </p:pic>
      <p:pic>
        <p:nvPicPr>
          <p:cNvPr id="24" name="Graphic 23">
            <a:extLst>
              <a:ext uri="{FF2B5EF4-FFF2-40B4-BE49-F238E27FC236}">
                <a16:creationId xmlns:a16="http://schemas.microsoft.com/office/drawing/2014/main" id="{0CCBFC6A-8233-8639-B061-7F05502C60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5565" y="3898127"/>
            <a:ext cx="1347408" cy="1347408"/>
          </a:xfrm>
          <a:prstGeom prst="rect">
            <a:avLst/>
          </a:prstGeom>
        </p:spPr>
      </p:pic>
      <p:sp>
        <p:nvSpPr>
          <p:cNvPr id="25" name="TextBox 24">
            <a:extLst>
              <a:ext uri="{FF2B5EF4-FFF2-40B4-BE49-F238E27FC236}">
                <a16:creationId xmlns:a16="http://schemas.microsoft.com/office/drawing/2014/main" id="{CEE247A1-4EEB-B632-1DDA-8D79E4CA285E}"/>
              </a:ext>
            </a:extLst>
          </p:cNvPr>
          <p:cNvSpPr txBox="1"/>
          <p:nvPr/>
        </p:nvSpPr>
        <p:spPr>
          <a:xfrm>
            <a:off x="2223062" y="2353995"/>
            <a:ext cx="2929845" cy="461665"/>
          </a:xfrm>
          <a:prstGeom prst="rect">
            <a:avLst/>
          </a:prstGeom>
          <a:noFill/>
        </p:spPr>
        <p:txBody>
          <a:bodyPr wrap="square" lIns="0" rIns="0" rtlCol="0">
            <a:spAutoFit/>
          </a:bodyPr>
          <a:lstStyle/>
          <a:p>
            <a:pPr algn="ctr"/>
            <a:r>
              <a:rPr lang="en-US" sz="2400" dirty="0" err="1"/>
              <a:t>身份识别与访问控制</a:t>
            </a:r>
            <a:endParaRPr lang="en-US" sz="2400" dirty="0"/>
          </a:p>
        </p:txBody>
      </p:sp>
      <p:sp>
        <p:nvSpPr>
          <p:cNvPr id="26" name="TextBox 25">
            <a:extLst>
              <a:ext uri="{FF2B5EF4-FFF2-40B4-BE49-F238E27FC236}">
                <a16:creationId xmlns:a16="http://schemas.microsoft.com/office/drawing/2014/main" id="{A976E24F-B4D4-D2B8-9631-BA6891DD7825}"/>
              </a:ext>
            </a:extLst>
          </p:cNvPr>
          <p:cNvSpPr txBox="1"/>
          <p:nvPr/>
        </p:nvSpPr>
        <p:spPr>
          <a:xfrm>
            <a:off x="8737834" y="2502620"/>
            <a:ext cx="1231106" cy="461665"/>
          </a:xfrm>
          <a:prstGeom prst="rect">
            <a:avLst/>
          </a:prstGeom>
          <a:noFill/>
        </p:spPr>
        <p:txBody>
          <a:bodyPr wrap="none" lIns="0" rIns="0" rtlCol="0">
            <a:spAutoFit/>
          </a:bodyPr>
          <a:lstStyle/>
          <a:p>
            <a:pPr algn="ctr"/>
            <a:r>
              <a:rPr lang="en-US" sz="2400" dirty="0" err="1"/>
              <a:t>检测控制</a:t>
            </a:r>
            <a:endParaRPr lang="en-US" sz="2400" dirty="0"/>
          </a:p>
        </p:txBody>
      </p:sp>
      <p:sp>
        <p:nvSpPr>
          <p:cNvPr id="37" name="TextBox 36">
            <a:extLst>
              <a:ext uri="{FF2B5EF4-FFF2-40B4-BE49-F238E27FC236}">
                <a16:creationId xmlns:a16="http://schemas.microsoft.com/office/drawing/2014/main" id="{2E2AB9D8-1DC1-517B-38BD-06D77A2AB8CB}"/>
              </a:ext>
            </a:extLst>
          </p:cNvPr>
          <p:cNvSpPr txBox="1"/>
          <p:nvPr/>
        </p:nvSpPr>
        <p:spPr>
          <a:xfrm>
            <a:off x="2315395" y="4341000"/>
            <a:ext cx="1538883" cy="461665"/>
          </a:xfrm>
          <a:prstGeom prst="rect">
            <a:avLst/>
          </a:prstGeom>
          <a:noFill/>
        </p:spPr>
        <p:txBody>
          <a:bodyPr wrap="none" lIns="0" rIns="0" rtlCol="0">
            <a:spAutoFit/>
          </a:bodyPr>
          <a:lstStyle/>
          <a:p>
            <a:pPr algn="ctr"/>
            <a:r>
              <a:rPr lang="en-US" sz="2400" dirty="0" err="1"/>
              <a:t>预防性控制</a:t>
            </a:r>
            <a:endParaRPr lang="en-US" sz="2400" dirty="0"/>
          </a:p>
        </p:txBody>
      </p:sp>
      <p:sp>
        <p:nvSpPr>
          <p:cNvPr id="38" name="TextBox 37">
            <a:extLst>
              <a:ext uri="{FF2B5EF4-FFF2-40B4-BE49-F238E27FC236}">
                <a16:creationId xmlns:a16="http://schemas.microsoft.com/office/drawing/2014/main" id="{3680EE9E-3EBC-E5E3-F5AA-8851F296F88A}"/>
              </a:ext>
            </a:extLst>
          </p:cNvPr>
          <p:cNvSpPr txBox="1"/>
          <p:nvPr/>
        </p:nvSpPr>
        <p:spPr>
          <a:xfrm>
            <a:off x="8737834" y="4334412"/>
            <a:ext cx="1231106" cy="461665"/>
          </a:xfrm>
          <a:prstGeom prst="rect">
            <a:avLst/>
          </a:prstGeom>
          <a:noFill/>
        </p:spPr>
        <p:txBody>
          <a:bodyPr wrap="none" lIns="0" rIns="0" rtlCol="0">
            <a:spAutoFit/>
          </a:bodyPr>
          <a:lstStyle/>
          <a:p>
            <a:pPr algn="ctr"/>
            <a:r>
              <a:rPr lang="en-US" sz="2400" dirty="0" err="1"/>
              <a:t>数据保护</a:t>
            </a:r>
            <a:endParaRPr lang="en-US" sz="2400" dirty="0"/>
          </a:p>
        </p:txBody>
      </p:sp>
    </p:spTree>
    <p:extLst>
      <p:ext uri="{BB962C8B-B14F-4D97-AF65-F5344CB8AC3E}">
        <p14:creationId xmlns:p14="http://schemas.microsoft.com/office/powerpoint/2010/main" val="399354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6" name="标题 3"/>
          <p:cNvSpPr txBox="1"/>
          <p:nvPr/>
        </p:nvSpPr>
        <p:spPr>
          <a:xfrm>
            <a:off x="979997" y="419101"/>
            <a:ext cx="1967989" cy="980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363E7D"/>
                </a:solidFill>
                <a:latin typeface="黑体" panose="02010609060101010101" charset="-122"/>
                <a:ea typeface="黑体" panose="02010609060101010101" charset="-122"/>
              </a:rPr>
              <a:t>目录</a:t>
            </a:r>
          </a:p>
        </p:txBody>
      </p:sp>
      <p:sp>
        <p:nvSpPr>
          <p:cNvPr id="17" name="标题 3"/>
          <p:cNvSpPr txBox="1"/>
          <p:nvPr/>
        </p:nvSpPr>
        <p:spPr>
          <a:xfrm>
            <a:off x="979805" y="970280"/>
            <a:ext cx="2973070" cy="777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500" i="1" dirty="0">
                <a:solidFill>
                  <a:srgbClr val="363E7D"/>
                </a:solidFill>
                <a:latin typeface="黑体" panose="02010609060101010101" charset="-122"/>
                <a:ea typeface="黑体" panose="02010609060101010101" charset="-122"/>
              </a:rPr>
              <a:t>CONTENTS</a:t>
            </a:r>
          </a:p>
        </p:txBody>
      </p:sp>
      <p:sp>
        <p:nvSpPr>
          <p:cNvPr id="55" name="椭圆 54"/>
          <p:cNvSpPr/>
          <p:nvPr/>
        </p:nvSpPr>
        <p:spPr>
          <a:xfrm>
            <a:off x="984759" y="2108003"/>
            <a:ext cx="563054" cy="563054"/>
          </a:xfrm>
          <a:prstGeom prst="ellipse">
            <a:avLst/>
          </a:prstGeom>
          <a:solidFill>
            <a:srgbClr val="445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副标题 13"/>
          <p:cNvSpPr txBox="1"/>
          <p:nvPr/>
        </p:nvSpPr>
        <p:spPr>
          <a:xfrm>
            <a:off x="979997" y="2201746"/>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黑体" panose="02010609060101010101" charset="-122"/>
                <a:ea typeface="黑体" panose="02010609060101010101" charset="-122"/>
              </a:rPr>
              <a:t>01</a:t>
            </a:r>
          </a:p>
        </p:txBody>
      </p:sp>
      <p:sp>
        <p:nvSpPr>
          <p:cNvPr id="45" name="副标题 13"/>
          <p:cNvSpPr txBox="1"/>
          <p:nvPr/>
        </p:nvSpPr>
        <p:spPr>
          <a:xfrm>
            <a:off x="1850121" y="2147522"/>
            <a:ext cx="4123959" cy="48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云安全责任共担模型</a:t>
            </a:r>
          </a:p>
        </p:txBody>
      </p:sp>
      <p:sp>
        <p:nvSpPr>
          <p:cNvPr id="62" name="椭圆 61"/>
          <p:cNvSpPr/>
          <p:nvPr/>
        </p:nvSpPr>
        <p:spPr>
          <a:xfrm>
            <a:off x="984759" y="3021557"/>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副标题 13"/>
          <p:cNvSpPr txBox="1"/>
          <p:nvPr/>
        </p:nvSpPr>
        <p:spPr>
          <a:xfrm>
            <a:off x="979997" y="3115300"/>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黑体" panose="02010609060101010101" charset="-122"/>
                <a:ea typeface="黑体" panose="02010609060101010101" charset="-122"/>
              </a:rPr>
              <a:t>02</a:t>
            </a:r>
          </a:p>
        </p:txBody>
      </p:sp>
      <p:sp>
        <p:nvSpPr>
          <p:cNvPr id="64" name="副标题 13"/>
          <p:cNvSpPr txBox="1"/>
          <p:nvPr/>
        </p:nvSpPr>
        <p:spPr>
          <a:xfrm>
            <a:off x="1850121" y="3956726"/>
            <a:ext cx="4885959" cy="48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云原生的开源安全挑战</a:t>
            </a:r>
          </a:p>
        </p:txBody>
      </p:sp>
      <p:sp>
        <p:nvSpPr>
          <p:cNvPr id="65" name="椭圆 64"/>
          <p:cNvSpPr/>
          <p:nvPr/>
        </p:nvSpPr>
        <p:spPr>
          <a:xfrm>
            <a:off x="984759" y="3956726"/>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副标题 13"/>
          <p:cNvSpPr txBox="1"/>
          <p:nvPr/>
        </p:nvSpPr>
        <p:spPr>
          <a:xfrm>
            <a:off x="979997" y="4050469"/>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黑体" panose="02010609060101010101" charset="-122"/>
                <a:ea typeface="黑体" panose="02010609060101010101" charset="-122"/>
              </a:rPr>
              <a:t>03</a:t>
            </a:r>
          </a:p>
        </p:txBody>
      </p:sp>
      <p:sp>
        <p:nvSpPr>
          <p:cNvPr id="67" name="副标题 13"/>
          <p:cNvSpPr txBox="1"/>
          <p:nvPr/>
        </p:nvSpPr>
        <p:spPr>
          <a:xfrm>
            <a:off x="1850121" y="4975211"/>
            <a:ext cx="6166119" cy="482895"/>
          </a:xfrm>
          <a:prstGeom prst="rect">
            <a:avLst/>
          </a:prstGeom>
        </p:spPr>
        <p:txBody>
          <a:bodyPr vert="horz" lIns="91440" tIns="45720" rIns="91440" bIns="45720" rtlCol="0"/>
          <a:lstStyle>
            <a:defPPr>
              <a:defRPr lang="zh-CN"/>
            </a:defPPr>
            <a:lvl1pPr indent="0">
              <a:lnSpc>
                <a:spcPct val="90000"/>
              </a:lnSpc>
              <a:spcBef>
                <a:spcPts val="1000"/>
              </a:spcBef>
              <a:buFont typeface="Arial" panose="020B0604020202020204" pitchFamily="34" charset="0"/>
              <a:buNone/>
              <a:defRPr sz="3000">
                <a:solidFill>
                  <a:srgbClr val="363E7D"/>
                </a:solidFill>
                <a:latin typeface="黑体" panose="02010609060101010101" charset="-122"/>
                <a:ea typeface="黑体" panose="02010609060101010101"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err="1"/>
              <a:t>面向云原生的开源安全技术实践</a:t>
            </a:r>
            <a:endParaRPr lang="zh-CN" altLang="en-US" dirty="0"/>
          </a:p>
        </p:txBody>
      </p:sp>
      <p:sp>
        <p:nvSpPr>
          <p:cNvPr id="68" name="椭圆 67"/>
          <p:cNvSpPr/>
          <p:nvPr/>
        </p:nvSpPr>
        <p:spPr>
          <a:xfrm>
            <a:off x="984759" y="4870280"/>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副标题 13"/>
          <p:cNvSpPr txBox="1"/>
          <p:nvPr/>
        </p:nvSpPr>
        <p:spPr>
          <a:xfrm>
            <a:off x="979997" y="4964023"/>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黑体" panose="02010609060101010101" charset="-122"/>
                <a:ea typeface="黑体" panose="02010609060101010101" charset="-122"/>
              </a:rPr>
              <a:t>04</a:t>
            </a:r>
          </a:p>
        </p:txBody>
      </p:sp>
      <p:sp>
        <p:nvSpPr>
          <p:cNvPr id="15" name="椭圆 14"/>
          <p:cNvSpPr/>
          <p:nvPr>
            <p:custDataLst>
              <p:tags r:id="rId1"/>
            </p:custDataLst>
          </p:nvPr>
        </p:nvSpPr>
        <p:spPr>
          <a:xfrm rot="15300000">
            <a:off x="13926820" y="2637155"/>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副标题 13">
            <a:extLst>
              <a:ext uri="{FF2B5EF4-FFF2-40B4-BE49-F238E27FC236}">
                <a16:creationId xmlns:a16="http://schemas.microsoft.com/office/drawing/2014/main" id="{E60A6F3A-E121-0004-98B4-9CDAA2CDAA08}"/>
              </a:ext>
            </a:extLst>
          </p:cNvPr>
          <p:cNvSpPr txBox="1"/>
          <p:nvPr/>
        </p:nvSpPr>
        <p:spPr>
          <a:xfrm>
            <a:off x="1850121" y="3044530"/>
            <a:ext cx="4245879" cy="48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云原生应用发展旅程</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A6D3-82D4-2C49-8C0D-FCF39EB94E2A}"/>
              </a:ext>
            </a:extLst>
          </p:cNvPr>
          <p:cNvSpPr>
            <a:spLocks noGrp="1"/>
          </p:cNvSpPr>
          <p:nvPr>
            <p:ph type="title" idx="4294967295"/>
          </p:nvPr>
        </p:nvSpPr>
        <p:spPr>
          <a:xfrm>
            <a:off x="604101" y="275689"/>
            <a:ext cx="10654449" cy="827088"/>
          </a:xfrm>
        </p:spPr>
        <p:txBody>
          <a:bodyPr>
            <a:normAutofit/>
          </a:bodyPr>
          <a:lstStyle/>
          <a:p>
            <a:r>
              <a:rPr lang="en-US" sz="3200" dirty="0" err="1">
                <a:latin typeface="Source Han Sans CN Regular" panose="020B0500000000000000" pitchFamily="34" charset="-128"/>
                <a:ea typeface="Source Han Sans CN Regular" panose="020B0500000000000000" pitchFamily="34" charset="-128"/>
              </a:rPr>
              <a:t>Pipeline中的安全实践</a:t>
            </a:r>
            <a:endParaRPr lang="en-US" sz="3200" dirty="0">
              <a:latin typeface="Source Han Sans CN Regular" panose="020B0500000000000000" pitchFamily="34" charset="-128"/>
              <a:ea typeface="Source Han Sans CN Regular" panose="020B0500000000000000" pitchFamily="34" charset="-128"/>
            </a:endParaRPr>
          </a:p>
        </p:txBody>
      </p:sp>
      <p:grpSp>
        <p:nvGrpSpPr>
          <p:cNvPr id="7" name="Group 6"/>
          <p:cNvGrpSpPr/>
          <p:nvPr/>
        </p:nvGrpSpPr>
        <p:grpSpPr>
          <a:xfrm>
            <a:off x="1193049" y="1852205"/>
            <a:ext cx="510540" cy="891540"/>
            <a:chOff x="911627" y="2683239"/>
            <a:chExt cx="612648" cy="1069848"/>
          </a:xfrm>
        </p:grpSpPr>
        <p:sp>
          <p:nvSpPr>
            <p:cNvPr id="5" name="Flowchart: Connector 4"/>
            <p:cNvSpPr/>
            <p:nvPr/>
          </p:nvSpPr>
          <p:spPr>
            <a:xfrm>
              <a:off x="989351" y="2683239"/>
              <a:ext cx="457200" cy="457200"/>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Flowchart: Delay 5"/>
            <p:cNvSpPr/>
            <p:nvPr/>
          </p:nvSpPr>
          <p:spPr>
            <a:xfrm rot="16200000">
              <a:off x="911627" y="3140439"/>
              <a:ext cx="612648" cy="612648"/>
            </a:xfrm>
            <a:prstGeom prst="flowChartDelay">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grpSp>
      <p:cxnSp>
        <p:nvCxnSpPr>
          <p:cNvPr id="14" name="Straight Arrow Connector 13"/>
          <p:cNvCxnSpPr>
            <a:cxnSpLocks/>
          </p:cNvCxnSpPr>
          <p:nvPr/>
        </p:nvCxnSpPr>
        <p:spPr>
          <a:xfrm>
            <a:off x="1753557" y="2403584"/>
            <a:ext cx="14168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Elbow Connector 14"/>
          <p:cNvCxnSpPr/>
          <p:nvPr/>
        </p:nvCxnSpPr>
        <p:spPr>
          <a:xfrm rot="10800000" flipV="1">
            <a:off x="1433891" y="1486995"/>
            <a:ext cx="4097311" cy="343968"/>
          </a:xfrm>
          <a:prstGeom prst="bentConnector3">
            <a:avLst>
              <a:gd name="adj1" fmla="val 9939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Elbow Connector 15"/>
          <p:cNvCxnSpPr>
            <a:cxnSpLocks/>
          </p:cNvCxnSpPr>
          <p:nvPr/>
        </p:nvCxnSpPr>
        <p:spPr>
          <a:xfrm rot="10800000">
            <a:off x="6680030" y="1504465"/>
            <a:ext cx="3157543" cy="844267"/>
          </a:xfrm>
          <a:prstGeom prst="bentConnector3">
            <a:avLst>
              <a:gd name="adj1" fmla="val -10650"/>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386747" y="1298853"/>
            <a:ext cx="1287037" cy="400110"/>
          </a:xfrm>
          <a:prstGeom prst="rect">
            <a:avLst/>
          </a:prstGeom>
          <a:noFill/>
          <a:ln>
            <a:noFill/>
          </a:ln>
        </p:spPr>
        <p:txBody>
          <a:bodyPr wrap="square" rtlCol="0">
            <a:spAutoFit/>
          </a:bodyPr>
          <a:lstStyle/>
          <a:p>
            <a:pPr algn="ctr"/>
            <a:r>
              <a:rPr lang="en-US" sz="2000" dirty="0">
                <a:latin typeface="Amazon Ember" panose="020B0603020204020204" pitchFamily="34" charset="0"/>
                <a:ea typeface="Amazon Ember" panose="020B0603020204020204" pitchFamily="34" charset="0"/>
                <a:cs typeface="Amazon Ember" panose="020B0603020204020204" pitchFamily="34" charset="0"/>
              </a:rPr>
              <a:t>Manage</a:t>
            </a:r>
          </a:p>
        </p:txBody>
      </p:sp>
      <p:pic>
        <p:nvPicPr>
          <p:cNvPr id="27" name="Graphic 21">
            <a:extLst>
              <a:ext uri="{FF2B5EF4-FFF2-40B4-BE49-F238E27FC236}">
                <a16:creationId xmlns:a16="http://schemas.microsoft.com/office/drawing/2014/main" id="{EC43EB01-BD1D-D833-CB90-6FA97C3CA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917" y="195893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2">
            <a:extLst>
              <a:ext uri="{FF2B5EF4-FFF2-40B4-BE49-F238E27FC236}">
                <a16:creationId xmlns:a16="http://schemas.microsoft.com/office/drawing/2014/main" id="{E64BBBBE-3783-A2F3-E5B8-37C52DC574CA}"/>
              </a:ext>
            </a:extLst>
          </p:cNvPr>
          <p:cNvSpPr txBox="1">
            <a:spLocks noChangeArrowheads="1"/>
          </p:cNvSpPr>
          <p:nvPr/>
        </p:nvSpPr>
        <p:spPr bwMode="auto">
          <a:xfrm>
            <a:off x="2728205" y="2720936"/>
            <a:ext cx="22796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Code</a:t>
            </a:r>
          </a:p>
        </p:txBody>
      </p:sp>
      <p:pic>
        <p:nvPicPr>
          <p:cNvPr id="29" name="Graphic 19">
            <a:extLst>
              <a:ext uri="{FF2B5EF4-FFF2-40B4-BE49-F238E27FC236}">
                <a16:creationId xmlns:a16="http://schemas.microsoft.com/office/drawing/2014/main" id="{387DBBAE-BF83-7EE5-A6B2-A238198D2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073" y="1941091"/>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a:extLst>
              <a:ext uri="{FF2B5EF4-FFF2-40B4-BE49-F238E27FC236}">
                <a16:creationId xmlns:a16="http://schemas.microsoft.com/office/drawing/2014/main" id="{1AA3597C-924B-01C5-276D-1CF74DDA8A30}"/>
              </a:ext>
            </a:extLst>
          </p:cNvPr>
          <p:cNvSpPr txBox="1">
            <a:spLocks noChangeArrowheads="1"/>
          </p:cNvSpPr>
          <p:nvPr/>
        </p:nvSpPr>
        <p:spPr bwMode="auto">
          <a:xfrm>
            <a:off x="4290837" y="2703092"/>
            <a:ext cx="2292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Build</a:t>
            </a:r>
          </a:p>
        </p:txBody>
      </p:sp>
      <p:pic>
        <p:nvPicPr>
          <p:cNvPr id="31" name="Graphic 19">
            <a:extLst>
              <a:ext uri="{FF2B5EF4-FFF2-40B4-BE49-F238E27FC236}">
                <a16:creationId xmlns:a16="http://schemas.microsoft.com/office/drawing/2014/main" id="{848920E9-D67E-283A-7574-2C4100597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391" y="1946384"/>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11">
            <a:extLst>
              <a:ext uri="{FF2B5EF4-FFF2-40B4-BE49-F238E27FC236}">
                <a16:creationId xmlns:a16="http://schemas.microsoft.com/office/drawing/2014/main" id="{4C825D15-8E36-6E8E-B490-DB678BFE1D59}"/>
              </a:ext>
            </a:extLst>
          </p:cNvPr>
          <p:cNvSpPr txBox="1">
            <a:spLocks noChangeArrowheads="1"/>
          </p:cNvSpPr>
          <p:nvPr/>
        </p:nvSpPr>
        <p:spPr bwMode="auto">
          <a:xfrm>
            <a:off x="6012154" y="2708385"/>
            <a:ext cx="2292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Test</a:t>
            </a:r>
          </a:p>
        </p:txBody>
      </p:sp>
      <p:pic>
        <p:nvPicPr>
          <p:cNvPr id="33" name="Graphic 6">
            <a:extLst>
              <a:ext uri="{FF2B5EF4-FFF2-40B4-BE49-F238E27FC236}">
                <a16:creationId xmlns:a16="http://schemas.microsoft.com/office/drawing/2014/main" id="{17209035-5BBB-9F6A-EB61-96ED3C4C9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1256" y="143896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9">
            <a:extLst>
              <a:ext uri="{FF2B5EF4-FFF2-40B4-BE49-F238E27FC236}">
                <a16:creationId xmlns:a16="http://schemas.microsoft.com/office/drawing/2014/main" id="{081FDEF7-CACE-6832-30EF-6237B5D4DDB2}"/>
              </a:ext>
            </a:extLst>
          </p:cNvPr>
          <p:cNvSpPr txBox="1">
            <a:spLocks noChangeArrowheads="1"/>
          </p:cNvSpPr>
          <p:nvPr/>
        </p:nvSpPr>
        <p:spPr bwMode="auto">
          <a:xfrm>
            <a:off x="10521685" y="2209365"/>
            <a:ext cx="13307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Pipeline</a:t>
            </a:r>
          </a:p>
        </p:txBody>
      </p:sp>
      <p:pic>
        <p:nvPicPr>
          <p:cNvPr id="35" name="Graphic 23">
            <a:extLst>
              <a:ext uri="{FF2B5EF4-FFF2-40B4-BE49-F238E27FC236}">
                <a16:creationId xmlns:a16="http://schemas.microsoft.com/office/drawing/2014/main" id="{E52A217B-0DAC-5E56-8884-48E60BC76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6291" y="195032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5">
            <a:extLst>
              <a:ext uri="{FF2B5EF4-FFF2-40B4-BE49-F238E27FC236}">
                <a16:creationId xmlns:a16="http://schemas.microsoft.com/office/drawing/2014/main" id="{FCA82C6B-EF5F-3BFE-E947-9E1E7A43E0F0}"/>
              </a:ext>
            </a:extLst>
          </p:cNvPr>
          <p:cNvSpPr txBox="1">
            <a:spLocks noChangeArrowheads="1"/>
          </p:cNvSpPr>
          <p:nvPr/>
        </p:nvSpPr>
        <p:spPr bwMode="auto">
          <a:xfrm>
            <a:off x="8680689" y="2728030"/>
            <a:ext cx="10311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Deploy</a:t>
            </a:r>
          </a:p>
        </p:txBody>
      </p:sp>
      <p:cxnSp>
        <p:nvCxnSpPr>
          <p:cNvPr id="76" name="Straight Arrow Connector 75">
            <a:extLst>
              <a:ext uri="{FF2B5EF4-FFF2-40B4-BE49-F238E27FC236}">
                <a16:creationId xmlns:a16="http://schemas.microsoft.com/office/drawing/2014/main" id="{9FB0050E-D042-06D5-E16E-B4501B94CE71}"/>
              </a:ext>
            </a:extLst>
          </p:cNvPr>
          <p:cNvCxnSpPr/>
          <p:nvPr/>
        </p:nvCxnSpPr>
        <p:spPr>
          <a:xfrm>
            <a:off x="7856718" y="2339935"/>
            <a:ext cx="7200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17438424-F2BE-A45F-B044-F6F8F3FCCC4A}"/>
              </a:ext>
            </a:extLst>
          </p:cNvPr>
          <p:cNvCxnSpPr>
            <a:cxnSpLocks/>
          </p:cNvCxnSpPr>
          <p:nvPr/>
        </p:nvCxnSpPr>
        <p:spPr>
          <a:xfrm>
            <a:off x="6012155" y="2316232"/>
            <a:ext cx="6552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B1D3B448-8EB2-0BEF-9EE3-7C2895A3637C}"/>
              </a:ext>
            </a:extLst>
          </p:cNvPr>
          <p:cNvCxnSpPr>
            <a:cxnSpLocks/>
          </p:cNvCxnSpPr>
          <p:nvPr/>
        </p:nvCxnSpPr>
        <p:spPr>
          <a:xfrm>
            <a:off x="4290838" y="2339935"/>
            <a:ext cx="6552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E48A9FFC-3A02-C291-7998-9F0398A96259}"/>
              </a:ext>
            </a:extLst>
          </p:cNvPr>
          <p:cNvGrpSpPr/>
          <p:nvPr/>
        </p:nvGrpSpPr>
        <p:grpSpPr>
          <a:xfrm>
            <a:off x="892675" y="2881917"/>
            <a:ext cx="1492287" cy="3401143"/>
            <a:chOff x="10380952" y="3179063"/>
            <a:chExt cx="1492287" cy="3401142"/>
          </a:xfrm>
        </p:grpSpPr>
        <p:sp>
          <p:nvSpPr>
            <p:cNvPr id="145" name="Rounded Rectangle 144">
              <a:extLst>
                <a:ext uri="{FF2B5EF4-FFF2-40B4-BE49-F238E27FC236}">
                  <a16:creationId xmlns:a16="http://schemas.microsoft.com/office/drawing/2014/main" id="{8EA4D14D-B5A1-7543-654B-FE140D681718}"/>
                </a:ext>
              </a:extLst>
            </p:cNvPr>
            <p:cNvSpPr/>
            <p:nvPr/>
          </p:nvSpPr>
          <p:spPr>
            <a:xfrm>
              <a:off x="10490772" y="3179063"/>
              <a:ext cx="1342392" cy="3401142"/>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 name="TextBox 145">
              <a:extLst>
                <a:ext uri="{FF2B5EF4-FFF2-40B4-BE49-F238E27FC236}">
                  <a16:creationId xmlns:a16="http://schemas.microsoft.com/office/drawing/2014/main" id="{8D5B3A87-0B0F-BA05-449B-EEB342913F93}"/>
                </a:ext>
              </a:extLst>
            </p:cNvPr>
            <p:cNvSpPr txBox="1"/>
            <p:nvPr/>
          </p:nvSpPr>
          <p:spPr>
            <a:xfrm>
              <a:off x="10490771" y="6004366"/>
              <a:ext cx="1299686" cy="523220"/>
            </a:xfrm>
            <a:prstGeom prst="rect">
              <a:avLst/>
            </a:prstGeom>
            <a:noFill/>
          </p:spPr>
          <p:txBody>
            <a:bodyPr wrap="square" rtlCol="0">
              <a:sp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Parameter Store</a:t>
              </a:r>
            </a:p>
          </p:txBody>
        </p:sp>
        <p:pic>
          <p:nvPicPr>
            <p:cNvPr id="147" name="Graphic 54">
              <a:extLst>
                <a:ext uri="{FF2B5EF4-FFF2-40B4-BE49-F238E27FC236}">
                  <a16:creationId xmlns:a16="http://schemas.microsoft.com/office/drawing/2014/main" id="{985FE566-ABA7-7490-5A7C-B8FBA48AAE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01256" y="5227619"/>
              <a:ext cx="811531" cy="811531"/>
            </a:xfrm>
            <a:prstGeom prst="rect">
              <a:avLst/>
            </a:prstGeom>
          </p:spPr>
        </p:pic>
        <p:pic>
          <p:nvPicPr>
            <p:cNvPr id="148" name="Graphic 17">
              <a:extLst>
                <a:ext uri="{FF2B5EF4-FFF2-40B4-BE49-F238E27FC236}">
                  <a16:creationId xmlns:a16="http://schemas.microsoft.com/office/drawing/2014/main" id="{91301085-E2B9-701E-BCE8-42C6D08D64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70843" y="3451643"/>
              <a:ext cx="765242" cy="76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TextBox 11">
              <a:extLst>
                <a:ext uri="{FF2B5EF4-FFF2-40B4-BE49-F238E27FC236}">
                  <a16:creationId xmlns:a16="http://schemas.microsoft.com/office/drawing/2014/main" id="{50F9B72C-3FA2-6CDF-B657-FFEEF24D745E}"/>
                </a:ext>
              </a:extLst>
            </p:cNvPr>
            <p:cNvSpPr txBox="1">
              <a:spLocks noChangeArrowheads="1"/>
            </p:cNvSpPr>
            <p:nvPr/>
          </p:nvSpPr>
          <p:spPr bwMode="auto">
            <a:xfrm>
              <a:off x="10380952" y="4258632"/>
              <a:ext cx="1492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AWS Secrets Manager</a:t>
              </a:r>
            </a:p>
          </p:txBody>
        </p:sp>
      </p:grpSp>
      <p:sp>
        <p:nvSpPr>
          <p:cNvPr id="10" name="Oval 9">
            <a:extLst>
              <a:ext uri="{FF2B5EF4-FFF2-40B4-BE49-F238E27FC236}">
                <a16:creationId xmlns:a16="http://schemas.microsoft.com/office/drawing/2014/main" id="{4F3A4805-FABB-33FD-0D6F-29C64474A12B}"/>
              </a:ext>
            </a:extLst>
          </p:cNvPr>
          <p:cNvSpPr/>
          <p:nvPr/>
        </p:nvSpPr>
        <p:spPr>
          <a:xfrm>
            <a:off x="604101" y="2779760"/>
            <a:ext cx="615135" cy="6471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1</a:t>
            </a:r>
          </a:p>
        </p:txBody>
      </p:sp>
    </p:spTree>
    <p:extLst>
      <p:ext uri="{BB962C8B-B14F-4D97-AF65-F5344CB8AC3E}">
        <p14:creationId xmlns:p14="http://schemas.microsoft.com/office/powerpoint/2010/main" val="106616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93049" y="1612719"/>
            <a:ext cx="510540" cy="891540"/>
            <a:chOff x="911627" y="2683239"/>
            <a:chExt cx="612648" cy="1069848"/>
          </a:xfrm>
        </p:grpSpPr>
        <p:sp>
          <p:nvSpPr>
            <p:cNvPr id="5" name="Flowchart: Connector 4"/>
            <p:cNvSpPr/>
            <p:nvPr/>
          </p:nvSpPr>
          <p:spPr>
            <a:xfrm>
              <a:off x="989351" y="2683239"/>
              <a:ext cx="457200" cy="457200"/>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Flowchart: Delay 5"/>
            <p:cNvSpPr/>
            <p:nvPr/>
          </p:nvSpPr>
          <p:spPr>
            <a:xfrm rot="16200000">
              <a:off x="911627" y="3140439"/>
              <a:ext cx="612648" cy="612648"/>
            </a:xfrm>
            <a:prstGeom prst="flowChartDelay">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grpSp>
      <p:cxnSp>
        <p:nvCxnSpPr>
          <p:cNvPr id="14" name="Straight Arrow Connector 13"/>
          <p:cNvCxnSpPr>
            <a:cxnSpLocks/>
          </p:cNvCxnSpPr>
          <p:nvPr/>
        </p:nvCxnSpPr>
        <p:spPr>
          <a:xfrm>
            <a:off x="1753557" y="2164099"/>
            <a:ext cx="14168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Elbow Connector 14"/>
          <p:cNvCxnSpPr/>
          <p:nvPr/>
        </p:nvCxnSpPr>
        <p:spPr>
          <a:xfrm rot="10800000" flipV="1">
            <a:off x="1433891" y="1247509"/>
            <a:ext cx="4097311" cy="343968"/>
          </a:xfrm>
          <a:prstGeom prst="bentConnector3">
            <a:avLst>
              <a:gd name="adj1" fmla="val 9939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Elbow Connector 15"/>
          <p:cNvCxnSpPr>
            <a:cxnSpLocks/>
          </p:cNvCxnSpPr>
          <p:nvPr/>
        </p:nvCxnSpPr>
        <p:spPr>
          <a:xfrm rot="10800000">
            <a:off x="6680030" y="1264980"/>
            <a:ext cx="3157543" cy="844267"/>
          </a:xfrm>
          <a:prstGeom prst="bentConnector3">
            <a:avLst>
              <a:gd name="adj1" fmla="val -10650"/>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89153" y="1074198"/>
            <a:ext cx="1287037" cy="400110"/>
          </a:xfrm>
          <a:prstGeom prst="rect">
            <a:avLst/>
          </a:prstGeom>
          <a:noFill/>
          <a:ln>
            <a:noFill/>
          </a:ln>
        </p:spPr>
        <p:txBody>
          <a:bodyPr wrap="square" rtlCol="0">
            <a:spAutoFit/>
          </a:bodyPr>
          <a:lstStyle/>
          <a:p>
            <a:pPr algn="ctr"/>
            <a:r>
              <a:rPr lang="en-US" sz="2000" dirty="0">
                <a:latin typeface="Amazon Ember" panose="020B0603020204020204" pitchFamily="34" charset="0"/>
                <a:ea typeface="Amazon Ember" panose="020B0603020204020204" pitchFamily="34" charset="0"/>
                <a:cs typeface="Amazon Ember" panose="020B0603020204020204" pitchFamily="34" charset="0"/>
              </a:rPr>
              <a:t>Manage</a:t>
            </a:r>
          </a:p>
        </p:txBody>
      </p:sp>
      <p:pic>
        <p:nvPicPr>
          <p:cNvPr id="27" name="Graphic 21">
            <a:extLst>
              <a:ext uri="{FF2B5EF4-FFF2-40B4-BE49-F238E27FC236}">
                <a16:creationId xmlns:a16="http://schemas.microsoft.com/office/drawing/2014/main" id="{EC43EB01-BD1D-D833-CB90-6FA97C3CA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917" y="1719449"/>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2">
            <a:extLst>
              <a:ext uri="{FF2B5EF4-FFF2-40B4-BE49-F238E27FC236}">
                <a16:creationId xmlns:a16="http://schemas.microsoft.com/office/drawing/2014/main" id="{E64BBBBE-3783-A2F3-E5B8-37C52DC574CA}"/>
              </a:ext>
            </a:extLst>
          </p:cNvPr>
          <p:cNvSpPr txBox="1">
            <a:spLocks noChangeArrowheads="1"/>
          </p:cNvSpPr>
          <p:nvPr/>
        </p:nvSpPr>
        <p:spPr bwMode="auto">
          <a:xfrm>
            <a:off x="2728205" y="2481450"/>
            <a:ext cx="22796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Code</a:t>
            </a:r>
          </a:p>
        </p:txBody>
      </p:sp>
      <p:pic>
        <p:nvPicPr>
          <p:cNvPr id="29" name="Graphic 19">
            <a:extLst>
              <a:ext uri="{FF2B5EF4-FFF2-40B4-BE49-F238E27FC236}">
                <a16:creationId xmlns:a16="http://schemas.microsoft.com/office/drawing/2014/main" id="{387DBBAE-BF83-7EE5-A6B2-A238198D2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073" y="1701604"/>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a:extLst>
              <a:ext uri="{FF2B5EF4-FFF2-40B4-BE49-F238E27FC236}">
                <a16:creationId xmlns:a16="http://schemas.microsoft.com/office/drawing/2014/main" id="{1AA3597C-924B-01C5-276D-1CF74DDA8A30}"/>
              </a:ext>
            </a:extLst>
          </p:cNvPr>
          <p:cNvSpPr txBox="1">
            <a:spLocks noChangeArrowheads="1"/>
          </p:cNvSpPr>
          <p:nvPr/>
        </p:nvSpPr>
        <p:spPr bwMode="auto">
          <a:xfrm>
            <a:off x="4290837" y="2463605"/>
            <a:ext cx="2292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Build</a:t>
            </a:r>
          </a:p>
        </p:txBody>
      </p:sp>
      <p:pic>
        <p:nvPicPr>
          <p:cNvPr id="31" name="Graphic 19">
            <a:extLst>
              <a:ext uri="{FF2B5EF4-FFF2-40B4-BE49-F238E27FC236}">
                <a16:creationId xmlns:a16="http://schemas.microsoft.com/office/drawing/2014/main" id="{848920E9-D67E-283A-7574-2C4100597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391" y="1706899"/>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11">
            <a:extLst>
              <a:ext uri="{FF2B5EF4-FFF2-40B4-BE49-F238E27FC236}">
                <a16:creationId xmlns:a16="http://schemas.microsoft.com/office/drawing/2014/main" id="{4C825D15-8E36-6E8E-B490-DB678BFE1D59}"/>
              </a:ext>
            </a:extLst>
          </p:cNvPr>
          <p:cNvSpPr txBox="1">
            <a:spLocks noChangeArrowheads="1"/>
          </p:cNvSpPr>
          <p:nvPr/>
        </p:nvSpPr>
        <p:spPr bwMode="auto">
          <a:xfrm>
            <a:off x="6012154" y="2468900"/>
            <a:ext cx="2292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Test</a:t>
            </a:r>
          </a:p>
        </p:txBody>
      </p:sp>
      <p:pic>
        <p:nvPicPr>
          <p:cNvPr id="33" name="Graphic 6">
            <a:extLst>
              <a:ext uri="{FF2B5EF4-FFF2-40B4-BE49-F238E27FC236}">
                <a16:creationId xmlns:a16="http://schemas.microsoft.com/office/drawing/2014/main" id="{17209035-5BBB-9F6A-EB61-96ED3C4C9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1256" y="1199477"/>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9">
            <a:extLst>
              <a:ext uri="{FF2B5EF4-FFF2-40B4-BE49-F238E27FC236}">
                <a16:creationId xmlns:a16="http://schemas.microsoft.com/office/drawing/2014/main" id="{081FDEF7-CACE-6832-30EF-6237B5D4DDB2}"/>
              </a:ext>
            </a:extLst>
          </p:cNvPr>
          <p:cNvSpPr txBox="1">
            <a:spLocks noChangeArrowheads="1"/>
          </p:cNvSpPr>
          <p:nvPr/>
        </p:nvSpPr>
        <p:spPr bwMode="auto">
          <a:xfrm>
            <a:off x="10521685" y="1969880"/>
            <a:ext cx="13307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Pipeline</a:t>
            </a:r>
          </a:p>
        </p:txBody>
      </p:sp>
      <p:pic>
        <p:nvPicPr>
          <p:cNvPr id="35" name="Graphic 23">
            <a:extLst>
              <a:ext uri="{FF2B5EF4-FFF2-40B4-BE49-F238E27FC236}">
                <a16:creationId xmlns:a16="http://schemas.microsoft.com/office/drawing/2014/main" id="{E52A217B-0DAC-5E56-8884-48E60BC76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6291" y="171084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5">
            <a:extLst>
              <a:ext uri="{FF2B5EF4-FFF2-40B4-BE49-F238E27FC236}">
                <a16:creationId xmlns:a16="http://schemas.microsoft.com/office/drawing/2014/main" id="{FCA82C6B-EF5F-3BFE-E947-9E1E7A43E0F0}"/>
              </a:ext>
            </a:extLst>
          </p:cNvPr>
          <p:cNvSpPr txBox="1">
            <a:spLocks noChangeArrowheads="1"/>
          </p:cNvSpPr>
          <p:nvPr/>
        </p:nvSpPr>
        <p:spPr bwMode="auto">
          <a:xfrm>
            <a:off x="8680689" y="2488544"/>
            <a:ext cx="10311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Deploy</a:t>
            </a:r>
          </a:p>
        </p:txBody>
      </p:sp>
      <p:grpSp>
        <p:nvGrpSpPr>
          <p:cNvPr id="4" name="Group 3">
            <a:extLst>
              <a:ext uri="{FF2B5EF4-FFF2-40B4-BE49-F238E27FC236}">
                <a16:creationId xmlns:a16="http://schemas.microsoft.com/office/drawing/2014/main" id="{B4F3917F-4DE9-788B-EC82-868798B6BCC8}"/>
              </a:ext>
            </a:extLst>
          </p:cNvPr>
          <p:cNvGrpSpPr/>
          <p:nvPr/>
        </p:nvGrpSpPr>
        <p:grpSpPr>
          <a:xfrm>
            <a:off x="2499569" y="2970897"/>
            <a:ext cx="9301647" cy="1655886"/>
            <a:chOff x="896093" y="3211847"/>
            <a:chExt cx="9301646" cy="1655887"/>
          </a:xfrm>
        </p:grpSpPr>
        <p:sp>
          <p:nvSpPr>
            <p:cNvPr id="37" name="Rounded Rectangle 36">
              <a:extLst>
                <a:ext uri="{FF2B5EF4-FFF2-40B4-BE49-F238E27FC236}">
                  <a16:creationId xmlns:a16="http://schemas.microsoft.com/office/drawing/2014/main" id="{9AAF5557-31DC-F7CB-66CA-FE30DB9E3CAC}"/>
                </a:ext>
              </a:extLst>
            </p:cNvPr>
            <p:cNvSpPr/>
            <p:nvPr/>
          </p:nvSpPr>
          <p:spPr>
            <a:xfrm>
              <a:off x="1000665" y="3211847"/>
              <a:ext cx="9144000" cy="1655887"/>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3" name="Group 52">
              <a:extLst>
                <a:ext uri="{FF2B5EF4-FFF2-40B4-BE49-F238E27FC236}">
                  <a16:creationId xmlns:a16="http://schemas.microsoft.com/office/drawing/2014/main" id="{EF0F0930-BA4B-AAFC-A13E-B3B3696F668A}"/>
                </a:ext>
              </a:extLst>
            </p:cNvPr>
            <p:cNvGrpSpPr/>
            <p:nvPr/>
          </p:nvGrpSpPr>
          <p:grpSpPr>
            <a:xfrm>
              <a:off x="8764390" y="3458368"/>
              <a:ext cx="1433349" cy="1307059"/>
              <a:chOff x="2677500" y="3550516"/>
              <a:chExt cx="1433349" cy="1307059"/>
            </a:xfrm>
          </p:grpSpPr>
          <p:pic>
            <p:nvPicPr>
              <p:cNvPr id="39" name="Graphic 21">
                <a:extLst>
                  <a:ext uri="{FF2B5EF4-FFF2-40B4-BE49-F238E27FC236}">
                    <a16:creationId xmlns:a16="http://schemas.microsoft.com/office/drawing/2014/main" id="{85217F41-8659-A517-1ACF-FF620EEEA6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2661" y="3550516"/>
                <a:ext cx="778495" cy="77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15">
                <a:extLst>
                  <a:ext uri="{FF2B5EF4-FFF2-40B4-BE49-F238E27FC236}">
                    <a16:creationId xmlns:a16="http://schemas.microsoft.com/office/drawing/2014/main" id="{C3B78E07-2857-6E89-C892-D38C5CCEDDAC}"/>
                  </a:ext>
                </a:extLst>
              </p:cNvPr>
              <p:cNvSpPr txBox="1">
                <a:spLocks noChangeArrowheads="1"/>
              </p:cNvSpPr>
              <p:nvPr/>
            </p:nvSpPr>
            <p:spPr bwMode="auto">
              <a:xfrm>
                <a:off x="2677500" y="4334355"/>
                <a:ext cx="14333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Amazon Inspector</a:t>
                </a:r>
              </a:p>
            </p:txBody>
          </p:sp>
        </p:grpSp>
        <p:grpSp>
          <p:nvGrpSpPr>
            <p:cNvPr id="54" name="Group 53">
              <a:extLst>
                <a:ext uri="{FF2B5EF4-FFF2-40B4-BE49-F238E27FC236}">
                  <a16:creationId xmlns:a16="http://schemas.microsoft.com/office/drawing/2014/main" id="{D2ED4657-695E-2644-C1D3-997848A83672}"/>
                </a:ext>
              </a:extLst>
            </p:cNvPr>
            <p:cNvGrpSpPr/>
            <p:nvPr/>
          </p:nvGrpSpPr>
          <p:grpSpPr>
            <a:xfrm>
              <a:off x="896093" y="3458368"/>
              <a:ext cx="1301952" cy="1332519"/>
              <a:chOff x="1262408" y="3553373"/>
              <a:chExt cx="1301952" cy="1332519"/>
            </a:xfrm>
          </p:grpSpPr>
          <p:pic>
            <p:nvPicPr>
              <p:cNvPr id="41" name="Graphic 19">
                <a:extLst>
                  <a:ext uri="{FF2B5EF4-FFF2-40B4-BE49-F238E27FC236}">
                    <a16:creationId xmlns:a16="http://schemas.microsoft.com/office/drawing/2014/main" id="{9FF53D6C-4937-A02C-68F9-05EF7EB76A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3023" y="3553373"/>
                <a:ext cx="778495" cy="77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2">
                <a:extLst>
                  <a:ext uri="{FF2B5EF4-FFF2-40B4-BE49-F238E27FC236}">
                    <a16:creationId xmlns:a16="http://schemas.microsoft.com/office/drawing/2014/main" id="{D55C0605-F353-DE27-B571-F9DD109FFF8C}"/>
                  </a:ext>
                </a:extLst>
              </p:cNvPr>
              <p:cNvSpPr txBox="1">
                <a:spLocks noChangeArrowheads="1"/>
              </p:cNvSpPr>
              <p:nvPr/>
            </p:nvSpPr>
            <p:spPr bwMode="auto">
              <a:xfrm>
                <a:off x="1262408" y="4362672"/>
                <a:ext cx="13019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Amazon CodeGuru</a:t>
                </a:r>
              </a:p>
            </p:txBody>
          </p:sp>
        </p:grpSp>
        <p:pic>
          <p:nvPicPr>
            <p:cNvPr id="55" name="Picture 6" descr="Implementing SonarQube code coverage in a simple JavaScript application -  Aviator Blog">
              <a:extLst>
                <a:ext uri="{FF2B5EF4-FFF2-40B4-BE49-F238E27FC236}">
                  <a16:creationId xmlns:a16="http://schemas.microsoft.com/office/drawing/2014/main" id="{CEDB11EF-252F-4A2A-917C-B443D94B635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8348" b="15070"/>
            <a:stretch/>
          </p:blipFill>
          <p:spPr bwMode="auto">
            <a:xfrm>
              <a:off x="2227902" y="3676078"/>
              <a:ext cx="1973094" cy="72742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89CD42A-2F6C-EA6C-6EFC-880C08BEF24D}"/>
                </a:ext>
              </a:extLst>
            </p:cNvPr>
            <p:cNvPicPr>
              <a:picLocks noChangeAspect="1"/>
            </p:cNvPicPr>
            <p:nvPr/>
          </p:nvPicPr>
          <p:blipFill>
            <a:blip r:embed="rId10"/>
            <a:stretch>
              <a:fillRect/>
            </a:stretch>
          </p:blipFill>
          <p:spPr>
            <a:xfrm>
              <a:off x="4529196" y="3684382"/>
              <a:ext cx="2300933" cy="727425"/>
            </a:xfrm>
            <a:prstGeom prst="rect">
              <a:avLst/>
            </a:prstGeom>
            <a:noFill/>
          </p:spPr>
        </p:pic>
        <p:pic>
          <p:nvPicPr>
            <p:cNvPr id="1028" name="Picture 4" descr="A Quick Guide to OWASP-ZAP">
              <a:extLst>
                <a:ext uri="{FF2B5EF4-FFF2-40B4-BE49-F238E27FC236}">
                  <a16:creationId xmlns:a16="http://schemas.microsoft.com/office/drawing/2014/main" id="{2DA46073-495B-B9FA-4514-42993806ED6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8048" t="4575" r="17463" b="6435"/>
            <a:stretch/>
          </p:blipFill>
          <p:spPr bwMode="auto">
            <a:xfrm>
              <a:off x="7158329" y="3676078"/>
              <a:ext cx="1636624" cy="7274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6" name="Straight Arrow Connector 75">
            <a:extLst>
              <a:ext uri="{FF2B5EF4-FFF2-40B4-BE49-F238E27FC236}">
                <a16:creationId xmlns:a16="http://schemas.microsoft.com/office/drawing/2014/main" id="{9FB0050E-D042-06D5-E16E-B4501B94CE71}"/>
              </a:ext>
            </a:extLst>
          </p:cNvPr>
          <p:cNvCxnSpPr/>
          <p:nvPr/>
        </p:nvCxnSpPr>
        <p:spPr>
          <a:xfrm>
            <a:off x="7856718" y="2100449"/>
            <a:ext cx="7200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17438424-F2BE-A45F-B044-F6F8F3FCCC4A}"/>
              </a:ext>
            </a:extLst>
          </p:cNvPr>
          <p:cNvCxnSpPr>
            <a:cxnSpLocks/>
          </p:cNvCxnSpPr>
          <p:nvPr/>
        </p:nvCxnSpPr>
        <p:spPr>
          <a:xfrm>
            <a:off x="6012155" y="2076747"/>
            <a:ext cx="6552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B1D3B448-8EB2-0BEF-9EE3-7C2895A3637C}"/>
              </a:ext>
            </a:extLst>
          </p:cNvPr>
          <p:cNvCxnSpPr>
            <a:cxnSpLocks/>
          </p:cNvCxnSpPr>
          <p:nvPr/>
        </p:nvCxnSpPr>
        <p:spPr>
          <a:xfrm>
            <a:off x="4290838" y="2100449"/>
            <a:ext cx="6552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E48A9FFC-3A02-C291-7998-9F0398A96259}"/>
              </a:ext>
            </a:extLst>
          </p:cNvPr>
          <p:cNvGrpSpPr/>
          <p:nvPr/>
        </p:nvGrpSpPr>
        <p:grpSpPr>
          <a:xfrm>
            <a:off x="873927" y="2972122"/>
            <a:ext cx="1492287" cy="3401143"/>
            <a:chOff x="10380952" y="3179063"/>
            <a:chExt cx="1492287" cy="3401142"/>
          </a:xfrm>
        </p:grpSpPr>
        <p:sp>
          <p:nvSpPr>
            <p:cNvPr id="145" name="Rounded Rectangle 144">
              <a:extLst>
                <a:ext uri="{FF2B5EF4-FFF2-40B4-BE49-F238E27FC236}">
                  <a16:creationId xmlns:a16="http://schemas.microsoft.com/office/drawing/2014/main" id="{8EA4D14D-B5A1-7543-654B-FE140D681718}"/>
                </a:ext>
              </a:extLst>
            </p:cNvPr>
            <p:cNvSpPr/>
            <p:nvPr/>
          </p:nvSpPr>
          <p:spPr>
            <a:xfrm>
              <a:off x="10490772" y="3179063"/>
              <a:ext cx="1342392" cy="3401142"/>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 name="TextBox 145">
              <a:extLst>
                <a:ext uri="{FF2B5EF4-FFF2-40B4-BE49-F238E27FC236}">
                  <a16:creationId xmlns:a16="http://schemas.microsoft.com/office/drawing/2014/main" id="{8D5B3A87-0B0F-BA05-449B-EEB342913F93}"/>
                </a:ext>
              </a:extLst>
            </p:cNvPr>
            <p:cNvSpPr txBox="1"/>
            <p:nvPr/>
          </p:nvSpPr>
          <p:spPr>
            <a:xfrm>
              <a:off x="10490771" y="5738418"/>
              <a:ext cx="1299686" cy="523220"/>
            </a:xfrm>
            <a:prstGeom prst="rect">
              <a:avLst/>
            </a:prstGeom>
            <a:noFill/>
          </p:spPr>
          <p:txBody>
            <a:bodyPr wrap="square" rtlCol="0">
              <a:sp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Parameter Store</a:t>
              </a:r>
            </a:p>
          </p:txBody>
        </p:sp>
        <p:pic>
          <p:nvPicPr>
            <p:cNvPr id="147" name="Graphic 54">
              <a:extLst>
                <a:ext uri="{FF2B5EF4-FFF2-40B4-BE49-F238E27FC236}">
                  <a16:creationId xmlns:a16="http://schemas.microsoft.com/office/drawing/2014/main" id="{985FE566-ABA7-7490-5A7C-B8FBA48AAE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01256" y="4961670"/>
              <a:ext cx="811531" cy="811531"/>
            </a:xfrm>
            <a:prstGeom prst="rect">
              <a:avLst/>
            </a:prstGeom>
          </p:spPr>
        </p:pic>
        <p:pic>
          <p:nvPicPr>
            <p:cNvPr id="148" name="Graphic 17">
              <a:extLst>
                <a:ext uri="{FF2B5EF4-FFF2-40B4-BE49-F238E27FC236}">
                  <a16:creationId xmlns:a16="http://schemas.microsoft.com/office/drawing/2014/main" id="{91301085-E2B9-701E-BCE8-42C6D08D64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70843" y="3451643"/>
              <a:ext cx="765242" cy="76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TextBox 11">
              <a:extLst>
                <a:ext uri="{FF2B5EF4-FFF2-40B4-BE49-F238E27FC236}">
                  <a16:creationId xmlns:a16="http://schemas.microsoft.com/office/drawing/2014/main" id="{50F9B72C-3FA2-6CDF-B657-FFEEF24D745E}"/>
                </a:ext>
              </a:extLst>
            </p:cNvPr>
            <p:cNvSpPr txBox="1">
              <a:spLocks noChangeArrowheads="1"/>
            </p:cNvSpPr>
            <p:nvPr/>
          </p:nvSpPr>
          <p:spPr bwMode="auto">
            <a:xfrm>
              <a:off x="10380952" y="4258632"/>
              <a:ext cx="1492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AWS Secrets Manager</a:t>
              </a:r>
            </a:p>
          </p:txBody>
        </p:sp>
      </p:grpSp>
      <p:sp>
        <p:nvSpPr>
          <p:cNvPr id="10" name="Oval 9">
            <a:extLst>
              <a:ext uri="{FF2B5EF4-FFF2-40B4-BE49-F238E27FC236}">
                <a16:creationId xmlns:a16="http://schemas.microsoft.com/office/drawing/2014/main" id="{4F3A4805-FABB-33FD-0D6F-29C64474A12B}"/>
              </a:ext>
            </a:extLst>
          </p:cNvPr>
          <p:cNvSpPr/>
          <p:nvPr/>
        </p:nvSpPr>
        <p:spPr>
          <a:xfrm>
            <a:off x="604101" y="2540273"/>
            <a:ext cx="615135" cy="6471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1</a:t>
            </a:r>
          </a:p>
        </p:txBody>
      </p:sp>
      <p:sp>
        <p:nvSpPr>
          <p:cNvPr id="13" name="Oval 12">
            <a:extLst>
              <a:ext uri="{FF2B5EF4-FFF2-40B4-BE49-F238E27FC236}">
                <a16:creationId xmlns:a16="http://schemas.microsoft.com/office/drawing/2014/main" id="{D7753948-1727-B954-A992-3D204E89645E}"/>
              </a:ext>
            </a:extLst>
          </p:cNvPr>
          <p:cNvSpPr/>
          <p:nvPr/>
        </p:nvSpPr>
        <p:spPr>
          <a:xfrm>
            <a:off x="2394755" y="2533786"/>
            <a:ext cx="615135" cy="6471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2</a:t>
            </a:r>
          </a:p>
        </p:txBody>
      </p:sp>
      <p:sp>
        <p:nvSpPr>
          <p:cNvPr id="8" name="Title 1">
            <a:extLst>
              <a:ext uri="{FF2B5EF4-FFF2-40B4-BE49-F238E27FC236}">
                <a16:creationId xmlns:a16="http://schemas.microsoft.com/office/drawing/2014/main" id="{F91916DC-C85D-1460-C522-17C921EB2107}"/>
              </a:ext>
            </a:extLst>
          </p:cNvPr>
          <p:cNvSpPr txBox="1">
            <a:spLocks/>
          </p:cNvSpPr>
          <p:nvPr/>
        </p:nvSpPr>
        <p:spPr>
          <a:xfrm>
            <a:off x="604101" y="275689"/>
            <a:ext cx="10654449" cy="827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a:lstStyle>
          <a:p>
            <a:r>
              <a:rPr lang="en-US" sz="3200">
                <a:latin typeface="Source Han Sans CN Regular" panose="020B0500000000000000" pitchFamily="34" charset="-128"/>
                <a:ea typeface="Source Han Sans CN Regular" panose="020B0500000000000000" pitchFamily="34" charset="-128"/>
              </a:rPr>
              <a:t>Pipeline中的安全实践</a:t>
            </a:r>
            <a:endParaRPr lang="en-US" sz="3200" dirty="0">
              <a:latin typeface="Source Han Sans CN Regular" panose="020B0500000000000000" pitchFamily="34" charset="-128"/>
              <a:ea typeface="Source Han Sans CN Regular" panose="020B0500000000000000" pitchFamily="34" charset="-128"/>
            </a:endParaRPr>
          </a:p>
        </p:txBody>
      </p:sp>
    </p:spTree>
    <p:extLst>
      <p:ext uri="{BB962C8B-B14F-4D97-AF65-F5344CB8AC3E}">
        <p14:creationId xmlns:p14="http://schemas.microsoft.com/office/powerpoint/2010/main" val="49826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93049" y="1547406"/>
            <a:ext cx="510540" cy="891540"/>
            <a:chOff x="911627" y="2683239"/>
            <a:chExt cx="612648" cy="1069848"/>
          </a:xfrm>
        </p:grpSpPr>
        <p:sp>
          <p:nvSpPr>
            <p:cNvPr id="5" name="Flowchart: Connector 4"/>
            <p:cNvSpPr/>
            <p:nvPr/>
          </p:nvSpPr>
          <p:spPr>
            <a:xfrm>
              <a:off x="989351" y="2683239"/>
              <a:ext cx="457200" cy="457200"/>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Flowchart: Delay 5"/>
            <p:cNvSpPr/>
            <p:nvPr/>
          </p:nvSpPr>
          <p:spPr>
            <a:xfrm rot="16200000">
              <a:off x="911627" y="3140439"/>
              <a:ext cx="612648" cy="612648"/>
            </a:xfrm>
            <a:prstGeom prst="flowChartDelay">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grpSp>
      <p:cxnSp>
        <p:nvCxnSpPr>
          <p:cNvPr id="14" name="Straight Arrow Connector 13"/>
          <p:cNvCxnSpPr>
            <a:cxnSpLocks/>
          </p:cNvCxnSpPr>
          <p:nvPr/>
        </p:nvCxnSpPr>
        <p:spPr>
          <a:xfrm>
            <a:off x="1753557" y="2098785"/>
            <a:ext cx="14168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Elbow Connector 14"/>
          <p:cNvCxnSpPr/>
          <p:nvPr/>
        </p:nvCxnSpPr>
        <p:spPr>
          <a:xfrm rot="10800000" flipV="1">
            <a:off x="1433891" y="1182196"/>
            <a:ext cx="4097311" cy="343968"/>
          </a:xfrm>
          <a:prstGeom prst="bentConnector3">
            <a:avLst>
              <a:gd name="adj1" fmla="val 9939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Elbow Connector 15"/>
          <p:cNvCxnSpPr>
            <a:cxnSpLocks/>
          </p:cNvCxnSpPr>
          <p:nvPr/>
        </p:nvCxnSpPr>
        <p:spPr>
          <a:xfrm rot="10800000">
            <a:off x="6680030" y="1199667"/>
            <a:ext cx="3157543" cy="844267"/>
          </a:xfrm>
          <a:prstGeom prst="bentConnector3">
            <a:avLst>
              <a:gd name="adj1" fmla="val -10650"/>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386747" y="994055"/>
            <a:ext cx="1287037" cy="400110"/>
          </a:xfrm>
          <a:prstGeom prst="rect">
            <a:avLst/>
          </a:prstGeom>
          <a:noFill/>
          <a:ln>
            <a:noFill/>
          </a:ln>
        </p:spPr>
        <p:txBody>
          <a:bodyPr wrap="square" rtlCol="0">
            <a:spAutoFit/>
          </a:bodyPr>
          <a:lstStyle/>
          <a:p>
            <a:pPr algn="ctr"/>
            <a:r>
              <a:rPr lang="en-US" sz="2000" dirty="0">
                <a:latin typeface="Amazon Ember" panose="020B0603020204020204" pitchFamily="34" charset="0"/>
                <a:ea typeface="Amazon Ember" panose="020B0603020204020204" pitchFamily="34" charset="0"/>
                <a:cs typeface="Amazon Ember" panose="020B0603020204020204" pitchFamily="34" charset="0"/>
              </a:rPr>
              <a:t>Manage</a:t>
            </a:r>
          </a:p>
        </p:txBody>
      </p:sp>
      <p:pic>
        <p:nvPicPr>
          <p:cNvPr id="27" name="Graphic 21">
            <a:extLst>
              <a:ext uri="{FF2B5EF4-FFF2-40B4-BE49-F238E27FC236}">
                <a16:creationId xmlns:a16="http://schemas.microsoft.com/office/drawing/2014/main" id="{EC43EB01-BD1D-D833-CB90-6FA97C3CA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917" y="1654136"/>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2">
            <a:extLst>
              <a:ext uri="{FF2B5EF4-FFF2-40B4-BE49-F238E27FC236}">
                <a16:creationId xmlns:a16="http://schemas.microsoft.com/office/drawing/2014/main" id="{E64BBBBE-3783-A2F3-E5B8-37C52DC574CA}"/>
              </a:ext>
            </a:extLst>
          </p:cNvPr>
          <p:cNvSpPr txBox="1">
            <a:spLocks noChangeArrowheads="1"/>
          </p:cNvSpPr>
          <p:nvPr/>
        </p:nvSpPr>
        <p:spPr bwMode="auto">
          <a:xfrm>
            <a:off x="2728205" y="2416137"/>
            <a:ext cx="22796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Code</a:t>
            </a:r>
          </a:p>
        </p:txBody>
      </p:sp>
      <p:pic>
        <p:nvPicPr>
          <p:cNvPr id="29" name="Graphic 19">
            <a:extLst>
              <a:ext uri="{FF2B5EF4-FFF2-40B4-BE49-F238E27FC236}">
                <a16:creationId xmlns:a16="http://schemas.microsoft.com/office/drawing/2014/main" id="{387DBBAE-BF83-7EE5-A6B2-A238198D2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073" y="1636291"/>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a:extLst>
              <a:ext uri="{FF2B5EF4-FFF2-40B4-BE49-F238E27FC236}">
                <a16:creationId xmlns:a16="http://schemas.microsoft.com/office/drawing/2014/main" id="{1AA3597C-924B-01C5-276D-1CF74DDA8A30}"/>
              </a:ext>
            </a:extLst>
          </p:cNvPr>
          <p:cNvSpPr txBox="1">
            <a:spLocks noChangeArrowheads="1"/>
          </p:cNvSpPr>
          <p:nvPr/>
        </p:nvSpPr>
        <p:spPr bwMode="auto">
          <a:xfrm>
            <a:off x="4290837" y="2398292"/>
            <a:ext cx="2292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Build</a:t>
            </a:r>
          </a:p>
        </p:txBody>
      </p:sp>
      <p:pic>
        <p:nvPicPr>
          <p:cNvPr id="31" name="Graphic 19">
            <a:extLst>
              <a:ext uri="{FF2B5EF4-FFF2-40B4-BE49-F238E27FC236}">
                <a16:creationId xmlns:a16="http://schemas.microsoft.com/office/drawing/2014/main" id="{848920E9-D67E-283A-7574-2C4100597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391" y="164158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11">
            <a:extLst>
              <a:ext uri="{FF2B5EF4-FFF2-40B4-BE49-F238E27FC236}">
                <a16:creationId xmlns:a16="http://schemas.microsoft.com/office/drawing/2014/main" id="{4C825D15-8E36-6E8E-B490-DB678BFE1D59}"/>
              </a:ext>
            </a:extLst>
          </p:cNvPr>
          <p:cNvSpPr txBox="1">
            <a:spLocks noChangeArrowheads="1"/>
          </p:cNvSpPr>
          <p:nvPr/>
        </p:nvSpPr>
        <p:spPr bwMode="auto">
          <a:xfrm>
            <a:off x="6012154" y="2403586"/>
            <a:ext cx="2292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Test</a:t>
            </a:r>
          </a:p>
        </p:txBody>
      </p:sp>
      <p:pic>
        <p:nvPicPr>
          <p:cNvPr id="33" name="Graphic 6">
            <a:extLst>
              <a:ext uri="{FF2B5EF4-FFF2-40B4-BE49-F238E27FC236}">
                <a16:creationId xmlns:a16="http://schemas.microsoft.com/office/drawing/2014/main" id="{17209035-5BBB-9F6A-EB61-96ED3C4C9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1256" y="1134164"/>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9">
            <a:extLst>
              <a:ext uri="{FF2B5EF4-FFF2-40B4-BE49-F238E27FC236}">
                <a16:creationId xmlns:a16="http://schemas.microsoft.com/office/drawing/2014/main" id="{081FDEF7-CACE-6832-30EF-6237B5D4DDB2}"/>
              </a:ext>
            </a:extLst>
          </p:cNvPr>
          <p:cNvSpPr txBox="1">
            <a:spLocks noChangeArrowheads="1"/>
          </p:cNvSpPr>
          <p:nvPr/>
        </p:nvSpPr>
        <p:spPr bwMode="auto">
          <a:xfrm>
            <a:off x="10521685" y="1904566"/>
            <a:ext cx="13307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Pipeline</a:t>
            </a:r>
          </a:p>
        </p:txBody>
      </p:sp>
      <p:pic>
        <p:nvPicPr>
          <p:cNvPr id="35" name="Graphic 23">
            <a:extLst>
              <a:ext uri="{FF2B5EF4-FFF2-40B4-BE49-F238E27FC236}">
                <a16:creationId xmlns:a16="http://schemas.microsoft.com/office/drawing/2014/main" id="{E52A217B-0DAC-5E56-8884-48E60BC76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6291" y="1645529"/>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5">
            <a:extLst>
              <a:ext uri="{FF2B5EF4-FFF2-40B4-BE49-F238E27FC236}">
                <a16:creationId xmlns:a16="http://schemas.microsoft.com/office/drawing/2014/main" id="{FCA82C6B-EF5F-3BFE-E947-9E1E7A43E0F0}"/>
              </a:ext>
            </a:extLst>
          </p:cNvPr>
          <p:cNvSpPr txBox="1">
            <a:spLocks noChangeArrowheads="1"/>
          </p:cNvSpPr>
          <p:nvPr/>
        </p:nvSpPr>
        <p:spPr bwMode="auto">
          <a:xfrm>
            <a:off x="8680689" y="2423232"/>
            <a:ext cx="10311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Deploy</a:t>
            </a:r>
          </a:p>
        </p:txBody>
      </p:sp>
      <p:grpSp>
        <p:nvGrpSpPr>
          <p:cNvPr id="56" name="Group 55">
            <a:extLst>
              <a:ext uri="{FF2B5EF4-FFF2-40B4-BE49-F238E27FC236}">
                <a16:creationId xmlns:a16="http://schemas.microsoft.com/office/drawing/2014/main" id="{8B2E6D7F-1A27-C840-6AA6-0A10B6FAB924}"/>
              </a:ext>
            </a:extLst>
          </p:cNvPr>
          <p:cNvGrpSpPr/>
          <p:nvPr/>
        </p:nvGrpSpPr>
        <p:grpSpPr>
          <a:xfrm>
            <a:off x="2552101" y="4809215"/>
            <a:ext cx="3983107" cy="1502402"/>
            <a:chOff x="2687919" y="5093897"/>
            <a:chExt cx="3983107" cy="1502403"/>
          </a:xfrm>
        </p:grpSpPr>
        <p:sp>
          <p:nvSpPr>
            <p:cNvPr id="47" name="Rounded Rectangle 46">
              <a:extLst>
                <a:ext uri="{FF2B5EF4-FFF2-40B4-BE49-F238E27FC236}">
                  <a16:creationId xmlns:a16="http://schemas.microsoft.com/office/drawing/2014/main" id="{A8F91FCF-5E3F-1977-5D90-284385CEC017}"/>
                </a:ext>
              </a:extLst>
            </p:cNvPr>
            <p:cNvSpPr/>
            <p:nvPr/>
          </p:nvSpPr>
          <p:spPr>
            <a:xfrm>
              <a:off x="2735843" y="5093897"/>
              <a:ext cx="3823140" cy="1502403"/>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9" name="Graphic 17">
              <a:extLst>
                <a:ext uri="{FF2B5EF4-FFF2-40B4-BE49-F238E27FC236}">
                  <a16:creationId xmlns:a16="http://schemas.microsoft.com/office/drawing/2014/main" id="{E21E0639-3803-929E-8598-5EAD2D4C9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7904" y="5319402"/>
              <a:ext cx="808263" cy="8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11">
              <a:extLst>
                <a:ext uri="{FF2B5EF4-FFF2-40B4-BE49-F238E27FC236}">
                  <a16:creationId xmlns:a16="http://schemas.microsoft.com/office/drawing/2014/main" id="{23DE934D-C0CF-5986-BB8B-0B4F49A8F5F9}"/>
                </a:ext>
              </a:extLst>
            </p:cNvPr>
            <p:cNvSpPr txBox="1">
              <a:spLocks noChangeArrowheads="1"/>
            </p:cNvSpPr>
            <p:nvPr/>
          </p:nvSpPr>
          <p:spPr bwMode="auto">
            <a:xfrm>
              <a:off x="2687919" y="6147560"/>
              <a:ext cx="2292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AWS CDK</a:t>
              </a:r>
            </a:p>
          </p:txBody>
        </p:sp>
        <p:pic>
          <p:nvPicPr>
            <p:cNvPr id="51" name="Graphic 21">
              <a:extLst>
                <a:ext uri="{FF2B5EF4-FFF2-40B4-BE49-F238E27FC236}">
                  <a16:creationId xmlns:a16="http://schemas.microsoft.com/office/drawing/2014/main" id="{3E37BE45-1EA3-904A-3EC1-2376B06BF6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9510" y="5348156"/>
              <a:ext cx="775287" cy="7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12">
              <a:extLst>
                <a:ext uri="{FF2B5EF4-FFF2-40B4-BE49-F238E27FC236}">
                  <a16:creationId xmlns:a16="http://schemas.microsoft.com/office/drawing/2014/main" id="{52D8DAD5-4C18-6717-FCF7-B7D5BC5A655E}"/>
                </a:ext>
              </a:extLst>
            </p:cNvPr>
            <p:cNvSpPr txBox="1">
              <a:spLocks noChangeArrowheads="1"/>
            </p:cNvSpPr>
            <p:nvPr/>
          </p:nvSpPr>
          <p:spPr bwMode="auto">
            <a:xfrm>
              <a:off x="4391376" y="6172415"/>
              <a:ext cx="2279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AWS CloudFormation</a:t>
              </a:r>
            </a:p>
          </p:txBody>
        </p:sp>
      </p:grpSp>
      <p:grpSp>
        <p:nvGrpSpPr>
          <p:cNvPr id="4" name="Group 3">
            <a:extLst>
              <a:ext uri="{FF2B5EF4-FFF2-40B4-BE49-F238E27FC236}">
                <a16:creationId xmlns:a16="http://schemas.microsoft.com/office/drawing/2014/main" id="{B4F3917F-4DE9-788B-EC82-868798B6BCC8}"/>
              </a:ext>
            </a:extLst>
          </p:cNvPr>
          <p:cNvGrpSpPr/>
          <p:nvPr/>
        </p:nvGrpSpPr>
        <p:grpSpPr>
          <a:xfrm>
            <a:off x="2499569" y="2905584"/>
            <a:ext cx="9301647" cy="1655886"/>
            <a:chOff x="896093" y="3211847"/>
            <a:chExt cx="9301646" cy="1655887"/>
          </a:xfrm>
        </p:grpSpPr>
        <p:sp>
          <p:nvSpPr>
            <p:cNvPr id="37" name="Rounded Rectangle 36">
              <a:extLst>
                <a:ext uri="{FF2B5EF4-FFF2-40B4-BE49-F238E27FC236}">
                  <a16:creationId xmlns:a16="http://schemas.microsoft.com/office/drawing/2014/main" id="{9AAF5557-31DC-F7CB-66CA-FE30DB9E3CAC}"/>
                </a:ext>
              </a:extLst>
            </p:cNvPr>
            <p:cNvSpPr/>
            <p:nvPr/>
          </p:nvSpPr>
          <p:spPr>
            <a:xfrm>
              <a:off x="1000665" y="3211847"/>
              <a:ext cx="9144000" cy="1655887"/>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3" name="Group 52">
              <a:extLst>
                <a:ext uri="{FF2B5EF4-FFF2-40B4-BE49-F238E27FC236}">
                  <a16:creationId xmlns:a16="http://schemas.microsoft.com/office/drawing/2014/main" id="{EF0F0930-BA4B-AAFC-A13E-B3B3696F668A}"/>
                </a:ext>
              </a:extLst>
            </p:cNvPr>
            <p:cNvGrpSpPr/>
            <p:nvPr/>
          </p:nvGrpSpPr>
          <p:grpSpPr>
            <a:xfrm>
              <a:off x="8764390" y="3458368"/>
              <a:ext cx="1433349" cy="1307059"/>
              <a:chOff x="2677500" y="3550516"/>
              <a:chExt cx="1433349" cy="1307059"/>
            </a:xfrm>
          </p:grpSpPr>
          <p:pic>
            <p:nvPicPr>
              <p:cNvPr id="39" name="Graphic 21">
                <a:extLst>
                  <a:ext uri="{FF2B5EF4-FFF2-40B4-BE49-F238E27FC236}">
                    <a16:creationId xmlns:a16="http://schemas.microsoft.com/office/drawing/2014/main" id="{85217F41-8659-A517-1ACF-FF620EEEA6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2661" y="3550516"/>
                <a:ext cx="778495" cy="77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15">
                <a:extLst>
                  <a:ext uri="{FF2B5EF4-FFF2-40B4-BE49-F238E27FC236}">
                    <a16:creationId xmlns:a16="http://schemas.microsoft.com/office/drawing/2014/main" id="{C3B78E07-2857-6E89-C892-D38C5CCEDDAC}"/>
                  </a:ext>
                </a:extLst>
              </p:cNvPr>
              <p:cNvSpPr txBox="1">
                <a:spLocks noChangeArrowheads="1"/>
              </p:cNvSpPr>
              <p:nvPr/>
            </p:nvSpPr>
            <p:spPr bwMode="auto">
              <a:xfrm>
                <a:off x="2677500" y="4334355"/>
                <a:ext cx="14333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Amazon Inspector</a:t>
                </a:r>
              </a:p>
            </p:txBody>
          </p:sp>
        </p:grpSp>
        <p:grpSp>
          <p:nvGrpSpPr>
            <p:cNvPr id="54" name="Group 53">
              <a:extLst>
                <a:ext uri="{FF2B5EF4-FFF2-40B4-BE49-F238E27FC236}">
                  <a16:creationId xmlns:a16="http://schemas.microsoft.com/office/drawing/2014/main" id="{D2ED4657-695E-2644-C1D3-997848A83672}"/>
                </a:ext>
              </a:extLst>
            </p:cNvPr>
            <p:cNvGrpSpPr/>
            <p:nvPr/>
          </p:nvGrpSpPr>
          <p:grpSpPr>
            <a:xfrm>
              <a:off x="896093" y="3458368"/>
              <a:ext cx="1301952" cy="1332519"/>
              <a:chOff x="1262408" y="3553373"/>
              <a:chExt cx="1301952" cy="1332519"/>
            </a:xfrm>
          </p:grpSpPr>
          <p:pic>
            <p:nvPicPr>
              <p:cNvPr id="41" name="Graphic 19">
                <a:extLst>
                  <a:ext uri="{FF2B5EF4-FFF2-40B4-BE49-F238E27FC236}">
                    <a16:creationId xmlns:a16="http://schemas.microsoft.com/office/drawing/2014/main" id="{9FF53D6C-4937-A02C-68F9-05EF7EB76A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3023" y="3553373"/>
                <a:ext cx="778495" cy="77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2">
                <a:extLst>
                  <a:ext uri="{FF2B5EF4-FFF2-40B4-BE49-F238E27FC236}">
                    <a16:creationId xmlns:a16="http://schemas.microsoft.com/office/drawing/2014/main" id="{D55C0605-F353-DE27-B571-F9DD109FFF8C}"/>
                  </a:ext>
                </a:extLst>
              </p:cNvPr>
              <p:cNvSpPr txBox="1">
                <a:spLocks noChangeArrowheads="1"/>
              </p:cNvSpPr>
              <p:nvPr/>
            </p:nvSpPr>
            <p:spPr bwMode="auto">
              <a:xfrm>
                <a:off x="1262408" y="4362672"/>
                <a:ext cx="13019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Amazon CodeGuru</a:t>
                </a:r>
              </a:p>
            </p:txBody>
          </p:sp>
        </p:grpSp>
        <p:pic>
          <p:nvPicPr>
            <p:cNvPr id="55" name="Picture 6" descr="Implementing SonarQube code coverage in a simple JavaScript application -  Aviator Blog">
              <a:extLst>
                <a:ext uri="{FF2B5EF4-FFF2-40B4-BE49-F238E27FC236}">
                  <a16:creationId xmlns:a16="http://schemas.microsoft.com/office/drawing/2014/main" id="{CEDB11EF-252F-4A2A-917C-B443D94B635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8348" b="15070"/>
            <a:stretch/>
          </p:blipFill>
          <p:spPr bwMode="auto">
            <a:xfrm>
              <a:off x="2227902" y="3676078"/>
              <a:ext cx="1973094" cy="72742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89CD42A-2F6C-EA6C-6EFC-880C08BEF24D}"/>
                </a:ext>
              </a:extLst>
            </p:cNvPr>
            <p:cNvPicPr>
              <a:picLocks noChangeAspect="1"/>
            </p:cNvPicPr>
            <p:nvPr/>
          </p:nvPicPr>
          <p:blipFill>
            <a:blip r:embed="rId12"/>
            <a:stretch>
              <a:fillRect/>
            </a:stretch>
          </p:blipFill>
          <p:spPr>
            <a:xfrm>
              <a:off x="4529196" y="3684382"/>
              <a:ext cx="2300933" cy="727425"/>
            </a:xfrm>
            <a:prstGeom prst="rect">
              <a:avLst/>
            </a:prstGeom>
            <a:noFill/>
          </p:spPr>
        </p:pic>
        <p:pic>
          <p:nvPicPr>
            <p:cNvPr id="1028" name="Picture 4" descr="A Quick Guide to OWASP-ZAP">
              <a:extLst>
                <a:ext uri="{FF2B5EF4-FFF2-40B4-BE49-F238E27FC236}">
                  <a16:creationId xmlns:a16="http://schemas.microsoft.com/office/drawing/2014/main" id="{2DA46073-495B-B9FA-4514-42993806ED6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048" t="4575" r="17463" b="6435"/>
            <a:stretch/>
          </p:blipFill>
          <p:spPr bwMode="auto">
            <a:xfrm>
              <a:off x="7158329" y="3676078"/>
              <a:ext cx="1636624" cy="7274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6" name="Straight Arrow Connector 75">
            <a:extLst>
              <a:ext uri="{FF2B5EF4-FFF2-40B4-BE49-F238E27FC236}">
                <a16:creationId xmlns:a16="http://schemas.microsoft.com/office/drawing/2014/main" id="{9FB0050E-D042-06D5-E16E-B4501B94CE71}"/>
              </a:ext>
            </a:extLst>
          </p:cNvPr>
          <p:cNvCxnSpPr/>
          <p:nvPr/>
        </p:nvCxnSpPr>
        <p:spPr>
          <a:xfrm>
            <a:off x="7856718" y="2035136"/>
            <a:ext cx="7200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17438424-F2BE-A45F-B044-F6F8F3FCCC4A}"/>
              </a:ext>
            </a:extLst>
          </p:cNvPr>
          <p:cNvCxnSpPr>
            <a:cxnSpLocks/>
          </p:cNvCxnSpPr>
          <p:nvPr/>
        </p:nvCxnSpPr>
        <p:spPr>
          <a:xfrm>
            <a:off x="6012155" y="2011433"/>
            <a:ext cx="6552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B1D3B448-8EB2-0BEF-9EE3-7C2895A3637C}"/>
              </a:ext>
            </a:extLst>
          </p:cNvPr>
          <p:cNvCxnSpPr>
            <a:cxnSpLocks/>
          </p:cNvCxnSpPr>
          <p:nvPr/>
        </p:nvCxnSpPr>
        <p:spPr>
          <a:xfrm>
            <a:off x="4290838" y="2035136"/>
            <a:ext cx="6552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E48A9FFC-3A02-C291-7998-9F0398A96259}"/>
              </a:ext>
            </a:extLst>
          </p:cNvPr>
          <p:cNvGrpSpPr/>
          <p:nvPr/>
        </p:nvGrpSpPr>
        <p:grpSpPr>
          <a:xfrm>
            <a:off x="873927" y="2906808"/>
            <a:ext cx="1492287" cy="3401143"/>
            <a:chOff x="10380952" y="3179063"/>
            <a:chExt cx="1492287" cy="3401142"/>
          </a:xfrm>
        </p:grpSpPr>
        <p:sp>
          <p:nvSpPr>
            <p:cNvPr id="145" name="Rounded Rectangle 144">
              <a:extLst>
                <a:ext uri="{FF2B5EF4-FFF2-40B4-BE49-F238E27FC236}">
                  <a16:creationId xmlns:a16="http://schemas.microsoft.com/office/drawing/2014/main" id="{8EA4D14D-B5A1-7543-654B-FE140D681718}"/>
                </a:ext>
              </a:extLst>
            </p:cNvPr>
            <p:cNvSpPr/>
            <p:nvPr/>
          </p:nvSpPr>
          <p:spPr>
            <a:xfrm>
              <a:off x="10490772" y="3179063"/>
              <a:ext cx="1342392" cy="3401142"/>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 name="TextBox 145">
              <a:extLst>
                <a:ext uri="{FF2B5EF4-FFF2-40B4-BE49-F238E27FC236}">
                  <a16:creationId xmlns:a16="http://schemas.microsoft.com/office/drawing/2014/main" id="{8D5B3A87-0B0F-BA05-449B-EEB342913F93}"/>
                </a:ext>
              </a:extLst>
            </p:cNvPr>
            <p:cNvSpPr txBox="1"/>
            <p:nvPr/>
          </p:nvSpPr>
          <p:spPr>
            <a:xfrm>
              <a:off x="10490771" y="6010568"/>
              <a:ext cx="1299686" cy="523220"/>
            </a:xfrm>
            <a:prstGeom prst="rect">
              <a:avLst/>
            </a:prstGeom>
            <a:noFill/>
          </p:spPr>
          <p:txBody>
            <a:bodyPr wrap="square" rtlCol="0">
              <a:sp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Parameter Store</a:t>
              </a:r>
            </a:p>
          </p:txBody>
        </p:sp>
        <p:pic>
          <p:nvPicPr>
            <p:cNvPr id="147" name="Graphic 54">
              <a:extLst>
                <a:ext uri="{FF2B5EF4-FFF2-40B4-BE49-F238E27FC236}">
                  <a16:creationId xmlns:a16="http://schemas.microsoft.com/office/drawing/2014/main" id="{985FE566-ABA7-7490-5A7C-B8FBA48AAEE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801256" y="5233820"/>
              <a:ext cx="811531" cy="811531"/>
            </a:xfrm>
            <a:prstGeom prst="rect">
              <a:avLst/>
            </a:prstGeom>
          </p:spPr>
        </p:pic>
        <p:pic>
          <p:nvPicPr>
            <p:cNvPr id="148" name="Graphic 17">
              <a:extLst>
                <a:ext uri="{FF2B5EF4-FFF2-40B4-BE49-F238E27FC236}">
                  <a16:creationId xmlns:a16="http://schemas.microsoft.com/office/drawing/2014/main" id="{91301085-E2B9-701E-BCE8-42C6D08D649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70843" y="3451643"/>
              <a:ext cx="765242" cy="76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TextBox 11">
              <a:extLst>
                <a:ext uri="{FF2B5EF4-FFF2-40B4-BE49-F238E27FC236}">
                  <a16:creationId xmlns:a16="http://schemas.microsoft.com/office/drawing/2014/main" id="{50F9B72C-3FA2-6CDF-B657-FFEEF24D745E}"/>
                </a:ext>
              </a:extLst>
            </p:cNvPr>
            <p:cNvSpPr txBox="1">
              <a:spLocks noChangeArrowheads="1"/>
            </p:cNvSpPr>
            <p:nvPr/>
          </p:nvSpPr>
          <p:spPr bwMode="auto">
            <a:xfrm>
              <a:off x="10380952" y="4258632"/>
              <a:ext cx="1492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AWS Secrets Manager</a:t>
              </a:r>
            </a:p>
          </p:txBody>
        </p:sp>
      </p:grpSp>
      <p:sp>
        <p:nvSpPr>
          <p:cNvPr id="10" name="Oval 9">
            <a:extLst>
              <a:ext uri="{FF2B5EF4-FFF2-40B4-BE49-F238E27FC236}">
                <a16:creationId xmlns:a16="http://schemas.microsoft.com/office/drawing/2014/main" id="{4F3A4805-FABB-33FD-0D6F-29C64474A12B}"/>
              </a:ext>
            </a:extLst>
          </p:cNvPr>
          <p:cNvSpPr/>
          <p:nvPr/>
        </p:nvSpPr>
        <p:spPr>
          <a:xfrm>
            <a:off x="604101" y="2474961"/>
            <a:ext cx="615135" cy="6471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1</a:t>
            </a:r>
          </a:p>
        </p:txBody>
      </p:sp>
      <p:sp>
        <p:nvSpPr>
          <p:cNvPr id="13" name="Oval 12">
            <a:extLst>
              <a:ext uri="{FF2B5EF4-FFF2-40B4-BE49-F238E27FC236}">
                <a16:creationId xmlns:a16="http://schemas.microsoft.com/office/drawing/2014/main" id="{D7753948-1727-B954-A992-3D204E89645E}"/>
              </a:ext>
            </a:extLst>
          </p:cNvPr>
          <p:cNvSpPr/>
          <p:nvPr/>
        </p:nvSpPr>
        <p:spPr>
          <a:xfrm>
            <a:off x="2394755" y="2468473"/>
            <a:ext cx="615135" cy="6471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2</a:t>
            </a:r>
          </a:p>
        </p:txBody>
      </p:sp>
      <p:sp>
        <p:nvSpPr>
          <p:cNvPr id="18" name="Oval 17">
            <a:extLst>
              <a:ext uri="{FF2B5EF4-FFF2-40B4-BE49-F238E27FC236}">
                <a16:creationId xmlns:a16="http://schemas.microsoft.com/office/drawing/2014/main" id="{45682628-72B4-16C5-AFA0-6579A147FFC6}"/>
              </a:ext>
            </a:extLst>
          </p:cNvPr>
          <p:cNvSpPr/>
          <p:nvPr/>
        </p:nvSpPr>
        <p:spPr>
          <a:xfrm>
            <a:off x="2394755" y="4592277"/>
            <a:ext cx="615135" cy="6471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3</a:t>
            </a:r>
          </a:p>
        </p:txBody>
      </p:sp>
      <p:sp>
        <p:nvSpPr>
          <p:cNvPr id="8" name="Title 1">
            <a:extLst>
              <a:ext uri="{FF2B5EF4-FFF2-40B4-BE49-F238E27FC236}">
                <a16:creationId xmlns:a16="http://schemas.microsoft.com/office/drawing/2014/main" id="{14C54766-1101-08EE-9B92-640366525F47}"/>
              </a:ext>
            </a:extLst>
          </p:cNvPr>
          <p:cNvSpPr txBox="1">
            <a:spLocks/>
          </p:cNvSpPr>
          <p:nvPr/>
        </p:nvSpPr>
        <p:spPr>
          <a:xfrm>
            <a:off x="604101" y="275689"/>
            <a:ext cx="10654449" cy="827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a:lstStyle>
          <a:p>
            <a:r>
              <a:rPr lang="en-US" sz="3200">
                <a:latin typeface="Source Han Sans CN Regular" panose="020B0500000000000000" pitchFamily="34" charset="-128"/>
                <a:ea typeface="Source Han Sans CN Regular" panose="020B0500000000000000" pitchFamily="34" charset="-128"/>
              </a:rPr>
              <a:t>Pipeline中的安全实践</a:t>
            </a:r>
            <a:endParaRPr lang="en-US" sz="3200" dirty="0">
              <a:latin typeface="Source Han Sans CN Regular" panose="020B0500000000000000" pitchFamily="34" charset="-128"/>
              <a:ea typeface="Source Han Sans CN Regular" panose="020B0500000000000000" pitchFamily="34" charset="-128"/>
            </a:endParaRPr>
          </a:p>
        </p:txBody>
      </p:sp>
    </p:spTree>
    <p:extLst>
      <p:ext uri="{BB962C8B-B14F-4D97-AF65-F5344CB8AC3E}">
        <p14:creationId xmlns:p14="http://schemas.microsoft.com/office/powerpoint/2010/main" val="269705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93049" y="1525625"/>
            <a:ext cx="510540" cy="891540"/>
            <a:chOff x="911627" y="2683239"/>
            <a:chExt cx="612648" cy="1069848"/>
          </a:xfrm>
        </p:grpSpPr>
        <p:sp>
          <p:nvSpPr>
            <p:cNvPr id="5" name="Flowchart: Connector 4"/>
            <p:cNvSpPr/>
            <p:nvPr/>
          </p:nvSpPr>
          <p:spPr>
            <a:xfrm>
              <a:off x="989351" y="2683239"/>
              <a:ext cx="457200" cy="457200"/>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Flowchart: Delay 5"/>
            <p:cNvSpPr/>
            <p:nvPr/>
          </p:nvSpPr>
          <p:spPr>
            <a:xfrm rot="16200000">
              <a:off x="911627" y="3140439"/>
              <a:ext cx="612648" cy="612648"/>
            </a:xfrm>
            <a:prstGeom prst="flowChartDelay">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mazon Ember" panose="020B0603020204020204" pitchFamily="34" charset="0"/>
                <a:ea typeface="Amazon Ember" panose="020B0603020204020204" pitchFamily="34" charset="0"/>
                <a:cs typeface="Amazon Ember" panose="020B0603020204020204" pitchFamily="34" charset="0"/>
              </a:endParaRPr>
            </a:p>
          </p:txBody>
        </p:sp>
      </p:grpSp>
      <p:cxnSp>
        <p:nvCxnSpPr>
          <p:cNvPr id="14" name="Straight Arrow Connector 13"/>
          <p:cNvCxnSpPr>
            <a:cxnSpLocks/>
          </p:cNvCxnSpPr>
          <p:nvPr/>
        </p:nvCxnSpPr>
        <p:spPr>
          <a:xfrm>
            <a:off x="1753557" y="2077004"/>
            <a:ext cx="14168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Elbow Connector 14"/>
          <p:cNvCxnSpPr/>
          <p:nvPr/>
        </p:nvCxnSpPr>
        <p:spPr>
          <a:xfrm rot="10800000" flipV="1">
            <a:off x="1433891" y="1160415"/>
            <a:ext cx="4097311" cy="343968"/>
          </a:xfrm>
          <a:prstGeom prst="bentConnector3">
            <a:avLst>
              <a:gd name="adj1" fmla="val 9939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Elbow Connector 15"/>
          <p:cNvCxnSpPr>
            <a:cxnSpLocks/>
          </p:cNvCxnSpPr>
          <p:nvPr/>
        </p:nvCxnSpPr>
        <p:spPr>
          <a:xfrm rot="10800000">
            <a:off x="6680030" y="1177885"/>
            <a:ext cx="3157543" cy="844267"/>
          </a:xfrm>
          <a:prstGeom prst="bentConnector3">
            <a:avLst>
              <a:gd name="adj1" fmla="val -10650"/>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40307" y="972273"/>
            <a:ext cx="1133476" cy="400110"/>
          </a:xfrm>
          <a:prstGeom prst="rect">
            <a:avLst/>
          </a:prstGeom>
          <a:noFill/>
          <a:ln>
            <a:noFill/>
          </a:ln>
        </p:spPr>
        <p:txBody>
          <a:bodyPr wrap="square" rtlCol="0">
            <a:spAutoFit/>
          </a:bodyPr>
          <a:lstStyle/>
          <a:p>
            <a:pPr algn="ctr"/>
            <a:r>
              <a:rPr lang="en-US" sz="2000" dirty="0">
                <a:latin typeface="Amazon Ember" panose="020B0603020204020204" pitchFamily="34" charset="0"/>
                <a:ea typeface="Amazon Ember" panose="020B0603020204020204" pitchFamily="34" charset="0"/>
                <a:cs typeface="Amazon Ember" panose="020B0603020204020204" pitchFamily="34" charset="0"/>
              </a:rPr>
              <a:t>Manage</a:t>
            </a:r>
          </a:p>
        </p:txBody>
      </p:sp>
      <p:pic>
        <p:nvPicPr>
          <p:cNvPr id="27" name="Graphic 21">
            <a:extLst>
              <a:ext uri="{FF2B5EF4-FFF2-40B4-BE49-F238E27FC236}">
                <a16:creationId xmlns:a16="http://schemas.microsoft.com/office/drawing/2014/main" id="{EC43EB01-BD1D-D833-CB90-6FA97C3CA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917" y="163235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2">
            <a:extLst>
              <a:ext uri="{FF2B5EF4-FFF2-40B4-BE49-F238E27FC236}">
                <a16:creationId xmlns:a16="http://schemas.microsoft.com/office/drawing/2014/main" id="{E64BBBBE-3783-A2F3-E5B8-37C52DC574CA}"/>
              </a:ext>
            </a:extLst>
          </p:cNvPr>
          <p:cNvSpPr txBox="1">
            <a:spLocks noChangeArrowheads="1"/>
          </p:cNvSpPr>
          <p:nvPr/>
        </p:nvSpPr>
        <p:spPr bwMode="auto">
          <a:xfrm>
            <a:off x="2728205" y="2394356"/>
            <a:ext cx="22796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Code</a:t>
            </a:r>
          </a:p>
        </p:txBody>
      </p:sp>
      <p:pic>
        <p:nvPicPr>
          <p:cNvPr id="29" name="Graphic 19">
            <a:extLst>
              <a:ext uri="{FF2B5EF4-FFF2-40B4-BE49-F238E27FC236}">
                <a16:creationId xmlns:a16="http://schemas.microsoft.com/office/drawing/2014/main" id="{387DBBAE-BF83-7EE5-A6B2-A238198D2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073" y="1614511"/>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a:extLst>
              <a:ext uri="{FF2B5EF4-FFF2-40B4-BE49-F238E27FC236}">
                <a16:creationId xmlns:a16="http://schemas.microsoft.com/office/drawing/2014/main" id="{1AA3597C-924B-01C5-276D-1CF74DDA8A30}"/>
              </a:ext>
            </a:extLst>
          </p:cNvPr>
          <p:cNvSpPr txBox="1">
            <a:spLocks noChangeArrowheads="1"/>
          </p:cNvSpPr>
          <p:nvPr/>
        </p:nvSpPr>
        <p:spPr bwMode="auto">
          <a:xfrm>
            <a:off x="4290837" y="2376512"/>
            <a:ext cx="2292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Build</a:t>
            </a:r>
          </a:p>
        </p:txBody>
      </p:sp>
      <p:pic>
        <p:nvPicPr>
          <p:cNvPr id="31" name="Graphic 19">
            <a:extLst>
              <a:ext uri="{FF2B5EF4-FFF2-40B4-BE49-F238E27FC236}">
                <a16:creationId xmlns:a16="http://schemas.microsoft.com/office/drawing/2014/main" id="{848920E9-D67E-283A-7574-2C4100597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391" y="1619804"/>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11">
            <a:extLst>
              <a:ext uri="{FF2B5EF4-FFF2-40B4-BE49-F238E27FC236}">
                <a16:creationId xmlns:a16="http://schemas.microsoft.com/office/drawing/2014/main" id="{4C825D15-8E36-6E8E-B490-DB678BFE1D59}"/>
              </a:ext>
            </a:extLst>
          </p:cNvPr>
          <p:cNvSpPr txBox="1">
            <a:spLocks noChangeArrowheads="1"/>
          </p:cNvSpPr>
          <p:nvPr/>
        </p:nvSpPr>
        <p:spPr bwMode="auto">
          <a:xfrm>
            <a:off x="6012154" y="2381805"/>
            <a:ext cx="2292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Test</a:t>
            </a:r>
          </a:p>
        </p:txBody>
      </p:sp>
      <p:pic>
        <p:nvPicPr>
          <p:cNvPr id="33" name="Graphic 6">
            <a:extLst>
              <a:ext uri="{FF2B5EF4-FFF2-40B4-BE49-F238E27FC236}">
                <a16:creationId xmlns:a16="http://schemas.microsoft.com/office/drawing/2014/main" id="{17209035-5BBB-9F6A-EB61-96ED3C4C9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1256" y="111238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9">
            <a:extLst>
              <a:ext uri="{FF2B5EF4-FFF2-40B4-BE49-F238E27FC236}">
                <a16:creationId xmlns:a16="http://schemas.microsoft.com/office/drawing/2014/main" id="{081FDEF7-CACE-6832-30EF-6237B5D4DDB2}"/>
              </a:ext>
            </a:extLst>
          </p:cNvPr>
          <p:cNvSpPr txBox="1">
            <a:spLocks noChangeArrowheads="1"/>
          </p:cNvSpPr>
          <p:nvPr/>
        </p:nvSpPr>
        <p:spPr bwMode="auto">
          <a:xfrm>
            <a:off x="10521685" y="1882785"/>
            <a:ext cx="13307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Pipeline</a:t>
            </a:r>
          </a:p>
        </p:txBody>
      </p:sp>
      <p:pic>
        <p:nvPicPr>
          <p:cNvPr id="35" name="Graphic 23">
            <a:extLst>
              <a:ext uri="{FF2B5EF4-FFF2-40B4-BE49-F238E27FC236}">
                <a16:creationId xmlns:a16="http://schemas.microsoft.com/office/drawing/2014/main" id="{E52A217B-0DAC-5E56-8884-48E60BC76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6291" y="162374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5">
            <a:extLst>
              <a:ext uri="{FF2B5EF4-FFF2-40B4-BE49-F238E27FC236}">
                <a16:creationId xmlns:a16="http://schemas.microsoft.com/office/drawing/2014/main" id="{FCA82C6B-EF5F-3BFE-E947-9E1E7A43E0F0}"/>
              </a:ext>
            </a:extLst>
          </p:cNvPr>
          <p:cNvSpPr txBox="1">
            <a:spLocks noChangeArrowheads="1"/>
          </p:cNvSpPr>
          <p:nvPr/>
        </p:nvSpPr>
        <p:spPr bwMode="auto">
          <a:xfrm>
            <a:off x="8680689" y="2401450"/>
            <a:ext cx="10311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Deploy</a:t>
            </a:r>
          </a:p>
        </p:txBody>
      </p:sp>
      <p:grpSp>
        <p:nvGrpSpPr>
          <p:cNvPr id="56" name="Group 55">
            <a:extLst>
              <a:ext uri="{FF2B5EF4-FFF2-40B4-BE49-F238E27FC236}">
                <a16:creationId xmlns:a16="http://schemas.microsoft.com/office/drawing/2014/main" id="{8B2E6D7F-1A27-C840-6AA6-0A10B6FAB924}"/>
              </a:ext>
            </a:extLst>
          </p:cNvPr>
          <p:cNvGrpSpPr/>
          <p:nvPr/>
        </p:nvGrpSpPr>
        <p:grpSpPr>
          <a:xfrm>
            <a:off x="2552101" y="4787436"/>
            <a:ext cx="3983107" cy="1502403"/>
            <a:chOff x="2687919" y="5093897"/>
            <a:chExt cx="3983107" cy="1502403"/>
          </a:xfrm>
        </p:grpSpPr>
        <p:sp>
          <p:nvSpPr>
            <p:cNvPr id="47" name="Rounded Rectangle 46">
              <a:extLst>
                <a:ext uri="{FF2B5EF4-FFF2-40B4-BE49-F238E27FC236}">
                  <a16:creationId xmlns:a16="http://schemas.microsoft.com/office/drawing/2014/main" id="{A8F91FCF-5E3F-1977-5D90-284385CEC017}"/>
                </a:ext>
              </a:extLst>
            </p:cNvPr>
            <p:cNvSpPr/>
            <p:nvPr/>
          </p:nvSpPr>
          <p:spPr>
            <a:xfrm>
              <a:off x="2735843" y="5093897"/>
              <a:ext cx="3823140" cy="1502403"/>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9" name="Graphic 17">
              <a:extLst>
                <a:ext uri="{FF2B5EF4-FFF2-40B4-BE49-F238E27FC236}">
                  <a16:creationId xmlns:a16="http://schemas.microsoft.com/office/drawing/2014/main" id="{E21E0639-3803-929E-8598-5EAD2D4C9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7904" y="5395604"/>
              <a:ext cx="808263" cy="8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11">
              <a:extLst>
                <a:ext uri="{FF2B5EF4-FFF2-40B4-BE49-F238E27FC236}">
                  <a16:creationId xmlns:a16="http://schemas.microsoft.com/office/drawing/2014/main" id="{23DE934D-C0CF-5986-BB8B-0B4F49A8F5F9}"/>
                </a:ext>
              </a:extLst>
            </p:cNvPr>
            <p:cNvSpPr txBox="1">
              <a:spLocks noChangeArrowheads="1"/>
            </p:cNvSpPr>
            <p:nvPr/>
          </p:nvSpPr>
          <p:spPr bwMode="auto">
            <a:xfrm>
              <a:off x="2687919" y="6223763"/>
              <a:ext cx="2292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AWS CDK</a:t>
              </a:r>
            </a:p>
          </p:txBody>
        </p:sp>
        <p:pic>
          <p:nvPicPr>
            <p:cNvPr id="51" name="Graphic 21">
              <a:extLst>
                <a:ext uri="{FF2B5EF4-FFF2-40B4-BE49-F238E27FC236}">
                  <a16:creationId xmlns:a16="http://schemas.microsoft.com/office/drawing/2014/main" id="{3E37BE45-1EA3-904A-3EC1-2376B06BF6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9510" y="5424358"/>
              <a:ext cx="775287" cy="7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12">
              <a:extLst>
                <a:ext uri="{FF2B5EF4-FFF2-40B4-BE49-F238E27FC236}">
                  <a16:creationId xmlns:a16="http://schemas.microsoft.com/office/drawing/2014/main" id="{52D8DAD5-4C18-6717-FCF7-B7D5BC5A655E}"/>
                </a:ext>
              </a:extLst>
            </p:cNvPr>
            <p:cNvSpPr txBox="1">
              <a:spLocks noChangeArrowheads="1"/>
            </p:cNvSpPr>
            <p:nvPr/>
          </p:nvSpPr>
          <p:spPr bwMode="auto">
            <a:xfrm>
              <a:off x="4391376" y="6248617"/>
              <a:ext cx="2279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AWS CloudFormation</a:t>
              </a:r>
            </a:p>
          </p:txBody>
        </p:sp>
      </p:grpSp>
      <p:grpSp>
        <p:nvGrpSpPr>
          <p:cNvPr id="8" name="Group 7">
            <a:extLst>
              <a:ext uri="{FF2B5EF4-FFF2-40B4-BE49-F238E27FC236}">
                <a16:creationId xmlns:a16="http://schemas.microsoft.com/office/drawing/2014/main" id="{A32175F4-6BFD-4A07-72E6-DB1DA3C12F00}"/>
              </a:ext>
            </a:extLst>
          </p:cNvPr>
          <p:cNvGrpSpPr/>
          <p:nvPr/>
        </p:nvGrpSpPr>
        <p:grpSpPr>
          <a:xfrm>
            <a:off x="6612322" y="4750033"/>
            <a:ext cx="5494871" cy="1534555"/>
            <a:chOff x="5041725" y="5076509"/>
            <a:chExt cx="5494871" cy="1534554"/>
          </a:xfrm>
        </p:grpSpPr>
        <p:sp>
          <p:nvSpPr>
            <p:cNvPr id="58" name="Rounded Rectangle 57">
              <a:extLst>
                <a:ext uri="{FF2B5EF4-FFF2-40B4-BE49-F238E27FC236}">
                  <a16:creationId xmlns:a16="http://schemas.microsoft.com/office/drawing/2014/main" id="{21AA472D-98C0-0EDF-9695-76B7EF59E92A}"/>
                </a:ext>
              </a:extLst>
            </p:cNvPr>
            <p:cNvSpPr/>
            <p:nvPr/>
          </p:nvSpPr>
          <p:spPr>
            <a:xfrm>
              <a:off x="5170127" y="5076509"/>
              <a:ext cx="4974537" cy="1534554"/>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3" name="Group 62">
              <a:extLst>
                <a:ext uri="{FF2B5EF4-FFF2-40B4-BE49-F238E27FC236}">
                  <a16:creationId xmlns:a16="http://schemas.microsoft.com/office/drawing/2014/main" id="{5151EFB0-736D-E855-9217-5B5330CDBA73}"/>
                </a:ext>
              </a:extLst>
            </p:cNvPr>
            <p:cNvGrpSpPr/>
            <p:nvPr/>
          </p:nvGrpSpPr>
          <p:grpSpPr>
            <a:xfrm>
              <a:off x="5041725" y="5439121"/>
              <a:ext cx="2243137" cy="1069530"/>
              <a:chOff x="2106040" y="1155521"/>
              <a:chExt cx="2243137" cy="1069530"/>
            </a:xfrm>
          </p:grpSpPr>
          <p:pic>
            <p:nvPicPr>
              <p:cNvPr id="64" name="Graphic 17">
                <a:extLst>
                  <a:ext uri="{FF2B5EF4-FFF2-40B4-BE49-F238E27FC236}">
                    <a16:creationId xmlns:a16="http://schemas.microsoft.com/office/drawing/2014/main" id="{3EDFD9BE-96D5-87DD-BDF0-5700B5B3D7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555" y="1155521"/>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9">
                <a:extLst>
                  <a:ext uri="{FF2B5EF4-FFF2-40B4-BE49-F238E27FC236}">
                    <a16:creationId xmlns:a16="http://schemas.microsoft.com/office/drawing/2014/main" id="{7E175517-8BEC-D2D6-888B-17DFE75DE20E}"/>
                  </a:ext>
                </a:extLst>
              </p:cNvPr>
              <p:cNvSpPr txBox="1">
                <a:spLocks noChangeArrowheads="1"/>
              </p:cNvSpPr>
              <p:nvPr/>
            </p:nvSpPr>
            <p:spPr bwMode="auto">
              <a:xfrm>
                <a:off x="2106040" y="1917274"/>
                <a:ext cx="22431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Amazon CloudWatch</a:t>
                </a:r>
              </a:p>
            </p:txBody>
          </p:sp>
        </p:grpSp>
        <p:grpSp>
          <p:nvGrpSpPr>
            <p:cNvPr id="66" name="Group 65">
              <a:extLst>
                <a:ext uri="{FF2B5EF4-FFF2-40B4-BE49-F238E27FC236}">
                  <a16:creationId xmlns:a16="http://schemas.microsoft.com/office/drawing/2014/main" id="{781EF972-53ED-BFA9-488C-D73DC871EE6D}"/>
                </a:ext>
              </a:extLst>
            </p:cNvPr>
            <p:cNvGrpSpPr/>
            <p:nvPr/>
          </p:nvGrpSpPr>
          <p:grpSpPr>
            <a:xfrm>
              <a:off x="6673783" y="5409404"/>
              <a:ext cx="2201863" cy="1101082"/>
              <a:chOff x="9102725" y="1184275"/>
              <a:chExt cx="2201863" cy="1101082"/>
            </a:xfrm>
          </p:grpSpPr>
          <p:pic>
            <p:nvPicPr>
              <p:cNvPr id="67" name="Graphic 23">
                <a:extLst>
                  <a:ext uri="{FF2B5EF4-FFF2-40B4-BE49-F238E27FC236}">
                    <a16:creationId xmlns:a16="http://schemas.microsoft.com/office/drawing/2014/main" id="{E99F39A5-56CE-B6A5-6CF6-9BE1356BA0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17100" y="11842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15">
                <a:extLst>
                  <a:ext uri="{FF2B5EF4-FFF2-40B4-BE49-F238E27FC236}">
                    <a16:creationId xmlns:a16="http://schemas.microsoft.com/office/drawing/2014/main" id="{54D71B15-AF4B-CA7B-F571-9763FB350F71}"/>
                  </a:ext>
                </a:extLst>
              </p:cNvPr>
              <p:cNvSpPr txBox="1">
                <a:spLocks noChangeArrowheads="1"/>
              </p:cNvSpPr>
              <p:nvPr/>
            </p:nvSpPr>
            <p:spPr bwMode="auto">
              <a:xfrm>
                <a:off x="9102725" y="1977580"/>
                <a:ext cx="22018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AWS CloudTrail</a:t>
                </a:r>
              </a:p>
            </p:txBody>
          </p:sp>
        </p:grpSp>
        <p:grpSp>
          <p:nvGrpSpPr>
            <p:cNvPr id="69" name="Group 68">
              <a:extLst>
                <a:ext uri="{FF2B5EF4-FFF2-40B4-BE49-F238E27FC236}">
                  <a16:creationId xmlns:a16="http://schemas.microsoft.com/office/drawing/2014/main" id="{8EF1D1D5-6E6E-2AF9-5C8A-A11CA79F0911}"/>
                </a:ext>
              </a:extLst>
            </p:cNvPr>
            <p:cNvGrpSpPr/>
            <p:nvPr/>
          </p:nvGrpSpPr>
          <p:grpSpPr>
            <a:xfrm>
              <a:off x="8268059" y="5419037"/>
              <a:ext cx="2268537" cy="1071363"/>
              <a:chOff x="2217738" y="1182688"/>
              <a:chExt cx="2268537" cy="1071363"/>
            </a:xfrm>
          </p:grpSpPr>
          <p:pic>
            <p:nvPicPr>
              <p:cNvPr id="70" name="Graphic 24">
                <a:extLst>
                  <a:ext uri="{FF2B5EF4-FFF2-40B4-BE49-F238E27FC236}">
                    <a16:creationId xmlns:a16="http://schemas.microsoft.com/office/drawing/2014/main" id="{BAD0533C-DA69-890E-F128-87F3C34B0E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6088" y="118268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Box 9">
                <a:extLst>
                  <a:ext uri="{FF2B5EF4-FFF2-40B4-BE49-F238E27FC236}">
                    <a16:creationId xmlns:a16="http://schemas.microsoft.com/office/drawing/2014/main" id="{7D123F4B-D86A-0C97-DB75-20709B85CD26}"/>
                  </a:ext>
                </a:extLst>
              </p:cNvPr>
              <p:cNvSpPr txBox="1">
                <a:spLocks noChangeArrowheads="1"/>
              </p:cNvSpPr>
              <p:nvPr/>
            </p:nvSpPr>
            <p:spPr bwMode="auto">
              <a:xfrm>
                <a:off x="2217738" y="1946274"/>
                <a:ext cx="22685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altLang="en-US" sz="1400" dirty="0">
                    <a:solidFill>
                      <a:schemeClr val="tx2"/>
                    </a:solidFill>
                    <a:latin typeface="Amazon Ember" panose="020B0603020204020204" pitchFamily="34" charset="0"/>
                    <a:ea typeface="Amazon Ember" panose="020B0603020204020204" pitchFamily="34" charset="0"/>
                    <a:cs typeface="Amazon Ember" panose="020B0603020204020204" pitchFamily="34" charset="0"/>
                  </a:rPr>
                  <a:t>Amazon SNS</a:t>
                </a:r>
              </a:p>
            </p:txBody>
          </p:sp>
        </p:grpSp>
      </p:grpSp>
      <p:grpSp>
        <p:nvGrpSpPr>
          <p:cNvPr id="4" name="Group 3">
            <a:extLst>
              <a:ext uri="{FF2B5EF4-FFF2-40B4-BE49-F238E27FC236}">
                <a16:creationId xmlns:a16="http://schemas.microsoft.com/office/drawing/2014/main" id="{B4F3917F-4DE9-788B-EC82-868798B6BCC8}"/>
              </a:ext>
            </a:extLst>
          </p:cNvPr>
          <p:cNvGrpSpPr/>
          <p:nvPr/>
        </p:nvGrpSpPr>
        <p:grpSpPr>
          <a:xfrm>
            <a:off x="2499569" y="2883804"/>
            <a:ext cx="9301647" cy="1655886"/>
            <a:chOff x="896093" y="3211847"/>
            <a:chExt cx="9301646" cy="1655887"/>
          </a:xfrm>
        </p:grpSpPr>
        <p:sp>
          <p:nvSpPr>
            <p:cNvPr id="37" name="Rounded Rectangle 36">
              <a:extLst>
                <a:ext uri="{FF2B5EF4-FFF2-40B4-BE49-F238E27FC236}">
                  <a16:creationId xmlns:a16="http://schemas.microsoft.com/office/drawing/2014/main" id="{9AAF5557-31DC-F7CB-66CA-FE30DB9E3CAC}"/>
                </a:ext>
              </a:extLst>
            </p:cNvPr>
            <p:cNvSpPr/>
            <p:nvPr/>
          </p:nvSpPr>
          <p:spPr>
            <a:xfrm>
              <a:off x="1000665" y="3211847"/>
              <a:ext cx="9144000" cy="1655887"/>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3" name="Group 52">
              <a:extLst>
                <a:ext uri="{FF2B5EF4-FFF2-40B4-BE49-F238E27FC236}">
                  <a16:creationId xmlns:a16="http://schemas.microsoft.com/office/drawing/2014/main" id="{EF0F0930-BA4B-AAFC-A13E-B3B3696F668A}"/>
                </a:ext>
              </a:extLst>
            </p:cNvPr>
            <p:cNvGrpSpPr/>
            <p:nvPr/>
          </p:nvGrpSpPr>
          <p:grpSpPr>
            <a:xfrm>
              <a:off x="8764390" y="3458368"/>
              <a:ext cx="1433349" cy="1307059"/>
              <a:chOff x="2677500" y="3550516"/>
              <a:chExt cx="1433349" cy="1307059"/>
            </a:xfrm>
          </p:grpSpPr>
          <p:pic>
            <p:nvPicPr>
              <p:cNvPr id="39" name="Graphic 21">
                <a:extLst>
                  <a:ext uri="{FF2B5EF4-FFF2-40B4-BE49-F238E27FC236}">
                    <a16:creationId xmlns:a16="http://schemas.microsoft.com/office/drawing/2014/main" id="{85217F41-8659-A517-1ACF-FF620EEEA6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82661" y="3550516"/>
                <a:ext cx="778495" cy="77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15">
                <a:extLst>
                  <a:ext uri="{FF2B5EF4-FFF2-40B4-BE49-F238E27FC236}">
                    <a16:creationId xmlns:a16="http://schemas.microsoft.com/office/drawing/2014/main" id="{C3B78E07-2857-6E89-C892-D38C5CCEDDAC}"/>
                  </a:ext>
                </a:extLst>
              </p:cNvPr>
              <p:cNvSpPr txBox="1">
                <a:spLocks noChangeArrowheads="1"/>
              </p:cNvSpPr>
              <p:nvPr/>
            </p:nvSpPr>
            <p:spPr bwMode="auto">
              <a:xfrm>
                <a:off x="2677500" y="4334355"/>
                <a:ext cx="14333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Amazon Inspector</a:t>
                </a:r>
              </a:p>
            </p:txBody>
          </p:sp>
        </p:grpSp>
        <p:grpSp>
          <p:nvGrpSpPr>
            <p:cNvPr id="54" name="Group 53">
              <a:extLst>
                <a:ext uri="{FF2B5EF4-FFF2-40B4-BE49-F238E27FC236}">
                  <a16:creationId xmlns:a16="http://schemas.microsoft.com/office/drawing/2014/main" id="{D2ED4657-695E-2644-C1D3-997848A83672}"/>
                </a:ext>
              </a:extLst>
            </p:cNvPr>
            <p:cNvGrpSpPr/>
            <p:nvPr/>
          </p:nvGrpSpPr>
          <p:grpSpPr>
            <a:xfrm>
              <a:off x="896093" y="3458368"/>
              <a:ext cx="1301952" cy="1332519"/>
              <a:chOff x="1262408" y="3553373"/>
              <a:chExt cx="1301952" cy="1332519"/>
            </a:xfrm>
          </p:grpSpPr>
          <p:pic>
            <p:nvPicPr>
              <p:cNvPr id="41" name="Graphic 19">
                <a:extLst>
                  <a:ext uri="{FF2B5EF4-FFF2-40B4-BE49-F238E27FC236}">
                    <a16:creationId xmlns:a16="http://schemas.microsoft.com/office/drawing/2014/main" id="{9FF53D6C-4937-A02C-68F9-05EF7EB76A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3023" y="3553373"/>
                <a:ext cx="778495" cy="77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2">
                <a:extLst>
                  <a:ext uri="{FF2B5EF4-FFF2-40B4-BE49-F238E27FC236}">
                    <a16:creationId xmlns:a16="http://schemas.microsoft.com/office/drawing/2014/main" id="{D55C0605-F353-DE27-B571-F9DD109FFF8C}"/>
                  </a:ext>
                </a:extLst>
              </p:cNvPr>
              <p:cNvSpPr txBox="1">
                <a:spLocks noChangeArrowheads="1"/>
              </p:cNvSpPr>
              <p:nvPr/>
            </p:nvSpPr>
            <p:spPr bwMode="auto">
              <a:xfrm>
                <a:off x="1262408" y="4362672"/>
                <a:ext cx="13019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Amazon CodeGuru</a:t>
                </a:r>
              </a:p>
            </p:txBody>
          </p:sp>
        </p:grpSp>
        <p:pic>
          <p:nvPicPr>
            <p:cNvPr id="55" name="Picture 6" descr="Implementing SonarQube code coverage in a simple JavaScript application -  Aviator Blog">
              <a:extLst>
                <a:ext uri="{FF2B5EF4-FFF2-40B4-BE49-F238E27FC236}">
                  <a16:creationId xmlns:a16="http://schemas.microsoft.com/office/drawing/2014/main" id="{CEDB11EF-252F-4A2A-917C-B443D94B635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8348" b="15070"/>
            <a:stretch/>
          </p:blipFill>
          <p:spPr bwMode="auto">
            <a:xfrm>
              <a:off x="2227902" y="3676078"/>
              <a:ext cx="1973094" cy="72742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89CD42A-2F6C-EA6C-6EFC-880C08BEF24D}"/>
                </a:ext>
              </a:extLst>
            </p:cNvPr>
            <p:cNvPicPr>
              <a:picLocks noChangeAspect="1"/>
            </p:cNvPicPr>
            <p:nvPr/>
          </p:nvPicPr>
          <p:blipFill>
            <a:blip r:embed="rId15"/>
            <a:stretch>
              <a:fillRect/>
            </a:stretch>
          </p:blipFill>
          <p:spPr>
            <a:xfrm>
              <a:off x="4529196" y="3684382"/>
              <a:ext cx="2300933" cy="727425"/>
            </a:xfrm>
            <a:prstGeom prst="rect">
              <a:avLst/>
            </a:prstGeom>
            <a:noFill/>
          </p:spPr>
        </p:pic>
        <p:pic>
          <p:nvPicPr>
            <p:cNvPr id="1028" name="Picture 4" descr="A Quick Guide to OWASP-ZAP">
              <a:extLst>
                <a:ext uri="{FF2B5EF4-FFF2-40B4-BE49-F238E27FC236}">
                  <a16:creationId xmlns:a16="http://schemas.microsoft.com/office/drawing/2014/main" id="{2DA46073-495B-B9FA-4514-42993806ED6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048" t="4575" r="17463" b="6435"/>
            <a:stretch/>
          </p:blipFill>
          <p:spPr bwMode="auto">
            <a:xfrm>
              <a:off x="7158329" y="3676078"/>
              <a:ext cx="1636624" cy="7274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6" name="Straight Arrow Connector 75">
            <a:extLst>
              <a:ext uri="{FF2B5EF4-FFF2-40B4-BE49-F238E27FC236}">
                <a16:creationId xmlns:a16="http://schemas.microsoft.com/office/drawing/2014/main" id="{9FB0050E-D042-06D5-E16E-B4501B94CE71}"/>
              </a:ext>
            </a:extLst>
          </p:cNvPr>
          <p:cNvCxnSpPr/>
          <p:nvPr/>
        </p:nvCxnSpPr>
        <p:spPr>
          <a:xfrm>
            <a:off x="7856718" y="2013355"/>
            <a:ext cx="7200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17438424-F2BE-A45F-B044-F6F8F3FCCC4A}"/>
              </a:ext>
            </a:extLst>
          </p:cNvPr>
          <p:cNvCxnSpPr>
            <a:cxnSpLocks/>
          </p:cNvCxnSpPr>
          <p:nvPr/>
        </p:nvCxnSpPr>
        <p:spPr>
          <a:xfrm>
            <a:off x="6012155" y="1989652"/>
            <a:ext cx="6552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B1D3B448-8EB2-0BEF-9EE3-7C2895A3637C}"/>
              </a:ext>
            </a:extLst>
          </p:cNvPr>
          <p:cNvCxnSpPr>
            <a:cxnSpLocks/>
          </p:cNvCxnSpPr>
          <p:nvPr/>
        </p:nvCxnSpPr>
        <p:spPr>
          <a:xfrm>
            <a:off x="4290838" y="2013355"/>
            <a:ext cx="6552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E48A9FFC-3A02-C291-7998-9F0398A96259}"/>
              </a:ext>
            </a:extLst>
          </p:cNvPr>
          <p:cNvGrpSpPr/>
          <p:nvPr/>
        </p:nvGrpSpPr>
        <p:grpSpPr>
          <a:xfrm>
            <a:off x="873927" y="2885027"/>
            <a:ext cx="1492287" cy="3401144"/>
            <a:chOff x="10380952" y="3179063"/>
            <a:chExt cx="1492287" cy="3401142"/>
          </a:xfrm>
        </p:grpSpPr>
        <p:sp>
          <p:nvSpPr>
            <p:cNvPr id="145" name="Rounded Rectangle 144">
              <a:extLst>
                <a:ext uri="{FF2B5EF4-FFF2-40B4-BE49-F238E27FC236}">
                  <a16:creationId xmlns:a16="http://schemas.microsoft.com/office/drawing/2014/main" id="{8EA4D14D-B5A1-7543-654B-FE140D681718}"/>
                </a:ext>
              </a:extLst>
            </p:cNvPr>
            <p:cNvSpPr/>
            <p:nvPr/>
          </p:nvSpPr>
          <p:spPr>
            <a:xfrm>
              <a:off x="10490772" y="3179063"/>
              <a:ext cx="1342392" cy="3401142"/>
            </a:xfrm>
            <a:prstGeom prst="roundRect">
              <a:avLst/>
            </a:prstGeom>
            <a:noFill/>
            <a:ln>
              <a:solidFill>
                <a:srgbClr val="F79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 name="TextBox 145">
              <a:extLst>
                <a:ext uri="{FF2B5EF4-FFF2-40B4-BE49-F238E27FC236}">
                  <a16:creationId xmlns:a16="http://schemas.microsoft.com/office/drawing/2014/main" id="{8D5B3A87-0B0F-BA05-449B-EEB342913F93}"/>
                </a:ext>
              </a:extLst>
            </p:cNvPr>
            <p:cNvSpPr txBox="1"/>
            <p:nvPr/>
          </p:nvSpPr>
          <p:spPr>
            <a:xfrm>
              <a:off x="10490771" y="6050666"/>
              <a:ext cx="1299686" cy="523220"/>
            </a:xfrm>
            <a:prstGeom prst="rect">
              <a:avLst/>
            </a:prstGeom>
            <a:noFill/>
          </p:spPr>
          <p:txBody>
            <a:bodyPr wrap="square" rtlCol="0">
              <a:spAutoFit/>
            </a:bodyPr>
            <a:lstStyle/>
            <a:p>
              <a:pPr algn="ctr"/>
              <a:r>
                <a:rPr lang="en-US" sz="1400" dirty="0">
                  <a:latin typeface="Amazon Ember" panose="020B0603020204020204" pitchFamily="34" charset="0"/>
                  <a:ea typeface="Amazon Ember" panose="020B0603020204020204" pitchFamily="34" charset="0"/>
                  <a:cs typeface="Amazon Ember" panose="020B0603020204020204" pitchFamily="34" charset="0"/>
                </a:rPr>
                <a:t>Parameter Store</a:t>
              </a:r>
            </a:p>
          </p:txBody>
        </p:sp>
        <p:pic>
          <p:nvPicPr>
            <p:cNvPr id="147" name="Graphic 54">
              <a:extLst>
                <a:ext uri="{FF2B5EF4-FFF2-40B4-BE49-F238E27FC236}">
                  <a16:creationId xmlns:a16="http://schemas.microsoft.com/office/drawing/2014/main" id="{985FE566-ABA7-7490-5A7C-B8FBA48AAEE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801256" y="5273919"/>
              <a:ext cx="811531" cy="811531"/>
            </a:xfrm>
            <a:prstGeom prst="rect">
              <a:avLst/>
            </a:prstGeom>
          </p:spPr>
        </p:pic>
        <p:pic>
          <p:nvPicPr>
            <p:cNvPr id="148" name="Graphic 17">
              <a:extLst>
                <a:ext uri="{FF2B5EF4-FFF2-40B4-BE49-F238E27FC236}">
                  <a16:creationId xmlns:a16="http://schemas.microsoft.com/office/drawing/2014/main" id="{91301085-E2B9-701E-BCE8-42C6D08D649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70843" y="3451643"/>
              <a:ext cx="765242" cy="76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TextBox 11">
              <a:extLst>
                <a:ext uri="{FF2B5EF4-FFF2-40B4-BE49-F238E27FC236}">
                  <a16:creationId xmlns:a16="http://schemas.microsoft.com/office/drawing/2014/main" id="{50F9B72C-3FA2-6CDF-B657-FFEEF24D745E}"/>
                </a:ext>
              </a:extLst>
            </p:cNvPr>
            <p:cNvSpPr txBox="1">
              <a:spLocks noChangeArrowheads="1"/>
            </p:cNvSpPr>
            <p:nvPr/>
          </p:nvSpPr>
          <p:spPr bwMode="auto">
            <a:xfrm>
              <a:off x="10380952" y="4258632"/>
              <a:ext cx="1492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r>
                <a:rPr lang="en-US" altLang="en-US" sz="1400" dirty="0">
                  <a:latin typeface="Amazon Ember" panose="020B0603020204020204" pitchFamily="34" charset="0"/>
                  <a:ea typeface="Amazon Ember" panose="020B0603020204020204" pitchFamily="34" charset="0"/>
                  <a:cs typeface="Amazon Ember" panose="020B0603020204020204" pitchFamily="34" charset="0"/>
                </a:rPr>
                <a:t>AWS Secrets Manager</a:t>
              </a:r>
            </a:p>
          </p:txBody>
        </p:sp>
      </p:grpSp>
      <p:sp>
        <p:nvSpPr>
          <p:cNvPr id="10" name="Oval 9">
            <a:extLst>
              <a:ext uri="{FF2B5EF4-FFF2-40B4-BE49-F238E27FC236}">
                <a16:creationId xmlns:a16="http://schemas.microsoft.com/office/drawing/2014/main" id="{4F3A4805-FABB-33FD-0D6F-29C64474A12B}"/>
              </a:ext>
            </a:extLst>
          </p:cNvPr>
          <p:cNvSpPr/>
          <p:nvPr/>
        </p:nvSpPr>
        <p:spPr>
          <a:xfrm>
            <a:off x="604101" y="2453180"/>
            <a:ext cx="615135" cy="6471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1</a:t>
            </a:r>
          </a:p>
        </p:txBody>
      </p:sp>
      <p:sp>
        <p:nvSpPr>
          <p:cNvPr id="13" name="Oval 12">
            <a:extLst>
              <a:ext uri="{FF2B5EF4-FFF2-40B4-BE49-F238E27FC236}">
                <a16:creationId xmlns:a16="http://schemas.microsoft.com/office/drawing/2014/main" id="{D7753948-1727-B954-A992-3D204E89645E}"/>
              </a:ext>
            </a:extLst>
          </p:cNvPr>
          <p:cNvSpPr/>
          <p:nvPr/>
        </p:nvSpPr>
        <p:spPr>
          <a:xfrm>
            <a:off x="2394755" y="2446693"/>
            <a:ext cx="615135" cy="6471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2</a:t>
            </a:r>
          </a:p>
        </p:txBody>
      </p:sp>
      <p:sp>
        <p:nvSpPr>
          <p:cNvPr id="18" name="Oval 17">
            <a:extLst>
              <a:ext uri="{FF2B5EF4-FFF2-40B4-BE49-F238E27FC236}">
                <a16:creationId xmlns:a16="http://schemas.microsoft.com/office/drawing/2014/main" id="{45682628-72B4-16C5-AFA0-6579A147FFC6}"/>
              </a:ext>
            </a:extLst>
          </p:cNvPr>
          <p:cNvSpPr/>
          <p:nvPr/>
        </p:nvSpPr>
        <p:spPr>
          <a:xfrm>
            <a:off x="2394755" y="4570496"/>
            <a:ext cx="615135" cy="6471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3</a:t>
            </a:r>
          </a:p>
        </p:txBody>
      </p:sp>
      <p:sp>
        <p:nvSpPr>
          <p:cNvPr id="19" name="Oval 18">
            <a:extLst>
              <a:ext uri="{FF2B5EF4-FFF2-40B4-BE49-F238E27FC236}">
                <a16:creationId xmlns:a16="http://schemas.microsoft.com/office/drawing/2014/main" id="{8F1870A0-9995-4D7A-1861-028D76E630B8}"/>
              </a:ext>
            </a:extLst>
          </p:cNvPr>
          <p:cNvSpPr/>
          <p:nvPr/>
        </p:nvSpPr>
        <p:spPr>
          <a:xfrm>
            <a:off x="6566619" y="4593810"/>
            <a:ext cx="615135" cy="6471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4</a:t>
            </a:r>
          </a:p>
        </p:txBody>
      </p:sp>
      <p:sp>
        <p:nvSpPr>
          <p:cNvPr id="9" name="Title 1">
            <a:extLst>
              <a:ext uri="{FF2B5EF4-FFF2-40B4-BE49-F238E27FC236}">
                <a16:creationId xmlns:a16="http://schemas.microsoft.com/office/drawing/2014/main" id="{C01E16ED-3EAE-F2DC-2F6F-ACB81EA945CA}"/>
              </a:ext>
            </a:extLst>
          </p:cNvPr>
          <p:cNvSpPr txBox="1">
            <a:spLocks/>
          </p:cNvSpPr>
          <p:nvPr/>
        </p:nvSpPr>
        <p:spPr>
          <a:xfrm>
            <a:off x="430092" y="154335"/>
            <a:ext cx="10654449" cy="827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a:lstStyle>
          <a:p>
            <a:r>
              <a:rPr lang="en-US" sz="3200">
                <a:latin typeface="Source Han Sans CN Regular" panose="020B0500000000000000" pitchFamily="34" charset="-128"/>
                <a:ea typeface="Source Han Sans CN Regular" panose="020B0500000000000000" pitchFamily="34" charset="-128"/>
              </a:rPr>
              <a:t>Pipeline中的安全实践</a:t>
            </a:r>
            <a:endParaRPr lang="en-US" sz="3200" dirty="0">
              <a:latin typeface="Source Han Sans CN Regular" panose="020B0500000000000000" pitchFamily="34" charset="-128"/>
              <a:ea typeface="Source Han Sans CN Regular" panose="020B0500000000000000" pitchFamily="34" charset="-128"/>
            </a:endParaRPr>
          </a:p>
        </p:txBody>
      </p:sp>
    </p:spTree>
    <p:extLst>
      <p:ext uri="{BB962C8B-B14F-4D97-AF65-F5344CB8AC3E}">
        <p14:creationId xmlns:p14="http://schemas.microsoft.com/office/powerpoint/2010/main" val="368325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custDataLst>
              <p:tags r:id="rId1"/>
            </p:custDataLst>
          </p:nvPr>
        </p:nvSpPr>
        <p:spPr>
          <a:xfrm>
            <a:off x="1022985" y="764540"/>
            <a:ext cx="6014085" cy="185229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6000" b="1" dirty="0">
                <a:solidFill>
                  <a:srgbClr val="445185"/>
                </a:solidFill>
                <a:latin typeface="黑体" panose="02010609060101010101" charset="-122"/>
                <a:ea typeface="黑体" panose="02010609060101010101" charset="-122"/>
                <a:cs typeface="Raleway"/>
              </a:rPr>
              <a:t>THANK YOU</a:t>
            </a:r>
          </a:p>
          <a:p>
            <a:r>
              <a:rPr lang="en-US" sz="2400" dirty="0">
                <a:solidFill>
                  <a:srgbClr val="445185"/>
                </a:solidFill>
                <a:latin typeface="黑体" panose="02010609060101010101" charset="-122"/>
                <a:ea typeface="黑体" panose="02010609060101010101" charset="-122"/>
                <a:cs typeface="Raleway"/>
              </a:rPr>
              <a:t> QUESTIONS?</a:t>
            </a:r>
          </a:p>
        </p:txBody>
      </p:sp>
      <p:sp>
        <p:nvSpPr>
          <p:cNvPr id="15" name="椭圆 14"/>
          <p:cNvSpPr/>
          <p:nvPr>
            <p:custDataLst>
              <p:tags r:id="rId2"/>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3"/>
            </p:custDataLst>
          </p:nvPr>
        </p:nvSpPr>
        <p:spPr>
          <a:xfrm>
            <a:off x="9951373" y="3774203"/>
            <a:ext cx="1400896" cy="140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4"/>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p>
        </p:txBody>
      </p:sp>
      <p:sp>
        <p:nvSpPr>
          <p:cNvPr id="10" name="矩形 9"/>
          <p:cNvSpPr/>
          <p:nvPr/>
        </p:nvSpPr>
        <p:spPr>
          <a:xfrm>
            <a:off x="10055225" y="3881755"/>
            <a:ext cx="1193165" cy="1193165"/>
          </a:xfrm>
          <a:prstGeom prst="rect">
            <a:avLst/>
          </a:prstGeom>
          <a:solidFill>
            <a:srgbClr val="A5D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5"/>
            </p:custDataLst>
          </p:nvPr>
        </p:nvSpPr>
        <p:spPr>
          <a:xfrm>
            <a:off x="9817735" y="1283970"/>
            <a:ext cx="1642110" cy="164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6"/>
            </p:custDataLst>
          </p:nvPr>
        </p:nvSpPr>
        <p:spPr>
          <a:xfrm>
            <a:off x="9367520" y="2924810"/>
            <a:ext cx="2567940" cy="583565"/>
          </a:xfrm>
          <a:prstGeom prst="rect">
            <a:avLst/>
          </a:prstGeom>
          <a:noFill/>
        </p:spPr>
        <p:txBody>
          <a:bodyPr wrap="square" rtlCol="0">
            <a:spAutoFit/>
          </a:bodyPr>
          <a:lstStyle/>
          <a:p>
            <a:pPr algn="ctr"/>
            <a:r>
              <a:rPr lang="zh-CN" altLang="en-US" sz="1600" b="1" dirty="0">
                <a:solidFill>
                  <a:srgbClr val="445185"/>
                </a:solidFill>
                <a:latin typeface="阿里巴巴普惠体 R" panose="00020600040101010101" charset="-122"/>
                <a:ea typeface="阿里巴巴普惠体 R" panose="00020600040101010101" charset="-122"/>
              </a:rPr>
              <a:t>欢迎扫码打卡</a:t>
            </a:r>
          </a:p>
          <a:p>
            <a:pPr algn="ctr"/>
            <a:r>
              <a:rPr lang="zh-CN" altLang="en-US" sz="1600" b="1" dirty="0">
                <a:solidFill>
                  <a:srgbClr val="445185"/>
                </a:solidFill>
                <a:latin typeface="阿里巴巴普惠体 R" panose="00020600040101010101" charset="-122"/>
                <a:ea typeface="阿里巴巴普惠体 R" panose="00020600040101010101" charset="-122"/>
              </a:rPr>
              <a:t>积分可兑换对应礼品哟！</a:t>
            </a:r>
          </a:p>
        </p:txBody>
      </p:sp>
      <p:pic>
        <p:nvPicPr>
          <p:cNvPr id="8" name="图片 7"/>
          <p:cNvPicPr>
            <a:picLocks noChangeAspect="1"/>
          </p:cNvPicPr>
          <p:nvPr/>
        </p:nvPicPr>
        <p:blipFill>
          <a:blip r:embed="rId9"/>
          <a:stretch>
            <a:fillRect/>
          </a:stretch>
        </p:blipFill>
        <p:spPr>
          <a:xfrm>
            <a:off x="9817735" y="1276985"/>
            <a:ext cx="1642110" cy="1662430"/>
          </a:xfrm>
          <a:prstGeom prst="rect">
            <a:avLst/>
          </a:prstGeom>
        </p:spPr>
      </p:pic>
      <p:pic>
        <p:nvPicPr>
          <p:cNvPr id="2" name="Picture 1">
            <a:extLst>
              <a:ext uri="{FF2B5EF4-FFF2-40B4-BE49-F238E27FC236}">
                <a16:creationId xmlns:a16="http://schemas.microsoft.com/office/drawing/2014/main" id="{39E1A1B9-F203-A68F-F7B0-9538EDFB90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2835" y="3770559"/>
            <a:ext cx="1429434" cy="142943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bwMode="auto">
          <a:xfrm>
            <a:off x="3009486" y="3882917"/>
            <a:ext cx="7350365" cy="1070721"/>
          </a:xfrm>
          <a:prstGeom prst="roundRect">
            <a:avLst/>
          </a:prstGeom>
          <a:gradFill flip="none" rotWithShape="1">
            <a:gsLst>
              <a:gs pos="0">
                <a:srgbClr val="7C64F6">
                  <a:alpha val="50000"/>
                </a:srgbClr>
              </a:gs>
              <a:gs pos="65000">
                <a:srgbClr val="28A0FF">
                  <a:alpha val="2400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endParaRPr lang="en-US" altLang="ja-JP" dirty="0">
              <a:solidFill>
                <a:schemeClr val="tx2"/>
              </a:solidFill>
              <a:latin typeface="Amazon Ember" panose="020B0603020204020204" pitchFamily="34" charset="0"/>
              <a:ea typeface="思源黑体 CN Regular" panose="020B0500000000000000" pitchFamily="34" charset="-122"/>
              <a:cs typeface="+mn-ea"/>
              <a:sym typeface="+mn-lt"/>
            </a:endParaRPr>
          </a:p>
        </p:txBody>
      </p:sp>
      <p:sp>
        <p:nvSpPr>
          <p:cNvPr id="3" name="TextBox 2"/>
          <p:cNvSpPr txBox="1"/>
          <p:nvPr/>
        </p:nvSpPr>
        <p:spPr>
          <a:xfrm>
            <a:off x="3176773" y="3969868"/>
            <a:ext cx="4279016" cy="407445"/>
          </a:xfrm>
          <a:prstGeom prst="roundRect">
            <a:avLst/>
          </a:prstGeom>
          <a:noFill/>
          <a:ln>
            <a:noFill/>
          </a:ln>
          <a:effectLst/>
        </p:spPr>
        <p:txBody>
          <a:bodyPr wrap="square" lIns="90325" tIns="45193" rIns="90325" bIns="45193" rtlCol="0">
            <a:spAutoFit/>
          </a:bodyPr>
          <a:lstStyle>
            <a:defPPr>
              <a:defRPr lang="en-US"/>
            </a:defPPr>
            <a:lvl1pPr>
              <a:defRPr b="1">
                <a:solidFill>
                  <a:schemeClr val="tx1">
                    <a:lumMod val="75000"/>
                    <a:lumOff val="25000"/>
                  </a:schemeClr>
                </a:solidFill>
              </a:defRPr>
            </a:lvl1pPr>
          </a:lstStyle>
          <a:p>
            <a:pPr defTabSz="451907" fontAlgn="base">
              <a:spcBef>
                <a:spcPct val="0"/>
              </a:spcBef>
              <a:spcAft>
                <a:spcPct val="0"/>
              </a:spcAft>
            </a:pPr>
            <a:r>
              <a:rPr lang="zh-CN" altLang="en-US" dirty="0">
                <a:solidFill>
                  <a:schemeClr val="tx2"/>
                </a:solidFill>
                <a:cs typeface="+mn-ea"/>
                <a:sym typeface="+mn-lt"/>
              </a:rPr>
              <a:t>基础服务</a:t>
            </a:r>
            <a:endParaRPr lang="en-US" dirty="0">
              <a:solidFill>
                <a:schemeClr val="tx2"/>
              </a:solidFill>
              <a:cs typeface="+mn-ea"/>
              <a:sym typeface="+mn-lt"/>
            </a:endParaRPr>
          </a:p>
        </p:txBody>
      </p:sp>
      <p:sp>
        <p:nvSpPr>
          <p:cNvPr id="4" name="Rectangle 7"/>
          <p:cNvSpPr/>
          <p:nvPr/>
        </p:nvSpPr>
        <p:spPr bwMode="auto">
          <a:xfrm>
            <a:off x="3176773" y="4377313"/>
            <a:ext cx="1658503" cy="434668"/>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400" dirty="0">
                <a:solidFill>
                  <a:schemeClr val="tx2"/>
                </a:solidFill>
                <a:latin typeface="Amazon Ember" panose="020B0603020204020204" pitchFamily="34" charset="0"/>
                <a:ea typeface="思源黑体 CN Regular" panose="020B0500000000000000" pitchFamily="34" charset="-122"/>
                <a:cs typeface="+mn-ea"/>
                <a:sym typeface="+mn-lt"/>
              </a:rPr>
              <a:t>计算</a:t>
            </a:r>
            <a:endParaRPr lang="en-US" altLang="ja-JP" sz="1400" dirty="0">
              <a:solidFill>
                <a:schemeClr val="tx2"/>
              </a:solidFill>
              <a:latin typeface="Amazon Ember" panose="020B0603020204020204" pitchFamily="34" charset="0"/>
              <a:ea typeface="思源黑体 CN Regular" panose="020B0500000000000000" pitchFamily="34" charset="-122"/>
              <a:cs typeface="+mn-ea"/>
              <a:sym typeface="+mn-lt"/>
            </a:endParaRPr>
          </a:p>
        </p:txBody>
      </p:sp>
      <p:sp>
        <p:nvSpPr>
          <p:cNvPr id="5" name="Rounded Rectangle 4"/>
          <p:cNvSpPr/>
          <p:nvPr/>
        </p:nvSpPr>
        <p:spPr bwMode="auto">
          <a:xfrm>
            <a:off x="4966724" y="4377313"/>
            <a:ext cx="1728589" cy="434668"/>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400" dirty="0">
                <a:solidFill>
                  <a:schemeClr val="tx2"/>
                </a:solidFill>
                <a:latin typeface="Amazon Ember" panose="020B0603020204020204" pitchFamily="34" charset="0"/>
                <a:ea typeface="思源黑体 CN Regular" panose="020B0500000000000000" pitchFamily="34" charset="-122"/>
                <a:cs typeface="+mn-ea"/>
                <a:sym typeface="+mn-lt"/>
              </a:rPr>
              <a:t>存储</a:t>
            </a:r>
            <a:endParaRPr lang="en-US" altLang="ja-JP" sz="1400" dirty="0">
              <a:solidFill>
                <a:schemeClr val="tx2"/>
              </a:solidFill>
              <a:latin typeface="Amazon Ember" panose="020B0603020204020204" pitchFamily="34" charset="0"/>
              <a:ea typeface="思源黑体 CN Regular" panose="020B0500000000000000" pitchFamily="34" charset="-122"/>
              <a:cs typeface="+mn-ea"/>
              <a:sym typeface="+mn-lt"/>
            </a:endParaRPr>
          </a:p>
        </p:txBody>
      </p:sp>
      <p:sp>
        <p:nvSpPr>
          <p:cNvPr id="6" name="Rectangle 7"/>
          <p:cNvSpPr/>
          <p:nvPr/>
        </p:nvSpPr>
        <p:spPr bwMode="auto">
          <a:xfrm>
            <a:off x="6811122" y="4377313"/>
            <a:ext cx="1689193" cy="434668"/>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400" dirty="0">
                <a:solidFill>
                  <a:schemeClr val="tx2"/>
                </a:solidFill>
                <a:latin typeface="Amazon Ember" panose="020B0603020204020204" pitchFamily="34" charset="0"/>
                <a:ea typeface="思源黑体 CN Regular" panose="020B0500000000000000" pitchFamily="34" charset="-122"/>
                <a:cs typeface="+mn-ea"/>
                <a:sym typeface="+mn-lt"/>
              </a:rPr>
              <a:t>数据库</a:t>
            </a:r>
            <a:endParaRPr lang="en-US" altLang="ja-JP" sz="1400" dirty="0">
              <a:solidFill>
                <a:schemeClr val="tx2"/>
              </a:solidFill>
              <a:latin typeface="Amazon Ember" panose="020B0603020204020204" pitchFamily="34" charset="0"/>
              <a:ea typeface="思源黑体 CN Regular" panose="020B0500000000000000" pitchFamily="34" charset="-122"/>
              <a:cs typeface="+mn-ea"/>
              <a:sym typeface="+mn-lt"/>
            </a:endParaRPr>
          </a:p>
        </p:txBody>
      </p:sp>
      <p:sp>
        <p:nvSpPr>
          <p:cNvPr id="7" name="Rectangle 7"/>
          <p:cNvSpPr/>
          <p:nvPr/>
        </p:nvSpPr>
        <p:spPr bwMode="auto">
          <a:xfrm>
            <a:off x="8605477" y="4377313"/>
            <a:ext cx="1583712" cy="429656"/>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400">
                <a:solidFill>
                  <a:schemeClr val="tx2"/>
                </a:solidFill>
                <a:latin typeface="Amazon Ember" panose="020B0603020204020204" pitchFamily="34" charset="0"/>
                <a:ea typeface="思源黑体 CN Regular" panose="020B0500000000000000" pitchFamily="34" charset="-122"/>
                <a:cs typeface="+mn-ea"/>
                <a:sym typeface="+mn-lt"/>
              </a:rPr>
              <a:t>网络</a:t>
            </a:r>
            <a:endParaRPr lang="en-US" altLang="ja-JP" sz="1400" dirty="0">
              <a:solidFill>
                <a:schemeClr val="tx2"/>
              </a:solidFill>
              <a:latin typeface="Amazon Ember" panose="020B0603020204020204" pitchFamily="34" charset="0"/>
              <a:ea typeface="思源黑体 CN Regular" panose="020B0500000000000000" pitchFamily="34" charset="-122"/>
              <a:cs typeface="+mn-ea"/>
              <a:sym typeface="+mn-lt"/>
            </a:endParaRPr>
          </a:p>
        </p:txBody>
      </p:sp>
      <p:sp>
        <p:nvSpPr>
          <p:cNvPr id="8" name="Rectangle 5"/>
          <p:cNvSpPr/>
          <p:nvPr/>
        </p:nvSpPr>
        <p:spPr bwMode="auto">
          <a:xfrm>
            <a:off x="3009486" y="5035471"/>
            <a:ext cx="7350365" cy="781516"/>
          </a:xfrm>
          <a:prstGeom prst="roundRect">
            <a:avLst/>
          </a:prstGeom>
          <a:gradFill flip="none" rotWithShape="1">
            <a:gsLst>
              <a:gs pos="0">
                <a:srgbClr val="7C64F6">
                  <a:alpha val="50000"/>
                </a:srgbClr>
              </a:gs>
              <a:gs pos="65000">
                <a:srgbClr val="28A0FF">
                  <a:alpha val="2400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endParaRPr lang="en-US" altLang="ja-JP" dirty="0">
              <a:solidFill>
                <a:schemeClr val="tx2"/>
              </a:solidFill>
              <a:latin typeface="Amazon Ember" panose="020B0603020204020204" pitchFamily="34" charset="0"/>
              <a:ea typeface="思源黑体 CN Regular" panose="020B0500000000000000" pitchFamily="34" charset="-122"/>
              <a:cs typeface="+mn-ea"/>
              <a:sym typeface="+mn-lt"/>
            </a:endParaRPr>
          </a:p>
        </p:txBody>
      </p:sp>
      <p:sp>
        <p:nvSpPr>
          <p:cNvPr id="9" name="TextBox 8"/>
          <p:cNvSpPr txBox="1"/>
          <p:nvPr/>
        </p:nvSpPr>
        <p:spPr>
          <a:xfrm>
            <a:off x="3206280" y="5222507"/>
            <a:ext cx="3520889" cy="407445"/>
          </a:xfrm>
          <a:prstGeom prst="roundRect">
            <a:avLst/>
          </a:prstGeom>
          <a:noFill/>
          <a:ln>
            <a:noFill/>
          </a:ln>
          <a:effectLst/>
        </p:spPr>
        <p:txBody>
          <a:bodyPr wrap="square" lIns="90325" tIns="45193" rIns="90325" bIns="45193" rtlCol="0">
            <a:spAutoFit/>
          </a:bodyPr>
          <a:lstStyle>
            <a:defPPr>
              <a:defRPr lang="en-US"/>
            </a:defPPr>
            <a:lvl1pPr>
              <a:defRPr b="1">
                <a:solidFill>
                  <a:schemeClr val="tx1">
                    <a:lumMod val="75000"/>
                    <a:lumOff val="25000"/>
                  </a:schemeClr>
                </a:solidFill>
              </a:defRPr>
            </a:lvl1pPr>
          </a:lstStyle>
          <a:p>
            <a:pPr defTabSz="451907" fontAlgn="base">
              <a:spcBef>
                <a:spcPct val="0"/>
              </a:spcBef>
              <a:spcAft>
                <a:spcPct val="0"/>
              </a:spcAft>
            </a:pPr>
            <a:r>
              <a:rPr lang="zh-CN" altLang="en-US" b="0" dirty="0">
                <a:solidFill>
                  <a:schemeClr val="tx2"/>
                </a:solidFill>
                <a:latin typeface="Source Han Sans CN Regular" panose="020B0500000000000000" pitchFamily="34" charset="-128"/>
                <a:ea typeface="Source Han Sans CN Regular" panose="020B0500000000000000" pitchFamily="34" charset="-128"/>
                <a:cs typeface="+mn-ea"/>
                <a:sym typeface="+mn-lt"/>
              </a:rPr>
              <a:t>云基础架构</a:t>
            </a:r>
            <a:endParaRPr lang="en-US" b="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10" name="Rectangle 7"/>
          <p:cNvSpPr/>
          <p:nvPr/>
        </p:nvSpPr>
        <p:spPr bwMode="auto">
          <a:xfrm>
            <a:off x="6303779" y="5191990"/>
            <a:ext cx="3757084" cy="468479"/>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en-US" altLang="ja-JP" sz="1400" dirty="0">
                <a:solidFill>
                  <a:schemeClr val="tx2"/>
                </a:solidFill>
                <a:latin typeface="Amazon Ember" panose="020B0603020204020204" pitchFamily="34" charset="0"/>
                <a:ea typeface="思源黑体 CN Regular" panose="020B0500000000000000" pitchFamily="34" charset="-122"/>
                <a:cs typeface="+mn-ea"/>
                <a:sym typeface="+mn-lt"/>
              </a:rPr>
              <a:t>Regions, AZs, and Data </a:t>
            </a:r>
            <a:r>
              <a:rPr lang="en-US" altLang="zh-CN" sz="1400" dirty="0">
                <a:solidFill>
                  <a:schemeClr val="tx2"/>
                </a:solidFill>
                <a:latin typeface="Amazon Ember" panose="020B0603020204020204" pitchFamily="34" charset="0"/>
                <a:ea typeface="思源黑体 CN Regular" panose="020B0500000000000000" pitchFamily="34" charset="-122"/>
                <a:cs typeface="+mn-ea"/>
                <a:sym typeface="+mn-lt"/>
              </a:rPr>
              <a:t>C</a:t>
            </a:r>
            <a:r>
              <a:rPr lang="en-US" altLang="ja-JP" sz="1400" dirty="0">
                <a:solidFill>
                  <a:schemeClr val="tx2"/>
                </a:solidFill>
                <a:latin typeface="Amazon Ember" panose="020B0603020204020204" pitchFamily="34" charset="0"/>
                <a:ea typeface="思源黑体 CN Regular" panose="020B0500000000000000" pitchFamily="34" charset="-122"/>
                <a:cs typeface="+mn-ea"/>
                <a:sym typeface="+mn-lt"/>
              </a:rPr>
              <a:t>enters</a:t>
            </a:r>
          </a:p>
        </p:txBody>
      </p:sp>
      <p:sp>
        <p:nvSpPr>
          <p:cNvPr id="13" name="Rectangle 7"/>
          <p:cNvSpPr/>
          <p:nvPr/>
        </p:nvSpPr>
        <p:spPr bwMode="auto">
          <a:xfrm>
            <a:off x="3009485" y="2912067"/>
            <a:ext cx="2417584" cy="572219"/>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zh-CN" altLang="en-US" sz="1200" dirty="0">
                <a:solidFill>
                  <a:schemeClr val="tx2"/>
                </a:solidFill>
                <a:latin typeface="Amazon Ember" panose="020B0603020204020204" pitchFamily="34" charset="0"/>
                <a:ea typeface="思源黑体 CN Regular" panose="020B0500000000000000" pitchFamily="34" charset="-122"/>
                <a:cs typeface="Amazon Ember" panose="020B0603020204020204" pitchFamily="34" charset="0"/>
                <a:sym typeface="+mn-lt"/>
              </a:rPr>
              <a:t>客户端数据加密和</a:t>
            </a:r>
            <a:endParaRPr lang="en-US" altLang="zh-CN" sz="1200" dirty="0">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mn-lt"/>
            </a:endParaRPr>
          </a:p>
          <a:p>
            <a:pPr algn="ctr" defTabSz="609561"/>
            <a:r>
              <a:rPr lang="zh-CN" altLang="en-US" sz="1200" dirty="0">
                <a:solidFill>
                  <a:schemeClr val="tx2"/>
                </a:solidFill>
                <a:latin typeface="Amazon Ember" panose="020B0603020204020204" pitchFamily="34" charset="0"/>
                <a:ea typeface="思源黑体 CN Regular" panose="020B0500000000000000" pitchFamily="34" charset="-122"/>
                <a:cs typeface="Amazon Ember" panose="020B0603020204020204" pitchFamily="34" charset="0"/>
                <a:sym typeface="+mn-lt"/>
              </a:rPr>
              <a:t>数据完整性认证</a:t>
            </a:r>
            <a:endParaRPr lang="en-US" altLang="ja-JP" sz="1200" dirty="0">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mn-lt"/>
            </a:endParaRPr>
          </a:p>
        </p:txBody>
      </p:sp>
      <p:sp>
        <p:nvSpPr>
          <p:cNvPr id="14" name="Rectangle 7"/>
          <p:cNvSpPr/>
          <p:nvPr/>
        </p:nvSpPr>
        <p:spPr bwMode="auto">
          <a:xfrm>
            <a:off x="5654606" y="2911929"/>
            <a:ext cx="2085972" cy="572216"/>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zh-CN" altLang="en-US" sz="1200" dirty="0">
                <a:solidFill>
                  <a:schemeClr val="tx2"/>
                </a:solidFill>
                <a:latin typeface="Amazon Ember" panose="020B0603020204020204" pitchFamily="34" charset="0"/>
                <a:ea typeface="思源黑体 CN Regular" panose="020B0500000000000000" pitchFamily="34" charset="-122"/>
                <a:cs typeface="Amazon Ember" panose="020B0603020204020204" pitchFamily="34" charset="0"/>
                <a:sym typeface="+mn-lt"/>
              </a:rPr>
              <a:t>服务器端加密 </a:t>
            </a:r>
          </a:p>
          <a:p>
            <a:pPr algn="ctr" defTabSz="609561"/>
            <a:r>
              <a:rPr lang="en-US" altLang="zh-CN" sz="1200" dirty="0">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mn-lt"/>
              </a:rPr>
              <a:t>(</a:t>
            </a:r>
            <a:r>
              <a:rPr lang="zh-CN" altLang="en-US" sz="1200" dirty="0">
                <a:solidFill>
                  <a:schemeClr val="tx2"/>
                </a:solidFill>
                <a:latin typeface="Amazon Ember" panose="020B0603020204020204" pitchFamily="34" charset="0"/>
                <a:ea typeface="思源黑体 CN Regular" panose="020B0500000000000000" pitchFamily="34" charset="-122"/>
                <a:cs typeface="Amazon Ember" panose="020B0603020204020204" pitchFamily="34" charset="0"/>
                <a:sym typeface="+mn-lt"/>
              </a:rPr>
              <a:t>文件系统</a:t>
            </a:r>
            <a:r>
              <a:rPr lang="en-US" altLang="zh-CN" sz="1200" dirty="0">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mn-lt"/>
              </a:rPr>
              <a:t> </a:t>
            </a:r>
            <a:r>
              <a:rPr lang="zh-CN" altLang="en-US" sz="1200" dirty="0">
                <a:solidFill>
                  <a:schemeClr val="tx2"/>
                </a:solidFill>
                <a:latin typeface="Amazon Ember" panose="020B0603020204020204" pitchFamily="34" charset="0"/>
                <a:ea typeface="思源黑体 CN Regular" panose="020B0500000000000000" pitchFamily="34" charset="-122"/>
                <a:cs typeface="Amazon Ember" panose="020B0603020204020204" pitchFamily="34" charset="0"/>
                <a:sym typeface="+mn-lt"/>
              </a:rPr>
              <a:t>和</a:t>
            </a:r>
            <a:r>
              <a:rPr lang="en-US" altLang="zh-CN" sz="1200" dirty="0">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mn-lt"/>
              </a:rPr>
              <a:t>/</a:t>
            </a:r>
            <a:r>
              <a:rPr lang="zh-CN" altLang="en-US" sz="1200" dirty="0">
                <a:solidFill>
                  <a:schemeClr val="tx2"/>
                </a:solidFill>
                <a:latin typeface="Amazon Ember" panose="020B0603020204020204" pitchFamily="34" charset="0"/>
                <a:ea typeface="思源黑体 CN Regular" panose="020B0500000000000000" pitchFamily="34" charset="-122"/>
                <a:cs typeface="Amazon Ember" panose="020B0603020204020204" pitchFamily="34" charset="0"/>
                <a:sym typeface="+mn-lt"/>
              </a:rPr>
              <a:t>或</a:t>
            </a:r>
            <a:r>
              <a:rPr lang="en-US" altLang="zh-CN" sz="1200" dirty="0">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mn-lt"/>
              </a:rPr>
              <a:t> </a:t>
            </a:r>
            <a:r>
              <a:rPr lang="zh-CN" altLang="en-US" sz="1200" dirty="0">
                <a:solidFill>
                  <a:schemeClr val="tx2"/>
                </a:solidFill>
                <a:latin typeface="Amazon Ember" panose="020B0603020204020204" pitchFamily="34" charset="0"/>
                <a:ea typeface="思源黑体 CN Regular" panose="020B0500000000000000" pitchFamily="34" charset="-122"/>
                <a:cs typeface="Amazon Ember" panose="020B0603020204020204" pitchFamily="34" charset="0"/>
                <a:sym typeface="+mn-lt"/>
              </a:rPr>
              <a:t>数据</a:t>
            </a:r>
            <a:r>
              <a:rPr lang="en-US" altLang="zh-CN" sz="1200" dirty="0">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mn-lt"/>
              </a:rPr>
              <a:t>)</a:t>
            </a:r>
            <a:endParaRPr lang="en-US" altLang="ja-JP" sz="1200" dirty="0">
              <a:solidFill>
                <a:schemeClr val="tx2"/>
              </a:solidFill>
              <a:latin typeface="Amazon Ember" panose="020B0603020204020204" pitchFamily="34" charset="0"/>
              <a:ea typeface="Amazon Ember" panose="020B0603020204020204" pitchFamily="34" charset="0"/>
              <a:cs typeface="Amazon Ember" panose="020B0603020204020204" pitchFamily="34" charset="0"/>
              <a:sym typeface="+mn-lt"/>
            </a:endParaRPr>
          </a:p>
        </p:txBody>
      </p:sp>
      <p:sp>
        <p:nvSpPr>
          <p:cNvPr id="15" name="Rectangle 7"/>
          <p:cNvSpPr/>
          <p:nvPr/>
        </p:nvSpPr>
        <p:spPr bwMode="auto">
          <a:xfrm>
            <a:off x="7968112" y="2920197"/>
            <a:ext cx="2391739" cy="572216"/>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zh-CN" altLang="en-US" sz="1200" dirty="0">
                <a:solidFill>
                  <a:schemeClr val="tx2"/>
                </a:solidFill>
                <a:latin typeface="Amazon Ember" panose="020B0603020204020204" pitchFamily="34" charset="0"/>
                <a:ea typeface="思源黑体 CN Regular" panose="020B0500000000000000" pitchFamily="34" charset="-122"/>
                <a:cs typeface="+mn-ea"/>
                <a:sym typeface="+mn-lt"/>
              </a:rPr>
              <a:t>网络流量保护</a:t>
            </a:r>
          </a:p>
          <a:p>
            <a:pPr algn="ctr" defTabSz="609561"/>
            <a:r>
              <a:rPr lang="en-US" altLang="zh-CN" sz="1200" dirty="0">
                <a:solidFill>
                  <a:schemeClr val="tx2"/>
                </a:solidFill>
                <a:latin typeface="Amazon Ember" panose="020B0603020204020204" pitchFamily="34" charset="0"/>
                <a:ea typeface="思源黑体 CN Regular" panose="020B0500000000000000" pitchFamily="34" charset="-122"/>
                <a:cs typeface="+mn-ea"/>
                <a:sym typeface="+mn-lt"/>
              </a:rPr>
              <a:t>(</a:t>
            </a:r>
            <a:r>
              <a:rPr lang="zh-CN" altLang="en-US" sz="1200" dirty="0">
                <a:solidFill>
                  <a:schemeClr val="tx2"/>
                </a:solidFill>
                <a:latin typeface="Amazon Ember" panose="020B0603020204020204" pitchFamily="34" charset="0"/>
                <a:ea typeface="思源黑体 CN Regular" panose="020B0500000000000000" pitchFamily="34" charset="-122"/>
                <a:cs typeface="+mn-ea"/>
                <a:sym typeface="+mn-lt"/>
              </a:rPr>
              <a:t>加密</a:t>
            </a:r>
            <a:r>
              <a:rPr lang="en-US" altLang="zh-CN" sz="1200" dirty="0">
                <a:solidFill>
                  <a:schemeClr val="tx2"/>
                </a:solidFill>
                <a:latin typeface="Amazon Ember" panose="020B0603020204020204" pitchFamily="34" charset="0"/>
                <a:ea typeface="思源黑体 CN Regular" panose="020B0500000000000000" pitchFamily="34" charset="-122"/>
                <a:cs typeface="+mn-ea"/>
                <a:sym typeface="+mn-lt"/>
              </a:rPr>
              <a:t>/</a:t>
            </a:r>
            <a:r>
              <a:rPr lang="zh-CN" altLang="en-US" sz="1200" dirty="0">
                <a:solidFill>
                  <a:schemeClr val="tx2"/>
                </a:solidFill>
                <a:latin typeface="Amazon Ember" panose="020B0603020204020204" pitchFamily="34" charset="0"/>
                <a:ea typeface="思源黑体 CN Regular" panose="020B0500000000000000" pitchFamily="34" charset="-122"/>
                <a:cs typeface="+mn-ea"/>
                <a:sym typeface="+mn-lt"/>
              </a:rPr>
              <a:t>完整</a:t>
            </a:r>
            <a:r>
              <a:rPr lang="en-US" altLang="zh-CN" sz="1200" dirty="0">
                <a:solidFill>
                  <a:schemeClr val="tx2"/>
                </a:solidFill>
                <a:latin typeface="Amazon Ember" panose="020B0603020204020204" pitchFamily="34" charset="0"/>
                <a:ea typeface="思源黑体 CN Regular" panose="020B0500000000000000" pitchFamily="34" charset="-122"/>
                <a:cs typeface="+mn-ea"/>
                <a:sym typeface="+mn-lt"/>
              </a:rPr>
              <a:t>/</a:t>
            </a:r>
            <a:r>
              <a:rPr lang="zh-CN" altLang="en-US" sz="1200" dirty="0">
                <a:solidFill>
                  <a:schemeClr val="tx2"/>
                </a:solidFill>
                <a:latin typeface="Amazon Ember" panose="020B0603020204020204" pitchFamily="34" charset="0"/>
                <a:ea typeface="思源黑体 CN Regular" panose="020B0500000000000000" pitchFamily="34" charset="-122"/>
                <a:cs typeface="+mn-ea"/>
                <a:sym typeface="+mn-lt"/>
              </a:rPr>
              <a:t>身份</a:t>
            </a:r>
            <a:r>
              <a:rPr lang="en-US" altLang="zh-CN" sz="1200" dirty="0">
                <a:solidFill>
                  <a:schemeClr val="tx2"/>
                </a:solidFill>
                <a:latin typeface="Amazon Ember" panose="020B0603020204020204" pitchFamily="34" charset="0"/>
                <a:ea typeface="思源黑体 CN Regular" panose="020B0500000000000000" pitchFamily="34" charset="-122"/>
                <a:cs typeface="+mn-ea"/>
                <a:sym typeface="+mn-lt"/>
              </a:rPr>
              <a:t>)</a:t>
            </a:r>
            <a:endParaRPr lang="en-US" altLang="ja-JP" sz="1200" dirty="0">
              <a:solidFill>
                <a:schemeClr val="tx2"/>
              </a:solidFill>
              <a:latin typeface="Amazon Ember" panose="020B0603020204020204" pitchFamily="34" charset="0"/>
              <a:ea typeface="思源黑体 CN Regular" panose="020B0500000000000000" pitchFamily="34" charset="-122"/>
              <a:cs typeface="+mn-ea"/>
              <a:sym typeface="+mn-lt"/>
            </a:endParaRPr>
          </a:p>
        </p:txBody>
      </p:sp>
      <p:sp>
        <p:nvSpPr>
          <p:cNvPr id="16" name="Rectangle 5"/>
          <p:cNvSpPr/>
          <p:nvPr/>
        </p:nvSpPr>
        <p:spPr bwMode="auto">
          <a:xfrm>
            <a:off x="3009486" y="1649774"/>
            <a:ext cx="7350365" cy="541757"/>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dirty="0">
                <a:solidFill>
                  <a:schemeClr val="tx2"/>
                </a:solidFill>
                <a:latin typeface="Source Han Sans CN Regular" panose="020B0500000000000000" pitchFamily="34" charset="-128"/>
                <a:ea typeface="Source Han Sans CN Regular" panose="020B0500000000000000" pitchFamily="34" charset="-128"/>
                <a:cs typeface="+mn-ea"/>
                <a:sym typeface="+mn-lt"/>
              </a:rPr>
              <a:t>平台</a:t>
            </a:r>
            <a:r>
              <a:rPr lang="zh-CN" altLang="en-US" dirty="0">
                <a:solidFill>
                  <a:schemeClr val="tx2"/>
                </a:solidFill>
                <a:latin typeface="Source Han Sans CN Regular" panose="020B0500000000000000" pitchFamily="34" charset="-128"/>
                <a:ea typeface="Source Han Sans CN Regular" panose="020B0500000000000000" pitchFamily="34" charset="-128"/>
                <a:cs typeface="+mn-ea"/>
                <a:sym typeface="+mn-lt"/>
              </a:rPr>
              <a:t>、应用</a:t>
            </a:r>
            <a:r>
              <a:rPr lang="en-US" altLang="ja-JP" dirty="0">
                <a:solidFill>
                  <a:schemeClr val="tx2"/>
                </a:solidFill>
                <a:latin typeface="Source Han Sans CN Regular" panose="020B0500000000000000" pitchFamily="34" charset="-128"/>
                <a:ea typeface="Source Han Sans CN Regular" panose="020B0500000000000000" pitchFamily="34" charset="-128"/>
                <a:cs typeface="+mn-ea"/>
                <a:sym typeface="+mn-lt"/>
              </a:rPr>
              <a:t>, </a:t>
            </a:r>
            <a:r>
              <a:rPr lang="ja-JP" altLang="en-US">
                <a:solidFill>
                  <a:schemeClr val="tx2"/>
                </a:solidFill>
                <a:latin typeface="Source Han Sans CN Regular" panose="020B0500000000000000" pitchFamily="34" charset="-128"/>
                <a:ea typeface="Source Han Sans CN Regular" panose="020B0500000000000000" pitchFamily="34" charset="-128"/>
                <a:cs typeface="+mn-ea"/>
                <a:sym typeface="+mn-lt"/>
              </a:rPr>
              <a:t>权限管理</a:t>
            </a:r>
            <a:endParaRPr lang="en-US" altLang="ja-JP"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17" name="Rectangle 5"/>
          <p:cNvSpPr/>
          <p:nvPr/>
        </p:nvSpPr>
        <p:spPr bwMode="auto">
          <a:xfrm>
            <a:off x="3009486" y="2288317"/>
            <a:ext cx="7350365" cy="502305"/>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dirty="0">
                <a:solidFill>
                  <a:schemeClr val="tx2"/>
                </a:solidFill>
                <a:latin typeface="Source Han Sans CN Regular" panose="020B0500000000000000" pitchFamily="34" charset="-128"/>
                <a:ea typeface="Source Han Sans CN Regular" panose="020B0500000000000000" pitchFamily="34" charset="-128"/>
                <a:cs typeface="+mn-ea"/>
                <a:sym typeface="+mn-lt"/>
              </a:rPr>
              <a:t>操作系统</a:t>
            </a:r>
            <a:r>
              <a:rPr lang="en-US" altLang="ja-JP" dirty="0">
                <a:solidFill>
                  <a:schemeClr val="tx2"/>
                </a:solidFill>
                <a:latin typeface="Source Han Sans CN Regular" panose="020B0500000000000000" pitchFamily="34" charset="-128"/>
                <a:ea typeface="Source Han Sans CN Regular" panose="020B0500000000000000" pitchFamily="34" charset="-128"/>
                <a:cs typeface="+mn-ea"/>
                <a:sym typeface="+mn-lt"/>
              </a:rPr>
              <a:t>, </a:t>
            </a:r>
            <a:r>
              <a:rPr lang="ja-JP" altLang="en-US" dirty="0">
                <a:solidFill>
                  <a:schemeClr val="tx2"/>
                </a:solidFill>
                <a:latin typeface="Source Han Sans CN Regular" panose="020B0500000000000000" pitchFamily="34" charset="-128"/>
                <a:ea typeface="Source Han Sans CN Regular" panose="020B0500000000000000" pitchFamily="34" charset="-128"/>
                <a:cs typeface="+mn-ea"/>
                <a:sym typeface="+mn-lt"/>
              </a:rPr>
              <a:t>网络</a:t>
            </a:r>
            <a:r>
              <a:rPr lang="en-US" altLang="ja-JP" dirty="0">
                <a:solidFill>
                  <a:schemeClr val="tx2"/>
                </a:solidFill>
                <a:latin typeface="Source Han Sans CN Regular" panose="020B0500000000000000" pitchFamily="34" charset="-128"/>
                <a:ea typeface="Source Han Sans CN Regular" panose="020B0500000000000000" pitchFamily="34" charset="-128"/>
                <a:cs typeface="+mn-ea"/>
                <a:sym typeface="+mn-lt"/>
              </a:rPr>
              <a:t>, </a:t>
            </a:r>
            <a:r>
              <a:rPr lang="ja-JP" altLang="en-US">
                <a:solidFill>
                  <a:schemeClr val="tx2"/>
                </a:solidFill>
                <a:latin typeface="Source Han Sans CN Regular" panose="020B0500000000000000" pitchFamily="34" charset="-128"/>
                <a:ea typeface="Source Han Sans CN Regular" panose="020B0500000000000000" pitchFamily="34" charset="-128"/>
                <a:cs typeface="+mn-ea"/>
                <a:sym typeface="+mn-lt"/>
              </a:rPr>
              <a:t>防火墙配置</a:t>
            </a:r>
            <a:endParaRPr lang="en-US" altLang="ja-JP"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18" name="Rectangle 5"/>
          <p:cNvSpPr/>
          <p:nvPr/>
        </p:nvSpPr>
        <p:spPr bwMode="auto">
          <a:xfrm>
            <a:off x="3009486" y="1062396"/>
            <a:ext cx="7350365" cy="502305"/>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dirty="0">
                <a:solidFill>
                  <a:schemeClr val="tx2"/>
                </a:solidFill>
                <a:latin typeface="Amazon Ember" panose="020B0603020204020204" pitchFamily="34" charset="0"/>
                <a:ea typeface="思源黑体 CN Regular" panose="020B0500000000000000" pitchFamily="34" charset="-122"/>
                <a:cs typeface="+mn-ea"/>
                <a:sym typeface="+mn-lt"/>
              </a:rPr>
              <a:t>用户数据</a:t>
            </a:r>
            <a:endParaRPr lang="en-US" altLang="ja-JP" dirty="0">
              <a:solidFill>
                <a:schemeClr val="tx2"/>
              </a:solidFill>
              <a:latin typeface="Amazon Ember" panose="020B0603020204020204" pitchFamily="34" charset="0"/>
              <a:ea typeface="思源黑体 CN Regular" panose="020B0500000000000000" pitchFamily="34" charset="-122"/>
              <a:cs typeface="+mn-ea"/>
              <a:sym typeface="+mn-lt"/>
            </a:endParaRPr>
          </a:p>
        </p:txBody>
      </p:sp>
      <p:cxnSp>
        <p:nvCxnSpPr>
          <p:cNvPr id="20" name="Straight Connector 19"/>
          <p:cNvCxnSpPr>
            <a:cxnSpLocks/>
          </p:cNvCxnSpPr>
          <p:nvPr/>
        </p:nvCxnSpPr>
        <p:spPr>
          <a:xfrm>
            <a:off x="631826" y="3661023"/>
            <a:ext cx="10928351" cy="0"/>
          </a:xfrm>
          <a:prstGeom prst="line">
            <a:avLst/>
          </a:prstGeom>
          <a:ln w="952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16200000">
            <a:off x="718972" y="1968864"/>
            <a:ext cx="874911" cy="368268"/>
          </a:xfrm>
          <a:prstGeom prst="rect">
            <a:avLst/>
          </a:prstGeom>
          <a:noFill/>
        </p:spPr>
        <p:txBody>
          <a:bodyPr wrap="none" lIns="90325" tIns="45193" rIns="90325" bIns="45193" rtlCol="0">
            <a:spAutoFit/>
          </a:bodyPr>
          <a:lstStyle/>
          <a:p>
            <a:r>
              <a:rPr lang="en-US" dirty="0" err="1">
                <a:cs typeface="+mn-ea"/>
                <a:sym typeface="+mn-lt"/>
              </a:rPr>
              <a:t>构建者</a:t>
            </a:r>
            <a:endParaRPr lang="en-US" dirty="0">
              <a:cs typeface="+mn-ea"/>
              <a:sym typeface="+mn-lt"/>
            </a:endParaRPr>
          </a:p>
        </p:txBody>
      </p:sp>
      <p:sp>
        <p:nvSpPr>
          <p:cNvPr id="11" name="Text Placeholder 10">
            <a:extLst>
              <a:ext uri="{FF2B5EF4-FFF2-40B4-BE49-F238E27FC236}">
                <a16:creationId xmlns:a16="http://schemas.microsoft.com/office/drawing/2014/main" id="{B8EE9D4D-8529-AB28-7C48-6BD6535D2A3C}"/>
              </a:ext>
            </a:extLst>
          </p:cNvPr>
          <p:cNvSpPr>
            <a:spLocks noGrp="1"/>
          </p:cNvSpPr>
          <p:nvPr>
            <p:ph type="body" sz="quarter" idx="4294967295"/>
          </p:nvPr>
        </p:nvSpPr>
        <p:spPr>
          <a:xfrm>
            <a:off x="631826" y="146050"/>
            <a:ext cx="9351962" cy="450850"/>
          </a:xfrm>
          <a:prstGeom prst="rect">
            <a:avLst/>
          </a:prstGeom>
        </p:spPr>
        <p:txBody>
          <a:bodyPr vert="horz" wrap="square" lIns="243840" tIns="195072" rIns="243840" bIns="195072" rtlCol="0" anchor="t">
            <a:noAutofit/>
          </a:bodyPr>
          <a:lstStyle/>
          <a:p>
            <a:pPr>
              <a:spcBef>
                <a:spcPct val="0"/>
              </a:spcBef>
            </a:pPr>
            <a:r>
              <a:rPr lang="zh-CN" altLang="en-US" sz="3200" spc="-100" dirty="0">
                <a:ln w="3175">
                  <a:noFill/>
                </a:ln>
                <a:latin typeface="Source Han Sans CN Regular" panose="020B0500000000000000" pitchFamily="34" charset="-128"/>
                <a:ea typeface="Source Han Sans CN Regular" panose="020B0500000000000000" pitchFamily="34" charset="-128"/>
                <a:cs typeface="Amazon Ember Light" panose="020B0403020204020204" pitchFamily="34" charset="0"/>
                <a:sym typeface="+mn-lt"/>
              </a:rPr>
              <a:t>云供应商提出的安全责任共担模型</a:t>
            </a:r>
            <a:endParaRPr lang="en-CN" sz="3200" spc="-100" dirty="0">
              <a:ln w="3175">
                <a:noFill/>
              </a:ln>
              <a:latin typeface="Source Han Sans CN Regular" panose="020B0500000000000000" pitchFamily="34" charset="-128"/>
              <a:ea typeface="Source Han Sans CN Regular" panose="020B0500000000000000" pitchFamily="34" charset="-128"/>
              <a:cs typeface="Amazon Ember Light" panose="020B0403020204020204" pitchFamily="34" charset="0"/>
              <a:sym typeface="+mn-lt"/>
            </a:endParaRPr>
          </a:p>
        </p:txBody>
      </p:sp>
      <p:sp>
        <p:nvSpPr>
          <p:cNvPr id="12" name="Arrow: Pentagon 6">
            <a:extLst>
              <a:ext uri="{FF2B5EF4-FFF2-40B4-BE49-F238E27FC236}">
                <a16:creationId xmlns:a16="http://schemas.microsoft.com/office/drawing/2014/main" id="{E520A15B-5032-1FDE-79AC-1E4EA0AE90CC}"/>
              </a:ext>
            </a:extLst>
          </p:cNvPr>
          <p:cNvSpPr/>
          <p:nvPr/>
        </p:nvSpPr>
        <p:spPr>
          <a:xfrm>
            <a:off x="925536" y="1062395"/>
            <a:ext cx="1856413" cy="2421749"/>
          </a:xfrm>
          <a:prstGeom prst="homePlate">
            <a:avLst>
              <a:gd name="adj" fmla="val 30409"/>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US" sz="2400" dirty="0">
              <a:solidFill>
                <a:srgbClr val="FFFFFF"/>
              </a:solidFill>
              <a:latin typeface="Arial"/>
            </a:endParaRPr>
          </a:p>
        </p:txBody>
      </p:sp>
      <p:sp>
        <p:nvSpPr>
          <p:cNvPr id="27" name="TextBox 26"/>
          <p:cNvSpPr txBox="1"/>
          <p:nvPr/>
        </p:nvSpPr>
        <p:spPr>
          <a:xfrm>
            <a:off x="903944" y="1645619"/>
            <a:ext cx="1626745" cy="1137556"/>
          </a:xfrm>
          <a:prstGeom prst="rect">
            <a:avLst/>
          </a:prstGeom>
          <a:noFill/>
        </p:spPr>
        <p:txBody>
          <a:bodyPr wrap="square" rtlCol="0">
            <a:spAutoFit/>
          </a:bodyPr>
          <a:lstStyle/>
          <a:p>
            <a:pPr algn="ctr">
              <a:lnSpc>
                <a:spcPct val="150000"/>
              </a:lnSpc>
            </a:pPr>
            <a:r>
              <a:rPr lang="zh-CN" altLang="en-US" sz="1600" dirty="0">
                <a:solidFill>
                  <a:schemeClr val="tx2"/>
                </a:solidFill>
                <a:latin typeface="Source Han Sans CN Regular" panose="020B0500000000000000" pitchFamily="34" charset="-128"/>
                <a:ea typeface="Source Han Sans CN Regular" panose="020B0500000000000000" pitchFamily="34" charset="-128"/>
                <a:cs typeface="+mn-ea"/>
                <a:sym typeface="+mn-lt"/>
              </a:rPr>
              <a:t>开发者对他们在</a:t>
            </a:r>
            <a:r>
              <a:rPr lang="zh-CN" altLang="en-US" sz="1600" dirty="0">
                <a:solidFill>
                  <a:schemeClr val="accent2">
                    <a:lumMod val="75000"/>
                  </a:schemeClr>
                </a:solidFill>
                <a:latin typeface="Source Han Sans CN Regular" panose="020B0500000000000000" pitchFamily="34" charset="-128"/>
                <a:ea typeface="Source Han Sans CN Regular" panose="020B0500000000000000" pitchFamily="34" charset="-128"/>
                <a:cs typeface="+mn-ea"/>
                <a:sym typeface="+mn-lt"/>
              </a:rPr>
              <a:t>云中</a:t>
            </a:r>
            <a:r>
              <a:rPr lang="zh-CN" altLang="en-US" sz="1600" dirty="0">
                <a:solidFill>
                  <a:schemeClr val="tx2"/>
                </a:solidFill>
                <a:latin typeface="Source Han Sans CN Regular" panose="020B0500000000000000" pitchFamily="34" charset="-128"/>
                <a:ea typeface="Source Han Sans CN Regular" panose="020B0500000000000000" pitchFamily="34" charset="-128"/>
                <a:cs typeface="+mn-ea"/>
                <a:sym typeface="+mn-lt"/>
              </a:rPr>
              <a:t>安全和合规性负责</a:t>
            </a:r>
            <a:endParaRPr lang="en-US" sz="16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23" name="Arrow: Pentagon 6">
            <a:extLst>
              <a:ext uri="{FF2B5EF4-FFF2-40B4-BE49-F238E27FC236}">
                <a16:creationId xmlns:a16="http://schemas.microsoft.com/office/drawing/2014/main" id="{B6D5D756-0BFE-8F25-B8F4-37BA78920849}"/>
              </a:ext>
            </a:extLst>
          </p:cNvPr>
          <p:cNvSpPr/>
          <p:nvPr/>
        </p:nvSpPr>
        <p:spPr>
          <a:xfrm>
            <a:off x="903943" y="3882915"/>
            <a:ext cx="1856413" cy="1934063"/>
          </a:xfrm>
          <a:prstGeom prst="homePlate">
            <a:avLst>
              <a:gd name="adj" fmla="val 30409"/>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US" sz="2400" dirty="0">
              <a:solidFill>
                <a:srgbClr val="FFFFFF"/>
              </a:solidFill>
              <a:latin typeface="Arial"/>
            </a:endParaRPr>
          </a:p>
        </p:txBody>
      </p:sp>
      <p:sp>
        <p:nvSpPr>
          <p:cNvPr id="28" name="TextBox 27"/>
          <p:cNvSpPr txBox="1"/>
          <p:nvPr/>
        </p:nvSpPr>
        <p:spPr>
          <a:xfrm>
            <a:off x="925537" y="4450434"/>
            <a:ext cx="1558396" cy="768224"/>
          </a:xfrm>
          <a:prstGeom prst="rect">
            <a:avLst/>
          </a:prstGeom>
          <a:noFill/>
        </p:spPr>
        <p:txBody>
          <a:bodyPr wrap="square" rtlCol="0">
            <a:spAutoFit/>
          </a:bodyPr>
          <a:lstStyle>
            <a:defPPr>
              <a:defRPr lang="en-US"/>
            </a:defPPr>
            <a:lvl1pPr algn="ctr">
              <a:lnSpc>
                <a:spcPct val="150000"/>
              </a:lnSpc>
              <a:defRPr sz="1200">
                <a:solidFill>
                  <a:schemeClr val="bg1"/>
                </a:solidFill>
                <a:latin typeface="Source Han Sans CN Regular" panose="020B0500000000000000" pitchFamily="34" charset="-128"/>
                <a:ea typeface="Source Han Sans CN Regular" panose="020B0500000000000000" pitchFamily="34" charset="-128"/>
                <a:cs typeface="+mn-ea"/>
              </a:defRPr>
            </a:lvl1pPr>
          </a:lstStyle>
          <a:p>
            <a:r>
              <a:rPr lang="zh-CN" altLang="en-CN" sz="1600" dirty="0">
                <a:solidFill>
                  <a:schemeClr val="tx2"/>
                </a:solidFill>
                <a:sym typeface="+mn-lt"/>
              </a:rPr>
              <a:t>云供应商</a:t>
            </a:r>
            <a:r>
              <a:rPr lang="zh-CN" altLang="en-US" sz="1600" dirty="0">
                <a:solidFill>
                  <a:schemeClr val="tx2"/>
                </a:solidFill>
                <a:sym typeface="+mn-lt"/>
              </a:rPr>
              <a:t>负责</a:t>
            </a:r>
            <a:r>
              <a:rPr lang="zh-CN" altLang="en-US" sz="1600" dirty="0">
                <a:solidFill>
                  <a:schemeClr val="accent2">
                    <a:lumMod val="75000"/>
                  </a:schemeClr>
                </a:solidFill>
                <a:sym typeface="+mn-lt"/>
              </a:rPr>
              <a:t>云的</a:t>
            </a:r>
            <a:r>
              <a:rPr lang="zh-CN" altLang="en-US" sz="1600" dirty="0">
                <a:solidFill>
                  <a:schemeClr val="tx2"/>
                </a:solidFill>
                <a:sym typeface="+mn-lt"/>
              </a:rPr>
              <a:t>安全</a:t>
            </a:r>
          </a:p>
        </p:txBody>
      </p:sp>
    </p:spTree>
    <p:extLst>
      <p:ext uri="{BB962C8B-B14F-4D97-AF65-F5344CB8AC3E}">
        <p14:creationId xmlns:p14="http://schemas.microsoft.com/office/powerpoint/2010/main" val="288294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891" y="166698"/>
            <a:ext cx="10194411" cy="779700"/>
          </a:xfrm>
          <a:prstGeom prst="rect">
            <a:avLst/>
          </a:prstGeom>
        </p:spPr>
        <p:txBody>
          <a:bodyPr vert="horz" wrap="square" lIns="243840" tIns="195072" rIns="243840" bIns="195072" rtlCol="0" anchor="t">
            <a:noAutofit/>
          </a:bodyPr>
          <a:lstStyle>
            <a:lvl1pPr indent="0">
              <a:lnSpc>
                <a:spcPct val="90000"/>
              </a:lnSpc>
              <a:spcBef>
                <a:spcPct val="0"/>
              </a:spcBef>
              <a:buFont typeface="Arial" panose="020B0604020202020204" pitchFamily="34" charset="0"/>
              <a:buNone/>
              <a:defRPr sz="3200" spc="-100">
                <a:ln w="3175">
                  <a:noFill/>
                </a:ln>
                <a:solidFill>
                  <a:srgbClr val="445185"/>
                </a:solidFill>
                <a:latin typeface="Source Han Sans CN Regular" panose="020B0500000000000000" pitchFamily="34" charset="-128"/>
                <a:ea typeface="Source Han Sans CN Regular" panose="020B0500000000000000" pitchFamily="34" charset="-128"/>
                <a:cs typeface="Amazon Ember Light" panose="020B0403020204020204" pitchFamily="34" charset="0"/>
              </a:defRPr>
            </a:lvl1pPr>
            <a:lvl2pPr indent="0">
              <a:lnSpc>
                <a:spcPct val="90000"/>
              </a:lnSpc>
              <a:spcBef>
                <a:spcPts val="500"/>
              </a:spcBef>
              <a:buFont typeface="Arial" panose="020B0604020202020204" pitchFamily="34" charset="0"/>
              <a:buNone/>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sym typeface="华文楷体" panose="02010600040101010101" charset="-122"/>
              </a:rPr>
              <a:t>充分理解云安全责任共担的模型</a:t>
            </a:r>
          </a:p>
        </p:txBody>
      </p:sp>
      <p:sp>
        <p:nvSpPr>
          <p:cNvPr id="15" name="TextBox 14"/>
          <p:cNvSpPr txBox="1"/>
          <p:nvPr/>
        </p:nvSpPr>
        <p:spPr>
          <a:xfrm>
            <a:off x="1056803" y="1414033"/>
            <a:ext cx="1569660" cy="369332"/>
          </a:xfrm>
          <a:prstGeom prst="rect">
            <a:avLst/>
          </a:prstGeom>
          <a:noFill/>
        </p:spPr>
        <p:txBody>
          <a:bodyPr wrap="none" rtlCol="0">
            <a:spAutoFit/>
          </a:bodyPr>
          <a:lstStyle/>
          <a:p>
            <a:r>
              <a:rPr lang="zh-CN" altLang="en-US" dirty="0">
                <a:latin typeface="Arial" panose="020B0604020202020204" pitchFamily="34" charset="0"/>
                <a:ea typeface="微软雅黑" panose="020B0503020204020204" charset="-122"/>
              </a:rPr>
              <a:t>基础架构服务</a:t>
            </a:r>
          </a:p>
        </p:txBody>
      </p:sp>
      <p:sp>
        <p:nvSpPr>
          <p:cNvPr id="27" name="TextBox 26"/>
          <p:cNvSpPr txBox="1"/>
          <p:nvPr/>
        </p:nvSpPr>
        <p:spPr>
          <a:xfrm>
            <a:off x="3754336" y="1414791"/>
            <a:ext cx="1107996" cy="369332"/>
          </a:xfrm>
          <a:prstGeom prst="rect">
            <a:avLst/>
          </a:prstGeom>
          <a:noFill/>
        </p:spPr>
        <p:txBody>
          <a:bodyPr wrap="none" rtlCol="0">
            <a:spAutoFit/>
          </a:bodyPr>
          <a:lstStyle/>
          <a:p>
            <a:r>
              <a:rPr lang="zh-CN" altLang="en-US" dirty="0">
                <a:latin typeface="Arial" panose="020B0604020202020204" pitchFamily="34" charset="0"/>
                <a:ea typeface="微软雅黑" panose="020B0503020204020204" charset="-122"/>
              </a:rPr>
              <a:t>平台服务</a:t>
            </a:r>
          </a:p>
        </p:txBody>
      </p:sp>
      <p:sp>
        <p:nvSpPr>
          <p:cNvPr id="39" name="TextBox 38"/>
          <p:cNvSpPr txBox="1"/>
          <p:nvPr/>
        </p:nvSpPr>
        <p:spPr>
          <a:xfrm>
            <a:off x="5884589" y="1414543"/>
            <a:ext cx="1107996" cy="369332"/>
          </a:xfrm>
          <a:prstGeom prst="rect">
            <a:avLst/>
          </a:prstGeom>
          <a:noFill/>
        </p:spPr>
        <p:txBody>
          <a:bodyPr wrap="none" rtlCol="0">
            <a:spAutoFit/>
          </a:bodyPr>
          <a:lstStyle/>
          <a:p>
            <a:r>
              <a:rPr lang="zh-CN" altLang="en-US" dirty="0">
                <a:latin typeface="Arial" panose="020B0604020202020204" pitchFamily="34" charset="0"/>
                <a:ea typeface="微软雅黑" panose="020B0503020204020204" charset="-122"/>
              </a:rPr>
              <a:t>抽象服务</a:t>
            </a:r>
          </a:p>
        </p:txBody>
      </p:sp>
      <p:grpSp>
        <p:nvGrpSpPr>
          <p:cNvPr id="2" name="组合 1"/>
          <p:cNvGrpSpPr/>
          <p:nvPr/>
        </p:nvGrpSpPr>
        <p:grpSpPr>
          <a:xfrm>
            <a:off x="902971" y="1879602"/>
            <a:ext cx="6565900" cy="4309556"/>
            <a:chOff x="1422" y="2660"/>
            <a:chExt cx="11083" cy="7147"/>
          </a:xfrm>
        </p:grpSpPr>
        <p:sp>
          <p:nvSpPr>
            <p:cNvPr id="6" name="TextBox 5"/>
            <p:cNvSpPr txBox="1"/>
            <p:nvPr/>
          </p:nvSpPr>
          <p:spPr>
            <a:xfrm>
              <a:off x="1422" y="2661"/>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客户数据</a:t>
              </a:r>
            </a:p>
          </p:txBody>
        </p:sp>
        <p:sp>
          <p:nvSpPr>
            <p:cNvPr id="7" name="TextBox 6"/>
            <p:cNvSpPr txBox="1"/>
            <p:nvPr/>
          </p:nvSpPr>
          <p:spPr>
            <a:xfrm>
              <a:off x="1422" y="3480"/>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客户端加密</a:t>
              </a:r>
            </a:p>
          </p:txBody>
        </p:sp>
        <p:sp>
          <p:nvSpPr>
            <p:cNvPr id="8" name="TextBox 7"/>
            <p:cNvSpPr txBox="1"/>
            <p:nvPr/>
          </p:nvSpPr>
          <p:spPr>
            <a:xfrm>
              <a:off x="1422" y="4344"/>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服务端加密</a:t>
              </a:r>
            </a:p>
          </p:txBody>
        </p:sp>
        <p:sp>
          <p:nvSpPr>
            <p:cNvPr id="9" name="TextBox 8"/>
            <p:cNvSpPr txBox="1"/>
            <p:nvPr/>
          </p:nvSpPr>
          <p:spPr>
            <a:xfrm>
              <a:off x="1422" y="5195"/>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网络安全</a:t>
              </a:r>
            </a:p>
          </p:txBody>
        </p:sp>
        <p:sp>
          <p:nvSpPr>
            <p:cNvPr id="10" name="TextBox 9"/>
            <p:cNvSpPr txBox="1"/>
            <p:nvPr/>
          </p:nvSpPr>
          <p:spPr>
            <a:xfrm>
              <a:off x="1422" y="6027"/>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应用安全</a:t>
              </a:r>
            </a:p>
          </p:txBody>
        </p:sp>
        <p:sp>
          <p:nvSpPr>
            <p:cNvPr id="11" name="TextBox 10"/>
            <p:cNvSpPr txBox="1"/>
            <p:nvPr/>
          </p:nvSpPr>
          <p:spPr>
            <a:xfrm>
              <a:off x="1422" y="6869"/>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操作系统</a:t>
              </a:r>
            </a:p>
          </p:txBody>
        </p:sp>
        <p:sp>
          <p:nvSpPr>
            <p:cNvPr id="12" name="TextBox 11"/>
            <p:cNvSpPr txBox="1"/>
            <p:nvPr/>
          </p:nvSpPr>
          <p:spPr>
            <a:xfrm>
              <a:off x="1422" y="7688"/>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计算存储等</a:t>
              </a:r>
            </a:p>
          </p:txBody>
        </p:sp>
        <p:sp>
          <p:nvSpPr>
            <p:cNvPr id="13" name="TextBox 12"/>
            <p:cNvSpPr txBox="1"/>
            <p:nvPr/>
          </p:nvSpPr>
          <p:spPr>
            <a:xfrm>
              <a:off x="1422" y="8656"/>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底层硬件</a:t>
              </a:r>
            </a:p>
          </p:txBody>
        </p:sp>
        <p:sp>
          <p:nvSpPr>
            <p:cNvPr id="14" name="TextBox 13"/>
            <p:cNvSpPr txBox="1"/>
            <p:nvPr/>
          </p:nvSpPr>
          <p:spPr>
            <a:xfrm>
              <a:off x="1600" y="9246"/>
              <a:ext cx="2810" cy="561"/>
            </a:xfrm>
            <a:prstGeom prst="rect">
              <a:avLst/>
            </a:prstGeom>
            <a:noFill/>
          </p:spPr>
          <p:txBody>
            <a:bodyPr wrap="square" rtlCol="0">
              <a:spAutoFit/>
            </a:bodyPr>
            <a:lstStyle/>
            <a:p>
              <a:r>
                <a:rPr lang="zh-CN" altLang="en-US" sz="1600" dirty="0">
                  <a:latin typeface="Arial" panose="020B0604020202020204" pitchFamily="34" charset="0"/>
                  <a:ea typeface="微软雅黑" panose="020B0503020204020204" charset="-122"/>
                </a:rPr>
                <a:t>例如</a:t>
              </a:r>
              <a:r>
                <a:rPr lang="en-US" altLang="zh-CN" sz="1600" dirty="0">
                  <a:latin typeface="Arial" panose="020B0604020202020204" pitchFamily="34" charset="0"/>
                  <a:ea typeface="微软雅黑" panose="020B0503020204020204" charset="-122"/>
                </a:rPr>
                <a:t>: EC2, VPC</a:t>
              </a:r>
            </a:p>
          </p:txBody>
        </p:sp>
        <p:sp>
          <p:nvSpPr>
            <p:cNvPr id="16" name="TextBox 15"/>
            <p:cNvSpPr txBox="1"/>
            <p:nvPr/>
          </p:nvSpPr>
          <p:spPr>
            <a:xfrm>
              <a:off x="3830" y="2661"/>
              <a:ext cx="727" cy="4789"/>
            </a:xfrm>
            <a:prstGeom prst="rect">
              <a:avLst/>
            </a:prstGeom>
            <a:solidFill>
              <a:srgbClr val="2CA4DC"/>
            </a:solidFill>
            <a:ln>
              <a:solidFill>
                <a:schemeClr val="bg1"/>
              </a:solidFill>
            </a:ln>
          </p:spPr>
          <p:txBody>
            <a:bodyPr vert="eaVert" wrap="square" rtlCol="0">
              <a:spAutoFit/>
            </a:bodyPr>
            <a:lstStyle/>
            <a:p>
              <a:pPr algn="ctr"/>
              <a:r>
                <a:rPr lang="zh-CN" altLang="en-US" sz="1600" dirty="0">
                  <a:latin typeface="Arial" panose="020B0604020202020204" pitchFamily="34" charset="0"/>
                  <a:ea typeface="微软雅黑" panose="020B0503020204020204" charset="-122"/>
                </a:rPr>
                <a:t>客户</a:t>
              </a:r>
            </a:p>
          </p:txBody>
        </p:sp>
        <p:sp>
          <p:nvSpPr>
            <p:cNvPr id="17" name="TextBox 16"/>
            <p:cNvSpPr txBox="1"/>
            <p:nvPr/>
          </p:nvSpPr>
          <p:spPr>
            <a:xfrm>
              <a:off x="3830" y="7688"/>
              <a:ext cx="727" cy="1558"/>
            </a:xfrm>
            <a:prstGeom prst="rect">
              <a:avLst/>
            </a:prstGeom>
            <a:solidFill>
              <a:srgbClr val="001EA2"/>
            </a:solidFill>
            <a:ln>
              <a:solidFill>
                <a:schemeClr val="bg1"/>
              </a:solidFill>
            </a:ln>
          </p:spPr>
          <p:txBody>
            <a:bodyPr vert="eaVert" wrap="square" rtlCol="0">
              <a:spAutoFit/>
            </a:bodyPr>
            <a:lstStyle/>
            <a:p>
              <a:r>
                <a:rPr lang="zh-CN" altLang="en-US" sz="1600" dirty="0">
                  <a:solidFill>
                    <a:schemeClr val="bg1"/>
                  </a:solidFill>
                  <a:latin typeface="Arial" panose="020B0604020202020204" pitchFamily="34" charset="0"/>
                  <a:ea typeface="微软雅黑" panose="020B0503020204020204" charset="-122"/>
                </a:rPr>
                <a:t>云供应商</a:t>
              </a:r>
            </a:p>
          </p:txBody>
        </p:sp>
        <p:sp>
          <p:nvSpPr>
            <p:cNvPr id="18" name="TextBox 17"/>
            <p:cNvSpPr txBox="1"/>
            <p:nvPr/>
          </p:nvSpPr>
          <p:spPr>
            <a:xfrm>
              <a:off x="5567" y="2660"/>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客户数据</a:t>
              </a:r>
            </a:p>
          </p:txBody>
        </p:sp>
        <p:sp>
          <p:nvSpPr>
            <p:cNvPr id="19" name="TextBox 18"/>
            <p:cNvSpPr txBox="1"/>
            <p:nvPr/>
          </p:nvSpPr>
          <p:spPr>
            <a:xfrm>
              <a:off x="5567" y="3479"/>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客户端加密</a:t>
              </a:r>
            </a:p>
          </p:txBody>
        </p:sp>
        <p:sp>
          <p:nvSpPr>
            <p:cNvPr id="20" name="TextBox 19"/>
            <p:cNvSpPr txBox="1"/>
            <p:nvPr/>
          </p:nvSpPr>
          <p:spPr>
            <a:xfrm>
              <a:off x="5567" y="4343"/>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服务端加密</a:t>
              </a:r>
            </a:p>
          </p:txBody>
        </p:sp>
        <p:sp>
          <p:nvSpPr>
            <p:cNvPr id="21" name="TextBox 20"/>
            <p:cNvSpPr txBox="1"/>
            <p:nvPr/>
          </p:nvSpPr>
          <p:spPr>
            <a:xfrm>
              <a:off x="5567" y="5194"/>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网络安全</a:t>
              </a:r>
            </a:p>
          </p:txBody>
        </p:sp>
        <p:sp>
          <p:nvSpPr>
            <p:cNvPr id="22" name="TextBox 21"/>
            <p:cNvSpPr txBox="1"/>
            <p:nvPr/>
          </p:nvSpPr>
          <p:spPr>
            <a:xfrm>
              <a:off x="5567" y="6026"/>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应用安全</a:t>
              </a:r>
            </a:p>
          </p:txBody>
        </p:sp>
        <p:sp>
          <p:nvSpPr>
            <p:cNvPr id="23" name="TextBox 22"/>
            <p:cNvSpPr txBox="1"/>
            <p:nvPr/>
          </p:nvSpPr>
          <p:spPr>
            <a:xfrm>
              <a:off x="5567" y="6868"/>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操作系统</a:t>
              </a:r>
            </a:p>
          </p:txBody>
        </p:sp>
        <p:sp>
          <p:nvSpPr>
            <p:cNvPr id="24" name="TextBox 23"/>
            <p:cNvSpPr txBox="1"/>
            <p:nvPr/>
          </p:nvSpPr>
          <p:spPr>
            <a:xfrm>
              <a:off x="5567" y="7687"/>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计算存储等</a:t>
              </a:r>
            </a:p>
          </p:txBody>
        </p:sp>
        <p:sp>
          <p:nvSpPr>
            <p:cNvPr id="25" name="TextBox 24"/>
            <p:cNvSpPr txBox="1"/>
            <p:nvPr/>
          </p:nvSpPr>
          <p:spPr>
            <a:xfrm>
              <a:off x="5567" y="8506"/>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底层硬件</a:t>
              </a:r>
            </a:p>
          </p:txBody>
        </p:sp>
        <p:sp>
          <p:nvSpPr>
            <p:cNvPr id="26" name="TextBox 25"/>
            <p:cNvSpPr txBox="1"/>
            <p:nvPr/>
          </p:nvSpPr>
          <p:spPr>
            <a:xfrm>
              <a:off x="5743" y="9229"/>
              <a:ext cx="2928" cy="561"/>
            </a:xfrm>
            <a:prstGeom prst="rect">
              <a:avLst/>
            </a:prstGeom>
            <a:noFill/>
          </p:spPr>
          <p:txBody>
            <a:bodyPr wrap="square" rtlCol="0">
              <a:spAutoFit/>
            </a:bodyPr>
            <a:lstStyle/>
            <a:p>
              <a:r>
                <a:rPr lang="zh-CN" altLang="en-US" sz="1600" dirty="0">
                  <a:latin typeface="Arial" panose="020B0604020202020204" pitchFamily="34" charset="0"/>
                  <a:ea typeface="微软雅黑" panose="020B0503020204020204" charset="-122"/>
                </a:rPr>
                <a:t>例如</a:t>
              </a:r>
              <a:r>
                <a:rPr lang="en-US" altLang="zh-CN" sz="1600" dirty="0">
                  <a:latin typeface="Arial" panose="020B0604020202020204" pitchFamily="34" charset="0"/>
                  <a:ea typeface="微软雅黑" panose="020B0503020204020204" charset="-122"/>
                </a:rPr>
                <a:t>: RDS, EMR</a:t>
              </a:r>
            </a:p>
          </p:txBody>
        </p:sp>
        <p:sp>
          <p:nvSpPr>
            <p:cNvPr id="28" name="TextBox 27"/>
            <p:cNvSpPr txBox="1"/>
            <p:nvPr/>
          </p:nvSpPr>
          <p:spPr>
            <a:xfrm>
              <a:off x="7975" y="2660"/>
              <a:ext cx="727" cy="3115"/>
            </a:xfrm>
            <a:prstGeom prst="rect">
              <a:avLst/>
            </a:prstGeom>
            <a:solidFill>
              <a:srgbClr val="2CA4DC"/>
            </a:solidFill>
            <a:ln>
              <a:solidFill>
                <a:schemeClr val="bg1"/>
              </a:solidFill>
            </a:ln>
          </p:spPr>
          <p:txBody>
            <a:bodyPr vert="eaVert" wrap="square" rtlCol="0">
              <a:spAutoFit/>
            </a:bodyPr>
            <a:lstStyle/>
            <a:p>
              <a:pPr algn="ctr"/>
              <a:r>
                <a:rPr lang="zh-CN" altLang="en-US" sz="1600" dirty="0">
                  <a:latin typeface="Arial" panose="020B0604020202020204" pitchFamily="34" charset="0"/>
                  <a:ea typeface="微软雅黑" panose="020B0503020204020204" charset="-122"/>
                </a:rPr>
                <a:t>客户</a:t>
              </a:r>
            </a:p>
          </p:txBody>
        </p:sp>
        <p:sp>
          <p:nvSpPr>
            <p:cNvPr id="29" name="TextBox 28"/>
            <p:cNvSpPr txBox="1"/>
            <p:nvPr/>
          </p:nvSpPr>
          <p:spPr>
            <a:xfrm>
              <a:off x="7975" y="6057"/>
              <a:ext cx="727" cy="3030"/>
            </a:xfrm>
            <a:prstGeom prst="rect">
              <a:avLst/>
            </a:prstGeom>
            <a:solidFill>
              <a:srgbClr val="001EA2"/>
            </a:solidFill>
            <a:ln>
              <a:solidFill>
                <a:schemeClr val="bg1"/>
              </a:solidFill>
            </a:ln>
          </p:spPr>
          <p:txBody>
            <a:bodyPr vert="eaVert"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云供应商</a:t>
              </a:r>
            </a:p>
          </p:txBody>
        </p:sp>
        <p:sp>
          <p:nvSpPr>
            <p:cNvPr id="30" name="TextBox 29"/>
            <p:cNvSpPr txBox="1"/>
            <p:nvPr/>
          </p:nvSpPr>
          <p:spPr>
            <a:xfrm>
              <a:off x="9370" y="2660"/>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客户数据</a:t>
              </a:r>
            </a:p>
          </p:txBody>
        </p:sp>
        <p:sp>
          <p:nvSpPr>
            <p:cNvPr id="31" name="TextBox 30"/>
            <p:cNvSpPr txBox="1"/>
            <p:nvPr/>
          </p:nvSpPr>
          <p:spPr>
            <a:xfrm>
              <a:off x="9370" y="3479"/>
              <a:ext cx="2198" cy="561"/>
            </a:xfrm>
            <a:prstGeom prst="rect">
              <a:avLst/>
            </a:prstGeom>
            <a:solidFill>
              <a:srgbClr val="2CA4DC"/>
            </a:solidFill>
            <a:ln>
              <a:solidFill>
                <a:schemeClr val="bg1"/>
              </a:solidFill>
            </a:ln>
          </p:spPr>
          <p:txBody>
            <a:bodyPr wrap="square" rtlCol="0">
              <a:spAutoFit/>
            </a:bodyPr>
            <a:lstStyle/>
            <a:p>
              <a:pPr algn="ctr"/>
              <a:r>
                <a:rPr lang="zh-CN" altLang="en-US" sz="1600" dirty="0">
                  <a:latin typeface="Arial" panose="020B0604020202020204" pitchFamily="34" charset="0"/>
                  <a:ea typeface="微软雅黑" panose="020B0503020204020204" charset="-122"/>
                </a:rPr>
                <a:t>客户端加密</a:t>
              </a:r>
            </a:p>
          </p:txBody>
        </p:sp>
        <p:sp>
          <p:nvSpPr>
            <p:cNvPr id="32" name="TextBox 31"/>
            <p:cNvSpPr txBox="1"/>
            <p:nvPr/>
          </p:nvSpPr>
          <p:spPr>
            <a:xfrm>
              <a:off x="9370" y="4343"/>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服务端加密</a:t>
              </a:r>
            </a:p>
          </p:txBody>
        </p:sp>
        <p:sp>
          <p:nvSpPr>
            <p:cNvPr id="33" name="TextBox 32"/>
            <p:cNvSpPr txBox="1"/>
            <p:nvPr/>
          </p:nvSpPr>
          <p:spPr>
            <a:xfrm>
              <a:off x="9370" y="5194"/>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网络安全</a:t>
              </a:r>
            </a:p>
          </p:txBody>
        </p:sp>
        <p:sp>
          <p:nvSpPr>
            <p:cNvPr id="34" name="TextBox 33"/>
            <p:cNvSpPr txBox="1"/>
            <p:nvPr/>
          </p:nvSpPr>
          <p:spPr>
            <a:xfrm>
              <a:off x="9370" y="6026"/>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应用安全</a:t>
              </a:r>
            </a:p>
          </p:txBody>
        </p:sp>
        <p:sp>
          <p:nvSpPr>
            <p:cNvPr id="35" name="TextBox 34"/>
            <p:cNvSpPr txBox="1"/>
            <p:nvPr/>
          </p:nvSpPr>
          <p:spPr>
            <a:xfrm>
              <a:off x="9370" y="6868"/>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操作系统</a:t>
              </a:r>
            </a:p>
          </p:txBody>
        </p:sp>
        <p:sp>
          <p:nvSpPr>
            <p:cNvPr id="36" name="TextBox 35"/>
            <p:cNvSpPr txBox="1"/>
            <p:nvPr/>
          </p:nvSpPr>
          <p:spPr>
            <a:xfrm>
              <a:off x="9370" y="7687"/>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计算存储等</a:t>
              </a:r>
            </a:p>
          </p:txBody>
        </p:sp>
        <p:sp>
          <p:nvSpPr>
            <p:cNvPr id="37" name="TextBox 36"/>
            <p:cNvSpPr txBox="1"/>
            <p:nvPr/>
          </p:nvSpPr>
          <p:spPr>
            <a:xfrm>
              <a:off x="9370" y="8506"/>
              <a:ext cx="2198" cy="561"/>
            </a:xfrm>
            <a:prstGeom prst="rect">
              <a:avLst/>
            </a:prstGeom>
            <a:solidFill>
              <a:srgbClr val="001EA2"/>
            </a:solidFill>
            <a:ln>
              <a:solidFill>
                <a:schemeClr val="bg1"/>
              </a:solidFill>
            </a:ln>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底层硬件</a:t>
              </a:r>
            </a:p>
          </p:txBody>
        </p:sp>
        <p:sp>
          <p:nvSpPr>
            <p:cNvPr id="38" name="TextBox 37"/>
            <p:cNvSpPr txBox="1"/>
            <p:nvPr/>
          </p:nvSpPr>
          <p:spPr>
            <a:xfrm>
              <a:off x="10042" y="9226"/>
              <a:ext cx="1879" cy="561"/>
            </a:xfrm>
            <a:prstGeom prst="rect">
              <a:avLst/>
            </a:prstGeom>
            <a:noFill/>
          </p:spPr>
          <p:txBody>
            <a:bodyPr wrap="square" rtlCol="0">
              <a:spAutoFit/>
            </a:bodyPr>
            <a:lstStyle/>
            <a:p>
              <a:r>
                <a:rPr lang="zh-CN" altLang="en-US" sz="1600" dirty="0">
                  <a:latin typeface="Arial" panose="020B0604020202020204" pitchFamily="34" charset="0"/>
                  <a:ea typeface="微软雅黑" panose="020B0503020204020204" charset="-122"/>
                </a:rPr>
                <a:t>例如</a:t>
              </a:r>
              <a:r>
                <a:rPr lang="en-US" altLang="zh-CN" sz="1600" dirty="0">
                  <a:latin typeface="Arial" panose="020B0604020202020204" pitchFamily="34" charset="0"/>
                  <a:ea typeface="微软雅黑" panose="020B0503020204020204" charset="-122"/>
                </a:rPr>
                <a:t>: S3</a:t>
              </a:r>
            </a:p>
          </p:txBody>
        </p:sp>
        <p:sp>
          <p:nvSpPr>
            <p:cNvPr id="40" name="TextBox 39"/>
            <p:cNvSpPr txBox="1"/>
            <p:nvPr/>
          </p:nvSpPr>
          <p:spPr>
            <a:xfrm>
              <a:off x="11778" y="2660"/>
              <a:ext cx="727" cy="1401"/>
            </a:xfrm>
            <a:prstGeom prst="rect">
              <a:avLst/>
            </a:prstGeom>
            <a:solidFill>
              <a:srgbClr val="2CA4DC"/>
            </a:solidFill>
            <a:ln>
              <a:solidFill>
                <a:schemeClr val="bg1"/>
              </a:solidFill>
            </a:ln>
          </p:spPr>
          <p:txBody>
            <a:bodyPr vert="eaVert" wrap="square" rtlCol="0">
              <a:spAutoFit/>
            </a:bodyPr>
            <a:lstStyle/>
            <a:p>
              <a:pPr algn="ctr"/>
              <a:r>
                <a:rPr lang="zh-CN" altLang="en-US" sz="1600" dirty="0">
                  <a:latin typeface="Arial" panose="020B0604020202020204" pitchFamily="34" charset="0"/>
                  <a:ea typeface="微软雅黑" panose="020B0503020204020204" charset="-122"/>
                </a:rPr>
                <a:t>客户</a:t>
              </a:r>
            </a:p>
          </p:txBody>
        </p:sp>
        <p:sp>
          <p:nvSpPr>
            <p:cNvPr id="41" name="TextBox 40"/>
            <p:cNvSpPr txBox="1"/>
            <p:nvPr/>
          </p:nvSpPr>
          <p:spPr>
            <a:xfrm>
              <a:off x="11778" y="4343"/>
              <a:ext cx="727" cy="4744"/>
            </a:xfrm>
            <a:prstGeom prst="rect">
              <a:avLst/>
            </a:prstGeom>
            <a:solidFill>
              <a:srgbClr val="001EA2"/>
            </a:solidFill>
            <a:ln>
              <a:solidFill>
                <a:schemeClr val="bg1"/>
              </a:solidFill>
            </a:ln>
          </p:spPr>
          <p:txBody>
            <a:bodyPr vert="eaVert" wrap="square" rtlCol="0">
              <a:spAutoFit/>
            </a:bodyPr>
            <a:lstStyle/>
            <a:p>
              <a:pPr algn="ctr"/>
              <a:r>
                <a:rPr lang="zh-CN" altLang="en-US" sz="1600" dirty="0">
                  <a:solidFill>
                    <a:schemeClr val="bg1"/>
                  </a:solidFill>
                  <a:latin typeface="Arial" panose="020B0604020202020204" pitchFamily="34" charset="0"/>
                  <a:ea typeface="微软雅黑" panose="020B0503020204020204" charset="-122"/>
                </a:rPr>
                <a:t>云供应商</a:t>
              </a:r>
            </a:p>
          </p:txBody>
        </p:sp>
      </p:grpSp>
      <p:sp>
        <p:nvSpPr>
          <p:cNvPr id="42" name="文本框 17"/>
          <p:cNvSpPr txBox="1"/>
          <p:nvPr/>
        </p:nvSpPr>
        <p:spPr>
          <a:xfrm>
            <a:off x="7926836" y="2159880"/>
            <a:ext cx="3796933" cy="2951449"/>
          </a:xfrm>
          <a:prstGeom prst="rect">
            <a:avLst/>
          </a:prstGeom>
          <a:noFill/>
        </p:spPr>
        <p:txBody>
          <a:bodyPr wrap="square" rtlCol="0">
            <a:spAutoFit/>
          </a:bodyPr>
          <a:lstStyle/>
          <a:p>
            <a:pPr>
              <a:lnSpc>
                <a:spcPct val="150000"/>
              </a:lnSpc>
            </a:pPr>
            <a:r>
              <a:rPr lang="zh-CN" altLang="en-US" dirty="0">
                <a:latin typeface="Arial" panose="020B0604020202020204" pitchFamily="34" charset="0"/>
                <a:ea typeface="微软雅黑" panose="020B0503020204020204" charset="-122"/>
                <a:cs typeface="Open Sans" panose="020B0606030504020204" pitchFamily="34" charset="0"/>
                <a:sym typeface="华文楷体" panose="02010600040101010101" charset="-122"/>
              </a:rPr>
              <a:t>云计算与传统数据中心不同，企业内的不相部门应该对云的责任共担的模型有统一的理解：</a:t>
            </a:r>
            <a:endParaRPr lang="en-US" altLang="zh-CN" dirty="0">
              <a:latin typeface="Arial" panose="020B0604020202020204" pitchFamily="34" charset="0"/>
              <a:ea typeface="微软雅黑" panose="020B0503020204020204" charset="-122"/>
              <a:cs typeface="Open Sans" panose="020B0606030504020204" pitchFamily="34" charset="0"/>
              <a:sym typeface="华文楷体" panose="02010600040101010101" charset="-122"/>
            </a:endParaRPr>
          </a:p>
          <a:p>
            <a:pPr indent="-285744">
              <a:lnSpc>
                <a:spcPct val="150000"/>
              </a:lnSpc>
              <a:buFont typeface="Arial" panose="020B0604020202020204" pitchFamily="34" charset="0"/>
              <a:buChar char="•"/>
            </a:pPr>
            <a:r>
              <a:rPr lang="zh-CN" altLang="en-US" dirty="0">
                <a:latin typeface="Arial" panose="020B0604020202020204" pitchFamily="34" charset="0"/>
                <a:ea typeface="微软雅黑" panose="020B0503020204020204" charset="-122"/>
                <a:cs typeface="Open Sans" panose="020B0606030504020204" pitchFamily="34" charset="0"/>
                <a:sym typeface="华文楷体" panose="02010600040101010101" charset="-122"/>
              </a:rPr>
              <a:t>用户自身的责任</a:t>
            </a:r>
            <a:endParaRPr lang="en-US" altLang="zh-CN" dirty="0">
              <a:latin typeface="Arial" panose="020B0604020202020204" pitchFamily="34" charset="0"/>
              <a:ea typeface="微软雅黑" panose="020B0503020204020204" charset="-122"/>
              <a:cs typeface="Open Sans" panose="020B0606030504020204" pitchFamily="34" charset="0"/>
              <a:sym typeface="华文楷体" panose="02010600040101010101" charset="-122"/>
            </a:endParaRPr>
          </a:p>
          <a:p>
            <a:pPr indent="-285744">
              <a:lnSpc>
                <a:spcPct val="150000"/>
              </a:lnSpc>
              <a:buFont typeface="Arial" panose="020B0604020202020204" pitchFamily="34" charset="0"/>
              <a:buChar char="•"/>
            </a:pPr>
            <a:r>
              <a:rPr lang="zh-CN" altLang="en-US" dirty="0">
                <a:latin typeface="Arial" panose="020B0604020202020204" pitchFamily="34" charset="0"/>
                <a:ea typeface="微软雅黑" panose="020B0503020204020204" charset="-122"/>
                <a:cs typeface="Open Sans" panose="020B0606030504020204" pitchFamily="34" charset="0"/>
                <a:sym typeface="华文楷体" panose="02010600040101010101" charset="-122"/>
              </a:rPr>
              <a:t>亚马逊云的责任</a:t>
            </a:r>
            <a:endParaRPr lang="en-US" altLang="zh-CN" dirty="0">
              <a:latin typeface="Arial" panose="020B0604020202020204" pitchFamily="34" charset="0"/>
              <a:ea typeface="微软雅黑" panose="020B0503020204020204" charset="-122"/>
              <a:cs typeface="Open Sans" panose="020B0606030504020204" pitchFamily="34" charset="0"/>
              <a:sym typeface="华文楷体" panose="02010600040101010101" charset="-122"/>
            </a:endParaRPr>
          </a:p>
          <a:p>
            <a:pPr indent="-285744">
              <a:lnSpc>
                <a:spcPct val="150000"/>
              </a:lnSpc>
              <a:buFont typeface="Arial" panose="020B0604020202020204" pitchFamily="34" charset="0"/>
              <a:buChar char="•"/>
            </a:pPr>
            <a:r>
              <a:rPr lang="zh-CN" altLang="en-US" dirty="0">
                <a:latin typeface="Arial" panose="020B0604020202020204" pitchFamily="34" charset="0"/>
                <a:ea typeface="微软雅黑" panose="020B0503020204020204" charset="-122"/>
                <a:cs typeface="Open Sans" panose="020B0606030504020204" pitchFamily="34" charset="0"/>
                <a:sym typeface="华文楷体" panose="02010600040101010101" charset="-122"/>
              </a:rPr>
              <a:t>共同的责任</a:t>
            </a:r>
            <a:endParaRPr lang="en-US" altLang="zh-CN" dirty="0">
              <a:latin typeface="Arial" panose="020B0604020202020204" pitchFamily="34" charset="0"/>
              <a:ea typeface="微软雅黑" panose="020B0503020204020204" charset="-122"/>
              <a:cs typeface="Open Sans" panose="020B0606030504020204" pitchFamily="34" charset="0"/>
              <a:sym typeface="华文楷体" panose="02010600040101010101" charset="-122"/>
            </a:endParaRPr>
          </a:p>
          <a:p>
            <a:pPr indent="-285744">
              <a:lnSpc>
                <a:spcPct val="150000"/>
              </a:lnSpc>
              <a:buFont typeface="Arial" panose="020B0604020202020204" pitchFamily="34" charset="0"/>
              <a:buChar char="•"/>
            </a:pPr>
            <a:r>
              <a:rPr lang="zh-CN" altLang="en-US" dirty="0">
                <a:latin typeface="Arial" panose="020B0604020202020204" pitchFamily="34" charset="0"/>
                <a:ea typeface="微软雅黑" panose="020B0503020204020204" charset="-122"/>
                <a:cs typeface="Open Sans" panose="020B0606030504020204" pitchFamily="34" charset="0"/>
                <a:sym typeface="华文楷体" panose="02010600040101010101" charset="-122"/>
              </a:rPr>
              <a:t>可以从亚马逊云继承的部分</a:t>
            </a:r>
            <a:endParaRPr lang="en-US" altLang="zh-CN" dirty="0">
              <a:latin typeface="Arial" panose="020B0604020202020204" pitchFamily="34" charset="0"/>
              <a:ea typeface="微软雅黑" panose="020B0503020204020204" charset="-122"/>
              <a:cs typeface="Open Sans" panose="020B0606030504020204" pitchFamily="34" charset="0"/>
              <a:sym typeface="华文楷体" panose="02010600040101010101" charset="-122"/>
            </a:endParaRPr>
          </a:p>
        </p:txBody>
      </p:sp>
    </p:spTree>
    <p:extLst>
      <p:ext uri="{BB962C8B-B14F-4D97-AF65-F5344CB8AC3E}">
        <p14:creationId xmlns:p14="http://schemas.microsoft.com/office/powerpoint/2010/main" val="229584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bwMode="auto">
          <a:xfrm>
            <a:off x="2857283" y="4316628"/>
            <a:ext cx="7255083" cy="653224"/>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endParaRPr lang="en-US" altLang="ja-JP" dirty="0">
              <a:solidFill>
                <a:srgbClr val="FFFFFF"/>
              </a:solidFill>
              <a:latin typeface="Amazon Ember" panose="020B0603020204020204" pitchFamily="34" charset="0"/>
              <a:ea typeface="思源黑体 CN Regular" panose="020B0500000000000000" pitchFamily="34" charset="-122"/>
              <a:cs typeface="+mn-ea"/>
              <a:sym typeface="+mn-lt"/>
            </a:endParaRPr>
          </a:p>
        </p:txBody>
      </p:sp>
      <p:sp>
        <p:nvSpPr>
          <p:cNvPr id="4" name="Rectangle 7"/>
          <p:cNvSpPr/>
          <p:nvPr/>
        </p:nvSpPr>
        <p:spPr bwMode="auto">
          <a:xfrm>
            <a:off x="2988981" y="4417267"/>
            <a:ext cx="1658503" cy="483581"/>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200">
                <a:solidFill>
                  <a:schemeClr val="tx2"/>
                </a:solidFill>
                <a:latin typeface="Source Han Sans CN Regular" panose="020B0500000000000000" pitchFamily="34" charset="-128"/>
                <a:ea typeface="Source Han Sans CN Regular" panose="020B0500000000000000" pitchFamily="34" charset="-128"/>
                <a:cs typeface="+mn-ea"/>
                <a:sym typeface="+mn-lt"/>
              </a:rPr>
              <a:t>计算</a:t>
            </a:r>
            <a:endPar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5" name="Rounded Rectangle 4"/>
          <p:cNvSpPr/>
          <p:nvPr/>
        </p:nvSpPr>
        <p:spPr bwMode="auto">
          <a:xfrm>
            <a:off x="4778932" y="4409787"/>
            <a:ext cx="1728589" cy="483581"/>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200">
                <a:solidFill>
                  <a:schemeClr val="tx2"/>
                </a:solidFill>
                <a:latin typeface="Source Han Sans CN Regular" panose="020B0500000000000000" pitchFamily="34" charset="-128"/>
                <a:ea typeface="Source Han Sans CN Regular" panose="020B0500000000000000" pitchFamily="34" charset="-128"/>
                <a:cs typeface="+mn-ea"/>
                <a:sym typeface="+mn-lt"/>
              </a:rPr>
              <a:t>存储</a:t>
            </a:r>
            <a:endPar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6" name="Rectangle 7"/>
          <p:cNvSpPr/>
          <p:nvPr/>
        </p:nvSpPr>
        <p:spPr bwMode="auto">
          <a:xfrm>
            <a:off x="6623329" y="4417267"/>
            <a:ext cx="1689193" cy="483581"/>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数据库</a:t>
            </a:r>
            <a:endPar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7" name="Rectangle 7"/>
          <p:cNvSpPr/>
          <p:nvPr/>
        </p:nvSpPr>
        <p:spPr bwMode="auto">
          <a:xfrm>
            <a:off x="8417684" y="4415551"/>
            <a:ext cx="1583712" cy="478005"/>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200">
                <a:solidFill>
                  <a:schemeClr val="tx2"/>
                </a:solidFill>
                <a:latin typeface="Source Han Sans CN Regular" panose="020B0500000000000000" pitchFamily="34" charset="-128"/>
                <a:ea typeface="Source Han Sans CN Regular" panose="020B0500000000000000" pitchFamily="34" charset="-128"/>
                <a:cs typeface="+mn-ea"/>
                <a:sym typeface="+mn-lt"/>
              </a:rPr>
              <a:t>网络</a:t>
            </a:r>
            <a:endPar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8" name="Rectangle 5"/>
          <p:cNvSpPr/>
          <p:nvPr/>
        </p:nvSpPr>
        <p:spPr bwMode="auto">
          <a:xfrm>
            <a:off x="2857423" y="5069027"/>
            <a:ext cx="7258916" cy="649224"/>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endParaRPr lang="en-US" altLang="ja-JP" dirty="0">
              <a:solidFill>
                <a:srgbClr val="FFFFFF"/>
              </a:solidFill>
              <a:latin typeface="Amazon Ember" panose="020B0603020204020204" pitchFamily="34" charset="0"/>
              <a:ea typeface="思源黑体 CN Regular" panose="020B0500000000000000" pitchFamily="34" charset="-122"/>
              <a:cs typeface="+mn-ea"/>
              <a:sym typeface="+mn-lt"/>
            </a:endParaRPr>
          </a:p>
        </p:txBody>
      </p:sp>
      <p:sp>
        <p:nvSpPr>
          <p:cNvPr id="9" name="TextBox 8"/>
          <p:cNvSpPr txBox="1"/>
          <p:nvPr/>
        </p:nvSpPr>
        <p:spPr>
          <a:xfrm>
            <a:off x="2983045" y="5210908"/>
            <a:ext cx="3520889" cy="407445"/>
          </a:xfrm>
          <a:prstGeom prst="roundRect">
            <a:avLst/>
          </a:prstGeom>
          <a:noFill/>
          <a:ln>
            <a:noFill/>
          </a:ln>
          <a:effectLst/>
        </p:spPr>
        <p:txBody>
          <a:bodyPr wrap="square" lIns="90325" tIns="45193" rIns="90325" bIns="45193" rtlCol="0">
            <a:spAutoFit/>
          </a:bodyPr>
          <a:lstStyle>
            <a:defPPr>
              <a:defRPr lang="en-US"/>
            </a:defPPr>
            <a:lvl1pPr>
              <a:defRPr b="1">
                <a:solidFill>
                  <a:schemeClr val="tx1">
                    <a:lumMod val="75000"/>
                    <a:lumOff val="25000"/>
                  </a:schemeClr>
                </a:solidFill>
              </a:defRPr>
            </a:lvl1pPr>
          </a:lstStyle>
          <a:p>
            <a:pPr defTabSz="451907" fontAlgn="base">
              <a:spcBef>
                <a:spcPct val="0"/>
              </a:spcBef>
              <a:spcAft>
                <a:spcPct val="0"/>
              </a:spcAft>
            </a:pPr>
            <a:r>
              <a:rPr lang="zh-CN" altLang="en-US" dirty="0">
                <a:solidFill>
                  <a:schemeClr val="tx2"/>
                </a:solidFill>
                <a:cs typeface="+mn-ea"/>
                <a:sym typeface="+mn-lt"/>
              </a:rPr>
              <a:t>云基础架构</a:t>
            </a:r>
            <a:endParaRPr lang="en-US" dirty="0">
              <a:solidFill>
                <a:schemeClr val="tx2"/>
              </a:solidFill>
              <a:cs typeface="+mn-ea"/>
              <a:sym typeface="+mn-lt"/>
            </a:endParaRPr>
          </a:p>
        </p:txBody>
      </p:sp>
      <p:sp>
        <p:nvSpPr>
          <p:cNvPr id="10" name="Rectangle 7"/>
          <p:cNvSpPr/>
          <p:nvPr/>
        </p:nvSpPr>
        <p:spPr bwMode="auto">
          <a:xfrm>
            <a:off x="6115987" y="5159401"/>
            <a:ext cx="3757084" cy="468479"/>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en-US" altLang="ja-JP" sz="1200" dirty="0">
                <a:solidFill>
                  <a:schemeClr val="tx2"/>
                </a:solidFill>
                <a:latin typeface="Amazon Ember" panose="020B0603020204020204" pitchFamily="34" charset="0"/>
                <a:ea typeface="思源黑体 CN Regular" panose="020B0500000000000000" pitchFamily="34" charset="-122"/>
                <a:cs typeface="+mn-ea"/>
                <a:sym typeface="+mn-lt"/>
              </a:rPr>
              <a:t>Regions, AZs, and Data Centers</a:t>
            </a:r>
          </a:p>
        </p:txBody>
      </p:sp>
      <p:sp>
        <p:nvSpPr>
          <p:cNvPr id="17" name="Rectangle 5"/>
          <p:cNvSpPr/>
          <p:nvPr/>
        </p:nvSpPr>
        <p:spPr bwMode="auto">
          <a:xfrm>
            <a:off x="2841363" y="3581207"/>
            <a:ext cx="7253164" cy="623836"/>
          </a:xfrm>
          <a:prstGeom prst="roundRect">
            <a:avLst/>
          </a:prstGeom>
          <a:gradFill flip="none" rotWithShape="1">
            <a:gsLst>
              <a:gs pos="0">
                <a:srgbClr val="7C64F6">
                  <a:alpha val="50000"/>
                </a:srgbClr>
              </a:gs>
              <a:gs pos="65000">
                <a:srgbClr val="28A0FF">
                  <a:alpha val="2400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dirty="0">
                <a:solidFill>
                  <a:schemeClr val="tx2"/>
                </a:solidFill>
                <a:latin typeface="Source Han Sans CN Regular" panose="020B0500000000000000" pitchFamily="34" charset="-128"/>
                <a:ea typeface="Source Han Sans CN Regular" panose="020B0500000000000000" pitchFamily="34" charset="-128"/>
                <a:cs typeface="+mn-ea"/>
                <a:sym typeface="+mn-lt"/>
              </a:rPr>
              <a:t>操作系统和网络配置</a:t>
            </a:r>
            <a:endParaRPr lang="en-US" altLang="ja-JP"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18" name="Rectangle 5"/>
          <p:cNvSpPr/>
          <p:nvPr/>
        </p:nvSpPr>
        <p:spPr bwMode="auto">
          <a:xfrm>
            <a:off x="2821694" y="1192390"/>
            <a:ext cx="7253164" cy="560911"/>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dirty="0">
                <a:solidFill>
                  <a:schemeClr val="tx2"/>
                </a:solidFill>
                <a:latin typeface="Source Han Sans CN Regular" panose="020B0500000000000000" pitchFamily="34" charset="-128"/>
                <a:ea typeface="Source Han Sans CN Regular" panose="020B0500000000000000" pitchFamily="34" charset="-128"/>
                <a:cs typeface="+mn-ea"/>
                <a:sym typeface="+mn-lt"/>
              </a:rPr>
              <a:t>用户数据</a:t>
            </a:r>
            <a:r>
              <a:rPr lang="en-US" altLang="ja-JP" dirty="0">
                <a:solidFill>
                  <a:schemeClr val="tx2"/>
                </a:solidFill>
                <a:latin typeface="Source Han Sans CN Regular" panose="020B0500000000000000" pitchFamily="34" charset="-128"/>
                <a:ea typeface="Source Han Sans CN Regular" panose="020B0500000000000000" pitchFamily="34" charset="-128"/>
                <a:cs typeface="+mn-ea"/>
                <a:sym typeface="+mn-lt"/>
              </a:rPr>
              <a:t>, </a:t>
            </a:r>
            <a:r>
              <a:rPr lang="ja-JP" altLang="en-US" dirty="0">
                <a:solidFill>
                  <a:schemeClr val="tx2"/>
                </a:solidFill>
                <a:latin typeface="Source Han Sans CN Regular" panose="020B0500000000000000" pitchFamily="34" charset="-128"/>
                <a:ea typeface="Source Han Sans CN Regular" panose="020B0500000000000000" pitchFamily="34" charset="-128"/>
                <a:cs typeface="+mn-ea"/>
                <a:sym typeface="+mn-lt"/>
              </a:rPr>
              <a:t>应用</a:t>
            </a:r>
            <a:r>
              <a:rPr lang="en-US" altLang="ja-JP" dirty="0">
                <a:solidFill>
                  <a:schemeClr val="tx2"/>
                </a:solidFill>
                <a:latin typeface="Source Han Sans CN Regular" panose="020B0500000000000000" pitchFamily="34" charset="-128"/>
                <a:ea typeface="Source Han Sans CN Regular" panose="020B0500000000000000" pitchFamily="34" charset="-128"/>
                <a:cs typeface="+mn-ea"/>
                <a:sym typeface="+mn-lt"/>
              </a:rPr>
              <a:t>, </a:t>
            </a:r>
            <a:r>
              <a:rPr lang="ja-JP" altLang="en-US" dirty="0">
                <a:solidFill>
                  <a:schemeClr val="tx2"/>
                </a:solidFill>
                <a:latin typeface="Source Han Sans CN Regular" panose="020B0500000000000000" pitchFamily="34" charset="-128"/>
                <a:ea typeface="Source Han Sans CN Regular" panose="020B0500000000000000" pitchFamily="34" charset="-128"/>
                <a:cs typeface="+mn-ea"/>
                <a:sym typeface="+mn-lt"/>
              </a:rPr>
              <a:t>身份管理</a:t>
            </a:r>
            <a:endParaRPr lang="en-US" altLang="ja-JP"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19" name="TextBox 18"/>
          <p:cNvSpPr txBox="1"/>
          <p:nvPr/>
        </p:nvSpPr>
        <p:spPr>
          <a:xfrm rot="16200000">
            <a:off x="1192335" y="3799771"/>
            <a:ext cx="1208336" cy="399045"/>
          </a:xfrm>
          <a:prstGeom prst="rect">
            <a:avLst/>
          </a:prstGeom>
          <a:noFill/>
        </p:spPr>
        <p:txBody>
          <a:bodyPr wrap="none" lIns="90325" tIns="45193" rIns="90325" bIns="45193" rtlCol="0">
            <a:spAutoFit/>
          </a:bodyPr>
          <a:lstStyle/>
          <a:p>
            <a:r>
              <a:rPr lang="zh-CN" altLang="en-US" sz="2000" dirty="0">
                <a:latin typeface="Source Han Sans CN Regular" panose="020B0500000000000000" pitchFamily="34" charset="-128"/>
                <a:ea typeface="Source Han Sans CN Regular" panose="020B0500000000000000" pitchFamily="34" charset="-128"/>
                <a:cs typeface="+mn-ea"/>
                <a:sym typeface="+mn-lt"/>
              </a:rPr>
              <a:t>云供应商</a:t>
            </a:r>
            <a:endParaRPr lang="en-US" sz="2000" dirty="0">
              <a:latin typeface="Source Han Sans CN Regular" panose="020B0500000000000000" pitchFamily="34" charset="-128"/>
              <a:ea typeface="Source Han Sans CN Regular" panose="020B0500000000000000" pitchFamily="34" charset="-128"/>
              <a:cs typeface="+mn-ea"/>
              <a:sym typeface="+mn-lt"/>
            </a:endParaRPr>
          </a:p>
        </p:txBody>
      </p:sp>
      <p:cxnSp>
        <p:nvCxnSpPr>
          <p:cNvPr id="20" name="Straight Connector 19"/>
          <p:cNvCxnSpPr>
            <a:cxnSpLocks/>
          </p:cNvCxnSpPr>
          <p:nvPr/>
        </p:nvCxnSpPr>
        <p:spPr>
          <a:xfrm>
            <a:off x="2731163" y="2670225"/>
            <a:ext cx="7524943" cy="0"/>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16200000">
            <a:off x="1320575" y="1669422"/>
            <a:ext cx="951856" cy="399045"/>
          </a:xfrm>
          <a:prstGeom prst="rect">
            <a:avLst/>
          </a:prstGeom>
          <a:noFill/>
        </p:spPr>
        <p:txBody>
          <a:bodyPr wrap="none" lIns="90325" tIns="45193" rIns="90325" bIns="45193" rtlCol="0">
            <a:spAutoFit/>
          </a:bodyPr>
          <a:lstStyle/>
          <a:p>
            <a:r>
              <a:rPr lang="zh-CN" altLang="en-US" sz="2000" dirty="0">
                <a:latin typeface="Source Han Sans CN Regular" panose="020B0500000000000000" pitchFamily="34" charset="-128"/>
                <a:ea typeface="Source Han Sans CN Regular" panose="020B0500000000000000" pitchFamily="34" charset="-128"/>
                <a:cs typeface="+mn-ea"/>
                <a:sym typeface="+mn-lt"/>
              </a:rPr>
              <a:t>开发者</a:t>
            </a:r>
            <a:endParaRPr lang="en-US" sz="2000" dirty="0">
              <a:latin typeface="Source Han Sans CN Regular" panose="020B0500000000000000" pitchFamily="34" charset="-128"/>
              <a:ea typeface="Source Han Sans CN Regular" panose="020B0500000000000000" pitchFamily="34" charset="-128"/>
              <a:cs typeface="+mn-ea"/>
              <a:sym typeface="+mn-lt"/>
            </a:endParaRPr>
          </a:p>
        </p:txBody>
      </p:sp>
      <p:sp>
        <p:nvSpPr>
          <p:cNvPr id="24" name="Rectangle 7">
            <a:extLst>
              <a:ext uri="{FF2B5EF4-FFF2-40B4-BE49-F238E27FC236}">
                <a16:creationId xmlns:a16="http://schemas.microsoft.com/office/drawing/2014/main" id="{AB4193C3-17B6-D14B-BB97-F84DACF8F0F6}"/>
              </a:ext>
            </a:extLst>
          </p:cNvPr>
          <p:cNvSpPr/>
          <p:nvPr/>
        </p:nvSpPr>
        <p:spPr bwMode="auto">
          <a:xfrm>
            <a:off x="2821693" y="2773352"/>
            <a:ext cx="2417584" cy="717531"/>
          </a:xfrm>
          <a:prstGeom prst="roundRect">
            <a:avLst/>
          </a:prstGeom>
          <a:gradFill flip="none" rotWithShape="1">
            <a:gsLst>
              <a:gs pos="0">
                <a:srgbClr val="7C64F6">
                  <a:alpha val="50000"/>
                </a:srgbClr>
              </a:gs>
              <a:gs pos="65000">
                <a:srgbClr val="28A0FF">
                  <a:alpha val="2400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平台管理</a:t>
            </a:r>
            <a:endPar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25" name="Rectangle 7">
            <a:extLst>
              <a:ext uri="{FF2B5EF4-FFF2-40B4-BE49-F238E27FC236}">
                <a16:creationId xmlns:a16="http://schemas.microsoft.com/office/drawing/2014/main" id="{F67171C7-0072-6241-8588-22E22738196E}"/>
              </a:ext>
            </a:extLst>
          </p:cNvPr>
          <p:cNvSpPr/>
          <p:nvPr/>
        </p:nvSpPr>
        <p:spPr bwMode="auto">
          <a:xfrm>
            <a:off x="5420342" y="2773215"/>
            <a:ext cx="2085972" cy="717528"/>
          </a:xfrm>
          <a:prstGeom prst="roundRect">
            <a:avLst/>
          </a:prstGeom>
          <a:gradFill flip="none" rotWithShape="1">
            <a:gsLst>
              <a:gs pos="0">
                <a:srgbClr val="7C64F6">
                  <a:alpha val="50000"/>
                </a:srgbClr>
              </a:gs>
              <a:gs pos="65000">
                <a:srgbClr val="28A0FF">
                  <a:alpha val="2400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代码加密</a:t>
            </a:r>
            <a:endPar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a:p>
            <a:pPr algn="ctr" defTabSz="609561"/>
            <a:r>
              <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(data at rest)</a:t>
            </a:r>
          </a:p>
        </p:txBody>
      </p:sp>
      <p:sp>
        <p:nvSpPr>
          <p:cNvPr id="26" name="Rectangle 7">
            <a:extLst>
              <a:ext uri="{FF2B5EF4-FFF2-40B4-BE49-F238E27FC236}">
                <a16:creationId xmlns:a16="http://schemas.microsoft.com/office/drawing/2014/main" id="{D55F5CE0-CD02-7045-A262-B0AB3044FE3B}"/>
              </a:ext>
            </a:extLst>
          </p:cNvPr>
          <p:cNvSpPr/>
          <p:nvPr/>
        </p:nvSpPr>
        <p:spPr bwMode="auto">
          <a:xfrm>
            <a:off x="7683119" y="2782567"/>
            <a:ext cx="2391739" cy="717528"/>
          </a:xfrm>
          <a:prstGeom prst="roundRect">
            <a:avLst/>
          </a:prstGeom>
          <a:gradFill flip="none" rotWithShape="1">
            <a:gsLst>
              <a:gs pos="0">
                <a:srgbClr val="7C64F6">
                  <a:alpha val="50000"/>
                </a:srgbClr>
              </a:gs>
              <a:gs pos="65000">
                <a:srgbClr val="28A0FF">
                  <a:alpha val="2400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zh-CN" altLang="en-US"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网络流量保护</a:t>
            </a:r>
          </a:p>
          <a:p>
            <a:pPr algn="ctr" defTabSz="609561"/>
            <a:r>
              <a:rPr lang="zh-CN" altLang="en-US" sz="1200">
                <a:solidFill>
                  <a:schemeClr val="tx2"/>
                </a:solidFill>
                <a:latin typeface="Source Han Sans CN Regular" panose="020B0500000000000000" pitchFamily="34" charset="-128"/>
                <a:ea typeface="Source Han Sans CN Regular" panose="020B0500000000000000" pitchFamily="34" charset="-128"/>
                <a:cs typeface="+mn-ea"/>
                <a:sym typeface="+mn-lt"/>
              </a:rPr>
              <a:t>防火墙配置</a:t>
            </a:r>
            <a:endParaRPr lang="en-US" altLang="zh-CN" sz="12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a:p>
            <a:pPr algn="ctr" defTabSz="609561"/>
            <a:r>
              <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(data in transit)</a:t>
            </a:r>
          </a:p>
        </p:txBody>
      </p:sp>
      <p:sp>
        <p:nvSpPr>
          <p:cNvPr id="29" name="Rectangle 7">
            <a:extLst>
              <a:ext uri="{FF2B5EF4-FFF2-40B4-BE49-F238E27FC236}">
                <a16:creationId xmlns:a16="http://schemas.microsoft.com/office/drawing/2014/main" id="{984935BF-C0BF-2D4D-AEDE-A26B47BD5144}"/>
              </a:ext>
            </a:extLst>
          </p:cNvPr>
          <p:cNvSpPr/>
          <p:nvPr/>
        </p:nvSpPr>
        <p:spPr bwMode="auto">
          <a:xfrm>
            <a:off x="2821693" y="1843809"/>
            <a:ext cx="2417584" cy="717531"/>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zh-CN" altLang="en-US"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数据加密和</a:t>
            </a:r>
            <a:r>
              <a:rPr lang="zh-CN" altLang="en-US" sz="1200">
                <a:solidFill>
                  <a:schemeClr val="tx2"/>
                </a:solidFill>
                <a:latin typeface="Source Han Sans CN Regular" panose="020B0500000000000000" pitchFamily="34" charset="-128"/>
                <a:ea typeface="Source Han Sans CN Regular" panose="020B0500000000000000" pitchFamily="34" charset="-128"/>
                <a:cs typeface="+mn-ea"/>
                <a:sym typeface="+mn-lt"/>
              </a:rPr>
              <a:t>完整性认证</a:t>
            </a:r>
            <a:endPar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30" name="Rectangle 7">
            <a:extLst>
              <a:ext uri="{FF2B5EF4-FFF2-40B4-BE49-F238E27FC236}">
                <a16:creationId xmlns:a16="http://schemas.microsoft.com/office/drawing/2014/main" id="{BF330DBB-E8BC-354D-A75C-3F71695D25CC}"/>
              </a:ext>
            </a:extLst>
          </p:cNvPr>
          <p:cNvSpPr/>
          <p:nvPr/>
        </p:nvSpPr>
        <p:spPr bwMode="auto">
          <a:xfrm>
            <a:off x="5420342" y="1843673"/>
            <a:ext cx="2085972" cy="717528"/>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US" sz="1200">
                <a:solidFill>
                  <a:schemeClr val="tx2"/>
                </a:solidFill>
                <a:latin typeface="Source Han Sans CN Regular" panose="020B0500000000000000" pitchFamily="34" charset="-128"/>
                <a:ea typeface="Source Han Sans CN Regular" panose="020B0500000000000000" pitchFamily="34" charset="-128"/>
                <a:cs typeface="+mn-ea"/>
                <a:sym typeface="+mn-lt"/>
              </a:rPr>
              <a:t>应用管理</a:t>
            </a:r>
            <a:endPar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31" name="Rectangle 7">
            <a:extLst>
              <a:ext uri="{FF2B5EF4-FFF2-40B4-BE49-F238E27FC236}">
                <a16:creationId xmlns:a16="http://schemas.microsoft.com/office/drawing/2014/main" id="{1E05ABA8-46E8-8A4C-9B48-444D5F8E3FDA}"/>
              </a:ext>
            </a:extLst>
          </p:cNvPr>
          <p:cNvSpPr/>
          <p:nvPr/>
        </p:nvSpPr>
        <p:spPr bwMode="auto">
          <a:xfrm>
            <a:off x="7683119" y="1853025"/>
            <a:ext cx="2391739" cy="717528"/>
          </a:xfrm>
          <a:prstGeom prst="roundRect">
            <a:avLst/>
          </a:prstGeom>
          <a:gradFill flip="none" rotWithShape="1">
            <a:gsLst>
              <a:gs pos="0">
                <a:srgbClr val="7C64F6">
                  <a:alpha val="19000"/>
                </a:srgbClr>
              </a:gs>
              <a:gs pos="65000">
                <a:srgbClr val="28A0FF">
                  <a:alpha val="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zh-CN" altLang="en-US"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互联网接入</a:t>
            </a:r>
          </a:p>
          <a:p>
            <a:pPr algn="ctr" defTabSz="609561"/>
            <a:r>
              <a:rPr lang="zh-CN" altLang="en-US"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监测和记录</a:t>
            </a:r>
          </a:p>
          <a:p>
            <a:pPr algn="ctr" defTabSz="609561"/>
            <a:r>
              <a:rPr lang="en-US" altLang="zh-CN"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a:t>
            </a:r>
            <a:r>
              <a:rPr lang="zh-CN" altLang="en-US" sz="1200" dirty="0">
                <a:solidFill>
                  <a:schemeClr val="tx2"/>
                </a:solidFill>
                <a:latin typeface="Source Han Sans CN Regular" panose="020B0500000000000000" pitchFamily="34" charset="-128"/>
                <a:ea typeface="Source Han Sans CN Regular" panose="020B0500000000000000" pitchFamily="34" charset="-128"/>
                <a:cs typeface="+mn-ea"/>
                <a:sym typeface="+mn-lt"/>
              </a:rPr>
              <a:t>利用平台提供的工具）</a:t>
            </a:r>
            <a:endParaRPr lang="en-US" altLang="ja-JP" sz="1200" dirty="0">
              <a:solidFill>
                <a:schemeClr val="tx2"/>
              </a:solidFill>
              <a:latin typeface="Source Han Sans CN Regular" panose="020B0500000000000000" pitchFamily="34" charset="-128"/>
              <a:ea typeface="Source Han Sans CN Regular" panose="020B0500000000000000" pitchFamily="34" charset="-128"/>
              <a:cs typeface="+mn-ea"/>
              <a:sym typeface="+mn-lt"/>
            </a:endParaRPr>
          </a:p>
        </p:txBody>
      </p:sp>
      <p:sp>
        <p:nvSpPr>
          <p:cNvPr id="3" name="Text Placeholder 2">
            <a:extLst>
              <a:ext uri="{FF2B5EF4-FFF2-40B4-BE49-F238E27FC236}">
                <a16:creationId xmlns:a16="http://schemas.microsoft.com/office/drawing/2014/main" id="{0EB7D498-DA07-900F-60F5-FEF9EC03941C}"/>
              </a:ext>
            </a:extLst>
          </p:cNvPr>
          <p:cNvSpPr>
            <a:spLocks noGrp="1"/>
          </p:cNvSpPr>
          <p:nvPr>
            <p:ph type="body" sz="quarter" idx="4294967295"/>
          </p:nvPr>
        </p:nvSpPr>
        <p:spPr>
          <a:xfrm>
            <a:off x="795338" y="209550"/>
            <a:ext cx="11396662" cy="836613"/>
          </a:xfrm>
          <a:prstGeom prst="rect">
            <a:avLst/>
          </a:prstGeom>
        </p:spPr>
        <p:txBody>
          <a:bodyPr vert="horz" wrap="square" lIns="243840" tIns="195072" rIns="243840" bIns="195072" rtlCol="0" anchor="t">
            <a:noAutofit/>
          </a:bodyPr>
          <a:lstStyle/>
          <a:p>
            <a:pPr defTabSz="685799">
              <a:spcBef>
                <a:spcPct val="0"/>
              </a:spcBef>
              <a:buSzPct val="90000"/>
            </a:pPr>
            <a:r>
              <a:rPr lang="zh-CN" altLang="en-US" sz="3200" spc="-75" dirty="0">
                <a:ln w="3175">
                  <a:noFill/>
                </a:ln>
                <a:solidFill>
                  <a:schemeClr val="tx2"/>
                </a:solidFill>
                <a:latin typeface="Source Han Sans CN Regular" panose="020B0500000000000000" pitchFamily="34" charset="-128"/>
                <a:ea typeface="Source Han Sans CN Regular" panose="020B0500000000000000" pitchFamily="34" charset="-128"/>
                <a:cs typeface="Amazon Ember Light" panose="020B0403020204020204" pitchFamily="34" charset="0"/>
                <a:sym typeface="+mn-lt"/>
              </a:rPr>
              <a:t>对于云原生架构，云供应商承担更多的责任</a:t>
            </a:r>
            <a:endParaRPr lang="en-CN" sz="3200" spc="-75" dirty="0">
              <a:ln w="3175">
                <a:noFill/>
              </a:ln>
              <a:solidFill>
                <a:schemeClr val="tx2"/>
              </a:solidFill>
              <a:latin typeface="Source Han Sans CN Regular" panose="020B0500000000000000" pitchFamily="34" charset="-128"/>
              <a:ea typeface="Source Han Sans CN Regular" panose="020B0500000000000000" pitchFamily="34" charset="-128"/>
              <a:cs typeface="Amazon Ember Light" panose="020B0403020204020204" pitchFamily="34" charset="0"/>
              <a:sym typeface="+mn-lt"/>
            </a:endParaRPr>
          </a:p>
        </p:txBody>
      </p:sp>
      <p:sp>
        <p:nvSpPr>
          <p:cNvPr id="23" name="Rectangle 5">
            <a:extLst>
              <a:ext uri="{FF2B5EF4-FFF2-40B4-BE49-F238E27FC236}">
                <a16:creationId xmlns:a16="http://schemas.microsoft.com/office/drawing/2014/main" id="{3E93E8FD-44C8-2B49-92B9-661A02915BA0}"/>
              </a:ext>
            </a:extLst>
          </p:cNvPr>
          <p:cNvSpPr/>
          <p:nvPr/>
        </p:nvSpPr>
        <p:spPr bwMode="auto">
          <a:xfrm rot="16200000">
            <a:off x="217077" y="3204168"/>
            <a:ext cx="4525864" cy="502305"/>
          </a:xfrm>
          <a:prstGeom prst="roundRect">
            <a:avLst/>
          </a:prstGeom>
          <a:gradFill flip="none" rotWithShape="1">
            <a:gsLst>
              <a:gs pos="0">
                <a:srgbClr val="7C64F6">
                  <a:alpha val="50000"/>
                </a:srgbClr>
              </a:gs>
              <a:gs pos="65000">
                <a:srgbClr val="28A0FF">
                  <a:alpha val="24000"/>
                </a:srgbClr>
              </a:gs>
            </a:gsLst>
            <a:lin ang="4200000" scaled="0"/>
            <a:tileRect/>
          </a:gradFill>
          <a:ln w="12700" cmpd="sng">
            <a:gradFill>
              <a:gsLst>
                <a:gs pos="0">
                  <a:srgbClr val="7C64F6"/>
                </a:gs>
                <a:gs pos="99000">
                  <a:srgbClr val="28A0FF">
                    <a:alpha val="74000"/>
                  </a:srgbClr>
                </a:gs>
              </a:gsLst>
              <a:lin ang="5400000" scaled="1"/>
            </a:gra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09561"/>
            <a:r>
              <a:rPr lang="ja-JP" altLang="en-CN">
                <a:solidFill>
                  <a:schemeClr val="tx2"/>
                </a:solidFill>
                <a:latin typeface="Amazon Ember" panose="020B0603020204020204" pitchFamily="34" charset="0"/>
                <a:ea typeface="思源黑体 CN Regular" panose="020B0500000000000000" pitchFamily="34" charset="-122"/>
                <a:cs typeface="+mn-ea"/>
                <a:sym typeface="+mn-lt"/>
              </a:rPr>
              <a:t>云</a:t>
            </a:r>
            <a:r>
              <a:rPr lang="ja-JP" altLang="en-US">
                <a:solidFill>
                  <a:schemeClr val="tx2"/>
                </a:solidFill>
                <a:latin typeface="Amazon Ember" panose="020B0603020204020204" pitchFamily="34" charset="0"/>
                <a:ea typeface="思源黑体 CN Regular" panose="020B0500000000000000" pitchFamily="34" charset="-122"/>
                <a:cs typeface="+mn-ea"/>
                <a:sym typeface="+mn-lt"/>
              </a:rPr>
              <a:t>供应商</a:t>
            </a:r>
            <a:endParaRPr lang="en-US" altLang="ja-JP" dirty="0">
              <a:solidFill>
                <a:schemeClr val="tx2"/>
              </a:solidFill>
              <a:latin typeface="Amazon Ember" panose="020B0603020204020204" pitchFamily="34" charset="0"/>
              <a:ea typeface="思源黑体 CN Regular" panose="020B0500000000000000" pitchFamily="34" charset="-122"/>
              <a:cs typeface="+mn-ea"/>
              <a:sym typeface="+mn-lt"/>
            </a:endParaRPr>
          </a:p>
        </p:txBody>
      </p:sp>
      <p:cxnSp>
        <p:nvCxnSpPr>
          <p:cNvPr id="12" name="Straight Connector 19">
            <a:extLst>
              <a:ext uri="{FF2B5EF4-FFF2-40B4-BE49-F238E27FC236}">
                <a16:creationId xmlns:a16="http://schemas.microsoft.com/office/drawing/2014/main" id="{0412935B-88F1-1A11-3645-9C44DC40B6BF}"/>
              </a:ext>
            </a:extLst>
          </p:cNvPr>
          <p:cNvCxnSpPr>
            <a:cxnSpLocks/>
          </p:cNvCxnSpPr>
          <p:nvPr/>
        </p:nvCxnSpPr>
        <p:spPr>
          <a:xfrm>
            <a:off x="1596978" y="2670225"/>
            <a:ext cx="631879" cy="0"/>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387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5CFD92-5620-45C7-9F23-75907C27E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118" y="1230832"/>
            <a:ext cx="4261852" cy="4218535"/>
          </a:xfrm>
          <a:prstGeom prst="rect">
            <a:avLst/>
          </a:prstGeom>
        </p:spPr>
      </p:pic>
      <p:pic>
        <p:nvPicPr>
          <p:cNvPr id="9" name="Picture 8">
            <a:extLst>
              <a:ext uri="{FF2B5EF4-FFF2-40B4-BE49-F238E27FC236}">
                <a16:creationId xmlns:a16="http://schemas.microsoft.com/office/drawing/2014/main" id="{0B6867E0-DD92-40FC-B961-EF12C6066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001" y="1055060"/>
            <a:ext cx="4264179" cy="4570080"/>
          </a:xfrm>
          <a:prstGeom prst="rect">
            <a:avLst/>
          </a:prstGeom>
        </p:spPr>
      </p:pic>
      <p:sp>
        <p:nvSpPr>
          <p:cNvPr id="6" name="Text Placeholder 1">
            <a:extLst>
              <a:ext uri="{FF2B5EF4-FFF2-40B4-BE49-F238E27FC236}">
                <a16:creationId xmlns:a16="http://schemas.microsoft.com/office/drawing/2014/main" id="{E364383B-DF60-66E6-394D-14F22C934DB2}"/>
              </a:ext>
            </a:extLst>
          </p:cNvPr>
          <p:cNvSpPr txBox="1">
            <a:spLocks/>
          </p:cNvSpPr>
          <p:nvPr/>
        </p:nvSpPr>
        <p:spPr>
          <a:xfrm>
            <a:off x="419951" y="293625"/>
            <a:ext cx="9984039" cy="449179"/>
          </a:xfrm>
          <a:prstGeom prst="rect">
            <a:avLst/>
          </a:prstGeom>
        </p:spPr>
        <p:txBody>
          <a:bodyPr anchor="ctr">
            <a:noAutofit/>
          </a:bodyPr>
          <a:lstStyle>
            <a:lvl1pPr indent="0">
              <a:lnSpc>
                <a:spcPct val="90000"/>
              </a:lnSpc>
              <a:spcBef>
                <a:spcPts val="1000"/>
              </a:spcBef>
              <a:buFont typeface="Arial" panose="020B0604020202020204" pitchFamily="34" charset="0"/>
              <a:buNone/>
              <a:defRPr sz="2400">
                <a:solidFill>
                  <a:srgbClr val="FFFFFF"/>
                </a:solidFill>
                <a:latin typeface="Amazon Ember" panose="020B0603020204020204" pitchFamily="34" charset="0"/>
                <a:ea typeface="思源黑体 CN Regular" panose="020B0500000000000000"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CN" sz="3200" dirty="0">
                <a:solidFill>
                  <a:schemeClr val="tx2"/>
                </a:solidFill>
                <a:latin typeface="Source Han Sans CN Regular" panose="020B0500000000000000" pitchFamily="34" charset="-128"/>
                <a:ea typeface="Source Han Sans CN Regular" panose="020B0500000000000000" pitchFamily="34" charset="-128"/>
                <a:sym typeface="+mn-lt"/>
              </a:rPr>
              <a:t>传统和云原生应用的安全方案</a:t>
            </a:r>
          </a:p>
        </p:txBody>
      </p:sp>
    </p:spTree>
    <p:extLst>
      <p:ext uri="{BB962C8B-B14F-4D97-AF65-F5344CB8AC3E}">
        <p14:creationId xmlns:p14="http://schemas.microsoft.com/office/powerpoint/2010/main" val="2880268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Graphic 55">
            <a:extLst>
              <a:ext uri="{FF2B5EF4-FFF2-40B4-BE49-F238E27FC236}">
                <a16:creationId xmlns:a16="http://schemas.microsoft.com/office/drawing/2014/main" id="{73895FA1-FCC9-4673-999B-DED5D7AA28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459" y="5496952"/>
            <a:ext cx="6336792" cy="128016"/>
          </a:xfrm>
          <a:prstGeom prst="rect">
            <a:avLst/>
          </a:prstGeom>
        </p:spPr>
      </p:pic>
      <p:pic>
        <p:nvPicPr>
          <p:cNvPr id="54" name="Graphic 53">
            <a:extLst>
              <a:ext uri="{FF2B5EF4-FFF2-40B4-BE49-F238E27FC236}">
                <a16:creationId xmlns:a16="http://schemas.microsoft.com/office/drawing/2014/main" id="{E51E2E40-76C7-4A9C-88D4-B96BB110AA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5511" y="5140014"/>
            <a:ext cx="2606040" cy="483071"/>
          </a:xfrm>
          <a:prstGeom prst="rect">
            <a:avLst/>
          </a:prstGeom>
        </p:spPr>
      </p:pic>
      <p:pic>
        <p:nvPicPr>
          <p:cNvPr id="52" name="Graphic 51">
            <a:extLst>
              <a:ext uri="{FF2B5EF4-FFF2-40B4-BE49-F238E27FC236}">
                <a16:creationId xmlns:a16="http://schemas.microsoft.com/office/drawing/2014/main" id="{2606AF68-CD3E-4810-8BD5-E1CAACC8CD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489" y="3914183"/>
            <a:ext cx="1231392" cy="365760"/>
          </a:xfrm>
          <a:prstGeom prst="rect">
            <a:avLst/>
          </a:prstGeom>
        </p:spPr>
      </p:pic>
      <p:pic>
        <p:nvPicPr>
          <p:cNvPr id="50" name="Graphic 49">
            <a:extLst>
              <a:ext uri="{FF2B5EF4-FFF2-40B4-BE49-F238E27FC236}">
                <a16:creationId xmlns:a16="http://schemas.microsoft.com/office/drawing/2014/main" id="{E3166479-BAE7-410B-9BBF-4570FEB4D1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22157" y="3859839"/>
            <a:ext cx="2624328" cy="128016"/>
          </a:xfrm>
          <a:prstGeom prst="rect">
            <a:avLst/>
          </a:prstGeom>
        </p:spPr>
      </p:pic>
      <p:pic>
        <p:nvPicPr>
          <p:cNvPr id="48" name="Graphic 47">
            <a:extLst>
              <a:ext uri="{FF2B5EF4-FFF2-40B4-BE49-F238E27FC236}">
                <a16:creationId xmlns:a16="http://schemas.microsoft.com/office/drawing/2014/main" id="{E8D40CCD-F45C-4FCC-9CB0-1815F334EB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57761" y="3506950"/>
            <a:ext cx="4773422" cy="479868"/>
          </a:xfrm>
          <a:prstGeom prst="rect">
            <a:avLst/>
          </a:prstGeom>
        </p:spPr>
      </p:pic>
      <p:sp>
        <p:nvSpPr>
          <p:cNvPr id="2" name="Title 1">
            <a:extLst>
              <a:ext uri="{FF2B5EF4-FFF2-40B4-BE49-F238E27FC236}">
                <a16:creationId xmlns:a16="http://schemas.microsoft.com/office/drawing/2014/main" id="{461866B4-C7B6-41E6-B344-48CC4A053985}"/>
              </a:ext>
            </a:extLst>
          </p:cNvPr>
          <p:cNvSpPr>
            <a:spLocks noGrp="1"/>
          </p:cNvSpPr>
          <p:nvPr>
            <p:ph type="title" idx="4294967295"/>
          </p:nvPr>
        </p:nvSpPr>
        <p:spPr>
          <a:xfrm>
            <a:off x="568691" y="459134"/>
            <a:ext cx="9632950" cy="608013"/>
          </a:xfrm>
        </p:spPr>
        <p:txBody>
          <a:bodyPr lIns="0" tIns="45720" rIns="0" bIns="45720" anchor="t"/>
          <a:lstStyle/>
          <a:p>
            <a:r>
              <a:rPr lang="en-US" sz="3200" dirty="0" err="1">
                <a:latin typeface="Amazon Ember" panose="020B0603020204020204" pitchFamily="34" charset="0"/>
                <a:ea typeface="Amazon Ember" panose="020B0603020204020204" pitchFamily="34" charset="0"/>
                <a:cs typeface="Amazon Ember" panose="020B0603020204020204" pitchFamily="34" charset="0"/>
              </a:rPr>
              <a:t>云原生发展旅程</a:t>
            </a:r>
            <a:r>
              <a:rPr lang="en-US" altLang="zh-CN" sz="3200" dirty="0" err="1">
                <a:latin typeface="Amazon Ember" panose="020B0603020204020204" pitchFamily="34" charset="0"/>
                <a:ea typeface="Amazon Ember" panose="020B0603020204020204" pitchFamily="34" charset="0"/>
                <a:cs typeface="Amazon Ember" panose="020B0603020204020204" pitchFamily="34" charset="0"/>
              </a:rPr>
              <a:t>-</a:t>
            </a:r>
            <a:r>
              <a:rPr lang="en-US" sz="3200" dirty="0" err="1">
                <a:latin typeface="Amazon Ember" panose="020B0603020204020204" pitchFamily="34" charset="0"/>
                <a:ea typeface="Amazon Ember" panose="020B0603020204020204" pitchFamily="34" charset="0"/>
                <a:cs typeface="Amazon Ember" panose="020B0603020204020204" pitchFamily="34" charset="0"/>
              </a:rPr>
              <a:t>DevSecOps</a:t>
            </a:r>
            <a:endParaRPr lang="en-US" sz="3200" dirty="0">
              <a:solidFill>
                <a:schemeClr val="bg2"/>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Text Placeholder 3">
            <a:extLst>
              <a:ext uri="{FF2B5EF4-FFF2-40B4-BE49-F238E27FC236}">
                <a16:creationId xmlns:a16="http://schemas.microsoft.com/office/drawing/2014/main" id="{F90CBE61-9EE7-484A-B3E9-768B32174F19}"/>
              </a:ext>
            </a:extLst>
          </p:cNvPr>
          <p:cNvSpPr txBox="1">
            <a:spLocks/>
          </p:cNvSpPr>
          <p:nvPr/>
        </p:nvSpPr>
        <p:spPr>
          <a:xfrm>
            <a:off x="1550873" y="1827133"/>
            <a:ext cx="2421531" cy="365760"/>
          </a:xfrm>
          <a:prstGeom prst="rect">
            <a:avLst/>
          </a:prstGeom>
        </p:spPr>
        <p:txBody>
          <a:bodyPr lIns="0" anchor="t"/>
          <a:lstStyle>
            <a:lvl1pPr marL="0" indent="0" algn="l" defTabSz="914400" rtl="0" eaLnBrk="1" latinLnBrk="0" hangingPunct="1">
              <a:lnSpc>
                <a:spcPct val="90000"/>
              </a:lnSpc>
              <a:spcBef>
                <a:spcPts val="0"/>
              </a:spcBef>
              <a:spcAft>
                <a:spcPts val="900"/>
              </a:spcAft>
              <a:buClr>
                <a:schemeClr val="bg1"/>
              </a:buClr>
              <a:buSzPct val="90000"/>
              <a:buFont typeface="Amazon Ember" panose="020B0603020204020204" pitchFamily="34" charset="0"/>
              <a:buNone/>
              <a:defRPr sz="2000" b="1" kern="1200">
                <a:solidFill>
                  <a:schemeClr val="accent1"/>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marL="109728"/>
            <a:r>
              <a:rPr lang="en-US" sz="1600" dirty="0">
                <a:solidFill>
                  <a:schemeClr val="tx1"/>
                </a:solidFill>
              </a:rPr>
              <a:t>1. </a:t>
            </a:r>
            <a:r>
              <a:rPr lang="en-US" sz="1600" dirty="0">
                <a:solidFill>
                  <a:schemeClr val="accent2"/>
                </a:solidFill>
              </a:rPr>
              <a:t>Build &amp; Architect</a:t>
            </a:r>
          </a:p>
        </p:txBody>
      </p:sp>
      <p:sp>
        <p:nvSpPr>
          <p:cNvPr id="21" name="Text Placeholder 3">
            <a:extLst>
              <a:ext uri="{FF2B5EF4-FFF2-40B4-BE49-F238E27FC236}">
                <a16:creationId xmlns:a16="http://schemas.microsoft.com/office/drawing/2014/main" id="{8B9C5E8A-8464-4AF1-8EC5-7C2FC25710E2}"/>
              </a:ext>
            </a:extLst>
          </p:cNvPr>
          <p:cNvSpPr txBox="1">
            <a:spLocks/>
          </p:cNvSpPr>
          <p:nvPr/>
        </p:nvSpPr>
        <p:spPr>
          <a:xfrm>
            <a:off x="4840009" y="1827133"/>
            <a:ext cx="2840851" cy="365760"/>
          </a:xfrm>
          <a:prstGeom prst="rect">
            <a:avLst/>
          </a:prstGeom>
        </p:spPr>
        <p:txBody>
          <a:bodyPr lIns="0" anchor="t"/>
          <a:lstStyle>
            <a:lvl1pPr marL="0" indent="0" algn="l" defTabSz="914400" rtl="0" eaLnBrk="1" latinLnBrk="0" hangingPunct="1">
              <a:lnSpc>
                <a:spcPct val="90000"/>
              </a:lnSpc>
              <a:spcBef>
                <a:spcPts val="0"/>
              </a:spcBef>
              <a:spcAft>
                <a:spcPts val="900"/>
              </a:spcAft>
              <a:buClr>
                <a:schemeClr val="bg1"/>
              </a:buClr>
              <a:buSzPct val="90000"/>
              <a:buFont typeface="Amazon Ember" panose="020B0603020204020204" pitchFamily="34" charset="0"/>
              <a:buNone/>
              <a:defRPr sz="2000" b="1" kern="1200">
                <a:solidFill>
                  <a:schemeClr val="accent1"/>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marL="109728"/>
            <a:r>
              <a:rPr lang="en-US" sz="1600" dirty="0">
                <a:solidFill>
                  <a:schemeClr val="tx1"/>
                </a:solidFill>
              </a:rPr>
              <a:t>2. </a:t>
            </a:r>
            <a:r>
              <a:rPr lang="en-US" sz="1600" dirty="0">
                <a:solidFill>
                  <a:schemeClr val="accent2"/>
                </a:solidFill>
              </a:rPr>
              <a:t>Everything as Code</a:t>
            </a:r>
          </a:p>
        </p:txBody>
      </p:sp>
      <p:sp>
        <p:nvSpPr>
          <p:cNvPr id="22" name="Text Placeholder 3">
            <a:extLst>
              <a:ext uri="{FF2B5EF4-FFF2-40B4-BE49-F238E27FC236}">
                <a16:creationId xmlns:a16="http://schemas.microsoft.com/office/drawing/2014/main" id="{79E1D0AB-70BF-4CB0-AF62-A58390F7500D}"/>
              </a:ext>
            </a:extLst>
          </p:cNvPr>
          <p:cNvSpPr txBox="1">
            <a:spLocks/>
          </p:cNvSpPr>
          <p:nvPr/>
        </p:nvSpPr>
        <p:spPr>
          <a:xfrm>
            <a:off x="8550192" y="1827133"/>
            <a:ext cx="2840851" cy="335068"/>
          </a:xfrm>
          <a:prstGeom prst="rect">
            <a:avLst/>
          </a:prstGeom>
        </p:spPr>
        <p:txBody>
          <a:bodyPr lIns="0" anchor="t"/>
          <a:lstStyle>
            <a:lvl1pPr marL="0" indent="0" algn="l" defTabSz="914400" rtl="0" eaLnBrk="1" latinLnBrk="0" hangingPunct="1">
              <a:lnSpc>
                <a:spcPct val="90000"/>
              </a:lnSpc>
              <a:spcBef>
                <a:spcPts val="0"/>
              </a:spcBef>
              <a:spcAft>
                <a:spcPts val="900"/>
              </a:spcAft>
              <a:buClr>
                <a:schemeClr val="bg1"/>
              </a:buClr>
              <a:buSzPct val="90000"/>
              <a:buFont typeface="Amazon Ember" panose="020B0603020204020204" pitchFamily="34" charset="0"/>
              <a:buNone/>
              <a:defRPr sz="2000" b="1" kern="1200">
                <a:solidFill>
                  <a:schemeClr val="accent1"/>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marL="109728"/>
            <a:r>
              <a:rPr lang="en-US" sz="1600" dirty="0">
                <a:solidFill>
                  <a:schemeClr val="tx1"/>
                </a:solidFill>
              </a:rPr>
              <a:t>3. </a:t>
            </a:r>
            <a:r>
              <a:rPr lang="en-US" sz="1600" dirty="0">
                <a:solidFill>
                  <a:schemeClr val="accent2"/>
                </a:solidFill>
              </a:rPr>
              <a:t>Continuous Delivery</a:t>
            </a:r>
          </a:p>
        </p:txBody>
      </p:sp>
      <p:sp>
        <p:nvSpPr>
          <p:cNvPr id="23" name="Text Placeholder 3">
            <a:extLst>
              <a:ext uri="{FF2B5EF4-FFF2-40B4-BE49-F238E27FC236}">
                <a16:creationId xmlns:a16="http://schemas.microsoft.com/office/drawing/2014/main" id="{18A4CFD5-5299-4EFF-B92F-63A2D32C2BB7}"/>
              </a:ext>
            </a:extLst>
          </p:cNvPr>
          <p:cNvSpPr txBox="1">
            <a:spLocks/>
          </p:cNvSpPr>
          <p:nvPr/>
        </p:nvSpPr>
        <p:spPr>
          <a:xfrm>
            <a:off x="3057927" y="3482969"/>
            <a:ext cx="2840851" cy="365760"/>
          </a:xfrm>
          <a:prstGeom prst="rect">
            <a:avLst/>
          </a:prstGeom>
          <a:ln>
            <a:noFill/>
          </a:ln>
        </p:spPr>
        <p:txBody>
          <a:bodyPr lIns="0" anchor="t"/>
          <a:lstStyle>
            <a:lvl1pPr marL="0" indent="0" algn="l" defTabSz="914400" rtl="0" eaLnBrk="1" latinLnBrk="0" hangingPunct="1">
              <a:lnSpc>
                <a:spcPct val="90000"/>
              </a:lnSpc>
              <a:spcBef>
                <a:spcPts val="0"/>
              </a:spcBef>
              <a:spcAft>
                <a:spcPts val="900"/>
              </a:spcAft>
              <a:buClr>
                <a:schemeClr val="bg1"/>
              </a:buClr>
              <a:buSzPct val="90000"/>
              <a:buFont typeface="Amazon Ember" panose="020B0603020204020204" pitchFamily="34" charset="0"/>
              <a:buNone/>
              <a:defRPr sz="2000" b="1" kern="1200">
                <a:solidFill>
                  <a:schemeClr val="accent1"/>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marL="109728"/>
            <a:r>
              <a:rPr lang="en-US" sz="1600" dirty="0">
                <a:solidFill>
                  <a:schemeClr val="tx1"/>
                </a:solidFill>
              </a:rPr>
              <a:t>6. </a:t>
            </a:r>
            <a:r>
              <a:rPr lang="en-US" sz="1600" dirty="0" err="1">
                <a:solidFill>
                  <a:schemeClr val="accent2"/>
                </a:solidFill>
              </a:rPr>
              <a:t>DevSecOps</a:t>
            </a:r>
            <a:endParaRPr lang="en-US" sz="1600" dirty="0">
              <a:solidFill>
                <a:schemeClr val="accent2"/>
              </a:solidFill>
            </a:endParaRPr>
          </a:p>
        </p:txBody>
      </p:sp>
      <p:sp>
        <p:nvSpPr>
          <p:cNvPr id="24" name="Text Placeholder 3">
            <a:extLst>
              <a:ext uri="{FF2B5EF4-FFF2-40B4-BE49-F238E27FC236}">
                <a16:creationId xmlns:a16="http://schemas.microsoft.com/office/drawing/2014/main" id="{2AAE9615-2E9C-45F5-8D01-E2C92677C3C0}"/>
              </a:ext>
            </a:extLst>
          </p:cNvPr>
          <p:cNvSpPr txBox="1">
            <a:spLocks/>
          </p:cNvSpPr>
          <p:nvPr/>
        </p:nvSpPr>
        <p:spPr>
          <a:xfrm>
            <a:off x="6369588" y="3572487"/>
            <a:ext cx="3530841" cy="365760"/>
          </a:xfrm>
          <a:prstGeom prst="rect">
            <a:avLst/>
          </a:prstGeom>
        </p:spPr>
        <p:txBody>
          <a:bodyPr lIns="0" anchor="t"/>
          <a:lstStyle>
            <a:lvl1pPr marL="0" indent="0" algn="l" defTabSz="914400" rtl="0" eaLnBrk="1" latinLnBrk="0" hangingPunct="1">
              <a:lnSpc>
                <a:spcPct val="90000"/>
              </a:lnSpc>
              <a:spcBef>
                <a:spcPts val="0"/>
              </a:spcBef>
              <a:spcAft>
                <a:spcPts val="900"/>
              </a:spcAft>
              <a:buClr>
                <a:schemeClr val="bg1"/>
              </a:buClr>
              <a:buSzPct val="90000"/>
              <a:buFont typeface="Amazon Ember" panose="020B0603020204020204" pitchFamily="34" charset="0"/>
              <a:buNone/>
              <a:defRPr sz="2000" b="1" kern="1200">
                <a:solidFill>
                  <a:schemeClr val="accent1"/>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marL="109728"/>
            <a:r>
              <a:rPr lang="en-US" sz="1600" dirty="0">
                <a:solidFill>
                  <a:schemeClr val="tx1"/>
                </a:solidFill>
              </a:rPr>
              <a:t>5. </a:t>
            </a:r>
            <a:r>
              <a:rPr lang="en-US" sz="1600" dirty="0">
                <a:solidFill>
                  <a:schemeClr val="accent2"/>
                </a:solidFill>
              </a:rPr>
              <a:t>Modern Data Management</a:t>
            </a:r>
          </a:p>
        </p:txBody>
      </p:sp>
      <p:sp>
        <p:nvSpPr>
          <p:cNvPr id="25" name="Text Placeholder 3">
            <a:extLst>
              <a:ext uri="{FF2B5EF4-FFF2-40B4-BE49-F238E27FC236}">
                <a16:creationId xmlns:a16="http://schemas.microsoft.com/office/drawing/2014/main" id="{91EB1BA1-366C-4105-B4EA-F06F08AD8782}"/>
              </a:ext>
            </a:extLst>
          </p:cNvPr>
          <p:cNvSpPr txBox="1">
            <a:spLocks/>
          </p:cNvSpPr>
          <p:nvPr/>
        </p:nvSpPr>
        <p:spPr>
          <a:xfrm>
            <a:off x="7130695" y="2812650"/>
            <a:ext cx="3440473" cy="365760"/>
          </a:xfrm>
          <a:prstGeom prst="rect">
            <a:avLst/>
          </a:prstGeom>
        </p:spPr>
        <p:txBody>
          <a:bodyPr lIns="0" anchor="ctr" anchorCtr="0"/>
          <a:lstStyle>
            <a:lvl1pPr marL="0" indent="0" algn="l" defTabSz="914400" rtl="0" eaLnBrk="1" latinLnBrk="0" hangingPunct="1">
              <a:lnSpc>
                <a:spcPct val="90000"/>
              </a:lnSpc>
              <a:spcBef>
                <a:spcPts val="0"/>
              </a:spcBef>
              <a:spcAft>
                <a:spcPts val="900"/>
              </a:spcAft>
              <a:buClr>
                <a:schemeClr val="bg1"/>
              </a:buClr>
              <a:buSzPct val="90000"/>
              <a:buFont typeface="Amazon Ember" panose="020B0603020204020204" pitchFamily="34" charset="0"/>
              <a:buNone/>
              <a:defRPr sz="2000" b="1" kern="1200">
                <a:solidFill>
                  <a:schemeClr val="accent1"/>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marL="109728" algn="r"/>
            <a:r>
              <a:rPr lang="en-US" sz="1600" dirty="0">
                <a:solidFill>
                  <a:schemeClr val="tx1"/>
                </a:solidFill>
              </a:rPr>
              <a:t>4. </a:t>
            </a:r>
            <a:r>
              <a:rPr lang="en-US" sz="1600" dirty="0">
                <a:solidFill>
                  <a:schemeClr val="accent2"/>
                </a:solidFill>
              </a:rPr>
              <a:t>Observability</a:t>
            </a:r>
          </a:p>
        </p:txBody>
      </p:sp>
      <p:sp>
        <p:nvSpPr>
          <p:cNvPr id="26" name="Text Placeholder 3">
            <a:extLst>
              <a:ext uri="{FF2B5EF4-FFF2-40B4-BE49-F238E27FC236}">
                <a16:creationId xmlns:a16="http://schemas.microsoft.com/office/drawing/2014/main" id="{A37D24D1-5579-4316-B78E-438B5EACB5F6}"/>
              </a:ext>
            </a:extLst>
          </p:cNvPr>
          <p:cNvSpPr txBox="1">
            <a:spLocks/>
          </p:cNvSpPr>
          <p:nvPr/>
        </p:nvSpPr>
        <p:spPr>
          <a:xfrm>
            <a:off x="1581795" y="4627718"/>
            <a:ext cx="2831193" cy="365760"/>
          </a:xfrm>
          <a:prstGeom prst="rect">
            <a:avLst/>
          </a:prstGeom>
        </p:spPr>
        <p:txBody>
          <a:bodyPr lIns="0" anchor="t"/>
          <a:lstStyle>
            <a:lvl1pPr marL="0" indent="0" algn="l" defTabSz="914400" rtl="0" eaLnBrk="1" latinLnBrk="0" hangingPunct="1">
              <a:lnSpc>
                <a:spcPct val="90000"/>
              </a:lnSpc>
              <a:spcBef>
                <a:spcPts val="0"/>
              </a:spcBef>
              <a:spcAft>
                <a:spcPts val="900"/>
              </a:spcAft>
              <a:buClr>
                <a:schemeClr val="bg1"/>
              </a:buClr>
              <a:buSzPct val="90000"/>
              <a:buFont typeface="Amazon Ember" panose="020B0603020204020204" pitchFamily="34" charset="0"/>
              <a:buNone/>
              <a:defRPr sz="2000" b="1" kern="1200">
                <a:solidFill>
                  <a:schemeClr val="accent1"/>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marL="109728"/>
            <a:r>
              <a:rPr lang="en-US" sz="1600" dirty="0">
                <a:solidFill>
                  <a:schemeClr val="tx1"/>
                </a:solidFill>
              </a:rPr>
              <a:t>7. </a:t>
            </a:r>
            <a:r>
              <a:rPr lang="en-US" sz="1600" dirty="0">
                <a:solidFill>
                  <a:schemeClr val="accent2"/>
                </a:solidFill>
              </a:rPr>
              <a:t>Continuous Deployment</a:t>
            </a:r>
          </a:p>
        </p:txBody>
      </p:sp>
      <p:sp>
        <p:nvSpPr>
          <p:cNvPr id="27" name="Text Placeholder 3">
            <a:extLst>
              <a:ext uri="{FF2B5EF4-FFF2-40B4-BE49-F238E27FC236}">
                <a16:creationId xmlns:a16="http://schemas.microsoft.com/office/drawing/2014/main" id="{4DB0E85F-A7E2-4B9F-9CC4-BAB59653116B}"/>
              </a:ext>
            </a:extLst>
          </p:cNvPr>
          <p:cNvSpPr txBox="1">
            <a:spLocks/>
          </p:cNvSpPr>
          <p:nvPr/>
        </p:nvSpPr>
        <p:spPr>
          <a:xfrm>
            <a:off x="4581838" y="5184965"/>
            <a:ext cx="3076745" cy="365760"/>
          </a:xfrm>
          <a:prstGeom prst="rect">
            <a:avLst/>
          </a:prstGeom>
        </p:spPr>
        <p:txBody>
          <a:bodyPr lIns="0" anchor="t"/>
          <a:lstStyle>
            <a:lvl1pPr marL="0" indent="0" algn="l" defTabSz="914400" rtl="0" eaLnBrk="1" latinLnBrk="0" hangingPunct="1">
              <a:lnSpc>
                <a:spcPct val="90000"/>
              </a:lnSpc>
              <a:spcBef>
                <a:spcPts val="0"/>
              </a:spcBef>
              <a:spcAft>
                <a:spcPts val="900"/>
              </a:spcAft>
              <a:buClr>
                <a:schemeClr val="bg1"/>
              </a:buClr>
              <a:buSzPct val="90000"/>
              <a:buFont typeface="Amazon Ember" panose="020B0603020204020204" pitchFamily="34" charset="0"/>
              <a:buNone/>
              <a:defRPr sz="2000" b="1" kern="1200">
                <a:solidFill>
                  <a:schemeClr val="accent1"/>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marL="109728">
              <a:spcAft>
                <a:spcPts val="1500"/>
              </a:spcAft>
            </a:pPr>
            <a:r>
              <a:rPr lang="en-US" sz="1600" dirty="0">
                <a:solidFill>
                  <a:schemeClr val="tx1"/>
                </a:solidFill>
              </a:rPr>
              <a:t>8. </a:t>
            </a:r>
            <a:r>
              <a:rPr lang="en-US" sz="1600" dirty="0">
                <a:solidFill>
                  <a:schemeClr val="accent2"/>
                </a:solidFill>
              </a:rPr>
              <a:t>Everything as a Service</a:t>
            </a:r>
            <a:endParaRPr lang="en-US" sz="1600" b="0" dirty="0">
              <a:solidFill>
                <a:schemeClr val="bg2"/>
              </a:solidFill>
            </a:endParaRPr>
          </a:p>
        </p:txBody>
      </p:sp>
      <p:sp>
        <p:nvSpPr>
          <p:cNvPr id="28" name="Text Placeholder 3">
            <a:extLst>
              <a:ext uri="{FF2B5EF4-FFF2-40B4-BE49-F238E27FC236}">
                <a16:creationId xmlns:a16="http://schemas.microsoft.com/office/drawing/2014/main" id="{65689883-8496-4C02-95FB-084640289E17}"/>
              </a:ext>
            </a:extLst>
          </p:cNvPr>
          <p:cNvSpPr txBox="1">
            <a:spLocks/>
          </p:cNvSpPr>
          <p:nvPr/>
        </p:nvSpPr>
        <p:spPr>
          <a:xfrm>
            <a:off x="8230761" y="5184964"/>
            <a:ext cx="2367185" cy="365760"/>
          </a:xfrm>
          <a:prstGeom prst="rect">
            <a:avLst/>
          </a:prstGeom>
        </p:spPr>
        <p:txBody>
          <a:bodyPr lIns="0" anchor="t"/>
          <a:lstStyle>
            <a:lvl1pPr marL="0" indent="0" algn="l" defTabSz="914400" rtl="0" eaLnBrk="1" latinLnBrk="0" hangingPunct="1">
              <a:lnSpc>
                <a:spcPct val="90000"/>
              </a:lnSpc>
              <a:spcBef>
                <a:spcPts val="0"/>
              </a:spcBef>
              <a:spcAft>
                <a:spcPts val="900"/>
              </a:spcAft>
              <a:buClr>
                <a:schemeClr val="bg1"/>
              </a:buClr>
              <a:buSzPct val="90000"/>
              <a:buFont typeface="Amazon Ember" panose="020B0603020204020204" pitchFamily="34" charset="0"/>
              <a:buNone/>
              <a:defRPr sz="2000" b="1" kern="1200">
                <a:solidFill>
                  <a:schemeClr val="accent1"/>
                </a:solidFill>
                <a:latin typeface="+mn-lt"/>
                <a:ea typeface="+mn-ea"/>
                <a:cs typeface="+mn-cs"/>
              </a:defRPr>
            </a:lvl1pPr>
            <a:lvl2pPr marL="457200" indent="0" algn="l" defTabSz="914400" rtl="0" eaLnBrk="1" latinLnBrk="0" hangingPunct="1">
              <a:lnSpc>
                <a:spcPct val="90000"/>
              </a:lnSpc>
              <a:spcBef>
                <a:spcPts val="0"/>
              </a:spcBef>
              <a:spcAft>
                <a:spcPts val="900"/>
              </a:spcAft>
              <a:buClr>
                <a:schemeClr val="bg1"/>
              </a:buClr>
              <a:buSzPct val="90000"/>
              <a:buFont typeface="Wingdings" panose="05000000000000000000" pitchFamily="2" charset="2"/>
              <a:buNone/>
              <a:defRPr sz="2000" b="1" kern="1200">
                <a:solidFill>
                  <a:schemeClr val="bg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800" b="1" kern="1200">
                <a:solidFill>
                  <a:schemeClr val="bg1"/>
                </a:solidFill>
                <a:latin typeface="+mn-lt"/>
                <a:ea typeface="+mn-ea"/>
                <a:cs typeface="+mn-cs"/>
              </a:defRPr>
            </a:lvl3pPr>
            <a:lvl4pPr marL="13716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bg1"/>
              </a:buClr>
              <a:buFont typeface="Amazon Ember" panose="020B0603020204020204" pitchFamily="34" charset="0"/>
              <a:buNone/>
              <a:defRPr sz="1600" b="1"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mazon Ember" panose="020B0603020204020204" pitchFamily="34" charset="0"/>
              <a:buNone/>
              <a:defRPr sz="1600" b="1" kern="1200">
                <a:solidFill>
                  <a:schemeClr val="tx1"/>
                </a:solidFill>
                <a:latin typeface="+mn-lt"/>
                <a:ea typeface="+mn-ea"/>
                <a:cs typeface="+mn-cs"/>
              </a:defRPr>
            </a:lvl9pPr>
          </a:lstStyle>
          <a:p>
            <a:pPr marL="109728" algn="r"/>
            <a:r>
              <a:rPr lang="en-US" sz="1600" dirty="0">
                <a:solidFill>
                  <a:schemeClr val="tx1"/>
                </a:solidFill>
              </a:rPr>
              <a:t>9. </a:t>
            </a:r>
            <a:r>
              <a:rPr lang="en-US" sz="1600" dirty="0">
                <a:solidFill>
                  <a:schemeClr val="accent2"/>
                </a:solidFill>
              </a:rPr>
              <a:t>Cloud Operations</a:t>
            </a:r>
          </a:p>
        </p:txBody>
      </p:sp>
      <p:pic>
        <p:nvPicPr>
          <p:cNvPr id="8" name="Graphic 7">
            <a:extLst>
              <a:ext uri="{FF2B5EF4-FFF2-40B4-BE49-F238E27FC236}">
                <a16:creationId xmlns:a16="http://schemas.microsoft.com/office/drawing/2014/main" id="{CB9DE734-A73B-4093-8050-71BE59FB76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95919" y="1700407"/>
            <a:ext cx="960120" cy="960120"/>
          </a:xfrm>
          <a:prstGeom prst="rect">
            <a:avLst/>
          </a:prstGeom>
        </p:spPr>
      </p:pic>
      <p:pic>
        <p:nvPicPr>
          <p:cNvPr id="10" name="Graphic 9">
            <a:extLst>
              <a:ext uri="{FF2B5EF4-FFF2-40B4-BE49-F238E27FC236}">
                <a16:creationId xmlns:a16="http://schemas.microsoft.com/office/drawing/2014/main" id="{FE3F5291-E0E8-4F63-9CA1-B933E89CFDF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95902" y="1700407"/>
            <a:ext cx="960120" cy="960120"/>
          </a:xfrm>
          <a:prstGeom prst="rect">
            <a:avLst/>
          </a:prstGeom>
        </p:spPr>
      </p:pic>
      <p:pic>
        <p:nvPicPr>
          <p:cNvPr id="32" name="Graphic 31">
            <a:extLst>
              <a:ext uri="{FF2B5EF4-FFF2-40B4-BE49-F238E27FC236}">
                <a16:creationId xmlns:a16="http://schemas.microsoft.com/office/drawing/2014/main" id="{E59C8A6F-A8AA-4B7E-A08E-9FAC32FB2F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418718" y="3435739"/>
            <a:ext cx="960120" cy="960120"/>
          </a:xfrm>
          <a:prstGeom prst="rect">
            <a:avLst/>
          </a:prstGeom>
        </p:spPr>
      </p:pic>
      <p:pic>
        <p:nvPicPr>
          <p:cNvPr id="34" name="Graphic 33">
            <a:extLst>
              <a:ext uri="{FF2B5EF4-FFF2-40B4-BE49-F238E27FC236}">
                <a16:creationId xmlns:a16="http://schemas.microsoft.com/office/drawing/2014/main" id="{9171BCC9-BA52-4C23-86E6-ECB289E2197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72881" y="3435739"/>
            <a:ext cx="960120" cy="960120"/>
          </a:xfrm>
          <a:prstGeom prst="rect">
            <a:avLst/>
          </a:prstGeom>
        </p:spPr>
      </p:pic>
      <p:pic>
        <p:nvPicPr>
          <p:cNvPr id="36" name="Graphic 35">
            <a:extLst>
              <a:ext uri="{FF2B5EF4-FFF2-40B4-BE49-F238E27FC236}">
                <a16:creationId xmlns:a16="http://schemas.microsoft.com/office/drawing/2014/main" id="{2F2C1D81-51DA-47B3-8E04-B093A3BFABC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9283" y="4306092"/>
            <a:ext cx="960120" cy="960120"/>
          </a:xfrm>
          <a:prstGeom prst="rect">
            <a:avLst/>
          </a:prstGeom>
        </p:spPr>
      </p:pic>
      <p:pic>
        <p:nvPicPr>
          <p:cNvPr id="38" name="Graphic 37">
            <a:extLst>
              <a:ext uri="{FF2B5EF4-FFF2-40B4-BE49-F238E27FC236}">
                <a16:creationId xmlns:a16="http://schemas.microsoft.com/office/drawing/2014/main" id="{FEB4C294-C62F-448E-BF9F-8A1E2780FD2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33946" y="5048345"/>
            <a:ext cx="960120" cy="960120"/>
          </a:xfrm>
          <a:prstGeom prst="rect">
            <a:avLst/>
          </a:prstGeom>
        </p:spPr>
      </p:pic>
      <p:pic>
        <p:nvPicPr>
          <p:cNvPr id="40" name="Graphic 39">
            <a:extLst>
              <a:ext uri="{FF2B5EF4-FFF2-40B4-BE49-F238E27FC236}">
                <a16:creationId xmlns:a16="http://schemas.microsoft.com/office/drawing/2014/main" id="{345DBC92-E4A5-498B-8F09-7258B0B322F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639735" y="5048345"/>
            <a:ext cx="960120" cy="960120"/>
          </a:xfrm>
          <a:prstGeom prst="rect">
            <a:avLst/>
          </a:prstGeom>
        </p:spPr>
      </p:pic>
      <p:pic>
        <p:nvPicPr>
          <p:cNvPr id="42" name="Graphic 41">
            <a:extLst>
              <a:ext uri="{FF2B5EF4-FFF2-40B4-BE49-F238E27FC236}">
                <a16:creationId xmlns:a16="http://schemas.microsoft.com/office/drawing/2014/main" id="{D80575E7-3EE5-4687-B54C-5C361197567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548247" y="2165666"/>
            <a:ext cx="2633472" cy="363670"/>
          </a:xfrm>
          <a:prstGeom prst="rect">
            <a:avLst/>
          </a:prstGeom>
        </p:spPr>
      </p:pic>
      <p:pic>
        <p:nvPicPr>
          <p:cNvPr id="44" name="Graphic 43">
            <a:extLst>
              <a:ext uri="{FF2B5EF4-FFF2-40B4-BE49-F238E27FC236}">
                <a16:creationId xmlns:a16="http://schemas.microsoft.com/office/drawing/2014/main" id="{072CC9AD-A7BD-41D5-8E30-41E2C378FA3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822295" y="2115783"/>
            <a:ext cx="2788920" cy="129117"/>
          </a:xfrm>
          <a:prstGeom prst="rect">
            <a:avLst/>
          </a:prstGeom>
        </p:spPr>
      </p:pic>
      <p:pic>
        <p:nvPicPr>
          <p:cNvPr id="46" name="Graphic 45">
            <a:extLst>
              <a:ext uri="{FF2B5EF4-FFF2-40B4-BE49-F238E27FC236}">
                <a16:creationId xmlns:a16="http://schemas.microsoft.com/office/drawing/2014/main" id="{72958FA3-FC3E-4DA0-BBCA-A365CECD88B0}"/>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541683" y="2115783"/>
            <a:ext cx="2368296" cy="128016"/>
          </a:xfrm>
          <a:prstGeom prst="rect">
            <a:avLst/>
          </a:prstGeom>
        </p:spPr>
      </p:pic>
      <p:pic>
        <p:nvPicPr>
          <p:cNvPr id="6" name="Graphic 5">
            <a:extLst>
              <a:ext uri="{FF2B5EF4-FFF2-40B4-BE49-F238E27FC236}">
                <a16:creationId xmlns:a16="http://schemas.microsoft.com/office/drawing/2014/main" id="{306A99C8-69F5-4C46-B331-63364B5CF42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14170" y="1700407"/>
            <a:ext cx="960120" cy="960120"/>
          </a:xfrm>
          <a:prstGeom prst="rect">
            <a:avLst/>
          </a:prstGeom>
        </p:spPr>
      </p:pic>
      <p:pic>
        <p:nvPicPr>
          <p:cNvPr id="13" name="Graphic 12">
            <a:extLst>
              <a:ext uri="{FF2B5EF4-FFF2-40B4-BE49-F238E27FC236}">
                <a16:creationId xmlns:a16="http://schemas.microsoft.com/office/drawing/2014/main" id="{D0E50C59-E06C-4CAE-9EE1-B534C8F6FC0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639613" y="2545698"/>
            <a:ext cx="960120" cy="960120"/>
          </a:xfrm>
          <a:prstGeom prst="rect">
            <a:avLst/>
          </a:prstGeom>
        </p:spPr>
      </p:pic>
      <p:sp>
        <p:nvSpPr>
          <p:cNvPr id="9" name="Freeform: Shape 4">
            <a:extLst>
              <a:ext uri="{FF2B5EF4-FFF2-40B4-BE49-F238E27FC236}">
                <a16:creationId xmlns:a16="http://schemas.microsoft.com/office/drawing/2014/main" id="{F1D09C69-9946-B000-9F9A-E69376669953}"/>
              </a:ext>
            </a:extLst>
          </p:cNvPr>
          <p:cNvSpPr/>
          <p:nvPr/>
        </p:nvSpPr>
        <p:spPr>
          <a:xfrm>
            <a:off x="188890" y="1463337"/>
            <a:ext cx="12143088" cy="4770783"/>
          </a:xfrm>
          <a:custGeom>
            <a:avLst/>
            <a:gdLst>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5136543 w 11481683"/>
              <a:gd name="connsiteY6" fmla="*/ 3045350 h 4770783"/>
              <a:gd name="connsiteX7" fmla="*/ 4945711 w 11481683"/>
              <a:gd name="connsiteY7" fmla="*/ 2719346 h 4770783"/>
              <a:gd name="connsiteX8" fmla="*/ 4961614 w 11481683"/>
              <a:gd name="connsiteY8" fmla="*/ 2107096 h 4770783"/>
              <a:gd name="connsiteX9" fmla="*/ 5200153 w 11481683"/>
              <a:gd name="connsiteY9" fmla="*/ 1669774 h 4770783"/>
              <a:gd name="connsiteX10" fmla="*/ 9279172 w 11481683"/>
              <a:gd name="connsiteY10" fmla="*/ 1852654 h 4770783"/>
              <a:gd name="connsiteX11" fmla="*/ 9263270 w 11481683"/>
              <a:gd name="connsiteY11" fmla="*/ 2011680 h 4770783"/>
              <a:gd name="connsiteX12" fmla="*/ 9263270 w 11481683"/>
              <a:gd name="connsiteY12" fmla="*/ 2679590 h 4770783"/>
              <a:gd name="connsiteX13" fmla="*/ 11481683 w 11481683"/>
              <a:gd name="connsiteY13" fmla="*/ 267959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5136543 w 11481683"/>
              <a:gd name="connsiteY6" fmla="*/ 3045350 h 4770783"/>
              <a:gd name="connsiteX7" fmla="*/ 4945711 w 11481683"/>
              <a:gd name="connsiteY7" fmla="*/ 2719346 h 4770783"/>
              <a:gd name="connsiteX8" fmla="*/ 4961614 w 11481683"/>
              <a:gd name="connsiteY8" fmla="*/ 2107096 h 4770783"/>
              <a:gd name="connsiteX9" fmla="*/ 1207273 w 11481683"/>
              <a:gd name="connsiteY9" fmla="*/ 1822174 h 4770783"/>
              <a:gd name="connsiteX10" fmla="*/ 9279172 w 11481683"/>
              <a:gd name="connsiteY10" fmla="*/ 1852654 h 4770783"/>
              <a:gd name="connsiteX11" fmla="*/ 9263270 w 11481683"/>
              <a:gd name="connsiteY11" fmla="*/ 2011680 h 4770783"/>
              <a:gd name="connsiteX12" fmla="*/ 9263270 w 11481683"/>
              <a:gd name="connsiteY12" fmla="*/ 2679590 h 4770783"/>
              <a:gd name="connsiteX13" fmla="*/ 11481683 w 11481683"/>
              <a:gd name="connsiteY13" fmla="*/ 267959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5136543 w 11481683"/>
              <a:gd name="connsiteY6" fmla="*/ 3045350 h 4770783"/>
              <a:gd name="connsiteX7" fmla="*/ 4945711 w 11481683"/>
              <a:gd name="connsiteY7" fmla="*/ 2719346 h 4770783"/>
              <a:gd name="connsiteX8" fmla="*/ 1161774 w 11481683"/>
              <a:gd name="connsiteY8" fmla="*/ 2513496 h 4770783"/>
              <a:gd name="connsiteX9" fmla="*/ 1207273 w 11481683"/>
              <a:gd name="connsiteY9" fmla="*/ 1822174 h 4770783"/>
              <a:gd name="connsiteX10" fmla="*/ 9279172 w 11481683"/>
              <a:gd name="connsiteY10" fmla="*/ 1852654 h 4770783"/>
              <a:gd name="connsiteX11" fmla="*/ 9263270 w 11481683"/>
              <a:gd name="connsiteY11" fmla="*/ 2011680 h 4770783"/>
              <a:gd name="connsiteX12" fmla="*/ 9263270 w 11481683"/>
              <a:gd name="connsiteY12" fmla="*/ 2679590 h 4770783"/>
              <a:gd name="connsiteX13" fmla="*/ 11481683 w 11481683"/>
              <a:gd name="connsiteY13" fmla="*/ 267959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5136543 w 11481683"/>
              <a:gd name="connsiteY6" fmla="*/ 3045350 h 4770783"/>
              <a:gd name="connsiteX7" fmla="*/ 1267791 w 11481683"/>
              <a:gd name="connsiteY7" fmla="*/ 3085106 h 4770783"/>
              <a:gd name="connsiteX8" fmla="*/ 1161774 w 11481683"/>
              <a:gd name="connsiteY8" fmla="*/ 2513496 h 4770783"/>
              <a:gd name="connsiteX9" fmla="*/ 1207273 w 11481683"/>
              <a:gd name="connsiteY9" fmla="*/ 1822174 h 4770783"/>
              <a:gd name="connsiteX10" fmla="*/ 9279172 w 11481683"/>
              <a:gd name="connsiteY10" fmla="*/ 1852654 h 4770783"/>
              <a:gd name="connsiteX11" fmla="*/ 9263270 w 11481683"/>
              <a:gd name="connsiteY11" fmla="*/ 2011680 h 4770783"/>
              <a:gd name="connsiteX12" fmla="*/ 9263270 w 11481683"/>
              <a:gd name="connsiteY12" fmla="*/ 2679590 h 4770783"/>
              <a:gd name="connsiteX13" fmla="*/ 11481683 w 11481683"/>
              <a:gd name="connsiteY13" fmla="*/ 267959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5136543 w 11481683"/>
              <a:gd name="connsiteY6" fmla="*/ 3045350 h 4770783"/>
              <a:gd name="connsiteX7" fmla="*/ 1267791 w 11481683"/>
              <a:gd name="connsiteY7" fmla="*/ 3085106 h 4770783"/>
              <a:gd name="connsiteX8" fmla="*/ 1161774 w 11481683"/>
              <a:gd name="connsiteY8" fmla="*/ 2513496 h 4770783"/>
              <a:gd name="connsiteX9" fmla="*/ 1207273 w 11481683"/>
              <a:gd name="connsiteY9" fmla="*/ 1822174 h 4770783"/>
              <a:gd name="connsiteX10" fmla="*/ 9279172 w 11481683"/>
              <a:gd name="connsiteY10" fmla="*/ 1852654 h 4770783"/>
              <a:gd name="connsiteX11" fmla="*/ 9263270 w 11481683"/>
              <a:gd name="connsiteY11" fmla="*/ 2011680 h 4770783"/>
              <a:gd name="connsiteX12" fmla="*/ 4904630 w 11481683"/>
              <a:gd name="connsiteY12" fmla="*/ 2831990 h 4770783"/>
              <a:gd name="connsiteX13" fmla="*/ 11481683 w 11481683"/>
              <a:gd name="connsiteY13" fmla="*/ 267959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5136543 w 11481683"/>
              <a:gd name="connsiteY6" fmla="*/ 3045350 h 4770783"/>
              <a:gd name="connsiteX7" fmla="*/ 1267791 w 11481683"/>
              <a:gd name="connsiteY7" fmla="*/ 3085106 h 4770783"/>
              <a:gd name="connsiteX8" fmla="*/ 1161774 w 11481683"/>
              <a:gd name="connsiteY8" fmla="*/ 2513496 h 4770783"/>
              <a:gd name="connsiteX9" fmla="*/ 1207273 w 11481683"/>
              <a:gd name="connsiteY9" fmla="*/ 1822174 h 4770783"/>
              <a:gd name="connsiteX10" fmla="*/ 9279172 w 11481683"/>
              <a:gd name="connsiteY10" fmla="*/ 1852654 h 4770783"/>
              <a:gd name="connsiteX11" fmla="*/ 4904630 w 11481683"/>
              <a:gd name="connsiteY11" fmla="*/ 2021840 h 4770783"/>
              <a:gd name="connsiteX12" fmla="*/ 4904630 w 11481683"/>
              <a:gd name="connsiteY12" fmla="*/ 2831990 h 4770783"/>
              <a:gd name="connsiteX13" fmla="*/ 11481683 w 11481683"/>
              <a:gd name="connsiteY13" fmla="*/ 267959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5136543 w 11481683"/>
              <a:gd name="connsiteY6" fmla="*/ 3045350 h 4770783"/>
              <a:gd name="connsiteX7" fmla="*/ 1267791 w 11481683"/>
              <a:gd name="connsiteY7" fmla="*/ 3085106 h 4770783"/>
              <a:gd name="connsiteX8" fmla="*/ 1161774 w 11481683"/>
              <a:gd name="connsiteY8" fmla="*/ 2513496 h 4770783"/>
              <a:gd name="connsiteX9" fmla="*/ 1207273 w 11481683"/>
              <a:gd name="connsiteY9" fmla="*/ 1822174 h 4770783"/>
              <a:gd name="connsiteX10" fmla="*/ 4890052 w 11481683"/>
              <a:gd name="connsiteY10" fmla="*/ 1832334 h 4770783"/>
              <a:gd name="connsiteX11" fmla="*/ 4904630 w 11481683"/>
              <a:gd name="connsiteY11" fmla="*/ 2021840 h 4770783"/>
              <a:gd name="connsiteX12" fmla="*/ 4904630 w 11481683"/>
              <a:gd name="connsiteY12" fmla="*/ 2831990 h 4770783"/>
              <a:gd name="connsiteX13" fmla="*/ 11481683 w 11481683"/>
              <a:gd name="connsiteY13" fmla="*/ 267959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4872383 w 11481683"/>
              <a:gd name="connsiteY6" fmla="*/ 3065670 h 4770783"/>
              <a:gd name="connsiteX7" fmla="*/ 1267791 w 11481683"/>
              <a:gd name="connsiteY7" fmla="*/ 3085106 h 4770783"/>
              <a:gd name="connsiteX8" fmla="*/ 1161774 w 11481683"/>
              <a:gd name="connsiteY8" fmla="*/ 2513496 h 4770783"/>
              <a:gd name="connsiteX9" fmla="*/ 1207273 w 11481683"/>
              <a:gd name="connsiteY9" fmla="*/ 1822174 h 4770783"/>
              <a:gd name="connsiteX10" fmla="*/ 4890052 w 11481683"/>
              <a:gd name="connsiteY10" fmla="*/ 1832334 h 4770783"/>
              <a:gd name="connsiteX11" fmla="*/ 4904630 w 11481683"/>
              <a:gd name="connsiteY11" fmla="*/ 2021840 h 4770783"/>
              <a:gd name="connsiteX12" fmla="*/ 4904630 w 11481683"/>
              <a:gd name="connsiteY12" fmla="*/ 2831990 h 4770783"/>
              <a:gd name="connsiteX13" fmla="*/ 11481683 w 11481683"/>
              <a:gd name="connsiteY13" fmla="*/ 267959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4872383 w 11481683"/>
              <a:gd name="connsiteY6" fmla="*/ 3065670 h 4770783"/>
              <a:gd name="connsiteX7" fmla="*/ 1267791 w 11481683"/>
              <a:gd name="connsiteY7" fmla="*/ 3085106 h 4770783"/>
              <a:gd name="connsiteX8" fmla="*/ 1161774 w 11481683"/>
              <a:gd name="connsiteY8" fmla="*/ 2513496 h 4770783"/>
              <a:gd name="connsiteX9" fmla="*/ 1207273 w 11481683"/>
              <a:gd name="connsiteY9" fmla="*/ 1822174 h 4770783"/>
              <a:gd name="connsiteX10" fmla="*/ 4890052 w 11481683"/>
              <a:gd name="connsiteY10" fmla="*/ 1832334 h 4770783"/>
              <a:gd name="connsiteX11" fmla="*/ 4904630 w 11481683"/>
              <a:gd name="connsiteY11" fmla="*/ 2021840 h 4770783"/>
              <a:gd name="connsiteX12" fmla="*/ 4904630 w 11481683"/>
              <a:gd name="connsiteY12" fmla="*/ 3014870 h 4770783"/>
              <a:gd name="connsiteX13" fmla="*/ 11481683 w 11481683"/>
              <a:gd name="connsiteY13" fmla="*/ 267959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4872383 w 11481683"/>
              <a:gd name="connsiteY6" fmla="*/ 3065670 h 4770783"/>
              <a:gd name="connsiteX7" fmla="*/ 1267791 w 11481683"/>
              <a:gd name="connsiteY7" fmla="*/ 3085106 h 4770783"/>
              <a:gd name="connsiteX8" fmla="*/ 1161774 w 11481683"/>
              <a:gd name="connsiteY8" fmla="*/ 2513496 h 4770783"/>
              <a:gd name="connsiteX9" fmla="*/ 1207273 w 11481683"/>
              <a:gd name="connsiteY9" fmla="*/ 1822174 h 4770783"/>
              <a:gd name="connsiteX10" fmla="*/ 4890052 w 11481683"/>
              <a:gd name="connsiteY10" fmla="*/ 1832334 h 4770783"/>
              <a:gd name="connsiteX11" fmla="*/ 4904630 w 11481683"/>
              <a:gd name="connsiteY11" fmla="*/ 2021840 h 4770783"/>
              <a:gd name="connsiteX12" fmla="*/ 4904630 w 11481683"/>
              <a:gd name="connsiteY12" fmla="*/ 3014870 h 4770783"/>
              <a:gd name="connsiteX13" fmla="*/ 11481683 w 11481683"/>
              <a:gd name="connsiteY13" fmla="*/ 297423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4872383 w 11481683"/>
              <a:gd name="connsiteY6" fmla="*/ 3065670 h 4770783"/>
              <a:gd name="connsiteX7" fmla="*/ 1267791 w 11481683"/>
              <a:gd name="connsiteY7" fmla="*/ 3085106 h 4770783"/>
              <a:gd name="connsiteX8" fmla="*/ 1527534 w 11481683"/>
              <a:gd name="connsiteY8" fmla="*/ 2442376 h 4770783"/>
              <a:gd name="connsiteX9" fmla="*/ 1207273 w 11481683"/>
              <a:gd name="connsiteY9" fmla="*/ 1822174 h 4770783"/>
              <a:gd name="connsiteX10" fmla="*/ 4890052 w 11481683"/>
              <a:gd name="connsiteY10" fmla="*/ 1832334 h 4770783"/>
              <a:gd name="connsiteX11" fmla="*/ 4904630 w 11481683"/>
              <a:gd name="connsiteY11" fmla="*/ 2021840 h 4770783"/>
              <a:gd name="connsiteX12" fmla="*/ 4904630 w 11481683"/>
              <a:gd name="connsiteY12" fmla="*/ 3014870 h 4770783"/>
              <a:gd name="connsiteX13" fmla="*/ 11481683 w 11481683"/>
              <a:gd name="connsiteY13" fmla="*/ 297423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4872383 w 11481683"/>
              <a:gd name="connsiteY6" fmla="*/ 3065670 h 4770783"/>
              <a:gd name="connsiteX7" fmla="*/ 1267791 w 11481683"/>
              <a:gd name="connsiteY7" fmla="*/ 3085106 h 4770783"/>
              <a:gd name="connsiteX8" fmla="*/ 1527534 w 11481683"/>
              <a:gd name="connsiteY8" fmla="*/ 2442376 h 4770783"/>
              <a:gd name="connsiteX9" fmla="*/ 1207273 w 11481683"/>
              <a:gd name="connsiteY9" fmla="*/ 1822174 h 4770783"/>
              <a:gd name="connsiteX10" fmla="*/ 4890052 w 11481683"/>
              <a:gd name="connsiteY10" fmla="*/ 1832334 h 4770783"/>
              <a:gd name="connsiteX11" fmla="*/ 4904630 w 11481683"/>
              <a:gd name="connsiteY11" fmla="*/ 1983022 h 4770783"/>
              <a:gd name="connsiteX12" fmla="*/ 4904630 w 11481683"/>
              <a:gd name="connsiteY12" fmla="*/ 3014870 h 4770783"/>
              <a:gd name="connsiteX13" fmla="*/ 11481683 w 11481683"/>
              <a:gd name="connsiteY13" fmla="*/ 297423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4872383 w 11481683"/>
              <a:gd name="connsiteY6" fmla="*/ 3065670 h 4770783"/>
              <a:gd name="connsiteX7" fmla="*/ 1267791 w 11481683"/>
              <a:gd name="connsiteY7" fmla="*/ 3085106 h 4770783"/>
              <a:gd name="connsiteX8" fmla="*/ 1527534 w 11481683"/>
              <a:gd name="connsiteY8" fmla="*/ 2442376 h 4770783"/>
              <a:gd name="connsiteX9" fmla="*/ 1539390 w 11481683"/>
              <a:gd name="connsiteY9" fmla="*/ 1938631 h 4770783"/>
              <a:gd name="connsiteX10" fmla="*/ 4890052 w 11481683"/>
              <a:gd name="connsiteY10" fmla="*/ 1832334 h 4770783"/>
              <a:gd name="connsiteX11" fmla="*/ 4904630 w 11481683"/>
              <a:gd name="connsiteY11" fmla="*/ 1983022 h 4770783"/>
              <a:gd name="connsiteX12" fmla="*/ 4904630 w 11481683"/>
              <a:gd name="connsiteY12" fmla="*/ 3014870 h 4770783"/>
              <a:gd name="connsiteX13" fmla="*/ 11481683 w 11481683"/>
              <a:gd name="connsiteY13" fmla="*/ 297423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4872383 w 11481683"/>
              <a:gd name="connsiteY6" fmla="*/ 3065670 h 4770783"/>
              <a:gd name="connsiteX7" fmla="*/ 1530896 w 11481683"/>
              <a:gd name="connsiteY7" fmla="*/ 3011781 h 4770783"/>
              <a:gd name="connsiteX8" fmla="*/ 1527534 w 11481683"/>
              <a:gd name="connsiteY8" fmla="*/ 2442376 h 4770783"/>
              <a:gd name="connsiteX9" fmla="*/ 1539390 w 11481683"/>
              <a:gd name="connsiteY9" fmla="*/ 1938631 h 4770783"/>
              <a:gd name="connsiteX10" fmla="*/ 4890052 w 11481683"/>
              <a:gd name="connsiteY10" fmla="*/ 1832334 h 4770783"/>
              <a:gd name="connsiteX11" fmla="*/ 4904630 w 11481683"/>
              <a:gd name="connsiteY11" fmla="*/ 1983022 h 4770783"/>
              <a:gd name="connsiteX12" fmla="*/ 4904630 w 11481683"/>
              <a:gd name="connsiteY12" fmla="*/ 3014870 h 4770783"/>
              <a:gd name="connsiteX13" fmla="*/ 11481683 w 11481683"/>
              <a:gd name="connsiteY13" fmla="*/ 297423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4872383 w 11481683"/>
              <a:gd name="connsiteY6" fmla="*/ 3065670 h 4770783"/>
              <a:gd name="connsiteX7" fmla="*/ 1530896 w 11481683"/>
              <a:gd name="connsiteY7" fmla="*/ 3011781 h 4770783"/>
              <a:gd name="connsiteX8" fmla="*/ 1583606 w 11481683"/>
              <a:gd name="connsiteY8" fmla="*/ 2442376 h 4770783"/>
              <a:gd name="connsiteX9" fmla="*/ 1539390 w 11481683"/>
              <a:gd name="connsiteY9" fmla="*/ 1938631 h 4770783"/>
              <a:gd name="connsiteX10" fmla="*/ 4890052 w 11481683"/>
              <a:gd name="connsiteY10" fmla="*/ 1832334 h 4770783"/>
              <a:gd name="connsiteX11" fmla="*/ 4904630 w 11481683"/>
              <a:gd name="connsiteY11" fmla="*/ 1983022 h 4770783"/>
              <a:gd name="connsiteX12" fmla="*/ 4904630 w 11481683"/>
              <a:gd name="connsiteY12" fmla="*/ 3014870 h 4770783"/>
              <a:gd name="connsiteX13" fmla="*/ 11481683 w 11481683"/>
              <a:gd name="connsiteY13" fmla="*/ 297423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4872383 w 11481683"/>
              <a:gd name="connsiteY6" fmla="*/ 3065670 h 4770783"/>
              <a:gd name="connsiteX7" fmla="*/ 1530896 w 11481683"/>
              <a:gd name="connsiteY7" fmla="*/ 3011781 h 4770783"/>
              <a:gd name="connsiteX8" fmla="*/ 1589956 w 11481683"/>
              <a:gd name="connsiteY8" fmla="*/ 2461426 h 4770783"/>
              <a:gd name="connsiteX9" fmla="*/ 1539390 w 11481683"/>
              <a:gd name="connsiteY9" fmla="*/ 1938631 h 4770783"/>
              <a:gd name="connsiteX10" fmla="*/ 4890052 w 11481683"/>
              <a:gd name="connsiteY10" fmla="*/ 1832334 h 4770783"/>
              <a:gd name="connsiteX11" fmla="*/ 4904630 w 11481683"/>
              <a:gd name="connsiteY11" fmla="*/ 1983022 h 4770783"/>
              <a:gd name="connsiteX12" fmla="*/ 4904630 w 11481683"/>
              <a:gd name="connsiteY12" fmla="*/ 3014870 h 4770783"/>
              <a:gd name="connsiteX13" fmla="*/ 11481683 w 11481683"/>
              <a:gd name="connsiteY13" fmla="*/ 2974230 h 4770783"/>
              <a:gd name="connsiteX14" fmla="*/ 11481683 w 11481683"/>
              <a:gd name="connsiteY14" fmla="*/ 47708 h 4770783"/>
              <a:gd name="connsiteX15" fmla="*/ 0 w 11481683"/>
              <a:gd name="connsiteY15" fmla="*/ 0 h 4770783"/>
              <a:gd name="connsiteX0" fmla="*/ 0 w 11481683"/>
              <a:gd name="connsiteY0" fmla="*/ 0 h 4770783"/>
              <a:gd name="connsiteX1" fmla="*/ 0 w 11481683"/>
              <a:gd name="connsiteY1" fmla="*/ 4770783 h 4770783"/>
              <a:gd name="connsiteX2" fmla="*/ 262393 w 11481683"/>
              <a:gd name="connsiteY2" fmla="*/ 4762831 h 4770783"/>
              <a:gd name="connsiteX3" fmla="*/ 11465781 w 11481683"/>
              <a:gd name="connsiteY3" fmla="*/ 4762831 h 4770783"/>
              <a:gd name="connsiteX4" fmla="*/ 11465781 w 11481683"/>
              <a:gd name="connsiteY4" fmla="*/ 3053301 h 4770783"/>
              <a:gd name="connsiteX5" fmla="*/ 11251096 w 11481683"/>
              <a:gd name="connsiteY5" fmla="*/ 3045350 h 4770783"/>
              <a:gd name="connsiteX6" fmla="*/ 4872383 w 11481683"/>
              <a:gd name="connsiteY6" fmla="*/ 3065670 h 4770783"/>
              <a:gd name="connsiteX7" fmla="*/ 1530896 w 11481683"/>
              <a:gd name="connsiteY7" fmla="*/ 3011781 h 4770783"/>
              <a:gd name="connsiteX8" fmla="*/ 1596306 w 11481683"/>
              <a:gd name="connsiteY8" fmla="*/ 2451901 h 4770783"/>
              <a:gd name="connsiteX9" fmla="*/ 1539390 w 11481683"/>
              <a:gd name="connsiteY9" fmla="*/ 1938631 h 4770783"/>
              <a:gd name="connsiteX10" fmla="*/ 4890052 w 11481683"/>
              <a:gd name="connsiteY10" fmla="*/ 1832334 h 4770783"/>
              <a:gd name="connsiteX11" fmla="*/ 4904630 w 11481683"/>
              <a:gd name="connsiteY11" fmla="*/ 1983022 h 4770783"/>
              <a:gd name="connsiteX12" fmla="*/ 4904630 w 11481683"/>
              <a:gd name="connsiteY12" fmla="*/ 3014870 h 4770783"/>
              <a:gd name="connsiteX13" fmla="*/ 11481683 w 11481683"/>
              <a:gd name="connsiteY13" fmla="*/ 2974230 h 4770783"/>
              <a:gd name="connsiteX14" fmla="*/ 11481683 w 11481683"/>
              <a:gd name="connsiteY14" fmla="*/ 47708 h 4770783"/>
              <a:gd name="connsiteX15" fmla="*/ 0 w 11481683"/>
              <a:gd name="connsiteY15" fmla="*/ 0 h 477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81683" h="4770783">
                <a:moveTo>
                  <a:pt x="0" y="0"/>
                </a:moveTo>
                <a:lnTo>
                  <a:pt x="0" y="4770783"/>
                </a:lnTo>
                <a:lnTo>
                  <a:pt x="262393" y="4762831"/>
                </a:lnTo>
                <a:lnTo>
                  <a:pt x="11465781" y="4762831"/>
                </a:lnTo>
                <a:lnTo>
                  <a:pt x="11465781" y="3053301"/>
                </a:lnTo>
                <a:cubicBezTo>
                  <a:pt x="11277393" y="3036174"/>
                  <a:pt x="11348265" y="3025914"/>
                  <a:pt x="11251096" y="3045350"/>
                </a:cubicBezTo>
                <a:lnTo>
                  <a:pt x="4872383" y="3065670"/>
                </a:lnTo>
                <a:lnTo>
                  <a:pt x="1530896" y="3011781"/>
                </a:lnTo>
                <a:cubicBezTo>
                  <a:pt x="1529775" y="2821979"/>
                  <a:pt x="1597427" y="2641703"/>
                  <a:pt x="1596306" y="2451901"/>
                </a:cubicBezTo>
                <a:lnTo>
                  <a:pt x="1539390" y="1938631"/>
                </a:lnTo>
                <a:lnTo>
                  <a:pt x="4890052" y="1832334"/>
                </a:lnTo>
                <a:lnTo>
                  <a:pt x="4904630" y="1983022"/>
                </a:lnTo>
                <a:lnTo>
                  <a:pt x="4904630" y="3014870"/>
                </a:lnTo>
                <a:lnTo>
                  <a:pt x="11481683" y="2974230"/>
                </a:lnTo>
                <a:lnTo>
                  <a:pt x="11481683" y="47708"/>
                </a:lnTo>
                <a:lnTo>
                  <a:pt x="0" y="0"/>
                </a:lnTo>
                <a:close/>
              </a:path>
            </a:pathLst>
          </a:custGeom>
          <a:gradFill>
            <a:gsLst>
              <a:gs pos="0">
                <a:srgbClr val="B7DFF4">
                  <a:alpha val="69553"/>
                  <a:lumMod val="51985"/>
                  <a:lumOff val="48015"/>
                </a:srgbClr>
              </a:gs>
              <a:gs pos="99000">
                <a:srgbClr val="FFF0E1">
                  <a:alpha val="58689"/>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latin typeface="Amazon Ember Display" panose="020F0603020204020204" pitchFamily="34" charset="0"/>
            </a:endParaRPr>
          </a:p>
        </p:txBody>
      </p:sp>
    </p:spTree>
    <p:extLst>
      <p:ext uri="{BB962C8B-B14F-4D97-AF65-F5344CB8AC3E}">
        <p14:creationId xmlns:p14="http://schemas.microsoft.com/office/powerpoint/2010/main" val="104896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B6BF0D-DF4A-4794-8320-A0A5E9DF6F20}"/>
              </a:ext>
            </a:extLst>
          </p:cNvPr>
          <p:cNvSpPr/>
          <p:nvPr/>
        </p:nvSpPr>
        <p:spPr>
          <a:xfrm>
            <a:off x="7058726" y="2210905"/>
            <a:ext cx="4549967" cy="584775"/>
          </a:xfrm>
          <a:prstGeom prst="rect">
            <a:avLst/>
          </a:prstGeom>
        </p:spPr>
        <p:txBody>
          <a:bodyPr wrap="square">
            <a:spAutoFit/>
          </a:bodyPr>
          <a:lstStyle/>
          <a:p>
            <a:pPr>
              <a:spcAft>
                <a:spcPts val="1200"/>
              </a:spcAft>
            </a:pPr>
            <a:r>
              <a:rPr lang="zh-CN" altLang="en-US" sz="1600" dirty="0">
                <a:solidFill>
                  <a:schemeClr val="accent2"/>
                </a:solidFill>
                <a:latin typeface="Source Han Sans CN Regular" panose="020B0500000000000000" pitchFamily="34" charset="-128"/>
                <a:ea typeface="Source Han Sans CN Regular" panose="020B0500000000000000" pitchFamily="34" charset="-128"/>
              </a:rPr>
              <a:t>每个工程师的代码都不尽相同</a:t>
            </a:r>
            <a:r>
              <a:rPr lang="zh-CN" altLang="en-US" sz="1600" dirty="0">
                <a:solidFill>
                  <a:srgbClr val="FFC000"/>
                </a:solidFill>
                <a:latin typeface="Source Han Sans CN Regular" panose="020B0500000000000000" pitchFamily="34" charset="-128"/>
                <a:ea typeface="Source Han Sans CN Regular" panose="020B0500000000000000" pitchFamily="34" charset="-128"/>
              </a:rPr>
              <a:t>。</a:t>
            </a:r>
            <a:r>
              <a:rPr lang="zh-CN" altLang="en-US" sz="1600" dirty="0">
                <a:latin typeface="Source Han Sans CN Regular" panose="020B0500000000000000" pitchFamily="34" charset="-128"/>
                <a:ea typeface="Source Han Sans CN Regular" panose="020B0500000000000000" pitchFamily="34" charset="-128"/>
              </a:rPr>
              <a:t>有多种方法可以通过代码实现相同的结果。</a:t>
            </a:r>
            <a:endParaRPr lang="en-US" sz="1600" dirty="0">
              <a:latin typeface="Source Han Sans CN Regular" panose="020B0500000000000000" pitchFamily="34" charset="-128"/>
              <a:ea typeface="Source Han Sans CN Regular" panose="020B0500000000000000" pitchFamily="34" charset="-128"/>
            </a:endParaRPr>
          </a:p>
        </p:txBody>
      </p:sp>
      <p:sp>
        <p:nvSpPr>
          <p:cNvPr id="8" name="Rectangle 7">
            <a:extLst>
              <a:ext uri="{FF2B5EF4-FFF2-40B4-BE49-F238E27FC236}">
                <a16:creationId xmlns:a16="http://schemas.microsoft.com/office/drawing/2014/main" id="{233F8C27-7E88-4991-A7E4-03502F696604}"/>
              </a:ext>
            </a:extLst>
          </p:cNvPr>
          <p:cNvSpPr/>
          <p:nvPr/>
        </p:nvSpPr>
        <p:spPr>
          <a:xfrm>
            <a:off x="7058724" y="3815147"/>
            <a:ext cx="4549968" cy="584775"/>
          </a:xfrm>
          <a:prstGeom prst="rect">
            <a:avLst/>
          </a:prstGeom>
        </p:spPr>
        <p:txBody>
          <a:bodyPr wrap="square">
            <a:spAutoFit/>
          </a:bodyPr>
          <a:lstStyle/>
          <a:p>
            <a:pPr>
              <a:spcAft>
                <a:spcPts val="1200"/>
              </a:spcAft>
            </a:pPr>
            <a:r>
              <a:rPr lang="zh-CN" altLang="en-US" sz="1600" dirty="0">
                <a:solidFill>
                  <a:schemeClr val="accent2"/>
                </a:solidFill>
                <a:latin typeface="Source Han Sans CN Regular" panose="020B0500000000000000" pitchFamily="34" charset="-128"/>
                <a:ea typeface="Source Han Sans CN Regular" panose="020B0500000000000000" pitchFamily="34" charset="-128"/>
              </a:rPr>
              <a:t>代码是流动的</a:t>
            </a:r>
            <a:r>
              <a:rPr lang="zh-CN" altLang="en-US" sz="1600" dirty="0">
                <a:solidFill>
                  <a:srgbClr val="FFC000"/>
                </a:solidFill>
                <a:latin typeface="Source Han Sans CN Regular" panose="020B0500000000000000" pitchFamily="34" charset="-128"/>
                <a:ea typeface="Source Han Sans CN Regular" panose="020B0500000000000000" pitchFamily="34" charset="-128"/>
              </a:rPr>
              <a:t>。</a:t>
            </a:r>
            <a:r>
              <a:rPr lang="zh-CN" altLang="en-US" sz="1600" dirty="0">
                <a:latin typeface="Source Han Sans CN Regular" panose="020B0500000000000000" pitchFamily="34" charset="-128"/>
                <a:ea typeface="Source Han Sans CN Regular" panose="020B0500000000000000" pitchFamily="34" charset="-128"/>
              </a:rPr>
              <a:t>当代码被更新或</a:t>
            </a:r>
            <a:r>
              <a:rPr lang="en-US" sz="1600" dirty="0">
                <a:latin typeface="Source Han Sans CN Regular" panose="020B0500000000000000" pitchFamily="34" charset="-128"/>
                <a:ea typeface="Source Han Sans CN Regular" panose="020B0500000000000000" pitchFamily="34" charset="-128"/>
              </a:rPr>
              <a:t>bug</a:t>
            </a:r>
            <a:r>
              <a:rPr lang="zh-CN" altLang="en-US" sz="1600" dirty="0">
                <a:latin typeface="Source Han Sans CN Regular" panose="020B0500000000000000" pitchFamily="34" charset="-128"/>
                <a:ea typeface="Source Han Sans CN Regular" panose="020B0500000000000000" pitchFamily="34" charset="-128"/>
              </a:rPr>
              <a:t>被修复时</a:t>
            </a:r>
            <a:r>
              <a:rPr lang="en-US" altLang="zh-CN" sz="1600" dirty="0">
                <a:latin typeface="Source Han Sans CN Regular" panose="020B0500000000000000" pitchFamily="34" charset="-128"/>
                <a:ea typeface="Source Han Sans CN Regular" panose="020B0500000000000000" pitchFamily="34" charset="-128"/>
              </a:rPr>
              <a:t>,</a:t>
            </a:r>
            <a:r>
              <a:rPr lang="zh-CN" altLang="en-US" sz="1600" dirty="0">
                <a:latin typeface="Source Han Sans CN Regular" panose="020B0500000000000000" pitchFamily="34" charset="-128"/>
                <a:ea typeface="Source Han Sans CN Regular" panose="020B0500000000000000" pitchFamily="34" charset="-128"/>
              </a:rPr>
              <a:t>代码块会发生移动</a:t>
            </a:r>
            <a:endParaRPr lang="en-US" sz="1600" dirty="0">
              <a:latin typeface="Source Han Sans CN Regular" panose="020B0500000000000000" pitchFamily="34" charset="-128"/>
              <a:ea typeface="Source Han Sans CN Regular" panose="020B0500000000000000" pitchFamily="34" charset="-128"/>
            </a:endParaRPr>
          </a:p>
        </p:txBody>
      </p:sp>
      <p:sp>
        <p:nvSpPr>
          <p:cNvPr id="9" name="Rectangle 8">
            <a:extLst>
              <a:ext uri="{FF2B5EF4-FFF2-40B4-BE49-F238E27FC236}">
                <a16:creationId xmlns:a16="http://schemas.microsoft.com/office/drawing/2014/main" id="{4AF301E5-2574-4705-B9F6-82F6A021CA23}"/>
              </a:ext>
            </a:extLst>
          </p:cNvPr>
          <p:cNvSpPr/>
          <p:nvPr/>
        </p:nvSpPr>
        <p:spPr>
          <a:xfrm>
            <a:off x="7058724" y="5108711"/>
            <a:ext cx="4549968" cy="584775"/>
          </a:xfrm>
          <a:prstGeom prst="rect">
            <a:avLst/>
          </a:prstGeom>
        </p:spPr>
        <p:txBody>
          <a:bodyPr wrap="square">
            <a:spAutoFit/>
          </a:bodyPr>
          <a:lstStyle/>
          <a:p>
            <a:pPr>
              <a:spcAft>
                <a:spcPts val="1200"/>
              </a:spcAft>
            </a:pPr>
            <a:r>
              <a:rPr lang="zh-CN" altLang="en-US" sz="1600" dirty="0">
                <a:solidFill>
                  <a:schemeClr val="accent2"/>
                </a:solidFill>
                <a:latin typeface="Source Han Sans CN Regular" panose="020B0500000000000000" pitchFamily="34" charset="-128"/>
                <a:ea typeface="Source Han Sans CN Regular" panose="020B0500000000000000" pitchFamily="34" charset="-128"/>
              </a:rPr>
              <a:t>编码技术在不断发展</a:t>
            </a:r>
            <a:r>
              <a:rPr lang="zh-CN" altLang="en-US" sz="1600" dirty="0">
                <a:solidFill>
                  <a:srgbClr val="FFC000"/>
                </a:solidFill>
                <a:latin typeface="Source Han Sans CN Regular" panose="020B0500000000000000" pitchFamily="34" charset="-128"/>
                <a:ea typeface="Source Han Sans CN Regular" panose="020B0500000000000000" pitchFamily="34" charset="-128"/>
              </a:rPr>
              <a:t>。</a:t>
            </a:r>
            <a:r>
              <a:rPr lang="zh-CN" altLang="en-US" sz="1600" dirty="0">
                <a:latin typeface="Source Han Sans CN Regular" panose="020B0500000000000000" pitchFamily="34" charset="-128"/>
                <a:ea typeface="Source Han Sans CN Regular" panose="020B0500000000000000" pitchFamily="34" charset="-128"/>
              </a:rPr>
              <a:t>今天被认为安全的方法</a:t>
            </a:r>
            <a:r>
              <a:rPr lang="en-US" altLang="zh-CN" sz="1600" dirty="0">
                <a:latin typeface="Source Han Sans CN Regular" panose="020B0500000000000000" pitchFamily="34" charset="-128"/>
                <a:ea typeface="Source Han Sans CN Regular" panose="020B0500000000000000" pitchFamily="34" charset="-128"/>
              </a:rPr>
              <a:t>,</a:t>
            </a:r>
            <a:r>
              <a:rPr lang="zh-CN" altLang="en-US" sz="1600" dirty="0">
                <a:latin typeface="Source Han Sans CN Regular" panose="020B0500000000000000" pitchFamily="34" charset="-128"/>
                <a:ea typeface="Source Han Sans CN Regular" panose="020B0500000000000000" pitchFamily="34" charset="-128"/>
              </a:rPr>
              <a:t>明天可能就不安全了</a:t>
            </a:r>
            <a:endParaRPr lang="en-US" sz="1600" dirty="0">
              <a:latin typeface="Source Han Sans CN Regular" panose="020B0500000000000000" pitchFamily="34" charset="-128"/>
              <a:ea typeface="Source Han Sans CN Regular" panose="020B0500000000000000" pitchFamily="34" charset="-128"/>
            </a:endParaRPr>
          </a:p>
        </p:txBody>
      </p:sp>
      <p:sp>
        <p:nvSpPr>
          <p:cNvPr id="10" name="Rectangle 9">
            <a:extLst>
              <a:ext uri="{FF2B5EF4-FFF2-40B4-BE49-F238E27FC236}">
                <a16:creationId xmlns:a16="http://schemas.microsoft.com/office/drawing/2014/main" id="{A2222D59-417E-43E2-9CAE-E6C567C352F2}"/>
              </a:ext>
            </a:extLst>
          </p:cNvPr>
          <p:cNvSpPr/>
          <p:nvPr/>
        </p:nvSpPr>
        <p:spPr>
          <a:xfrm>
            <a:off x="6957124" y="671119"/>
            <a:ext cx="4651568" cy="830997"/>
          </a:xfrm>
          <a:prstGeom prst="rect">
            <a:avLst/>
          </a:prstGeom>
        </p:spPr>
        <p:txBody>
          <a:bodyPr wrap="square">
            <a:spAutoFit/>
          </a:bodyPr>
          <a:lstStyle/>
          <a:p>
            <a:pPr>
              <a:spcAft>
                <a:spcPts val="1200"/>
              </a:spcAft>
            </a:pPr>
            <a:r>
              <a:rPr lang="zh-CN" altLang="en-US" sz="1600" dirty="0">
                <a:solidFill>
                  <a:schemeClr val="accent2"/>
                </a:solidFill>
                <a:latin typeface="Source Han Sans CN Regular" panose="020B0500000000000000" pitchFamily="34" charset="-128"/>
                <a:ea typeface="Source Han Sans CN Regular" panose="020B0500000000000000" pitchFamily="34" charset="-128"/>
              </a:rPr>
              <a:t>语境决定一切</a:t>
            </a:r>
            <a:r>
              <a:rPr lang="zh-CN" altLang="en-US" sz="1600" dirty="0">
                <a:latin typeface="Source Han Sans CN Regular" panose="020B0500000000000000" pitchFamily="34" charset="-128"/>
                <a:ea typeface="Source Han Sans CN Regular" panose="020B0500000000000000" pitchFamily="34" charset="-128"/>
              </a:rPr>
              <a:t>：一个函数在以某种方式使用时可能会出现漏洞</a:t>
            </a:r>
            <a:r>
              <a:rPr lang="en-US" altLang="zh-CN" sz="1600" dirty="0">
                <a:latin typeface="Source Han Sans CN Regular" panose="020B0500000000000000" pitchFamily="34" charset="-128"/>
                <a:ea typeface="Source Han Sans CN Regular" panose="020B0500000000000000" pitchFamily="34" charset="-128"/>
              </a:rPr>
              <a:t>,</a:t>
            </a:r>
            <a:r>
              <a:rPr lang="zh-CN" altLang="en-US" sz="1600" dirty="0">
                <a:latin typeface="Source Han Sans CN Regular" panose="020B0500000000000000" pitchFamily="34" charset="-128"/>
                <a:ea typeface="Source Han Sans CN Regular" panose="020B0500000000000000" pitchFamily="34" charset="-128"/>
              </a:rPr>
              <a:t>但以不同的方式使用时可能是安全的。</a:t>
            </a:r>
            <a:endParaRPr lang="en-US" sz="1600" dirty="0">
              <a:latin typeface="Source Han Sans CN Regular" panose="020B0500000000000000" pitchFamily="34" charset="-128"/>
              <a:ea typeface="Source Han Sans CN Regular" panose="020B0500000000000000" pitchFamily="34" charset="-128"/>
            </a:endParaRPr>
          </a:p>
        </p:txBody>
      </p:sp>
      <p:sp>
        <p:nvSpPr>
          <p:cNvPr id="12" name="Rectangle 11">
            <a:extLst>
              <a:ext uri="{FF2B5EF4-FFF2-40B4-BE49-F238E27FC236}">
                <a16:creationId xmlns:a16="http://schemas.microsoft.com/office/drawing/2014/main" id="{ABB31254-8158-4649-B691-9B7A4638007C}"/>
              </a:ext>
            </a:extLst>
          </p:cNvPr>
          <p:cNvSpPr/>
          <p:nvPr/>
        </p:nvSpPr>
        <p:spPr>
          <a:xfrm>
            <a:off x="5567697" y="419101"/>
            <a:ext cx="6236915" cy="5767783"/>
          </a:xfrm>
          <a:prstGeom prst="rect">
            <a:avLst/>
          </a:prstGeom>
          <a:noFill/>
          <a:ln w="1905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52400" tIns="121920" rIns="152400" bIns="121920" rtlCol="0" anchor="t" anchorCtr="0"/>
          <a:lstStyle/>
          <a:p>
            <a:pPr defTabSz="609561"/>
            <a:endParaRPr lang="en-US" sz="1667" dirty="0">
              <a:solidFill>
                <a:schemeClr val="tx1"/>
              </a:solidFill>
              <a:latin typeface="Amazon Ember"/>
            </a:endParaRPr>
          </a:p>
        </p:txBody>
      </p:sp>
      <p:pic>
        <p:nvPicPr>
          <p:cNvPr id="13" name="Graphic 12" descr="Puzzle pieces">
            <a:extLst>
              <a:ext uri="{FF2B5EF4-FFF2-40B4-BE49-F238E27FC236}">
                <a16:creationId xmlns:a16="http://schemas.microsoft.com/office/drawing/2014/main" id="{E734A414-8B40-4A08-9564-A74EFC55B2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9016" y="3701133"/>
            <a:ext cx="914400" cy="914400"/>
          </a:xfrm>
          <a:prstGeom prst="rect">
            <a:avLst/>
          </a:prstGeom>
        </p:spPr>
      </p:pic>
      <p:pic>
        <p:nvPicPr>
          <p:cNvPr id="14" name="Graphic 13" descr="Gauge">
            <a:extLst>
              <a:ext uri="{FF2B5EF4-FFF2-40B4-BE49-F238E27FC236}">
                <a16:creationId xmlns:a16="http://schemas.microsoft.com/office/drawing/2014/main" id="{83EDE535-18ED-47B0-98EC-A2A6F31C01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69016" y="5100679"/>
            <a:ext cx="914400" cy="914400"/>
          </a:xfrm>
          <a:prstGeom prst="rect">
            <a:avLst/>
          </a:prstGeom>
        </p:spPr>
      </p:pic>
      <p:pic>
        <p:nvPicPr>
          <p:cNvPr id="15" name="Graphic 14" descr="Head with gears">
            <a:extLst>
              <a:ext uri="{FF2B5EF4-FFF2-40B4-BE49-F238E27FC236}">
                <a16:creationId xmlns:a16="http://schemas.microsoft.com/office/drawing/2014/main" id="{9057DAE5-D41E-4328-A69B-369ACCD7A9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6403" y="671119"/>
            <a:ext cx="914400" cy="914400"/>
          </a:xfrm>
          <a:prstGeom prst="rect">
            <a:avLst/>
          </a:prstGeom>
        </p:spPr>
      </p:pic>
      <p:pic>
        <p:nvPicPr>
          <p:cNvPr id="16" name="Graphic 15" descr="Fingerprint">
            <a:extLst>
              <a:ext uri="{FF2B5EF4-FFF2-40B4-BE49-F238E27FC236}">
                <a16:creationId xmlns:a16="http://schemas.microsoft.com/office/drawing/2014/main" id="{8EB4B386-85A6-4082-A395-CDEA36B7A0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15740" y="2109069"/>
            <a:ext cx="914400" cy="914400"/>
          </a:xfrm>
          <a:prstGeom prst="rect">
            <a:avLst/>
          </a:prstGeom>
        </p:spPr>
      </p:pic>
      <p:cxnSp>
        <p:nvCxnSpPr>
          <p:cNvPr id="2" name="Straight Connector 1">
            <a:extLst>
              <a:ext uri="{FF2B5EF4-FFF2-40B4-BE49-F238E27FC236}">
                <a16:creationId xmlns:a16="http://schemas.microsoft.com/office/drawing/2014/main" id="{FC6841C9-C876-E763-E542-39CC34431219}"/>
              </a:ext>
            </a:extLst>
          </p:cNvPr>
          <p:cNvCxnSpPr>
            <a:cxnSpLocks/>
          </p:cNvCxnSpPr>
          <p:nvPr/>
        </p:nvCxnSpPr>
        <p:spPr>
          <a:xfrm>
            <a:off x="513907" y="3069007"/>
            <a:ext cx="1517919" cy="0"/>
          </a:xfrm>
          <a:prstGeom prst="line">
            <a:avLst/>
          </a:prstGeom>
          <a:ln w="57150">
            <a:solidFill>
              <a:srgbClr val="FFC000"/>
            </a:solidFill>
            <a:tailEnd type="none"/>
          </a:ln>
          <a:effectLst/>
        </p:spPr>
        <p:style>
          <a:lnRef idx="2">
            <a:schemeClr val="accent1"/>
          </a:lnRef>
          <a:fillRef idx="0">
            <a:schemeClr val="accent1"/>
          </a:fillRef>
          <a:effectRef idx="1">
            <a:schemeClr val="accent1"/>
          </a:effectRef>
          <a:fontRef idx="minor">
            <a:schemeClr val="tx1"/>
          </a:fontRef>
        </p:style>
      </p:cxnSp>
      <p:pic>
        <p:nvPicPr>
          <p:cNvPr id="3" name="Graphic 2" descr="Gears">
            <a:extLst>
              <a:ext uri="{FF2B5EF4-FFF2-40B4-BE49-F238E27FC236}">
                <a16:creationId xmlns:a16="http://schemas.microsoft.com/office/drawing/2014/main" id="{6EBA6A71-F6F8-E961-3F70-D6370A1B33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7798" y="1775808"/>
            <a:ext cx="964621" cy="964621"/>
          </a:xfrm>
          <a:prstGeom prst="rect">
            <a:avLst/>
          </a:prstGeom>
        </p:spPr>
      </p:pic>
      <p:sp>
        <p:nvSpPr>
          <p:cNvPr id="4" name="Rectangle 3">
            <a:extLst>
              <a:ext uri="{FF2B5EF4-FFF2-40B4-BE49-F238E27FC236}">
                <a16:creationId xmlns:a16="http://schemas.microsoft.com/office/drawing/2014/main" id="{2808679A-9FE9-8925-ED8E-766C44052DDF}"/>
              </a:ext>
            </a:extLst>
          </p:cNvPr>
          <p:cNvSpPr/>
          <p:nvPr/>
        </p:nvSpPr>
        <p:spPr>
          <a:xfrm>
            <a:off x="649943" y="2668884"/>
            <a:ext cx="1245848" cy="297454"/>
          </a:xfrm>
          <a:prstGeom prst="rect">
            <a:avLst/>
          </a:prstGeom>
        </p:spPr>
        <p:txBody>
          <a:bodyPr wrap="square">
            <a:spAutoFit/>
          </a:bodyPr>
          <a:lstStyle/>
          <a:p>
            <a:pPr algn="ctr"/>
            <a:r>
              <a:rPr lang="en-US" sz="1333"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 Onboarding </a:t>
            </a:r>
          </a:p>
        </p:txBody>
      </p:sp>
      <p:sp>
        <p:nvSpPr>
          <p:cNvPr id="17" name="Rectangle 16">
            <a:extLst>
              <a:ext uri="{FF2B5EF4-FFF2-40B4-BE49-F238E27FC236}">
                <a16:creationId xmlns:a16="http://schemas.microsoft.com/office/drawing/2014/main" id="{1AEE959A-D196-C260-2138-94AAEE271052}"/>
              </a:ext>
            </a:extLst>
          </p:cNvPr>
          <p:cNvSpPr/>
          <p:nvPr/>
        </p:nvSpPr>
        <p:spPr>
          <a:xfrm>
            <a:off x="397134" y="3241839"/>
            <a:ext cx="1701373" cy="738664"/>
          </a:xfrm>
          <a:prstGeom prst="rect">
            <a:avLst/>
          </a:prstGeom>
        </p:spPr>
        <p:txBody>
          <a:bodyPr wrap="square">
            <a:spAutoFit/>
          </a:bodyPr>
          <a:lstStyle/>
          <a:p>
            <a:pPr algn="ctr"/>
            <a:r>
              <a:rPr lang="zh-CN" altLang="en-US" sz="1400" dirty="0">
                <a:latin typeface="Source Han Sans CN Regular" panose="020B0500000000000000" pitchFamily="34" charset="-128"/>
                <a:ea typeface="Source Han Sans CN Regular" panose="020B0500000000000000" pitchFamily="34" charset="-128"/>
              </a:rPr>
              <a:t>在整个组织内推广安全应用程序具有挑战性</a:t>
            </a:r>
            <a:endParaRPr lang="en-US" sz="1400" dirty="0">
              <a:latin typeface="Source Han Sans CN Regular" panose="020B0500000000000000" pitchFamily="34" charset="-128"/>
              <a:ea typeface="Source Han Sans CN Regular" panose="020B0500000000000000" pitchFamily="34" charset="-128"/>
            </a:endParaRPr>
          </a:p>
        </p:txBody>
      </p:sp>
      <p:sp>
        <p:nvSpPr>
          <p:cNvPr id="19" name="Rectangle 18">
            <a:extLst>
              <a:ext uri="{FF2B5EF4-FFF2-40B4-BE49-F238E27FC236}">
                <a16:creationId xmlns:a16="http://schemas.microsoft.com/office/drawing/2014/main" id="{168328D2-1307-CBA6-B836-0EF8A9288091}"/>
              </a:ext>
            </a:extLst>
          </p:cNvPr>
          <p:cNvSpPr/>
          <p:nvPr/>
        </p:nvSpPr>
        <p:spPr>
          <a:xfrm>
            <a:off x="2794354" y="2538858"/>
            <a:ext cx="2099292" cy="502573"/>
          </a:xfrm>
          <a:prstGeom prst="rect">
            <a:avLst/>
          </a:prstGeom>
        </p:spPr>
        <p:txBody>
          <a:bodyPr wrap="square">
            <a:spAutoFit/>
          </a:bodyPr>
          <a:lstStyle/>
          <a:p>
            <a:pPr algn="ctr"/>
            <a:r>
              <a:rPr lang="en-US" sz="1333"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 Triaging /</a:t>
            </a:r>
          </a:p>
          <a:p>
            <a:pPr algn="ctr"/>
            <a:r>
              <a:rPr lang="en-US" sz="1333"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Prioritization</a:t>
            </a:r>
          </a:p>
        </p:txBody>
      </p:sp>
      <p:pic>
        <p:nvPicPr>
          <p:cNvPr id="20" name="Graphic 19" descr="List RTL">
            <a:extLst>
              <a:ext uri="{FF2B5EF4-FFF2-40B4-BE49-F238E27FC236}">
                <a16:creationId xmlns:a16="http://schemas.microsoft.com/office/drawing/2014/main" id="{5BB2BF20-D166-A29C-8E88-8210FB50BA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62777" y="1876663"/>
            <a:ext cx="762911" cy="762911"/>
          </a:xfrm>
          <a:prstGeom prst="rect">
            <a:avLst/>
          </a:prstGeom>
        </p:spPr>
      </p:pic>
      <p:pic>
        <p:nvPicPr>
          <p:cNvPr id="21" name="Graphic 20" descr="Magnifying glass">
            <a:extLst>
              <a:ext uri="{FF2B5EF4-FFF2-40B4-BE49-F238E27FC236}">
                <a16:creationId xmlns:a16="http://schemas.microsoft.com/office/drawing/2014/main" id="{E5C63DE5-5E12-7800-6365-003C96BE86F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44231" y="1679306"/>
            <a:ext cx="762911" cy="762911"/>
          </a:xfrm>
          <a:prstGeom prst="rect">
            <a:avLst/>
          </a:prstGeom>
        </p:spPr>
      </p:pic>
      <p:cxnSp>
        <p:nvCxnSpPr>
          <p:cNvPr id="23" name="Straight Connector 22">
            <a:extLst>
              <a:ext uri="{FF2B5EF4-FFF2-40B4-BE49-F238E27FC236}">
                <a16:creationId xmlns:a16="http://schemas.microsoft.com/office/drawing/2014/main" id="{88437223-7A76-8D1D-0A8A-9B520456DB92}"/>
              </a:ext>
            </a:extLst>
          </p:cNvPr>
          <p:cNvCxnSpPr>
            <a:cxnSpLocks/>
          </p:cNvCxnSpPr>
          <p:nvPr/>
        </p:nvCxnSpPr>
        <p:spPr>
          <a:xfrm>
            <a:off x="3021307" y="3069007"/>
            <a:ext cx="1647828" cy="0"/>
          </a:xfrm>
          <a:prstGeom prst="line">
            <a:avLst/>
          </a:prstGeom>
          <a:ln w="57150">
            <a:solidFill>
              <a:srgbClr val="FFC000"/>
            </a:solidFill>
            <a:tailEnd type="non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8E3F646E-2328-351C-8B45-366C272A78B7}"/>
              </a:ext>
            </a:extLst>
          </p:cNvPr>
          <p:cNvSpPr/>
          <p:nvPr/>
        </p:nvSpPr>
        <p:spPr>
          <a:xfrm>
            <a:off x="2940816" y="3251070"/>
            <a:ext cx="1848899" cy="738664"/>
          </a:xfrm>
          <a:prstGeom prst="rect">
            <a:avLst/>
          </a:prstGeom>
        </p:spPr>
        <p:txBody>
          <a:bodyPr wrap="square">
            <a:spAutoFit/>
          </a:bodyPr>
          <a:lstStyle/>
          <a:p>
            <a:pPr algn="ctr"/>
            <a:r>
              <a:rPr lang="zh-CN" altLang="en-US" sz="1400" dirty="0">
                <a:latin typeface="Source Han Sans CN Regular" panose="020B0500000000000000" pitchFamily="34" charset="-128"/>
                <a:ea typeface="Source Han Sans CN Regular" panose="020B0500000000000000" pitchFamily="34" charset="-128"/>
              </a:rPr>
              <a:t>安全和研发团队被漏洞发现淹没 </a:t>
            </a:r>
            <a:r>
              <a:rPr lang="en-US" altLang="zh-CN" sz="1400" dirty="0">
                <a:latin typeface="Source Han Sans CN Regular" panose="020B0500000000000000" pitchFamily="34" charset="-128"/>
                <a:ea typeface="Source Han Sans CN Regular" panose="020B0500000000000000" pitchFamily="34" charset="-128"/>
              </a:rPr>
              <a:t>- </a:t>
            </a:r>
            <a:r>
              <a:rPr lang="zh-CN" altLang="en-US" sz="1400" dirty="0">
                <a:latin typeface="Source Han Sans CN Regular" panose="020B0500000000000000" pitchFamily="34" charset="-128"/>
                <a:ea typeface="Source Han Sans CN Regular" panose="020B0500000000000000" pitchFamily="34" charset="-128"/>
              </a:rPr>
              <a:t>其中许多实际上是误报</a:t>
            </a:r>
            <a:endParaRPr lang="en-US" sz="1400" dirty="0">
              <a:latin typeface="Source Han Sans CN Regular" panose="020B0500000000000000" pitchFamily="34" charset="-128"/>
              <a:ea typeface="Source Han Sans CN Regular" panose="020B0500000000000000" pitchFamily="34" charset="-128"/>
            </a:endParaRPr>
          </a:p>
        </p:txBody>
      </p:sp>
      <p:sp>
        <p:nvSpPr>
          <p:cNvPr id="27" name="Rectangle 26">
            <a:extLst>
              <a:ext uri="{FF2B5EF4-FFF2-40B4-BE49-F238E27FC236}">
                <a16:creationId xmlns:a16="http://schemas.microsoft.com/office/drawing/2014/main" id="{85BB6797-7BDF-4698-71A9-D314CD1E65D6}"/>
              </a:ext>
            </a:extLst>
          </p:cNvPr>
          <p:cNvSpPr/>
          <p:nvPr/>
        </p:nvSpPr>
        <p:spPr>
          <a:xfrm>
            <a:off x="576198" y="4830560"/>
            <a:ext cx="1276047" cy="297454"/>
          </a:xfrm>
          <a:prstGeom prst="rect">
            <a:avLst/>
          </a:prstGeom>
        </p:spPr>
        <p:txBody>
          <a:bodyPr wrap="square">
            <a:spAutoFit/>
          </a:bodyPr>
          <a:lstStyle/>
          <a:p>
            <a:pPr algn="ctr"/>
            <a:r>
              <a:rPr lang="en-US" sz="1333"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Remediation</a:t>
            </a:r>
          </a:p>
        </p:txBody>
      </p:sp>
      <p:pic>
        <p:nvPicPr>
          <p:cNvPr id="28" name="Graphic 27" descr="Checklist RTL">
            <a:extLst>
              <a:ext uri="{FF2B5EF4-FFF2-40B4-BE49-F238E27FC236}">
                <a16:creationId xmlns:a16="http://schemas.microsoft.com/office/drawing/2014/main" id="{77C27936-970E-10E0-3D85-AB55D8FE295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27407" y="4056929"/>
            <a:ext cx="773631" cy="773631"/>
          </a:xfrm>
          <a:prstGeom prst="rect">
            <a:avLst/>
          </a:prstGeom>
        </p:spPr>
      </p:pic>
      <p:cxnSp>
        <p:nvCxnSpPr>
          <p:cNvPr id="29" name="Straight Connector 28">
            <a:extLst>
              <a:ext uri="{FF2B5EF4-FFF2-40B4-BE49-F238E27FC236}">
                <a16:creationId xmlns:a16="http://schemas.microsoft.com/office/drawing/2014/main" id="{7B8A191E-292E-D688-4436-96EC61B3FC26}"/>
              </a:ext>
            </a:extLst>
          </p:cNvPr>
          <p:cNvCxnSpPr>
            <a:cxnSpLocks/>
          </p:cNvCxnSpPr>
          <p:nvPr/>
        </p:nvCxnSpPr>
        <p:spPr>
          <a:xfrm>
            <a:off x="491149" y="5158853"/>
            <a:ext cx="1517919" cy="0"/>
          </a:xfrm>
          <a:prstGeom prst="line">
            <a:avLst/>
          </a:prstGeom>
          <a:ln w="57150">
            <a:solidFill>
              <a:srgbClr val="FFC000"/>
            </a:solidFill>
            <a:tailEnd type="none"/>
          </a:ln>
          <a:effectLst/>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17739697-D74B-064E-8D3F-6B16CBABC4D6}"/>
              </a:ext>
            </a:extLst>
          </p:cNvPr>
          <p:cNvSpPr/>
          <p:nvPr/>
        </p:nvSpPr>
        <p:spPr>
          <a:xfrm>
            <a:off x="403833" y="5302871"/>
            <a:ext cx="1701375" cy="738664"/>
          </a:xfrm>
          <a:prstGeom prst="rect">
            <a:avLst/>
          </a:prstGeom>
        </p:spPr>
        <p:txBody>
          <a:bodyPr wrap="square">
            <a:spAutoFit/>
          </a:bodyPr>
          <a:lstStyle/>
          <a:p>
            <a:pPr algn="ctr"/>
            <a:r>
              <a:rPr lang="zh-CN" altLang="en-US" sz="1400" dirty="0">
                <a:latin typeface="Source Han Sans CN Regular" panose="020B0500000000000000" pitchFamily="34" charset="-128"/>
                <a:ea typeface="Source Han Sans CN Regular" panose="020B0500000000000000" pitchFamily="34" charset="-128"/>
              </a:rPr>
              <a:t>开发团队积压了大量新功能请求，处理漏洞的时间有限</a:t>
            </a:r>
            <a:endParaRPr lang="en-US" sz="1400" dirty="0">
              <a:latin typeface="Source Han Sans CN Regular" panose="020B0500000000000000" pitchFamily="34" charset="-128"/>
              <a:ea typeface="Source Han Sans CN Regular" panose="020B0500000000000000" pitchFamily="34" charset="-128"/>
            </a:endParaRPr>
          </a:p>
        </p:txBody>
      </p:sp>
      <p:sp>
        <p:nvSpPr>
          <p:cNvPr id="31" name="Rectangle 30">
            <a:extLst>
              <a:ext uri="{FF2B5EF4-FFF2-40B4-BE49-F238E27FC236}">
                <a16:creationId xmlns:a16="http://schemas.microsoft.com/office/drawing/2014/main" id="{C390C153-8873-D53F-F389-0246629570BF}"/>
              </a:ext>
            </a:extLst>
          </p:cNvPr>
          <p:cNvSpPr/>
          <p:nvPr/>
        </p:nvSpPr>
        <p:spPr>
          <a:xfrm>
            <a:off x="3297251" y="4830560"/>
            <a:ext cx="825439" cy="297454"/>
          </a:xfrm>
          <a:prstGeom prst="rect">
            <a:avLst/>
          </a:prstGeom>
        </p:spPr>
        <p:txBody>
          <a:bodyPr wrap="square">
            <a:spAutoFit/>
          </a:bodyPr>
          <a:lstStyle/>
          <a:p>
            <a:pPr algn="ctr"/>
            <a:r>
              <a:rPr lang="en-US" sz="1333" dirty="0">
                <a:solidFill>
                  <a:schemeClr val="accent2"/>
                </a:solidFill>
                <a:latin typeface="Amazon Ember" panose="020B0603020204020204" pitchFamily="34" charset="0"/>
                <a:ea typeface="Amazon Ember" panose="020B0603020204020204" pitchFamily="34" charset="0"/>
                <a:cs typeface="Amazon Ember" panose="020B0603020204020204" pitchFamily="34" charset="0"/>
              </a:rPr>
              <a:t>Closure</a:t>
            </a:r>
          </a:p>
        </p:txBody>
      </p:sp>
      <p:pic>
        <p:nvPicPr>
          <p:cNvPr id="32" name="Graphic 31" descr="Checkmark">
            <a:extLst>
              <a:ext uri="{FF2B5EF4-FFF2-40B4-BE49-F238E27FC236}">
                <a16:creationId xmlns:a16="http://schemas.microsoft.com/office/drawing/2014/main" id="{3494DEF7-4AA5-ECD9-2DFA-CD0AB99C87A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412947" y="4056929"/>
            <a:ext cx="773631" cy="702121"/>
          </a:xfrm>
          <a:prstGeom prst="rect">
            <a:avLst/>
          </a:prstGeom>
        </p:spPr>
      </p:pic>
      <p:cxnSp>
        <p:nvCxnSpPr>
          <p:cNvPr id="33" name="Straight Connector 32">
            <a:extLst>
              <a:ext uri="{FF2B5EF4-FFF2-40B4-BE49-F238E27FC236}">
                <a16:creationId xmlns:a16="http://schemas.microsoft.com/office/drawing/2014/main" id="{47233B89-0BA6-33EC-1813-F870A3DDF149}"/>
              </a:ext>
            </a:extLst>
          </p:cNvPr>
          <p:cNvCxnSpPr>
            <a:cxnSpLocks/>
          </p:cNvCxnSpPr>
          <p:nvPr/>
        </p:nvCxnSpPr>
        <p:spPr>
          <a:xfrm>
            <a:off x="2984637" y="5158853"/>
            <a:ext cx="1517919" cy="0"/>
          </a:xfrm>
          <a:prstGeom prst="line">
            <a:avLst/>
          </a:prstGeom>
          <a:ln w="57150">
            <a:solidFill>
              <a:srgbClr val="FFC000"/>
            </a:solidFill>
            <a:tailEnd type="none"/>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E7911644-9157-5FC5-6EC2-9C330E234DC2}"/>
              </a:ext>
            </a:extLst>
          </p:cNvPr>
          <p:cNvSpPr/>
          <p:nvPr/>
        </p:nvSpPr>
        <p:spPr>
          <a:xfrm>
            <a:off x="2876256" y="5337596"/>
            <a:ext cx="1613441" cy="738664"/>
          </a:xfrm>
          <a:prstGeom prst="rect">
            <a:avLst/>
          </a:prstGeom>
        </p:spPr>
        <p:txBody>
          <a:bodyPr wrap="square">
            <a:spAutoFit/>
          </a:bodyPr>
          <a:lstStyle/>
          <a:p>
            <a:pPr algn="ctr"/>
            <a:r>
              <a:rPr lang="zh-CN" altLang="en-US" sz="1400" dirty="0">
                <a:latin typeface="Source Han Sans CN Regular" panose="020B0500000000000000" pitchFamily="34" charset="-128"/>
                <a:ea typeface="Source Han Sans CN Regular" panose="020B0500000000000000" pitchFamily="34" charset="-128"/>
              </a:rPr>
              <a:t>跟踪和妥善解决问题具有挑战性，有时还很主观。</a:t>
            </a:r>
            <a:endParaRPr lang="en-US" sz="1400" dirty="0">
              <a:latin typeface="Source Han Sans CN Regular" panose="020B0500000000000000" pitchFamily="34" charset="-128"/>
              <a:ea typeface="Source Han Sans CN Regular" panose="020B0500000000000000" pitchFamily="34" charset="-128"/>
            </a:endParaRPr>
          </a:p>
        </p:txBody>
      </p:sp>
      <p:sp>
        <p:nvSpPr>
          <p:cNvPr id="36" name="TextBox 35">
            <a:extLst>
              <a:ext uri="{FF2B5EF4-FFF2-40B4-BE49-F238E27FC236}">
                <a16:creationId xmlns:a16="http://schemas.microsoft.com/office/drawing/2014/main" id="{CF4A4DAF-49E9-66A8-8F89-4211AFA1D94A}"/>
              </a:ext>
            </a:extLst>
          </p:cNvPr>
          <p:cNvSpPr txBox="1"/>
          <p:nvPr/>
        </p:nvSpPr>
        <p:spPr>
          <a:xfrm>
            <a:off x="261258" y="492377"/>
            <a:ext cx="5184949" cy="584775"/>
          </a:xfrm>
          <a:prstGeom prst="rect">
            <a:avLst/>
          </a:prstGeom>
          <a:noFill/>
        </p:spPr>
        <p:txBody>
          <a:bodyPr wrap="square">
            <a:spAutoFit/>
          </a:bodyPr>
          <a:lstStyle/>
          <a:p>
            <a:r>
              <a:rPr lang="en-CN" sz="3200" dirty="0">
                <a:solidFill>
                  <a:schemeClr val="tx2"/>
                </a:solidFill>
                <a:latin typeface="Source Han Sans CN Regular" panose="020B0500000000000000" pitchFamily="34" charset="-128"/>
                <a:ea typeface="Source Han Sans CN Regular" panose="020B0500000000000000" pitchFamily="34" charset="-128"/>
              </a:rPr>
              <a:t>应用程序生命周期中的挑战</a:t>
            </a:r>
          </a:p>
        </p:txBody>
      </p:sp>
    </p:spTree>
    <p:extLst>
      <p:ext uri="{BB962C8B-B14F-4D97-AF65-F5344CB8AC3E}">
        <p14:creationId xmlns:p14="http://schemas.microsoft.com/office/powerpoint/2010/main" val="404385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CB208EC-A8A2-FBF8-6DE2-4494AB81EB5D}"/>
              </a:ext>
            </a:extLst>
          </p:cNvPr>
          <p:cNvPicPr>
            <a:picLocks noGrp="1" noChangeAspect="1"/>
          </p:cNvPicPr>
          <p:nvPr>
            <p:ph type="pic" sz="quarter" idx="4294967295"/>
          </p:nvPr>
        </p:nvPicPr>
        <p:blipFill rotWithShape="1">
          <a:blip r:embed="rId3"/>
          <a:srcRect l="34216" r="18687"/>
          <a:stretch/>
        </p:blipFill>
        <p:spPr>
          <a:xfrm>
            <a:off x="0" y="0"/>
            <a:ext cx="4843463" cy="6858000"/>
          </a:xfrm>
        </p:spPr>
      </p:pic>
      <p:sp>
        <p:nvSpPr>
          <p:cNvPr id="11" name="Rectangle 10">
            <a:extLst>
              <a:ext uri="{FF2B5EF4-FFF2-40B4-BE49-F238E27FC236}">
                <a16:creationId xmlns:a16="http://schemas.microsoft.com/office/drawing/2014/main" id="{01369340-0782-409A-859B-FCEA69AA4751}"/>
              </a:ext>
            </a:extLst>
          </p:cNvPr>
          <p:cNvSpPr/>
          <p:nvPr/>
        </p:nvSpPr>
        <p:spPr>
          <a:xfrm>
            <a:off x="6923553" y="1794371"/>
            <a:ext cx="3351657" cy="400110"/>
          </a:xfrm>
          <a:prstGeom prst="rect">
            <a:avLst/>
          </a:prstGeom>
        </p:spPr>
        <p:txBody>
          <a:bodyPr wrap="square" anchor="ctr" anchorCtr="0">
            <a:spAutoFit/>
          </a:bodyPr>
          <a:lstStyle/>
          <a:p>
            <a:pPr defTabSz="609570">
              <a:defRPr/>
            </a:pPr>
            <a:r>
              <a:rPr lang="en-US" sz="2000" dirty="0" err="1">
                <a:latin typeface="Source Han Sans CN Regular" panose="020B0500000000000000" pitchFamily="34" charset="-128"/>
                <a:ea typeface="Source Han Sans CN Regular" panose="020B0500000000000000" pitchFamily="34" charset="-128"/>
                <a:cs typeface="Amazon Ember" panose="020B0603020204020204" pitchFamily="34" charset="0"/>
              </a:rPr>
              <a:t>终端设备</a:t>
            </a:r>
            <a:endParaRPr lang="en-US" sz="2000" dirty="0">
              <a:latin typeface="Source Han Sans CN Regular" panose="020B0500000000000000" pitchFamily="34" charset="-128"/>
              <a:ea typeface="Source Han Sans CN Regular" panose="020B0500000000000000" pitchFamily="34" charset="-128"/>
              <a:cs typeface="Amazon Ember" panose="020B0603020204020204" pitchFamily="34" charset="0"/>
            </a:endParaRPr>
          </a:p>
        </p:txBody>
      </p:sp>
      <p:sp>
        <p:nvSpPr>
          <p:cNvPr id="47" name="Rectangle 46">
            <a:extLst>
              <a:ext uri="{FF2B5EF4-FFF2-40B4-BE49-F238E27FC236}">
                <a16:creationId xmlns:a16="http://schemas.microsoft.com/office/drawing/2014/main" id="{F985AA30-9FCC-44E6-B44B-0571A9522657}"/>
              </a:ext>
            </a:extLst>
          </p:cNvPr>
          <p:cNvSpPr/>
          <p:nvPr/>
        </p:nvSpPr>
        <p:spPr>
          <a:xfrm>
            <a:off x="6923553" y="3224841"/>
            <a:ext cx="3418073" cy="400110"/>
          </a:xfrm>
          <a:prstGeom prst="rect">
            <a:avLst/>
          </a:prstGeom>
        </p:spPr>
        <p:txBody>
          <a:bodyPr wrap="square" anchor="ctr" anchorCtr="0">
            <a:spAutoFit/>
          </a:bodyPr>
          <a:lstStyle/>
          <a:p>
            <a:pPr defTabSz="609570">
              <a:defRPr/>
            </a:pPr>
            <a:r>
              <a:rPr lang="en-US" sz="2000" dirty="0" err="1">
                <a:latin typeface="Source Han Sans CN Regular" panose="020B0500000000000000" pitchFamily="34" charset="-128"/>
                <a:ea typeface="Source Han Sans CN Regular" panose="020B0500000000000000" pitchFamily="34" charset="-128"/>
                <a:cs typeface="Amazon Ember" panose="020B0603020204020204" pitchFamily="34" charset="0"/>
              </a:rPr>
              <a:t>云基础架构</a:t>
            </a:r>
            <a:endParaRPr lang="en-US" sz="2000" dirty="0">
              <a:latin typeface="Source Han Sans CN Regular" panose="020B0500000000000000" pitchFamily="34" charset="-128"/>
              <a:ea typeface="Source Han Sans CN Regular" panose="020B0500000000000000" pitchFamily="34" charset="-128"/>
              <a:cs typeface="Amazon Ember" panose="020B0603020204020204" pitchFamily="34" charset="0"/>
            </a:endParaRPr>
          </a:p>
        </p:txBody>
      </p:sp>
      <p:sp>
        <p:nvSpPr>
          <p:cNvPr id="43" name="Rectangle 42">
            <a:extLst>
              <a:ext uri="{FF2B5EF4-FFF2-40B4-BE49-F238E27FC236}">
                <a16:creationId xmlns:a16="http://schemas.microsoft.com/office/drawing/2014/main" id="{3D0DF1F8-EADF-4A2B-8D0C-AD8AD6715F0D}"/>
              </a:ext>
            </a:extLst>
          </p:cNvPr>
          <p:cNvSpPr/>
          <p:nvPr/>
        </p:nvSpPr>
        <p:spPr>
          <a:xfrm>
            <a:off x="6923553" y="4580774"/>
            <a:ext cx="1210588" cy="40011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wrap="none" anchor="ctr" anchorCtr="0">
            <a:spAutoFit/>
          </a:bodyPr>
          <a:lstStyle/>
          <a:p>
            <a:pPr defTabSz="609570">
              <a:defRPr/>
            </a:pPr>
            <a:r>
              <a:rPr lang="en-US" sz="2000" dirty="0" err="1">
                <a:solidFill>
                  <a:schemeClr val="tx1"/>
                </a:solidFill>
                <a:latin typeface="Source Han Sans CN Regular" panose="020B0500000000000000" pitchFamily="34" charset="-128"/>
                <a:ea typeface="Source Han Sans CN Regular" panose="020B0500000000000000" pitchFamily="34" charset="-128"/>
                <a:cs typeface="Amazon Ember" panose="020B0603020204020204" pitchFamily="34" charset="0"/>
              </a:rPr>
              <a:t>应用程序</a:t>
            </a:r>
            <a:endParaRPr lang="en-US" sz="2000" dirty="0">
              <a:solidFill>
                <a:schemeClr val="tx1"/>
              </a:solidFill>
              <a:latin typeface="Source Han Sans CN Regular" panose="020B0500000000000000" pitchFamily="34" charset="-128"/>
              <a:ea typeface="Source Han Sans CN Regular" panose="020B0500000000000000" pitchFamily="34" charset="-128"/>
              <a:cs typeface="Amazon Ember" panose="020B0603020204020204" pitchFamily="34" charset="0"/>
            </a:endParaRPr>
          </a:p>
        </p:txBody>
      </p:sp>
      <p:sp>
        <p:nvSpPr>
          <p:cNvPr id="20" name="Rectangle 19">
            <a:extLst>
              <a:ext uri="{FF2B5EF4-FFF2-40B4-BE49-F238E27FC236}">
                <a16:creationId xmlns:a16="http://schemas.microsoft.com/office/drawing/2014/main" id="{D35C924F-2509-6D41-A959-84592F334010}"/>
              </a:ext>
            </a:extLst>
          </p:cNvPr>
          <p:cNvSpPr/>
          <p:nvPr/>
        </p:nvSpPr>
        <p:spPr>
          <a:xfrm>
            <a:off x="-14836" y="0"/>
            <a:ext cx="4875360" cy="6858000"/>
          </a:xfrm>
          <a:prstGeom prst="rect">
            <a:avLst/>
          </a:prstGeom>
          <a:gradFill>
            <a:gsLst>
              <a:gs pos="0">
                <a:schemeClr val="bg2">
                  <a:alpha val="82000"/>
                </a:schemeClr>
              </a:gs>
              <a:gs pos="58000">
                <a:schemeClr val="tx1">
                  <a:alpha val="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40" dirty="0">
              <a:latin typeface="+mj-lt"/>
            </a:endParaRPr>
          </a:p>
        </p:txBody>
      </p:sp>
      <p:sp>
        <p:nvSpPr>
          <p:cNvPr id="53" name="Title 1">
            <a:extLst>
              <a:ext uri="{FF2B5EF4-FFF2-40B4-BE49-F238E27FC236}">
                <a16:creationId xmlns:a16="http://schemas.microsoft.com/office/drawing/2014/main" id="{A0187713-5617-493A-8675-CBB855823F6B}"/>
              </a:ext>
            </a:extLst>
          </p:cNvPr>
          <p:cNvSpPr txBox="1">
            <a:spLocks/>
          </p:cNvSpPr>
          <p:nvPr/>
        </p:nvSpPr>
        <p:spPr>
          <a:xfrm>
            <a:off x="-244001" y="2337163"/>
            <a:ext cx="5104525" cy="1984748"/>
          </a:xfrm>
          <a:prstGeom prst="rect">
            <a:avLst/>
          </a:prstGeom>
          <a:gradFill flip="none" rotWithShape="1">
            <a:gsLst>
              <a:gs pos="65000">
                <a:srgbClr val="130A2E"/>
              </a:gs>
              <a:gs pos="100000">
                <a:schemeClr val="bg2">
                  <a:alpha val="0"/>
                </a:schemeClr>
              </a:gs>
            </a:gsLst>
            <a:lin ang="10800000" scaled="0"/>
            <a:tileRect/>
          </a:gradFill>
        </p:spPr>
        <p:txBody>
          <a:bodyPr vert="horz" wrap="square" lIns="0" tIns="0" rIns="548640" bIns="0" rtlCol="0" anchor="ctr" anchorCtr="0">
            <a:noAutofit/>
          </a:bodyPr>
          <a:lstStyle>
            <a:lvl1pPr algn="l" defTabSz="457200" rtl="0" eaLnBrk="1" latinLnBrk="0" hangingPunct="1">
              <a:spcBef>
                <a:spcPct val="0"/>
              </a:spcBef>
              <a:buNone/>
              <a:defRPr sz="2800" b="0" i="0" kern="1200">
                <a:solidFill>
                  <a:schemeClr val="bg1"/>
                </a:solidFill>
                <a:latin typeface="Amazon Ember Regular" charset="0"/>
                <a:ea typeface="+mj-ea"/>
                <a:cs typeface="Amazon Ember Regular" charset="0"/>
              </a:defRPr>
            </a:lvl1pPr>
          </a:lstStyle>
          <a:p>
            <a:pPr algn="r" defTabSz="609570">
              <a:defRPr/>
            </a:pPr>
            <a:r>
              <a:rPr lang="en-US" sz="3600" dirty="0" err="1">
                <a:solidFill>
                  <a:srgbClr val="FFFFFF"/>
                </a:solidFill>
                <a:latin typeface="Source Han Sans CN Regular" panose="020B0500000000000000" pitchFamily="34" charset="-128"/>
                <a:ea typeface="Source Han Sans CN Regular" panose="020B0500000000000000" pitchFamily="34" charset="-128"/>
                <a:cs typeface="Amazon Ember Display Light" panose="020F0403020204020204" pitchFamily="34" charset="0"/>
              </a:rPr>
              <a:t>开源无处不在</a:t>
            </a:r>
            <a:endParaRPr lang="en-US" sz="3600" dirty="0">
              <a:solidFill>
                <a:srgbClr val="FFFFFF"/>
              </a:solidFill>
              <a:latin typeface="Source Han Sans CN Regular" panose="020B0500000000000000" pitchFamily="34" charset="-128"/>
              <a:ea typeface="Source Han Sans CN Regular" panose="020B0500000000000000" pitchFamily="34" charset="-128"/>
              <a:cs typeface="Amazon Ember Display Light" panose="020F0403020204020204" pitchFamily="34" charset="0"/>
            </a:endParaRPr>
          </a:p>
        </p:txBody>
      </p:sp>
      <p:sp>
        <p:nvSpPr>
          <p:cNvPr id="89" name="Rectangle 88">
            <a:extLst>
              <a:ext uri="{FF2B5EF4-FFF2-40B4-BE49-F238E27FC236}">
                <a16:creationId xmlns:a16="http://schemas.microsoft.com/office/drawing/2014/main" id="{FC8EC380-F7EB-4579-B8BA-D82F4A89D7D1}"/>
              </a:ext>
            </a:extLst>
          </p:cNvPr>
          <p:cNvSpPr/>
          <p:nvPr/>
        </p:nvSpPr>
        <p:spPr>
          <a:xfrm>
            <a:off x="0" y="6057356"/>
            <a:ext cx="12192000" cy="800100"/>
          </a:xfrm>
          <a:prstGeom prst="rect">
            <a:avLst/>
          </a:prstGeom>
          <a:gradFill flip="none" rotWithShape="1">
            <a:gsLst>
              <a:gs pos="0">
                <a:schemeClr val="bg1">
                  <a:alpha val="69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grpSp>
        <p:nvGrpSpPr>
          <p:cNvPr id="19" name="Group 18">
            <a:extLst>
              <a:ext uri="{FF2B5EF4-FFF2-40B4-BE49-F238E27FC236}">
                <a16:creationId xmlns:a16="http://schemas.microsoft.com/office/drawing/2014/main" id="{5813915B-0E23-42A8-A707-ACF969177A83}"/>
              </a:ext>
            </a:extLst>
          </p:cNvPr>
          <p:cNvGrpSpPr/>
          <p:nvPr/>
        </p:nvGrpSpPr>
        <p:grpSpPr>
          <a:xfrm>
            <a:off x="5263529" y="1603611"/>
            <a:ext cx="1202871" cy="781630"/>
            <a:chOff x="5219700" y="2862262"/>
            <a:chExt cx="1745360" cy="1134141"/>
          </a:xfrm>
        </p:grpSpPr>
        <p:sp>
          <p:nvSpPr>
            <p:cNvPr id="21" name="Freeform: Shape 20">
              <a:extLst>
                <a:ext uri="{FF2B5EF4-FFF2-40B4-BE49-F238E27FC236}">
                  <a16:creationId xmlns:a16="http://schemas.microsoft.com/office/drawing/2014/main" id="{32DB749B-1593-4A26-857F-8BB3076867AB}"/>
                </a:ext>
              </a:extLst>
            </p:cNvPr>
            <p:cNvSpPr/>
            <p:nvPr/>
          </p:nvSpPr>
          <p:spPr>
            <a:xfrm>
              <a:off x="5301424" y="3333559"/>
              <a:ext cx="128111" cy="9525"/>
            </a:xfrm>
            <a:custGeom>
              <a:avLst/>
              <a:gdLst>
                <a:gd name="connsiteX0" fmla="*/ 128111 w 128111"/>
                <a:gd name="connsiteY0" fmla="*/ 0 h 9525"/>
                <a:gd name="connsiteX1" fmla="*/ 0 w 128111"/>
                <a:gd name="connsiteY1" fmla="*/ 0 h 9525"/>
              </a:gdLst>
              <a:ahLst/>
              <a:cxnLst>
                <a:cxn ang="0">
                  <a:pos x="connsiteX0" y="connsiteY0"/>
                </a:cxn>
                <a:cxn ang="0">
                  <a:pos x="connsiteX1" y="connsiteY1"/>
                </a:cxn>
              </a:cxnLst>
              <a:rect l="l" t="t" r="r" b="b"/>
              <a:pathLst>
                <a:path w="128111" h="9525">
                  <a:moveTo>
                    <a:pt x="128111" y="0"/>
                  </a:moveTo>
                  <a:lnTo>
                    <a:pt x="0" y="0"/>
                  </a:lnTo>
                </a:path>
              </a:pathLst>
            </a:custGeom>
            <a:ln w="19050" cap="flat">
              <a:solidFill>
                <a:schemeClr val="tx1"/>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59AB8ABC-0C51-4A82-96CA-EF1EF0E5FB67}"/>
                </a:ext>
              </a:extLst>
            </p:cNvPr>
            <p:cNvSpPr/>
            <p:nvPr/>
          </p:nvSpPr>
          <p:spPr>
            <a:xfrm>
              <a:off x="5301424" y="3160204"/>
              <a:ext cx="206406" cy="9525"/>
            </a:xfrm>
            <a:custGeom>
              <a:avLst/>
              <a:gdLst>
                <a:gd name="connsiteX0" fmla="*/ 206407 w 206406"/>
                <a:gd name="connsiteY0" fmla="*/ 0 h 9525"/>
                <a:gd name="connsiteX1" fmla="*/ 0 w 206406"/>
                <a:gd name="connsiteY1" fmla="*/ 0 h 9525"/>
              </a:gdLst>
              <a:ahLst/>
              <a:cxnLst>
                <a:cxn ang="0">
                  <a:pos x="connsiteX0" y="connsiteY0"/>
                </a:cxn>
                <a:cxn ang="0">
                  <a:pos x="connsiteX1" y="connsiteY1"/>
                </a:cxn>
              </a:cxnLst>
              <a:rect l="l" t="t" r="r" b="b"/>
              <a:pathLst>
                <a:path w="206406" h="9525">
                  <a:moveTo>
                    <a:pt x="206407" y="0"/>
                  </a:moveTo>
                  <a:lnTo>
                    <a:pt x="0" y="0"/>
                  </a:lnTo>
                </a:path>
              </a:pathLst>
            </a:custGeom>
            <a:ln w="19050" cap="flat">
              <a:solidFill>
                <a:schemeClr val="tx1"/>
              </a:solidFill>
              <a:prstDash val="solid"/>
              <a:round/>
            </a:ln>
          </p:spPr>
          <p:txBody>
            <a:bodyPr rtlCol="0" anchor="ctr"/>
            <a:lstStyle/>
            <a:p>
              <a:endParaRPr lang="en-US" sz="2400" dirty="0">
                <a:solidFill>
                  <a:schemeClr val="lt1"/>
                </a:solidFill>
              </a:endParaRPr>
            </a:p>
          </p:txBody>
        </p:sp>
        <p:sp>
          <p:nvSpPr>
            <p:cNvPr id="23" name="Freeform: Shape 22">
              <a:extLst>
                <a:ext uri="{FF2B5EF4-FFF2-40B4-BE49-F238E27FC236}">
                  <a16:creationId xmlns:a16="http://schemas.microsoft.com/office/drawing/2014/main" id="{A4AC90EB-047D-4508-9DF9-BFF7C253628A}"/>
                </a:ext>
              </a:extLst>
            </p:cNvPr>
            <p:cNvSpPr/>
            <p:nvPr/>
          </p:nvSpPr>
          <p:spPr>
            <a:xfrm>
              <a:off x="5219700" y="3246881"/>
              <a:ext cx="209835" cy="9525"/>
            </a:xfrm>
            <a:custGeom>
              <a:avLst/>
              <a:gdLst>
                <a:gd name="connsiteX0" fmla="*/ 209836 w 209835"/>
                <a:gd name="connsiteY0" fmla="*/ 0 h 9525"/>
                <a:gd name="connsiteX1" fmla="*/ 0 w 209835"/>
                <a:gd name="connsiteY1" fmla="*/ 0 h 9525"/>
              </a:gdLst>
              <a:ahLst/>
              <a:cxnLst>
                <a:cxn ang="0">
                  <a:pos x="connsiteX0" y="connsiteY0"/>
                </a:cxn>
                <a:cxn ang="0">
                  <a:pos x="connsiteX1" y="connsiteY1"/>
                </a:cxn>
              </a:cxnLst>
              <a:rect l="l" t="t" r="r" b="b"/>
              <a:pathLst>
                <a:path w="209835" h="9525">
                  <a:moveTo>
                    <a:pt x="209836" y="0"/>
                  </a:moveTo>
                  <a:lnTo>
                    <a:pt x="0" y="0"/>
                  </a:lnTo>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grpSp>
          <p:nvGrpSpPr>
            <p:cNvPr id="24" name="Graphic 15">
              <a:extLst>
                <a:ext uri="{FF2B5EF4-FFF2-40B4-BE49-F238E27FC236}">
                  <a16:creationId xmlns:a16="http://schemas.microsoft.com/office/drawing/2014/main" id="{238B3DF5-131B-4458-87BB-4D19B342D562}"/>
                </a:ext>
              </a:extLst>
            </p:cNvPr>
            <p:cNvGrpSpPr/>
            <p:nvPr/>
          </p:nvGrpSpPr>
          <p:grpSpPr>
            <a:xfrm>
              <a:off x="6094380" y="3021901"/>
              <a:ext cx="182975" cy="440816"/>
              <a:chOff x="6094380" y="3021901"/>
              <a:chExt cx="182975" cy="440816"/>
            </a:xfrm>
            <a:noFill/>
          </p:grpSpPr>
          <p:sp>
            <p:nvSpPr>
              <p:cNvPr id="39" name="Freeform: Shape 38">
                <a:extLst>
                  <a:ext uri="{FF2B5EF4-FFF2-40B4-BE49-F238E27FC236}">
                    <a16:creationId xmlns:a16="http://schemas.microsoft.com/office/drawing/2014/main" id="{73AD6989-A89D-4964-8ABF-569A4B2E5120}"/>
                  </a:ext>
                </a:extLst>
              </p:cNvPr>
              <p:cNvSpPr/>
              <p:nvPr/>
            </p:nvSpPr>
            <p:spPr>
              <a:xfrm>
                <a:off x="6094380" y="3021901"/>
                <a:ext cx="182975" cy="182975"/>
              </a:xfrm>
              <a:custGeom>
                <a:avLst/>
                <a:gdLst>
                  <a:gd name="connsiteX0" fmla="*/ 0 w 182975"/>
                  <a:gd name="connsiteY0" fmla="*/ 0 h 182975"/>
                  <a:gd name="connsiteX1" fmla="*/ 182975 w 182975"/>
                  <a:gd name="connsiteY1" fmla="*/ 0 h 182975"/>
                  <a:gd name="connsiteX2" fmla="*/ 182975 w 182975"/>
                  <a:gd name="connsiteY2" fmla="*/ 182975 h 182975"/>
                  <a:gd name="connsiteX3" fmla="*/ 0 w 182975"/>
                  <a:gd name="connsiteY3" fmla="*/ 182975 h 182975"/>
                </a:gdLst>
                <a:ahLst/>
                <a:cxnLst>
                  <a:cxn ang="0">
                    <a:pos x="connsiteX0" y="connsiteY0"/>
                  </a:cxn>
                  <a:cxn ang="0">
                    <a:pos x="connsiteX1" y="connsiteY1"/>
                  </a:cxn>
                  <a:cxn ang="0">
                    <a:pos x="connsiteX2" y="connsiteY2"/>
                  </a:cxn>
                  <a:cxn ang="0">
                    <a:pos x="connsiteX3" y="connsiteY3"/>
                  </a:cxn>
                </a:cxnLst>
                <a:rect l="l" t="t" r="r" b="b"/>
                <a:pathLst>
                  <a:path w="182975" h="182975">
                    <a:moveTo>
                      <a:pt x="0" y="0"/>
                    </a:moveTo>
                    <a:lnTo>
                      <a:pt x="182975" y="0"/>
                    </a:lnTo>
                    <a:lnTo>
                      <a:pt x="182975" y="182975"/>
                    </a:lnTo>
                    <a:lnTo>
                      <a:pt x="0" y="182975"/>
                    </a:lnTo>
                    <a:close/>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lt1"/>
                  </a:solidFill>
                </a:endParaRPr>
              </a:p>
            </p:txBody>
          </p:sp>
          <p:sp>
            <p:nvSpPr>
              <p:cNvPr id="40" name="Freeform: Shape 39">
                <a:extLst>
                  <a:ext uri="{FF2B5EF4-FFF2-40B4-BE49-F238E27FC236}">
                    <a16:creationId xmlns:a16="http://schemas.microsoft.com/office/drawing/2014/main" id="{A3D44F99-6A64-47CA-9462-04145C6CA375}"/>
                  </a:ext>
                </a:extLst>
              </p:cNvPr>
              <p:cNvSpPr/>
              <p:nvPr/>
            </p:nvSpPr>
            <p:spPr>
              <a:xfrm>
                <a:off x="6094380" y="3279742"/>
                <a:ext cx="182975" cy="182975"/>
              </a:xfrm>
              <a:custGeom>
                <a:avLst/>
                <a:gdLst>
                  <a:gd name="connsiteX0" fmla="*/ 0 w 182975"/>
                  <a:gd name="connsiteY0" fmla="*/ 0 h 182975"/>
                  <a:gd name="connsiteX1" fmla="*/ 182975 w 182975"/>
                  <a:gd name="connsiteY1" fmla="*/ 0 h 182975"/>
                  <a:gd name="connsiteX2" fmla="*/ 182975 w 182975"/>
                  <a:gd name="connsiteY2" fmla="*/ 182975 h 182975"/>
                  <a:gd name="connsiteX3" fmla="*/ 0 w 182975"/>
                  <a:gd name="connsiteY3" fmla="*/ 182975 h 182975"/>
                </a:gdLst>
                <a:ahLst/>
                <a:cxnLst>
                  <a:cxn ang="0">
                    <a:pos x="connsiteX0" y="connsiteY0"/>
                  </a:cxn>
                  <a:cxn ang="0">
                    <a:pos x="connsiteX1" y="connsiteY1"/>
                  </a:cxn>
                  <a:cxn ang="0">
                    <a:pos x="connsiteX2" y="connsiteY2"/>
                  </a:cxn>
                  <a:cxn ang="0">
                    <a:pos x="connsiteX3" y="connsiteY3"/>
                  </a:cxn>
                </a:cxnLst>
                <a:rect l="l" t="t" r="r" b="b"/>
                <a:pathLst>
                  <a:path w="182975" h="182975">
                    <a:moveTo>
                      <a:pt x="0" y="0"/>
                    </a:moveTo>
                    <a:lnTo>
                      <a:pt x="182975" y="0"/>
                    </a:lnTo>
                    <a:lnTo>
                      <a:pt x="182975" y="182975"/>
                    </a:lnTo>
                    <a:lnTo>
                      <a:pt x="0" y="182975"/>
                    </a:lnTo>
                    <a:close/>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grpSp>
        <p:sp>
          <p:nvSpPr>
            <p:cNvPr id="26" name="Freeform: Shape 25">
              <a:extLst>
                <a:ext uri="{FF2B5EF4-FFF2-40B4-BE49-F238E27FC236}">
                  <a16:creationId xmlns:a16="http://schemas.microsoft.com/office/drawing/2014/main" id="{62BC4AB6-1E40-4675-BF53-259E43AF21CE}"/>
                </a:ext>
              </a:extLst>
            </p:cNvPr>
            <p:cNvSpPr/>
            <p:nvPr/>
          </p:nvSpPr>
          <p:spPr>
            <a:xfrm>
              <a:off x="6355270" y="3021901"/>
              <a:ext cx="182975" cy="182975"/>
            </a:xfrm>
            <a:custGeom>
              <a:avLst/>
              <a:gdLst>
                <a:gd name="connsiteX0" fmla="*/ 0 w 182975"/>
                <a:gd name="connsiteY0" fmla="*/ 0 h 182975"/>
                <a:gd name="connsiteX1" fmla="*/ 182975 w 182975"/>
                <a:gd name="connsiteY1" fmla="*/ 0 h 182975"/>
                <a:gd name="connsiteX2" fmla="*/ 182975 w 182975"/>
                <a:gd name="connsiteY2" fmla="*/ 182975 h 182975"/>
                <a:gd name="connsiteX3" fmla="*/ 0 w 182975"/>
                <a:gd name="connsiteY3" fmla="*/ 182975 h 182975"/>
              </a:gdLst>
              <a:ahLst/>
              <a:cxnLst>
                <a:cxn ang="0">
                  <a:pos x="connsiteX0" y="connsiteY0"/>
                </a:cxn>
                <a:cxn ang="0">
                  <a:pos x="connsiteX1" y="connsiteY1"/>
                </a:cxn>
                <a:cxn ang="0">
                  <a:pos x="connsiteX2" y="connsiteY2"/>
                </a:cxn>
                <a:cxn ang="0">
                  <a:pos x="connsiteX3" y="connsiteY3"/>
                </a:cxn>
              </a:cxnLst>
              <a:rect l="l" t="t" r="r" b="b"/>
              <a:pathLst>
                <a:path w="182975" h="182975">
                  <a:moveTo>
                    <a:pt x="0" y="0"/>
                  </a:moveTo>
                  <a:lnTo>
                    <a:pt x="182975" y="0"/>
                  </a:lnTo>
                  <a:lnTo>
                    <a:pt x="182975" y="182975"/>
                  </a:lnTo>
                  <a:lnTo>
                    <a:pt x="0" y="182975"/>
                  </a:lnTo>
                  <a:close/>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sp>
          <p:nvSpPr>
            <p:cNvPr id="27" name="Freeform: Shape 26">
              <a:extLst>
                <a:ext uri="{FF2B5EF4-FFF2-40B4-BE49-F238E27FC236}">
                  <a16:creationId xmlns:a16="http://schemas.microsoft.com/office/drawing/2014/main" id="{3D98D91F-078C-4A75-B430-24D0770F5255}"/>
                </a:ext>
              </a:extLst>
            </p:cNvPr>
            <p:cNvSpPr/>
            <p:nvPr/>
          </p:nvSpPr>
          <p:spPr>
            <a:xfrm>
              <a:off x="6355270" y="3279742"/>
              <a:ext cx="182975" cy="182975"/>
            </a:xfrm>
            <a:custGeom>
              <a:avLst/>
              <a:gdLst>
                <a:gd name="connsiteX0" fmla="*/ 0 w 182975"/>
                <a:gd name="connsiteY0" fmla="*/ 0 h 182975"/>
                <a:gd name="connsiteX1" fmla="*/ 182975 w 182975"/>
                <a:gd name="connsiteY1" fmla="*/ 0 h 182975"/>
                <a:gd name="connsiteX2" fmla="*/ 182975 w 182975"/>
                <a:gd name="connsiteY2" fmla="*/ 182975 h 182975"/>
                <a:gd name="connsiteX3" fmla="*/ 0 w 182975"/>
                <a:gd name="connsiteY3" fmla="*/ 182975 h 182975"/>
              </a:gdLst>
              <a:ahLst/>
              <a:cxnLst>
                <a:cxn ang="0">
                  <a:pos x="connsiteX0" y="connsiteY0"/>
                </a:cxn>
                <a:cxn ang="0">
                  <a:pos x="connsiteX1" y="connsiteY1"/>
                </a:cxn>
                <a:cxn ang="0">
                  <a:pos x="connsiteX2" y="connsiteY2"/>
                </a:cxn>
                <a:cxn ang="0">
                  <a:pos x="connsiteX3" y="connsiteY3"/>
                </a:cxn>
              </a:cxnLst>
              <a:rect l="l" t="t" r="r" b="b"/>
              <a:pathLst>
                <a:path w="182975" h="182975">
                  <a:moveTo>
                    <a:pt x="0" y="0"/>
                  </a:moveTo>
                  <a:lnTo>
                    <a:pt x="182975" y="0"/>
                  </a:lnTo>
                  <a:lnTo>
                    <a:pt x="182975" y="182975"/>
                  </a:lnTo>
                  <a:lnTo>
                    <a:pt x="0" y="182975"/>
                  </a:lnTo>
                  <a:close/>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sp>
          <p:nvSpPr>
            <p:cNvPr id="28" name="Freeform: Shape 27">
              <a:extLst>
                <a:ext uri="{FF2B5EF4-FFF2-40B4-BE49-F238E27FC236}">
                  <a16:creationId xmlns:a16="http://schemas.microsoft.com/office/drawing/2014/main" id="{7CC56BD8-B7B7-428B-AA32-0FD2CB7D7560}"/>
                </a:ext>
              </a:extLst>
            </p:cNvPr>
            <p:cNvSpPr/>
            <p:nvPr/>
          </p:nvSpPr>
          <p:spPr>
            <a:xfrm>
              <a:off x="5508212" y="3342607"/>
              <a:ext cx="389096" cy="562356"/>
            </a:xfrm>
            <a:custGeom>
              <a:avLst/>
              <a:gdLst>
                <a:gd name="connsiteX0" fmla="*/ 0 w 389096"/>
                <a:gd name="connsiteY0" fmla="*/ 0 h 562356"/>
                <a:gd name="connsiteX1" fmla="*/ 389096 w 389096"/>
                <a:gd name="connsiteY1" fmla="*/ 0 h 562356"/>
                <a:gd name="connsiteX2" fmla="*/ 389096 w 389096"/>
                <a:gd name="connsiteY2" fmla="*/ 562356 h 562356"/>
                <a:gd name="connsiteX3" fmla="*/ 0 w 389096"/>
                <a:gd name="connsiteY3" fmla="*/ 562356 h 562356"/>
              </a:gdLst>
              <a:ahLst/>
              <a:cxnLst>
                <a:cxn ang="0">
                  <a:pos x="connsiteX0" y="connsiteY0"/>
                </a:cxn>
                <a:cxn ang="0">
                  <a:pos x="connsiteX1" y="connsiteY1"/>
                </a:cxn>
                <a:cxn ang="0">
                  <a:pos x="connsiteX2" y="connsiteY2"/>
                </a:cxn>
                <a:cxn ang="0">
                  <a:pos x="connsiteX3" y="connsiteY3"/>
                </a:cxn>
              </a:cxnLst>
              <a:rect l="l" t="t" r="r" b="b"/>
              <a:pathLst>
                <a:path w="389096" h="562356">
                  <a:moveTo>
                    <a:pt x="0" y="0"/>
                  </a:moveTo>
                  <a:lnTo>
                    <a:pt x="389096" y="0"/>
                  </a:lnTo>
                  <a:lnTo>
                    <a:pt x="389096" y="562356"/>
                  </a:lnTo>
                  <a:lnTo>
                    <a:pt x="0" y="562356"/>
                  </a:lnTo>
                  <a:close/>
                </a:path>
              </a:pathLst>
            </a:custGeom>
            <a:noFill/>
            <a:ln w="19050" cap="flat">
              <a:solidFill>
                <a:schemeClr val="tx1"/>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C6C031FA-71D5-4149-99FF-A2015285311F}"/>
                </a:ext>
              </a:extLst>
            </p:cNvPr>
            <p:cNvSpPr/>
            <p:nvPr/>
          </p:nvSpPr>
          <p:spPr>
            <a:xfrm>
              <a:off x="5687949" y="3285076"/>
              <a:ext cx="95250" cy="9525"/>
            </a:xfrm>
            <a:custGeom>
              <a:avLst/>
              <a:gdLst>
                <a:gd name="connsiteX0" fmla="*/ 95250 w 95250"/>
                <a:gd name="connsiteY0" fmla="*/ 0 h 9525"/>
                <a:gd name="connsiteX1" fmla="*/ 0 w 95250"/>
                <a:gd name="connsiteY1" fmla="*/ 0 h 9525"/>
              </a:gdLst>
              <a:ahLst/>
              <a:cxnLst>
                <a:cxn ang="0">
                  <a:pos x="connsiteX0" y="connsiteY0"/>
                </a:cxn>
                <a:cxn ang="0">
                  <a:pos x="connsiteX1" y="connsiteY1"/>
                </a:cxn>
              </a:cxnLst>
              <a:rect l="l" t="t" r="r" b="b"/>
              <a:pathLst>
                <a:path w="95250" h="9525">
                  <a:moveTo>
                    <a:pt x="95250" y="0"/>
                  </a:moveTo>
                  <a:lnTo>
                    <a:pt x="0" y="0"/>
                  </a:lnTo>
                </a:path>
              </a:pathLst>
            </a:custGeom>
            <a:ln w="19050" cap="flat">
              <a:solidFill>
                <a:schemeClr val="tx1"/>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A03EAF8E-B9C9-4058-A4A5-95422EE11DDF}"/>
                </a:ext>
              </a:extLst>
            </p:cNvPr>
            <p:cNvSpPr/>
            <p:nvPr/>
          </p:nvSpPr>
          <p:spPr>
            <a:xfrm>
              <a:off x="5634513" y="3270313"/>
              <a:ext cx="29527" cy="29527"/>
            </a:xfrm>
            <a:custGeom>
              <a:avLst/>
              <a:gdLst>
                <a:gd name="connsiteX0" fmla="*/ 29528 w 29527"/>
                <a:gd name="connsiteY0" fmla="*/ 14764 h 29527"/>
                <a:gd name="connsiteX1" fmla="*/ 14764 w 29527"/>
                <a:gd name="connsiteY1" fmla="*/ 29527 h 29527"/>
                <a:gd name="connsiteX2" fmla="*/ 0 w 29527"/>
                <a:gd name="connsiteY2" fmla="*/ 14764 h 29527"/>
                <a:gd name="connsiteX3" fmla="*/ 14764 w 29527"/>
                <a:gd name="connsiteY3" fmla="*/ 0 h 29527"/>
                <a:gd name="connsiteX4" fmla="*/ 29528 w 29527"/>
                <a:gd name="connsiteY4" fmla="*/ 14764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 h="29527">
                  <a:moveTo>
                    <a:pt x="29528" y="14764"/>
                  </a:moveTo>
                  <a:cubicBezTo>
                    <a:pt x="29528" y="22918"/>
                    <a:pt x="22918" y="29527"/>
                    <a:pt x="14764" y="29527"/>
                  </a:cubicBezTo>
                  <a:cubicBezTo>
                    <a:pt x="6610" y="29527"/>
                    <a:pt x="0" y="22918"/>
                    <a:pt x="0" y="14764"/>
                  </a:cubicBezTo>
                  <a:cubicBezTo>
                    <a:pt x="0" y="6610"/>
                    <a:pt x="6610" y="0"/>
                    <a:pt x="14764" y="0"/>
                  </a:cubicBezTo>
                  <a:cubicBezTo>
                    <a:pt x="22918" y="0"/>
                    <a:pt x="29528" y="6610"/>
                    <a:pt x="29528" y="14764"/>
                  </a:cubicBezTo>
                  <a:close/>
                </a:path>
              </a:pathLst>
            </a:custGeom>
            <a:noFill/>
            <a:ln w="19050" cap="flat">
              <a:solidFill>
                <a:schemeClr val="tx1"/>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0087F29-E9C0-454B-BF89-45457DE0F98A}"/>
                </a:ext>
              </a:extLst>
            </p:cNvPr>
            <p:cNvSpPr/>
            <p:nvPr/>
          </p:nvSpPr>
          <p:spPr>
            <a:xfrm>
              <a:off x="5507831" y="3226307"/>
              <a:ext cx="389953" cy="770096"/>
            </a:xfrm>
            <a:custGeom>
              <a:avLst/>
              <a:gdLst>
                <a:gd name="connsiteX0" fmla="*/ 389573 w 389953"/>
                <a:gd name="connsiteY0" fmla="*/ 718947 h 770096"/>
                <a:gd name="connsiteX1" fmla="*/ 322898 w 389953"/>
                <a:gd name="connsiteY1" fmla="*/ 770096 h 770096"/>
                <a:gd name="connsiteX2" fmla="*/ 66675 w 389953"/>
                <a:gd name="connsiteY2" fmla="*/ 770096 h 770096"/>
                <a:gd name="connsiteX3" fmla="*/ 0 w 389953"/>
                <a:gd name="connsiteY3" fmla="*/ 718947 h 770096"/>
                <a:gd name="connsiteX4" fmla="*/ 0 w 389953"/>
                <a:gd name="connsiteY4" fmla="*/ 66675 h 770096"/>
                <a:gd name="connsiteX5" fmla="*/ 66675 w 389953"/>
                <a:gd name="connsiteY5" fmla="*/ 0 h 770096"/>
                <a:gd name="connsiteX6" fmla="*/ 323279 w 389953"/>
                <a:gd name="connsiteY6" fmla="*/ 0 h 770096"/>
                <a:gd name="connsiteX7" fmla="*/ 389954 w 389953"/>
                <a:gd name="connsiteY7" fmla="*/ 66675 h 770096"/>
                <a:gd name="connsiteX8" fmla="*/ 389573 w 389953"/>
                <a:gd name="connsiteY8" fmla="*/ 718947 h 77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3" h="770096">
                  <a:moveTo>
                    <a:pt x="389573" y="718947"/>
                  </a:moveTo>
                  <a:cubicBezTo>
                    <a:pt x="389573" y="755523"/>
                    <a:pt x="359855" y="770096"/>
                    <a:pt x="322898" y="770096"/>
                  </a:cubicBezTo>
                  <a:lnTo>
                    <a:pt x="66675" y="770096"/>
                  </a:lnTo>
                  <a:cubicBezTo>
                    <a:pt x="30099" y="770096"/>
                    <a:pt x="0" y="755523"/>
                    <a:pt x="0" y="718947"/>
                  </a:cubicBezTo>
                  <a:lnTo>
                    <a:pt x="0" y="66675"/>
                  </a:lnTo>
                  <a:cubicBezTo>
                    <a:pt x="0" y="29813"/>
                    <a:pt x="29813" y="0"/>
                    <a:pt x="66675" y="0"/>
                  </a:cubicBezTo>
                  <a:lnTo>
                    <a:pt x="323279" y="0"/>
                  </a:lnTo>
                  <a:cubicBezTo>
                    <a:pt x="360140" y="0"/>
                    <a:pt x="389954" y="29813"/>
                    <a:pt x="389954" y="66675"/>
                  </a:cubicBezTo>
                  <a:lnTo>
                    <a:pt x="389573" y="718947"/>
                  </a:lnTo>
                  <a:close/>
                </a:path>
              </a:pathLst>
            </a:custGeom>
            <a:noFill/>
            <a:ln w="19050" cap="flat">
              <a:solidFill>
                <a:schemeClr val="tx1"/>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2650E6F2-ED54-46C7-B7DE-1F1DDEB3361C}"/>
                </a:ext>
              </a:extLst>
            </p:cNvPr>
            <p:cNvSpPr/>
            <p:nvPr/>
          </p:nvSpPr>
          <p:spPr>
            <a:xfrm>
              <a:off x="5569648" y="3488626"/>
              <a:ext cx="109823" cy="109823"/>
            </a:xfrm>
            <a:custGeom>
              <a:avLst/>
              <a:gdLst>
                <a:gd name="connsiteX0" fmla="*/ 0 w 109823"/>
                <a:gd name="connsiteY0" fmla="*/ 0 h 109823"/>
                <a:gd name="connsiteX1" fmla="*/ 109823 w 109823"/>
                <a:gd name="connsiteY1" fmla="*/ 0 h 109823"/>
                <a:gd name="connsiteX2" fmla="*/ 109823 w 109823"/>
                <a:gd name="connsiteY2" fmla="*/ 109823 h 109823"/>
                <a:gd name="connsiteX3" fmla="*/ 0 w 109823"/>
                <a:gd name="connsiteY3" fmla="*/ 109823 h 109823"/>
              </a:gdLst>
              <a:ahLst/>
              <a:cxnLst>
                <a:cxn ang="0">
                  <a:pos x="connsiteX0" y="connsiteY0"/>
                </a:cxn>
                <a:cxn ang="0">
                  <a:pos x="connsiteX1" y="connsiteY1"/>
                </a:cxn>
                <a:cxn ang="0">
                  <a:pos x="connsiteX2" y="connsiteY2"/>
                </a:cxn>
                <a:cxn ang="0">
                  <a:pos x="connsiteX3" y="connsiteY3"/>
                </a:cxn>
              </a:cxnLst>
              <a:rect l="l" t="t" r="r" b="b"/>
              <a:pathLst>
                <a:path w="109823" h="109823">
                  <a:moveTo>
                    <a:pt x="0" y="0"/>
                  </a:moveTo>
                  <a:lnTo>
                    <a:pt x="109823" y="0"/>
                  </a:lnTo>
                  <a:lnTo>
                    <a:pt x="109823" y="109823"/>
                  </a:lnTo>
                  <a:lnTo>
                    <a:pt x="0" y="109823"/>
                  </a:lnTo>
                  <a:close/>
                </a:path>
              </a:pathLst>
            </a:custGeom>
            <a:noFill/>
            <a:ln w="19050" cap="flat">
              <a:solidFill>
                <a:schemeClr val="tx1"/>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E6CBAC37-1188-4FEB-B7C7-AC5E6CEB6F09}"/>
                </a:ext>
              </a:extLst>
            </p:cNvPr>
            <p:cNvSpPr/>
            <p:nvPr/>
          </p:nvSpPr>
          <p:spPr>
            <a:xfrm>
              <a:off x="5569648" y="3643312"/>
              <a:ext cx="109823" cy="109823"/>
            </a:xfrm>
            <a:custGeom>
              <a:avLst/>
              <a:gdLst>
                <a:gd name="connsiteX0" fmla="*/ 0 w 109823"/>
                <a:gd name="connsiteY0" fmla="*/ 0 h 109823"/>
                <a:gd name="connsiteX1" fmla="*/ 109823 w 109823"/>
                <a:gd name="connsiteY1" fmla="*/ 0 h 109823"/>
                <a:gd name="connsiteX2" fmla="*/ 109823 w 109823"/>
                <a:gd name="connsiteY2" fmla="*/ 109823 h 109823"/>
                <a:gd name="connsiteX3" fmla="*/ 0 w 109823"/>
                <a:gd name="connsiteY3" fmla="*/ 109823 h 109823"/>
              </a:gdLst>
              <a:ahLst/>
              <a:cxnLst>
                <a:cxn ang="0">
                  <a:pos x="connsiteX0" y="connsiteY0"/>
                </a:cxn>
                <a:cxn ang="0">
                  <a:pos x="connsiteX1" y="connsiteY1"/>
                </a:cxn>
                <a:cxn ang="0">
                  <a:pos x="connsiteX2" y="connsiteY2"/>
                </a:cxn>
                <a:cxn ang="0">
                  <a:pos x="connsiteX3" y="connsiteY3"/>
                </a:cxn>
              </a:cxnLst>
              <a:rect l="l" t="t" r="r" b="b"/>
              <a:pathLst>
                <a:path w="109823" h="109823">
                  <a:moveTo>
                    <a:pt x="0" y="0"/>
                  </a:moveTo>
                  <a:lnTo>
                    <a:pt x="109823" y="0"/>
                  </a:lnTo>
                  <a:lnTo>
                    <a:pt x="109823" y="109823"/>
                  </a:lnTo>
                  <a:lnTo>
                    <a:pt x="0" y="109823"/>
                  </a:lnTo>
                  <a:close/>
                </a:path>
              </a:pathLst>
            </a:custGeom>
            <a:noFill/>
            <a:ln w="19050" cap="flat">
              <a:solidFill>
                <a:schemeClr val="tx1"/>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F53E159F-1225-41FD-BAEE-2AA872651793}"/>
                </a:ext>
              </a:extLst>
            </p:cNvPr>
            <p:cNvSpPr/>
            <p:nvPr/>
          </p:nvSpPr>
          <p:spPr>
            <a:xfrm>
              <a:off x="5726144" y="3488626"/>
              <a:ext cx="109823" cy="109823"/>
            </a:xfrm>
            <a:custGeom>
              <a:avLst/>
              <a:gdLst>
                <a:gd name="connsiteX0" fmla="*/ 0 w 109823"/>
                <a:gd name="connsiteY0" fmla="*/ 0 h 109823"/>
                <a:gd name="connsiteX1" fmla="*/ 109823 w 109823"/>
                <a:gd name="connsiteY1" fmla="*/ 0 h 109823"/>
                <a:gd name="connsiteX2" fmla="*/ 109823 w 109823"/>
                <a:gd name="connsiteY2" fmla="*/ 109823 h 109823"/>
                <a:gd name="connsiteX3" fmla="*/ 0 w 109823"/>
                <a:gd name="connsiteY3" fmla="*/ 109823 h 109823"/>
              </a:gdLst>
              <a:ahLst/>
              <a:cxnLst>
                <a:cxn ang="0">
                  <a:pos x="connsiteX0" y="connsiteY0"/>
                </a:cxn>
                <a:cxn ang="0">
                  <a:pos x="connsiteX1" y="connsiteY1"/>
                </a:cxn>
                <a:cxn ang="0">
                  <a:pos x="connsiteX2" y="connsiteY2"/>
                </a:cxn>
                <a:cxn ang="0">
                  <a:pos x="connsiteX3" y="connsiteY3"/>
                </a:cxn>
              </a:cxnLst>
              <a:rect l="l" t="t" r="r" b="b"/>
              <a:pathLst>
                <a:path w="109823" h="109823">
                  <a:moveTo>
                    <a:pt x="0" y="0"/>
                  </a:moveTo>
                  <a:lnTo>
                    <a:pt x="109823" y="0"/>
                  </a:lnTo>
                  <a:lnTo>
                    <a:pt x="109823" y="109823"/>
                  </a:lnTo>
                  <a:lnTo>
                    <a:pt x="0" y="109823"/>
                  </a:lnTo>
                  <a:close/>
                </a:path>
              </a:pathLst>
            </a:custGeom>
            <a:noFill/>
            <a:ln w="19050" cap="flat">
              <a:solidFill>
                <a:schemeClr val="tx1"/>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8CB7D47A-BD5D-4375-9FFA-B549E9B3EFD2}"/>
                </a:ext>
              </a:extLst>
            </p:cNvPr>
            <p:cNvSpPr/>
            <p:nvPr/>
          </p:nvSpPr>
          <p:spPr>
            <a:xfrm>
              <a:off x="5726144" y="3643312"/>
              <a:ext cx="109823" cy="109823"/>
            </a:xfrm>
            <a:custGeom>
              <a:avLst/>
              <a:gdLst>
                <a:gd name="connsiteX0" fmla="*/ 0 w 109823"/>
                <a:gd name="connsiteY0" fmla="*/ 0 h 109823"/>
                <a:gd name="connsiteX1" fmla="*/ 109823 w 109823"/>
                <a:gd name="connsiteY1" fmla="*/ 0 h 109823"/>
                <a:gd name="connsiteX2" fmla="*/ 109823 w 109823"/>
                <a:gd name="connsiteY2" fmla="*/ 109823 h 109823"/>
                <a:gd name="connsiteX3" fmla="*/ 0 w 109823"/>
                <a:gd name="connsiteY3" fmla="*/ 109823 h 109823"/>
              </a:gdLst>
              <a:ahLst/>
              <a:cxnLst>
                <a:cxn ang="0">
                  <a:pos x="connsiteX0" y="connsiteY0"/>
                </a:cxn>
                <a:cxn ang="0">
                  <a:pos x="connsiteX1" y="connsiteY1"/>
                </a:cxn>
                <a:cxn ang="0">
                  <a:pos x="connsiteX2" y="connsiteY2"/>
                </a:cxn>
                <a:cxn ang="0">
                  <a:pos x="connsiteX3" y="connsiteY3"/>
                </a:cxn>
              </a:cxnLst>
              <a:rect l="l" t="t" r="r" b="b"/>
              <a:pathLst>
                <a:path w="109823" h="109823">
                  <a:moveTo>
                    <a:pt x="0" y="0"/>
                  </a:moveTo>
                  <a:lnTo>
                    <a:pt x="109823" y="0"/>
                  </a:lnTo>
                  <a:lnTo>
                    <a:pt x="109823" y="109823"/>
                  </a:lnTo>
                  <a:lnTo>
                    <a:pt x="0" y="109823"/>
                  </a:lnTo>
                  <a:close/>
                </a:path>
              </a:pathLst>
            </a:custGeom>
            <a:noFill/>
            <a:ln w="19050" cap="flat">
              <a:solidFill>
                <a:schemeClr val="tx1"/>
              </a:solidFill>
              <a:prstDash val="solid"/>
              <a:round/>
            </a:ln>
          </p:spPr>
          <p:txBody>
            <a:bodyPr rtlCol="0" anchor="ctr"/>
            <a:lstStyle/>
            <a:p>
              <a:endParaRPr lang="en-US" sz="2400" dirty="0">
                <a:solidFill>
                  <a:schemeClr val="lt1"/>
                </a:solidFill>
              </a:endParaRPr>
            </a:p>
          </p:txBody>
        </p:sp>
        <p:sp>
          <p:nvSpPr>
            <p:cNvPr id="36" name="Freeform: Shape 35">
              <a:extLst>
                <a:ext uri="{FF2B5EF4-FFF2-40B4-BE49-F238E27FC236}">
                  <a16:creationId xmlns:a16="http://schemas.microsoft.com/office/drawing/2014/main" id="{2165EB31-E3A7-4BA1-95DC-E04406A7340A}"/>
                </a:ext>
              </a:extLst>
            </p:cNvPr>
            <p:cNvSpPr/>
            <p:nvPr/>
          </p:nvSpPr>
          <p:spPr>
            <a:xfrm>
              <a:off x="5846445" y="2923698"/>
              <a:ext cx="939078" cy="643413"/>
            </a:xfrm>
            <a:custGeom>
              <a:avLst/>
              <a:gdLst>
                <a:gd name="connsiteX0" fmla="*/ 0 w 939078"/>
                <a:gd name="connsiteY0" fmla="*/ 229934 h 643413"/>
                <a:gd name="connsiteX1" fmla="*/ 0 w 939078"/>
                <a:gd name="connsiteY1" fmla="*/ 26098 h 643413"/>
                <a:gd name="connsiteX2" fmla="*/ 26098 w 939078"/>
                <a:gd name="connsiteY2" fmla="*/ 0 h 643413"/>
                <a:gd name="connsiteX3" fmla="*/ 912971 w 939078"/>
                <a:gd name="connsiteY3" fmla="*/ 0 h 643413"/>
                <a:gd name="connsiteX4" fmla="*/ 939070 w 939078"/>
                <a:gd name="connsiteY4" fmla="*/ 26098 h 643413"/>
                <a:gd name="connsiteX5" fmla="*/ 939070 w 939078"/>
                <a:gd name="connsiteY5" fmla="*/ 26098 h 643413"/>
                <a:gd name="connsiteX6" fmla="*/ 939070 w 939078"/>
                <a:gd name="connsiteY6" fmla="*/ 616649 h 643413"/>
                <a:gd name="connsiteX7" fmla="*/ 913638 w 939078"/>
                <a:gd name="connsiteY7" fmla="*/ 643414 h 643413"/>
                <a:gd name="connsiteX8" fmla="*/ 912971 w 939078"/>
                <a:gd name="connsiteY8" fmla="*/ 643414 h 643413"/>
                <a:gd name="connsiteX9" fmla="*/ 128588 w 939078"/>
                <a:gd name="connsiteY9" fmla="*/ 643414 h 64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078" h="643413">
                  <a:moveTo>
                    <a:pt x="0" y="229934"/>
                  </a:moveTo>
                  <a:lnTo>
                    <a:pt x="0" y="26098"/>
                  </a:lnTo>
                  <a:cubicBezTo>
                    <a:pt x="0" y="11716"/>
                    <a:pt x="11716" y="0"/>
                    <a:pt x="26098" y="0"/>
                  </a:cubicBezTo>
                  <a:lnTo>
                    <a:pt x="912971" y="0"/>
                  </a:lnTo>
                  <a:cubicBezTo>
                    <a:pt x="927354" y="0"/>
                    <a:pt x="939070" y="11716"/>
                    <a:pt x="939070" y="26098"/>
                  </a:cubicBezTo>
                  <a:lnTo>
                    <a:pt x="939070" y="26098"/>
                  </a:lnTo>
                  <a:lnTo>
                    <a:pt x="939070" y="616649"/>
                  </a:lnTo>
                  <a:cubicBezTo>
                    <a:pt x="939451" y="631031"/>
                    <a:pt x="928021" y="643033"/>
                    <a:pt x="913638" y="643414"/>
                  </a:cubicBezTo>
                  <a:cubicBezTo>
                    <a:pt x="913447" y="643414"/>
                    <a:pt x="913162" y="643414"/>
                    <a:pt x="912971" y="643414"/>
                  </a:cubicBezTo>
                  <a:lnTo>
                    <a:pt x="128588" y="643414"/>
                  </a:lnTo>
                </a:path>
              </a:pathLst>
            </a:custGeom>
            <a:noFill/>
            <a:ln w="19050" cap="flat">
              <a:solidFill>
                <a:schemeClr val="tx1"/>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2AD94D1D-1772-42F6-8133-B424F91F0F2B}"/>
                </a:ext>
              </a:extLst>
            </p:cNvPr>
            <p:cNvSpPr/>
            <p:nvPr/>
          </p:nvSpPr>
          <p:spPr>
            <a:xfrm>
              <a:off x="5783196" y="2862262"/>
              <a:ext cx="1069659" cy="779525"/>
            </a:xfrm>
            <a:custGeom>
              <a:avLst/>
              <a:gdLst>
                <a:gd name="connsiteX0" fmla="*/ 2 w 1069659"/>
                <a:gd name="connsiteY0" fmla="*/ 295275 h 779525"/>
                <a:gd name="connsiteX1" fmla="*/ 2 w 1069659"/>
                <a:gd name="connsiteY1" fmla="*/ 26384 h 779525"/>
                <a:gd name="connsiteX2" fmla="*/ 25815 w 1069659"/>
                <a:gd name="connsiteY2" fmla="*/ 0 h 779525"/>
                <a:gd name="connsiteX3" fmla="*/ 26101 w 1069659"/>
                <a:gd name="connsiteY3" fmla="*/ 0 h 779525"/>
                <a:gd name="connsiteX4" fmla="*/ 1043561 w 1069659"/>
                <a:gd name="connsiteY4" fmla="*/ 0 h 779525"/>
                <a:gd name="connsiteX5" fmla="*/ 1069660 w 1069659"/>
                <a:gd name="connsiteY5" fmla="*/ 26099 h 779525"/>
                <a:gd name="connsiteX6" fmla="*/ 1069660 w 1069659"/>
                <a:gd name="connsiteY6" fmla="*/ 26099 h 779525"/>
                <a:gd name="connsiteX7" fmla="*/ 1069660 w 1069659"/>
                <a:gd name="connsiteY7" fmla="*/ 753428 h 779525"/>
                <a:gd name="connsiteX8" fmla="*/ 1043561 w 1069659"/>
                <a:gd name="connsiteY8" fmla="*/ 779526 h 779525"/>
                <a:gd name="connsiteX9" fmla="*/ 188026 w 1069659"/>
                <a:gd name="connsiteY9" fmla="*/ 779526 h 77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59" h="779525">
                  <a:moveTo>
                    <a:pt x="2" y="295275"/>
                  </a:moveTo>
                  <a:lnTo>
                    <a:pt x="2" y="26384"/>
                  </a:lnTo>
                  <a:cubicBezTo>
                    <a:pt x="-188" y="12002"/>
                    <a:pt x="11432" y="190"/>
                    <a:pt x="25815" y="0"/>
                  </a:cubicBezTo>
                  <a:cubicBezTo>
                    <a:pt x="25910" y="0"/>
                    <a:pt x="26006" y="0"/>
                    <a:pt x="26101" y="0"/>
                  </a:cubicBezTo>
                  <a:lnTo>
                    <a:pt x="1043561" y="0"/>
                  </a:lnTo>
                  <a:cubicBezTo>
                    <a:pt x="1057944" y="0"/>
                    <a:pt x="1069660" y="11716"/>
                    <a:pt x="1069660" y="26099"/>
                  </a:cubicBezTo>
                  <a:lnTo>
                    <a:pt x="1069660" y="26099"/>
                  </a:lnTo>
                  <a:lnTo>
                    <a:pt x="1069660" y="753428"/>
                  </a:lnTo>
                  <a:cubicBezTo>
                    <a:pt x="1069660" y="767810"/>
                    <a:pt x="1057944" y="779526"/>
                    <a:pt x="1043561" y="779526"/>
                  </a:cubicBezTo>
                  <a:lnTo>
                    <a:pt x="188026" y="779526"/>
                  </a:lnTo>
                </a:path>
              </a:pathLst>
            </a:custGeom>
            <a:noFill/>
            <a:ln w="19050" cap="flat">
              <a:solidFill>
                <a:schemeClr val="tx1"/>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F2ED29C1-3C5B-4841-B066-7CC62B988933}"/>
                </a:ext>
              </a:extLst>
            </p:cNvPr>
            <p:cNvSpPr/>
            <p:nvPr/>
          </p:nvSpPr>
          <p:spPr>
            <a:xfrm>
              <a:off x="5975508" y="3642073"/>
              <a:ext cx="989552" cy="95059"/>
            </a:xfrm>
            <a:custGeom>
              <a:avLst/>
              <a:gdLst>
                <a:gd name="connsiteX0" fmla="*/ 0 w 989552"/>
                <a:gd name="connsiteY0" fmla="*/ 95059 h 95059"/>
                <a:gd name="connsiteX1" fmla="*/ 913352 w 989552"/>
                <a:gd name="connsiteY1" fmla="*/ 95059 h 95059"/>
                <a:gd name="connsiteX2" fmla="*/ 989552 w 989552"/>
                <a:gd name="connsiteY2" fmla="*/ 61817 h 95059"/>
                <a:gd name="connsiteX3" fmla="*/ 989552 w 989552"/>
                <a:gd name="connsiteY3" fmla="*/ 0 h 95059"/>
                <a:gd name="connsiteX4" fmla="*/ 865251 w 989552"/>
                <a:gd name="connsiteY4" fmla="*/ 0 h 9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552" h="95059">
                  <a:moveTo>
                    <a:pt x="0" y="95059"/>
                  </a:moveTo>
                  <a:lnTo>
                    <a:pt x="913352" y="95059"/>
                  </a:lnTo>
                  <a:cubicBezTo>
                    <a:pt x="913352" y="95059"/>
                    <a:pt x="968597" y="95536"/>
                    <a:pt x="989552" y="61817"/>
                  </a:cubicBezTo>
                  <a:lnTo>
                    <a:pt x="989552" y="0"/>
                  </a:lnTo>
                  <a:lnTo>
                    <a:pt x="865251" y="0"/>
                  </a:lnTo>
                </a:path>
              </a:pathLst>
            </a:custGeom>
            <a:noFill/>
            <a:ln w="19050" cap="flat">
              <a:solidFill>
                <a:schemeClr val="tx1"/>
              </a:solidFill>
              <a:prstDash val="solid"/>
              <a:round/>
            </a:ln>
          </p:spPr>
          <p:txBody>
            <a:bodyPr rtlCol="0" anchor="ctr"/>
            <a:lstStyle/>
            <a:p>
              <a:endParaRPr lang="en-US"/>
            </a:p>
          </p:txBody>
        </p:sp>
      </p:grpSp>
      <p:grpSp>
        <p:nvGrpSpPr>
          <p:cNvPr id="41" name="Group 40">
            <a:extLst>
              <a:ext uri="{FF2B5EF4-FFF2-40B4-BE49-F238E27FC236}">
                <a16:creationId xmlns:a16="http://schemas.microsoft.com/office/drawing/2014/main" id="{5DF269A0-C731-406E-9D4C-870371E8F385}"/>
              </a:ext>
            </a:extLst>
          </p:cNvPr>
          <p:cNvGrpSpPr/>
          <p:nvPr/>
        </p:nvGrpSpPr>
        <p:grpSpPr>
          <a:xfrm>
            <a:off x="5392320" y="2973360"/>
            <a:ext cx="945290" cy="903073"/>
            <a:chOff x="5410188" y="2776537"/>
            <a:chExt cx="1371611" cy="1310354"/>
          </a:xfrm>
        </p:grpSpPr>
        <p:sp>
          <p:nvSpPr>
            <p:cNvPr id="42" name="Freeform: Shape 41">
              <a:extLst>
                <a:ext uri="{FF2B5EF4-FFF2-40B4-BE49-F238E27FC236}">
                  <a16:creationId xmlns:a16="http://schemas.microsoft.com/office/drawing/2014/main" id="{E1261446-0D07-4A1C-A5B2-7AB3E158EC43}"/>
                </a:ext>
              </a:extLst>
            </p:cNvPr>
            <p:cNvSpPr/>
            <p:nvPr/>
          </p:nvSpPr>
          <p:spPr>
            <a:xfrm>
              <a:off x="5410188" y="2776537"/>
              <a:ext cx="1371611" cy="874204"/>
            </a:xfrm>
            <a:custGeom>
              <a:avLst/>
              <a:gdLst>
                <a:gd name="connsiteX0" fmla="*/ 325004 w 1371611"/>
                <a:gd name="connsiteY0" fmla="*/ 874205 h 874204"/>
                <a:gd name="connsiteX1" fmla="*/ 264235 w 1371611"/>
                <a:gd name="connsiteY1" fmla="*/ 874205 h 874204"/>
                <a:gd name="connsiteX2" fmla="*/ 11 w 1371611"/>
                <a:gd name="connsiteY2" fmla="*/ 605028 h 874204"/>
                <a:gd name="connsiteX3" fmla="*/ 181748 w 1371611"/>
                <a:gd name="connsiteY3" fmla="*/ 354711 h 874204"/>
                <a:gd name="connsiteX4" fmla="*/ 181748 w 1371611"/>
                <a:gd name="connsiteY4" fmla="*/ 354711 h 874204"/>
                <a:gd name="connsiteX5" fmla="*/ 536459 w 1371611"/>
                <a:gd name="connsiteY5" fmla="*/ 0 h 874204"/>
                <a:gd name="connsiteX6" fmla="*/ 868596 w 1371611"/>
                <a:gd name="connsiteY6" fmla="*/ 230219 h 874204"/>
                <a:gd name="connsiteX7" fmla="*/ 1100530 w 1371611"/>
                <a:gd name="connsiteY7" fmla="*/ 235458 h 874204"/>
                <a:gd name="connsiteX8" fmla="*/ 1145964 w 1371611"/>
                <a:gd name="connsiteY8" fmla="*/ 348710 h 874204"/>
                <a:gd name="connsiteX9" fmla="*/ 1145297 w 1371611"/>
                <a:gd name="connsiteY9" fmla="*/ 359664 h 874204"/>
                <a:gd name="connsiteX10" fmla="*/ 1371611 w 1371611"/>
                <a:gd name="connsiteY10" fmla="*/ 607981 h 87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11" h="874204">
                  <a:moveTo>
                    <a:pt x="325004" y="874205"/>
                  </a:moveTo>
                  <a:lnTo>
                    <a:pt x="264235" y="874205"/>
                  </a:lnTo>
                  <a:cubicBezTo>
                    <a:pt x="116978" y="872871"/>
                    <a:pt x="-1322" y="752285"/>
                    <a:pt x="11" y="605028"/>
                  </a:cubicBezTo>
                  <a:cubicBezTo>
                    <a:pt x="1059" y="491395"/>
                    <a:pt x="74020" y="390906"/>
                    <a:pt x="181748" y="354711"/>
                  </a:cubicBezTo>
                  <a:lnTo>
                    <a:pt x="181748" y="354711"/>
                  </a:lnTo>
                  <a:cubicBezTo>
                    <a:pt x="181748" y="158782"/>
                    <a:pt x="340625" y="0"/>
                    <a:pt x="536459" y="0"/>
                  </a:cubicBezTo>
                  <a:cubicBezTo>
                    <a:pt x="684287" y="0"/>
                    <a:pt x="816685" y="91726"/>
                    <a:pt x="868596" y="230219"/>
                  </a:cubicBezTo>
                  <a:cubicBezTo>
                    <a:pt x="934033" y="167640"/>
                    <a:pt x="1037855" y="169926"/>
                    <a:pt x="1100530" y="235458"/>
                  </a:cubicBezTo>
                  <a:cubicBezTo>
                    <a:pt x="1129676" y="265938"/>
                    <a:pt x="1145964" y="306515"/>
                    <a:pt x="1145964" y="348710"/>
                  </a:cubicBezTo>
                  <a:cubicBezTo>
                    <a:pt x="1145964" y="352425"/>
                    <a:pt x="1145964" y="356045"/>
                    <a:pt x="1145297" y="359664"/>
                  </a:cubicBezTo>
                  <a:cubicBezTo>
                    <a:pt x="1273504" y="371570"/>
                    <a:pt x="1371611" y="479203"/>
                    <a:pt x="1371611" y="607981"/>
                  </a:cubicBezTo>
                </a:path>
              </a:pathLst>
            </a:custGeom>
            <a:noFill/>
            <a:ln w="19050" cap="flat">
              <a:solidFill>
                <a:schemeClr val="tx1"/>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B108B90F-02F8-42A7-82FC-82F82F34D157}"/>
                </a:ext>
              </a:extLst>
            </p:cNvPr>
            <p:cNvSpPr/>
            <p:nvPr/>
          </p:nvSpPr>
          <p:spPr>
            <a:xfrm>
              <a:off x="6667309" y="3384517"/>
              <a:ext cx="114300" cy="205549"/>
            </a:xfrm>
            <a:custGeom>
              <a:avLst/>
              <a:gdLst>
                <a:gd name="connsiteX0" fmla="*/ 0 w 114300"/>
                <a:gd name="connsiteY0" fmla="*/ 205550 h 205549"/>
                <a:gd name="connsiteX1" fmla="*/ 114300 w 114300"/>
                <a:gd name="connsiteY1" fmla="*/ 0 h 205549"/>
              </a:gdLst>
              <a:ahLst/>
              <a:cxnLst>
                <a:cxn ang="0">
                  <a:pos x="connsiteX0" y="connsiteY0"/>
                </a:cxn>
                <a:cxn ang="0">
                  <a:pos x="connsiteX1" y="connsiteY1"/>
                </a:cxn>
              </a:cxnLst>
              <a:rect l="l" t="t" r="r" b="b"/>
              <a:pathLst>
                <a:path w="114300" h="205549">
                  <a:moveTo>
                    <a:pt x="0" y="205550"/>
                  </a:moveTo>
                  <a:cubicBezTo>
                    <a:pt x="71057" y="161449"/>
                    <a:pt x="114300" y="83629"/>
                    <a:pt x="114300" y="0"/>
                  </a:cubicBezTo>
                </a:path>
              </a:pathLst>
            </a:custGeom>
            <a:noFill/>
            <a:ln w="19050" cap="flat">
              <a:solidFill>
                <a:schemeClr val="tx1"/>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id="{6C29ABEE-DD1D-45CF-899F-4F94708C2F50}"/>
                </a:ext>
              </a:extLst>
            </p:cNvPr>
            <p:cNvSpPr/>
            <p:nvPr/>
          </p:nvSpPr>
          <p:spPr>
            <a:xfrm>
              <a:off x="6209061" y="3432238"/>
              <a:ext cx="9525" cy="654653"/>
            </a:xfrm>
            <a:custGeom>
              <a:avLst/>
              <a:gdLst>
                <a:gd name="connsiteX0" fmla="*/ 0 w 9525"/>
                <a:gd name="connsiteY0" fmla="*/ 0 h 654653"/>
                <a:gd name="connsiteX1" fmla="*/ 0 w 9525"/>
                <a:gd name="connsiteY1" fmla="*/ 654653 h 654653"/>
              </a:gdLst>
              <a:ahLst/>
              <a:cxnLst>
                <a:cxn ang="0">
                  <a:pos x="connsiteX0" y="connsiteY0"/>
                </a:cxn>
                <a:cxn ang="0">
                  <a:pos x="connsiteX1" y="connsiteY1"/>
                </a:cxn>
              </a:cxnLst>
              <a:rect l="l" t="t" r="r" b="b"/>
              <a:pathLst>
                <a:path w="9525" h="654653">
                  <a:moveTo>
                    <a:pt x="0" y="0"/>
                  </a:moveTo>
                  <a:lnTo>
                    <a:pt x="0" y="654653"/>
                  </a:lnTo>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lt1"/>
                </a:solidFill>
              </a:endParaRPr>
            </a:p>
          </p:txBody>
        </p:sp>
        <p:sp>
          <p:nvSpPr>
            <p:cNvPr id="46" name="Freeform: Shape 45">
              <a:extLst>
                <a:ext uri="{FF2B5EF4-FFF2-40B4-BE49-F238E27FC236}">
                  <a16:creationId xmlns:a16="http://schemas.microsoft.com/office/drawing/2014/main" id="{02FF69FA-7859-49BB-8FAB-F737A0CF912C}"/>
                </a:ext>
              </a:extLst>
            </p:cNvPr>
            <p:cNvSpPr/>
            <p:nvPr/>
          </p:nvSpPr>
          <p:spPr>
            <a:xfrm>
              <a:off x="5990272" y="3653884"/>
              <a:ext cx="94964" cy="433006"/>
            </a:xfrm>
            <a:custGeom>
              <a:avLst/>
              <a:gdLst>
                <a:gd name="connsiteX0" fmla="*/ 0 w 94964"/>
                <a:gd name="connsiteY0" fmla="*/ 0 h 433006"/>
                <a:gd name="connsiteX1" fmla="*/ 94964 w 94964"/>
                <a:gd name="connsiteY1" fmla="*/ 0 h 433006"/>
                <a:gd name="connsiteX2" fmla="*/ 94964 w 94964"/>
                <a:gd name="connsiteY2" fmla="*/ 433007 h 433006"/>
              </a:gdLst>
              <a:ahLst/>
              <a:cxnLst>
                <a:cxn ang="0">
                  <a:pos x="connsiteX0" y="connsiteY0"/>
                </a:cxn>
                <a:cxn ang="0">
                  <a:pos x="connsiteX1" y="connsiteY1"/>
                </a:cxn>
                <a:cxn ang="0">
                  <a:pos x="connsiteX2" y="connsiteY2"/>
                </a:cxn>
              </a:cxnLst>
              <a:rect l="l" t="t" r="r" b="b"/>
              <a:pathLst>
                <a:path w="94964" h="433006">
                  <a:moveTo>
                    <a:pt x="0" y="0"/>
                  </a:moveTo>
                  <a:lnTo>
                    <a:pt x="94964" y="0"/>
                  </a:lnTo>
                  <a:lnTo>
                    <a:pt x="94964" y="433007"/>
                  </a:lnTo>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sp>
          <p:nvSpPr>
            <p:cNvPr id="48" name="Freeform: Shape 47">
              <a:extLst>
                <a:ext uri="{FF2B5EF4-FFF2-40B4-BE49-F238E27FC236}">
                  <a16:creationId xmlns:a16="http://schemas.microsoft.com/office/drawing/2014/main" id="{81778FB4-3C74-4891-B212-29C80A2F6FD0}"/>
                </a:ext>
              </a:extLst>
            </p:cNvPr>
            <p:cNvSpPr/>
            <p:nvPr/>
          </p:nvSpPr>
          <p:spPr>
            <a:xfrm>
              <a:off x="6331934" y="3653884"/>
              <a:ext cx="94964" cy="433006"/>
            </a:xfrm>
            <a:custGeom>
              <a:avLst/>
              <a:gdLst>
                <a:gd name="connsiteX0" fmla="*/ 94964 w 94964"/>
                <a:gd name="connsiteY0" fmla="*/ 0 h 433006"/>
                <a:gd name="connsiteX1" fmla="*/ 0 w 94964"/>
                <a:gd name="connsiteY1" fmla="*/ 0 h 433006"/>
                <a:gd name="connsiteX2" fmla="*/ 0 w 94964"/>
                <a:gd name="connsiteY2" fmla="*/ 433007 h 433006"/>
              </a:gdLst>
              <a:ahLst/>
              <a:cxnLst>
                <a:cxn ang="0">
                  <a:pos x="connsiteX0" y="connsiteY0"/>
                </a:cxn>
                <a:cxn ang="0">
                  <a:pos x="connsiteX1" y="connsiteY1"/>
                </a:cxn>
                <a:cxn ang="0">
                  <a:pos x="connsiteX2" y="connsiteY2"/>
                </a:cxn>
              </a:cxnLst>
              <a:rect l="l" t="t" r="r" b="b"/>
              <a:pathLst>
                <a:path w="94964" h="433006">
                  <a:moveTo>
                    <a:pt x="94964" y="0"/>
                  </a:moveTo>
                  <a:lnTo>
                    <a:pt x="0" y="0"/>
                  </a:lnTo>
                  <a:lnTo>
                    <a:pt x="0" y="433007"/>
                  </a:lnTo>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sp>
          <p:nvSpPr>
            <p:cNvPr id="49" name="Freeform: Shape 48">
              <a:extLst>
                <a:ext uri="{FF2B5EF4-FFF2-40B4-BE49-F238E27FC236}">
                  <a16:creationId xmlns:a16="http://schemas.microsoft.com/office/drawing/2014/main" id="{2BB5C805-9CD6-400A-AB85-92FFB667BC5D}"/>
                </a:ext>
              </a:extLst>
            </p:cNvPr>
            <p:cNvSpPr/>
            <p:nvPr/>
          </p:nvSpPr>
          <p:spPr>
            <a:xfrm>
              <a:off x="6119241" y="3253549"/>
              <a:ext cx="178688" cy="178689"/>
            </a:xfrm>
            <a:custGeom>
              <a:avLst/>
              <a:gdLst>
                <a:gd name="connsiteX0" fmla="*/ 178689 w 178688"/>
                <a:gd name="connsiteY0" fmla="*/ 89344 h 178689"/>
                <a:gd name="connsiteX1" fmla="*/ 89345 w 178688"/>
                <a:gd name="connsiteY1" fmla="*/ 178689 h 178689"/>
                <a:gd name="connsiteX2" fmla="*/ 0 w 178688"/>
                <a:gd name="connsiteY2" fmla="*/ 89344 h 178689"/>
                <a:gd name="connsiteX3" fmla="*/ 89345 w 178688"/>
                <a:gd name="connsiteY3" fmla="*/ 0 h 178689"/>
                <a:gd name="connsiteX4" fmla="*/ 178689 w 178688"/>
                <a:gd name="connsiteY4" fmla="*/ 89344 h 17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88" h="178689">
                  <a:moveTo>
                    <a:pt x="178689" y="89344"/>
                  </a:moveTo>
                  <a:cubicBezTo>
                    <a:pt x="178689" y="138688"/>
                    <a:pt x="138688" y="178689"/>
                    <a:pt x="89345" y="178689"/>
                  </a:cubicBezTo>
                  <a:cubicBezTo>
                    <a:pt x="40001" y="178689"/>
                    <a:pt x="0" y="138688"/>
                    <a:pt x="0" y="89344"/>
                  </a:cubicBezTo>
                  <a:cubicBezTo>
                    <a:pt x="0" y="40001"/>
                    <a:pt x="40001" y="0"/>
                    <a:pt x="89345" y="0"/>
                  </a:cubicBezTo>
                  <a:cubicBezTo>
                    <a:pt x="138688" y="0"/>
                    <a:pt x="178689" y="40001"/>
                    <a:pt x="178689" y="89344"/>
                  </a:cubicBezTo>
                  <a:close/>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sp>
          <p:nvSpPr>
            <p:cNvPr id="51" name="Freeform: Shape 50">
              <a:extLst>
                <a:ext uri="{FF2B5EF4-FFF2-40B4-BE49-F238E27FC236}">
                  <a16:creationId xmlns:a16="http://schemas.microsoft.com/office/drawing/2014/main" id="{C7D6B663-5921-4AF2-8C0A-7DB777817188}"/>
                </a:ext>
              </a:extLst>
            </p:cNvPr>
            <p:cNvSpPr/>
            <p:nvPr/>
          </p:nvSpPr>
          <p:spPr>
            <a:xfrm>
              <a:off x="5811583" y="3564540"/>
              <a:ext cx="178689" cy="178688"/>
            </a:xfrm>
            <a:custGeom>
              <a:avLst/>
              <a:gdLst>
                <a:gd name="connsiteX0" fmla="*/ 178689 w 178689"/>
                <a:gd name="connsiteY0" fmla="*/ 89345 h 178688"/>
                <a:gd name="connsiteX1" fmla="*/ 89345 w 178689"/>
                <a:gd name="connsiteY1" fmla="*/ 178689 h 178688"/>
                <a:gd name="connsiteX2" fmla="*/ 0 w 178689"/>
                <a:gd name="connsiteY2" fmla="*/ 89345 h 178688"/>
                <a:gd name="connsiteX3" fmla="*/ 89345 w 178689"/>
                <a:gd name="connsiteY3" fmla="*/ 0 h 178688"/>
                <a:gd name="connsiteX4" fmla="*/ 178689 w 178689"/>
                <a:gd name="connsiteY4" fmla="*/ 89345 h 17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89" h="178688">
                  <a:moveTo>
                    <a:pt x="178689" y="89345"/>
                  </a:moveTo>
                  <a:cubicBezTo>
                    <a:pt x="178689" y="138688"/>
                    <a:pt x="138688" y="178689"/>
                    <a:pt x="89345" y="178689"/>
                  </a:cubicBezTo>
                  <a:cubicBezTo>
                    <a:pt x="40001" y="178689"/>
                    <a:pt x="0" y="138688"/>
                    <a:pt x="0" y="89345"/>
                  </a:cubicBezTo>
                  <a:cubicBezTo>
                    <a:pt x="0" y="40001"/>
                    <a:pt x="40001" y="0"/>
                    <a:pt x="89345" y="0"/>
                  </a:cubicBezTo>
                  <a:cubicBezTo>
                    <a:pt x="138688" y="0"/>
                    <a:pt x="178689" y="40001"/>
                    <a:pt x="178689" y="89345"/>
                  </a:cubicBezTo>
                  <a:close/>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sp>
          <p:nvSpPr>
            <p:cNvPr id="52" name="Freeform: Shape 51">
              <a:extLst>
                <a:ext uri="{FF2B5EF4-FFF2-40B4-BE49-F238E27FC236}">
                  <a16:creationId xmlns:a16="http://schemas.microsoft.com/office/drawing/2014/main" id="{FA567ECC-A9F3-4D73-ACF2-FE323EB10F97}"/>
                </a:ext>
              </a:extLst>
            </p:cNvPr>
            <p:cNvSpPr/>
            <p:nvPr/>
          </p:nvSpPr>
          <p:spPr>
            <a:xfrm>
              <a:off x="6426898" y="3564540"/>
              <a:ext cx="178688" cy="178688"/>
            </a:xfrm>
            <a:custGeom>
              <a:avLst/>
              <a:gdLst>
                <a:gd name="connsiteX0" fmla="*/ 178689 w 178688"/>
                <a:gd name="connsiteY0" fmla="*/ 89345 h 178688"/>
                <a:gd name="connsiteX1" fmla="*/ 89345 w 178688"/>
                <a:gd name="connsiteY1" fmla="*/ 178689 h 178688"/>
                <a:gd name="connsiteX2" fmla="*/ 0 w 178688"/>
                <a:gd name="connsiteY2" fmla="*/ 89345 h 178688"/>
                <a:gd name="connsiteX3" fmla="*/ 89345 w 178688"/>
                <a:gd name="connsiteY3" fmla="*/ 0 h 178688"/>
                <a:gd name="connsiteX4" fmla="*/ 178689 w 178688"/>
                <a:gd name="connsiteY4" fmla="*/ 89345 h 17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88" h="178688">
                  <a:moveTo>
                    <a:pt x="178689" y="89345"/>
                  </a:moveTo>
                  <a:cubicBezTo>
                    <a:pt x="178689" y="138688"/>
                    <a:pt x="138688" y="178689"/>
                    <a:pt x="89345" y="178689"/>
                  </a:cubicBezTo>
                  <a:cubicBezTo>
                    <a:pt x="40001" y="178689"/>
                    <a:pt x="0" y="138688"/>
                    <a:pt x="0" y="89345"/>
                  </a:cubicBezTo>
                  <a:cubicBezTo>
                    <a:pt x="0" y="40001"/>
                    <a:pt x="40001" y="0"/>
                    <a:pt x="89345" y="0"/>
                  </a:cubicBezTo>
                  <a:cubicBezTo>
                    <a:pt x="138688" y="0"/>
                    <a:pt x="178689" y="40001"/>
                    <a:pt x="178689" y="89345"/>
                  </a:cubicBezTo>
                  <a:close/>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sp>
          <p:nvSpPr>
            <p:cNvPr id="54" name="Freeform: Shape 53">
              <a:extLst>
                <a:ext uri="{FF2B5EF4-FFF2-40B4-BE49-F238E27FC236}">
                  <a16:creationId xmlns:a16="http://schemas.microsoft.com/office/drawing/2014/main" id="{E7485457-0C58-4961-BA89-1D112BA56B86}"/>
                </a:ext>
              </a:extLst>
            </p:cNvPr>
            <p:cNvSpPr/>
            <p:nvPr/>
          </p:nvSpPr>
          <p:spPr>
            <a:xfrm>
              <a:off x="5913786" y="3358895"/>
              <a:ext cx="589502" cy="602859"/>
            </a:xfrm>
            <a:custGeom>
              <a:avLst/>
              <a:gdLst>
                <a:gd name="connsiteX0" fmla="*/ 589502 w 589502"/>
                <a:gd name="connsiteY0" fmla="*/ 383286 h 602859"/>
                <a:gd name="connsiteX1" fmla="*/ 206597 w 589502"/>
                <a:gd name="connsiteY1" fmla="*/ 589883 h 602859"/>
                <a:gd name="connsiteX2" fmla="*/ 0 w 589502"/>
                <a:gd name="connsiteY2" fmla="*/ 383286 h 602859"/>
                <a:gd name="connsiteX3" fmla="*/ 382524 w 589502"/>
                <a:gd name="connsiteY3" fmla="*/ 95 h 602859"/>
                <a:gd name="connsiteX4" fmla="*/ 589502 w 589502"/>
                <a:gd name="connsiteY4" fmla="*/ 206121 h 602859"/>
                <a:gd name="connsiteX5" fmla="*/ 95 w 589502"/>
                <a:gd name="connsiteY5" fmla="*/ 206121 h 602859"/>
                <a:gd name="connsiteX6" fmla="*/ 205454 w 589502"/>
                <a:gd name="connsiteY6" fmla="*/ 0 h 60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502" h="602859">
                  <a:moveTo>
                    <a:pt x="589502" y="383286"/>
                  </a:moveTo>
                  <a:cubicBezTo>
                    <a:pt x="540830" y="546068"/>
                    <a:pt x="369380" y="638556"/>
                    <a:pt x="206597" y="589883"/>
                  </a:cubicBezTo>
                  <a:cubicBezTo>
                    <a:pt x="107347" y="560165"/>
                    <a:pt x="29718" y="482537"/>
                    <a:pt x="0" y="383286"/>
                  </a:cubicBezTo>
                  <a:moveTo>
                    <a:pt x="382524" y="95"/>
                  </a:moveTo>
                  <a:cubicBezTo>
                    <a:pt x="481679" y="29813"/>
                    <a:pt x="559403" y="107156"/>
                    <a:pt x="589502" y="206121"/>
                  </a:cubicBezTo>
                  <a:moveTo>
                    <a:pt x="95" y="206121"/>
                  </a:moveTo>
                  <a:cubicBezTo>
                    <a:pt x="29908" y="107442"/>
                    <a:pt x="106870" y="30194"/>
                    <a:pt x="205454" y="0"/>
                  </a:cubicBezTo>
                </a:path>
              </a:pathLst>
            </a:custGeom>
            <a:noFill/>
            <a:ln w="19050" cap="flat">
              <a:solidFill>
                <a:schemeClr val="tx1"/>
              </a:solidFill>
              <a:prstDash val="solid"/>
              <a:round/>
            </a:ln>
          </p:spPr>
          <p:txBody>
            <a:bodyPr rtlCol="0" anchor="ctr"/>
            <a:lstStyle/>
            <a:p>
              <a:endParaRPr lang="en-US"/>
            </a:p>
          </p:txBody>
        </p:sp>
      </p:grpSp>
      <p:grpSp>
        <p:nvGrpSpPr>
          <p:cNvPr id="55" name="Group 54">
            <a:extLst>
              <a:ext uri="{FF2B5EF4-FFF2-40B4-BE49-F238E27FC236}">
                <a16:creationId xmlns:a16="http://schemas.microsoft.com/office/drawing/2014/main" id="{EBC97D84-FC7B-43C4-BC39-37D83F7574B9}"/>
              </a:ext>
            </a:extLst>
          </p:cNvPr>
          <p:cNvGrpSpPr/>
          <p:nvPr/>
        </p:nvGrpSpPr>
        <p:grpSpPr>
          <a:xfrm>
            <a:off x="5471097" y="4307270"/>
            <a:ext cx="787735" cy="947119"/>
            <a:chOff x="5524500" y="2743200"/>
            <a:chExt cx="1143000" cy="1374265"/>
          </a:xfrm>
        </p:grpSpPr>
        <p:sp>
          <p:nvSpPr>
            <p:cNvPr id="56" name="Freeform: Shape 55">
              <a:extLst>
                <a:ext uri="{FF2B5EF4-FFF2-40B4-BE49-F238E27FC236}">
                  <a16:creationId xmlns:a16="http://schemas.microsoft.com/office/drawing/2014/main" id="{3E6883D0-78D6-42F9-B892-9F2671834592}"/>
                </a:ext>
              </a:extLst>
            </p:cNvPr>
            <p:cNvSpPr/>
            <p:nvPr/>
          </p:nvSpPr>
          <p:spPr>
            <a:xfrm>
              <a:off x="6010275" y="3188969"/>
              <a:ext cx="657225" cy="928496"/>
            </a:xfrm>
            <a:custGeom>
              <a:avLst/>
              <a:gdLst>
                <a:gd name="connsiteX0" fmla="*/ 0 w 657225"/>
                <a:gd name="connsiteY0" fmla="*/ 898684 h 928496"/>
                <a:gd name="connsiteX1" fmla="*/ 0 w 657225"/>
                <a:gd name="connsiteY1" fmla="*/ 29908 h 928496"/>
                <a:gd name="connsiteX2" fmla="*/ 29813 w 657225"/>
                <a:gd name="connsiteY2" fmla="*/ 0 h 928496"/>
                <a:gd name="connsiteX3" fmla="*/ 438150 w 657225"/>
                <a:gd name="connsiteY3" fmla="*/ 0 h 928496"/>
                <a:gd name="connsiteX4" fmla="*/ 657225 w 657225"/>
                <a:gd name="connsiteY4" fmla="*/ 216027 h 928496"/>
                <a:gd name="connsiteX5" fmla="*/ 657225 w 657225"/>
                <a:gd name="connsiteY5" fmla="*/ 898684 h 928496"/>
                <a:gd name="connsiteX6" fmla="*/ 627412 w 657225"/>
                <a:gd name="connsiteY6" fmla="*/ 928497 h 928496"/>
                <a:gd name="connsiteX7" fmla="*/ 29813 w 657225"/>
                <a:gd name="connsiteY7" fmla="*/ 928497 h 928496"/>
                <a:gd name="connsiteX8" fmla="*/ 0 w 657225"/>
                <a:gd name="connsiteY8" fmla="*/ 898684 h 928496"/>
                <a:gd name="connsiteX9" fmla="*/ 0 w 657225"/>
                <a:gd name="connsiteY9" fmla="*/ 898684 h 92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25" h="928496">
                  <a:moveTo>
                    <a:pt x="0" y="898684"/>
                  </a:moveTo>
                  <a:lnTo>
                    <a:pt x="0" y="29908"/>
                  </a:lnTo>
                  <a:cubicBezTo>
                    <a:pt x="0" y="13430"/>
                    <a:pt x="13335" y="95"/>
                    <a:pt x="29813" y="0"/>
                  </a:cubicBezTo>
                  <a:lnTo>
                    <a:pt x="438150" y="0"/>
                  </a:lnTo>
                  <a:lnTo>
                    <a:pt x="657225" y="216027"/>
                  </a:lnTo>
                  <a:lnTo>
                    <a:pt x="657225" y="898684"/>
                  </a:lnTo>
                  <a:cubicBezTo>
                    <a:pt x="657225" y="915162"/>
                    <a:pt x="643890" y="928497"/>
                    <a:pt x="627412" y="928497"/>
                  </a:cubicBezTo>
                  <a:lnTo>
                    <a:pt x="29813" y="928497"/>
                  </a:lnTo>
                  <a:cubicBezTo>
                    <a:pt x="13335" y="928497"/>
                    <a:pt x="0" y="915162"/>
                    <a:pt x="0" y="898684"/>
                  </a:cubicBezTo>
                  <a:lnTo>
                    <a:pt x="0" y="898684"/>
                  </a:lnTo>
                  <a:close/>
                </a:path>
              </a:pathLst>
            </a:custGeom>
            <a:noFill/>
            <a:ln w="19050" cap="rnd">
              <a:solidFill>
                <a:schemeClr val="tx1"/>
              </a:solidFill>
              <a:prstDash val="solid"/>
              <a:round/>
            </a:ln>
          </p:spPr>
          <p:txBody>
            <a:bodyPr rtlCol="0" anchor="ctr"/>
            <a:lstStyle/>
            <a:p>
              <a:endParaRPr lang="en-US"/>
            </a:p>
          </p:txBody>
        </p:sp>
        <p:sp>
          <p:nvSpPr>
            <p:cNvPr id="57" name="Freeform: Shape 56">
              <a:extLst>
                <a:ext uri="{FF2B5EF4-FFF2-40B4-BE49-F238E27FC236}">
                  <a16:creationId xmlns:a16="http://schemas.microsoft.com/office/drawing/2014/main" id="{734CAED0-95BA-4E26-8C5F-1E9CE96CBDA2}"/>
                </a:ext>
              </a:extLst>
            </p:cNvPr>
            <p:cNvSpPr/>
            <p:nvPr/>
          </p:nvSpPr>
          <p:spPr>
            <a:xfrm>
              <a:off x="6438900" y="3185826"/>
              <a:ext cx="217455" cy="217455"/>
            </a:xfrm>
            <a:custGeom>
              <a:avLst/>
              <a:gdLst>
                <a:gd name="connsiteX0" fmla="*/ 0 w 217455"/>
                <a:gd name="connsiteY0" fmla="*/ 217456 h 217455"/>
                <a:gd name="connsiteX1" fmla="*/ 217456 w 217455"/>
                <a:gd name="connsiteY1" fmla="*/ 217456 h 217455"/>
                <a:gd name="connsiteX2" fmla="*/ 0 w 217455"/>
                <a:gd name="connsiteY2" fmla="*/ 0 h 217455"/>
                <a:gd name="connsiteX3" fmla="*/ 0 w 217455"/>
                <a:gd name="connsiteY3" fmla="*/ 217456 h 217455"/>
              </a:gdLst>
              <a:ahLst/>
              <a:cxnLst>
                <a:cxn ang="0">
                  <a:pos x="connsiteX0" y="connsiteY0"/>
                </a:cxn>
                <a:cxn ang="0">
                  <a:pos x="connsiteX1" y="connsiteY1"/>
                </a:cxn>
                <a:cxn ang="0">
                  <a:pos x="connsiteX2" y="connsiteY2"/>
                </a:cxn>
                <a:cxn ang="0">
                  <a:pos x="connsiteX3" y="connsiteY3"/>
                </a:cxn>
              </a:cxnLst>
              <a:rect l="l" t="t" r="r" b="b"/>
              <a:pathLst>
                <a:path w="217455" h="217455">
                  <a:moveTo>
                    <a:pt x="0" y="217456"/>
                  </a:moveTo>
                  <a:lnTo>
                    <a:pt x="217456" y="217456"/>
                  </a:lnTo>
                  <a:lnTo>
                    <a:pt x="0" y="0"/>
                  </a:lnTo>
                  <a:lnTo>
                    <a:pt x="0" y="217456"/>
                  </a:lnTo>
                  <a:close/>
                </a:path>
              </a:pathLst>
            </a:custGeom>
            <a:noFill/>
            <a:ln w="19050" cap="rnd">
              <a:solidFill>
                <a:schemeClr val="tx1"/>
              </a:solidFill>
              <a:prstDash val="solid"/>
              <a:round/>
            </a:ln>
          </p:spPr>
          <p:txBody>
            <a:bodyPr rtlCol="0" anchor="ctr"/>
            <a:lstStyle/>
            <a:p>
              <a:endParaRPr lang="en-US"/>
            </a:p>
          </p:txBody>
        </p:sp>
        <p:sp>
          <p:nvSpPr>
            <p:cNvPr id="58" name="Freeform: Shape 57">
              <a:extLst>
                <a:ext uri="{FF2B5EF4-FFF2-40B4-BE49-F238E27FC236}">
                  <a16:creationId xmlns:a16="http://schemas.microsoft.com/office/drawing/2014/main" id="{286666EA-9C4D-41E3-B5E2-0FC42F35DCDD}"/>
                </a:ext>
              </a:extLst>
            </p:cNvPr>
            <p:cNvSpPr/>
            <p:nvPr/>
          </p:nvSpPr>
          <p:spPr>
            <a:xfrm>
              <a:off x="6110287" y="3546157"/>
              <a:ext cx="457200" cy="9525"/>
            </a:xfrm>
            <a:custGeom>
              <a:avLst/>
              <a:gdLst>
                <a:gd name="connsiteX0" fmla="*/ 0 w 457200"/>
                <a:gd name="connsiteY0" fmla="*/ 0 h 9525"/>
                <a:gd name="connsiteX1" fmla="*/ 457200 w 457200"/>
                <a:gd name="connsiteY1" fmla="*/ 0 h 9525"/>
              </a:gdLst>
              <a:ahLst/>
              <a:cxnLst>
                <a:cxn ang="0">
                  <a:pos x="connsiteX0" y="connsiteY0"/>
                </a:cxn>
                <a:cxn ang="0">
                  <a:pos x="connsiteX1" y="connsiteY1"/>
                </a:cxn>
              </a:cxnLst>
              <a:rect l="l" t="t" r="r" b="b"/>
              <a:pathLst>
                <a:path w="457200" h="9525">
                  <a:moveTo>
                    <a:pt x="0" y="0"/>
                  </a:moveTo>
                  <a:lnTo>
                    <a:pt x="457200" y="0"/>
                  </a:lnTo>
                </a:path>
              </a:pathLst>
            </a:custGeom>
            <a:ln w="19050" cap="flat">
              <a:solidFill>
                <a:schemeClr val="tx1"/>
              </a:solidFill>
              <a:prstDash val="solid"/>
              <a:round/>
            </a:ln>
          </p:spPr>
          <p:txBody>
            <a:bodyPr rtlCol="0" anchor="ctr"/>
            <a:lstStyle/>
            <a:p>
              <a:endParaRPr lang="en-US"/>
            </a:p>
          </p:txBody>
        </p:sp>
        <p:sp>
          <p:nvSpPr>
            <p:cNvPr id="59" name="Freeform: Shape 58">
              <a:extLst>
                <a:ext uri="{FF2B5EF4-FFF2-40B4-BE49-F238E27FC236}">
                  <a16:creationId xmlns:a16="http://schemas.microsoft.com/office/drawing/2014/main" id="{D8641810-D8E4-4DC1-88D4-304A8B41C39B}"/>
                </a:ext>
              </a:extLst>
            </p:cNvPr>
            <p:cNvSpPr/>
            <p:nvPr/>
          </p:nvSpPr>
          <p:spPr>
            <a:xfrm>
              <a:off x="6110287" y="3417570"/>
              <a:ext cx="242887" cy="9525"/>
            </a:xfrm>
            <a:custGeom>
              <a:avLst/>
              <a:gdLst>
                <a:gd name="connsiteX0" fmla="*/ 0 w 242887"/>
                <a:gd name="connsiteY0" fmla="*/ 0 h 9525"/>
                <a:gd name="connsiteX1" fmla="*/ 242888 w 242887"/>
                <a:gd name="connsiteY1" fmla="*/ 0 h 9525"/>
              </a:gdLst>
              <a:ahLst/>
              <a:cxnLst>
                <a:cxn ang="0">
                  <a:pos x="connsiteX0" y="connsiteY0"/>
                </a:cxn>
                <a:cxn ang="0">
                  <a:pos x="connsiteX1" y="connsiteY1"/>
                </a:cxn>
              </a:cxnLst>
              <a:rect l="l" t="t" r="r" b="b"/>
              <a:pathLst>
                <a:path w="242887" h="9525">
                  <a:moveTo>
                    <a:pt x="0" y="0"/>
                  </a:moveTo>
                  <a:lnTo>
                    <a:pt x="242888" y="0"/>
                  </a:lnTo>
                </a:path>
              </a:pathLst>
            </a:custGeom>
            <a:ln w="19050" cap="flat">
              <a:solidFill>
                <a:schemeClr val="tx1"/>
              </a:solidFill>
              <a:prstDash val="solid"/>
              <a:round/>
            </a:ln>
          </p:spPr>
          <p:txBody>
            <a:bodyPr rtlCol="0" anchor="ctr"/>
            <a:lstStyle/>
            <a:p>
              <a:endParaRPr lang="en-US"/>
            </a:p>
          </p:txBody>
        </p:sp>
        <p:sp>
          <p:nvSpPr>
            <p:cNvPr id="60" name="Freeform: Shape 59">
              <a:extLst>
                <a:ext uri="{FF2B5EF4-FFF2-40B4-BE49-F238E27FC236}">
                  <a16:creationId xmlns:a16="http://schemas.microsoft.com/office/drawing/2014/main" id="{514C8782-7B83-4721-BCB6-D0ACB2E35BAE}"/>
                </a:ext>
              </a:extLst>
            </p:cNvPr>
            <p:cNvSpPr/>
            <p:nvPr/>
          </p:nvSpPr>
          <p:spPr>
            <a:xfrm>
              <a:off x="6110287" y="3974782"/>
              <a:ext cx="457200" cy="9525"/>
            </a:xfrm>
            <a:custGeom>
              <a:avLst/>
              <a:gdLst>
                <a:gd name="connsiteX0" fmla="*/ 0 w 457200"/>
                <a:gd name="connsiteY0" fmla="*/ 0 h 9525"/>
                <a:gd name="connsiteX1" fmla="*/ 457200 w 457200"/>
                <a:gd name="connsiteY1" fmla="*/ 0 h 9525"/>
              </a:gdLst>
              <a:ahLst/>
              <a:cxnLst>
                <a:cxn ang="0">
                  <a:pos x="connsiteX0" y="connsiteY0"/>
                </a:cxn>
                <a:cxn ang="0">
                  <a:pos x="connsiteX1" y="connsiteY1"/>
                </a:cxn>
              </a:cxnLst>
              <a:rect l="l" t="t" r="r" b="b"/>
              <a:pathLst>
                <a:path w="457200" h="9525">
                  <a:moveTo>
                    <a:pt x="0" y="0"/>
                  </a:moveTo>
                  <a:lnTo>
                    <a:pt x="457200" y="0"/>
                  </a:lnTo>
                </a:path>
              </a:pathLst>
            </a:custGeom>
            <a:ln w="19050" cap="flat">
              <a:solidFill>
                <a:schemeClr val="tx1"/>
              </a:solidFill>
              <a:prstDash val="solid"/>
              <a:round/>
            </a:ln>
          </p:spPr>
          <p:txBody>
            <a:bodyPr rtlCol="0" anchor="ctr"/>
            <a:lstStyle/>
            <a:p>
              <a:endParaRPr lang="en-US"/>
            </a:p>
          </p:txBody>
        </p:sp>
        <p:sp>
          <p:nvSpPr>
            <p:cNvPr id="61" name="Freeform: Shape 60">
              <a:extLst>
                <a:ext uri="{FF2B5EF4-FFF2-40B4-BE49-F238E27FC236}">
                  <a16:creationId xmlns:a16="http://schemas.microsoft.com/office/drawing/2014/main" id="{6EDA2D7D-9702-45E0-B610-55CB13C6A9A1}"/>
                </a:ext>
              </a:extLst>
            </p:cNvPr>
            <p:cNvSpPr/>
            <p:nvPr/>
          </p:nvSpPr>
          <p:spPr>
            <a:xfrm>
              <a:off x="6210300" y="3803332"/>
              <a:ext cx="271462" cy="9525"/>
            </a:xfrm>
            <a:custGeom>
              <a:avLst/>
              <a:gdLst>
                <a:gd name="connsiteX0" fmla="*/ 0 w 271462"/>
                <a:gd name="connsiteY0" fmla="*/ 0 h 9525"/>
                <a:gd name="connsiteX1" fmla="*/ 271463 w 271462"/>
                <a:gd name="connsiteY1" fmla="*/ 0 h 9525"/>
              </a:gdLst>
              <a:ahLst/>
              <a:cxnLst>
                <a:cxn ang="0">
                  <a:pos x="connsiteX0" y="connsiteY0"/>
                </a:cxn>
                <a:cxn ang="0">
                  <a:pos x="connsiteX1" y="connsiteY1"/>
                </a:cxn>
              </a:cxnLst>
              <a:rect l="l" t="t" r="r" b="b"/>
              <a:pathLst>
                <a:path w="271462" h="9525">
                  <a:moveTo>
                    <a:pt x="0" y="0"/>
                  </a:moveTo>
                  <a:lnTo>
                    <a:pt x="271463" y="0"/>
                  </a:lnTo>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sp>
          <p:nvSpPr>
            <p:cNvPr id="62" name="Freeform: Shape 61">
              <a:extLst>
                <a:ext uri="{FF2B5EF4-FFF2-40B4-BE49-F238E27FC236}">
                  <a16:creationId xmlns:a16="http://schemas.microsoft.com/office/drawing/2014/main" id="{9A1F2316-7F09-4E61-BA51-00BC4FCEC56B}"/>
                </a:ext>
              </a:extLst>
            </p:cNvPr>
            <p:cNvSpPr/>
            <p:nvPr/>
          </p:nvSpPr>
          <p:spPr>
            <a:xfrm>
              <a:off x="6210300" y="3717607"/>
              <a:ext cx="271462" cy="9525"/>
            </a:xfrm>
            <a:custGeom>
              <a:avLst/>
              <a:gdLst>
                <a:gd name="connsiteX0" fmla="*/ 0 w 271462"/>
                <a:gd name="connsiteY0" fmla="*/ 0 h 9525"/>
                <a:gd name="connsiteX1" fmla="*/ 271463 w 271462"/>
                <a:gd name="connsiteY1" fmla="*/ 0 h 9525"/>
              </a:gdLst>
              <a:ahLst/>
              <a:cxnLst>
                <a:cxn ang="0">
                  <a:pos x="connsiteX0" y="connsiteY0"/>
                </a:cxn>
                <a:cxn ang="0">
                  <a:pos x="connsiteX1" y="connsiteY1"/>
                </a:cxn>
              </a:cxnLst>
              <a:rect l="l" t="t" r="r" b="b"/>
              <a:pathLst>
                <a:path w="271462" h="9525">
                  <a:moveTo>
                    <a:pt x="0" y="0"/>
                  </a:moveTo>
                  <a:lnTo>
                    <a:pt x="271463" y="0"/>
                  </a:lnTo>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63" name="Freeform: Shape 62">
              <a:extLst>
                <a:ext uri="{FF2B5EF4-FFF2-40B4-BE49-F238E27FC236}">
                  <a16:creationId xmlns:a16="http://schemas.microsoft.com/office/drawing/2014/main" id="{12C59DB7-293D-47AF-9CF5-6814ECAA69CE}"/>
                </a:ext>
              </a:extLst>
            </p:cNvPr>
            <p:cNvSpPr/>
            <p:nvPr/>
          </p:nvSpPr>
          <p:spPr>
            <a:xfrm>
              <a:off x="5524500" y="2746057"/>
              <a:ext cx="428625" cy="928877"/>
            </a:xfrm>
            <a:custGeom>
              <a:avLst/>
              <a:gdLst>
                <a:gd name="connsiteX0" fmla="*/ 428625 w 428625"/>
                <a:gd name="connsiteY0" fmla="*/ 0 h 928877"/>
                <a:gd name="connsiteX1" fmla="*/ 25527 w 428625"/>
                <a:gd name="connsiteY1" fmla="*/ 0 h 928877"/>
                <a:gd name="connsiteX2" fmla="*/ 0 w 428625"/>
                <a:gd name="connsiteY2" fmla="*/ 25527 h 928877"/>
                <a:gd name="connsiteX3" fmla="*/ 0 w 428625"/>
                <a:gd name="connsiteY3" fmla="*/ 25527 h 928877"/>
                <a:gd name="connsiteX4" fmla="*/ 0 w 428625"/>
                <a:gd name="connsiteY4" fmla="*/ 903446 h 928877"/>
                <a:gd name="connsiteX5" fmla="*/ 25527 w 428625"/>
                <a:gd name="connsiteY5" fmla="*/ 928878 h 928877"/>
                <a:gd name="connsiteX6" fmla="*/ 414338 w 428625"/>
                <a:gd name="connsiteY6" fmla="*/ 928878 h 92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25" h="928877">
                  <a:moveTo>
                    <a:pt x="428625" y="0"/>
                  </a:moveTo>
                  <a:lnTo>
                    <a:pt x="25527" y="0"/>
                  </a:lnTo>
                  <a:cubicBezTo>
                    <a:pt x="11430" y="0"/>
                    <a:pt x="0" y="11430"/>
                    <a:pt x="0" y="25527"/>
                  </a:cubicBezTo>
                  <a:lnTo>
                    <a:pt x="0" y="25527"/>
                  </a:lnTo>
                  <a:lnTo>
                    <a:pt x="0" y="903446"/>
                  </a:lnTo>
                  <a:cubicBezTo>
                    <a:pt x="0" y="917543"/>
                    <a:pt x="11430" y="928878"/>
                    <a:pt x="25527" y="928878"/>
                  </a:cubicBezTo>
                  <a:lnTo>
                    <a:pt x="414338" y="928878"/>
                  </a:lnTo>
                </a:path>
              </a:pathLst>
            </a:custGeom>
            <a:noFill/>
            <a:ln w="19050" cap="flat">
              <a:solidFill>
                <a:schemeClr val="tx1"/>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6D397806-FA90-4222-A23D-0B6DADC62AFF}"/>
                </a:ext>
              </a:extLst>
            </p:cNvPr>
            <p:cNvSpPr/>
            <p:nvPr/>
          </p:nvSpPr>
          <p:spPr>
            <a:xfrm>
              <a:off x="5953125" y="2743200"/>
              <a:ext cx="217265" cy="217169"/>
            </a:xfrm>
            <a:custGeom>
              <a:avLst/>
              <a:gdLst>
                <a:gd name="connsiteX0" fmla="*/ 0 w 217265"/>
                <a:gd name="connsiteY0" fmla="*/ 217170 h 217169"/>
                <a:gd name="connsiteX1" fmla="*/ 217265 w 217265"/>
                <a:gd name="connsiteY1" fmla="*/ 217170 h 217169"/>
                <a:gd name="connsiteX2" fmla="*/ 0 w 217265"/>
                <a:gd name="connsiteY2" fmla="*/ 0 h 217169"/>
                <a:gd name="connsiteX3" fmla="*/ 0 w 217265"/>
                <a:gd name="connsiteY3" fmla="*/ 217170 h 217169"/>
              </a:gdLst>
              <a:ahLst/>
              <a:cxnLst>
                <a:cxn ang="0">
                  <a:pos x="connsiteX0" y="connsiteY0"/>
                </a:cxn>
                <a:cxn ang="0">
                  <a:pos x="connsiteX1" y="connsiteY1"/>
                </a:cxn>
                <a:cxn ang="0">
                  <a:pos x="connsiteX2" y="connsiteY2"/>
                </a:cxn>
                <a:cxn ang="0">
                  <a:pos x="connsiteX3" y="connsiteY3"/>
                </a:cxn>
              </a:cxnLst>
              <a:rect l="l" t="t" r="r" b="b"/>
              <a:pathLst>
                <a:path w="217265" h="217169">
                  <a:moveTo>
                    <a:pt x="0" y="217170"/>
                  </a:moveTo>
                  <a:lnTo>
                    <a:pt x="217265" y="217170"/>
                  </a:lnTo>
                  <a:lnTo>
                    <a:pt x="0" y="0"/>
                  </a:lnTo>
                  <a:lnTo>
                    <a:pt x="0" y="217170"/>
                  </a:lnTo>
                  <a:close/>
                </a:path>
              </a:pathLst>
            </a:custGeom>
            <a:noFill/>
            <a:ln w="19050" cap="flat">
              <a:solidFill>
                <a:schemeClr val="tx1"/>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6F7D0A00-941B-42DD-AAD1-FAF7955D2CA9}"/>
                </a:ext>
              </a:extLst>
            </p:cNvPr>
            <p:cNvSpPr/>
            <p:nvPr/>
          </p:nvSpPr>
          <p:spPr>
            <a:xfrm>
              <a:off x="6175343" y="2956369"/>
              <a:ext cx="9525" cy="168306"/>
            </a:xfrm>
            <a:custGeom>
              <a:avLst/>
              <a:gdLst>
                <a:gd name="connsiteX0" fmla="*/ 0 w 9525"/>
                <a:gd name="connsiteY0" fmla="*/ 168307 h 168306"/>
                <a:gd name="connsiteX1" fmla="*/ 0 w 9525"/>
                <a:gd name="connsiteY1" fmla="*/ 0 h 168306"/>
              </a:gdLst>
              <a:ahLst/>
              <a:cxnLst>
                <a:cxn ang="0">
                  <a:pos x="connsiteX0" y="connsiteY0"/>
                </a:cxn>
                <a:cxn ang="0">
                  <a:pos x="connsiteX1" y="connsiteY1"/>
                </a:cxn>
              </a:cxnLst>
              <a:rect l="l" t="t" r="r" b="b"/>
              <a:pathLst>
                <a:path w="9525" h="168306">
                  <a:moveTo>
                    <a:pt x="0" y="168307"/>
                  </a:moveTo>
                  <a:lnTo>
                    <a:pt x="0" y="0"/>
                  </a:lnTo>
                </a:path>
              </a:pathLst>
            </a:custGeom>
            <a:ln w="19050" cap="flat">
              <a:solidFill>
                <a:schemeClr val="tx1"/>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CDB49838-DBEE-41E8-BC6E-66621717B150}"/>
                </a:ext>
              </a:extLst>
            </p:cNvPr>
            <p:cNvSpPr/>
            <p:nvPr/>
          </p:nvSpPr>
          <p:spPr>
            <a:xfrm>
              <a:off x="5624512" y="3103245"/>
              <a:ext cx="300037" cy="9525"/>
            </a:xfrm>
            <a:custGeom>
              <a:avLst/>
              <a:gdLst>
                <a:gd name="connsiteX0" fmla="*/ 0 w 300037"/>
                <a:gd name="connsiteY0" fmla="*/ 0 h 9525"/>
                <a:gd name="connsiteX1" fmla="*/ 300038 w 300037"/>
                <a:gd name="connsiteY1" fmla="*/ 0 h 9525"/>
              </a:gdLst>
              <a:ahLst/>
              <a:cxnLst>
                <a:cxn ang="0">
                  <a:pos x="connsiteX0" y="connsiteY0"/>
                </a:cxn>
                <a:cxn ang="0">
                  <a:pos x="connsiteX1" y="connsiteY1"/>
                </a:cxn>
              </a:cxnLst>
              <a:rect l="l" t="t" r="r" b="b"/>
              <a:pathLst>
                <a:path w="300037" h="9525">
                  <a:moveTo>
                    <a:pt x="0" y="0"/>
                  </a:moveTo>
                  <a:lnTo>
                    <a:pt x="300038" y="0"/>
                  </a:lnTo>
                </a:path>
              </a:pathLst>
            </a:custGeom>
            <a:ln w="19050" cap="flat">
              <a:solidFill>
                <a:schemeClr val="tx1"/>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656EE010-EEBC-4D4A-BFF7-4D60262651A5}"/>
                </a:ext>
              </a:extLst>
            </p:cNvPr>
            <p:cNvSpPr/>
            <p:nvPr/>
          </p:nvSpPr>
          <p:spPr>
            <a:xfrm>
              <a:off x="5624512" y="3231832"/>
              <a:ext cx="300037" cy="9525"/>
            </a:xfrm>
            <a:custGeom>
              <a:avLst/>
              <a:gdLst>
                <a:gd name="connsiteX0" fmla="*/ 0 w 300037"/>
                <a:gd name="connsiteY0" fmla="*/ 0 h 9525"/>
                <a:gd name="connsiteX1" fmla="*/ 300038 w 300037"/>
                <a:gd name="connsiteY1" fmla="*/ 0 h 9525"/>
              </a:gdLst>
              <a:ahLst/>
              <a:cxnLst>
                <a:cxn ang="0">
                  <a:pos x="connsiteX0" y="connsiteY0"/>
                </a:cxn>
                <a:cxn ang="0">
                  <a:pos x="connsiteX1" y="connsiteY1"/>
                </a:cxn>
              </a:cxnLst>
              <a:rect l="l" t="t" r="r" b="b"/>
              <a:pathLst>
                <a:path w="300037" h="9525">
                  <a:moveTo>
                    <a:pt x="0" y="0"/>
                  </a:moveTo>
                  <a:lnTo>
                    <a:pt x="300038" y="0"/>
                  </a:lnTo>
                </a:path>
              </a:pathLst>
            </a:custGeom>
            <a:ln w="19050" cap="flat">
              <a:solidFill>
                <a:schemeClr val="tx1"/>
              </a:solidFill>
              <a:prstDash val="solid"/>
              <a:round/>
            </a:ln>
          </p:spPr>
          <p:txBody>
            <a:bodyPr rtlCol="0" anchor="ctr"/>
            <a:lstStyle/>
            <a:p>
              <a:endParaRPr lang="en-US"/>
            </a:p>
          </p:txBody>
        </p:sp>
        <p:sp>
          <p:nvSpPr>
            <p:cNvPr id="68" name="Freeform: Shape 67">
              <a:extLst>
                <a:ext uri="{FF2B5EF4-FFF2-40B4-BE49-F238E27FC236}">
                  <a16:creationId xmlns:a16="http://schemas.microsoft.com/office/drawing/2014/main" id="{135CA656-9959-4931-949A-F73D9AA4DE9C}"/>
                </a:ext>
              </a:extLst>
            </p:cNvPr>
            <p:cNvSpPr/>
            <p:nvPr/>
          </p:nvSpPr>
          <p:spPr>
            <a:xfrm>
              <a:off x="5624512" y="3360420"/>
              <a:ext cx="300037" cy="9525"/>
            </a:xfrm>
            <a:custGeom>
              <a:avLst/>
              <a:gdLst>
                <a:gd name="connsiteX0" fmla="*/ 0 w 300037"/>
                <a:gd name="connsiteY0" fmla="*/ 0 h 9525"/>
                <a:gd name="connsiteX1" fmla="*/ 300038 w 300037"/>
                <a:gd name="connsiteY1" fmla="*/ 0 h 9525"/>
              </a:gdLst>
              <a:ahLst/>
              <a:cxnLst>
                <a:cxn ang="0">
                  <a:pos x="connsiteX0" y="connsiteY0"/>
                </a:cxn>
                <a:cxn ang="0">
                  <a:pos x="connsiteX1" y="connsiteY1"/>
                </a:cxn>
              </a:cxnLst>
              <a:rect l="l" t="t" r="r" b="b"/>
              <a:pathLst>
                <a:path w="300037" h="9525">
                  <a:moveTo>
                    <a:pt x="0" y="0"/>
                  </a:moveTo>
                  <a:lnTo>
                    <a:pt x="300038" y="0"/>
                  </a:lnTo>
                </a:path>
              </a:pathLst>
            </a:custGeom>
            <a:ln w="19050" cap="flat">
              <a:solidFill>
                <a:schemeClr val="tx1"/>
              </a:solidFill>
              <a:prstDash val="solid"/>
              <a:round/>
            </a:ln>
          </p:spPr>
          <p:txBody>
            <a:bodyPr rtlCol="0" anchor="ctr"/>
            <a:lstStyle/>
            <a:p>
              <a:endParaRPr lang="en-US"/>
            </a:p>
          </p:txBody>
        </p:sp>
        <p:sp>
          <p:nvSpPr>
            <p:cNvPr id="69" name="Freeform: Shape 68">
              <a:extLst>
                <a:ext uri="{FF2B5EF4-FFF2-40B4-BE49-F238E27FC236}">
                  <a16:creationId xmlns:a16="http://schemas.microsoft.com/office/drawing/2014/main" id="{C354BB8C-4B95-48DE-B7AF-0EAFF6EE8C07}"/>
                </a:ext>
              </a:extLst>
            </p:cNvPr>
            <p:cNvSpPr/>
            <p:nvPr/>
          </p:nvSpPr>
          <p:spPr>
            <a:xfrm>
              <a:off x="5624512" y="3489007"/>
              <a:ext cx="300037" cy="9525"/>
            </a:xfrm>
            <a:custGeom>
              <a:avLst/>
              <a:gdLst>
                <a:gd name="connsiteX0" fmla="*/ 0 w 300037"/>
                <a:gd name="connsiteY0" fmla="*/ 0 h 9525"/>
                <a:gd name="connsiteX1" fmla="*/ 300038 w 300037"/>
                <a:gd name="connsiteY1" fmla="*/ 0 h 9525"/>
              </a:gdLst>
              <a:ahLst/>
              <a:cxnLst>
                <a:cxn ang="0">
                  <a:pos x="connsiteX0" y="connsiteY0"/>
                </a:cxn>
                <a:cxn ang="0">
                  <a:pos x="connsiteX1" y="connsiteY1"/>
                </a:cxn>
              </a:cxnLst>
              <a:rect l="l" t="t" r="r" b="b"/>
              <a:pathLst>
                <a:path w="300037" h="9525">
                  <a:moveTo>
                    <a:pt x="0" y="0"/>
                  </a:moveTo>
                  <a:lnTo>
                    <a:pt x="300038" y="0"/>
                  </a:lnTo>
                </a:path>
              </a:pathLst>
            </a:custGeom>
            <a:ln w="19050" cap="flat">
              <a:solidFill>
                <a:schemeClr val="tx1"/>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7E5C2BE3-3632-4295-8DA8-F8220E396232}"/>
                </a:ext>
              </a:extLst>
            </p:cNvPr>
            <p:cNvSpPr/>
            <p:nvPr/>
          </p:nvSpPr>
          <p:spPr>
            <a:xfrm>
              <a:off x="5624512" y="2974657"/>
              <a:ext cx="257175" cy="9525"/>
            </a:xfrm>
            <a:custGeom>
              <a:avLst/>
              <a:gdLst>
                <a:gd name="connsiteX0" fmla="*/ 0 w 257175"/>
                <a:gd name="connsiteY0" fmla="*/ 0 h 9525"/>
                <a:gd name="connsiteX1" fmla="*/ 257175 w 257175"/>
                <a:gd name="connsiteY1" fmla="*/ 0 h 9525"/>
              </a:gdLst>
              <a:ahLst/>
              <a:cxnLst>
                <a:cxn ang="0">
                  <a:pos x="connsiteX0" y="connsiteY0"/>
                </a:cxn>
                <a:cxn ang="0">
                  <a:pos x="connsiteX1" y="connsiteY1"/>
                </a:cxn>
              </a:cxnLst>
              <a:rect l="l" t="t" r="r" b="b"/>
              <a:pathLst>
                <a:path w="257175" h="9525">
                  <a:moveTo>
                    <a:pt x="0" y="0"/>
                  </a:moveTo>
                  <a:lnTo>
                    <a:pt x="257175" y="0"/>
                  </a:lnTo>
                </a:path>
              </a:pathLst>
            </a:custGeom>
            <a:ln w="19050" cap="flat">
              <a:solidFill>
                <a:schemeClr val="tx1"/>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150694CC-A72F-4B02-B77F-D62974159AD4}"/>
                </a:ext>
              </a:extLst>
            </p:cNvPr>
            <p:cNvSpPr/>
            <p:nvPr/>
          </p:nvSpPr>
          <p:spPr>
            <a:xfrm>
              <a:off x="6167437" y="3631882"/>
              <a:ext cx="357187" cy="257175"/>
            </a:xfrm>
            <a:custGeom>
              <a:avLst/>
              <a:gdLst>
                <a:gd name="connsiteX0" fmla="*/ 0 w 357187"/>
                <a:gd name="connsiteY0" fmla="*/ 0 h 257175"/>
                <a:gd name="connsiteX1" fmla="*/ 357188 w 357187"/>
                <a:gd name="connsiteY1" fmla="*/ 0 h 257175"/>
                <a:gd name="connsiteX2" fmla="*/ 357188 w 357187"/>
                <a:gd name="connsiteY2" fmla="*/ 257175 h 257175"/>
                <a:gd name="connsiteX3" fmla="*/ 0 w 357187"/>
                <a:gd name="connsiteY3" fmla="*/ 257175 h 257175"/>
              </a:gdLst>
              <a:ahLst/>
              <a:cxnLst>
                <a:cxn ang="0">
                  <a:pos x="connsiteX0" y="connsiteY0"/>
                </a:cxn>
                <a:cxn ang="0">
                  <a:pos x="connsiteX1" y="connsiteY1"/>
                </a:cxn>
                <a:cxn ang="0">
                  <a:pos x="connsiteX2" y="connsiteY2"/>
                </a:cxn>
                <a:cxn ang="0">
                  <a:pos x="connsiteX3" y="connsiteY3"/>
                </a:cxn>
              </a:cxnLst>
              <a:rect l="l" t="t" r="r" b="b"/>
              <a:pathLst>
                <a:path w="357187" h="257175">
                  <a:moveTo>
                    <a:pt x="0" y="0"/>
                  </a:moveTo>
                  <a:lnTo>
                    <a:pt x="357188" y="0"/>
                  </a:lnTo>
                  <a:lnTo>
                    <a:pt x="357188" y="257175"/>
                  </a:lnTo>
                  <a:lnTo>
                    <a:pt x="0" y="257175"/>
                  </a:lnTo>
                  <a:close/>
                </a:path>
              </a:pathLst>
            </a:custGeom>
            <a:noFill/>
            <a:ln w="19050">
              <a:gradFill>
                <a:gsLst>
                  <a:gs pos="0">
                    <a:schemeClr val="accent1"/>
                  </a:gs>
                  <a:gs pos="100000">
                    <a:schemeClr val="accent2"/>
                  </a:gs>
                </a:gsLst>
                <a:lin ang="5400000" scaled="1"/>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endParaRPr>
            </a:p>
          </p:txBody>
        </p:sp>
      </p:grpSp>
    </p:spTree>
    <p:extLst>
      <p:ext uri="{BB962C8B-B14F-4D97-AF65-F5344CB8AC3E}">
        <p14:creationId xmlns:p14="http://schemas.microsoft.com/office/powerpoint/2010/main" val="367484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37ef33ad-325e-480b-bfea-46684073dd51"/>
  <p:tag name="COMMONDATA" val="eyJoZGlkIjoiOGU3NzUzOGI1MzE5NDVhYzhlYTAxN2E5YWM2ZDEzN2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3919</Words>
  <Application>Microsoft Macintosh PowerPoint</Application>
  <PresentationFormat>Widescreen</PresentationFormat>
  <Paragraphs>474</Paragraphs>
  <Slides>24</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-apple-system</vt:lpstr>
      <vt:lpstr>等线</vt:lpstr>
      <vt:lpstr>等线 Light</vt:lpstr>
      <vt:lpstr>黑体</vt:lpstr>
      <vt:lpstr>Slack-Lato</vt:lpstr>
      <vt:lpstr>Source Han Sans CN Regular</vt:lpstr>
      <vt:lpstr>阿里巴巴普惠体 R</vt:lpstr>
      <vt:lpstr>Amazon Ember</vt:lpstr>
      <vt:lpstr>Amazon Ember Display</vt:lpstr>
      <vt:lpstr>Amazon Ember Regular</vt:lpstr>
      <vt:lpstr>Amazon Ember Thin</vt:lpstr>
      <vt:lpstr>Arial</vt:lpstr>
      <vt:lpstr>Office 主题​​</vt:lpstr>
      <vt:lpstr>面向云原生的开源安全技术发展之路</vt:lpstr>
      <vt:lpstr>PowerPoint Presentation</vt:lpstr>
      <vt:lpstr>PowerPoint Presentation</vt:lpstr>
      <vt:lpstr>PowerPoint Presentation</vt:lpstr>
      <vt:lpstr>PowerPoint Presentation</vt:lpstr>
      <vt:lpstr>PowerPoint Presentation</vt:lpstr>
      <vt:lpstr>云原生发展旅程-DevSecOps</vt:lpstr>
      <vt:lpstr>PowerPoint Presentation</vt:lpstr>
      <vt:lpstr>PowerPoint Presentation</vt:lpstr>
      <vt:lpstr>96% of scanned codebases contain open source.</vt:lpstr>
      <vt:lpstr>开源为云原生应用带来的安全挑战</vt:lpstr>
      <vt:lpstr>面向云原生的开源安全技术实践</vt:lpstr>
      <vt:lpstr>软件供应链安全框架</vt:lpstr>
      <vt:lpstr>Pipeline的安全左移</vt:lpstr>
      <vt:lpstr>传统开发的安全模式</vt:lpstr>
      <vt:lpstr>去中心化的安全开发实践</vt:lpstr>
      <vt:lpstr>Pipeline安全实践</vt:lpstr>
      <vt:lpstr>Pipeline 安全实践</vt:lpstr>
      <vt:lpstr>Pipeline的安全 </vt:lpstr>
      <vt:lpstr>Pipeline中的安全实践</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betty zheng</cp:lastModifiedBy>
  <cp:revision>80</cp:revision>
  <dcterms:created xsi:type="dcterms:W3CDTF">2022-06-28T09:26:00Z</dcterms:created>
  <dcterms:modified xsi:type="dcterms:W3CDTF">2023-10-26T00:44:38Z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C8A33F8E81B9421595D2527E982A8F26_13</vt:lpwstr>
  </property>
  <property fmtid="{D5CDD505-2E9C-101B-9397-08002B2CF9AE}" pid="3" name="KSOProductBuildVer">
    <vt:lpwstr>2052-11.1.0.12155</vt:lpwstr>
  </property>
</Properties>
</file>