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8" r:id="rId3"/>
    <p:sldId id="852" r:id="rId4"/>
    <p:sldId id="850" r:id="rId5"/>
    <p:sldId id="844" r:id="rId6"/>
    <p:sldId id="851" r:id="rId7"/>
    <p:sldId id="857" r:id="rId8"/>
    <p:sldId id="853" r:id="rId9"/>
    <p:sldId id="854" r:id="rId10"/>
    <p:sldId id="855" r:id="rId11"/>
    <p:sldId id="856" r:id="rId12"/>
    <p:sldId id="858" r:id="rId13"/>
    <p:sldId id="845" r:id="rId14"/>
    <p:sldId id="891" r:id="rId15"/>
    <p:sldId id="894"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185"/>
    <a:srgbClr val="A5D7F2"/>
    <a:srgbClr val="FFE5CB"/>
    <a:srgbClr val="6EAAC6"/>
    <a:srgbClr val="5AB0D8"/>
    <a:srgbClr val="36A9E3"/>
    <a:srgbClr val="B7DFF4"/>
    <a:srgbClr val="3B87B0"/>
    <a:srgbClr val="FFF0E1"/>
    <a:srgbClr val="FFD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5" autoAdjust="0"/>
    <p:restoredTop sz="94660"/>
  </p:normalViewPr>
  <p:slideViewPr>
    <p:cSldViewPr snapToGrid="0">
      <p:cViewPr varScale="1">
        <p:scale>
          <a:sx n="158" d="100"/>
          <a:sy n="158" d="100"/>
        </p:scale>
        <p:origin x="216"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C20CB-3250-4EB1-88FD-D95887C63C53}" type="datetimeFigureOut">
              <a:rPr lang="zh-CN" altLang="en-US" smtClean="0"/>
              <a:t>2023/10/24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F1ADF-B09C-4EA2-B027-1DD176C989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我们傲空间接下来关于智能信息架构的计划</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8.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6.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2.png"/><Relationship Id="rId2" Type="http://schemas.openxmlformats.org/officeDocument/2006/relationships/tags" Target="../tags/tag21.xml"/><Relationship Id="rId16" Type="http://schemas.openxmlformats.org/officeDocument/2006/relationships/image" Target="../media/image5.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image" Target="../media/image10.png"/><Relationship Id="rId10" Type="http://schemas.openxmlformats.org/officeDocument/2006/relationships/tags" Target="../tags/tag29.xml"/><Relationship Id="rId19" Type="http://schemas.openxmlformats.org/officeDocument/2006/relationships/image" Target="../media/image7.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56920" y="2160905"/>
            <a:ext cx="6134735" cy="1325880"/>
          </a:xfrm>
        </p:spPr>
        <p:txBody>
          <a:bodyPr/>
          <a:lstStyle>
            <a:lvl1pPr>
              <a:defRPr>
                <a:latin typeface="黑体" panose="02010609060101010101" charset="-122"/>
                <a:ea typeface="黑体" panose="02010609060101010101" charset="-122"/>
                <a:cs typeface="黑体" panose="02010609060101010101" charset="-122"/>
              </a:defRPr>
            </a:lvl1pPr>
          </a:lstStyle>
          <a:p>
            <a:r>
              <a:rPr lang="zh-CN" altLang="en-US"/>
              <a:t>单击此处编辑</a:t>
            </a:r>
            <a:br>
              <a:rPr lang="zh-CN" altLang="en-US"/>
            </a:br>
            <a:r>
              <a:rPr lang="zh-CN" altLang="en-US"/>
              <a:t>母版标题样式</a:t>
            </a:r>
          </a:p>
        </p:txBody>
      </p:sp>
      <p:sp>
        <p:nvSpPr>
          <p:cNvPr id="3" name="日期占位符 2"/>
          <p:cNvSpPr>
            <a:spLocks noGrp="1"/>
          </p:cNvSpPr>
          <p:nvPr>
            <p:ph type="dt" sz="half" idx="10"/>
          </p:nvPr>
        </p:nvSpPr>
        <p:spPr/>
        <p:txBody>
          <a:bodyPr/>
          <a:lstStyle/>
          <a:p>
            <a:fld id="{5CB99A3A-7869-41F2-BAD1-8578154A79BE}" type="datetimeFigureOut">
              <a:rPr lang="zh-CN" altLang="en-US" smtClean="0"/>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24" name="图片 23" descr="LOGO"/>
          <p:cNvPicPr>
            <a:picLocks noChangeAspect="1"/>
          </p:cNvPicPr>
          <p:nvPr userDrawn="1">
            <p:custDataLst>
              <p:tags r:id="rId1"/>
            </p:custDataLst>
          </p:nvPr>
        </p:nvPicPr>
        <p:blipFill>
          <a:blip r:embed="rId4"/>
          <a:stretch>
            <a:fillRect/>
          </a:stretch>
        </p:blipFill>
        <p:spPr>
          <a:xfrm>
            <a:off x="838200" y="534670"/>
            <a:ext cx="1807845" cy="608965"/>
          </a:xfrm>
          <a:prstGeom prst="rect">
            <a:avLst/>
          </a:prstGeom>
        </p:spPr>
      </p:pic>
      <p:sp>
        <p:nvSpPr>
          <p:cNvPr id="6" name="副标题 5"/>
          <p:cNvSpPr>
            <a:spLocks noGrp="1"/>
          </p:cNvSpPr>
          <p:nvPr>
            <p:ph type="subTitle" idx="1"/>
          </p:nvPr>
        </p:nvSpPr>
        <p:spPr>
          <a:xfrm>
            <a:off x="756920" y="3779520"/>
            <a:ext cx="6135370" cy="866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4">
            <a:alphaModFix amt="23000"/>
          </a:blip>
          <a:stretch>
            <a:fillRect/>
          </a:stretch>
        </p:blipFill>
        <p:spPr>
          <a:xfrm>
            <a:off x="3669665" y="-635"/>
            <a:ext cx="8421370" cy="6858000"/>
          </a:xfrm>
          <a:prstGeom prst="rect">
            <a:avLst/>
          </a:prstGeom>
        </p:spPr>
      </p:pic>
      <p:pic>
        <p:nvPicPr>
          <p:cNvPr id="24" name="图片 23" descr="LOGO"/>
          <p:cNvPicPr>
            <a:picLocks noChangeAspect="1"/>
          </p:cNvPicPr>
          <p:nvPr userDrawn="1">
            <p:custDataLst>
              <p:tags r:id="rId1"/>
            </p:custDataLst>
          </p:nvPr>
        </p:nvPicPr>
        <p:blipFill>
          <a:blip r:embed="rId5"/>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2"/>
            </p:custDataLst>
          </p:nvPr>
        </p:nvPicPr>
        <p:blipFill>
          <a:blip r:embed="rId6"/>
          <a:stretch>
            <a:fillRect/>
          </a:stretch>
        </p:blipFill>
        <p:spPr>
          <a:xfrm>
            <a:off x="8138160" y="2495550"/>
            <a:ext cx="3727450" cy="4387215"/>
          </a:xfrm>
          <a:prstGeom prst="rect">
            <a:avLst/>
          </a:prstGeom>
        </p:spPr>
      </p:pic>
      <p:sp>
        <p:nvSpPr>
          <p:cNvPr id="8" name="内容占位符 7"/>
          <p:cNvSpPr>
            <a:spLocks noGrp="1"/>
          </p:cNvSpPr>
          <p:nvPr>
            <p:ph idx="13"/>
          </p:nvPr>
        </p:nvSpPr>
        <p:spPr>
          <a:xfrm>
            <a:off x="838200" y="561340"/>
            <a:ext cx="6901815" cy="5615940"/>
          </a:xfrm>
        </p:spPr>
        <p:txBody>
          <a:bodyPr/>
          <a:lstStyle>
            <a:lvl1pPr marL="0" indent="0">
              <a:buNone/>
              <a:defRPr/>
            </a:lvl1pPr>
            <a:lvl2pPr marL="457200" indent="0">
              <a:buNone/>
              <a:defRPr/>
            </a:lvl2pPr>
          </a:lstStyle>
          <a:p>
            <a:pPr lvl="0"/>
            <a:r>
              <a:rPr lang="zh-CN" altLang="en-US"/>
              <a:t>单击此处编辑母版文本样式</a:t>
            </a:r>
          </a:p>
        </p:txBody>
      </p:sp>
      <p:pic>
        <p:nvPicPr>
          <p:cNvPr id="23" name="图片 22" descr="小O"/>
          <p:cNvPicPr>
            <a:picLocks noChangeAspect="1"/>
          </p:cNvPicPr>
          <p:nvPr userDrawn="1"/>
        </p:nvPicPr>
        <p:blipFill>
          <a:blip r:embed="rId7"/>
          <a:stretch>
            <a:fillRect/>
          </a:stretch>
        </p:blipFill>
        <p:spPr>
          <a:xfrm>
            <a:off x="10833100" y="3560445"/>
            <a:ext cx="547370" cy="6172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B99A3A-7869-41F2-BAD1-8578154A79BE}" type="datetimeFigureOut">
              <a:rPr lang="zh-CN" altLang="en-US" smtClean="0"/>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24" name="图片 23" descr="LOGO"/>
          <p:cNvPicPr>
            <a:picLocks noChangeAspect="1"/>
          </p:cNvPicPr>
          <p:nvPr userDrawn="1">
            <p:custDataLst>
              <p:tags r:id="rId1"/>
            </p:custDataLst>
          </p:nvPr>
        </p:nvPicPr>
        <p:blipFill>
          <a:blip r:embed="rId7"/>
          <a:stretch>
            <a:fillRect/>
          </a:stretch>
        </p:blipFill>
        <p:spPr>
          <a:xfrm>
            <a:off x="9364345" y="561975"/>
            <a:ext cx="1807845" cy="608965"/>
          </a:xfrm>
          <a:prstGeom prst="rect">
            <a:avLst/>
          </a:prstGeom>
        </p:spPr>
      </p:pic>
      <p:sp>
        <p:nvSpPr>
          <p:cNvPr id="9" name="椭圆 8"/>
          <p:cNvSpPr/>
          <p:nvPr userDrawn="1">
            <p:custDataLst>
              <p:tags r:id="rId2"/>
            </p:custDataLst>
          </p:nvPr>
        </p:nvSpPr>
        <p:spPr>
          <a:xfrm rot="5400000">
            <a:off x="1524000" y="1546860"/>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3"/>
            </p:custDataLst>
          </p:nvPr>
        </p:nvSpPr>
        <p:spPr>
          <a:xfrm rot="19860000">
            <a:off x="7407275" y="5708015"/>
            <a:ext cx="220345" cy="220345"/>
          </a:xfrm>
          <a:prstGeom prst="ellipse">
            <a:avLst/>
          </a:prstGeom>
          <a:gradFill>
            <a:gsLst>
              <a:gs pos="0">
                <a:srgbClr val="F1B994"/>
              </a:gs>
              <a:gs pos="71000">
                <a:srgbClr val="F16E5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山3"/>
          <p:cNvPicPr>
            <a:picLocks noChangeAspect="1"/>
          </p:cNvPicPr>
          <p:nvPr userDrawn="1">
            <p:custDataLst>
              <p:tags r:id="rId4"/>
            </p:custDataLst>
          </p:nvPr>
        </p:nvPicPr>
        <p:blipFill>
          <a:blip r:embed="rId8"/>
          <a:stretch>
            <a:fillRect/>
          </a:stretch>
        </p:blipFill>
        <p:spPr>
          <a:xfrm>
            <a:off x="9352915" y="5782310"/>
            <a:ext cx="3825875" cy="1066165"/>
          </a:xfrm>
          <a:prstGeom prst="rect">
            <a:avLst/>
          </a:prstGeom>
        </p:spPr>
      </p:pic>
      <p:pic>
        <p:nvPicPr>
          <p:cNvPr id="41" name="图片 40" descr="山2"/>
          <p:cNvPicPr>
            <a:picLocks noChangeAspect="1"/>
          </p:cNvPicPr>
          <p:nvPr userDrawn="1"/>
        </p:nvPicPr>
        <p:blipFill>
          <a:blip r:embed="rId9"/>
          <a:stretch>
            <a:fillRect/>
          </a:stretch>
        </p:blipFill>
        <p:spPr>
          <a:xfrm flipH="1">
            <a:off x="635" y="4455160"/>
            <a:ext cx="2573020" cy="2484755"/>
          </a:xfrm>
          <a:prstGeom prst="rect">
            <a:avLst/>
          </a:prstGeom>
        </p:spPr>
      </p:pic>
      <p:sp>
        <p:nvSpPr>
          <p:cNvPr id="6" name="椭圆 5"/>
          <p:cNvSpPr/>
          <p:nvPr userDrawn="1">
            <p:custDataLst>
              <p:tags r:id="rId5"/>
            </p:custDataLst>
          </p:nvPr>
        </p:nvSpPr>
        <p:spPr>
          <a:xfrm rot="15300000">
            <a:off x="11108690" y="208153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7"/>
          <p:cNvSpPr>
            <a:spLocks noGrp="1"/>
          </p:cNvSpPr>
          <p:nvPr>
            <p:ph idx="1"/>
          </p:nvPr>
        </p:nvSpPr>
        <p:spPr/>
        <p:txBody>
          <a:bodyPr/>
          <a:lstStyle>
            <a:lvl1pPr marL="0" indent="0">
              <a:buNone/>
              <a:defRPr/>
            </a:lvl1pPr>
            <a:lvl2pPr marL="457200" indent="0">
              <a:buNone/>
              <a:defRPr/>
            </a:lvl2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B99A3A-7869-41F2-BAD1-8578154A79BE}" type="datetimeFigureOut">
              <a:rPr lang="zh-CN" altLang="en-US" smtClean="0"/>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8" name="图片 7" descr="山1"/>
          <p:cNvPicPr>
            <a:picLocks noChangeAspect="1"/>
          </p:cNvPicPr>
          <p:nvPr userDrawn="1"/>
        </p:nvPicPr>
        <p:blipFill>
          <a:blip r:embed="rId3"/>
          <a:stretch>
            <a:fillRect/>
          </a:stretch>
        </p:blipFill>
        <p:spPr>
          <a:xfrm>
            <a:off x="0" y="5182870"/>
            <a:ext cx="2282190" cy="1675130"/>
          </a:xfrm>
          <a:prstGeom prst="rect">
            <a:avLst/>
          </a:prstGeom>
        </p:spPr>
      </p:pic>
      <p:pic>
        <p:nvPicPr>
          <p:cNvPr id="14" name="图片 13" descr="山3"/>
          <p:cNvPicPr>
            <a:picLocks noChangeAspect="1"/>
          </p:cNvPicPr>
          <p:nvPr userDrawn="1">
            <p:custDataLst>
              <p:tags r:id="rId1"/>
            </p:custDataLst>
          </p:nvPr>
        </p:nvPicPr>
        <p:blipFill>
          <a:blip r:embed="rId4"/>
          <a:stretch>
            <a:fillRect/>
          </a:stretch>
        </p:blipFill>
        <p:spPr>
          <a:xfrm>
            <a:off x="8301355" y="5865495"/>
            <a:ext cx="3562350" cy="992505"/>
          </a:xfrm>
          <a:prstGeom prst="rect">
            <a:avLst/>
          </a:prstGeom>
        </p:spPr>
      </p:pic>
      <p:pic>
        <p:nvPicPr>
          <p:cNvPr id="20" name="图片 19" descr="山2"/>
          <p:cNvPicPr>
            <a:picLocks noChangeAspect="1"/>
          </p:cNvPicPr>
          <p:nvPr userDrawn="1"/>
        </p:nvPicPr>
        <p:blipFill>
          <a:blip r:embed="rId5"/>
          <a:stretch>
            <a:fillRect/>
          </a:stretch>
        </p:blipFill>
        <p:spPr>
          <a:xfrm>
            <a:off x="10738485" y="4309110"/>
            <a:ext cx="1453515" cy="254889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B99A3A-7869-41F2-BAD1-8578154A79BE}" type="datetimeFigureOut">
              <a:rPr lang="zh-CN" altLang="en-US" smtClean="0"/>
              <a:t>2023/10/24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24" name="图片 23" descr="LOGO"/>
          <p:cNvPicPr>
            <a:picLocks noChangeAspect="1"/>
          </p:cNvPicPr>
          <p:nvPr userDrawn="1">
            <p:custDataLst>
              <p:tags r:id="rId1"/>
            </p:custDataLst>
          </p:nvPr>
        </p:nvPicPr>
        <p:blipFill>
          <a:blip r:embed="rId5"/>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2"/>
            </p:custDataLst>
          </p:nvPr>
        </p:nvPicPr>
        <p:blipFill>
          <a:blip r:embed="rId6"/>
          <a:srcRect r="57922" b="63188"/>
          <a:stretch>
            <a:fillRect/>
          </a:stretch>
        </p:blipFill>
        <p:spPr>
          <a:xfrm>
            <a:off x="9862820" y="4866005"/>
            <a:ext cx="1934845" cy="1991995"/>
          </a:xfrm>
          <a:prstGeom prst="rect">
            <a:avLst/>
          </a:prstGeom>
        </p:spPr>
      </p:pic>
      <p:pic>
        <p:nvPicPr>
          <p:cNvPr id="42" name="图片 41" descr="山5"/>
          <p:cNvPicPr>
            <a:picLocks noChangeAspect="1"/>
          </p:cNvPicPr>
          <p:nvPr userDrawn="1">
            <p:custDataLst>
              <p:tags r:id="rId3"/>
            </p:custDataLst>
          </p:nvPr>
        </p:nvPicPr>
        <p:blipFill>
          <a:blip r:embed="rId7"/>
          <a:stretch>
            <a:fillRect/>
          </a:stretch>
        </p:blipFill>
        <p:spPr>
          <a:xfrm flipH="1">
            <a:off x="-104775" y="5579110"/>
            <a:ext cx="3269615" cy="21659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445185"/>
                </a:solidFill>
              </a:defRPr>
            </a:lvl1pPr>
          </a:lstStyle>
          <a:p>
            <a:r>
              <a:rPr lang="zh-CN" altLang="en-US"/>
              <a:t>单击此处编辑母版标题样式</a:t>
            </a:r>
          </a:p>
        </p:txBody>
      </p:sp>
      <p:sp>
        <p:nvSpPr>
          <p:cNvPr id="3" name="内容占位符 2"/>
          <p:cNvSpPr>
            <a:spLocks noGrp="1"/>
          </p:cNvSpPr>
          <p:nvPr>
            <p:ph idx="1"/>
          </p:nvPr>
        </p:nvSpPr>
        <p:spPr/>
        <p:txBody>
          <a:bodyPr/>
          <a:lstStyle>
            <a:lvl1pPr marL="0" indent="0">
              <a:buNone/>
              <a:defRPr>
                <a:solidFill>
                  <a:srgbClr val="445185"/>
                </a:solidFill>
              </a:defRPr>
            </a:lvl1pPr>
            <a:lvl2pPr marL="457200" indent="0">
              <a:buNone/>
              <a:defRPr/>
            </a:lvl2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B99A3A-7869-41F2-BAD1-8578154A79BE}" type="datetimeFigureOut">
              <a:rPr lang="zh-CN" altLang="en-US" smtClean="0"/>
              <a:t>2023/10/24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24" name="图片 23" descr="LOGO"/>
          <p:cNvPicPr>
            <a:picLocks noChangeAspect="1"/>
          </p:cNvPicPr>
          <p:nvPr userDrawn="1">
            <p:custDataLst>
              <p:tags r:id="rId1"/>
            </p:custDataLst>
          </p:nvPr>
        </p:nvPicPr>
        <p:blipFill>
          <a:blip r:embed="rId6"/>
          <a:stretch>
            <a:fillRect/>
          </a:stretch>
        </p:blipFill>
        <p:spPr>
          <a:xfrm>
            <a:off x="9364345" y="561975"/>
            <a:ext cx="1807845" cy="608965"/>
          </a:xfrm>
          <a:prstGeom prst="rect">
            <a:avLst/>
          </a:prstGeom>
        </p:spPr>
      </p:pic>
      <p:pic>
        <p:nvPicPr>
          <p:cNvPr id="7" name="图片 6" descr="山3"/>
          <p:cNvPicPr>
            <a:picLocks noChangeAspect="1"/>
          </p:cNvPicPr>
          <p:nvPr userDrawn="1"/>
        </p:nvPicPr>
        <p:blipFill>
          <a:blip r:embed="rId7"/>
          <a:stretch>
            <a:fillRect/>
          </a:stretch>
        </p:blipFill>
        <p:spPr>
          <a:xfrm>
            <a:off x="9352915" y="5791835"/>
            <a:ext cx="3825875" cy="1066165"/>
          </a:xfrm>
          <a:prstGeom prst="rect">
            <a:avLst/>
          </a:prstGeom>
        </p:spPr>
      </p:pic>
      <p:pic>
        <p:nvPicPr>
          <p:cNvPr id="8" name="图片 7" descr="山1"/>
          <p:cNvPicPr>
            <a:picLocks noChangeAspect="1"/>
          </p:cNvPicPr>
          <p:nvPr userDrawn="1"/>
        </p:nvPicPr>
        <p:blipFill>
          <a:blip r:embed="rId8"/>
          <a:stretch>
            <a:fillRect/>
          </a:stretch>
        </p:blipFill>
        <p:spPr>
          <a:xfrm>
            <a:off x="0" y="5182870"/>
            <a:ext cx="2282190" cy="1675130"/>
          </a:xfrm>
          <a:prstGeom prst="rect">
            <a:avLst/>
          </a:prstGeom>
        </p:spPr>
      </p:pic>
      <p:sp>
        <p:nvSpPr>
          <p:cNvPr id="19" name="椭圆 18"/>
          <p:cNvSpPr/>
          <p:nvPr userDrawn="1">
            <p:custDataLst>
              <p:tags r:id="rId2"/>
            </p:custDataLst>
          </p:nvPr>
        </p:nvSpPr>
        <p:spPr>
          <a:xfrm rot="19860000">
            <a:off x="11713845" y="287655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3"/>
            </p:custDataLst>
          </p:nvPr>
        </p:nvSpPr>
        <p:spPr>
          <a:xfrm rot="5400000">
            <a:off x="7940040" y="365125"/>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15300000">
            <a:off x="1004570" y="389128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8" name="Rectangle 50"/>
          <p:cNvSpPr/>
          <p:nvPr userDrawn="1">
            <p:custDataLst>
              <p:tags r:id="rId1"/>
            </p:custDataLst>
          </p:nvPr>
        </p:nvSpPr>
        <p:spPr>
          <a:xfrm>
            <a:off x="1011945" y="3774594"/>
            <a:ext cx="2672080" cy="1383665"/>
          </a:xfrm>
          <a:prstGeom prst="rect">
            <a:avLst/>
          </a:prstGeom>
        </p:spPr>
        <p:txBody>
          <a:bodyPr wrap="none">
            <a:spAutoFit/>
          </a:bodyPr>
          <a:lstStyle/>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微信公众号：开源社</a:t>
            </a:r>
            <a:r>
              <a:rPr lang="en-US" sz="1400" kern="1700" dirty="0">
                <a:solidFill>
                  <a:srgbClr val="445185"/>
                </a:solidFill>
                <a:latin typeface="黑体" panose="02010609060101010101" charset="-122"/>
                <a:ea typeface="黑体" panose="02010609060101010101" charset="-122"/>
                <a:cs typeface="黑体" panose="02010609060101010101" charset="-122"/>
              </a:rPr>
              <a:t>KAIYUANSHE</a:t>
            </a:r>
          </a:p>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视频号：开源社</a:t>
            </a:r>
            <a:r>
              <a:rPr lang="en-US" sz="1400" kern="1700" dirty="0">
                <a:solidFill>
                  <a:srgbClr val="445185"/>
                </a:solidFill>
                <a:latin typeface="黑体" panose="02010609060101010101" charset="-122"/>
                <a:ea typeface="黑体" panose="02010609060101010101" charset="-122"/>
                <a:cs typeface="黑体" panose="02010609060101010101" charset="-122"/>
              </a:rPr>
              <a:t>KAIYUANSHE</a:t>
            </a:r>
          </a:p>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新浪微博：开源社</a:t>
            </a:r>
          </a:p>
          <a:p>
            <a:pPr algn="l">
              <a:lnSpc>
                <a:spcPct val="150000"/>
              </a:lnSpc>
            </a:pPr>
            <a:r>
              <a:rPr lang="en-US" sz="1400" kern="1700" dirty="0">
                <a:solidFill>
                  <a:srgbClr val="445185"/>
                </a:solidFill>
                <a:latin typeface="黑体" panose="02010609060101010101" charset="-122"/>
                <a:ea typeface="黑体" panose="02010609060101010101" charset="-122"/>
                <a:cs typeface="黑体" panose="02010609060101010101" charset="-122"/>
              </a:rPr>
              <a:t>B</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站：</a:t>
            </a:r>
            <a:r>
              <a:rPr lang="zh-CN" altLang="en-US" sz="1400" kern="1700" dirty="0">
                <a:solidFill>
                  <a:srgbClr val="445185"/>
                </a:solidFill>
                <a:latin typeface="黑体" panose="02010609060101010101" charset="-122"/>
                <a:ea typeface="黑体" panose="02010609060101010101" charset="-122"/>
                <a:cs typeface="黑体" panose="02010609060101010101" charset="-122"/>
                <a:sym typeface="+mn-ea"/>
              </a:rPr>
              <a:t>开源社</a:t>
            </a:r>
            <a:r>
              <a:rPr lang="en-US" sz="1400" kern="1700" dirty="0">
                <a:solidFill>
                  <a:srgbClr val="445185"/>
                </a:solidFill>
                <a:latin typeface="黑体" panose="02010609060101010101" charset="-122"/>
                <a:ea typeface="黑体" panose="02010609060101010101" charset="-122"/>
                <a:cs typeface="黑体" panose="02010609060101010101" charset="-122"/>
                <a:sym typeface="+mn-ea"/>
              </a:rPr>
              <a:t>KAIYUANSHE</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p:txBody>
      </p:sp>
      <p:sp>
        <p:nvSpPr>
          <p:cNvPr id="40" name="Rectangle 50"/>
          <p:cNvSpPr/>
          <p:nvPr userDrawn="1">
            <p:custDataLst>
              <p:tags r:id="rId2"/>
            </p:custDataLst>
          </p:nvPr>
        </p:nvSpPr>
        <p:spPr>
          <a:xfrm>
            <a:off x="4531809" y="3774594"/>
            <a:ext cx="2405380" cy="1383665"/>
          </a:xfrm>
          <a:prstGeom prst="rect">
            <a:avLst/>
          </a:prstGeom>
        </p:spPr>
        <p:txBody>
          <a:bodyPr wrap="none">
            <a:spAutoFit/>
          </a:bodyPr>
          <a:lstStyle/>
          <a:p>
            <a:pPr>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简书：开源社</a:t>
            </a:r>
          </a:p>
          <a:p>
            <a:pPr>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头条：开源社</a:t>
            </a:r>
          </a:p>
          <a:p>
            <a:pPr>
              <a:lnSpc>
                <a:spcPct val="150000"/>
              </a:lnSpc>
            </a:pPr>
            <a:r>
              <a:rPr lang="en-US" altLang="zh-CN" sz="1400" kern="1700" dirty="0">
                <a:solidFill>
                  <a:srgbClr val="445185"/>
                </a:solidFill>
                <a:latin typeface="黑体" panose="02010609060101010101" charset="-122"/>
                <a:ea typeface="黑体" panose="02010609060101010101" charset="-122"/>
                <a:cs typeface="黑体" panose="02010609060101010101" charset="-122"/>
              </a:rPr>
              <a:t>Facebook</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a:t>
            </a:r>
            <a:r>
              <a:rPr lang="en-US" altLang="zh-CN" sz="1400" kern="1700" dirty="0" err="1">
                <a:solidFill>
                  <a:srgbClr val="445185"/>
                </a:solidFill>
                <a:latin typeface="黑体" panose="02010609060101010101" charset="-122"/>
                <a:ea typeface="黑体" panose="02010609060101010101" charset="-122"/>
                <a:cs typeface="黑体" panose="02010609060101010101" charset="-122"/>
              </a:rPr>
              <a:t>KaiyuansheChina</a:t>
            </a:r>
            <a:endParaRPr lang="en-US" altLang="zh-CN"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en-US" altLang="zh-CN" sz="1400" kern="1700" dirty="0">
                <a:solidFill>
                  <a:srgbClr val="445185"/>
                </a:solidFill>
                <a:latin typeface="黑体" panose="02010609060101010101" charset="-122"/>
                <a:ea typeface="黑体" panose="02010609060101010101" charset="-122"/>
                <a:cs typeface="黑体" panose="02010609060101010101" charset="-122"/>
              </a:rPr>
              <a:t>Twitter</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：开源社</a:t>
            </a:r>
            <a:r>
              <a:rPr lang="en-US" altLang="zh-CN" sz="1400" kern="1700" dirty="0">
                <a:solidFill>
                  <a:srgbClr val="445185"/>
                </a:solidFill>
                <a:latin typeface="黑体" panose="02010609060101010101" charset="-122"/>
                <a:ea typeface="黑体" panose="02010609060101010101" charset="-122"/>
                <a:cs typeface="黑体" panose="02010609060101010101" charset="-122"/>
              </a:rPr>
              <a:t>KAIYUANSHE</a:t>
            </a:r>
          </a:p>
        </p:txBody>
      </p:sp>
      <p:grpSp>
        <p:nvGrpSpPr>
          <p:cNvPr id="30" name="组合 29"/>
          <p:cNvGrpSpPr/>
          <p:nvPr userDrawn="1"/>
        </p:nvGrpSpPr>
        <p:grpSpPr>
          <a:xfrm>
            <a:off x="8078470" y="3173095"/>
            <a:ext cx="1470025" cy="2292130"/>
            <a:chOff x="15532" y="5341"/>
            <a:chExt cx="2488" cy="3878"/>
          </a:xfrm>
        </p:grpSpPr>
        <p:sp>
          <p:nvSpPr>
            <p:cNvPr id="5" name="矩形 4"/>
            <p:cNvSpPr/>
            <p:nvPr>
              <p:custDataLst>
                <p:tags r:id="rId10"/>
              </p:custDataLst>
            </p:nvPr>
          </p:nvSpPr>
          <p:spPr>
            <a:xfrm>
              <a:off x="15583" y="6358"/>
              <a:ext cx="2371" cy="2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11"/>
              </p:custDataLst>
            </p:nvPr>
          </p:nvSpPr>
          <p:spPr>
            <a:xfrm>
              <a:off x="15532" y="8804"/>
              <a:ext cx="2488" cy="415"/>
            </a:xfrm>
            <a:prstGeom prst="rect">
              <a:avLst/>
            </a:prstGeom>
            <a:noFill/>
          </p:spPr>
          <p:txBody>
            <a:bodyPr wrap="square" rtlCol="0">
              <a:spAutoFit/>
            </a:bodyPr>
            <a:lstStyle/>
            <a:p>
              <a:pPr algn="ctr"/>
              <a:r>
                <a:rPr lang="zh-CN" altLang="en-US" sz="1000" dirty="0">
                  <a:solidFill>
                    <a:srgbClr val="445185"/>
                  </a:solidFill>
                  <a:latin typeface="黑体" panose="02010609060101010101" charset="-122"/>
                  <a:ea typeface="黑体" panose="02010609060101010101" charset="-122"/>
                </a:rPr>
                <a:t>扫码关注开源社公众号</a:t>
              </a:r>
            </a:p>
          </p:txBody>
        </p:sp>
        <p:pic>
          <p:nvPicPr>
            <p:cNvPr id="38" name="图片 37"/>
            <p:cNvPicPr>
              <a:picLocks noChangeAspect="1"/>
            </p:cNvPicPr>
            <p:nvPr>
              <p:custDataLst>
                <p:tags r:id="rId12"/>
              </p:custDataLst>
            </p:nvPr>
          </p:nvPicPr>
          <p:blipFill>
            <a:blip r:embed="rId15">
              <a:extLst>
                <a:ext uri="{28A0092B-C50C-407E-A947-70E740481C1C}">
                  <a14:useLocalDpi xmlns:a14="http://schemas.microsoft.com/office/drawing/2010/main" val="0"/>
                </a:ext>
              </a:extLst>
            </a:blip>
            <a:stretch>
              <a:fillRect/>
            </a:stretch>
          </p:blipFill>
          <p:spPr>
            <a:xfrm>
              <a:off x="15612" y="6380"/>
              <a:ext cx="2334" cy="2334"/>
            </a:xfrm>
            <a:prstGeom prst="rect">
              <a:avLst/>
            </a:prstGeom>
          </p:spPr>
        </p:pic>
        <p:pic>
          <p:nvPicPr>
            <p:cNvPr id="14" name="图片 13" descr="小O"/>
            <p:cNvPicPr>
              <a:picLocks noChangeAspect="1"/>
            </p:cNvPicPr>
            <p:nvPr>
              <p:custDataLst>
                <p:tags r:id="rId13"/>
              </p:custDataLst>
            </p:nvPr>
          </p:nvPicPr>
          <p:blipFill>
            <a:blip r:embed="rId16"/>
            <a:stretch>
              <a:fillRect/>
            </a:stretch>
          </p:blipFill>
          <p:spPr>
            <a:xfrm rot="20940000">
              <a:off x="16312" y="5341"/>
              <a:ext cx="980" cy="1105"/>
            </a:xfrm>
            <a:prstGeom prst="rect">
              <a:avLst/>
            </a:prstGeom>
          </p:spPr>
        </p:pic>
      </p:grpSp>
      <p:pic>
        <p:nvPicPr>
          <p:cNvPr id="24" name="图片 23" descr="LOGO"/>
          <p:cNvPicPr>
            <a:picLocks noChangeAspect="1"/>
          </p:cNvPicPr>
          <p:nvPr userDrawn="1">
            <p:custDataLst>
              <p:tags r:id="rId3"/>
            </p:custDataLst>
          </p:nvPr>
        </p:nvPicPr>
        <p:blipFill>
          <a:blip r:embed="rId17"/>
          <a:stretch>
            <a:fillRect/>
          </a:stretch>
        </p:blipFill>
        <p:spPr>
          <a:xfrm>
            <a:off x="9364345" y="561975"/>
            <a:ext cx="1807845" cy="608965"/>
          </a:xfrm>
          <a:prstGeom prst="rect">
            <a:avLst/>
          </a:prstGeom>
        </p:spPr>
      </p:pic>
      <p:sp>
        <p:nvSpPr>
          <p:cNvPr id="19" name="椭圆 18"/>
          <p:cNvSpPr/>
          <p:nvPr userDrawn="1">
            <p:custDataLst>
              <p:tags r:id="rId4"/>
            </p:custDataLst>
          </p:nvPr>
        </p:nvSpPr>
        <p:spPr>
          <a:xfrm rot="1980000">
            <a:off x="7983220" y="1541780"/>
            <a:ext cx="300355" cy="306705"/>
          </a:xfrm>
          <a:prstGeom prst="ellipse">
            <a:avLst/>
          </a:prstGeom>
          <a:gradFill>
            <a:gsLst>
              <a:gs pos="10000">
                <a:srgbClr val="A5D7F2"/>
              </a:gs>
              <a:gs pos="84000">
                <a:srgbClr val="36A9E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userDrawn="1">
            <p:custDataLst>
              <p:tags r:id="rId5"/>
            </p:custDataLst>
          </p:nvPr>
        </p:nvSpPr>
        <p:spPr>
          <a:xfrm rot="15300000">
            <a:off x="11022330" y="2157730"/>
            <a:ext cx="292100" cy="292100"/>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山3"/>
          <p:cNvPicPr>
            <a:picLocks noChangeAspect="1"/>
          </p:cNvPicPr>
          <p:nvPr userDrawn="1">
            <p:custDataLst>
              <p:tags r:id="rId6"/>
            </p:custDataLst>
          </p:nvPr>
        </p:nvPicPr>
        <p:blipFill>
          <a:blip r:embed="rId18"/>
          <a:stretch>
            <a:fillRect/>
          </a:stretch>
        </p:blipFill>
        <p:spPr>
          <a:xfrm flipH="1">
            <a:off x="-706755" y="5791835"/>
            <a:ext cx="3825875" cy="1066165"/>
          </a:xfrm>
          <a:prstGeom prst="rect">
            <a:avLst/>
          </a:prstGeom>
        </p:spPr>
      </p:pic>
      <p:sp>
        <p:nvSpPr>
          <p:cNvPr id="15" name="椭圆 14"/>
          <p:cNvSpPr/>
          <p:nvPr userDrawn="1">
            <p:custDataLst>
              <p:tags r:id="rId7"/>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山2"/>
          <p:cNvPicPr>
            <a:picLocks noChangeAspect="1"/>
          </p:cNvPicPr>
          <p:nvPr userDrawn="1">
            <p:custDataLst>
              <p:tags r:id="rId8"/>
            </p:custDataLst>
          </p:nvPr>
        </p:nvPicPr>
        <p:blipFill>
          <a:blip r:embed="rId19"/>
          <a:stretch>
            <a:fillRect/>
          </a:stretch>
        </p:blipFill>
        <p:spPr>
          <a:xfrm>
            <a:off x="10738485" y="4728210"/>
            <a:ext cx="1453515" cy="2548890"/>
          </a:xfrm>
          <a:prstGeom prst="rect">
            <a:avLst/>
          </a:prstGeom>
        </p:spPr>
      </p:pic>
      <p:sp>
        <p:nvSpPr>
          <p:cNvPr id="3" name="文本框 2"/>
          <p:cNvSpPr txBox="1"/>
          <p:nvPr userDrawn="1">
            <p:custDataLst>
              <p:tags r:id="rId9"/>
            </p:custDataLst>
          </p:nvPr>
        </p:nvSpPr>
        <p:spPr>
          <a:xfrm>
            <a:off x="9926955" y="5224380"/>
            <a:ext cx="1470025" cy="245110"/>
          </a:xfrm>
          <a:prstGeom prst="rect">
            <a:avLst/>
          </a:prstGeom>
          <a:noFill/>
        </p:spPr>
        <p:txBody>
          <a:bodyPr wrap="square" rtlCol="0">
            <a:spAutoFit/>
          </a:bodyPr>
          <a:lstStyle/>
          <a:p>
            <a:pPr algn="ctr"/>
            <a:r>
              <a:rPr lang="zh-CN" altLang="en-US" sz="1000" dirty="0">
                <a:solidFill>
                  <a:srgbClr val="445185"/>
                </a:solidFill>
                <a:latin typeface="阿里巴巴普惠体 R" panose="00020600040101010101" charset="-122"/>
                <a:ea typeface="阿里巴巴普惠体 R" panose="00020600040101010101" charset="-122"/>
              </a:rPr>
              <a:t>扫码添加讲师联系方式</a:t>
            </a:r>
          </a:p>
        </p:txBody>
      </p:sp>
      <p:sp>
        <p:nvSpPr>
          <p:cNvPr id="4" name="文本占位符 3"/>
          <p:cNvSpPr>
            <a:spLocks noGrp="1"/>
          </p:cNvSpPr>
          <p:nvPr>
            <p:ph type="body" idx="1"/>
          </p:nvPr>
        </p:nvSpPr>
        <p:spPr>
          <a:xfrm>
            <a:off x="1012190" y="830580"/>
            <a:ext cx="5925820" cy="2463800"/>
          </a:xfrm>
          <a:prstGeom prst="rect">
            <a:avLst/>
          </a:prstGeom>
        </p:spPr>
        <p:txBody>
          <a:bodyPr vert="horz" lIns="91440" tIns="45720" rIns="91440" bIns="45720" rtlCol="0">
            <a:normAutofit/>
          </a:bodyPr>
          <a:lstStyle/>
          <a:p>
            <a:pPr lvl="0"/>
            <a:r>
              <a:rPr lang="zh-CN" altLang="en-US"/>
              <a:t>单击此处编辑母版文本样式</a:t>
            </a:r>
          </a:p>
          <a:p>
            <a:pPr lvl="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9A3A-7869-41F2-BAD1-8578154A79BE}" type="datetimeFigureOut">
              <a:rPr lang="zh-CN" altLang="en-US" smtClean="0"/>
              <a:t>2023/10/24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3A48-C316-4AA3-8E4E-4433376E065D}" type="slidenum">
              <a:rPr lang="zh-CN" altLang="en-US" smtClean="0"/>
              <a:t>‹#›</a:t>
            </a:fld>
            <a:endParaRPr lang="zh-CN" altLang="en-US"/>
          </a:p>
        </p:txBody>
      </p:sp>
      <p:sp>
        <p:nvSpPr>
          <p:cNvPr id="25" name="文本框 24"/>
          <p:cNvSpPr txBox="1"/>
          <p:nvPr userDrawn="1">
            <p:custDataLst>
              <p:tags r:id="rId9"/>
            </p:custDataLst>
          </p:nvPr>
        </p:nvSpPr>
        <p:spPr>
          <a:xfrm>
            <a:off x="3466187" y="6219374"/>
            <a:ext cx="2514600" cy="275590"/>
          </a:xfrm>
          <a:prstGeom prst="rect">
            <a:avLst/>
          </a:prstGeom>
          <a:noFill/>
        </p:spPr>
        <p:txBody>
          <a:bodyPr wrap="square" rtlCol="0">
            <a:spAutoFit/>
          </a:bodyPr>
          <a:lstStyle/>
          <a:p>
            <a:pPr algn="ctr"/>
            <a:r>
              <a:rPr lang="en-US" altLang="zh-CN" sz="1200" dirty="0">
                <a:solidFill>
                  <a:srgbClr val="363E7D"/>
                </a:solidFill>
                <a:latin typeface="黑体" panose="02010609060101010101" charset="-122"/>
                <a:ea typeface="黑体" panose="02010609060101010101" charset="-122"/>
                <a:cs typeface="黑体" panose="02010609060101010101" charset="-122"/>
              </a:rPr>
              <a:t>2023 </a:t>
            </a:r>
            <a:r>
              <a:rPr lang="zh-CN" altLang="en-US" sz="1200" dirty="0">
                <a:solidFill>
                  <a:srgbClr val="363E7D"/>
                </a:solidFill>
                <a:latin typeface="黑体" panose="02010609060101010101" charset="-122"/>
                <a:ea typeface="黑体" panose="02010609060101010101" charset="-122"/>
                <a:cs typeface="黑体" panose="02010609060101010101" charset="-122"/>
              </a:rPr>
              <a:t>第八届中国开源年会</a:t>
            </a:r>
          </a:p>
        </p:txBody>
      </p:sp>
      <p:sp>
        <p:nvSpPr>
          <p:cNvPr id="26" name="文本框 25"/>
          <p:cNvSpPr txBox="1"/>
          <p:nvPr userDrawn="1">
            <p:custDataLst>
              <p:tags r:id="rId10"/>
            </p:custDataLst>
          </p:nvPr>
        </p:nvSpPr>
        <p:spPr>
          <a:xfrm>
            <a:off x="5836920" y="6210662"/>
            <a:ext cx="2205275" cy="275590"/>
          </a:xfrm>
          <a:prstGeom prst="rect">
            <a:avLst/>
          </a:prstGeom>
          <a:noFill/>
        </p:spPr>
        <p:txBody>
          <a:bodyPr wrap="square" rtlCol="0">
            <a:spAutoFit/>
          </a:bodyPr>
          <a:lstStyle/>
          <a:p>
            <a:pPr algn="ctr"/>
            <a:r>
              <a:rPr lang="zh-CN" altLang="en-US" sz="1200" dirty="0">
                <a:solidFill>
                  <a:srgbClr val="363E7D"/>
                </a:solidFill>
                <a:latin typeface="黑体" panose="02010609060101010101" charset="-122"/>
                <a:ea typeface="黑体" panose="02010609060101010101" charset="-122"/>
                <a:sym typeface="+mn-ea"/>
              </a:rPr>
              <a:t>开源：川流不息、山海相映</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445185"/>
          </a:solidFill>
          <a:latin typeface="黑体" panose="02010609060101010101" charset="-122"/>
          <a:ea typeface="黑体" panose="02010609060101010101" charset="-122"/>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45185"/>
          </a:solidFill>
          <a:latin typeface="黑体" panose="02010609060101010101" charset="-122"/>
          <a:ea typeface="黑体" panose="02010609060101010101"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4.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hyperlink" Target="https://slack.ao.space/" TargetMode="External"/><Relationship Id="rId17" Type="http://schemas.openxmlformats.org/officeDocument/2006/relationships/image" Target="../media/image18.png"/><Relationship Id="rId2" Type="http://schemas.openxmlformats.org/officeDocument/2006/relationships/tags" Target="../tags/tag35.xml"/><Relationship Id="rId16" Type="http://schemas.openxmlformats.org/officeDocument/2006/relationships/image" Target="../media/image17.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hyperlink" Target="https://ao.space/" TargetMode="External"/><Relationship Id="rId5" Type="http://schemas.openxmlformats.org/officeDocument/2006/relationships/tags" Target="../tags/tag38.xml"/><Relationship Id="rId15" Type="http://schemas.openxmlformats.org/officeDocument/2006/relationships/image" Target="../media/image16.png"/><Relationship Id="rId10" Type="http://schemas.openxmlformats.org/officeDocument/2006/relationships/notesSlide" Target="../notesSlides/notesSlide2.xml"/><Relationship Id="rId4" Type="http://schemas.openxmlformats.org/officeDocument/2006/relationships/tags" Target="../tags/tag37.xml"/><Relationship Id="rId9" Type="http://schemas.openxmlformats.org/officeDocument/2006/relationships/slideLayout" Target="../slideLayouts/slideLayout5.xml"/><Relationship Id="rId1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4.xml"/><Relationship Id="rId7" Type="http://schemas.openxmlformats.org/officeDocument/2006/relationships/image" Target="../media/image19.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4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pPr algn="l">
              <a:lnSpc>
                <a:spcPct val="100000"/>
              </a:lnSpc>
            </a:pPr>
            <a:r>
              <a:rPr lang="zh-CN" altLang="en-US" b="1" dirty="0">
                <a:solidFill>
                  <a:srgbClr val="363E7D"/>
                </a:solidFill>
                <a:latin typeface="黑体" panose="02010609060101010101" charset="-122"/>
                <a:ea typeface="黑体" panose="02010609060101010101" charset="-122"/>
                <a:cs typeface="黑体" panose="02010609060101010101" charset="-122"/>
              </a:rPr>
              <a:t>怎样拥有你个人的加密流媒体服务</a:t>
            </a:r>
          </a:p>
        </p:txBody>
      </p:sp>
      <p:sp>
        <p:nvSpPr>
          <p:cNvPr id="14" name="副标题 13"/>
          <p:cNvSpPr>
            <a:spLocks noGrp="1"/>
          </p:cNvSpPr>
          <p:nvPr>
            <p:ph type="subTitle" idx="4294967295"/>
          </p:nvPr>
        </p:nvSpPr>
        <p:spPr>
          <a:xfrm>
            <a:off x="756920" y="3799840"/>
            <a:ext cx="6416040" cy="482600"/>
          </a:xfrm>
        </p:spPr>
        <p:txBody>
          <a:bodyPr>
            <a:normAutofit/>
          </a:bodyPr>
          <a:lstStyle/>
          <a:p>
            <a:pPr algn="l"/>
            <a:r>
              <a:rPr lang="zh-CN" altLang="en-US" b="1" dirty="0">
                <a:solidFill>
                  <a:srgbClr val="363E7D"/>
                </a:solidFill>
                <a:latin typeface="黑体" panose="02010609060101010101" charset="-122"/>
                <a:ea typeface="黑体" panose="02010609060101010101" charset="-122"/>
                <a:cs typeface="黑体" panose="02010609060101010101" charset="-122"/>
              </a:rPr>
              <a:t>孔博   </a:t>
            </a:r>
            <a:r>
              <a:rPr lang="zh-CN" altLang="en-US" b="0" i="0" dirty="0">
                <a:effectLst/>
                <a:latin typeface="system-ui"/>
              </a:rPr>
              <a:t>中科院软件研究所</a:t>
            </a:r>
            <a:endParaRPr lang="zh-CN" altLang="en-US" b="1" dirty="0">
              <a:solidFill>
                <a:srgbClr val="363E7D"/>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00865" y="419101"/>
            <a:ext cx="5702158" cy="98018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zh-CN" altLang="en-US" sz="4800" dirty="0">
                <a:solidFill>
                  <a:srgbClr val="363E7D"/>
                </a:solidFill>
                <a:latin typeface="黑体" panose="02010609060101010101" charset="-122"/>
                <a:ea typeface="黑体" panose="02010609060101010101" charset="-122"/>
              </a:rPr>
              <a:t>傲空间加密流媒体方案</a:t>
            </a:r>
          </a:p>
        </p:txBody>
      </p:sp>
      <p:sp>
        <p:nvSpPr>
          <p:cNvPr id="6" name="文本框 5">
            <a:extLst>
              <a:ext uri="{FF2B5EF4-FFF2-40B4-BE49-F238E27FC236}">
                <a16:creationId xmlns:a16="http://schemas.microsoft.com/office/drawing/2014/main" id="{3A60DF08-362C-A12B-C4C0-00F8527BB97F}"/>
              </a:ext>
            </a:extLst>
          </p:cNvPr>
          <p:cNvSpPr txBox="1"/>
          <p:nvPr/>
        </p:nvSpPr>
        <p:spPr>
          <a:xfrm>
            <a:off x="666156" y="1561298"/>
            <a:ext cx="10649296" cy="4574970"/>
          </a:xfrm>
          <a:prstGeom prst="rect">
            <a:avLst/>
          </a:prstGeom>
          <a:noFill/>
        </p:spPr>
        <p:txBody>
          <a:bodyPr wrap="square" rtlCol="0">
            <a:spAutoFit/>
          </a:bodyPr>
          <a:lstStyle/>
          <a:p>
            <a:pPr marL="342900" indent="-342900">
              <a:lnSpc>
                <a:spcPct val="150000"/>
              </a:lnSpc>
              <a:buFont typeface="+mj-lt"/>
              <a:buAutoNum type="arabicPeriod"/>
            </a:pPr>
            <a:r>
              <a:rPr lang="zh-CN" altLang="en-US" sz="1600" dirty="0">
                <a:solidFill>
                  <a:srgbClr val="445185"/>
                </a:solidFill>
                <a:latin typeface="黑体" panose="02010609060101010101" charset="-122"/>
                <a:ea typeface="黑体" panose="02010609060101010101" charset="-122"/>
              </a:rPr>
              <a:t>​基于标准</a:t>
            </a:r>
            <a:r>
              <a:rPr lang="en-US" altLang="zh-CN" sz="1600" dirty="0">
                <a:solidFill>
                  <a:srgbClr val="445185"/>
                </a:solidFill>
                <a:latin typeface="黑体" panose="02010609060101010101" charset="-122"/>
                <a:ea typeface="黑体" panose="02010609060101010101" charset="-122"/>
              </a:rPr>
              <a:t>HLS</a:t>
            </a:r>
            <a:r>
              <a:rPr lang="zh-CN" altLang="en-US" sz="1600" dirty="0">
                <a:solidFill>
                  <a:srgbClr val="445185"/>
                </a:solidFill>
                <a:latin typeface="黑体" panose="02010609060101010101" charset="-122"/>
                <a:ea typeface="黑体" panose="02010609060101010101" charset="-122"/>
              </a:rPr>
              <a:t>加密协议</a:t>
            </a:r>
            <a:r>
              <a:rPr lang="en-US" altLang="zh-CN" sz="1600" dirty="0">
                <a:solidFill>
                  <a:srgbClr val="445185"/>
                </a:solidFill>
                <a:latin typeface="黑体" panose="02010609060101010101" charset="-122"/>
                <a:ea typeface="黑体" panose="02010609060101010101" charset="-122"/>
              </a:rPr>
              <a:t>+</a:t>
            </a:r>
            <a:r>
              <a:rPr lang="zh-CN" altLang="en-US" sz="1600" dirty="0">
                <a:solidFill>
                  <a:srgbClr val="445185"/>
                </a:solidFill>
                <a:latin typeface="黑体" panose="02010609060101010101" charset="-122"/>
                <a:ea typeface="黑体" panose="02010609060101010101" charset="-122"/>
              </a:rPr>
              <a:t>防盗链的设计方案</a:t>
            </a:r>
            <a:endParaRPr lang="en-US" altLang="zh-CN" sz="1600" dirty="0">
              <a:solidFill>
                <a:srgbClr val="445185"/>
              </a:solidFill>
              <a:latin typeface="黑体" panose="02010609060101010101" charset="-122"/>
              <a:ea typeface="黑体" panose="02010609060101010101" charset="-122"/>
            </a:endParaRPr>
          </a:p>
          <a:p>
            <a:pPr marL="342900" indent="-342900">
              <a:lnSpc>
                <a:spcPct val="150000"/>
              </a:lnSpc>
              <a:buFont typeface="+mj-lt"/>
              <a:buAutoNum type="arabicPeriod"/>
            </a:pPr>
            <a:r>
              <a:rPr lang="zh-CN" altLang="en-US" sz="1600" dirty="0">
                <a:solidFill>
                  <a:srgbClr val="445185"/>
                </a:solidFill>
                <a:latin typeface="黑体" panose="02010609060101010101" charset="-122"/>
                <a:ea typeface="黑体" panose="02010609060101010101" charset="-122"/>
              </a:rPr>
              <a:t>考虑到兼容性，采用标准</a:t>
            </a:r>
            <a:r>
              <a:rPr lang="en-US" altLang="zh-CN" sz="1600" dirty="0">
                <a:solidFill>
                  <a:srgbClr val="445185"/>
                </a:solidFill>
                <a:latin typeface="黑体" panose="02010609060101010101" charset="-122"/>
                <a:ea typeface="黑体" panose="02010609060101010101" charset="-122"/>
              </a:rPr>
              <a:t>HLS</a:t>
            </a:r>
            <a:r>
              <a:rPr lang="zh-CN" altLang="en-US" sz="1600" dirty="0">
                <a:solidFill>
                  <a:srgbClr val="445185"/>
                </a:solidFill>
                <a:latin typeface="黑体" panose="02010609060101010101" charset="-122"/>
                <a:ea typeface="黑体" panose="02010609060101010101" charset="-122"/>
              </a:rPr>
              <a:t>加密协议；</a:t>
            </a:r>
            <a:endParaRPr lang="en-US" altLang="zh-CN" sz="1600" dirty="0">
              <a:solidFill>
                <a:srgbClr val="445185"/>
              </a:solidFill>
              <a:latin typeface="黑体" panose="02010609060101010101" charset="-122"/>
              <a:ea typeface="黑体" panose="02010609060101010101" charset="-122"/>
            </a:endParaRPr>
          </a:p>
          <a:p>
            <a:pPr marL="342900" indent="-342900">
              <a:lnSpc>
                <a:spcPct val="150000"/>
              </a:lnSpc>
              <a:buFont typeface="+mj-lt"/>
              <a:buAutoNum type="arabicPeriod"/>
            </a:pPr>
            <a:r>
              <a:rPr lang="zh-CN" altLang="en-US" sz="1600" dirty="0">
                <a:solidFill>
                  <a:srgbClr val="445185"/>
                </a:solidFill>
                <a:latin typeface="黑体" panose="02010609060101010101" charset="-122"/>
                <a:ea typeface="黑体" panose="02010609060101010101" charset="-122"/>
              </a:rPr>
              <a:t>端对端加密通讯通道： 使用傲空间的网关</a:t>
            </a:r>
            <a:r>
              <a:rPr lang="en" altLang="zh-CN" sz="1600" dirty="0">
                <a:solidFill>
                  <a:srgbClr val="445185"/>
                </a:solidFill>
                <a:latin typeface="黑体" panose="02010609060101010101" charset="-122"/>
                <a:ea typeface="黑体" panose="02010609060101010101" charset="-122"/>
              </a:rPr>
              <a:t>call</a:t>
            </a:r>
            <a:r>
              <a:rPr lang="zh-CN" altLang="en" sz="1600" dirty="0">
                <a:solidFill>
                  <a:srgbClr val="445185"/>
                </a:solidFill>
                <a:latin typeface="黑体" panose="02010609060101010101" charset="-122"/>
                <a:ea typeface="黑体" panose="02010609060101010101" charset="-122"/>
              </a:rPr>
              <a:t>服务</a:t>
            </a:r>
            <a:r>
              <a:rPr lang="zh-CN" altLang="en-US" sz="1600" dirty="0">
                <a:solidFill>
                  <a:srgbClr val="445185"/>
                </a:solidFill>
                <a:latin typeface="黑体" panose="02010609060101010101" charset="-122"/>
                <a:ea typeface="黑体" panose="02010609060101010101" charset="-122"/>
              </a:rPr>
              <a:t>，保证 </a:t>
            </a:r>
            <a:r>
              <a:rPr lang="en" altLang="zh-CN" sz="1600" dirty="0">
                <a:solidFill>
                  <a:srgbClr val="445185"/>
                </a:solidFill>
                <a:latin typeface="黑体" panose="02010609060101010101" charset="-122"/>
                <a:ea typeface="黑体" panose="02010609060101010101" charset="-122"/>
              </a:rPr>
              <a:t>m3u8 </a:t>
            </a:r>
            <a:r>
              <a:rPr lang="zh-CN" altLang="en-US" sz="1600" dirty="0">
                <a:solidFill>
                  <a:srgbClr val="445185"/>
                </a:solidFill>
                <a:latin typeface="黑体" panose="02010609060101010101" charset="-122"/>
                <a:ea typeface="黑体" panose="02010609060101010101" charset="-122"/>
              </a:rPr>
              <a:t>文件的加密传输，</a:t>
            </a:r>
            <a:r>
              <a:rPr lang="en" altLang="zh-CN" sz="1600" dirty="0">
                <a:solidFill>
                  <a:srgbClr val="445185"/>
                </a:solidFill>
                <a:latin typeface="黑体" panose="02010609060101010101" charset="-122"/>
                <a:ea typeface="黑体" panose="02010609060101010101" charset="-122"/>
              </a:rPr>
              <a:t>m3u8 </a:t>
            </a:r>
            <a:r>
              <a:rPr lang="zh-CN" altLang="en-US" sz="1600" dirty="0">
                <a:solidFill>
                  <a:srgbClr val="445185"/>
                </a:solidFill>
                <a:latin typeface="黑体" panose="02010609060101010101" charset="-122"/>
                <a:ea typeface="黑体" panose="02010609060101010101" charset="-122"/>
              </a:rPr>
              <a:t>文件包括 </a:t>
            </a:r>
            <a:r>
              <a:rPr lang="en" altLang="zh-CN" sz="1600" dirty="0">
                <a:solidFill>
                  <a:srgbClr val="445185"/>
                </a:solidFill>
                <a:latin typeface="黑体" panose="02010609060101010101" charset="-122"/>
                <a:ea typeface="黑体" panose="02010609060101010101" charset="-122"/>
              </a:rPr>
              <a:t>HLS </a:t>
            </a:r>
            <a:r>
              <a:rPr lang="zh-CN" altLang="en-US" sz="1600" dirty="0">
                <a:solidFill>
                  <a:srgbClr val="445185"/>
                </a:solidFill>
                <a:latin typeface="黑体" panose="02010609060101010101" charset="-122"/>
                <a:ea typeface="黑体" panose="02010609060101010101" charset="-122"/>
              </a:rPr>
              <a:t>协议约定的信息，主要有对称密钥下载链接、初始化向量 </a:t>
            </a:r>
            <a:r>
              <a:rPr lang="en-US" altLang="zh-CN" sz="1600" dirty="0">
                <a:solidFill>
                  <a:srgbClr val="445185"/>
                </a:solidFill>
                <a:latin typeface="黑体" panose="02010609060101010101" charset="-122"/>
                <a:ea typeface="黑体" panose="02010609060101010101" charset="-122"/>
              </a:rPr>
              <a:t>(</a:t>
            </a:r>
            <a:r>
              <a:rPr lang="en" altLang="zh-CN" sz="1600" dirty="0">
                <a:solidFill>
                  <a:srgbClr val="445185"/>
                </a:solidFill>
                <a:latin typeface="黑体" panose="02010609060101010101" charset="-122"/>
                <a:ea typeface="黑体" panose="02010609060101010101" charset="-122"/>
              </a:rPr>
              <a:t>IV)</a:t>
            </a:r>
            <a:r>
              <a:rPr lang="zh-CN" altLang="en" sz="1600" dirty="0">
                <a:solidFill>
                  <a:srgbClr val="445185"/>
                </a:solidFill>
                <a:latin typeface="黑体" panose="02010609060101010101" charset="-122"/>
                <a:ea typeface="黑体" panose="02010609060101010101" charset="-122"/>
              </a:rPr>
              <a:t>，</a:t>
            </a:r>
            <a:r>
              <a:rPr lang="zh-CN" altLang="en-US" sz="1600" dirty="0">
                <a:solidFill>
                  <a:srgbClr val="445185"/>
                </a:solidFill>
                <a:latin typeface="黑体" panose="02010609060101010101" charset="-122"/>
                <a:ea typeface="黑体" panose="02010609060101010101" charset="-122"/>
              </a:rPr>
              <a:t>切片文件链接几个关键信息；加密通道保证对</a:t>
            </a:r>
            <a:r>
              <a:rPr lang="en-US" altLang="zh-CN" sz="1600" dirty="0">
                <a:solidFill>
                  <a:srgbClr val="445185"/>
                </a:solidFill>
                <a:latin typeface="黑体" panose="02010609060101010101" charset="-122"/>
                <a:ea typeface="黑体" panose="02010609060101010101" charset="-122"/>
              </a:rPr>
              <a:t>m3u8</a:t>
            </a:r>
            <a:r>
              <a:rPr lang="zh-CN" altLang="en-US" sz="1600" dirty="0">
                <a:solidFill>
                  <a:srgbClr val="445185"/>
                </a:solidFill>
                <a:latin typeface="黑体" panose="02010609060101010101" charset="-122"/>
                <a:ea typeface="黑体" panose="02010609060101010101" charset="-122"/>
              </a:rPr>
              <a:t>不被平台获取。</a:t>
            </a:r>
          </a:p>
          <a:p>
            <a:pPr marL="342900" indent="-342900">
              <a:lnSpc>
                <a:spcPct val="150000"/>
              </a:lnSpc>
              <a:buFont typeface="+mj-lt"/>
              <a:buAutoNum type="arabicPeriod"/>
            </a:pPr>
            <a:r>
              <a:rPr lang="zh-CN" altLang="en-US" sz="1600" dirty="0">
                <a:solidFill>
                  <a:srgbClr val="445185"/>
                </a:solidFill>
                <a:latin typeface="黑体" panose="02010609060101010101" charset="-122"/>
                <a:ea typeface="黑体" panose="02010609060101010101" charset="-122"/>
              </a:rPr>
              <a:t>​防盗链设计：原</a:t>
            </a:r>
            <a:r>
              <a:rPr lang="en-US" altLang="zh-CN" sz="1600" dirty="0">
                <a:solidFill>
                  <a:srgbClr val="445185"/>
                </a:solidFill>
                <a:latin typeface="黑体" panose="02010609060101010101" charset="-122"/>
                <a:ea typeface="黑体" panose="02010609060101010101" charset="-122"/>
              </a:rPr>
              <a:t>m3u8</a:t>
            </a:r>
            <a:r>
              <a:rPr lang="zh-CN" altLang="en-US" sz="1600" dirty="0">
                <a:solidFill>
                  <a:srgbClr val="445185"/>
                </a:solidFill>
                <a:latin typeface="黑体" panose="02010609060101010101" charset="-122"/>
                <a:ea typeface="黑体" panose="02010609060101010101" charset="-122"/>
              </a:rPr>
              <a:t>文件无法直接使用； </a:t>
            </a:r>
            <a:r>
              <a:rPr lang="en-US" altLang="zh-CN" sz="1600" dirty="0">
                <a:solidFill>
                  <a:srgbClr val="445185"/>
                </a:solidFill>
                <a:latin typeface="黑体" panose="02010609060101010101" charset="-122"/>
                <a:ea typeface="黑体" panose="02010609060101010101" charset="-122"/>
              </a:rPr>
              <a:t>m3u8</a:t>
            </a:r>
            <a:r>
              <a:rPr lang="zh-CN" altLang="en-US" sz="1600" dirty="0">
                <a:solidFill>
                  <a:srgbClr val="445185"/>
                </a:solidFill>
                <a:latin typeface="黑体" panose="02010609060101010101" charset="-122"/>
                <a:ea typeface="黑体" panose="02010609060101010101" charset="-122"/>
              </a:rPr>
              <a:t>分片、</a:t>
            </a:r>
            <a:r>
              <a:rPr lang="en-US" altLang="zh-CN" sz="1600" dirty="0">
                <a:solidFill>
                  <a:srgbClr val="445185"/>
                </a:solidFill>
                <a:latin typeface="黑体" panose="02010609060101010101" charset="-122"/>
                <a:ea typeface="黑体" panose="02010609060101010101" charset="-122"/>
              </a:rPr>
              <a:t>key</a:t>
            </a:r>
            <a:r>
              <a:rPr lang="zh-CN" altLang="en-US" sz="1600" dirty="0">
                <a:solidFill>
                  <a:srgbClr val="445185"/>
                </a:solidFill>
                <a:latin typeface="黑体" panose="02010609060101010101" charset="-122"/>
                <a:ea typeface="黑体" panose="02010609060101010101" charset="-122"/>
              </a:rPr>
              <a:t>请求会被</a:t>
            </a:r>
            <a:r>
              <a:rPr lang="en-US" altLang="zh-CN" sz="1600" dirty="0" err="1">
                <a:solidFill>
                  <a:srgbClr val="445185"/>
                </a:solidFill>
                <a:latin typeface="黑体" panose="02010609060101010101" charset="-122"/>
                <a:ea typeface="黑体" panose="02010609060101010101" charset="-122"/>
              </a:rPr>
              <a:t>LocalServer</a:t>
            </a:r>
            <a:r>
              <a:rPr lang="zh-CN" altLang="en-US" sz="1600" dirty="0">
                <a:solidFill>
                  <a:srgbClr val="445185"/>
                </a:solidFill>
                <a:latin typeface="黑体" panose="02010609060101010101" charset="-122"/>
                <a:ea typeface="黑体" panose="02010609060101010101" charset="-122"/>
              </a:rPr>
              <a:t>拦截，需替换正确的域名、</a:t>
            </a:r>
            <a:r>
              <a:rPr lang="en-US" altLang="zh-CN" sz="1600" dirty="0">
                <a:solidFill>
                  <a:srgbClr val="445185"/>
                </a:solidFill>
                <a:latin typeface="黑体" panose="02010609060101010101" charset="-122"/>
                <a:ea typeface="黑体" panose="02010609060101010101" charset="-122"/>
              </a:rPr>
              <a:t>IP</a:t>
            </a:r>
            <a:r>
              <a:rPr lang="zh-CN" altLang="en-US" sz="1600" dirty="0">
                <a:solidFill>
                  <a:srgbClr val="445185"/>
                </a:solidFill>
                <a:latin typeface="黑体" panose="02010609060101010101" charset="-122"/>
                <a:ea typeface="黑体" panose="02010609060101010101" charset="-122"/>
              </a:rPr>
              <a:t>才能正常请求；同时再次对用户</a:t>
            </a:r>
            <a:r>
              <a:rPr lang="en-US" altLang="zh-CN" sz="1600" dirty="0">
                <a:solidFill>
                  <a:srgbClr val="445185"/>
                </a:solidFill>
                <a:latin typeface="黑体" panose="02010609060101010101" charset="-122"/>
                <a:ea typeface="黑体" panose="02010609060101010101" charset="-122"/>
              </a:rPr>
              <a:t>Token</a:t>
            </a:r>
            <a:r>
              <a:rPr lang="zh-CN" altLang="en-US" sz="1600" dirty="0">
                <a:solidFill>
                  <a:srgbClr val="445185"/>
                </a:solidFill>
                <a:latin typeface="黑体" panose="02010609060101010101" charset="-122"/>
                <a:ea typeface="黑体" panose="02010609060101010101" charset="-122"/>
              </a:rPr>
              <a:t>校验；</a:t>
            </a:r>
            <a:endParaRPr kumimoji="1" lang="en-US" altLang="zh-CN" sz="1600" dirty="0">
              <a:solidFill>
                <a:srgbClr val="445185"/>
              </a:solidFill>
              <a:latin typeface="黑体" panose="02010609060101010101" charset="-122"/>
              <a:ea typeface="黑体" panose="02010609060101010101" charset="-122"/>
            </a:endParaRPr>
          </a:p>
          <a:p>
            <a:pPr marL="342900" indent="-342900">
              <a:lnSpc>
                <a:spcPct val="150000"/>
              </a:lnSpc>
              <a:buFont typeface="+mj-lt"/>
              <a:buAutoNum type="arabicPeriod"/>
            </a:pPr>
            <a:r>
              <a:rPr kumimoji="1" lang="zh-CN" altLang="en-US" sz="1600" dirty="0">
                <a:solidFill>
                  <a:srgbClr val="445185"/>
                </a:solidFill>
                <a:latin typeface="黑体" panose="02010609060101010101" charset="-122"/>
                <a:ea typeface="黑体" panose="02010609060101010101" charset="-122"/>
              </a:rPr>
              <a:t>纯局域网播放模式</a:t>
            </a:r>
            <a:endParaRPr kumimoji="1" lang="en-US" altLang="zh-CN" sz="1600" dirty="0">
              <a:solidFill>
                <a:srgbClr val="445185"/>
              </a:solidFill>
              <a:latin typeface="黑体" panose="02010609060101010101" charset="-122"/>
              <a:ea typeface="黑体" panose="02010609060101010101" charset="-122"/>
            </a:endParaRPr>
          </a:p>
          <a:p>
            <a:pPr marL="342900" indent="-342900">
              <a:lnSpc>
                <a:spcPct val="150000"/>
              </a:lnSpc>
              <a:buFont typeface="+mj-lt"/>
              <a:buAutoNum type="arabicPeriod"/>
            </a:pPr>
            <a:endParaRPr kumimoji="1" lang="en-US" altLang="zh-CN" sz="1600" dirty="0">
              <a:solidFill>
                <a:srgbClr val="445185"/>
              </a:solidFill>
              <a:latin typeface="黑体" panose="02010609060101010101" charset="-122"/>
              <a:ea typeface="黑体" panose="02010609060101010101" charset="-122"/>
            </a:endParaRPr>
          </a:p>
          <a:p>
            <a:pPr>
              <a:lnSpc>
                <a:spcPct val="150000"/>
              </a:lnSpc>
            </a:pPr>
            <a:r>
              <a:rPr kumimoji="1" lang="zh-CN" altLang="en-US" sz="2000" dirty="0">
                <a:solidFill>
                  <a:srgbClr val="445185"/>
                </a:solidFill>
                <a:latin typeface="黑体" panose="02010609060101010101" charset="-122"/>
                <a:ea typeface="黑体" panose="02010609060101010101" charset="-122"/>
              </a:rPr>
              <a:t>个人流媒体服务</a:t>
            </a:r>
            <a:endParaRPr kumimoji="1" lang="en-US" altLang="zh-CN" sz="2000" dirty="0">
              <a:solidFill>
                <a:srgbClr val="445185"/>
              </a:solidFill>
              <a:latin typeface="黑体" panose="02010609060101010101" charset="-122"/>
              <a:ea typeface="黑体" panose="02010609060101010101" charset="-122"/>
            </a:endParaRPr>
          </a:p>
          <a:p>
            <a:pPr>
              <a:lnSpc>
                <a:spcPct val="150000"/>
              </a:lnSpc>
            </a:pPr>
            <a:r>
              <a:rPr kumimoji="1" lang="zh-CN" altLang="en-US" sz="1600" dirty="0">
                <a:solidFill>
                  <a:srgbClr val="445185"/>
                </a:solidFill>
                <a:latin typeface="黑体" panose="02010609060101010101" charset="-122"/>
                <a:ea typeface="黑体" panose="02010609060101010101" charset="-122"/>
              </a:rPr>
              <a:t>该方案基于傲空间系统的盒子，流媒体服务的属于盒子拥有者个人。可以放心的存储自己的私人数据，并且随时调取查看，无需担心数据被傲空间平台获取；可以安心的分享数据给家人，无需担心数据被截取，可随时撤销该分享。</a:t>
            </a:r>
            <a:endParaRPr kumimoji="1" lang="zh-CN" altLang="en-US" dirty="0"/>
          </a:p>
        </p:txBody>
      </p:sp>
    </p:spTree>
    <p:extLst>
      <p:ext uri="{BB962C8B-B14F-4D97-AF65-F5344CB8AC3E}">
        <p14:creationId xmlns:p14="http://schemas.microsoft.com/office/powerpoint/2010/main" val="646773736"/>
      </p:ext>
    </p:extLst>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00864" y="419101"/>
            <a:ext cx="7377287"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zh-CN" altLang="en-US" sz="4800" dirty="0">
                <a:solidFill>
                  <a:srgbClr val="363E7D"/>
                </a:solidFill>
                <a:latin typeface="黑体" panose="02010609060101010101" charset="-122"/>
                <a:ea typeface="黑体" panose="02010609060101010101" charset="-122"/>
              </a:rPr>
              <a:t>傲空间加密流媒体方案扩展</a:t>
            </a:r>
          </a:p>
        </p:txBody>
      </p:sp>
      <p:pic>
        <p:nvPicPr>
          <p:cNvPr id="3" name="图片 2">
            <a:extLst>
              <a:ext uri="{FF2B5EF4-FFF2-40B4-BE49-F238E27FC236}">
                <a16:creationId xmlns:a16="http://schemas.microsoft.com/office/drawing/2014/main" id="{8AA25BD1-EA45-DDCB-C850-9C36159B06B4}"/>
              </a:ext>
            </a:extLst>
          </p:cNvPr>
          <p:cNvPicPr>
            <a:picLocks noChangeAspect="1"/>
          </p:cNvPicPr>
          <p:nvPr/>
        </p:nvPicPr>
        <p:blipFill>
          <a:blip r:embed="rId2"/>
          <a:stretch>
            <a:fillRect/>
          </a:stretch>
        </p:blipFill>
        <p:spPr>
          <a:xfrm>
            <a:off x="998873" y="1582927"/>
            <a:ext cx="7772400" cy="4324567"/>
          </a:xfrm>
          <a:prstGeom prst="rect">
            <a:avLst/>
          </a:prstGeom>
        </p:spPr>
      </p:pic>
      <p:sp>
        <p:nvSpPr>
          <p:cNvPr id="2" name="文本框 1">
            <a:extLst>
              <a:ext uri="{FF2B5EF4-FFF2-40B4-BE49-F238E27FC236}">
                <a16:creationId xmlns:a16="http://schemas.microsoft.com/office/drawing/2014/main" id="{530D014C-51F4-645A-5BAD-8BC46EFE0364}"/>
              </a:ext>
            </a:extLst>
          </p:cNvPr>
          <p:cNvSpPr txBox="1"/>
          <p:nvPr/>
        </p:nvSpPr>
        <p:spPr>
          <a:xfrm>
            <a:off x="8836010" y="2488358"/>
            <a:ext cx="3467616" cy="1511952"/>
          </a:xfrm>
          <a:prstGeom prst="rect">
            <a:avLst/>
          </a:prstGeom>
          <a:noFill/>
        </p:spPr>
        <p:txBody>
          <a:bodyPr wrap="none" rtlCol="0">
            <a:spAutoFit/>
          </a:bodyPr>
          <a:lstStyle/>
          <a:p>
            <a:pPr>
              <a:lnSpc>
                <a:spcPct val="150000"/>
              </a:lnSpc>
            </a:pPr>
            <a:r>
              <a:rPr kumimoji="1" lang="en-US" altLang="zh-CN" sz="1600" dirty="0">
                <a:solidFill>
                  <a:srgbClr val="445185"/>
                </a:solidFill>
                <a:latin typeface="黑体" panose="02010609060101010101" charset="-122"/>
                <a:ea typeface="黑体" panose="02010609060101010101" charset="-122"/>
              </a:rPr>
              <a:t>Local</a:t>
            </a:r>
            <a:r>
              <a:rPr kumimoji="1" lang="zh-CN" altLang="en-US" sz="1600" dirty="0">
                <a:solidFill>
                  <a:srgbClr val="445185"/>
                </a:solidFill>
                <a:latin typeface="黑体" panose="02010609060101010101" charset="-122"/>
                <a:ea typeface="黑体" panose="02010609060101010101" charset="-122"/>
              </a:rPr>
              <a:t> </a:t>
            </a:r>
            <a:r>
              <a:rPr kumimoji="1" lang="en-US" altLang="zh-CN" sz="1600" dirty="0">
                <a:solidFill>
                  <a:srgbClr val="445185"/>
                </a:solidFill>
                <a:latin typeface="黑体" panose="02010609060101010101" charset="-122"/>
                <a:ea typeface="黑体" panose="02010609060101010101" charset="-122"/>
              </a:rPr>
              <a:t>Server</a:t>
            </a:r>
            <a:r>
              <a:rPr kumimoji="1" lang="zh-CN" altLang="en-US" sz="1600" dirty="0">
                <a:solidFill>
                  <a:srgbClr val="445185"/>
                </a:solidFill>
                <a:latin typeface="黑体" panose="02010609060101010101" charset="-122"/>
                <a:ea typeface="黑体" panose="02010609060101010101" charset="-122"/>
              </a:rPr>
              <a:t>的设计没有不破坏播放</a:t>
            </a:r>
            <a:endParaRPr kumimoji="1" lang="en-US" altLang="zh-CN" sz="1600" dirty="0">
              <a:solidFill>
                <a:srgbClr val="445185"/>
              </a:solidFill>
              <a:latin typeface="黑体" panose="02010609060101010101" charset="-122"/>
              <a:ea typeface="黑体" panose="02010609060101010101" charset="-122"/>
            </a:endParaRPr>
          </a:p>
          <a:p>
            <a:pPr>
              <a:lnSpc>
                <a:spcPct val="150000"/>
              </a:lnSpc>
            </a:pPr>
            <a:r>
              <a:rPr kumimoji="1" lang="zh-CN" altLang="en-US" sz="1600" dirty="0">
                <a:solidFill>
                  <a:srgbClr val="445185"/>
                </a:solidFill>
                <a:latin typeface="黑体" panose="02010609060101010101" charset="-122"/>
                <a:ea typeface="黑体" panose="02010609060101010101" charset="-122"/>
              </a:rPr>
              <a:t>器原有设计，实现</a:t>
            </a:r>
            <a:r>
              <a:rPr kumimoji="1" lang="en-US" altLang="zh-CN" sz="1600" dirty="0">
                <a:solidFill>
                  <a:srgbClr val="445185"/>
                </a:solidFill>
                <a:latin typeface="黑体" panose="02010609060101010101" charset="-122"/>
                <a:ea typeface="黑体" panose="02010609060101010101" charset="-122"/>
              </a:rPr>
              <a:t>P2P</a:t>
            </a:r>
            <a:r>
              <a:rPr kumimoji="1" lang="zh-CN" altLang="en-US" sz="1600" dirty="0">
                <a:solidFill>
                  <a:srgbClr val="445185"/>
                </a:solidFill>
                <a:latin typeface="黑体" panose="02010609060101010101" charset="-122"/>
                <a:ea typeface="黑体" panose="02010609060101010101" charset="-122"/>
              </a:rPr>
              <a:t>、</a:t>
            </a:r>
            <a:r>
              <a:rPr kumimoji="1" lang="en-US" altLang="zh-CN" sz="1600" dirty="0">
                <a:solidFill>
                  <a:srgbClr val="445185"/>
                </a:solidFill>
                <a:latin typeface="黑体" panose="02010609060101010101" charset="-122"/>
                <a:ea typeface="黑体" panose="02010609060101010101" charset="-122"/>
              </a:rPr>
              <a:t>Https</a:t>
            </a:r>
            <a:r>
              <a:rPr kumimoji="1" lang="zh-CN" altLang="en-US" sz="1600" dirty="0">
                <a:solidFill>
                  <a:srgbClr val="445185"/>
                </a:solidFill>
                <a:latin typeface="黑体" panose="02010609060101010101" charset="-122"/>
                <a:ea typeface="黑体" panose="02010609060101010101" charset="-122"/>
              </a:rPr>
              <a:t>多通道</a:t>
            </a:r>
            <a:endParaRPr kumimoji="1" lang="en-US" altLang="zh-CN" sz="1600" dirty="0">
              <a:solidFill>
                <a:srgbClr val="445185"/>
              </a:solidFill>
              <a:latin typeface="黑体" panose="02010609060101010101" charset="-122"/>
              <a:ea typeface="黑体" panose="02010609060101010101" charset="-122"/>
            </a:endParaRPr>
          </a:p>
          <a:p>
            <a:pPr>
              <a:lnSpc>
                <a:spcPct val="150000"/>
              </a:lnSpc>
            </a:pPr>
            <a:r>
              <a:rPr kumimoji="1" lang="zh-CN" altLang="en-US" sz="1600" dirty="0">
                <a:solidFill>
                  <a:srgbClr val="445185"/>
                </a:solidFill>
                <a:latin typeface="黑体" panose="02010609060101010101" charset="-122"/>
                <a:ea typeface="黑体" panose="02010609060101010101" charset="-122"/>
              </a:rPr>
              <a:t>选择的能力，返回的数据做解密、水</a:t>
            </a:r>
            <a:endParaRPr kumimoji="1" lang="en-US" altLang="zh-CN" sz="1600" dirty="0">
              <a:solidFill>
                <a:srgbClr val="445185"/>
              </a:solidFill>
              <a:latin typeface="黑体" panose="02010609060101010101" charset="-122"/>
              <a:ea typeface="黑体" panose="02010609060101010101" charset="-122"/>
            </a:endParaRPr>
          </a:p>
          <a:p>
            <a:pPr>
              <a:lnSpc>
                <a:spcPct val="150000"/>
              </a:lnSpc>
            </a:pPr>
            <a:r>
              <a:rPr kumimoji="1" lang="zh-CN" altLang="en-US" sz="1600" dirty="0">
                <a:solidFill>
                  <a:srgbClr val="445185"/>
                </a:solidFill>
                <a:latin typeface="黑体" panose="02010609060101010101" charset="-122"/>
                <a:ea typeface="黑体" panose="02010609060101010101" charset="-122"/>
              </a:rPr>
              <a:t>印、滤镜算法处理等操作</a:t>
            </a:r>
          </a:p>
        </p:txBody>
      </p:sp>
    </p:spTree>
    <p:extLst>
      <p:ext uri="{BB962C8B-B14F-4D97-AF65-F5344CB8AC3E}">
        <p14:creationId xmlns:p14="http://schemas.microsoft.com/office/powerpoint/2010/main" val="3872267737"/>
      </p:ext>
    </p:extLst>
  </p:cSld>
  <p:clrMapOvr>
    <a:masterClrMapping/>
  </p:clrMapOvr>
  <p:transition spd="slow">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00865" y="419101"/>
            <a:ext cx="5702158" cy="98018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zh-CN" altLang="en-US" sz="4800" dirty="0">
                <a:solidFill>
                  <a:srgbClr val="363E7D"/>
                </a:solidFill>
                <a:latin typeface="黑体" panose="02010609060101010101" charset="-122"/>
                <a:ea typeface="黑体" panose="02010609060101010101" charset="-122"/>
              </a:rPr>
              <a:t>傲空间加密流媒体方案</a:t>
            </a:r>
          </a:p>
        </p:txBody>
      </p:sp>
      <p:sp>
        <p:nvSpPr>
          <p:cNvPr id="6" name="文本框 5">
            <a:extLst>
              <a:ext uri="{FF2B5EF4-FFF2-40B4-BE49-F238E27FC236}">
                <a16:creationId xmlns:a16="http://schemas.microsoft.com/office/drawing/2014/main" id="{3A60DF08-362C-A12B-C4C0-00F8527BB97F}"/>
              </a:ext>
            </a:extLst>
          </p:cNvPr>
          <p:cNvSpPr txBox="1"/>
          <p:nvPr/>
        </p:nvSpPr>
        <p:spPr>
          <a:xfrm>
            <a:off x="771352" y="2127740"/>
            <a:ext cx="10649296" cy="2342949"/>
          </a:xfrm>
          <a:prstGeom prst="rect">
            <a:avLst/>
          </a:prstGeom>
          <a:noFill/>
        </p:spPr>
        <p:txBody>
          <a:bodyPr wrap="square" rtlCol="0">
            <a:spAutoFit/>
          </a:bodyPr>
          <a:lstStyle/>
          <a:p>
            <a:pPr>
              <a:lnSpc>
                <a:spcPct val="150000"/>
              </a:lnSpc>
            </a:pPr>
            <a:r>
              <a:rPr lang="zh-CN" altLang="en-US" sz="2400" dirty="0">
                <a:solidFill>
                  <a:srgbClr val="445185"/>
                </a:solidFill>
                <a:latin typeface="黑体" panose="02010609060101010101" charset="-122"/>
                <a:ea typeface="黑体" panose="02010609060101010101" charset="-122"/>
              </a:rPr>
              <a:t>三方开源组件引用声明</a:t>
            </a:r>
          </a:p>
          <a:p>
            <a:pPr indent="-285750">
              <a:lnSpc>
                <a:spcPct val="150000"/>
              </a:lnSpc>
              <a:buFont typeface="Arial" panose="020B0604020202020204" pitchFamily="34" charset="0"/>
              <a:buChar char="•"/>
            </a:pPr>
            <a:r>
              <a:rPr lang="en" altLang="zh-CN" sz="2000" dirty="0">
                <a:solidFill>
                  <a:srgbClr val="445185"/>
                </a:solidFill>
                <a:latin typeface="黑体" panose="02010609060101010101" charset="-122"/>
                <a:ea typeface="黑体" panose="02010609060101010101" charset="-122"/>
              </a:rPr>
              <a:t>OpenSSL-Universal</a:t>
            </a:r>
            <a:r>
              <a:rPr lang="zh-CN" altLang="en-US" sz="2000" dirty="0">
                <a:solidFill>
                  <a:srgbClr val="445185"/>
                </a:solidFill>
                <a:latin typeface="黑体" panose="02010609060101010101" charset="-122"/>
                <a:ea typeface="黑体" panose="02010609060101010101" charset="-122"/>
              </a:rPr>
              <a:t>（加密）</a:t>
            </a:r>
            <a:endParaRPr lang="en" altLang="zh-CN" sz="2000" dirty="0">
              <a:solidFill>
                <a:srgbClr val="445185"/>
              </a:solidFill>
              <a:latin typeface="黑体" panose="02010609060101010101" charset="-122"/>
              <a:ea typeface="黑体" panose="02010609060101010101" charset="-122"/>
            </a:endParaRPr>
          </a:p>
          <a:p>
            <a:pPr indent="-285750">
              <a:lnSpc>
                <a:spcPct val="150000"/>
              </a:lnSpc>
              <a:buFont typeface="Arial" panose="020B0604020202020204" pitchFamily="34" charset="0"/>
              <a:buChar char="•"/>
            </a:pPr>
            <a:r>
              <a:rPr lang="en" altLang="zh-CN" sz="2000" dirty="0" err="1">
                <a:solidFill>
                  <a:srgbClr val="445185"/>
                </a:solidFill>
                <a:latin typeface="黑体" panose="02010609060101010101" charset="-122"/>
                <a:ea typeface="黑体" panose="02010609060101010101" charset="-122"/>
              </a:rPr>
              <a:t>GCDWebServer</a:t>
            </a:r>
            <a:r>
              <a:rPr lang="zh-CN" altLang="en-US" sz="2000" dirty="0">
                <a:solidFill>
                  <a:srgbClr val="445185"/>
                </a:solidFill>
                <a:latin typeface="黑体" panose="02010609060101010101" charset="-122"/>
                <a:ea typeface="黑体" panose="02010609060101010101" charset="-122"/>
              </a:rPr>
              <a:t>（</a:t>
            </a:r>
            <a:r>
              <a:rPr lang="en-US" altLang="zh-CN" sz="2000" dirty="0">
                <a:solidFill>
                  <a:srgbClr val="445185"/>
                </a:solidFill>
                <a:latin typeface="黑体" panose="02010609060101010101" charset="-122"/>
                <a:ea typeface="黑体" panose="02010609060101010101" charset="-122"/>
              </a:rPr>
              <a:t>Local</a:t>
            </a:r>
            <a:r>
              <a:rPr lang="zh-CN" altLang="en-US" sz="2000" dirty="0">
                <a:solidFill>
                  <a:srgbClr val="445185"/>
                </a:solidFill>
                <a:latin typeface="黑体" panose="02010609060101010101" charset="-122"/>
                <a:ea typeface="黑体" panose="02010609060101010101" charset="-122"/>
              </a:rPr>
              <a:t> </a:t>
            </a:r>
            <a:r>
              <a:rPr lang="en-US" altLang="zh-CN" sz="2000" dirty="0">
                <a:solidFill>
                  <a:srgbClr val="445185"/>
                </a:solidFill>
                <a:latin typeface="黑体" panose="02010609060101010101" charset="-122"/>
                <a:ea typeface="黑体" panose="02010609060101010101" charset="-122"/>
              </a:rPr>
              <a:t>Server</a:t>
            </a:r>
            <a:r>
              <a:rPr lang="zh-CN" altLang="en-US" sz="2000" dirty="0">
                <a:solidFill>
                  <a:srgbClr val="445185"/>
                </a:solidFill>
                <a:latin typeface="黑体" panose="02010609060101010101" charset="-122"/>
                <a:ea typeface="黑体" panose="02010609060101010101" charset="-122"/>
              </a:rPr>
              <a:t>）</a:t>
            </a:r>
            <a:endParaRPr lang="en" altLang="zh-CN" sz="2000" dirty="0">
              <a:solidFill>
                <a:srgbClr val="445185"/>
              </a:solidFill>
              <a:latin typeface="黑体" panose="02010609060101010101" charset="-122"/>
              <a:ea typeface="黑体" panose="02010609060101010101" charset="-122"/>
            </a:endParaRPr>
          </a:p>
          <a:p>
            <a:pPr marL="285750" indent="-285750">
              <a:lnSpc>
                <a:spcPct val="150000"/>
              </a:lnSpc>
              <a:buFont typeface="Arial" panose="020B0604020202020204" pitchFamily="34" charset="0"/>
              <a:buChar char="•"/>
            </a:pPr>
            <a:r>
              <a:rPr lang="en" altLang="zh-CN" sz="2000" dirty="0">
                <a:solidFill>
                  <a:srgbClr val="445185"/>
                </a:solidFill>
                <a:latin typeface="黑体" panose="02010609060101010101" charset="-122"/>
                <a:ea typeface="黑体" panose="02010609060101010101" charset="-122"/>
              </a:rPr>
              <a:t>VOD-module</a:t>
            </a:r>
            <a:r>
              <a:rPr lang="zh-CN" altLang="en-US" sz="2000" dirty="0">
                <a:solidFill>
                  <a:srgbClr val="445185"/>
                </a:solidFill>
                <a:latin typeface="黑体" panose="02010609060101010101" charset="-122"/>
                <a:ea typeface="黑体" panose="02010609060101010101" charset="-122"/>
              </a:rPr>
              <a:t>（服务端）</a:t>
            </a:r>
            <a:endParaRPr lang="en-US" altLang="zh-CN" sz="2000" dirty="0">
              <a:solidFill>
                <a:srgbClr val="445185"/>
              </a:solidFill>
              <a:latin typeface="黑体" panose="02010609060101010101" charset="-122"/>
              <a:ea typeface="黑体" panose="02010609060101010101" charset="-122"/>
            </a:endParaRPr>
          </a:p>
          <a:p>
            <a:pPr>
              <a:lnSpc>
                <a:spcPct val="150000"/>
              </a:lnSpc>
            </a:pPr>
            <a:endParaRPr lang="en-US" altLang="zh-CN" sz="1600" dirty="0">
              <a:solidFill>
                <a:srgbClr val="445185"/>
              </a:solidFill>
              <a:latin typeface="黑体" panose="02010609060101010101" charset="-122"/>
              <a:ea typeface="黑体" panose="02010609060101010101" charset="-122"/>
            </a:endParaRPr>
          </a:p>
        </p:txBody>
      </p:sp>
    </p:spTree>
    <p:extLst>
      <p:ext uri="{BB962C8B-B14F-4D97-AF65-F5344CB8AC3E}">
        <p14:creationId xmlns:p14="http://schemas.microsoft.com/office/powerpoint/2010/main" val="820515309"/>
      </p:ext>
    </p:extLst>
  </p:cSld>
  <p:clrMapOvr>
    <a:masterClrMapping/>
  </p:clrMapOvr>
  <p:transition spd="slow">
    <p:randomBa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996" y="419101"/>
            <a:ext cx="4003721" cy="980181"/>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l">
              <a:buClrTx/>
              <a:buSzTx/>
              <a:buNone/>
            </a:pPr>
            <a:r>
              <a:rPr lang="zh-CN" altLang="en-US" sz="4800" dirty="0">
                <a:solidFill>
                  <a:srgbClr val="363E7D"/>
                </a:solidFill>
                <a:latin typeface="黑体" panose="02010609060101010101" charset="-122"/>
                <a:ea typeface="黑体" panose="02010609060101010101" charset="-122"/>
              </a:rPr>
              <a:t>傲空间开源介绍</a:t>
            </a:r>
          </a:p>
        </p:txBody>
      </p:sp>
      <p:sp>
        <p:nvSpPr>
          <p:cNvPr id="51" name="文本框 50"/>
          <p:cNvSpPr txBox="1"/>
          <p:nvPr/>
        </p:nvSpPr>
        <p:spPr>
          <a:xfrm>
            <a:off x="2430274" y="4559520"/>
            <a:ext cx="1681778" cy="460375"/>
          </a:xfrm>
          <a:prstGeom prst="rect">
            <a:avLst/>
          </a:prstGeom>
          <a:noFill/>
        </p:spPr>
        <p:txBody>
          <a:bodyPr wrap="square" rtlCol="0">
            <a:spAutoFit/>
          </a:bodyPr>
          <a:lstStyle/>
          <a:p>
            <a:pPr algn="ctr"/>
            <a:r>
              <a:rPr lang="zh-CN" altLang="en-US" sz="2400" dirty="0">
                <a:solidFill>
                  <a:srgbClr val="445185"/>
                </a:solidFill>
                <a:latin typeface="黑体" panose="02010609060101010101" charset="-122"/>
                <a:ea typeface="黑体" panose="02010609060101010101" charset="-122"/>
              </a:rPr>
              <a:t>开源</a:t>
            </a:r>
          </a:p>
        </p:txBody>
      </p:sp>
      <p:sp>
        <p:nvSpPr>
          <p:cNvPr id="52" name="文本框 51"/>
          <p:cNvSpPr txBox="1"/>
          <p:nvPr/>
        </p:nvSpPr>
        <p:spPr>
          <a:xfrm>
            <a:off x="2516963" y="5079395"/>
            <a:ext cx="1505366" cy="575945"/>
          </a:xfrm>
          <a:prstGeom prst="rect">
            <a:avLst/>
          </a:prstGeom>
          <a:noFill/>
        </p:spPr>
        <p:txBody>
          <a:bodyPr wrap="square" rtlCol="0">
            <a:spAutoFit/>
          </a:bodyPr>
          <a:lstStyle/>
          <a:p>
            <a:pPr algn="ctr">
              <a:buClrTx/>
              <a:buSzTx/>
              <a:buFontTx/>
            </a:pPr>
            <a:r>
              <a:rPr lang="en-US" altLang="zh-CN" sz="1050" dirty="0">
                <a:solidFill>
                  <a:srgbClr val="445185"/>
                </a:solidFill>
                <a:latin typeface="黑体" panose="02010609060101010101" charset="-122"/>
                <a:ea typeface="黑体" panose="02010609060101010101" charset="-122"/>
              </a:rPr>
              <a:t>A day is a miniature of eternity.</a:t>
            </a:r>
          </a:p>
        </p:txBody>
      </p:sp>
      <p:sp>
        <p:nvSpPr>
          <p:cNvPr id="53" name="文本框 52"/>
          <p:cNvSpPr txBox="1"/>
          <p:nvPr/>
        </p:nvSpPr>
        <p:spPr>
          <a:xfrm>
            <a:off x="5343317" y="4578721"/>
            <a:ext cx="1505365" cy="460375"/>
          </a:xfrm>
          <a:prstGeom prst="rect">
            <a:avLst/>
          </a:prstGeom>
          <a:noFill/>
        </p:spPr>
        <p:txBody>
          <a:bodyPr wrap="square" rtlCol="0">
            <a:spAutoFit/>
          </a:bodyPr>
          <a:lstStyle/>
          <a:p>
            <a:pPr algn="ctr"/>
            <a:r>
              <a:rPr lang="zh-CN" altLang="en-US" sz="2400" dirty="0">
                <a:solidFill>
                  <a:srgbClr val="445185"/>
                </a:solidFill>
                <a:latin typeface="黑体" panose="02010609060101010101" charset="-122"/>
                <a:ea typeface="黑体" panose="02010609060101010101" charset="-122"/>
              </a:rPr>
              <a:t>川流不息</a:t>
            </a:r>
          </a:p>
        </p:txBody>
      </p:sp>
      <p:sp>
        <p:nvSpPr>
          <p:cNvPr id="54" name="文本框 53"/>
          <p:cNvSpPr txBox="1"/>
          <p:nvPr/>
        </p:nvSpPr>
        <p:spPr>
          <a:xfrm>
            <a:off x="5343317" y="5089018"/>
            <a:ext cx="1505366" cy="575945"/>
          </a:xfrm>
          <a:prstGeom prst="rect">
            <a:avLst/>
          </a:prstGeom>
          <a:noFill/>
        </p:spPr>
        <p:txBody>
          <a:bodyPr wrap="square" rtlCol="0">
            <a:spAutoFit/>
          </a:bodyPr>
          <a:lstStyle/>
          <a:p>
            <a:pPr algn="ctr"/>
            <a:r>
              <a:rPr lang="en-US" altLang="zh-CN" sz="1050" dirty="0">
                <a:solidFill>
                  <a:srgbClr val="445185"/>
                </a:solidFill>
                <a:latin typeface="黑体" panose="02010609060101010101" charset="-122"/>
                <a:ea typeface="黑体" panose="02010609060101010101" charset="-122"/>
              </a:rPr>
              <a:t>A day is a miniature of eternity.</a:t>
            </a:r>
          </a:p>
        </p:txBody>
      </p:sp>
      <p:sp>
        <p:nvSpPr>
          <p:cNvPr id="55" name="文本框 54"/>
          <p:cNvSpPr txBox="1"/>
          <p:nvPr/>
        </p:nvSpPr>
        <p:spPr>
          <a:xfrm>
            <a:off x="7900090" y="4559149"/>
            <a:ext cx="2041493" cy="460375"/>
          </a:xfrm>
          <a:prstGeom prst="rect">
            <a:avLst/>
          </a:prstGeom>
          <a:noFill/>
        </p:spPr>
        <p:txBody>
          <a:bodyPr wrap="square" rtlCol="0">
            <a:spAutoFit/>
          </a:bodyPr>
          <a:lstStyle/>
          <a:p>
            <a:pPr algn="ctr"/>
            <a:r>
              <a:rPr lang="zh-CN" altLang="en-US" sz="2400" dirty="0">
                <a:solidFill>
                  <a:srgbClr val="445185"/>
                </a:solidFill>
                <a:latin typeface="黑体" panose="02010609060101010101" charset="-122"/>
                <a:ea typeface="黑体" panose="02010609060101010101" charset="-122"/>
              </a:rPr>
              <a:t>山海相映</a:t>
            </a:r>
          </a:p>
        </p:txBody>
      </p:sp>
      <p:sp>
        <p:nvSpPr>
          <p:cNvPr id="56" name="文本框 55"/>
          <p:cNvSpPr txBox="1"/>
          <p:nvPr/>
        </p:nvSpPr>
        <p:spPr>
          <a:xfrm>
            <a:off x="8169536" y="5069446"/>
            <a:ext cx="1505366" cy="575945"/>
          </a:xfrm>
          <a:prstGeom prst="rect">
            <a:avLst/>
          </a:prstGeom>
          <a:noFill/>
        </p:spPr>
        <p:txBody>
          <a:bodyPr wrap="square" rtlCol="0">
            <a:spAutoFit/>
          </a:bodyPr>
          <a:lstStyle/>
          <a:p>
            <a:pPr algn="ctr">
              <a:buClrTx/>
              <a:buSzTx/>
              <a:buFontTx/>
            </a:pPr>
            <a:r>
              <a:rPr lang="en-US" altLang="zh-CN" sz="1050" dirty="0">
                <a:solidFill>
                  <a:srgbClr val="445185"/>
                </a:solidFill>
                <a:latin typeface="黑体" panose="02010609060101010101" charset="-122"/>
                <a:ea typeface="黑体" panose="02010609060101010101" charset="-122"/>
              </a:rPr>
              <a:t>A day is a miniature of eternity.</a:t>
            </a:r>
          </a:p>
        </p:txBody>
      </p:sp>
      <p:sp>
        <p:nvSpPr>
          <p:cNvPr id="37" name="矩形 36"/>
          <p:cNvSpPr/>
          <p:nvPr/>
        </p:nvSpPr>
        <p:spPr>
          <a:xfrm>
            <a:off x="2158881" y="2215671"/>
            <a:ext cx="2224564" cy="2233279"/>
          </a:xfrm>
          <a:prstGeom prst="rect">
            <a:avLst/>
          </a:prstGeom>
          <a:solidFill>
            <a:srgbClr val="36A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立足开源</a:t>
            </a:r>
            <a:endParaRPr lang="en-US" altLang="zh-CN" dirty="0"/>
          </a:p>
          <a:p>
            <a:pPr algn="ctr"/>
            <a:r>
              <a:rPr lang="zh-CN" altLang="en-US" dirty="0"/>
              <a:t>商业化驱动</a:t>
            </a:r>
          </a:p>
        </p:txBody>
      </p:sp>
      <p:sp>
        <p:nvSpPr>
          <p:cNvPr id="57" name="矩形 56"/>
          <p:cNvSpPr/>
          <p:nvPr/>
        </p:nvSpPr>
        <p:spPr>
          <a:xfrm>
            <a:off x="4983718" y="2216076"/>
            <a:ext cx="2224564" cy="2233279"/>
          </a:xfrm>
          <a:prstGeom prst="rect">
            <a:avLst/>
          </a:prstGeom>
          <a:solidFill>
            <a:srgbClr val="5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Ao</a:t>
            </a:r>
            <a:r>
              <a:rPr lang="zh-CN" altLang="en-US" dirty="0"/>
              <a:t> </a:t>
            </a:r>
            <a:r>
              <a:rPr lang="en-US" altLang="zh-CN" dirty="0"/>
              <a:t>Space</a:t>
            </a:r>
          </a:p>
          <a:p>
            <a:pPr algn="ctr"/>
            <a:r>
              <a:rPr lang="zh-CN" altLang="en-US" dirty="0"/>
              <a:t>基于欧拉系统</a:t>
            </a:r>
            <a:endParaRPr lang="en-US" altLang="zh-CN" dirty="0"/>
          </a:p>
          <a:p>
            <a:pPr algn="ctr"/>
            <a:r>
              <a:rPr lang="en-US" altLang="zh-CN" dirty="0"/>
              <a:t>NAS</a:t>
            </a:r>
            <a:endParaRPr lang="zh-CN" altLang="en-US" dirty="0"/>
          </a:p>
        </p:txBody>
      </p:sp>
      <p:sp>
        <p:nvSpPr>
          <p:cNvPr id="58" name="矩形 57"/>
          <p:cNvSpPr/>
          <p:nvPr/>
        </p:nvSpPr>
        <p:spPr>
          <a:xfrm>
            <a:off x="7808555" y="2215670"/>
            <a:ext cx="2224564" cy="2233279"/>
          </a:xfrm>
          <a:prstGeom prst="rect">
            <a:avLst/>
          </a:prstGeom>
          <a:solidFill>
            <a:srgbClr val="6EA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操作系统</a:t>
            </a:r>
          </a:p>
        </p:txBody>
      </p:sp>
      <p:sp>
        <p:nvSpPr>
          <p:cNvPr id="2" name="文本框 1">
            <a:extLst>
              <a:ext uri="{FF2B5EF4-FFF2-40B4-BE49-F238E27FC236}">
                <a16:creationId xmlns:a16="http://schemas.microsoft.com/office/drawing/2014/main" id="{DD135FA2-B923-CD21-F40F-CDAE5D56D3A3}"/>
              </a:ext>
            </a:extLst>
          </p:cNvPr>
          <p:cNvSpPr txBox="1"/>
          <p:nvPr/>
        </p:nvSpPr>
        <p:spPr>
          <a:xfrm>
            <a:off x="1086496" y="1398817"/>
            <a:ext cx="3897221" cy="559769"/>
          </a:xfrm>
          <a:prstGeom prst="rect">
            <a:avLst/>
          </a:prstGeom>
          <a:noFill/>
        </p:spPr>
        <p:txBody>
          <a:bodyPr wrap="none" rtlCol="0">
            <a:spAutoFit/>
          </a:bodyPr>
          <a:lstStyle/>
          <a:p>
            <a:pPr>
              <a:lnSpc>
                <a:spcPct val="150000"/>
              </a:lnSpc>
            </a:pPr>
            <a:r>
              <a:rPr lang="zh-CN" altLang="en-US" sz="2400" b="1" dirty="0">
                <a:solidFill>
                  <a:srgbClr val="445185"/>
                </a:solidFill>
                <a:latin typeface="黑体" panose="02010609060101010101" charset="-122"/>
                <a:ea typeface="黑体" panose="02010609060101010101" charset="-122"/>
              </a:rPr>
              <a:t>一个真正属于您的数字空间</a:t>
            </a: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07415" y="461010"/>
            <a:ext cx="7720330" cy="1457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3600" i="1" dirty="0">
                <a:solidFill>
                  <a:srgbClr val="445185"/>
                </a:solidFill>
                <a:latin typeface="微软雅黑" panose="020B0503020204020204" charset="-122"/>
                <a:ea typeface="微软雅黑" panose="020B0503020204020204" charset="-122"/>
                <a:cs typeface="微软雅黑" panose="020B0503020204020204" charset="-122"/>
              </a:rPr>
              <a:t>AO.space </a:t>
            </a:r>
            <a:r>
              <a:rPr lang="zh-CN" altLang="en-US" sz="3600" i="1" dirty="0">
                <a:solidFill>
                  <a:srgbClr val="445185"/>
                </a:solidFill>
                <a:latin typeface="微软雅黑" panose="020B0503020204020204" charset="-122"/>
                <a:ea typeface="微软雅黑" panose="020B0503020204020204" charset="-122"/>
                <a:cs typeface="微软雅黑" panose="020B0503020204020204" charset="-122"/>
              </a:rPr>
              <a:t>傲空间</a:t>
            </a:r>
            <a:endParaRPr lang="zh-CN" altLang="en-US" sz="4800" i="1" dirty="0">
              <a:solidFill>
                <a:srgbClr val="445185"/>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400" i="1" dirty="0">
                <a:solidFill>
                  <a:srgbClr val="445185"/>
                </a:solidFill>
                <a:latin typeface="微软雅黑" panose="020B0503020204020204" charset="-122"/>
                <a:ea typeface="微软雅黑" panose="020B0503020204020204" charset="-122"/>
                <a:cs typeface="微软雅黑" panose="020B0503020204020204" charset="-122"/>
              </a:rPr>
              <a:t>一个以保护个人数据安全和隐私为核心的开源项目</a:t>
            </a:r>
          </a:p>
        </p:txBody>
      </p:sp>
      <p:sp>
        <p:nvSpPr>
          <p:cNvPr id="27" name="文本框 26"/>
          <p:cNvSpPr txBox="1"/>
          <p:nvPr/>
        </p:nvSpPr>
        <p:spPr>
          <a:xfrm>
            <a:off x="2836545" y="5391150"/>
            <a:ext cx="6556375" cy="737235"/>
          </a:xfrm>
          <a:prstGeom prst="rect">
            <a:avLst/>
          </a:prstGeom>
          <a:noFill/>
        </p:spPr>
        <p:txBody>
          <a:bodyPr wrap="square">
            <a:spAutoFit/>
          </a:bodyPr>
          <a:lstStyle/>
          <a:p>
            <a:pPr algn="ctr">
              <a:lnSpc>
                <a:spcPct val="150000"/>
              </a:lnSpc>
            </a:pPr>
            <a:r>
              <a:rPr lang="zh-CN" altLang="en-US" sz="2800" dirty="0">
                <a:solidFill>
                  <a:srgbClr val="445185"/>
                </a:solidFill>
                <a:latin typeface="黑体" panose="02010609060101010101" charset="-122"/>
                <a:ea typeface="黑体" panose="02010609060101010101" charset="-122"/>
              </a:rPr>
              <a:t>欢迎扫码关注傲空间项目最新动态</a:t>
            </a:r>
          </a:p>
        </p:txBody>
      </p:sp>
      <p:sp>
        <p:nvSpPr>
          <p:cNvPr id="6" name="文本框 5"/>
          <p:cNvSpPr txBox="1"/>
          <p:nvPr>
            <p:custDataLst>
              <p:tags r:id="rId1"/>
            </p:custDataLst>
          </p:nvPr>
        </p:nvSpPr>
        <p:spPr>
          <a:xfrm>
            <a:off x="824865" y="2199005"/>
            <a:ext cx="4518660" cy="791210"/>
          </a:xfrm>
          <a:prstGeom prst="rect">
            <a:avLst/>
          </a:prstGeom>
          <a:noFill/>
        </p:spPr>
        <p:txBody>
          <a:bodyPr wrap="square">
            <a:noAutofit/>
          </a:bodyPr>
          <a:lstStyle/>
          <a:p>
            <a:pPr algn="l">
              <a:lnSpc>
                <a:spcPct val="150000"/>
              </a:lnSpc>
            </a:pPr>
            <a:r>
              <a:rPr lang="zh-CN" altLang="en-US" sz="2400" dirty="0">
                <a:solidFill>
                  <a:srgbClr val="445185"/>
                </a:solidFill>
                <a:latin typeface="微软雅黑" panose="020B0503020204020204" charset="-122"/>
                <a:ea typeface="微软雅黑" panose="020B0503020204020204" charset="-122"/>
                <a:cs typeface="微软雅黑" panose="020B0503020204020204" charset="-122"/>
              </a:rPr>
              <a:t>官网：</a:t>
            </a:r>
            <a:r>
              <a:rPr lang="en-US" altLang="zh-CN" sz="2400" dirty="0">
                <a:latin typeface="微软雅黑" panose="020B0503020204020204" charset="-122"/>
                <a:ea typeface="微软雅黑" panose="020B0503020204020204" charset="-122"/>
                <a:cs typeface="微软雅黑" panose="020B0503020204020204" charset="-122"/>
                <a:sym typeface="+mn-ea"/>
                <a:hlinkClick r:id="rId11"/>
              </a:rPr>
              <a:t>https://ao.space</a:t>
            </a:r>
            <a:endParaRPr lang="en-US" altLang="zh-CN" sz="2400"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400" dirty="0">
              <a:solidFill>
                <a:srgbClr val="445185"/>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10241915" y="2941955"/>
            <a:ext cx="1357630" cy="523875"/>
          </a:xfrm>
          <a:prstGeom prst="rect">
            <a:avLst/>
          </a:prstGeom>
          <a:noFill/>
        </p:spPr>
        <p:txBody>
          <a:bodyPr wrap="square">
            <a:noAutofit/>
          </a:bodyPr>
          <a:lstStyle/>
          <a:p>
            <a:pPr algn="ctr">
              <a:lnSpc>
                <a:spcPct val="150000"/>
              </a:lnSpc>
            </a:pPr>
            <a:r>
              <a:rPr lang="en-US" altLang="zh-CN" sz="2000" dirty="0">
                <a:solidFill>
                  <a:srgbClr val="445185"/>
                </a:solidFill>
                <a:latin typeface="黑体" panose="02010609060101010101" charset="-122"/>
                <a:ea typeface="黑体" panose="02010609060101010101" charset="-122"/>
              </a:rPr>
              <a:t>Github</a:t>
            </a:r>
          </a:p>
        </p:txBody>
      </p:sp>
      <p:sp>
        <p:nvSpPr>
          <p:cNvPr id="9" name="文本框 8"/>
          <p:cNvSpPr txBox="1"/>
          <p:nvPr>
            <p:custDataLst>
              <p:tags r:id="rId3"/>
            </p:custDataLst>
          </p:nvPr>
        </p:nvSpPr>
        <p:spPr>
          <a:xfrm>
            <a:off x="8639175" y="4798695"/>
            <a:ext cx="1293495" cy="490855"/>
          </a:xfrm>
          <a:prstGeom prst="rect">
            <a:avLst/>
          </a:prstGeom>
          <a:noFill/>
        </p:spPr>
        <p:txBody>
          <a:bodyPr wrap="square">
            <a:noAutofit/>
          </a:bodyPr>
          <a:lstStyle/>
          <a:p>
            <a:pPr algn="ctr">
              <a:lnSpc>
                <a:spcPct val="150000"/>
              </a:lnSpc>
            </a:pPr>
            <a:r>
              <a:rPr lang="zh-CN" altLang="en-US" sz="2000" dirty="0">
                <a:solidFill>
                  <a:srgbClr val="445185"/>
                </a:solidFill>
                <a:latin typeface="黑体" panose="02010609060101010101" charset="-122"/>
                <a:ea typeface="黑体" panose="02010609060101010101" charset="-122"/>
              </a:rPr>
              <a:t>讨论组</a:t>
            </a:r>
          </a:p>
        </p:txBody>
      </p:sp>
      <p:sp>
        <p:nvSpPr>
          <p:cNvPr id="8" name="文本框 7"/>
          <p:cNvSpPr txBox="1"/>
          <p:nvPr>
            <p:custDataLst>
              <p:tags r:id="rId4"/>
            </p:custDataLst>
          </p:nvPr>
        </p:nvSpPr>
        <p:spPr>
          <a:xfrm>
            <a:off x="8627745" y="2952115"/>
            <a:ext cx="1357630" cy="525145"/>
          </a:xfrm>
          <a:prstGeom prst="rect">
            <a:avLst/>
          </a:prstGeom>
          <a:noFill/>
        </p:spPr>
        <p:txBody>
          <a:bodyPr wrap="square">
            <a:noAutofit/>
          </a:bodyPr>
          <a:lstStyle/>
          <a:p>
            <a:pPr algn="ctr">
              <a:lnSpc>
                <a:spcPct val="150000"/>
              </a:lnSpc>
            </a:pPr>
            <a:r>
              <a:rPr lang="zh-CN" altLang="en-US" sz="2000" dirty="0">
                <a:solidFill>
                  <a:srgbClr val="445185"/>
                </a:solidFill>
                <a:latin typeface="黑体" panose="02010609060101010101" charset="-122"/>
                <a:ea typeface="黑体" panose="02010609060101010101" charset="-122"/>
              </a:rPr>
              <a:t>官网</a:t>
            </a:r>
          </a:p>
        </p:txBody>
      </p:sp>
      <p:sp>
        <p:nvSpPr>
          <p:cNvPr id="11" name="文本框 10"/>
          <p:cNvSpPr txBox="1"/>
          <p:nvPr>
            <p:custDataLst>
              <p:tags r:id="rId5"/>
            </p:custDataLst>
          </p:nvPr>
        </p:nvSpPr>
        <p:spPr>
          <a:xfrm>
            <a:off x="824865" y="3031490"/>
            <a:ext cx="7931150" cy="791210"/>
          </a:xfrm>
          <a:prstGeom prst="rect">
            <a:avLst/>
          </a:prstGeom>
          <a:noFill/>
        </p:spPr>
        <p:txBody>
          <a:bodyPr wrap="square">
            <a:noAutofit/>
          </a:bodyPr>
          <a:lstStyle/>
          <a:p>
            <a:pPr algn="l">
              <a:lnSpc>
                <a:spcPct val="150000"/>
              </a:lnSpc>
            </a:pPr>
            <a:r>
              <a:rPr lang="en-US" altLang="zh-CN" sz="2400" dirty="0">
                <a:solidFill>
                  <a:srgbClr val="445185"/>
                </a:solidFill>
                <a:latin typeface="微软雅黑" panose="020B0503020204020204" charset="-122"/>
                <a:ea typeface="微软雅黑" panose="020B0503020204020204" charset="-122"/>
                <a:cs typeface="微软雅黑" panose="020B0503020204020204" charset="-122"/>
              </a:rPr>
              <a:t>Github</a:t>
            </a:r>
            <a:r>
              <a:rPr lang="zh-CN" altLang="en-US" sz="2400" dirty="0">
                <a:solidFill>
                  <a:srgbClr val="445185"/>
                </a:solidFill>
                <a:latin typeface="微软雅黑" panose="020B0503020204020204" charset="-122"/>
                <a:ea typeface="微软雅黑" panose="020B0503020204020204" charset="-122"/>
                <a:cs typeface="微软雅黑" panose="020B0503020204020204" charset="-122"/>
              </a:rPr>
              <a:t>主仓：</a:t>
            </a:r>
            <a:r>
              <a:rPr lang="en-US" altLang="zh-CN" sz="2400" dirty="0">
                <a:latin typeface="微软雅黑" panose="020B0503020204020204" charset="-122"/>
                <a:ea typeface="微软雅黑" panose="020B0503020204020204" charset="-122"/>
                <a:cs typeface="微软雅黑" panose="020B0503020204020204" charset="-122"/>
                <a:sym typeface="+mn-ea"/>
                <a:hlinkClick r:id="rId11"/>
              </a:rPr>
              <a:t>https://github.com/ao-space/ao.space</a:t>
            </a:r>
            <a:endParaRPr lang="en-US" altLang="zh-CN" sz="2400" dirty="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custDataLst>
              <p:tags r:id="rId6"/>
            </p:custDataLst>
          </p:nvPr>
        </p:nvSpPr>
        <p:spPr>
          <a:xfrm>
            <a:off x="824865" y="3936365"/>
            <a:ext cx="7228205" cy="791210"/>
          </a:xfrm>
          <a:prstGeom prst="rect">
            <a:avLst/>
          </a:prstGeom>
          <a:noFill/>
        </p:spPr>
        <p:txBody>
          <a:bodyPr wrap="square">
            <a:noAutofit/>
          </a:bodyPr>
          <a:lstStyle/>
          <a:p>
            <a:pPr algn="l">
              <a:lnSpc>
                <a:spcPct val="150000"/>
              </a:lnSpc>
            </a:pPr>
            <a:r>
              <a:rPr lang="en-US" altLang="zh-CN" sz="2400" dirty="0">
                <a:solidFill>
                  <a:srgbClr val="445185"/>
                </a:solidFill>
                <a:latin typeface="微软雅黑" panose="020B0503020204020204" charset="-122"/>
                <a:ea typeface="微软雅黑" panose="020B0503020204020204" charset="-122"/>
                <a:cs typeface="微软雅黑" panose="020B0503020204020204" charset="-122"/>
              </a:rPr>
              <a:t>Slack</a:t>
            </a:r>
            <a:r>
              <a:rPr lang="zh-CN" altLang="en-US" sz="2400" dirty="0">
                <a:solidFill>
                  <a:srgbClr val="445185"/>
                </a:solidFill>
                <a:latin typeface="微软雅黑" panose="020B0503020204020204" charset="-122"/>
                <a:ea typeface="微软雅黑" panose="020B0503020204020204" charset="-122"/>
                <a:cs typeface="微软雅黑" panose="020B0503020204020204" charset="-122"/>
              </a:rPr>
              <a:t>讨论组：</a:t>
            </a:r>
            <a:r>
              <a:rPr lang="en-US" altLang="zh-CN" sz="2400" dirty="0">
                <a:latin typeface="微软雅黑" panose="020B0503020204020204" charset="-122"/>
                <a:ea typeface="微软雅黑" panose="020B0503020204020204" charset="-122"/>
                <a:cs typeface="微软雅黑" panose="020B0503020204020204" charset="-122"/>
                <a:sym typeface="+mn-ea"/>
                <a:hlinkClick r:id="rId12"/>
              </a:rPr>
              <a:t>https://slack.ao.space</a:t>
            </a:r>
            <a:endParaRPr lang="en-US" altLang="zh-CN" sz="2400"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400" dirty="0">
              <a:solidFill>
                <a:srgbClr val="445185"/>
              </a:solidFill>
              <a:latin typeface="微软雅黑" panose="020B0503020204020204" charset="-122"/>
              <a:ea typeface="微软雅黑" panose="020B0503020204020204" charset="-122"/>
              <a:cs typeface="微软雅黑" panose="020B0503020204020204" charset="-122"/>
            </a:endParaRPr>
          </a:p>
        </p:txBody>
      </p:sp>
      <p:pic>
        <p:nvPicPr>
          <p:cNvPr id="13" name="图片 12" descr="横版_中英文组合"/>
          <p:cNvPicPr>
            <a:picLocks noChangeAspect="1"/>
          </p:cNvPicPr>
          <p:nvPr>
            <p:custDataLst>
              <p:tags r:id="rId7"/>
            </p:custDataLst>
          </p:nvPr>
        </p:nvPicPr>
        <p:blipFill>
          <a:blip r:embed="rId13"/>
          <a:stretch>
            <a:fillRect/>
          </a:stretch>
        </p:blipFill>
        <p:spPr>
          <a:xfrm>
            <a:off x="7412355" y="621665"/>
            <a:ext cx="1807845" cy="528955"/>
          </a:xfrm>
          <a:prstGeom prst="rect">
            <a:avLst/>
          </a:prstGeom>
        </p:spPr>
      </p:pic>
      <p:pic>
        <p:nvPicPr>
          <p:cNvPr id="16" name="图片 15" descr="傲空间公众号"/>
          <p:cNvPicPr>
            <a:picLocks noChangeAspect="1"/>
          </p:cNvPicPr>
          <p:nvPr/>
        </p:nvPicPr>
        <p:blipFill>
          <a:blip r:embed="rId14"/>
          <a:stretch>
            <a:fillRect/>
          </a:stretch>
        </p:blipFill>
        <p:spPr>
          <a:xfrm>
            <a:off x="10322560" y="3539490"/>
            <a:ext cx="1330325" cy="1330325"/>
          </a:xfrm>
          <a:prstGeom prst="rect">
            <a:avLst/>
          </a:prstGeom>
        </p:spPr>
      </p:pic>
      <p:sp>
        <p:nvSpPr>
          <p:cNvPr id="17" name="文本框 16"/>
          <p:cNvSpPr txBox="1"/>
          <p:nvPr>
            <p:custDataLst>
              <p:tags r:id="rId8"/>
            </p:custDataLst>
          </p:nvPr>
        </p:nvSpPr>
        <p:spPr>
          <a:xfrm>
            <a:off x="10363200" y="4819015"/>
            <a:ext cx="1277620" cy="469265"/>
          </a:xfrm>
          <a:prstGeom prst="rect">
            <a:avLst/>
          </a:prstGeom>
          <a:noFill/>
        </p:spPr>
        <p:txBody>
          <a:bodyPr wrap="square">
            <a:noAutofit/>
          </a:bodyPr>
          <a:lstStyle/>
          <a:p>
            <a:pPr algn="ctr">
              <a:lnSpc>
                <a:spcPct val="150000"/>
              </a:lnSpc>
            </a:pPr>
            <a:r>
              <a:rPr lang="zh-CN" altLang="en-US" sz="2000" dirty="0">
                <a:solidFill>
                  <a:srgbClr val="445185"/>
                </a:solidFill>
                <a:latin typeface="黑体" panose="02010609060101010101" charset="-122"/>
                <a:ea typeface="黑体" panose="02010609060101010101" charset="-122"/>
              </a:rPr>
              <a:t>公众号</a:t>
            </a:r>
          </a:p>
        </p:txBody>
      </p:sp>
      <p:pic>
        <p:nvPicPr>
          <p:cNvPr id="2" name="图片 1" descr="https___ao.space"/>
          <p:cNvPicPr>
            <a:picLocks noChangeAspect="1"/>
          </p:cNvPicPr>
          <p:nvPr/>
        </p:nvPicPr>
        <p:blipFill>
          <a:blip r:embed="rId15"/>
          <a:stretch>
            <a:fillRect/>
          </a:stretch>
        </p:blipFill>
        <p:spPr>
          <a:xfrm>
            <a:off x="8627745" y="1632585"/>
            <a:ext cx="1357630" cy="1357630"/>
          </a:xfrm>
          <a:prstGeom prst="rect">
            <a:avLst/>
          </a:prstGeom>
        </p:spPr>
      </p:pic>
      <p:pic>
        <p:nvPicPr>
          <p:cNvPr id="14" name="图片 13" descr="https___github.com_ao-space_ao.space"/>
          <p:cNvPicPr>
            <a:picLocks noChangeAspect="1"/>
          </p:cNvPicPr>
          <p:nvPr/>
        </p:nvPicPr>
        <p:blipFill>
          <a:blip r:embed="rId16"/>
          <a:stretch>
            <a:fillRect/>
          </a:stretch>
        </p:blipFill>
        <p:spPr>
          <a:xfrm>
            <a:off x="10241915" y="1632585"/>
            <a:ext cx="1357630" cy="1357630"/>
          </a:xfrm>
          <a:prstGeom prst="rect">
            <a:avLst/>
          </a:prstGeom>
        </p:spPr>
      </p:pic>
      <p:pic>
        <p:nvPicPr>
          <p:cNvPr id="15" name="图片 14" descr="https___slack.ao.space"/>
          <p:cNvPicPr>
            <a:picLocks noChangeAspect="1"/>
          </p:cNvPicPr>
          <p:nvPr/>
        </p:nvPicPr>
        <p:blipFill>
          <a:blip r:embed="rId17"/>
          <a:stretch>
            <a:fillRect/>
          </a:stretch>
        </p:blipFill>
        <p:spPr>
          <a:xfrm>
            <a:off x="8628380" y="3512185"/>
            <a:ext cx="1356995" cy="1356995"/>
          </a:xfrm>
          <a:prstGeom prst="rect">
            <a:avLst/>
          </a:prstGeom>
        </p:spPr>
      </p:pic>
    </p:spTree>
  </p:cSld>
  <p:clrMapOvr>
    <a:masterClrMapping/>
  </p:clrMapOvr>
  <p:transition spd="slow">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custDataLst>
              <p:tags r:id="rId1"/>
            </p:custDataLst>
          </p:nvPr>
        </p:nvSpPr>
        <p:spPr>
          <a:xfrm>
            <a:off x="1022985" y="764540"/>
            <a:ext cx="6014085" cy="1852295"/>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6000" b="1" dirty="0">
                <a:solidFill>
                  <a:srgbClr val="445185"/>
                </a:solidFill>
                <a:latin typeface="黑体" panose="02010609060101010101" charset="-122"/>
                <a:ea typeface="黑体" panose="02010609060101010101" charset="-122"/>
                <a:cs typeface="Raleway"/>
              </a:rPr>
              <a:t>THANK YOU</a:t>
            </a:r>
          </a:p>
          <a:p>
            <a:r>
              <a:rPr lang="en-US" sz="2400" dirty="0">
                <a:solidFill>
                  <a:srgbClr val="445185"/>
                </a:solidFill>
                <a:latin typeface="黑体" panose="02010609060101010101" charset="-122"/>
                <a:ea typeface="黑体" panose="02010609060101010101" charset="-122"/>
                <a:cs typeface="Raleway"/>
              </a:rPr>
              <a:t> QUESTIONS?</a:t>
            </a:r>
          </a:p>
        </p:txBody>
      </p:sp>
      <p:sp>
        <p:nvSpPr>
          <p:cNvPr id="15" name="椭圆 14"/>
          <p:cNvSpPr/>
          <p:nvPr>
            <p:custDataLst>
              <p:tags r:id="rId2"/>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9951373" y="3774203"/>
            <a:ext cx="1400896" cy="140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4"/>
            </p:custDataLst>
          </p:nvPr>
        </p:nvSpPr>
        <p:spPr>
          <a:xfrm>
            <a:off x="9926955" y="5224380"/>
            <a:ext cx="1470025" cy="245110"/>
          </a:xfrm>
          <a:prstGeom prst="rect">
            <a:avLst/>
          </a:prstGeom>
          <a:noFill/>
        </p:spPr>
        <p:txBody>
          <a:bodyPr wrap="square" rtlCol="0">
            <a:spAutoFit/>
          </a:bodyPr>
          <a:lstStyle/>
          <a:p>
            <a:pPr algn="ctr"/>
            <a:r>
              <a:rPr lang="zh-CN" altLang="en-US" sz="1000" dirty="0">
                <a:solidFill>
                  <a:srgbClr val="445185"/>
                </a:solidFill>
                <a:latin typeface="阿里巴巴普惠体 R" panose="00020600040101010101" charset="-122"/>
                <a:ea typeface="阿里巴巴普惠体 R" panose="00020600040101010101" charset="-122"/>
              </a:rPr>
              <a:t>扫码添加讲师联系方式</a:t>
            </a:r>
          </a:p>
        </p:txBody>
      </p:sp>
      <p:sp>
        <p:nvSpPr>
          <p:cNvPr id="10" name="矩形 9"/>
          <p:cNvSpPr/>
          <p:nvPr/>
        </p:nvSpPr>
        <p:spPr>
          <a:xfrm>
            <a:off x="10055225" y="3881755"/>
            <a:ext cx="1193165" cy="1193165"/>
          </a:xfrm>
          <a:prstGeom prst="rect">
            <a:avLst/>
          </a:prstGeom>
          <a:solidFill>
            <a:srgbClr val="A5D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7"/>
          <a:stretch>
            <a:fillRect/>
          </a:stretch>
        </p:blipFill>
        <p:spPr>
          <a:xfrm>
            <a:off x="9683750" y="1467485"/>
            <a:ext cx="1616075" cy="1616075"/>
          </a:xfrm>
          <a:prstGeom prst="rect">
            <a:avLst/>
          </a:prstGeom>
        </p:spPr>
      </p:pic>
      <p:sp>
        <p:nvSpPr>
          <p:cNvPr id="3" name="Google Shape;481;p59"/>
          <p:cNvSpPr txBox="1"/>
          <p:nvPr/>
        </p:nvSpPr>
        <p:spPr>
          <a:xfrm>
            <a:off x="9396730" y="3083560"/>
            <a:ext cx="2247265" cy="559435"/>
          </a:xfrm>
          <a:prstGeom prst="rect">
            <a:avLst/>
          </a:prstGeom>
          <a:noFill/>
          <a:ln>
            <a:noFill/>
          </a:ln>
        </p:spPr>
        <p:txBody>
          <a:bodyPr spcFirstLastPara="1" wrap="square" lIns="68575" tIns="34275" rIns="68575" bIns="34275" anchor="t" anchorCtr="0">
            <a:spAutoFit/>
          </a:bodyPr>
          <a:lstStyle/>
          <a:p>
            <a:pPr algn="ctr"/>
            <a:r>
              <a:rPr lang="zh-CN" altLang="en-US" sz="1600" b="1" dirty="0">
                <a:solidFill>
                  <a:srgbClr val="445185"/>
                </a:solidFill>
                <a:latin typeface="阿里巴巴普惠体 R" panose="00020600040101010101" charset="-122"/>
                <a:ea typeface="阿里巴巴普惠体 R" panose="00020600040101010101" charset="-122"/>
                <a:sym typeface="+mn-ea"/>
              </a:rPr>
              <a:t>欢迎扫码打卡</a:t>
            </a:r>
            <a:endParaRPr lang="zh-CN" altLang="en-US" sz="1600" b="1" dirty="0">
              <a:solidFill>
                <a:srgbClr val="445185"/>
              </a:solidFill>
              <a:latin typeface="阿里巴巴普惠体 R" panose="00020600040101010101" charset="-122"/>
              <a:ea typeface="阿里巴巴普惠体 R" panose="00020600040101010101" charset="-122"/>
            </a:endParaRPr>
          </a:p>
          <a:p>
            <a:pPr algn="ctr"/>
            <a:r>
              <a:rPr lang="zh-CN" altLang="en-US" sz="1600" b="1" dirty="0">
                <a:solidFill>
                  <a:srgbClr val="445185"/>
                </a:solidFill>
                <a:latin typeface="阿里巴巴普惠体 R" panose="00020600040101010101" charset="-122"/>
                <a:ea typeface="阿里巴巴普惠体 R" panose="00020600040101010101" charset="-122"/>
                <a:sym typeface="+mn-ea"/>
              </a:rPr>
              <a:t>积分可兑换对应礼品哟！</a:t>
            </a:r>
            <a:endParaRPr lang="zh-CN" altLang="zh-TW" sz="1600">
              <a:solidFill>
                <a:srgbClr val="445185"/>
              </a:solidFill>
              <a:latin typeface="Arial" panose="020B0604020202020204"/>
              <a:ea typeface="宋体" panose="02010600030101010101" pitchFamily="2" charset="-122"/>
              <a:cs typeface="Arial" panose="020B0604020202020204"/>
              <a:sym typeface="Arial" panose="020B0604020202020204"/>
            </a:endParaRPr>
          </a:p>
        </p:txBody>
      </p:sp>
      <p:pic>
        <p:nvPicPr>
          <p:cNvPr id="4" name="图片 3">
            <a:extLst>
              <a:ext uri="{FF2B5EF4-FFF2-40B4-BE49-F238E27FC236}">
                <a16:creationId xmlns:a16="http://schemas.microsoft.com/office/drawing/2014/main" id="{6A2E4C51-604A-EEED-F623-172A32B25195}"/>
              </a:ext>
            </a:extLst>
          </p:cNvPr>
          <p:cNvPicPr>
            <a:picLocks noChangeAspect="1"/>
          </p:cNvPicPr>
          <p:nvPr/>
        </p:nvPicPr>
        <p:blipFill>
          <a:blip r:embed="rId8"/>
          <a:stretch>
            <a:fillRect/>
          </a:stretch>
        </p:blipFill>
        <p:spPr>
          <a:xfrm>
            <a:off x="9951373" y="3826395"/>
            <a:ext cx="1349211" cy="13492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6" name="标题 3"/>
          <p:cNvSpPr txBox="1"/>
          <p:nvPr/>
        </p:nvSpPr>
        <p:spPr>
          <a:xfrm>
            <a:off x="979997" y="419101"/>
            <a:ext cx="1967989" cy="98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363E7D"/>
                </a:solidFill>
                <a:latin typeface="黑体" panose="02010609060101010101" charset="-122"/>
                <a:ea typeface="黑体" panose="02010609060101010101" charset="-122"/>
              </a:rPr>
              <a:t>目录</a:t>
            </a:r>
          </a:p>
        </p:txBody>
      </p:sp>
      <p:sp>
        <p:nvSpPr>
          <p:cNvPr id="17" name="标题 3"/>
          <p:cNvSpPr txBox="1"/>
          <p:nvPr/>
        </p:nvSpPr>
        <p:spPr>
          <a:xfrm>
            <a:off x="979805" y="970280"/>
            <a:ext cx="2973070" cy="777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500" i="1" dirty="0">
                <a:solidFill>
                  <a:srgbClr val="363E7D"/>
                </a:solidFill>
                <a:latin typeface="黑体" panose="02010609060101010101" charset="-122"/>
                <a:ea typeface="黑体" panose="02010609060101010101" charset="-122"/>
              </a:rPr>
              <a:t>CONTENTS</a:t>
            </a:r>
          </a:p>
        </p:txBody>
      </p:sp>
      <p:sp>
        <p:nvSpPr>
          <p:cNvPr id="55" name="椭圆 54"/>
          <p:cNvSpPr/>
          <p:nvPr/>
        </p:nvSpPr>
        <p:spPr>
          <a:xfrm>
            <a:off x="984759" y="2108003"/>
            <a:ext cx="563054" cy="563054"/>
          </a:xfrm>
          <a:prstGeom prst="ellipse">
            <a:avLst/>
          </a:prstGeom>
          <a:solidFill>
            <a:srgbClr val="44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副标题 13"/>
          <p:cNvSpPr txBox="1"/>
          <p:nvPr/>
        </p:nvSpPr>
        <p:spPr>
          <a:xfrm>
            <a:off x="979997" y="2201746"/>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01</a:t>
            </a:r>
          </a:p>
        </p:txBody>
      </p:sp>
      <p:sp>
        <p:nvSpPr>
          <p:cNvPr id="45" name="副标题 13"/>
          <p:cNvSpPr txBox="1"/>
          <p:nvPr/>
        </p:nvSpPr>
        <p:spPr>
          <a:xfrm>
            <a:off x="1850121" y="2147522"/>
            <a:ext cx="2000415"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黑体" panose="02010609060101010101" charset="-122"/>
                <a:ea typeface="黑体" panose="02010609060101010101" charset="-122"/>
              </a:rPr>
              <a:t>数据安全</a:t>
            </a:r>
          </a:p>
        </p:txBody>
      </p:sp>
      <p:sp>
        <p:nvSpPr>
          <p:cNvPr id="62" name="椭圆 61"/>
          <p:cNvSpPr/>
          <p:nvPr/>
        </p:nvSpPr>
        <p:spPr>
          <a:xfrm>
            <a:off x="984759" y="3021557"/>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副标题 13"/>
          <p:cNvSpPr txBox="1"/>
          <p:nvPr/>
        </p:nvSpPr>
        <p:spPr>
          <a:xfrm>
            <a:off x="979997" y="3115300"/>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02</a:t>
            </a:r>
          </a:p>
        </p:txBody>
      </p:sp>
      <p:sp>
        <p:nvSpPr>
          <p:cNvPr id="64" name="副标题 13"/>
          <p:cNvSpPr txBox="1"/>
          <p:nvPr/>
        </p:nvSpPr>
        <p:spPr>
          <a:xfrm>
            <a:off x="1850121" y="3061076"/>
            <a:ext cx="3253325"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黑体" panose="02010609060101010101" charset="-122"/>
                <a:ea typeface="黑体" panose="02010609060101010101" charset="-122"/>
              </a:rPr>
              <a:t>主流媒体加密方案</a:t>
            </a:r>
          </a:p>
        </p:txBody>
      </p:sp>
      <p:sp>
        <p:nvSpPr>
          <p:cNvPr id="65" name="椭圆 64"/>
          <p:cNvSpPr/>
          <p:nvPr/>
        </p:nvSpPr>
        <p:spPr>
          <a:xfrm>
            <a:off x="984759" y="3956726"/>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副标题 13"/>
          <p:cNvSpPr txBox="1"/>
          <p:nvPr/>
        </p:nvSpPr>
        <p:spPr>
          <a:xfrm>
            <a:off x="979997" y="4050469"/>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03</a:t>
            </a:r>
          </a:p>
        </p:txBody>
      </p:sp>
      <p:sp>
        <p:nvSpPr>
          <p:cNvPr id="67" name="副标题 13"/>
          <p:cNvSpPr txBox="1"/>
          <p:nvPr/>
        </p:nvSpPr>
        <p:spPr>
          <a:xfrm>
            <a:off x="1850121" y="3996245"/>
            <a:ext cx="4066125"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黑体" panose="02010609060101010101" charset="-122"/>
                <a:ea typeface="黑体" panose="02010609060101010101" charset="-122"/>
              </a:rPr>
              <a:t>傲空间加密流媒体方案</a:t>
            </a:r>
          </a:p>
        </p:txBody>
      </p:sp>
      <p:sp>
        <p:nvSpPr>
          <p:cNvPr id="68" name="椭圆 67"/>
          <p:cNvSpPr/>
          <p:nvPr/>
        </p:nvSpPr>
        <p:spPr>
          <a:xfrm>
            <a:off x="984759" y="4870280"/>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副标题 13"/>
          <p:cNvSpPr txBox="1"/>
          <p:nvPr/>
        </p:nvSpPr>
        <p:spPr>
          <a:xfrm>
            <a:off x="979997" y="4964023"/>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04</a:t>
            </a:r>
          </a:p>
        </p:txBody>
      </p:sp>
      <p:sp>
        <p:nvSpPr>
          <p:cNvPr id="70" name="副标题 13"/>
          <p:cNvSpPr txBox="1"/>
          <p:nvPr/>
        </p:nvSpPr>
        <p:spPr>
          <a:xfrm>
            <a:off x="1850121" y="4909799"/>
            <a:ext cx="3038402"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ClrTx/>
              <a:buSzTx/>
              <a:buNone/>
            </a:pPr>
            <a:r>
              <a:rPr lang="zh-CN" altLang="en-US" sz="3000" dirty="0">
                <a:solidFill>
                  <a:srgbClr val="363E7D"/>
                </a:solidFill>
                <a:latin typeface="黑体" panose="02010609060101010101" charset="-122"/>
                <a:ea typeface="黑体" panose="02010609060101010101" charset="-122"/>
              </a:rPr>
              <a:t>傲空间开源简介</a:t>
            </a:r>
          </a:p>
        </p:txBody>
      </p:sp>
      <p:sp>
        <p:nvSpPr>
          <p:cNvPr id="15" name="椭圆 14"/>
          <p:cNvSpPr/>
          <p:nvPr>
            <p:custDataLst>
              <p:tags r:id="rId1"/>
            </p:custDataLst>
          </p:nvPr>
        </p:nvSpPr>
        <p:spPr>
          <a:xfrm rot="15300000">
            <a:off x="13926820" y="263715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3"/>
          <p:cNvSpPr txBox="1"/>
          <p:nvPr/>
        </p:nvSpPr>
        <p:spPr>
          <a:xfrm>
            <a:off x="979997" y="419101"/>
            <a:ext cx="2378665" cy="98018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445185"/>
                </a:solidFill>
                <a:latin typeface="黑体" panose="02010609060101010101" charset="-122"/>
                <a:ea typeface="黑体" panose="02010609060101010101" charset="-122"/>
              </a:rPr>
              <a:t>数据安全</a:t>
            </a:r>
          </a:p>
        </p:txBody>
      </p:sp>
      <p:sp>
        <p:nvSpPr>
          <p:cNvPr id="3" name="内容占位符 2"/>
          <p:cNvSpPr>
            <a:spLocks noGrp="1"/>
          </p:cNvSpPr>
          <p:nvPr>
            <p:ph idx="1"/>
          </p:nvPr>
        </p:nvSpPr>
        <p:spPr/>
        <p:txBody>
          <a:bodyPr/>
          <a:lstStyle/>
          <a:p>
            <a:r>
              <a:rPr lang="en-US" altLang="zh-CN" dirty="0"/>
              <a:t>1</a:t>
            </a:r>
            <a:r>
              <a:rPr lang="zh-CN" altLang="en-US" dirty="0"/>
              <a:t>、对于企业而言， 数据安全的重要性是不言而喻的。</a:t>
            </a:r>
            <a:endParaRPr lang="en-US" altLang="zh-CN" dirty="0"/>
          </a:p>
          <a:p>
            <a:pPr indent="-457200">
              <a:lnSpc>
                <a:spcPct val="150000"/>
              </a:lnSpc>
              <a:buFont typeface="Arial" panose="020B0604020202020204" pitchFamily="34" charset="0"/>
              <a:buChar char="•"/>
            </a:pPr>
            <a:r>
              <a:rPr lang="zh-CN" altLang="en-US" sz="2000" dirty="0"/>
              <a:t>不惜部署昂贵的私有云服务；一些传统制造业企业通过私有云服务实现内部办公系统不可外网访问，以保证数据不会外泄。</a:t>
            </a:r>
            <a:endParaRPr lang="en-US" altLang="zh-CN" sz="2000" dirty="0"/>
          </a:p>
          <a:p>
            <a:pPr indent="-457200">
              <a:lnSpc>
                <a:spcPct val="150000"/>
              </a:lnSpc>
              <a:buFont typeface="Arial" panose="020B0604020202020204" pitchFamily="34" charset="0"/>
              <a:buChar char="•"/>
            </a:pPr>
            <a:r>
              <a:rPr lang="zh-CN" altLang="en-US" sz="2000" dirty="0"/>
              <a:t>制定一整套复杂的数据操作安全准测。列如：办公电脑监控软件、公司网络监控等；监控电脑的数据</a:t>
            </a:r>
            <a:r>
              <a:rPr lang="en-US" altLang="zh-CN" sz="2000" dirty="0"/>
              <a:t>IO</a:t>
            </a:r>
            <a:r>
              <a:rPr lang="zh-CN" altLang="en-US" sz="2000" dirty="0"/>
              <a:t>情况，账号的异常登入，远程删除数据等；办公设备</a:t>
            </a:r>
            <a:r>
              <a:rPr lang="en-US" altLang="zh-CN" sz="2000" dirty="0"/>
              <a:t>USB</a:t>
            </a:r>
            <a:r>
              <a:rPr lang="zh-CN" altLang="en-US" sz="2000" dirty="0"/>
              <a:t>外设全部封死，物理上隔离数据外传。</a:t>
            </a:r>
            <a:endParaRPr lang="en-US" altLang="zh-CN" sz="2000" dirty="0"/>
          </a:p>
          <a:p>
            <a:pPr marL="457200" indent="-457200">
              <a:buFont typeface="Arial" panose="020B0604020202020204" pitchFamily="34" charset="0"/>
              <a:buChar char="•"/>
            </a:pPr>
            <a:endParaRPr lang="en-US" altLang="zh-CN" dirty="0"/>
          </a:p>
          <a:p>
            <a:endParaRPr lang="zh-CN" altLang="en-US" dirty="0">
              <a:latin typeface="黑体" panose="02010609060101010101" charset="-122"/>
              <a:ea typeface="黑体" panose="02010609060101010101" charset="-122"/>
            </a:endParaRPr>
          </a:p>
        </p:txBody>
      </p:sp>
    </p:spTree>
    <p:extLst>
      <p:ext uri="{BB962C8B-B14F-4D97-AF65-F5344CB8AC3E}">
        <p14:creationId xmlns:p14="http://schemas.microsoft.com/office/powerpoint/2010/main" val="2714502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3"/>
          <p:cNvSpPr txBox="1"/>
          <p:nvPr/>
        </p:nvSpPr>
        <p:spPr>
          <a:xfrm>
            <a:off x="979997" y="419101"/>
            <a:ext cx="2378665" cy="98018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445185"/>
                </a:solidFill>
                <a:latin typeface="黑体" panose="02010609060101010101" charset="-122"/>
                <a:ea typeface="黑体" panose="02010609060101010101" charset="-122"/>
              </a:rPr>
              <a:t>数据安全</a:t>
            </a:r>
          </a:p>
        </p:txBody>
      </p:sp>
      <p:sp>
        <p:nvSpPr>
          <p:cNvPr id="3" name="内容占位符 2"/>
          <p:cNvSpPr>
            <a:spLocks noGrp="1"/>
          </p:cNvSpPr>
          <p:nvPr>
            <p:ph idx="1"/>
          </p:nvPr>
        </p:nvSpPr>
        <p:spPr>
          <a:xfrm>
            <a:off x="838200" y="1702532"/>
            <a:ext cx="10515600" cy="4301758"/>
          </a:xfrm>
        </p:spPr>
        <p:txBody>
          <a:bodyPr>
            <a:normAutofit/>
          </a:bodyPr>
          <a:lstStyle/>
          <a:p>
            <a:pPr>
              <a:lnSpc>
                <a:spcPct val="150000"/>
              </a:lnSpc>
            </a:pPr>
            <a:r>
              <a:rPr lang="en-US" altLang="zh-CN" dirty="0"/>
              <a:t>2</a:t>
            </a:r>
            <a:r>
              <a:rPr lang="zh-CN" altLang="en-US" dirty="0"/>
              <a:t>、</a:t>
            </a:r>
            <a:r>
              <a:rPr lang="zh-CN" altLang="en-US" sz="2000" dirty="0"/>
              <a:t>对于个人了，随着个人对个人数据隐私关注、数据资产的意识的觉醒；加上</a:t>
            </a:r>
            <a:r>
              <a:rPr lang="en" altLang="zh-CN" sz="2000" dirty="0"/>
              <a:t>web3.0</a:t>
            </a:r>
            <a:r>
              <a:rPr lang="zh-CN" altLang="en-US" sz="2000" dirty="0"/>
              <a:t>技术革命的到来，完全的个人数据安全成为可能，但还有居多挑战。</a:t>
            </a:r>
            <a:endParaRPr lang="en-US" altLang="zh-CN" sz="2000" dirty="0"/>
          </a:p>
          <a:p>
            <a:pPr marL="342900" indent="-342900">
              <a:lnSpc>
                <a:spcPct val="150000"/>
              </a:lnSpc>
              <a:buFont typeface="Arial" panose="020B0604020202020204" pitchFamily="34" charset="0"/>
              <a:buChar char="•"/>
            </a:pPr>
            <a:r>
              <a:rPr lang="zh-CN" altLang="en-US" sz="2000" dirty="0"/>
              <a:t>对于文字、图片等数据量较小的内容，已有成熟成本低的技术方案出现：分布式的非对称加密实现端对端的加密通讯；</a:t>
            </a:r>
            <a:endParaRPr lang="en-US" altLang="zh-CN" sz="2000" dirty="0"/>
          </a:p>
          <a:p>
            <a:pPr marL="342900" indent="-342900">
              <a:lnSpc>
                <a:spcPct val="150000"/>
              </a:lnSpc>
              <a:buFont typeface="Arial" panose="020B0604020202020204" pitchFamily="34" charset="0"/>
              <a:buChar char="•"/>
            </a:pPr>
            <a:r>
              <a:rPr lang="zh-CN" altLang="en-US" sz="2000" dirty="0"/>
              <a:t>但视频数据量大，传输成本过高，特别是随着</a:t>
            </a:r>
            <a:r>
              <a:rPr lang="en-US" altLang="zh-CN" sz="2000" dirty="0"/>
              <a:t>8K</a:t>
            </a:r>
            <a:r>
              <a:rPr lang="zh-CN" altLang="en-US" sz="2000" dirty="0"/>
              <a:t>视频、</a:t>
            </a:r>
            <a:r>
              <a:rPr lang="en-US" altLang="zh-CN" sz="2000" dirty="0"/>
              <a:t>MR</a:t>
            </a:r>
            <a:r>
              <a:rPr lang="zh-CN" altLang="en-US" sz="2000" dirty="0"/>
              <a:t>需求的兴起，依然挑战多多，很多时候在技术方案上不得在体验与安全之间做些妥协；很高兴看到</a:t>
            </a:r>
            <a:r>
              <a:rPr lang="en-US" altLang="zh-CN" sz="2000" dirty="0"/>
              <a:t>H265</a:t>
            </a:r>
            <a:r>
              <a:rPr lang="zh-CN" altLang="en-US" sz="2000" dirty="0"/>
              <a:t>、 低分通过</a:t>
            </a:r>
            <a:r>
              <a:rPr lang="en-US" altLang="zh-CN" sz="2000" dirty="0"/>
              <a:t>AI</a:t>
            </a:r>
            <a:r>
              <a:rPr lang="zh-CN" altLang="en-US" sz="2000" dirty="0"/>
              <a:t>生成高分等新技术在成熟并越来被使用。（</a:t>
            </a:r>
            <a:r>
              <a:rPr lang="en" altLang="zh-CN" sz="1400" b="0" i="0" dirty="0">
                <a:solidFill>
                  <a:srgbClr val="E2EEFF"/>
                </a:solidFill>
                <a:effectLst/>
                <a:latin typeface="Google Sans"/>
              </a:rPr>
              <a:t> </a:t>
            </a:r>
            <a:r>
              <a:rPr lang="en-US" altLang="zh-CN" sz="1400" dirty="0"/>
              <a:t>H265 </a:t>
            </a:r>
            <a:r>
              <a:rPr lang="zh-CN" altLang="en-US" sz="1400" dirty="0"/>
              <a:t>压缩比</a:t>
            </a:r>
            <a:r>
              <a:rPr lang="en-US" altLang="zh-CN" sz="1400" dirty="0"/>
              <a:t>1:200+</a:t>
            </a:r>
            <a:r>
              <a:rPr lang="zh-CN" altLang="en-US" sz="1400" dirty="0"/>
              <a:t>，提示</a:t>
            </a:r>
            <a:r>
              <a:rPr lang="en-US" altLang="zh-CN" sz="1400" dirty="0"/>
              <a:t>50%</a:t>
            </a:r>
            <a:r>
              <a:rPr lang="zh-CN" altLang="en-US" sz="2000" dirty="0"/>
              <a:t>）</a:t>
            </a:r>
            <a:endParaRPr lang="en-US" altLang="zh-CN" sz="2000" dirty="0"/>
          </a:p>
          <a:p>
            <a:pPr>
              <a:lnSpc>
                <a:spcPct val="150000"/>
              </a:lnSpc>
            </a:pPr>
            <a:endParaRPr lang="en-US" altLang="zh-CN" sz="2000" dirty="0"/>
          </a:p>
        </p:txBody>
      </p:sp>
    </p:spTree>
    <p:extLst>
      <p:ext uri="{BB962C8B-B14F-4D97-AF65-F5344CB8AC3E}">
        <p14:creationId xmlns:p14="http://schemas.microsoft.com/office/powerpoint/2010/main" val="2015264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997" y="419101"/>
            <a:ext cx="4277803"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445185"/>
                </a:solidFill>
                <a:latin typeface="黑体" panose="02010609060101010101" charset="-122"/>
                <a:ea typeface="黑体" panose="02010609060101010101" charset="-122"/>
              </a:rPr>
              <a:t>流体加密方案</a:t>
            </a:r>
          </a:p>
        </p:txBody>
      </p:sp>
      <p:sp>
        <p:nvSpPr>
          <p:cNvPr id="22" name="文本框 21"/>
          <p:cNvSpPr txBox="1"/>
          <p:nvPr/>
        </p:nvSpPr>
        <p:spPr>
          <a:xfrm>
            <a:off x="979997" y="3037736"/>
            <a:ext cx="8990480" cy="2250616"/>
          </a:xfrm>
          <a:prstGeom prst="rect">
            <a:avLst/>
          </a:prstGeom>
          <a:noFill/>
        </p:spPr>
        <p:txBody>
          <a:bodyPr wrap="square">
            <a:spAutoFit/>
          </a:bodyPr>
          <a:lstStyle/>
          <a:p>
            <a:pPr>
              <a:lnSpc>
                <a:spcPct val="150000"/>
              </a:lnSpc>
            </a:pPr>
            <a:endParaRPr lang="en-US" altLang="zh-CN" sz="1600" dirty="0">
              <a:solidFill>
                <a:srgbClr val="445185"/>
              </a:solidFill>
              <a:latin typeface="黑体" panose="02010609060101010101" charset="-122"/>
              <a:ea typeface="黑体" panose="02010609060101010101" charset="-122"/>
            </a:endParaRPr>
          </a:p>
          <a:p>
            <a:pPr marL="342900" indent="-342900">
              <a:lnSpc>
                <a:spcPct val="150000"/>
              </a:lnSpc>
              <a:buFont typeface="+mj-lt"/>
              <a:buAutoNum type="arabicPeriod"/>
            </a:pPr>
            <a:r>
              <a:rPr lang="zh-CN" altLang="en-US" sz="1600" dirty="0">
                <a:solidFill>
                  <a:srgbClr val="445185"/>
                </a:solidFill>
                <a:latin typeface="黑体" panose="02010609060101010101" charset="-122"/>
                <a:ea typeface="黑体" panose="02010609060101010101" charset="-122"/>
              </a:rPr>
              <a:t>链接添加</a:t>
            </a:r>
            <a:r>
              <a:rPr lang="en" altLang="zh-CN" sz="1600" dirty="0">
                <a:solidFill>
                  <a:srgbClr val="445185"/>
                </a:solidFill>
                <a:latin typeface="黑体" panose="02010609060101010101" charset="-122"/>
                <a:ea typeface="黑体" panose="02010609060101010101" charset="-122"/>
              </a:rPr>
              <a:t>Refer</a:t>
            </a:r>
            <a:r>
              <a:rPr lang="zh-CN" altLang="en-US" sz="1600" dirty="0">
                <a:solidFill>
                  <a:srgbClr val="445185"/>
                </a:solidFill>
                <a:latin typeface="黑体" panose="02010609060101010101" charset="-122"/>
                <a:ea typeface="黑体" panose="02010609060101010101" charset="-122"/>
              </a:rPr>
              <a:t>或者签名</a:t>
            </a:r>
            <a:endParaRPr lang="en-US" altLang="zh-CN" sz="1600" dirty="0">
              <a:solidFill>
                <a:srgbClr val="445185"/>
              </a:solidFill>
              <a:latin typeface="黑体" panose="02010609060101010101" charset="-122"/>
              <a:ea typeface="黑体" panose="02010609060101010101" charset="-122"/>
            </a:endParaRPr>
          </a:p>
          <a:p>
            <a:pPr marL="342900" indent="-342900">
              <a:lnSpc>
                <a:spcPct val="150000"/>
              </a:lnSpc>
              <a:buFont typeface="+mj-lt"/>
              <a:buAutoNum type="arabicPeriod"/>
            </a:pPr>
            <a:r>
              <a:rPr lang="zh-CN" altLang="en-US" sz="1600" dirty="0">
                <a:solidFill>
                  <a:srgbClr val="445185"/>
                </a:solidFill>
                <a:latin typeface="黑体" panose="02010609060101010101" charset="-122"/>
                <a:ea typeface="黑体" panose="02010609060101010101" charset="-122"/>
              </a:rPr>
              <a:t>可以检测目标访问的来源，一旦检测到来源不是本站，即进行阻止或者返回指定的页面；</a:t>
            </a:r>
            <a:endParaRPr lang="en-US" altLang="zh-CN" sz="1600" dirty="0">
              <a:solidFill>
                <a:srgbClr val="445185"/>
              </a:solidFill>
              <a:latin typeface="黑体" panose="02010609060101010101" charset="-122"/>
              <a:ea typeface="黑体" panose="02010609060101010101" charset="-122"/>
            </a:endParaRPr>
          </a:p>
          <a:p>
            <a:pPr marL="342900" indent="-342900">
              <a:lnSpc>
                <a:spcPct val="150000"/>
              </a:lnSpc>
              <a:buFont typeface="+mj-lt"/>
              <a:buAutoNum type="arabicPeriod"/>
            </a:pPr>
            <a:r>
              <a:rPr lang="zh-CN" altLang="en-US" sz="1600" dirty="0">
                <a:solidFill>
                  <a:srgbClr val="445185"/>
                </a:solidFill>
                <a:latin typeface="黑体" panose="02010609060101010101" charset="-122"/>
                <a:ea typeface="黑体" panose="02010609060101010101" charset="-122"/>
              </a:rPr>
              <a:t>访问身份有效性校验。</a:t>
            </a:r>
            <a:endParaRPr lang="en-US" altLang="zh-CN" sz="1600" dirty="0">
              <a:solidFill>
                <a:srgbClr val="445185"/>
              </a:solidFill>
              <a:latin typeface="黑体" panose="02010609060101010101" charset="-122"/>
              <a:ea typeface="黑体" panose="02010609060101010101" charset="-122"/>
            </a:endParaRPr>
          </a:p>
          <a:p>
            <a:pPr marL="342900" indent="-342900">
              <a:lnSpc>
                <a:spcPct val="150000"/>
              </a:lnSpc>
              <a:buFont typeface="+mj-lt"/>
              <a:buAutoNum type="arabicPeriod"/>
            </a:pPr>
            <a:endParaRPr lang="en-US" altLang="zh-CN" sz="1600" dirty="0">
              <a:solidFill>
                <a:srgbClr val="445185"/>
              </a:solidFill>
              <a:latin typeface="黑体" panose="02010609060101010101" charset="-122"/>
              <a:ea typeface="黑体" panose="02010609060101010101" charset="-122"/>
            </a:endParaRPr>
          </a:p>
          <a:p>
            <a:pPr>
              <a:lnSpc>
                <a:spcPct val="150000"/>
              </a:lnSpc>
            </a:pPr>
            <a:endParaRPr lang="en-US" altLang="zh-CN" sz="1600" dirty="0">
              <a:solidFill>
                <a:srgbClr val="445185"/>
              </a:solidFill>
              <a:latin typeface="黑体" panose="02010609060101010101" charset="-122"/>
              <a:ea typeface="黑体" panose="02010609060101010101" charset="-122"/>
            </a:endParaRPr>
          </a:p>
        </p:txBody>
      </p:sp>
      <p:grpSp>
        <p:nvGrpSpPr>
          <p:cNvPr id="24" name="组合 23"/>
          <p:cNvGrpSpPr/>
          <p:nvPr/>
        </p:nvGrpSpPr>
        <p:grpSpPr>
          <a:xfrm>
            <a:off x="1103089" y="1761309"/>
            <a:ext cx="914400" cy="914400"/>
            <a:chOff x="4860739" y="1864641"/>
            <a:chExt cx="914400" cy="914400"/>
          </a:xfrm>
        </p:grpSpPr>
        <p:sp>
          <p:nvSpPr>
            <p:cNvPr id="25" name="椭圆 24"/>
            <p:cNvSpPr/>
            <p:nvPr/>
          </p:nvSpPr>
          <p:spPr>
            <a:xfrm>
              <a:off x="4860739" y="1864641"/>
              <a:ext cx="914400" cy="914400"/>
            </a:xfrm>
            <a:prstGeom prst="ellipse">
              <a:avLst/>
            </a:prstGeom>
            <a:gradFill flip="none" rotWithShape="1">
              <a:gsLst>
                <a:gs pos="0">
                  <a:schemeClr val="accent5">
                    <a:lumMod val="40000"/>
                    <a:lumOff val="60000"/>
                  </a:schemeClr>
                </a:gs>
                <a:gs pos="100000">
                  <a:schemeClr val="bg1"/>
                </a:gs>
              </a:gsLst>
              <a:lin ang="16200000" scaled="0"/>
              <a:tileRect/>
            </a:gradFill>
            <a:ln>
              <a:solidFill>
                <a:srgbClr val="363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KSO_Shape"/>
            <p:cNvSpPr/>
            <p:nvPr/>
          </p:nvSpPr>
          <p:spPr bwMode="auto">
            <a:xfrm>
              <a:off x="5124499" y="2183209"/>
              <a:ext cx="386880" cy="277264"/>
            </a:xfrm>
            <a:custGeom>
              <a:avLst/>
              <a:gdLst>
                <a:gd name="T0" fmla="*/ 603268619 w 5832"/>
                <a:gd name="T1" fmla="*/ 56679958 h 4173"/>
                <a:gd name="T2" fmla="*/ 619913524 w 5832"/>
                <a:gd name="T3" fmla="*/ 76999053 h 4173"/>
                <a:gd name="T4" fmla="*/ 620980350 w 5832"/>
                <a:gd name="T5" fmla="*/ 416543893 h 4173"/>
                <a:gd name="T6" fmla="*/ 606362937 w 5832"/>
                <a:gd name="T7" fmla="*/ 438253429 h 4173"/>
                <a:gd name="T8" fmla="*/ 39478120 w 5832"/>
                <a:gd name="T9" fmla="*/ 446274150 h 4173"/>
                <a:gd name="T10" fmla="*/ 15791379 w 5832"/>
                <a:gd name="T11" fmla="*/ 438253429 h 4173"/>
                <a:gd name="T12" fmla="*/ 1173639 w 5832"/>
                <a:gd name="T13" fmla="*/ 416543893 h 4173"/>
                <a:gd name="T14" fmla="*/ 2347279 w 5832"/>
                <a:gd name="T15" fmla="*/ 76999053 h 4173"/>
                <a:gd name="T16" fmla="*/ 18992184 w 5832"/>
                <a:gd name="T17" fmla="*/ 56679958 h 4173"/>
                <a:gd name="T18" fmla="*/ 181706034 w 5832"/>
                <a:gd name="T19" fmla="*/ 0 h 4173"/>
                <a:gd name="T20" fmla="*/ 399049156 w 5832"/>
                <a:gd name="T21" fmla="*/ 190572934 h 4173"/>
                <a:gd name="T22" fmla="*/ 365332747 w 5832"/>
                <a:gd name="T23" fmla="*/ 218378166 h 4173"/>
                <a:gd name="T24" fmla="*/ 352422387 w 5832"/>
                <a:gd name="T25" fmla="*/ 265219360 h 4173"/>
                <a:gd name="T26" fmla="*/ 372161610 w 5832"/>
                <a:gd name="T27" fmla="*/ 312702121 h 4173"/>
                <a:gd name="T28" fmla="*/ 409719051 w 5832"/>
                <a:gd name="T29" fmla="*/ 335480825 h 4173"/>
                <a:gd name="T30" fmla="*/ 458586613 w 5832"/>
                <a:gd name="T31" fmla="*/ 331951720 h 4173"/>
                <a:gd name="T32" fmla="*/ 492303022 w 5832"/>
                <a:gd name="T33" fmla="*/ 304039506 h 4173"/>
                <a:gd name="T34" fmla="*/ 505320195 w 5832"/>
                <a:gd name="T35" fmla="*/ 257305294 h 4173"/>
                <a:gd name="T36" fmla="*/ 485474486 w 5832"/>
                <a:gd name="T37" fmla="*/ 209608897 h 4173"/>
                <a:gd name="T38" fmla="*/ 447916718 w 5832"/>
                <a:gd name="T39" fmla="*/ 186829866 h 4173"/>
                <a:gd name="T40" fmla="*/ 196430260 w 5832"/>
                <a:gd name="T41" fmla="*/ 134748506 h 4173"/>
                <a:gd name="T42" fmla="*/ 397769030 w 5832"/>
                <a:gd name="T43" fmla="*/ 110472379 h 4173"/>
                <a:gd name="T44" fmla="*/ 349221582 w 5832"/>
                <a:gd name="T45" fmla="*/ 129508341 h 4173"/>
                <a:gd name="T46" fmla="*/ 312624154 w 5832"/>
                <a:gd name="T47" fmla="*/ 160521731 h 4173"/>
                <a:gd name="T48" fmla="*/ 285843094 w 5832"/>
                <a:gd name="T49" fmla="*/ 204796333 h 4173"/>
                <a:gd name="T50" fmla="*/ 275280013 w 5832"/>
                <a:gd name="T51" fmla="*/ 257198639 h 4173"/>
                <a:gd name="T52" fmla="*/ 282108549 w 5832"/>
                <a:gd name="T53" fmla="*/ 307034027 h 4173"/>
                <a:gd name="T54" fmla="*/ 305795617 w 5832"/>
                <a:gd name="T55" fmla="*/ 353447292 h 4173"/>
                <a:gd name="T56" fmla="*/ 339938627 w 5832"/>
                <a:gd name="T57" fmla="*/ 386813636 h 4173"/>
                <a:gd name="T58" fmla="*/ 386779023 w 5832"/>
                <a:gd name="T59" fmla="*/ 409271720 h 4173"/>
                <a:gd name="T60" fmla="*/ 436713410 w 5832"/>
                <a:gd name="T61" fmla="*/ 415046796 h 4173"/>
                <a:gd name="T62" fmla="*/ 488568477 w 5832"/>
                <a:gd name="T63" fmla="*/ 403069042 h 4173"/>
                <a:gd name="T64" fmla="*/ 532101255 w 5832"/>
                <a:gd name="T65" fmla="*/ 375156828 h 4173"/>
                <a:gd name="T66" fmla="*/ 562083447 w 5832"/>
                <a:gd name="T67" fmla="*/ 337940761 h 4173"/>
                <a:gd name="T68" fmla="*/ 580008477 w 5832"/>
                <a:gd name="T69" fmla="*/ 288425993 h 4173"/>
                <a:gd name="T70" fmla="*/ 580648704 w 5832"/>
                <a:gd name="T71" fmla="*/ 237734748 h 4173"/>
                <a:gd name="T72" fmla="*/ 563897312 w 5832"/>
                <a:gd name="T73" fmla="*/ 187792379 h 4173"/>
                <a:gd name="T74" fmla="*/ 534875460 w 5832"/>
                <a:gd name="T75" fmla="*/ 149827436 h 4173"/>
                <a:gd name="T76" fmla="*/ 491982909 w 5832"/>
                <a:gd name="T77" fmla="*/ 120845727 h 4173"/>
                <a:gd name="T78" fmla="*/ 440661255 w 5832"/>
                <a:gd name="T79" fmla="*/ 107691823 h 4173"/>
                <a:gd name="T80" fmla="*/ 469256507 w 5832"/>
                <a:gd name="T81" fmla="*/ 165334294 h 4173"/>
                <a:gd name="T82" fmla="*/ 402783701 w 5832"/>
                <a:gd name="T83" fmla="*/ 160414748 h 4173"/>
                <a:gd name="T84" fmla="*/ 348581355 w 5832"/>
                <a:gd name="T85" fmla="*/ 194957569 h 4173"/>
                <a:gd name="T86" fmla="*/ 324894288 w 5832"/>
                <a:gd name="T87" fmla="*/ 261262327 h 4173"/>
                <a:gd name="T88" fmla="*/ 345593850 w 5832"/>
                <a:gd name="T89" fmla="*/ 323610380 h 4173"/>
                <a:gd name="T90" fmla="*/ 397982330 w 5832"/>
                <a:gd name="T91" fmla="*/ 360719465 h 4173"/>
                <a:gd name="T92" fmla="*/ 464561623 w 5832"/>
                <a:gd name="T93" fmla="*/ 359115386 h 4173"/>
                <a:gd name="T94" fmla="*/ 514922937 w 5832"/>
                <a:gd name="T95" fmla="*/ 319439383 h 4173"/>
                <a:gd name="T96" fmla="*/ 532528182 w 5832"/>
                <a:gd name="T97" fmla="*/ 255915180 h 4173"/>
                <a:gd name="T98" fmla="*/ 505746795 w 5832"/>
                <a:gd name="T99" fmla="*/ 191214501 h 4173"/>
                <a:gd name="T100" fmla="*/ 444182500 w 5832"/>
                <a:gd name="T101" fmla="*/ 211747560 h 4173"/>
                <a:gd name="T102" fmla="*/ 410999504 w 5832"/>
                <a:gd name="T103" fmla="*/ 212496108 h 4173"/>
                <a:gd name="T104" fmla="*/ 385925496 w 5832"/>
                <a:gd name="T105" fmla="*/ 232280619 h 4173"/>
                <a:gd name="T106" fmla="*/ 377069468 w 5832"/>
                <a:gd name="T107" fmla="*/ 263828919 h 4173"/>
                <a:gd name="T108" fmla="*/ 390513567 w 5832"/>
                <a:gd name="T109" fmla="*/ 296018785 h 4173"/>
                <a:gd name="T110" fmla="*/ 418361453 w 5832"/>
                <a:gd name="T111" fmla="*/ 312060228 h 4173"/>
                <a:gd name="T112" fmla="*/ 451224336 w 5832"/>
                <a:gd name="T113" fmla="*/ 307996539 h 4173"/>
                <a:gd name="T114" fmla="*/ 474271178 w 5832"/>
                <a:gd name="T115" fmla="*/ 285966384 h 4173"/>
                <a:gd name="T116" fmla="*/ 480032888 w 5832"/>
                <a:gd name="T117" fmla="*/ 253348589 h 4173"/>
                <a:gd name="T118" fmla="*/ 465415149 w 5832"/>
                <a:gd name="T119" fmla="*/ 224580844 h 41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32" h="4173">
                  <a:moveTo>
                    <a:pt x="370" y="477"/>
                  </a:moveTo>
                  <a:lnTo>
                    <a:pt x="5462" y="477"/>
                  </a:lnTo>
                  <a:lnTo>
                    <a:pt x="5481" y="477"/>
                  </a:lnTo>
                  <a:lnTo>
                    <a:pt x="5500" y="478"/>
                  </a:lnTo>
                  <a:lnTo>
                    <a:pt x="5518" y="480"/>
                  </a:lnTo>
                  <a:lnTo>
                    <a:pt x="5537" y="484"/>
                  </a:lnTo>
                  <a:lnTo>
                    <a:pt x="5554" y="488"/>
                  </a:lnTo>
                  <a:lnTo>
                    <a:pt x="5571" y="494"/>
                  </a:lnTo>
                  <a:lnTo>
                    <a:pt x="5589" y="499"/>
                  </a:lnTo>
                  <a:lnTo>
                    <a:pt x="5606" y="506"/>
                  </a:lnTo>
                  <a:lnTo>
                    <a:pt x="5622" y="513"/>
                  </a:lnTo>
                  <a:lnTo>
                    <a:pt x="5638" y="521"/>
                  </a:lnTo>
                  <a:lnTo>
                    <a:pt x="5654" y="530"/>
                  </a:lnTo>
                  <a:lnTo>
                    <a:pt x="5668" y="539"/>
                  </a:lnTo>
                  <a:lnTo>
                    <a:pt x="5683" y="550"/>
                  </a:lnTo>
                  <a:lnTo>
                    <a:pt x="5697" y="562"/>
                  </a:lnTo>
                  <a:lnTo>
                    <a:pt x="5710" y="573"/>
                  </a:lnTo>
                  <a:lnTo>
                    <a:pt x="5723" y="585"/>
                  </a:lnTo>
                  <a:lnTo>
                    <a:pt x="5735" y="598"/>
                  </a:lnTo>
                  <a:lnTo>
                    <a:pt x="5747" y="612"/>
                  </a:lnTo>
                  <a:lnTo>
                    <a:pt x="5758" y="625"/>
                  </a:lnTo>
                  <a:lnTo>
                    <a:pt x="5768" y="640"/>
                  </a:lnTo>
                  <a:lnTo>
                    <a:pt x="5778" y="655"/>
                  </a:lnTo>
                  <a:lnTo>
                    <a:pt x="5787" y="670"/>
                  </a:lnTo>
                  <a:lnTo>
                    <a:pt x="5795" y="686"/>
                  </a:lnTo>
                  <a:lnTo>
                    <a:pt x="5803" y="702"/>
                  </a:lnTo>
                  <a:lnTo>
                    <a:pt x="5810" y="720"/>
                  </a:lnTo>
                  <a:lnTo>
                    <a:pt x="5815" y="737"/>
                  </a:lnTo>
                  <a:lnTo>
                    <a:pt x="5820" y="754"/>
                  </a:lnTo>
                  <a:lnTo>
                    <a:pt x="5824" y="772"/>
                  </a:lnTo>
                  <a:lnTo>
                    <a:pt x="5828" y="790"/>
                  </a:lnTo>
                  <a:lnTo>
                    <a:pt x="5830" y="808"/>
                  </a:lnTo>
                  <a:lnTo>
                    <a:pt x="5831" y="827"/>
                  </a:lnTo>
                  <a:lnTo>
                    <a:pt x="5832" y="846"/>
                  </a:lnTo>
                  <a:lnTo>
                    <a:pt x="5832" y="3803"/>
                  </a:lnTo>
                  <a:lnTo>
                    <a:pt x="5831" y="3822"/>
                  </a:lnTo>
                  <a:lnTo>
                    <a:pt x="5830" y="3841"/>
                  </a:lnTo>
                  <a:lnTo>
                    <a:pt x="5828" y="3858"/>
                  </a:lnTo>
                  <a:lnTo>
                    <a:pt x="5824" y="3877"/>
                  </a:lnTo>
                  <a:lnTo>
                    <a:pt x="5820" y="3895"/>
                  </a:lnTo>
                  <a:lnTo>
                    <a:pt x="5815" y="3912"/>
                  </a:lnTo>
                  <a:lnTo>
                    <a:pt x="5810" y="3930"/>
                  </a:lnTo>
                  <a:lnTo>
                    <a:pt x="5803" y="3947"/>
                  </a:lnTo>
                  <a:lnTo>
                    <a:pt x="5795" y="3962"/>
                  </a:lnTo>
                  <a:lnTo>
                    <a:pt x="5787" y="3979"/>
                  </a:lnTo>
                  <a:lnTo>
                    <a:pt x="5778" y="3994"/>
                  </a:lnTo>
                  <a:lnTo>
                    <a:pt x="5768" y="4009"/>
                  </a:lnTo>
                  <a:lnTo>
                    <a:pt x="5758" y="4023"/>
                  </a:lnTo>
                  <a:lnTo>
                    <a:pt x="5747" y="4038"/>
                  </a:lnTo>
                  <a:lnTo>
                    <a:pt x="5735" y="4051"/>
                  </a:lnTo>
                  <a:lnTo>
                    <a:pt x="5723" y="4064"/>
                  </a:lnTo>
                  <a:lnTo>
                    <a:pt x="5710" y="4076"/>
                  </a:lnTo>
                  <a:lnTo>
                    <a:pt x="5697" y="4088"/>
                  </a:lnTo>
                  <a:lnTo>
                    <a:pt x="5683" y="4098"/>
                  </a:lnTo>
                  <a:lnTo>
                    <a:pt x="5668" y="4109"/>
                  </a:lnTo>
                  <a:lnTo>
                    <a:pt x="5654" y="4118"/>
                  </a:lnTo>
                  <a:lnTo>
                    <a:pt x="5638" y="4127"/>
                  </a:lnTo>
                  <a:lnTo>
                    <a:pt x="5622" y="4136"/>
                  </a:lnTo>
                  <a:lnTo>
                    <a:pt x="5606" y="4143"/>
                  </a:lnTo>
                  <a:lnTo>
                    <a:pt x="5589" y="4149"/>
                  </a:lnTo>
                  <a:lnTo>
                    <a:pt x="5571" y="4156"/>
                  </a:lnTo>
                  <a:lnTo>
                    <a:pt x="5554" y="4160"/>
                  </a:lnTo>
                  <a:lnTo>
                    <a:pt x="5537" y="4165"/>
                  </a:lnTo>
                  <a:lnTo>
                    <a:pt x="5518" y="4168"/>
                  </a:lnTo>
                  <a:lnTo>
                    <a:pt x="5500" y="4171"/>
                  </a:lnTo>
                  <a:lnTo>
                    <a:pt x="5481" y="4172"/>
                  </a:lnTo>
                  <a:lnTo>
                    <a:pt x="5462" y="4173"/>
                  </a:lnTo>
                  <a:lnTo>
                    <a:pt x="370" y="4173"/>
                  </a:lnTo>
                  <a:lnTo>
                    <a:pt x="351" y="4172"/>
                  </a:lnTo>
                  <a:lnTo>
                    <a:pt x="332" y="4171"/>
                  </a:lnTo>
                  <a:lnTo>
                    <a:pt x="313" y="4168"/>
                  </a:lnTo>
                  <a:lnTo>
                    <a:pt x="295" y="4165"/>
                  </a:lnTo>
                  <a:lnTo>
                    <a:pt x="277" y="4160"/>
                  </a:lnTo>
                  <a:lnTo>
                    <a:pt x="259" y="4156"/>
                  </a:lnTo>
                  <a:lnTo>
                    <a:pt x="243" y="4149"/>
                  </a:lnTo>
                  <a:lnTo>
                    <a:pt x="226" y="4143"/>
                  </a:lnTo>
                  <a:lnTo>
                    <a:pt x="209" y="4136"/>
                  </a:lnTo>
                  <a:lnTo>
                    <a:pt x="194" y="4127"/>
                  </a:lnTo>
                  <a:lnTo>
                    <a:pt x="178" y="4118"/>
                  </a:lnTo>
                  <a:lnTo>
                    <a:pt x="162" y="4109"/>
                  </a:lnTo>
                  <a:lnTo>
                    <a:pt x="148" y="4098"/>
                  </a:lnTo>
                  <a:lnTo>
                    <a:pt x="134" y="4088"/>
                  </a:lnTo>
                  <a:lnTo>
                    <a:pt x="121" y="4076"/>
                  </a:lnTo>
                  <a:lnTo>
                    <a:pt x="108" y="4064"/>
                  </a:lnTo>
                  <a:lnTo>
                    <a:pt x="95" y="4051"/>
                  </a:lnTo>
                  <a:lnTo>
                    <a:pt x="84" y="4038"/>
                  </a:lnTo>
                  <a:lnTo>
                    <a:pt x="73" y="4023"/>
                  </a:lnTo>
                  <a:lnTo>
                    <a:pt x="63" y="4009"/>
                  </a:lnTo>
                  <a:lnTo>
                    <a:pt x="53" y="3994"/>
                  </a:lnTo>
                  <a:lnTo>
                    <a:pt x="44" y="3979"/>
                  </a:lnTo>
                  <a:lnTo>
                    <a:pt x="36" y="3962"/>
                  </a:lnTo>
                  <a:lnTo>
                    <a:pt x="29" y="3947"/>
                  </a:lnTo>
                  <a:lnTo>
                    <a:pt x="22" y="3930"/>
                  </a:lnTo>
                  <a:lnTo>
                    <a:pt x="16" y="3912"/>
                  </a:lnTo>
                  <a:lnTo>
                    <a:pt x="11" y="3895"/>
                  </a:lnTo>
                  <a:lnTo>
                    <a:pt x="7" y="3877"/>
                  </a:lnTo>
                  <a:lnTo>
                    <a:pt x="4" y="3858"/>
                  </a:lnTo>
                  <a:lnTo>
                    <a:pt x="2" y="3841"/>
                  </a:lnTo>
                  <a:lnTo>
                    <a:pt x="0" y="3822"/>
                  </a:lnTo>
                  <a:lnTo>
                    <a:pt x="0" y="3803"/>
                  </a:lnTo>
                  <a:lnTo>
                    <a:pt x="0" y="846"/>
                  </a:lnTo>
                  <a:lnTo>
                    <a:pt x="0" y="827"/>
                  </a:lnTo>
                  <a:lnTo>
                    <a:pt x="2" y="808"/>
                  </a:lnTo>
                  <a:lnTo>
                    <a:pt x="4" y="790"/>
                  </a:lnTo>
                  <a:lnTo>
                    <a:pt x="7" y="772"/>
                  </a:lnTo>
                  <a:lnTo>
                    <a:pt x="11" y="754"/>
                  </a:lnTo>
                  <a:lnTo>
                    <a:pt x="16" y="737"/>
                  </a:lnTo>
                  <a:lnTo>
                    <a:pt x="22" y="720"/>
                  </a:lnTo>
                  <a:lnTo>
                    <a:pt x="29" y="702"/>
                  </a:lnTo>
                  <a:lnTo>
                    <a:pt x="36" y="686"/>
                  </a:lnTo>
                  <a:lnTo>
                    <a:pt x="44" y="670"/>
                  </a:lnTo>
                  <a:lnTo>
                    <a:pt x="53" y="655"/>
                  </a:lnTo>
                  <a:lnTo>
                    <a:pt x="63" y="640"/>
                  </a:lnTo>
                  <a:lnTo>
                    <a:pt x="73" y="625"/>
                  </a:lnTo>
                  <a:lnTo>
                    <a:pt x="84" y="612"/>
                  </a:lnTo>
                  <a:lnTo>
                    <a:pt x="95" y="598"/>
                  </a:lnTo>
                  <a:lnTo>
                    <a:pt x="108" y="585"/>
                  </a:lnTo>
                  <a:lnTo>
                    <a:pt x="121" y="573"/>
                  </a:lnTo>
                  <a:lnTo>
                    <a:pt x="134" y="562"/>
                  </a:lnTo>
                  <a:lnTo>
                    <a:pt x="148" y="550"/>
                  </a:lnTo>
                  <a:lnTo>
                    <a:pt x="162" y="539"/>
                  </a:lnTo>
                  <a:lnTo>
                    <a:pt x="178" y="530"/>
                  </a:lnTo>
                  <a:lnTo>
                    <a:pt x="194" y="521"/>
                  </a:lnTo>
                  <a:lnTo>
                    <a:pt x="209" y="513"/>
                  </a:lnTo>
                  <a:lnTo>
                    <a:pt x="226" y="506"/>
                  </a:lnTo>
                  <a:lnTo>
                    <a:pt x="243" y="499"/>
                  </a:lnTo>
                  <a:lnTo>
                    <a:pt x="259" y="494"/>
                  </a:lnTo>
                  <a:lnTo>
                    <a:pt x="277" y="488"/>
                  </a:lnTo>
                  <a:lnTo>
                    <a:pt x="295" y="484"/>
                  </a:lnTo>
                  <a:lnTo>
                    <a:pt x="313" y="480"/>
                  </a:lnTo>
                  <a:lnTo>
                    <a:pt x="332" y="478"/>
                  </a:lnTo>
                  <a:lnTo>
                    <a:pt x="351" y="477"/>
                  </a:lnTo>
                  <a:lnTo>
                    <a:pt x="370" y="477"/>
                  </a:lnTo>
                  <a:close/>
                  <a:moveTo>
                    <a:pt x="542" y="0"/>
                  </a:moveTo>
                  <a:lnTo>
                    <a:pt x="1703" y="0"/>
                  </a:lnTo>
                  <a:lnTo>
                    <a:pt x="1703" y="350"/>
                  </a:lnTo>
                  <a:lnTo>
                    <a:pt x="542" y="350"/>
                  </a:lnTo>
                  <a:lnTo>
                    <a:pt x="542" y="0"/>
                  </a:lnTo>
                  <a:close/>
                  <a:moveTo>
                    <a:pt x="4019" y="1725"/>
                  </a:moveTo>
                  <a:lnTo>
                    <a:pt x="4019" y="1725"/>
                  </a:lnTo>
                  <a:lnTo>
                    <a:pt x="3983" y="1726"/>
                  </a:lnTo>
                  <a:lnTo>
                    <a:pt x="3946" y="1729"/>
                  </a:lnTo>
                  <a:lnTo>
                    <a:pt x="3910" y="1734"/>
                  </a:lnTo>
                  <a:lnTo>
                    <a:pt x="3874" y="1740"/>
                  </a:lnTo>
                  <a:lnTo>
                    <a:pt x="3840" y="1747"/>
                  </a:lnTo>
                  <a:lnTo>
                    <a:pt x="3806" y="1758"/>
                  </a:lnTo>
                  <a:lnTo>
                    <a:pt x="3773" y="1769"/>
                  </a:lnTo>
                  <a:lnTo>
                    <a:pt x="3740" y="1782"/>
                  </a:lnTo>
                  <a:lnTo>
                    <a:pt x="3708" y="1797"/>
                  </a:lnTo>
                  <a:lnTo>
                    <a:pt x="3677" y="1812"/>
                  </a:lnTo>
                  <a:lnTo>
                    <a:pt x="3647" y="1829"/>
                  </a:lnTo>
                  <a:lnTo>
                    <a:pt x="3618" y="1848"/>
                  </a:lnTo>
                  <a:lnTo>
                    <a:pt x="3590" y="1868"/>
                  </a:lnTo>
                  <a:lnTo>
                    <a:pt x="3563" y="1889"/>
                  </a:lnTo>
                  <a:lnTo>
                    <a:pt x="3537" y="1911"/>
                  </a:lnTo>
                  <a:lnTo>
                    <a:pt x="3512" y="1936"/>
                  </a:lnTo>
                  <a:lnTo>
                    <a:pt x="3488" y="1960"/>
                  </a:lnTo>
                  <a:lnTo>
                    <a:pt x="3465" y="1987"/>
                  </a:lnTo>
                  <a:lnTo>
                    <a:pt x="3444" y="2014"/>
                  </a:lnTo>
                  <a:lnTo>
                    <a:pt x="3424" y="2042"/>
                  </a:lnTo>
                  <a:lnTo>
                    <a:pt x="3405" y="2071"/>
                  </a:lnTo>
                  <a:lnTo>
                    <a:pt x="3388" y="2101"/>
                  </a:lnTo>
                  <a:lnTo>
                    <a:pt x="3372" y="2132"/>
                  </a:lnTo>
                  <a:lnTo>
                    <a:pt x="3358" y="2164"/>
                  </a:lnTo>
                  <a:lnTo>
                    <a:pt x="3345" y="2197"/>
                  </a:lnTo>
                  <a:lnTo>
                    <a:pt x="3334" y="2230"/>
                  </a:lnTo>
                  <a:lnTo>
                    <a:pt x="3324" y="2264"/>
                  </a:lnTo>
                  <a:lnTo>
                    <a:pt x="3316" y="2298"/>
                  </a:lnTo>
                  <a:lnTo>
                    <a:pt x="3309" y="2334"/>
                  </a:lnTo>
                  <a:lnTo>
                    <a:pt x="3305" y="2369"/>
                  </a:lnTo>
                  <a:lnTo>
                    <a:pt x="3303" y="2406"/>
                  </a:lnTo>
                  <a:lnTo>
                    <a:pt x="3302" y="2443"/>
                  </a:lnTo>
                  <a:lnTo>
                    <a:pt x="3303" y="2480"/>
                  </a:lnTo>
                  <a:lnTo>
                    <a:pt x="3305" y="2517"/>
                  </a:lnTo>
                  <a:lnTo>
                    <a:pt x="3309" y="2552"/>
                  </a:lnTo>
                  <a:lnTo>
                    <a:pt x="3316" y="2587"/>
                  </a:lnTo>
                  <a:lnTo>
                    <a:pt x="3324" y="2622"/>
                  </a:lnTo>
                  <a:lnTo>
                    <a:pt x="3334" y="2656"/>
                  </a:lnTo>
                  <a:lnTo>
                    <a:pt x="3345" y="2689"/>
                  </a:lnTo>
                  <a:lnTo>
                    <a:pt x="3358" y="2722"/>
                  </a:lnTo>
                  <a:lnTo>
                    <a:pt x="3372" y="2754"/>
                  </a:lnTo>
                  <a:lnTo>
                    <a:pt x="3388" y="2784"/>
                  </a:lnTo>
                  <a:lnTo>
                    <a:pt x="3405" y="2814"/>
                  </a:lnTo>
                  <a:lnTo>
                    <a:pt x="3424" y="2843"/>
                  </a:lnTo>
                  <a:lnTo>
                    <a:pt x="3444" y="2872"/>
                  </a:lnTo>
                  <a:lnTo>
                    <a:pt x="3465" y="2899"/>
                  </a:lnTo>
                  <a:lnTo>
                    <a:pt x="3488" y="2924"/>
                  </a:lnTo>
                  <a:lnTo>
                    <a:pt x="3512" y="2950"/>
                  </a:lnTo>
                  <a:lnTo>
                    <a:pt x="3537" y="2973"/>
                  </a:lnTo>
                  <a:lnTo>
                    <a:pt x="3563" y="2997"/>
                  </a:lnTo>
                  <a:lnTo>
                    <a:pt x="3590" y="3018"/>
                  </a:lnTo>
                  <a:lnTo>
                    <a:pt x="3618" y="3038"/>
                  </a:lnTo>
                  <a:lnTo>
                    <a:pt x="3647" y="3056"/>
                  </a:lnTo>
                  <a:lnTo>
                    <a:pt x="3677" y="3074"/>
                  </a:lnTo>
                  <a:lnTo>
                    <a:pt x="3708" y="3089"/>
                  </a:lnTo>
                  <a:lnTo>
                    <a:pt x="3740" y="3104"/>
                  </a:lnTo>
                  <a:lnTo>
                    <a:pt x="3773" y="3117"/>
                  </a:lnTo>
                  <a:lnTo>
                    <a:pt x="3806" y="3128"/>
                  </a:lnTo>
                  <a:lnTo>
                    <a:pt x="3840" y="3137"/>
                  </a:lnTo>
                  <a:lnTo>
                    <a:pt x="3874" y="3145"/>
                  </a:lnTo>
                  <a:lnTo>
                    <a:pt x="3910" y="3152"/>
                  </a:lnTo>
                  <a:lnTo>
                    <a:pt x="3946" y="3156"/>
                  </a:lnTo>
                  <a:lnTo>
                    <a:pt x="3983" y="3160"/>
                  </a:lnTo>
                  <a:lnTo>
                    <a:pt x="4019" y="3161"/>
                  </a:lnTo>
                  <a:lnTo>
                    <a:pt x="4056" y="3160"/>
                  </a:lnTo>
                  <a:lnTo>
                    <a:pt x="4092" y="3156"/>
                  </a:lnTo>
                  <a:lnTo>
                    <a:pt x="4129" y="3152"/>
                  </a:lnTo>
                  <a:lnTo>
                    <a:pt x="4163" y="3145"/>
                  </a:lnTo>
                  <a:lnTo>
                    <a:pt x="4198" y="3137"/>
                  </a:lnTo>
                  <a:lnTo>
                    <a:pt x="4232" y="3128"/>
                  </a:lnTo>
                  <a:lnTo>
                    <a:pt x="4266" y="3117"/>
                  </a:lnTo>
                  <a:lnTo>
                    <a:pt x="4298" y="3104"/>
                  </a:lnTo>
                  <a:lnTo>
                    <a:pt x="4329" y="3089"/>
                  </a:lnTo>
                  <a:lnTo>
                    <a:pt x="4361" y="3074"/>
                  </a:lnTo>
                  <a:lnTo>
                    <a:pt x="4391" y="3056"/>
                  </a:lnTo>
                  <a:lnTo>
                    <a:pt x="4420" y="3038"/>
                  </a:lnTo>
                  <a:lnTo>
                    <a:pt x="4447" y="3018"/>
                  </a:lnTo>
                  <a:lnTo>
                    <a:pt x="4475" y="2997"/>
                  </a:lnTo>
                  <a:lnTo>
                    <a:pt x="4501" y="2973"/>
                  </a:lnTo>
                  <a:lnTo>
                    <a:pt x="4527" y="2950"/>
                  </a:lnTo>
                  <a:lnTo>
                    <a:pt x="4550" y="2924"/>
                  </a:lnTo>
                  <a:lnTo>
                    <a:pt x="4572" y="2899"/>
                  </a:lnTo>
                  <a:lnTo>
                    <a:pt x="4595" y="2872"/>
                  </a:lnTo>
                  <a:lnTo>
                    <a:pt x="4614" y="2843"/>
                  </a:lnTo>
                  <a:lnTo>
                    <a:pt x="4633" y="2814"/>
                  </a:lnTo>
                  <a:lnTo>
                    <a:pt x="4650" y="2784"/>
                  </a:lnTo>
                  <a:lnTo>
                    <a:pt x="4666" y="2754"/>
                  </a:lnTo>
                  <a:lnTo>
                    <a:pt x="4680" y="2722"/>
                  </a:lnTo>
                  <a:lnTo>
                    <a:pt x="4693" y="2689"/>
                  </a:lnTo>
                  <a:lnTo>
                    <a:pt x="4705" y="2656"/>
                  </a:lnTo>
                  <a:lnTo>
                    <a:pt x="4714" y="2622"/>
                  </a:lnTo>
                  <a:lnTo>
                    <a:pt x="4722" y="2587"/>
                  </a:lnTo>
                  <a:lnTo>
                    <a:pt x="4728" y="2552"/>
                  </a:lnTo>
                  <a:lnTo>
                    <a:pt x="4733" y="2517"/>
                  </a:lnTo>
                  <a:lnTo>
                    <a:pt x="4736" y="2480"/>
                  </a:lnTo>
                  <a:lnTo>
                    <a:pt x="4736" y="2443"/>
                  </a:lnTo>
                  <a:lnTo>
                    <a:pt x="4736" y="2406"/>
                  </a:lnTo>
                  <a:lnTo>
                    <a:pt x="4733" y="2369"/>
                  </a:lnTo>
                  <a:lnTo>
                    <a:pt x="4728" y="2334"/>
                  </a:lnTo>
                  <a:lnTo>
                    <a:pt x="4722" y="2298"/>
                  </a:lnTo>
                  <a:lnTo>
                    <a:pt x="4714" y="2264"/>
                  </a:lnTo>
                  <a:lnTo>
                    <a:pt x="4705" y="2230"/>
                  </a:lnTo>
                  <a:lnTo>
                    <a:pt x="4693" y="2197"/>
                  </a:lnTo>
                  <a:lnTo>
                    <a:pt x="4680" y="2164"/>
                  </a:lnTo>
                  <a:lnTo>
                    <a:pt x="4666" y="2132"/>
                  </a:lnTo>
                  <a:lnTo>
                    <a:pt x="4650" y="2101"/>
                  </a:lnTo>
                  <a:lnTo>
                    <a:pt x="4633" y="2071"/>
                  </a:lnTo>
                  <a:lnTo>
                    <a:pt x="4614" y="2042"/>
                  </a:lnTo>
                  <a:lnTo>
                    <a:pt x="4595" y="2014"/>
                  </a:lnTo>
                  <a:lnTo>
                    <a:pt x="4572" y="1987"/>
                  </a:lnTo>
                  <a:lnTo>
                    <a:pt x="4550" y="1960"/>
                  </a:lnTo>
                  <a:lnTo>
                    <a:pt x="4527" y="1936"/>
                  </a:lnTo>
                  <a:lnTo>
                    <a:pt x="4501" y="1911"/>
                  </a:lnTo>
                  <a:lnTo>
                    <a:pt x="4475" y="1889"/>
                  </a:lnTo>
                  <a:lnTo>
                    <a:pt x="4447" y="1868"/>
                  </a:lnTo>
                  <a:lnTo>
                    <a:pt x="4420" y="1848"/>
                  </a:lnTo>
                  <a:lnTo>
                    <a:pt x="4391" y="1829"/>
                  </a:lnTo>
                  <a:lnTo>
                    <a:pt x="4361" y="1812"/>
                  </a:lnTo>
                  <a:lnTo>
                    <a:pt x="4329" y="1797"/>
                  </a:lnTo>
                  <a:lnTo>
                    <a:pt x="4298" y="1782"/>
                  </a:lnTo>
                  <a:lnTo>
                    <a:pt x="4266" y="1769"/>
                  </a:lnTo>
                  <a:lnTo>
                    <a:pt x="4232" y="1758"/>
                  </a:lnTo>
                  <a:lnTo>
                    <a:pt x="4198" y="1747"/>
                  </a:lnTo>
                  <a:lnTo>
                    <a:pt x="4163" y="1740"/>
                  </a:lnTo>
                  <a:lnTo>
                    <a:pt x="4129" y="1734"/>
                  </a:lnTo>
                  <a:lnTo>
                    <a:pt x="4092" y="1729"/>
                  </a:lnTo>
                  <a:lnTo>
                    <a:pt x="4056" y="1726"/>
                  </a:lnTo>
                  <a:lnTo>
                    <a:pt x="4019" y="1725"/>
                  </a:lnTo>
                  <a:close/>
                  <a:moveTo>
                    <a:pt x="1375" y="838"/>
                  </a:moveTo>
                  <a:lnTo>
                    <a:pt x="1375" y="3754"/>
                  </a:lnTo>
                  <a:lnTo>
                    <a:pt x="1591" y="3754"/>
                  </a:lnTo>
                  <a:lnTo>
                    <a:pt x="1591" y="838"/>
                  </a:lnTo>
                  <a:lnTo>
                    <a:pt x="1375" y="838"/>
                  </a:lnTo>
                  <a:close/>
                  <a:moveTo>
                    <a:pt x="1841" y="690"/>
                  </a:moveTo>
                  <a:lnTo>
                    <a:pt x="1841" y="1260"/>
                  </a:lnTo>
                  <a:lnTo>
                    <a:pt x="2899" y="1260"/>
                  </a:lnTo>
                  <a:lnTo>
                    <a:pt x="2899" y="690"/>
                  </a:lnTo>
                  <a:lnTo>
                    <a:pt x="1841" y="690"/>
                  </a:lnTo>
                  <a:close/>
                  <a:moveTo>
                    <a:pt x="4019" y="1003"/>
                  </a:moveTo>
                  <a:lnTo>
                    <a:pt x="4019" y="1003"/>
                  </a:lnTo>
                  <a:lnTo>
                    <a:pt x="3982" y="1004"/>
                  </a:lnTo>
                  <a:lnTo>
                    <a:pt x="3945" y="1005"/>
                  </a:lnTo>
                  <a:lnTo>
                    <a:pt x="3908" y="1007"/>
                  </a:lnTo>
                  <a:lnTo>
                    <a:pt x="3872" y="1011"/>
                  </a:lnTo>
                  <a:lnTo>
                    <a:pt x="3835" y="1015"/>
                  </a:lnTo>
                  <a:lnTo>
                    <a:pt x="3800" y="1020"/>
                  </a:lnTo>
                  <a:lnTo>
                    <a:pt x="3764" y="1026"/>
                  </a:lnTo>
                  <a:lnTo>
                    <a:pt x="3728" y="1033"/>
                  </a:lnTo>
                  <a:lnTo>
                    <a:pt x="3694" y="1040"/>
                  </a:lnTo>
                  <a:lnTo>
                    <a:pt x="3659" y="1049"/>
                  </a:lnTo>
                  <a:lnTo>
                    <a:pt x="3625" y="1058"/>
                  </a:lnTo>
                  <a:lnTo>
                    <a:pt x="3591" y="1068"/>
                  </a:lnTo>
                  <a:lnTo>
                    <a:pt x="3558" y="1079"/>
                  </a:lnTo>
                  <a:lnTo>
                    <a:pt x="3524" y="1091"/>
                  </a:lnTo>
                  <a:lnTo>
                    <a:pt x="3491" y="1103"/>
                  </a:lnTo>
                  <a:lnTo>
                    <a:pt x="3459" y="1117"/>
                  </a:lnTo>
                  <a:lnTo>
                    <a:pt x="3426" y="1130"/>
                  </a:lnTo>
                  <a:lnTo>
                    <a:pt x="3395" y="1146"/>
                  </a:lnTo>
                  <a:lnTo>
                    <a:pt x="3364" y="1161"/>
                  </a:lnTo>
                  <a:lnTo>
                    <a:pt x="3333" y="1177"/>
                  </a:lnTo>
                  <a:lnTo>
                    <a:pt x="3303" y="1194"/>
                  </a:lnTo>
                  <a:lnTo>
                    <a:pt x="3273" y="1211"/>
                  </a:lnTo>
                  <a:lnTo>
                    <a:pt x="3244" y="1230"/>
                  </a:lnTo>
                  <a:lnTo>
                    <a:pt x="3215" y="1249"/>
                  </a:lnTo>
                  <a:lnTo>
                    <a:pt x="3186" y="1269"/>
                  </a:lnTo>
                  <a:lnTo>
                    <a:pt x="3158" y="1289"/>
                  </a:lnTo>
                  <a:lnTo>
                    <a:pt x="3130" y="1311"/>
                  </a:lnTo>
                  <a:lnTo>
                    <a:pt x="3103" y="1332"/>
                  </a:lnTo>
                  <a:lnTo>
                    <a:pt x="3077" y="1354"/>
                  </a:lnTo>
                  <a:lnTo>
                    <a:pt x="3051" y="1377"/>
                  </a:lnTo>
                  <a:lnTo>
                    <a:pt x="3026" y="1401"/>
                  </a:lnTo>
                  <a:lnTo>
                    <a:pt x="3001" y="1425"/>
                  </a:lnTo>
                  <a:lnTo>
                    <a:pt x="2977" y="1450"/>
                  </a:lnTo>
                  <a:lnTo>
                    <a:pt x="2954" y="1474"/>
                  </a:lnTo>
                  <a:lnTo>
                    <a:pt x="2930" y="1501"/>
                  </a:lnTo>
                  <a:lnTo>
                    <a:pt x="2908" y="1527"/>
                  </a:lnTo>
                  <a:lnTo>
                    <a:pt x="2887" y="1554"/>
                  </a:lnTo>
                  <a:lnTo>
                    <a:pt x="2866" y="1581"/>
                  </a:lnTo>
                  <a:lnTo>
                    <a:pt x="2844" y="1609"/>
                  </a:lnTo>
                  <a:lnTo>
                    <a:pt x="2826" y="1638"/>
                  </a:lnTo>
                  <a:lnTo>
                    <a:pt x="2807" y="1667"/>
                  </a:lnTo>
                  <a:lnTo>
                    <a:pt x="2788" y="1696"/>
                  </a:lnTo>
                  <a:lnTo>
                    <a:pt x="2770" y="1726"/>
                  </a:lnTo>
                  <a:lnTo>
                    <a:pt x="2753" y="1756"/>
                  </a:lnTo>
                  <a:lnTo>
                    <a:pt x="2737" y="1788"/>
                  </a:lnTo>
                  <a:lnTo>
                    <a:pt x="2722" y="1819"/>
                  </a:lnTo>
                  <a:lnTo>
                    <a:pt x="2706" y="1850"/>
                  </a:lnTo>
                  <a:lnTo>
                    <a:pt x="2693" y="1882"/>
                  </a:lnTo>
                  <a:lnTo>
                    <a:pt x="2679" y="1915"/>
                  </a:lnTo>
                  <a:lnTo>
                    <a:pt x="2667" y="1948"/>
                  </a:lnTo>
                  <a:lnTo>
                    <a:pt x="2655" y="1982"/>
                  </a:lnTo>
                  <a:lnTo>
                    <a:pt x="2644" y="2015"/>
                  </a:lnTo>
                  <a:lnTo>
                    <a:pt x="2634" y="2048"/>
                  </a:lnTo>
                  <a:lnTo>
                    <a:pt x="2625" y="2083"/>
                  </a:lnTo>
                  <a:lnTo>
                    <a:pt x="2616" y="2118"/>
                  </a:lnTo>
                  <a:lnTo>
                    <a:pt x="2609" y="2153"/>
                  </a:lnTo>
                  <a:lnTo>
                    <a:pt x="2601" y="2188"/>
                  </a:lnTo>
                  <a:lnTo>
                    <a:pt x="2596" y="2223"/>
                  </a:lnTo>
                  <a:lnTo>
                    <a:pt x="2591" y="2259"/>
                  </a:lnTo>
                  <a:lnTo>
                    <a:pt x="2587" y="2296"/>
                  </a:lnTo>
                  <a:lnTo>
                    <a:pt x="2584" y="2332"/>
                  </a:lnTo>
                  <a:lnTo>
                    <a:pt x="2581" y="2368"/>
                  </a:lnTo>
                  <a:lnTo>
                    <a:pt x="2580" y="2405"/>
                  </a:lnTo>
                  <a:lnTo>
                    <a:pt x="2579" y="2443"/>
                  </a:lnTo>
                  <a:lnTo>
                    <a:pt x="2580" y="2480"/>
                  </a:lnTo>
                  <a:lnTo>
                    <a:pt x="2581" y="2517"/>
                  </a:lnTo>
                  <a:lnTo>
                    <a:pt x="2584" y="2553"/>
                  </a:lnTo>
                  <a:lnTo>
                    <a:pt x="2587" y="2590"/>
                  </a:lnTo>
                  <a:lnTo>
                    <a:pt x="2591" y="2626"/>
                  </a:lnTo>
                  <a:lnTo>
                    <a:pt x="2596" y="2661"/>
                  </a:lnTo>
                  <a:lnTo>
                    <a:pt x="2601" y="2697"/>
                  </a:lnTo>
                  <a:lnTo>
                    <a:pt x="2609" y="2733"/>
                  </a:lnTo>
                  <a:lnTo>
                    <a:pt x="2616" y="2767"/>
                  </a:lnTo>
                  <a:lnTo>
                    <a:pt x="2625" y="2803"/>
                  </a:lnTo>
                  <a:lnTo>
                    <a:pt x="2634" y="2836"/>
                  </a:lnTo>
                  <a:lnTo>
                    <a:pt x="2644" y="2871"/>
                  </a:lnTo>
                  <a:lnTo>
                    <a:pt x="2655" y="2904"/>
                  </a:lnTo>
                  <a:lnTo>
                    <a:pt x="2667" y="2938"/>
                  </a:lnTo>
                  <a:lnTo>
                    <a:pt x="2679" y="2970"/>
                  </a:lnTo>
                  <a:lnTo>
                    <a:pt x="2693" y="3004"/>
                  </a:lnTo>
                  <a:lnTo>
                    <a:pt x="2706" y="3035"/>
                  </a:lnTo>
                  <a:lnTo>
                    <a:pt x="2722" y="3067"/>
                  </a:lnTo>
                  <a:lnTo>
                    <a:pt x="2737" y="3098"/>
                  </a:lnTo>
                  <a:lnTo>
                    <a:pt x="2753" y="3128"/>
                  </a:lnTo>
                  <a:lnTo>
                    <a:pt x="2770" y="3160"/>
                  </a:lnTo>
                  <a:lnTo>
                    <a:pt x="2788" y="3189"/>
                  </a:lnTo>
                  <a:lnTo>
                    <a:pt x="2807" y="3219"/>
                  </a:lnTo>
                  <a:lnTo>
                    <a:pt x="2826" y="3248"/>
                  </a:lnTo>
                  <a:lnTo>
                    <a:pt x="2844" y="3276"/>
                  </a:lnTo>
                  <a:lnTo>
                    <a:pt x="2866" y="3305"/>
                  </a:lnTo>
                  <a:lnTo>
                    <a:pt x="2887" y="3331"/>
                  </a:lnTo>
                  <a:lnTo>
                    <a:pt x="2908" y="3358"/>
                  </a:lnTo>
                  <a:lnTo>
                    <a:pt x="2930" y="3385"/>
                  </a:lnTo>
                  <a:lnTo>
                    <a:pt x="2954" y="3410"/>
                  </a:lnTo>
                  <a:lnTo>
                    <a:pt x="2977" y="3436"/>
                  </a:lnTo>
                  <a:lnTo>
                    <a:pt x="3001" y="3461"/>
                  </a:lnTo>
                  <a:lnTo>
                    <a:pt x="3026" y="3485"/>
                  </a:lnTo>
                  <a:lnTo>
                    <a:pt x="3051" y="3508"/>
                  </a:lnTo>
                  <a:lnTo>
                    <a:pt x="3077" y="3531"/>
                  </a:lnTo>
                  <a:lnTo>
                    <a:pt x="3103" y="3553"/>
                  </a:lnTo>
                  <a:lnTo>
                    <a:pt x="3130" y="3575"/>
                  </a:lnTo>
                  <a:lnTo>
                    <a:pt x="3158" y="3597"/>
                  </a:lnTo>
                  <a:lnTo>
                    <a:pt x="3186" y="3617"/>
                  </a:lnTo>
                  <a:lnTo>
                    <a:pt x="3215" y="3637"/>
                  </a:lnTo>
                  <a:lnTo>
                    <a:pt x="3244" y="3656"/>
                  </a:lnTo>
                  <a:lnTo>
                    <a:pt x="3273" y="3673"/>
                  </a:lnTo>
                  <a:lnTo>
                    <a:pt x="3303" y="3691"/>
                  </a:lnTo>
                  <a:lnTo>
                    <a:pt x="3333" y="3708"/>
                  </a:lnTo>
                  <a:lnTo>
                    <a:pt x="3364" y="3725"/>
                  </a:lnTo>
                  <a:lnTo>
                    <a:pt x="3395" y="3740"/>
                  </a:lnTo>
                  <a:lnTo>
                    <a:pt x="3426" y="3755"/>
                  </a:lnTo>
                  <a:lnTo>
                    <a:pt x="3459" y="3769"/>
                  </a:lnTo>
                  <a:lnTo>
                    <a:pt x="3491" y="3783"/>
                  </a:lnTo>
                  <a:lnTo>
                    <a:pt x="3524" y="3795"/>
                  </a:lnTo>
                  <a:lnTo>
                    <a:pt x="3558" y="3806"/>
                  </a:lnTo>
                  <a:lnTo>
                    <a:pt x="3591" y="3817"/>
                  </a:lnTo>
                  <a:lnTo>
                    <a:pt x="3625" y="3827"/>
                  </a:lnTo>
                  <a:lnTo>
                    <a:pt x="3659" y="3837"/>
                  </a:lnTo>
                  <a:lnTo>
                    <a:pt x="3694" y="3845"/>
                  </a:lnTo>
                  <a:lnTo>
                    <a:pt x="3728" y="3853"/>
                  </a:lnTo>
                  <a:lnTo>
                    <a:pt x="3764" y="3860"/>
                  </a:lnTo>
                  <a:lnTo>
                    <a:pt x="3800" y="3865"/>
                  </a:lnTo>
                  <a:lnTo>
                    <a:pt x="3835" y="3871"/>
                  </a:lnTo>
                  <a:lnTo>
                    <a:pt x="3872" y="3875"/>
                  </a:lnTo>
                  <a:lnTo>
                    <a:pt x="3908" y="3879"/>
                  </a:lnTo>
                  <a:lnTo>
                    <a:pt x="3945" y="3881"/>
                  </a:lnTo>
                  <a:lnTo>
                    <a:pt x="3982" y="3882"/>
                  </a:lnTo>
                  <a:lnTo>
                    <a:pt x="4019" y="3882"/>
                  </a:lnTo>
                  <a:lnTo>
                    <a:pt x="4056" y="3882"/>
                  </a:lnTo>
                  <a:lnTo>
                    <a:pt x="4093" y="3881"/>
                  </a:lnTo>
                  <a:lnTo>
                    <a:pt x="4130" y="3879"/>
                  </a:lnTo>
                  <a:lnTo>
                    <a:pt x="4167" y="3875"/>
                  </a:lnTo>
                  <a:lnTo>
                    <a:pt x="4202" y="3871"/>
                  </a:lnTo>
                  <a:lnTo>
                    <a:pt x="4238" y="3865"/>
                  </a:lnTo>
                  <a:lnTo>
                    <a:pt x="4274" y="3860"/>
                  </a:lnTo>
                  <a:lnTo>
                    <a:pt x="4309" y="3853"/>
                  </a:lnTo>
                  <a:lnTo>
                    <a:pt x="4344" y="3845"/>
                  </a:lnTo>
                  <a:lnTo>
                    <a:pt x="4378" y="3837"/>
                  </a:lnTo>
                  <a:lnTo>
                    <a:pt x="4413" y="3827"/>
                  </a:lnTo>
                  <a:lnTo>
                    <a:pt x="4447" y="3817"/>
                  </a:lnTo>
                  <a:lnTo>
                    <a:pt x="4481" y="3806"/>
                  </a:lnTo>
                  <a:lnTo>
                    <a:pt x="4514" y="3795"/>
                  </a:lnTo>
                  <a:lnTo>
                    <a:pt x="4547" y="3783"/>
                  </a:lnTo>
                  <a:lnTo>
                    <a:pt x="4579" y="3769"/>
                  </a:lnTo>
                  <a:lnTo>
                    <a:pt x="4611" y="3755"/>
                  </a:lnTo>
                  <a:lnTo>
                    <a:pt x="4644" y="3740"/>
                  </a:lnTo>
                  <a:lnTo>
                    <a:pt x="4675" y="3725"/>
                  </a:lnTo>
                  <a:lnTo>
                    <a:pt x="4705" y="3708"/>
                  </a:lnTo>
                  <a:lnTo>
                    <a:pt x="4736" y="3691"/>
                  </a:lnTo>
                  <a:lnTo>
                    <a:pt x="4765" y="3673"/>
                  </a:lnTo>
                  <a:lnTo>
                    <a:pt x="4795" y="3656"/>
                  </a:lnTo>
                  <a:lnTo>
                    <a:pt x="4824" y="3637"/>
                  </a:lnTo>
                  <a:lnTo>
                    <a:pt x="4852" y="3617"/>
                  </a:lnTo>
                  <a:lnTo>
                    <a:pt x="4880" y="3597"/>
                  </a:lnTo>
                  <a:lnTo>
                    <a:pt x="4908" y="3575"/>
                  </a:lnTo>
                  <a:lnTo>
                    <a:pt x="4935" y="3553"/>
                  </a:lnTo>
                  <a:lnTo>
                    <a:pt x="4961" y="3531"/>
                  </a:lnTo>
                  <a:lnTo>
                    <a:pt x="4987" y="3508"/>
                  </a:lnTo>
                  <a:lnTo>
                    <a:pt x="5013" y="3485"/>
                  </a:lnTo>
                  <a:lnTo>
                    <a:pt x="5037" y="3461"/>
                  </a:lnTo>
                  <a:lnTo>
                    <a:pt x="5061" y="3436"/>
                  </a:lnTo>
                  <a:lnTo>
                    <a:pt x="5085" y="3410"/>
                  </a:lnTo>
                  <a:lnTo>
                    <a:pt x="5107" y="3385"/>
                  </a:lnTo>
                  <a:lnTo>
                    <a:pt x="5130" y="3358"/>
                  </a:lnTo>
                  <a:lnTo>
                    <a:pt x="5152" y="3331"/>
                  </a:lnTo>
                  <a:lnTo>
                    <a:pt x="5173" y="3305"/>
                  </a:lnTo>
                  <a:lnTo>
                    <a:pt x="5193" y="3276"/>
                  </a:lnTo>
                  <a:lnTo>
                    <a:pt x="5213" y="3248"/>
                  </a:lnTo>
                  <a:lnTo>
                    <a:pt x="5232" y="3219"/>
                  </a:lnTo>
                  <a:lnTo>
                    <a:pt x="5250" y="3189"/>
                  </a:lnTo>
                  <a:lnTo>
                    <a:pt x="5268" y="3160"/>
                  </a:lnTo>
                  <a:lnTo>
                    <a:pt x="5285" y="3128"/>
                  </a:lnTo>
                  <a:lnTo>
                    <a:pt x="5301" y="3098"/>
                  </a:lnTo>
                  <a:lnTo>
                    <a:pt x="5317" y="3067"/>
                  </a:lnTo>
                  <a:lnTo>
                    <a:pt x="5331" y="3035"/>
                  </a:lnTo>
                  <a:lnTo>
                    <a:pt x="5346" y="3004"/>
                  </a:lnTo>
                  <a:lnTo>
                    <a:pt x="5359" y="2970"/>
                  </a:lnTo>
                  <a:lnTo>
                    <a:pt x="5372" y="2938"/>
                  </a:lnTo>
                  <a:lnTo>
                    <a:pt x="5383" y="2904"/>
                  </a:lnTo>
                  <a:lnTo>
                    <a:pt x="5394" y="2871"/>
                  </a:lnTo>
                  <a:lnTo>
                    <a:pt x="5404" y="2836"/>
                  </a:lnTo>
                  <a:lnTo>
                    <a:pt x="5414" y="2803"/>
                  </a:lnTo>
                  <a:lnTo>
                    <a:pt x="5422" y="2767"/>
                  </a:lnTo>
                  <a:lnTo>
                    <a:pt x="5430" y="2733"/>
                  </a:lnTo>
                  <a:lnTo>
                    <a:pt x="5436" y="2697"/>
                  </a:lnTo>
                  <a:lnTo>
                    <a:pt x="5442" y="2661"/>
                  </a:lnTo>
                  <a:lnTo>
                    <a:pt x="5447" y="2626"/>
                  </a:lnTo>
                  <a:lnTo>
                    <a:pt x="5452" y="2590"/>
                  </a:lnTo>
                  <a:lnTo>
                    <a:pt x="5454" y="2553"/>
                  </a:lnTo>
                  <a:lnTo>
                    <a:pt x="5457" y="2517"/>
                  </a:lnTo>
                  <a:lnTo>
                    <a:pt x="5459" y="2480"/>
                  </a:lnTo>
                  <a:lnTo>
                    <a:pt x="5459" y="2443"/>
                  </a:lnTo>
                  <a:lnTo>
                    <a:pt x="5459" y="2405"/>
                  </a:lnTo>
                  <a:lnTo>
                    <a:pt x="5457" y="2368"/>
                  </a:lnTo>
                  <a:lnTo>
                    <a:pt x="5454" y="2332"/>
                  </a:lnTo>
                  <a:lnTo>
                    <a:pt x="5452" y="2296"/>
                  </a:lnTo>
                  <a:lnTo>
                    <a:pt x="5447" y="2259"/>
                  </a:lnTo>
                  <a:lnTo>
                    <a:pt x="5442" y="2223"/>
                  </a:lnTo>
                  <a:lnTo>
                    <a:pt x="5436" y="2188"/>
                  </a:lnTo>
                  <a:lnTo>
                    <a:pt x="5430" y="2153"/>
                  </a:lnTo>
                  <a:lnTo>
                    <a:pt x="5422" y="2118"/>
                  </a:lnTo>
                  <a:lnTo>
                    <a:pt x="5414" y="2083"/>
                  </a:lnTo>
                  <a:lnTo>
                    <a:pt x="5404" y="2048"/>
                  </a:lnTo>
                  <a:lnTo>
                    <a:pt x="5394" y="2015"/>
                  </a:lnTo>
                  <a:lnTo>
                    <a:pt x="5383" y="1982"/>
                  </a:lnTo>
                  <a:lnTo>
                    <a:pt x="5372" y="1948"/>
                  </a:lnTo>
                  <a:lnTo>
                    <a:pt x="5359" y="1915"/>
                  </a:lnTo>
                  <a:lnTo>
                    <a:pt x="5346" y="1882"/>
                  </a:lnTo>
                  <a:lnTo>
                    <a:pt x="5331" y="1850"/>
                  </a:lnTo>
                  <a:lnTo>
                    <a:pt x="5317" y="1819"/>
                  </a:lnTo>
                  <a:lnTo>
                    <a:pt x="5301" y="1788"/>
                  </a:lnTo>
                  <a:lnTo>
                    <a:pt x="5285" y="1756"/>
                  </a:lnTo>
                  <a:lnTo>
                    <a:pt x="5268" y="1726"/>
                  </a:lnTo>
                  <a:lnTo>
                    <a:pt x="5250" y="1696"/>
                  </a:lnTo>
                  <a:lnTo>
                    <a:pt x="5232" y="1667"/>
                  </a:lnTo>
                  <a:lnTo>
                    <a:pt x="5213" y="1638"/>
                  </a:lnTo>
                  <a:lnTo>
                    <a:pt x="5193" y="1609"/>
                  </a:lnTo>
                  <a:lnTo>
                    <a:pt x="5173" y="1581"/>
                  </a:lnTo>
                  <a:lnTo>
                    <a:pt x="5152" y="1554"/>
                  </a:lnTo>
                  <a:lnTo>
                    <a:pt x="5130" y="1527"/>
                  </a:lnTo>
                  <a:lnTo>
                    <a:pt x="5107" y="1501"/>
                  </a:lnTo>
                  <a:lnTo>
                    <a:pt x="5085" y="1474"/>
                  </a:lnTo>
                  <a:lnTo>
                    <a:pt x="5061" y="1450"/>
                  </a:lnTo>
                  <a:lnTo>
                    <a:pt x="5037" y="1425"/>
                  </a:lnTo>
                  <a:lnTo>
                    <a:pt x="5013" y="1401"/>
                  </a:lnTo>
                  <a:lnTo>
                    <a:pt x="4987" y="1377"/>
                  </a:lnTo>
                  <a:lnTo>
                    <a:pt x="4961" y="1354"/>
                  </a:lnTo>
                  <a:lnTo>
                    <a:pt x="4935" y="1332"/>
                  </a:lnTo>
                  <a:lnTo>
                    <a:pt x="4908" y="1311"/>
                  </a:lnTo>
                  <a:lnTo>
                    <a:pt x="4880" y="1289"/>
                  </a:lnTo>
                  <a:lnTo>
                    <a:pt x="4852" y="1269"/>
                  </a:lnTo>
                  <a:lnTo>
                    <a:pt x="4824" y="1249"/>
                  </a:lnTo>
                  <a:lnTo>
                    <a:pt x="4795" y="1230"/>
                  </a:lnTo>
                  <a:lnTo>
                    <a:pt x="4765" y="1211"/>
                  </a:lnTo>
                  <a:lnTo>
                    <a:pt x="4736" y="1194"/>
                  </a:lnTo>
                  <a:lnTo>
                    <a:pt x="4705" y="1177"/>
                  </a:lnTo>
                  <a:lnTo>
                    <a:pt x="4675" y="1161"/>
                  </a:lnTo>
                  <a:lnTo>
                    <a:pt x="4644" y="1146"/>
                  </a:lnTo>
                  <a:lnTo>
                    <a:pt x="4611" y="1130"/>
                  </a:lnTo>
                  <a:lnTo>
                    <a:pt x="4579" y="1117"/>
                  </a:lnTo>
                  <a:lnTo>
                    <a:pt x="4547" y="1103"/>
                  </a:lnTo>
                  <a:lnTo>
                    <a:pt x="4514" y="1091"/>
                  </a:lnTo>
                  <a:lnTo>
                    <a:pt x="4481" y="1079"/>
                  </a:lnTo>
                  <a:lnTo>
                    <a:pt x="4447" y="1068"/>
                  </a:lnTo>
                  <a:lnTo>
                    <a:pt x="4413" y="1058"/>
                  </a:lnTo>
                  <a:lnTo>
                    <a:pt x="4378" y="1049"/>
                  </a:lnTo>
                  <a:lnTo>
                    <a:pt x="4344" y="1040"/>
                  </a:lnTo>
                  <a:lnTo>
                    <a:pt x="4309" y="1033"/>
                  </a:lnTo>
                  <a:lnTo>
                    <a:pt x="4274" y="1026"/>
                  </a:lnTo>
                  <a:lnTo>
                    <a:pt x="4238" y="1020"/>
                  </a:lnTo>
                  <a:lnTo>
                    <a:pt x="4202" y="1015"/>
                  </a:lnTo>
                  <a:lnTo>
                    <a:pt x="4167" y="1011"/>
                  </a:lnTo>
                  <a:lnTo>
                    <a:pt x="4130" y="1007"/>
                  </a:lnTo>
                  <a:lnTo>
                    <a:pt x="4093" y="1005"/>
                  </a:lnTo>
                  <a:lnTo>
                    <a:pt x="4056" y="1004"/>
                  </a:lnTo>
                  <a:lnTo>
                    <a:pt x="4019" y="1003"/>
                  </a:lnTo>
                  <a:close/>
                  <a:moveTo>
                    <a:pt x="4708" y="1754"/>
                  </a:moveTo>
                  <a:lnTo>
                    <a:pt x="4708" y="1754"/>
                  </a:lnTo>
                  <a:lnTo>
                    <a:pt x="4674" y="1722"/>
                  </a:lnTo>
                  <a:lnTo>
                    <a:pt x="4639" y="1692"/>
                  </a:lnTo>
                  <a:lnTo>
                    <a:pt x="4602" y="1663"/>
                  </a:lnTo>
                  <a:lnTo>
                    <a:pt x="4563" y="1635"/>
                  </a:lnTo>
                  <a:lnTo>
                    <a:pt x="4524" y="1610"/>
                  </a:lnTo>
                  <a:lnTo>
                    <a:pt x="4483" y="1587"/>
                  </a:lnTo>
                  <a:lnTo>
                    <a:pt x="4442" y="1565"/>
                  </a:lnTo>
                  <a:lnTo>
                    <a:pt x="4398" y="1546"/>
                  </a:lnTo>
                  <a:lnTo>
                    <a:pt x="4354" y="1528"/>
                  </a:lnTo>
                  <a:lnTo>
                    <a:pt x="4309" y="1512"/>
                  </a:lnTo>
                  <a:lnTo>
                    <a:pt x="4262" y="1500"/>
                  </a:lnTo>
                  <a:lnTo>
                    <a:pt x="4216" y="1489"/>
                  </a:lnTo>
                  <a:lnTo>
                    <a:pt x="4168" y="1480"/>
                  </a:lnTo>
                  <a:lnTo>
                    <a:pt x="4119" y="1474"/>
                  </a:lnTo>
                  <a:lnTo>
                    <a:pt x="4070" y="1470"/>
                  </a:lnTo>
                  <a:lnTo>
                    <a:pt x="4019" y="1469"/>
                  </a:lnTo>
                  <a:lnTo>
                    <a:pt x="3969" y="1470"/>
                  </a:lnTo>
                  <a:lnTo>
                    <a:pt x="3919" y="1474"/>
                  </a:lnTo>
                  <a:lnTo>
                    <a:pt x="3871" y="1480"/>
                  </a:lnTo>
                  <a:lnTo>
                    <a:pt x="3823" y="1489"/>
                  </a:lnTo>
                  <a:lnTo>
                    <a:pt x="3775" y="1500"/>
                  </a:lnTo>
                  <a:lnTo>
                    <a:pt x="3730" y="1512"/>
                  </a:lnTo>
                  <a:lnTo>
                    <a:pt x="3684" y="1528"/>
                  </a:lnTo>
                  <a:lnTo>
                    <a:pt x="3640" y="1546"/>
                  </a:lnTo>
                  <a:lnTo>
                    <a:pt x="3597" y="1565"/>
                  </a:lnTo>
                  <a:lnTo>
                    <a:pt x="3555" y="1587"/>
                  </a:lnTo>
                  <a:lnTo>
                    <a:pt x="3514" y="1610"/>
                  </a:lnTo>
                  <a:lnTo>
                    <a:pt x="3474" y="1635"/>
                  </a:lnTo>
                  <a:lnTo>
                    <a:pt x="3436" y="1663"/>
                  </a:lnTo>
                  <a:lnTo>
                    <a:pt x="3400" y="1692"/>
                  </a:lnTo>
                  <a:lnTo>
                    <a:pt x="3364" y="1722"/>
                  </a:lnTo>
                  <a:lnTo>
                    <a:pt x="3330" y="1754"/>
                  </a:lnTo>
                  <a:lnTo>
                    <a:pt x="3298" y="1788"/>
                  </a:lnTo>
                  <a:lnTo>
                    <a:pt x="3267" y="1823"/>
                  </a:lnTo>
                  <a:lnTo>
                    <a:pt x="3239" y="1860"/>
                  </a:lnTo>
                  <a:lnTo>
                    <a:pt x="3211" y="1898"/>
                  </a:lnTo>
                  <a:lnTo>
                    <a:pt x="3186" y="1938"/>
                  </a:lnTo>
                  <a:lnTo>
                    <a:pt x="3162" y="1978"/>
                  </a:lnTo>
                  <a:lnTo>
                    <a:pt x="3141" y="2021"/>
                  </a:lnTo>
                  <a:lnTo>
                    <a:pt x="3122" y="2064"/>
                  </a:lnTo>
                  <a:lnTo>
                    <a:pt x="3104" y="2107"/>
                  </a:lnTo>
                  <a:lnTo>
                    <a:pt x="3089" y="2153"/>
                  </a:lnTo>
                  <a:lnTo>
                    <a:pt x="3075" y="2199"/>
                  </a:lnTo>
                  <a:lnTo>
                    <a:pt x="3065" y="2247"/>
                  </a:lnTo>
                  <a:lnTo>
                    <a:pt x="3056" y="2295"/>
                  </a:lnTo>
                  <a:lnTo>
                    <a:pt x="3050" y="2344"/>
                  </a:lnTo>
                  <a:lnTo>
                    <a:pt x="3046" y="2393"/>
                  </a:lnTo>
                  <a:lnTo>
                    <a:pt x="3045" y="2443"/>
                  </a:lnTo>
                  <a:lnTo>
                    <a:pt x="3046" y="2493"/>
                  </a:lnTo>
                  <a:lnTo>
                    <a:pt x="3050" y="2542"/>
                  </a:lnTo>
                  <a:lnTo>
                    <a:pt x="3056" y="2591"/>
                  </a:lnTo>
                  <a:lnTo>
                    <a:pt x="3065" y="2639"/>
                  </a:lnTo>
                  <a:lnTo>
                    <a:pt x="3075" y="2686"/>
                  </a:lnTo>
                  <a:lnTo>
                    <a:pt x="3089" y="2733"/>
                  </a:lnTo>
                  <a:lnTo>
                    <a:pt x="3104" y="2777"/>
                  </a:lnTo>
                  <a:lnTo>
                    <a:pt x="3122" y="2822"/>
                  </a:lnTo>
                  <a:lnTo>
                    <a:pt x="3141" y="2865"/>
                  </a:lnTo>
                  <a:lnTo>
                    <a:pt x="3162" y="2907"/>
                  </a:lnTo>
                  <a:lnTo>
                    <a:pt x="3186" y="2948"/>
                  </a:lnTo>
                  <a:lnTo>
                    <a:pt x="3211" y="2987"/>
                  </a:lnTo>
                  <a:lnTo>
                    <a:pt x="3239" y="3026"/>
                  </a:lnTo>
                  <a:lnTo>
                    <a:pt x="3267" y="3063"/>
                  </a:lnTo>
                  <a:lnTo>
                    <a:pt x="3298" y="3097"/>
                  </a:lnTo>
                  <a:lnTo>
                    <a:pt x="3330" y="3132"/>
                  </a:lnTo>
                  <a:lnTo>
                    <a:pt x="3364" y="3164"/>
                  </a:lnTo>
                  <a:lnTo>
                    <a:pt x="3400" y="3194"/>
                  </a:lnTo>
                  <a:lnTo>
                    <a:pt x="3436" y="3223"/>
                  </a:lnTo>
                  <a:lnTo>
                    <a:pt x="3474" y="3250"/>
                  </a:lnTo>
                  <a:lnTo>
                    <a:pt x="3514" y="3276"/>
                  </a:lnTo>
                  <a:lnTo>
                    <a:pt x="3555" y="3299"/>
                  </a:lnTo>
                  <a:lnTo>
                    <a:pt x="3597" y="3320"/>
                  </a:lnTo>
                  <a:lnTo>
                    <a:pt x="3640" y="3340"/>
                  </a:lnTo>
                  <a:lnTo>
                    <a:pt x="3684" y="3358"/>
                  </a:lnTo>
                  <a:lnTo>
                    <a:pt x="3730" y="3373"/>
                  </a:lnTo>
                  <a:lnTo>
                    <a:pt x="3775" y="3386"/>
                  </a:lnTo>
                  <a:lnTo>
                    <a:pt x="3823" y="3397"/>
                  </a:lnTo>
                  <a:lnTo>
                    <a:pt x="3871" y="3405"/>
                  </a:lnTo>
                  <a:lnTo>
                    <a:pt x="3919" y="3412"/>
                  </a:lnTo>
                  <a:lnTo>
                    <a:pt x="3969" y="3415"/>
                  </a:lnTo>
                  <a:lnTo>
                    <a:pt x="4019" y="3417"/>
                  </a:lnTo>
                  <a:lnTo>
                    <a:pt x="4070" y="3415"/>
                  </a:lnTo>
                  <a:lnTo>
                    <a:pt x="4119" y="3412"/>
                  </a:lnTo>
                  <a:lnTo>
                    <a:pt x="4168" y="3405"/>
                  </a:lnTo>
                  <a:lnTo>
                    <a:pt x="4216" y="3397"/>
                  </a:lnTo>
                  <a:lnTo>
                    <a:pt x="4262" y="3386"/>
                  </a:lnTo>
                  <a:lnTo>
                    <a:pt x="4309" y="3373"/>
                  </a:lnTo>
                  <a:lnTo>
                    <a:pt x="4354" y="3358"/>
                  </a:lnTo>
                  <a:lnTo>
                    <a:pt x="4398" y="3340"/>
                  </a:lnTo>
                  <a:lnTo>
                    <a:pt x="4442" y="3320"/>
                  </a:lnTo>
                  <a:lnTo>
                    <a:pt x="4483" y="3299"/>
                  </a:lnTo>
                  <a:lnTo>
                    <a:pt x="4524" y="3276"/>
                  </a:lnTo>
                  <a:lnTo>
                    <a:pt x="4563" y="3250"/>
                  </a:lnTo>
                  <a:lnTo>
                    <a:pt x="4602" y="3223"/>
                  </a:lnTo>
                  <a:lnTo>
                    <a:pt x="4639" y="3194"/>
                  </a:lnTo>
                  <a:lnTo>
                    <a:pt x="4674" y="3164"/>
                  </a:lnTo>
                  <a:lnTo>
                    <a:pt x="4708" y="3132"/>
                  </a:lnTo>
                  <a:lnTo>
                    <a:pt x="4740" y="3097"/>
                  </a:lnTo>
                  <a:lnTo>
                    <a:pt x="4771" y="3063"/>
                  </a:lnTo>
                  <a:lnTo>
                    <a:pt x="4800" y="3026"/>
                  </a:lnTo>
                  <a:lnTo>
                    <a:pt x="4826" y="2987"/>
                  </a:lnTo>
                  <a:lnTo>
                    <a:pt x="4852" y="2948"/>
                  </a:lnTo>
                  <a:lnTo>
                    <a:pt x="4876" y="2907"/>
                  </a:lnTo>
                  <a:lnTo>
                    <a:pt x="4897" y="2865"/>
                  </a:lnTo>
                  <a:lnTo>
                    <a:pt x="4917" y="2822"/>
                  </a:lnTo>
                  <a:lnTo>
                    <a:pt x="4934" y="2777"/>
                  </a:lnTo>
                  <a:lnTo>
                    <a:pt x="4949" y="2733"/>
                  </a:lnTo>
                  <a:lnTo>
                    <a:pt x="4962" y="2686"/>
                  </a:lnTo>
                  <a:lnTo>
                    <a:pt x="4974" y="2639"/>
                  </a:lnTo>
                  <a:lnTo>
                    <a:pt x="4981" y="2591"/>
                  </a:lnTo>
                  <a:lnTo>
                    <a:pt x="4988" y="2542"/>
                  </a:lnTo>
                  <a:lnTo>
                    <a:pt x="4991" y="2493"/>
                  </a:lnTo>
                  <a:lnTo>
                    <a:pt x="4993" y="2443"/>
                  </a:lnTo>
                  <a:lnTo>
                    <a:pt x="4991" y="2393"/>
                  </a:lnTo>
                  <a:lnTo>
                    <a:pt x="4988" y="2344"/>
                  </a:lnTo>
                  <a:lnTo>
                    <a:pt x="4981" y="2295"/>
                  </a:lnTo>
                  <a:lnTo>
                    <a:pt x="4974" y="2247"/>
                  </a:lnTo>
                  <a:lnTo>
                    <a:pt x="4962" y="2199"/>
                  </a:lnTo>
                  <a:lnTo>
                    <a:pt x="4949" y="2153"/>
                  </a:lnTo>
                  <a:lnTo>
                    <a:pt x="4934" y="2107"/>
                  </a:lnTo>
                  <a:lnTo>
                    <a:pt x="4917" y="2064"/>
                  </a:lnTo>
                  <a:lnTo>
                    <a:pt x="4897" y="2021"/>
                  </a:lnTo>
                  <a:lnTo>
                    <a:pt x="4876" y="1978"/>
                  </a:lnTo>
                  <a:lnTo>
                    <a:pt x="4852" y="1938"/>
                  </a:lnTo>
                  <a:lnTo>
                    <a:pt x="4826" y="1898"/>
                  </a:lnTo>
                  <a:lnTo>
                    <a:pt x="4800" y="1860"/>
                  </a:lnTo>
                  <a:lnTo>
                    <a:pt x="4771" y="1823"/>
                  </a:lnTo>
                  <a:lnTo>
                    <a:pt x="4740" y="1788"/>
                  </a:lnTo>
                  <a:lnTo>
                    <a:pt x="4708" y="1754"/>
                  </a:lnTo>
                  <a:close/>
                  <a:moveTo>
                    <a:pt x="4362" y="2100"/>
                  </a:moveTo>
                  <a:lnTo>
                    <a:pt x="4362" y="2100"/>
                  </a:lnTo>
                  <a:lnTo>
                    <a:pt x="4345" y="2084"/>
                  </a:lnTo>
                  <a:lnTo>
                    <a:pt x="4328" y="2068"/>
                  </a:lnTo>
                  <a:lnTo>
                    <a:pt x="4309" y="2054"/>
                  </a:lnTo>
                  <a:lnTo>
                    <a:pt x="4290" y="2041"/>
                  </a:lnTo>
                  <a:lnTo>
                    <a:pt x="4270" y="2028"/>
                  </a:lnTo>
                  <a:lnTo>
                    <a:pt x="4250" y="2016"/>
                  </a:lnTo>
                  <a:lnTo>
                    <a:pt x="4229" y="2006"/>
                  </a:lnTo>
                  <a:lnTo>
                    <a:pt x="4208" y="1996"/>
                  </a:lnTo>
                  <a:lnTo>
                    <a:pt x="4186" y="1987"/>
                  </a:lnTo>
                  <a:lnTo>
                    <a:pt x="4163" y="1980"/>
                  </a:lnTo>
                  <a:lnTo>
                    <a:pt x="4141" y="1974"/>
                  </a:lnTo>
                  <a:lnTo>
                    <a:pt x="4116" y="1968"/>
                  </a:lnTo>
                  <a:lnTo>
                    <a:pt x="4093" y="1964"/>
                  </a:lnTo>
                  <a:lnTo>
                    <a:pt x="4068" y="1960"/>
                  </a:lnTo>
                  <a:lnTo>
                    <a:pt x="4044" y="1959"/>
                  </a:lnTo>
                  <a:lnTo>
                    <a:pt x="4019" y="1958"/>
                  </a:lnTo>
                  <a:lnTo>
                    <a:pt x="3994" y="1959"/>
                  </a:lnTo>
                  <a:lnTo>
                    <a:pt x="3969" y="1960"/>
                  </a:lnTo>
                  <a:lnTo>
                    <a:pt x="3945" y="1964"/>
                  </a:lnTo>
                  <a:lnTo>
                    <a:pt x="3921" y="1968"/>
                  </a:lnTo>
                  <a:lnTo>
                    <a:pt x="3898" y="1974"/>
                  </a:lnTo>
                  <a:lnTo>
                    <a:pt x="3874" y="1980"/>
                  </a:lnTo>
                  <a:lnTo>
                    <a:pt x="3852" y="1987"/>
                  </a:lnTo>
                  <a:lnTo>
                    <a:pt x="3830" y="1996"/>
                  </a:lnTo>
                  <a:lnTo>
                    <a:pt x="3809" y="2006"/>
                  </a:lnTo>
                  <a:lnTo>
                    <a:pt x="3788" y="2016"/>
                  </a:lnTo>
                  <a:lnTo>
                    <a:pt x="3767" y="2028"/>
                  </a:lnTo>
                  <a:lnTo>
                    <a:pt x="3747" y="2041"/>
                  </a:lnTo>
                  <a:lnTo>
                    <a:pt x="3728" y="2054"/>
                  </a:lnTo>
                  <a:lnTo>
                    <a:pt x="3711" y="2068"/>
                  </a:lnTo>
                  <a:lnTo>
                    <a:pt x="3693" y="2084"/>
                  </a:lnTo>
                  <a:lnTo>
                    <a:pt x="3676" y="2100"/>
                  </a:lnTo>
                  <a:lnTo>
                    <a:pt x="3660" y="2116"/>
                  </a:lnTo>
                  <a:lnTo>
                    <a:pt x="3645" y="2134"/>
                  </a:lnTo>
                  <a:lnTo>
                    <a:pt x="3630" y="2152"/>
                  </a:lnTo>
                  <a:lnTo>
                    <a:pt x="3617" y="2172"/>
                  </a:lnTo>
                  <a:lnTo>
                    <a:pt x="3605" y="2191"/>
                  </a:lnTo>
                  <a:lnTo>
                    <a:pt x="3592" y="2211"/>
                  </a:lnTo>
                  <a:lnTo>
                    <a:pt x="3582" y="2232"/>
                  </a:lnTo>
                  <a:lnTo>
                    <a:pt x="3572" y="2253"/>
                  </a:lnTo>
                  <a:lnTo>
                    <a:pt x="3563" y="2276"/>
                  </a:lnTo>
                  <a:lnTo>
                    <a:pt x="3556" y="2298"/>
                  </a:lnTo>
                  <a:lnTo>
                    <a:pt x="3550" y="2321"/>
                  </a:lnTo>
                  <a:lnTo>
                    <a:pt x="3545" y="2345"/>
                  </a:lnTo>
                  <a:lnTo>
                    <a:pt x="3540" y="2369"/>
                  </a:lnTo>
                  <a:lnTo>
                    <a:pt x="3537" y="2393"/>
                  </a:lnTo>
                  <a:lnTo>
                    <a:pt x="3534" y="2417"/>
                  </a:lnTo>
                  <a:lnTo>
                    <a:pt x="3534" y="2443"/>
                  </a:lnTo>
                  <a:lnTo>
                    <a:pt x="3534" y="2467"/>
                  </a:lnTo>
                  <a:lnTo>
                    <a:pt x="3537" y="2492"/>
                  </a:lnTo>
                  <a:lnTo>
                    <a:pt x="3540" y="2517"/>
                  </a:lnTo>
                  <a:lnTo>
                    <a:pt x="3545" y="2541"/>
                  </a:lnTo>
                  <a:lnTo>
                    <a:pt x="3550" y="2564"/>
                  </a:lnTo>
                  <a:lnTo>
                    <a:pt x="3556" y="2587"/>
                  </a:lnTo>
                  <a:lnTo>
                    <a:pt x="3563" y="2610"/>
                  </a:lnTo>
                  <a:lnTo>
                    <a:pt x="3572" y="2631"/>
                  </a:lnTo>
                  <a:lnTo>
                    <a:pt x="3582" y="2654"/>
                  </a:lnTo>
                  <a:lnTo>
                    <a:pt x="3592" y="2674"/>
                  </a:lnTo>
                  <a:lnTo>
                    <a:pt x="3605" y="2695"/>
                  </a:lnTo>
                  <a:lnTo>
                    <a:pt x="3617" y="2714"/>
                  </a:lnTo>
                  <a:lnTo>
                    <a:pt x="3630" y="2733"/>
                  </a:lnTo>
                  <a:lnTo>
                    <a:pt x="3645" y="2752"/>
                  </a:lnTo>
                  <a:lnTo>
                    <a:pt x="3660" y="2768"/>
                  </a:lnTo>
                  <a:lnTo>
                    <a:pt x="3676" y="2786"/>
                  </a:lnTo>
                  <a:lnTo>
                    <a:pt x="3693" y="2802"/>
                  </a:lnTo>
                  <a:lnTo>
                    <a:pt x="3711" y="2817"/>
                  </a:lnTo>
                  <a:lnTo>
                    <a:pt x="3728" y="2831"/>
                  </a:lnTo>
                  <a:lnTo>
                    <a:pt x="3747" y="2845"/>
                  </a:lnTo>
                  <a:lnTo>
                    <a:pt x="3767" y="2858"/>
                  </a:lnTo>
                  <a:lnTo>
                    <a:pt x="3788" y="2869"/>
                  </a:lnTo>
                  <a:lnTo>
                    <a:pt x="3809" y="2880"/>
                  </a:lnTo>
                  <a:lnTo>
                    <a:pt x="3830" y="2890"/>
                  </a:lnTo>
                  <a:lnTo>
                    <a:pt x="3852" y="2898"/>
                  </a:lnTo>
                  <a:lnTo>
                    <a:pt x="3874" y="2906"/>
                  </a:lnTo>
                  <a:lnTo>
                    <a:pt x="3898" y="2912"/>
                  </a:lnTo>
                  <a:lnTo>
                    <a:pt x="3921" y="2918"/>
                  </a:lnTo>
                  <a:lnTo>
                    <a:pt x="3945" y="2922"/>
                  </a:lnTo>
                  <a:lnTo>
                    <a:pt x="3969" y="2924"/>
                  </a:lnTo>
                  <a:lnTo>
                    <a:pt x="3994" y="2927"/>
                  </a:lnTo>
                  <a:lnTo>
                    <a:pt x="4019" y="2928"/>
                  </a:lnTo>
                  <a:lnTo>
                    <a:pt x="4044" y="2927"/>
                  </a:lnTo>
                  <a:lnTo>
                    <a:pt x="4068" y="2924"/>
                  </a:lnTo>
                  <a:lnTo>
                    <a:pt x="4093" y="2922"/>
                  </a:lnTo>
                  <a:lnTo>
                    <a:pt x="4116" y="2918"/>
                  </a:lnTo>
                  <a:lnTo>
                    <a:pt x="4141" y="2912"/>
                  </a:lnTo>
                  <a:lnTo>
                    <a:pt x="4163" y="2906"/>
                  </a:lnTo>
                  <a:lnTo>
                    <a:pt x="4186" y="2898"/>
                  </a:lnTo>
                  <a:lnTo>
                    <a:pt x="4208" y="2890"/>
                  </a:lnTo>
                  <a:lnTo>
                    <a:pt x="4229" y="2880"/>
                  </a:lnTo>
                  <a:lnTo>
                    <a:pt x="4250" y="2869"/>
                  </a:lnTo>
                  <a:lnTo>
                    <a:pt x="4270" y="2858"/>
                  </a:lnTo>
                  <a:lnTo>
                    <a:pt x="4290" y="2845"/>
                  </a:lnTo>
                  <a:lnTo>
                    <a:pt x="4309" y="2831"/>
                  </a:lnTo>
                  <a:lnTo>
                    <a:pt x="4328" y="2817"/>
                  </a:lnTo>
                  <a:lnTo>
                    <a:pt x="4345" y="2802"/>
                  </a:lnTo>
                  <a:lnTo>
                    <a:pt x="4362" y="2786"/>
                  </a:lnTo>
                  <a:lnTo>
                    <a:pt x="4378" y="2768"/>
                  </a:lnTo>
                  <a:lnTo>
                    <a:pt x="4393" y="2752"/>
                  </a:lnTo>
                  <a:lnTo>
                    <a:pt x="4407" y="2733"/>
                  </a:lnTo>
                  <a:lnTo>
                    <a:pt x="4421" y="2714"/>
                  </a:lnTo>
                  <a:lnTo>
                    <a:pt x="4434" y="2695"/>
                  </a:lnTo>
                  <a:lnTo>
                    <a:pt x="4445" y="2674"/>
                  </a:lnTo>
                  <a:lnTo>
                    <a:pt x="4456" y="2654"/>
                  </a:lnTo>
                  <a:lnTo>
                    <a:pt x="4465" y="2631"/>
                  </a:lnTo>
                  <a:lnTo>
                    <a:pt x="4474" y="2610"/>
                  </a:lnTo>
                  <a:lnTo>
                    <a:pt x="4482" y="2587"/>
                  </a:lnTo>
                  <a:lnTo>
                    <a:pt x="4489" y="2564"/>
                  </a:lnTo>
                  <a:lnTo>
                    <a:pt x="4494" y="2541"/>
                  </a:lnTo>
                  <a:lnTo>
                    <a:pt x="4499" y="2517"/>
                  </a:lnTo>
                  <a:lnTo>
                    <a:pt x="4501" y="2492"/>
                  </a:lnTo>
                  <a:lnTo>
                    <a:pt x="4503" y="2467"/>
                  </a:lnTo>
                  <a:lnTo>
                    <a:pt x="4504" y="2443"/>
                  </a:lnTo>
                  <a:lnTo>
                    <a:pt x="4503" y="2417"/>
                  </a:lnTo>
                  <a:lnTo>
                    <a:pt x="4501" y="2393"/>
                  </a:lnTo>
                  <a:lnTo>
                    <a:pt x="4499" y="2369"/>
                  </a:lnTo>
                  <a:lnTo>
                    <a:pt x="4494" y="2345"/>
                  </a:lnTo>
                  <a:lnTo>
                    <a:pt x="4489" y="2321"/>
                  </a:lnTo>
                  <a:lnTo>
                    <a:pt x="4482" y="2298"/>
                  </a:lnTo>
                  <a:lnTo>
                    <a:pt x="4474" y="2276"/>
                  </a:lnTo>
                  <a:lnTo>
                    <a:pt x="4465" y="2253"/>
                  </a:lnTo>
                  <a:lnTo>
                    <a:pt x="4456" y="2232"/>
                  </a:lnTo>
                  <a:lnTo>
                    <a:pt x="4445" y="2211"/>
                  </a:lnTo>
                  <a:lnTo>
                    <a:pt x="4434" y="2191"/>
                  </a:lnTo>
                  <a:lnTo>
                    <a:pt x="4421" y="2172"/>
                  </a:lnTo>
                  <a:lnTo>
                    <a:pt x="4407" y="2152"/>
                  </a:lnTo>
                  <a:lnTo>
                    <a:pt x="4393" y="2134"/>
                  </a:lnTo>
                  <a:lnTo>
                    <a:pt x="4378" y="2116"/>
                  </a:lnTo>
                  <a:lnTo>
                    <a:pt x="4362" y="2100"/>
                  </a:lnTo>
                  <a:close/>
                </a:path>
              </a:pathLst>
            </a:custGeom>
            <a:solidFill>
              <a:srgbClr val="363E7D"/>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6" name="文本框 5">
            <a:extLst>
              <a:ext uri="{FF2B5EF4-FFF2-40B4-BE49-F238E27FC236}">
                <a16:creationId xmlns:a16="http://schemas.microsoft.com/office/drawing/2014/main" id="{5450403A-77E3-1AC9-E8B4-DB778510995F}"/>
              </a:ext>
            </a:extLst>
          </p:cNvPr>
          <p:cNvSpPr txBox="1"/>
          <p:nvPr/>
        </p:nvSpPr>
        <p:spPr>
          <a:xfrm>
            <a:off x="2281248" y="1932662"/>
            <a:ext cx="2176451" cy="763286"/>
          </a:xfrm>
          <a:prstGeom prst="rect">
            <a:avLst/>
          </a:prstGeom>
          <a:noFill/>
        </p:spPr>
        <p:txBody>
          <a:bodyPr wrap="square" rtlCol="0">
            <a:spAutoFit/>
          </a:bodyPr>
          <a:lstStyle/>
          <a:p>
            <a:pPr>
              <a:lnSpc>
                <a:spcPct val="80000"/>
              </a:lnSpc>
              <a:spcBef>
                <a:spcPct val="0"/>
              </a:spcBef>
            </a:pPr>
            <a:r>
              <a:rPr lang="zh-CN" altLang="en-US" sz="3200" i="1" dirty="0">
                <a:solidFill>
                  <a:srgbClr val="445185"/>
                </a:solidFill>
                <a:latin typeface="黑体" panose="02010609060101010101" charset="-122"/>
                <a:ea typeface="黑体" panose="02010609060101010101" charset="-122"/>
                <a:cs typeface="+mj-cs"/>
              </a:rPr>
              <a:t>防盗链</a:t>
            </a:r>
          </a:p>
          <a:p>
            <a:endParaRPr kumimoji="1" lang="zh-CN" altLang="en-US" dirty="0"/>
          </a:p>
        </p:txBody>
      </p:sp>
    </p:spTree>
  </p:cSld>
  <p:clrMapOvr>
    <a:masterClrMapping/>
  </p:clrMapOvr>
  <p:transition spd="slow">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79997" y="419101"/>
            <a:ext cx="4277803"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445185"/>
                </a:solidFill>
                <a:latin typeface="黑体" panose="02010609060101010101" charset="-122"/>
                <a:ea typeface="黑体" panose="02010609060101010101" charset="-122"/>
              </a:rPr>
              <a:t>流体加密方案</a:t>
            </a:r>
          </a:p>
        </p:txBody>
      </p:sp>
      <p:sp>
        <p:nvSpPr>
          <p:cNvPr id="27" name="文本框 26"/>
          <p:cNvSpPr txBox="1"/>
          <p:nvPr/>
        </p:nvSpPr>
        <p:spPr>
          <a:xfrm>
            <a:off x="1103089" y="2634676"/>
            <a:ext cx="8647580" cy="1881284"/>
          </a:xfrm>
          <a:prstGeom prst="rect">
            <a:avLst/>
          </a:prstGeom>
          <a:noFill/>
        </p:spPr>
        <p:txBody>
          <a:bodyPr wrap="square">
            <a:spAutoFit/>
          </a:bodyPr>
          <a:lstStyle/>
          <a:p>
            <a:pPr>
              <a:lnSpc>
                <a:spcPct val="150000"/>
              </a:lnSpc>
            </a:pPr>
            <a:r>
              <a:rPr lang="en-US" altLang="zh-CN" sz="1600" dirty="0">
                <a:solidFill>
                  <a:srgbClr val="445185"/>
                </a:solidFill>
                <a:latin typeface="黑体" panose="02010609060101010101" charset="-122"/>
                <a:ea typeface="黑体" panose="02010609060101010101" charset="-122"/>
              </a:rPr>
              <a:t>1</a:t>
            </a:r>
            <a:r>
              <a:rPr lang="zh-CN" altLang="en-US" sz="1600" dirty="0">
                <a:solidFill>
                  <a:srgbClr val="445185"/>
                </a:solidFill>
                <a:latin typeface="黑体" panose="02010609060101010101" charset="-122"/>
                <a:ea typeface="黑体" panose="02010609060101010101" charset="-122"/>
              </a:rPr>
              <a:t>、标准流媒体加密协议：例如：</a:t>
            </a:r>
            <a:r>
              <a:rPr lang="en" altLang="zh-CN" sz="1600" dirty="0">
                <a:solidFill>
                  <a:srgbClr val="445185"/>
                </a:solidFill>
                <a:latin typeface="黑体" panose="02010609060101010101" charset="-122"/>
                <a:ea typeface="黑体" panose="02010609060101010101" charset="-122"/>
              </a:rPr>
              <a:t>HLS</a:t>
            </a:r>
            <a:r>
              <a:rPr lang="zh-CN" altLang="en" sz="1600" dirty="0">
                <a:solidFill>
                  <a:srgbClr val="445185"/>
                </a:solidFill>
                <a:latin typeface="黑体" panose="02010609060101010101" charset="-122"/>
                <a:ea typeface="黑体" panose="02010609060101010101" charset="-122"/>
              </a:rPr>
              <a:t>、</a:t>
            </a:r>
            <a:r>
              <a:rPr lang="en" altLang="zh-CN" sz="1600" dirty="0">
                <a:solidFill>
                  <a:srgbClr val="445185"/>
                </a:solidFill>
                <a:latin typeface="黑体" panose="02010609060101010101" charset="-122"/>
                <a:ea typeface="黑体" panose="02010609060101010101" charset="-122"/>
              </a:rPr>
              <a:t>DASH</a:t>
            </a:r>
            <a:r>
              <a:rPr lang="zh-CN" altLang="en-US" sz="1600" dirty="0">
                <a:solidFill>
                  <a:srgbClr val="445185"/>
                </a:solidFill>
                <a:latin typeface="黑体" panose="02010609060101010101" charset="-122"/>
                <a:ea typeface="黑体" panose="02010609060101010101" charset="-122"/>
              </a:rPr>
              <a:t>流媒体格式都支持加密协议。</a:t>
            </a:r>
            <a:endParaRPr lang="en-US" altLang="zh-CN" sz="1600" dirty="0">
              <a:solidFill>
                <a:srgbClr val="445185"/>
              </a:solidFill>
              <a:latin typeface="黑体" panose="02010609060101010101" charset="-122"/>
              <a:ea typeface="黑体" panose="02010609060101010101" charset="-122"/>
            </a:endParaRPr>
          </a:p>
          <a:p>
            <a:pPr>
              <a:lnSpc>
                <a:spcPct val="150000"/>
              </a:lnSpc>
            </a:pPr>
            <a:r>
              <a:rPr lang="zh-CN" altLang="en-US" sz="1600" dirty="0">
                <a:solidFill>
                  <a:srgbClr val="445185"/>
                </a:solidFill>
                <a:latin typeface="黑体" panose="02010609060101010101" charset="-122"/>
                <a:ea typeface="黑体" panose="02010609060101010101" charset="-122"/>
              </a:rPr>
              <a:t>优点：技术成熟，很好的兼容性；各种浏览器，手机原生播放器组件，小程序都能兼容。</a:t>
            </a:r>
            <a:endParaRPr lang="en-US" altLang="zh-CN" sz="1600" dirty="0">
              <a:solidFill>
                <a:srgbClr val="445185"/>
              </a:solidFill>
              <a:latin typeface="黑体" panose="02010609060101010101" charset="-122"/>
              <a:ea typeface="黑体" panose="02010609060101010101" charset="-122"/>
            </a:endParaRPr>
          </a:p>
          <a:p>
            <a:pPr>
              <a:lnSpc>
                <a:spcPct val="150000"/>
              </a:lnSpc>
            </a:pPr>
            <a:r>
              <a:rPr lang="zh-CN" altLang="en-US" sz="1600" dirty="0">
                <a:solidFill>
                  <a:srgbClr val="445185"/>
                </a:solidFill>
                <a:latin typeface="黑体" panose="02010609060101010101" charset="-122"/>
                <a:ea typeface="黑体" panose="02010609060101010101" charset="-122"/>
              </a:rPr>
              <a:t>缺点：由于是公开的算法，还原也十分简单，有很多影音嗅探工具能直接下载还原，加密效果较弱</a:t>
            </a:r>
            <a:endParaRPr lang="en-US" altLang="zh-CN" sz="1600" dirty="0">
              <a:solidFill>
                <a:srgbClr val="445185"/>
              </a:solidFill>
              <a:latin typeface="黑体" panose="02010609060101010101" charset="-122"/>
              <a:ea typeface="黑体" panose="02010609060101010101" charset="-122"/>
            </a:endParaRPr>
          </a:p>
          <a:p>
            <a:pPr>
              <a:lnSpc>
                <a:spcPct val="150000"/>
              </a:lnSpc>
            </a:pPr>
            <a:endParaRPr lang="en-US" altLang="zh-CN" sz="1600" dirty="0">
              <a:solidFill>
                <a:srgbClr val="445185"/>
              </a:solidFill>
              <a:latin typeface="黑体" panose="02010609060101010101" charset="-122"/>
              <a:ea typeface="黑体" panose="02010609060101010101" charset="-122"/>
            </a:endParaRPr>
          </a:p>
        </p:txBody>
      </p:sp>
      <p:grpSp>
        <p:nvGrpSpPr>
          <p:cNvPr id="15" name="组合 14"/>
          <p:cNvGrpSpPr/>
          <p:nvPr/>
        </p:nvGrpSpPr>
        <p:grpSpPr>
          <a:xfrm>
            <a:off x="979997" y="1559779"/>
            <a:ext cx="914400" cy="914400"/>
            <a:chOff x="7759867" y="2301540"/>
            <a:chExt cx="914400" cy="914400"/>
          </a:xfrm>
        </p:grpSpPr>
        <p:sp>
          <p:nvSpPr>
            <p:cNvPr id="16" name="椭圆 15"/>
            <p:cNvSpPr/>
            <p:nvPr/>
          </p:nvSpPr>
          <p:spPr>
            <a:xfrm>
              <a:off x="7759867" y="2301540"/>
              <a:ext cx="914400" cy="914400"/>
            </a:xfrm>
            <a:prstGeom prst="ellipse">
              <a:avLst/>
            </a:prstGeom>
            <a:gradFill flip="none" rotWithShape="1">
              <a:gsLst>
                <a:gs pos="0">
                  <a:schemeClr val="accent5">
                    <a:lumMod val="40000"/>
                    <a:lumOff val="60000"/>
                  </a:schemeClr>
                </a:gs>
                <a:gs pos="100000">
                  <a:schemeClr val="bg1"/>
                </a:gs>
              </a:gsLst>
              <a:lin ang="16200000" scaled="0"/>
              <a:tileRect/>
            </a:gradFill>
            <a:ln>
              <a:solidFill>
                <a:srgbClr val="363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KSO_Shape"/>
            <p:cNvSpPr/>
            <p:nvPr/>
          </p:nvSpPr>
          <p:spPr bwMode="auto">
            <a:xfrm>
              <a:off x="8078213" y="2598832"/>
              <a:ext cx="277708" cy="319817"/>
            </a:xfrm>
            <a:custGeom>
              <a:avLst/>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rgbClr val="363E7D"/>
            </a:solidFill>
            <a:ln>
              <a:noFill/>
            </a:ln>
          </p:spPr>
          <p:txBody>
            <a:bodyPr anchor="ctr"/>
            <a:lstStyle/>
            <a:p>
              <a:pPr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grpSp>
      <p:sp>
        <p:nvSpPr>
          <p:cNvPr id="2" name="文本框 1">
            <a:extLst>
              <a:ext uri="{FF2B5EF4-FFF2-40B4-BE49-F238E27FC236}">
                <a16:creationId xmlns:a16="http://schemas.microsoft.com/office/drawing/2014/main" id="{14D538E9-C4FC-51D5-161D-6A2A97E90F45}"/>
              </a:ext>
            </a:extLst>
          </p:cNvPr>
          <p:cNvSpPr txBox="1"/>
          <p:nvPr/>
        </p:nvSpPr>
        <p:spPr>
          <a:xfrm>
            <a:off x="2212742" y="1827848"/>
            <a:ext cx="2658196" cy="486287"/>
          </a:xfrm>
          <a:prstGeom prst="rect">
            <a:avLst/>
          </a:prstGeom>
          <a:noFill/>
        </p:spPr>
        <p:txBody>
          <a:bodyPr wrap="square" rtlCol="0">
            <a:spAutoFit/>
          </a:bodyPr>
          <a:lstStyle/>
          <a:p>
            <a:pPr>
              <a:lnSpc>
                <a:spcPct val="80000"/>
              </a:lnSpc>
              <a:spcBef>
                <a:spcPct val="0"/>
              </a:spcBef>
            </a:pPr>
            <a:r>
              <a:rPr lang="zh-CN" altLang="en-US" sz="3200" i="1" dirty="0">
                <a:solidFill>
                  <a:srgbClr val="445185"/>
                </a:solidFill>
                <a:latin typeface="黑体" panose="02010609060101010101" charset="-122"/>
                <a:ea typeface="黑体" panose="02010609060101010101" charset="-122"/>
                <a:cs typeface="+mj-cs"/>
              </a:rPr>
              <a:t>视频数据加密</a:t>
            </a:r>
          </a:p>
        </p:txBody>
      </p:sp>
    </p:spTree>
    <p:extLst>
      <p:ext uri="{BB962C8B-B14F-4D97-AF65-F5344CB8AC3E}">
        <p14:creationId xmlns:p14="http://schemas.microsoft.com/office/powerpoint/2010/main" val="3761513135"/>
      </p:ext>
    </p:extLst>
  </p:cSld>
  <p:clrMapOvr>
    <a:masterClrMapping/>
  </p:clrMapOvr>
  <p:transition spd="slow">
    <p:randomBa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997" y="419101"/>
            <a:ext cx="4277803" cy="980181"/>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445185"/>
                </a:solidFill>
                <a:latin typeface="黑体" panose="02010609060101010101" charset="-122"/>
                <a:ea typeface="黑体" panose="02010609060101010101" charset="-122"/>
              </a:rPr>
              <a:t>主流流体加密方案</a:t>
            </a:r>
          </a:p>
        </p:txBody>
      </p:sp>
      <p:sp>
        <p:nvSpPr>
          <p:cNvPr id="27" name="文本框 26"/>
          <p:cNvSpPr txBox="1"/>
          <p:nvPr/>
        </p:nvSpPr>
        <p:spPr>
          <a:xfrm>
            <a:off x="1103089" y="2634676"/>
            <a:ext cx="8647580" cy="2790187"/>
          </a:xfrm>
          <a:prstGeom prst="rect">
            <a:avLst/>
          </a:prstGeom>
          <a:noFill/>
        </p:spPr>
        <p:txBody>
          <a:bodyPr wrap="square">
            <a:spAutoFit/>
          </a:bodyPr>
          <a:lstStyle/>
          <a:p>
            <a:pPr>
              <a:lnSpc>
                <a:spcPct val="150000"/>
              </a:lnSpc>
            </a:pPr>
            <a:r>
              <a:rPr lang="en-US" altLang="zh-CN" sz="1600" dirty="0">
                <a:solidFill>
                  <a:srgbClr val="445185"/>
                </a:solidFill>
                <a:latin typeface="黑体" panose="02010609060101010101" charset="-122"/>
                <a:ea typeface="黑体" panose="02010609060101010101" charset="-122"/>
              </a:rPr>
              <a:t>2</a:t>
            </a:r>
            <a:r>
              <a:rPr lang="zh-CN" altLang="en-US" sz="1600" dirty="0">
                <a:solidFill>
                  <a:srgbClr val="445185"/>
                </a:solidFill>
                <a:latin typeface="黑体" panose="02010609060101010101" charset="-122"/>
                <a:ea typeface="黑体" panose="02010609060101010101" charset="-122"/>
              </a:rPr>
              <a:t>、私有转码协议加密：逐帧把视频编码转为私有视频编码</a:t>
            </a:r>
            <a:endParaRPr lang="en-US" altLang="zh-CN" sz="1600" dirty="0">
              <a:solidFill>
                <a:srgbClr val="445185"/>
              </a:solidFill>
              <a:latin typeface="黑体" panose="02010609060101010101" charset="-122"/>
              <a:ea typeface="黑体" panose="02010609060101010101" charset="-122"/>
            </a:endParaRPr>
          </a:p>
          <a:p>
            <a:pPr>
              <a:lnSpc>
                <a:spcPct val="150000"/>
              </a:lnSpc>
            </a:pPr>
            <a:r>
              <a:rPr lang="zh-CN" altLang="en-US" sz="1600" dirty="0">
                <a:solidFill>
                  <a:srgbClr val="445185"/>
                </a:solidFill>
                <a:latin typeface="黑体" panose="02010609060101010101" charset="-122"/>
                <a:ea typeface="黑体" panose="02010609060101010101" charset="-122"/>
              </a:rPr>
              <a:t>优点：由于采用私有视频编码协议，安全性更高</a:t>
            </a:r>
            <a:endParaRPr lang="en-US" altLang="zh-CN" sz="1600" dirty="0">
              <a:solidFill>
                <a:srgbClr val="445185"/>
              </a:solidFill>
              <a:latin typeface="黑体" panose="02010609060101010101" charset="-122"/>
              <a:ea typeface="黑体" panose="02010609060101010101" charset="-122"/>
            </a:endParaRPr>
          </a:p>
          <a:p>
            <a:pPr>
              <a:lnSpc>
                <a:spcPct val="150000"/>
              </a:lnSpc>
            </a:pPr>
            <a:r>
              <a:rPr lang="zh-CN" altLang="en-US" sz="1600" dirty="0">
                <a:solidFill>
                  <a:srgbClr val="445185"/>
                </a:solidFill>
                <a:latin typeface="黑体" panose="02010609060101010101" charset="-122"/>
                <a:ea typeface="黑体" panose="02010609060101010101" charset="-122"/>
              </a:rPr>
              <a:t>缺点：必须使用专用的播放器才能解密；加密过程类似于视频转码，需要消耗比较长的加密时间。</a:t>
            </a:r>
            <a:endParaRPr lang="en-US" altLang="zh-CN" sz="1600" dirty="0">
              <a:solidFill>
                <a:srgbClr val="445185"/>
              </a:solidFill>
              <a:latin typeface="黑体" panose="02010609060101010101" charset="-122"/>
              <a:ea typeface="黑体" panose="02010609060101010101" charset="-122"/>
            </a:endParaRPr>
          </a:p>
          <a:p>
            <a:pPr>
              <a:lnSpc>
                <a:spcPct val="150000"/>
              </a:lnSpc>
            </a:pPr>
            <a:endParaRPr lang="en-US" altLang="zh-CN" sz="1600" dirty="0">
              <a:solidFill>
                <a:srgbClr val="445185"/>
              </a:solidFill>
              <a:latin typeface="黑体" panose="02010609060101010101" charset="-122"/>
              <a:ea typeface="黑体" panose="02010609060101010101" charset="-122"/>
            </a:endParaRPr>
          </a:p>
          <a:p>
            <a:pPr>
              <a:lnSpc>
                <a:spcPct val="150000"/>
              </a:lnSpc>
            </a:pPr>
            <a:r>
              <a:rPr lang="zh-CN" altLang="en-US" sz="2000" dirty="0">
                <a:solidFill>
                  <a:srgbClr val="445185"/>
                </a:solidFill>
                <a:latin typeface="黑体" panose="02010609060101010101" charset="-122"/>
                <a:ea typeface="黑体" panose="02010609060101010101" charset="-122"/>
              </a:rPr>
              <a:t>数据安全是矛与盾的关系，安全技术的升级往往是随着破解技术的进度而提高，破解成本的降低也普及。</a:t>
            </a:r>
            <a:endParaRPr lang="en-US" altLang="zh-CN" sz="2000" dirty="0">
              <a:solidFill>
                <a:srgbClr val="445185"/>
              </a:solidFill>
              <a:latin typeface="黑体" panose="02010609060101010101" charset="-122"/>
              <a:ea typeface="黑体" panose="02010609060101010101" charset="-122"/>
            </a:endParaRPr>
          </a:p>
        </p:txBody>
      </p:sp>
      <p:grpSp>
        <p:nvGrpSpPr>
          <p:cNvPr id="15" name="组合 14"/>
          <p:cNvGrpSpPr/>
          <p:nvPr/>
        </p:nvGrpSpPr>
        <p:grpSpPr>
          <a:xfrm>
            <a:off x="979997" y="1559779"/>
            <a:ext cx="914400" cy="914400"/>
            <a:chOff x="7759867" y="2301540"/>
            <a:chExt cx="914400" cy="914400"/>
          </a:xfrm>
        </p:grpSpPr>
        <p:sp>
          <p:nvSpPr>
            <p:cNvPr id="16" name="椭圆 15"/>
            <p:cNvSpPr/>
            <p:nvPr/>
          </p:nvSpPr>
          <p:spPr>
            <a:xfrm>
              <a:off x="7759867" y="2301540"/>
              <a:ext cx="914400" cy="914400"/>
            </a:xfrm>
            <a:prstGeom prst="ellipse">
              <a:avLst/>
            </a:prstGeom>
            <a:gradFill flip="none" rotWithShape="1">
              <a:gsLst>
                <a:gs pos="0">
                  <a:schemeClr val="accent5">
                    <a:lumMod val="40000"/>
                    <a:lumOff val="60000"/>
                  </a:schemeClr>
                </a:gs>
                <a:gs pos="100000">
                  <a:schemeClr val="bg1"/>
                </a:gs>
              </a:gsLst>
              <a:lin ang="16200000" scaled="0"/>
              <a:tileRect/>
            </a:gradFill>
            <a:ln>
              <a:solidFill>
                <a:srgbClr val="363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KSO_Shape"/>
            <p:cNvSpPr/>
            <p:nvPr/>
          </p:nvSpPr>
          <p:spPr bwMode="auto">
            <a:xfrm>
              <a:off x="8078213" y="2598832"/>
              <a:ext cx="277708" cy="319817"/>
            </a:xfrm>
            <a:custGeom>
              <a:avLst/>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rgbClr val="363E7D"/>
            </a:solidFill>
            <a:ln>
              <a:noFill/>
            </a:ln>
          </p:spPr>
          <p:txBody>
            <a:bodyPr anchor="ctr"/>
            <a:lstStyle/>
            <a:p>
              <a:pPr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grpSp>
      <p:sp>
        <p:nvSpPr>
          <p:cNvPr id="2" name="文本框 1">
            <a:extLst>
              <a:ext uri="{FF2B5EF4-FFF2-40B4-BE49-F238E27FC236}">
                <a16:creationId xmlns:a16="http://schemas.microsoft.com/office/drawing/2014/main" id="{14D538E9-C4FC-51D5-161D-6A2A97E90F45}"/>
              </a:ext>
            </a:extLst>
          </p:cNvPr>
          <p:cNvSpPr txBox="1"/>
          <p:nvPr/>
        </p:nvSpPr>
        <p:spPr>
          <a:xfrm>
            <a:off x="2133611" y="1857071"/>
            <a:ext cx="2684574" cy="486287"/>
          </a:xfrm>
          <a:prstGeom prst="rect">
            <a:avLst/>
          </a:prstGeom>
          <a:noFill/>
        </p:spPr>
        <p:txBody>
          <a:bodyPr wrap="square" rtlCol="0">
            <a:spAutoFit/>
          </a:bodyPr>
          <a:lstStyle/>
          <a:p>
            <a:pPr>
              <a:lnSpc>
                <a:spcPct val="80000"/>
              </a:lnSpc>
              <a:spcBef>
                <a:spcPct val="0"/>
              </a:spcBef>
            </a:pPr>
            <a:r>
              <a:rPr lang="zh-CN" altLang="en-US" sz="3200" i="1" dirty="0">
                <a:solidFill>
                  <a:srgbClr val="445185"/>
                </a:solidFill>
                <a:latin typeface="黑体" panose="02010609060101010101" charset="-122"/>
                <a:ea typeface="黑体" panose="02010609060101010101" charset="-122"/>
                <a:cs typeface="+mj-cs"/>
              </a:rPr>
              <a:t>视频数据加密</a:t>
            </a:r>
          </a:p>
        </p:txBody>
      </p:sp>
    </p:spTree>
    <p:extLst>
      <p:ext uri="{BB962C8B-B14F-4D97-AF65-F5344CB8AC3E}">
        <p14:creationId xmlns:p14="http://schemas.microsoft.com/office/powerpoint/2010/main" val="1742652928"/>
      </p:ext>
    </p:extLst>
  </p:cSld>
  <p:clrMapOvr>
    <a:masterClrMapping/>
  </p:clrMapOvr>
  <p:transition spd="slow">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79997" y="419101"/>
            <a:ext cx="4277803" cy="980181"/>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4800" i="1" dirty="0">
                <a:solidFill>
                  <a:srgbClr val="445185"/>
                </a:solidFill>
                <a:latin typeface="黑体" panose="02010609060101010101" charset="-122"/>
                <a:ea typeface="黑体" panose="02010609060101010101" charset="-122"/>
              </a:rPr>
              <a:t>HLS</a:t>
            </a:r>
            <a:r>
              <a:rPr lang="zh-CN" altLang="en" sz="4800" i="1" dirty="0">
                <a:solidFill>
                  <a:srgbClr val="445185"/>
                </a:solidFill>
                <a:latin typeface="黑体" panose="02010609060101010101" charset="-122"/>
                <a:ea typeface="黑体" panose="02010609060101010101" charset="-122"/>
              </a:rPr>
              <a:t>标准</a:t>
            </a:r>
            <a:r>
              <a:rPr lang="zh-CN" altLang="en-US" sz="4800" i="1" dirty="0">
                <a:solidFill>
                  <a:srgbClr val="445185"/>
                </a:solidFill>
                <a:latin typeface="黑体" panose="02010609060101010101" charset="-122"/>
                <a:ea typeface="黑体" panose="02010609060101010101" charset="-122"/>
              </a:rPr>
              <a:t>加密协议</a:t>
            </a:r>
          </a:p>
        </p:txBody>
      </p:sp>
      <p:sp>
        <p:nvSpPr>
          <p:cNvPr id="27" name="文本框 26"/>
          <p:cNvSpPr txBox="1"/>
          <p:nvPr/>
        </p:nvSpPr>
        <p:spPr>
          <a:xfrm>
            <a:off x="1041543" y="2532501"/>
            <a:ext cx="8647580" cy="1405193"/>
          </a:xfrm>
          <a:prstGeom prst="rect">
            <a:avLst/>
          </a:prstGeom>
          <a:noFill/>
        </p:spPr>
        <p:txBody>
          <a:bodyPr wrap="square">
            <a:spAutoFit/>
          </a:bodyPr>
          <a:lstStyle/>
          <a:p>
            <a:pPr>
              <a:lnSpc>
                <a:spcPct val="150000"/>
              </a:lnSpc>
            </a:pPr>
            <a:r>
              <a:rPr lang="en-US" altLang="zh-CN" sz="2000" dirty="0">
                <a:solidFill>
                  <a:srgbClr val="445185"/>
                </a:solidFill>
                <a:latin typeface="黑体" panose="02010609060101010101" charset="-122"/>
                <a:ea typeface="黑体" panose="02010609060101010101" charset="-122"/>
              </a:rPr>
              <a:t>1</a:t>
            </a:r>
            <a:r>
              <a:rPr lang="zh-CN" altLang="en-US" sz="2000" dirty="0">
                <a:solidFill>
                  <a:srgbClr val="445185"/>
                </a:solidFill>
                <a:latin typeface="黑体" panose="02010609060101010101" charset="-122"/>
                <a:ea typeface="黑体" panose="02010609060101010101" charset="-122"/>
              </a:rPr>
              <a:t>、分片文件加密 </a:t>
            </a:r>
            <a:endParaRPr lang="en-US" altLang="zh-CN" sz="2000" dirty="0">
              <a:solidFill>
                <a:srgbClr val="445185"/>
              </a:solidFill>
              <a:latin typeface="黑体" panose="02010609060101010101" charset="-122"/>
              <a:ea typeface="黑体" panose="02010609060101010101" charset="-122"/>
            </a:endParaRPr>
          </a:p>
          <a:p>
            <a:pPr>
              <a:lnSpc>
                <a:spcPct val="150000"/>
              </a:lnSpc>
            </a:pPr>
            <a:r>
              <a:rPr lang="en-US" altLang="zh-CN" sz="2000" dirty="0">
                <a:solidFill>
                  <a:srgbClr val="445185"/>
                </a:solidFill>
                <a:latin typeface="黑体" panose="02010609060101010101" charset="-122"/>
                <a:ea typeface="黑体" panose="02010609060101010101" charset="-122"/>
              </a:rPr>
              <a:t>2</a:t>
            </a:r>
            <a:r>
              <a:rPr lang="zh-CN" altLang="en-US" sz="2000" dirty="0">
                <a:solidFill>
                  <a:srgbClr val="445185"/>
                </a:solidFill>
                <a:latin typeface="黑体" panose="02010609060101010101" charset="-122"/>
                <a:ea typeface="黑体" panose="02010609060101010101" charset="-122"/>
              </a:rPr>
              <a:t>、</a:t>
            </a:r>
            <a:r>
              <a:rPr lang="en" altLang="zh-CN" sz="2000" dirty="0">
                <a:solidFill>
                  <a:srgbClr val="445185"/>
                </a:solidFill>
                <a:latin typeface="黑体" panose="02010609060101010101" charset="-122"/>
                <a:ea typeface="黑体" panose="02010609060101010101" charset="-122"/>
              </a:rPr>
              <a:t>EXT-X-KEY </a:t>
            </a:r>
            <a:r>
              <a:rPr lang="zh-CN" altLang="en-US" sz="2000" dirty="0">
                <a:solidFill>
                  <a:srgbClr val="445185"/>
                </a:solidFill>
                <a:latin typeface="黑体" panose="02010609060101010101" charset="-122"/>
                <a:ea typeface="黑体" panose="02010609060101010101" charset="-122"/>
              </a:rPr>
              <a:t>获取对称密钥，二次身份认证</a:t>
            </a:r>
            <a:endParaRPr lang="en-US" altLang="zh-CN" sz="2000" dirty="0">
              <a:solidFill>
                <a:srgbClr val="445185"/>
              </a:solidFill>
              <a:latin typeface="黑体" panose="02010609060101010101" charset="-122"/>
              <a:ea typeface="黑体" panose="02010609060101010101" charset="-122"/>
            </a:endParaRPr>
          </a:p>
          <a:p>
            <a:pPr>
              <a:lnSpc>
                <a:spcPct val="150000"/>
              </a:lnSpc>
            </a:pPr>
            <a:r>
              <a:rPr lang="en-US" altLang="zh-CN" sz="2000" dirty="0">
                <a:solidFill>
                  <a:srgbClr val="445185"/>
                </a:solidFill>
                <a:latin typeface="黑体" panose="02010609060101010101" charset="-122"/>
                <a:ea typeface="黑体" panose="02010609060101010101" charset="-122"/>
              </a:rPr>
              <a:t>3</a:t>
            </a:r>
            <a:r>
              <a:rPr lang="zh-CN" altLang="en-US" sz="2000" dirty="0">
                <a:solidFill>
                  <a:srgbClr val="445185"/>
                </a:solidFill>
                <a:latin typeface="黑体" panose="02010609060101010101" charset="-122"/>
                <a:ea typeface="黑体" panose="02010609060101010101" charset="-122"/>
              </a:rPr>
              <a:t>、</a:t>
            </a:r>
            <a:r>
              <a:rPr lang="en" altLang="zh-CN" sz="2000" dirty="0">
                <a:solidFill>
                  <a:srgbClr val="445185"/>
                </a:solidFill>
                <a:latin typeface="黑体" panose="02010609060101010101" charset="-122"/>
                <a:ea typeface="黑体" panose="02010609060101010101" charset="-122"/>
              </a:rPr>
              <a:t>iv </a:t>
            </a:r>
            <a:r>
              <a:rPr lang="zh-CN" altLang="en-US" sz="2000" dirty="0">
                <a:solidFill>
                  <a:srgbClr val="445185"/>
                </a:solidFill>
                <a:latin typeface="黑体" panose="02010609060101010101" charset="-122"/>
                <a:ea typeface="黑体" panose="02010609060101010101" charset="-122"/>
              </a:rPr>
              <a:t>随机参数</a:t>
            </a:r>
            <a:endParaRPr lang="en-US" altLang="zh-CN" sz="2000" dirty="0">
              <a:solidFill>
                <a:srgbClr val="445185"/>
              </a:solidFill>
              <a:latin typeface="黑体" panose="02010609060101010101" charset="-122"/>
              <a:ea typeface="黑体" panose="02010609060101010101" charset="-122"/>
            </a:endParaRPr>
          </a:p>
        </p:txBody>
      </p:sp>
      <p:sp>
        <p:nvSpPr>
          <p:cNvPr id="3" name="文本框 2">
            <a:extLst>
              <a:ext uri="{FF2B5EF4-FFF2-40B4-BE49-F238E27FC236}">
                <a16:creationId xmlns:a16="http://schemas.microsoft.com/office/drawing/2014/main" id="{F08441B5-1C4A-6443-A0F4-7527D0E7D2DA}"/>
              </a:ext>
            </a:extLst>
          </p:cNvPr>
          <p:cNvSpPr txBox="1"/>
          <p:nvPr/>
        </p:nvSpPr>
        <p:spPr>
          <a:xfrm>
            <a:off x="1103089" y="1793630"/>
            <a:ext cx="4828566" cy="923330"/>
          </a:xfrm>
          <a:prstGeom prst="rect">
            <a:avLst/>
          </a:prstGeom>
          <a:noFill/>
        </p:spPr>
        <p:txBody>
          <a:bodyPr wrap="none" rtlCol="0">
            <a:spAutoFit/>
          </a:bodyPr>
          <a:lstStyle/>
          <a:p>
            <a:pPr>
              <a:lnSpc>
                <a:spcPct val="150000"/>
              </a:lnSpc>
            </a:pPr>
            <a:r>
              <a:rPr lang="en" altLang="zh-CN" sz="2400" b="1" dirty="0">
                <a:solidFill>
                  <a:srgbClr val="445185"/>
                </a:solidFill>
                <a:latin typeface="黑体" panose="02010609060101010101" charset="-122"/>
                <a:ea typeface="黑体" panose="02010609060101010101" charset="-122"/>
              </a:rPr>
              <a:t>HLS </a:t>
            </a:r>
            <a:r>
              <a:rPr lang="zh-CN" altLang="en-US" sz="2400" b="1" dirty="0">
                <a:solidFill>
                  <a:srgbClr val="445185"/>
                </a:solidFill>
                <a:latin typeface="黑体" panose="02010609060101010101" charset="-122"/>
                <a:ea typeface="黑体" panose="02010609060101010101" charset="-122"/>
              </a:rPr>
              <a:t>通过以下三个方面增加安全性</a:t>
            </a:r>
          </a:p>
          <a:p>
            <a:endParaRPr kumimoji="1" lang="zh-CN" altLang="en-US" dirty="0"/>
          </a:p>
        </p:txBody>
      </p:sp>
      <p:pic>
        <p:nvPicPr>
          <p:cNvPr id="6" name="图片 5">
            <a:extLst>
              <a:ext uri="{FF2B5EF4-FFF2-40B4-BE49-F238E27FC236}">
                <a16:creationId xmlns:a16="http://schemas.microsoft.com/office/drawing/2014/main" id="{FCEF4556-287F-63D1-3740-EF60797A4D63}"/>
              </a:ext>
            </a:extLst>
          </p:cNvPr>
          <p:cNvPicPr>
            <a:picLocks noChangeAspect="1"/>
          </p:cNvPicPr>
          <p:nvPr/>
        </p:nvPicPr>
        <p:blipFill>
          <a:blip r:embed="rId2"/>
          <a:stretch>
            <a:fillRect/>
          </a:stretch>
        </p:blipFill>
        <p:spPr>
          <a:xfrm>
            <a:off x="6182608" y="1671463"/>
            <a:ext cx="5639856" cy="3515073"/>
          </a:xfrm>
          <a:prstGeom prst="rect">
            <a:avLst/>
          </a:prstGeom>
        </p:spPr>
      </p:pic>
    </p:spTree>
    <p:extLst>
      <p:ext uri="{BB962C8B-B14F-4D97-AF65-F5344CB8AC3E}">
        <p14:creationId xmlns:p14="http://schemas.microsoft.com/office/powerpoint/2010/main" val="3677854288"/>
      </p:ext>
    </p:extLst>
  </p:cSld>
  <p:clrMapOvr>
    <a:masterClrMapping/>
  </p:clrMapOvr>
  <p:transition spd="slow">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79997" y="419101"/>
            <a:ext cx="4277803"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4800" i="1" dirty="0">
                <a:solidFill>
                  <a:srgbClr val="445185"/>
                </a:solidFill>
                <a:latin typeface="黑体" panose="02010609060101010101" charset="-122"/>
                <a:ea typeface="黑体" panose="02010609060101010101" charset="-122"/>
              </a:rPr>
              <a:t>HLS</a:t>
            </a:r>
            <a:r>
              <a:rPr lang="zh-CN" altLang="en-US" sz="4800" i="1" dirty="0">
                <a:solidFill>
                  <a:srgbClr val="445185"/>
                </a:solidFill>
                <a:latin typeface="黑体" panose="02010609060101010101" charset="-122"/>
                <a:ea typeface="黑体" panose="02010609060101010101" charset="-122"/>
              </a:rPr>
              <a:t>加密协议</a:t>
            </a:r>
          </a:p>
        </p:txBody>
      </p:sp>
      <p:pic>
        <p:nvPicPr>
          <p:cNvPr id="5" name="图片 4">
            <a:extLst>
              <a:ext uri="{FF2B5EF4-FFF2-40B4-BE49-F238E27FC236}">
                <a16:creationId xmlns:a16="http://schemas.microsoft.com/office/drawing/2014/main" id="{2DFF4166-4A7F-5C4C-6C0C-20BA23031526}"/>
              </a:ext>
            </a:extLst>
          </p:cNvPr>
          <p:cNvPicPr>
            <a:picLocks noChangeAspect="1"/>
          </p:cNvPicPr>
          <p:nvPr/>
        </p:nvPicPr>
        <p:blipFill>
          <a:blip r:embed="rId2"/>
          <a:stretch>
            <a:fillRect/>
          </a:stretch>
        </p:blipFill>
        <p:spPr>
          <a:xfrm>
            <a:off x="1371600" y="1399282"/>
            <a:ext cx="7772400" cy="4650212"/>
          </a:xfrm>
          <a:prstGeom prst="rect">
            <a:avLst/>
          </a:prstGeom>
        </p:spPr>
      </p:pic>
    </p:spTree>
    <p:extLst>
      <p:ext uri="{BB962C8B-B14F-4D97-AF65-F5344CB8AC3E}">
        <p14:creationId xmlns:p14="http://schemas.microsoft.com/office/powerpoint/2010/main" val="1611366232"/>
      </p:ext>
    </p:extLst>
  </p:cSld>
  <p:clrMapOvr>
    <a:masterClrMapping/>
  </p:clrMapOvr>
  <p:transition spd="slow">
    <p:randomBar/>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37ef33ad-325e-480b-bfea-46684073dd51"/>
  <p:tag name="COMMONDATA" val="eyJoZGlkIjoiOGU3NzUzOGI1MzE5NDVhYzhlYTAxN2E5YWM2ZDEzN2U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4048</TotalTime>
  <Words>959</Words>
  <Application>Microsoft Macintosh PowerPoint</Application>
  <PresentationFormat>宽屏</PresentationFormat>
  <Paragraphs>93</Paragraphs>
  <Slides>15</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阿里巴巴普惠体 R</vt:lpstr>
      <vt:lpstr>等线</vt:lpstr>
      <vt:lpstr>黑体</vt:lpstr>
      <vt:lpstr>微软雅黑</vt:lpstr>
      <vt:lpstr>Google Sans</vt:lpstr>
      <vt:lpstr>system-ui</vt:lpstr>
      <vt:lpstr>Arial</vt:lpstr>
      <vt:lpstr>Calibri</vt:lpstr>
      <vt:lpstr>Office 主题​​</vt:lpstr>
      <vt:lpstr>怎样拥有你个人的加密流媒体服务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第七届中国开源年会 通用PPT模板</dc:title>
  <dc:creator>Teatee Grace</dc:creator>
  <cp:lastModifiedBy>Microsoft Office User</cp:lastModifiedBy>
  <cp:revision>152</cp:revision>
  <dcterms:created xsi:type="dcterms:W3CDTF">2022-06-28T09:26:00Z</dcterms:created>
  <dcterms:modified xsi:type="dcterms:W3CDTF">2023-10-26T00:53:42Z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C8A33F8E81B9421595D2527E982A8F26_13</vt:lpwstr>
  </property>
  <property fmtid="{D5CDD505-2E9C-101B-9397-08002B2CF9AE}" pid="3" name="KSOProductBuildVer">
    <vt:lpwstr>2052-11.1.0.12155</vt:lpwstr>
  </property>
</Properties>
</file>