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844" r:id="rId3"/>
    <p:sldId id="850" r:id="rId4"/>
    <p:sldId id="845" r:id="rId5"/>
    <p:sldId id="851" r:id="rId6"/>
    <p:sldId id="852" r:id="rId7"/>
    <p:sldId id="853" r:id="rId8"/>
    <p:sldId id="854" r:id="rId9"/>
    <p:sldId id="855" r:id="rId10"/>
    <p:sldId id="259" r:id="rId11"/>
    <p:sldId id="858" r:id="rId12"/>
    <p:sldId id="857" r:id="rId13"/>
    <p:sldId id="859" r:id="rId14"/>
    <p:sldId id="860" r:id="rId15"/>
    <p:sldId id="861" r:id="rId16"/>
    <p:sldId id="846" r:id="rId17"/>
    <p:sldId id="862" r:id="rId18"/>
    <p:sldId id="863" r:id="rId19"/>
    <p:sldId id="864" r:id="rId20"/>
    <p:sldId id="849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3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758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889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919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599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85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400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875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48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288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398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8.xml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image" Target="../media/image6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2.png"/><Relationship Id="rId2" Type="http://schemas.openxmlformats.org/officeDocument/2006/relationships/tags" Target="../tags/tag21.xml"/><Relationship Id="rId16" Type="http://schemas.openxmlformats.org/officeDocument/2006/relationships/image" Target="../media/image5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10.png"/><Relationship Id="rId10" Type="http://schemas.openxmlformats.org/officeDocument/2006/relationships/tags" Target="../tags/tag29.xml"/><Relationship Id="rId19" Type="http://schemas.openxmlformats.org/officeDocument/2006/relationships/image" Target="../media/image7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/>
              <a:t>单击此处编辑</a:t>
            </a:r>
            <a:br>
              <a:rPr lang="zh-CN" altLang="en-US"/>
            </a:br>
            <a:r>
              <a:rPr lang="zh-CN" altLang="en-US"/>
              <a:t>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3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5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4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4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5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7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9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</a:p>
        </p:txBody>
      </p:sp>
      <p:sp>
        <p:nvSpPr>
          <p:cNvPr id="26" name="文本框 25"/>
          <p:cNvSpPr txBox="1"/>
          <p:nvPr userDrawn="1">
            <p:custDataLst>
              <p:tags r:id="rId10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  <a:b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通用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PPT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模板</a:t>
            </a: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756920" y="3799840"/>
            <a:ext cx="6416040" cy="482600"/>
          </a:xfrm>
        </p:spPr>
        <p:txBody>
          <a:bodyPr>
            <a:normAutofit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演讲人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单位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/ 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社区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4930106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一步一步走来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B54EB1-1B18-A606-0099-90EF765B5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443" y="1399282"/>
            <a:ext cx="6077319" cy="4557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4930106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一步一步走来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5626B-F0A3-EFC0-0B6F-4B904079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97" y="1399282"/>
            <a:ext cx="5044440" cy="37833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F0C654-AE2E-D5E7-079C-34665D4E5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840" y="2153920"/>
            <a:ext cx="5044440" cy="378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6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4930106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一步一步走来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A267AA-A814-5250-FAAB-95B1EB56A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" y="1483894"/>
            <a:ext cx="5639604" cy="3209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320471-C59A-B0EE-1E92-4500B658D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564" y="3088640"/>
            <a:ext cx="4689563" cy="304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2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4930106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一步一步走来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BF10AB-EA25-68D1-2814-B5DF23C4F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460" y="1399282"/>
            <a:ext cx="5847080" cy="438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4930106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一步一步走来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51B041-827E-38C0-37AF-35B632FEE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220" y="1484630"/>
            <a:ext cx="3013488" cy="43509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A8CC2C-5D57-9071-6880-060218ED1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4738" y="1484630"/>
            <a:ext cx="2900623" cy="4350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C7EBF0-515D-AF74-0DB2-2AA491426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958" y="2255519"/>
            <a:ext cx="2115820" cy="29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6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4930106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一步一步走来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4C7EC4-0212-04E0-03C2-4678266FB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94" y="1560386"/>
            <a:ext cx="4064000" cy="317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8D0408-0991-7123-02B3-A66A767BA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758248"/>
            <a:ext cx="4686300" cy="3352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46A865-33F5-21B9-29B9-D07719537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47" y="1936048"/>
            <a:ext cx="4064000" cy="3175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C5492-139D-8A86-01FA-18246CB01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50" y="2113848"/>
            <a:ext cx="4064000" cy="3175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10BC57-CFCD-7279-2D70-7DDFF997AE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74" y="1560386"/>
            <a:ext cx="3653076" cy="339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1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532936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我们的行动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B62945-6161-DD75-CBEE-2CB235BA1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440" y="3261307"/>
            <a:ext cx="3756549" cy="2817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E15A97-B0F9-8F66-AC31-E2F2DA529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81" y="2851920"/>
            <a:ext cx="2522308" cy="3363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470CEA-2C68-7C84-60AD-E2F6B49DDB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75" y="1609749"/>
            <a:ext cx="3116670" cy="2337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E0FBEF-5864-F9EE-37E9-318B21DBE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42" y="276203"/>
            <a:ext cx="4748543" cy="26670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532936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我们的行动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771F48-5786-B403-04E2-560F77984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680" y="2690872"/>
            <a:ext cx="5466080" cy="3038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015BE3-405C-9A22-A286-4210A2344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96" y="1627054"/>
            <a:ext cx="3764723" cy="282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6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532936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我们的行动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07FCBF-E2A8-66BD-A6C9-04CD802D1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33" y="1503679"/>
            <a:ext cx="4063167" cy="4692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A66CB2-B93C-6123-09D8-6A329C434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80" y="419101"/>
            <a:ext cx="4988560" cy="2216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EB2CD8-7044-1CE9-C5ED-E5EDF3EBC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06" y="2833583"/>
            <a:ext cx="3513894" cy="336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6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532936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我们的行动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52550B-7191-02DD-1B96-DA3EA260E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40" y="1399282"/>
            <a:ext cx="4617720" cy="46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6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4590939" y="2725420"/>
            <a:ext cx="3010122" cy="1407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0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OpenTeens</a:t>
            </a:r>
            <a:endParaRPr lang="zh-CN" altLang="en-US" sz="5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10" name="矩形 9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651808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什么是开源？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A3CB7-DF26-00A8-FDDC-B9E50F9E9B83}"/>
              </a:ext>
            </a:extLst>
          </p:cNvPr>
          <p:cNvSpPr txBox="1"/>
          <p:nvPr/>
        </p:nvSpPr>
        <p:spPr>
          <a:xfrm>
            <a:off x="1137920" y="1513840"/>
            <a:ext cx="3596640" cy="418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想象一下：你原本玩的游戏背后是不是由代码编写的？可是那些代码能让别人看到吗？不能，对吧。因为那些公司是靠这些代码赚钱的。 ​ ​ </a:t>
            </a:r>
            <a:endParaRPr lang="en-US" altLang="zh-CN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开源就是这个情况的反过来，就是让所有人都能看到一个程序，游戏背后的代码，并且他们也能参与你一起编写。</a:t>
            </a:r>
          </a:p>
        </p:txBody>
      </p:sp>
      <p:pic>
        <p:nvPicPr>
          <p:cNvPr id="4098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6D2EB0F-F943-6BFB-B606-D2EB7BAFB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40" y="1399282"/>
            <a:ext cx="4608003" cy="276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8E3552FB-441C-C12A-6960-809DD911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442" y="4337929"/>
            <a:ext cx="4015963" cy="161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538687"/>
      </p:ext>
    </p:extLst>
  </p:cSld>
  <p:clrMapOvr>
    <a:masterClrMapping/>
  </p:clrMapOvr>
  <p:transition spd="slow"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372408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i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OpenTeens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026" name="Picture 2" descr="A group of people standing in front of a wall with pictures&#10;&#10;Description automatically generated">
            <a:extLst>
              <a:ext uri="{FF2B5EF4-FFF2-40B4-BE49-F238E27FC236}">
                <a16:creationId xmlns:a16="http://schemas.microsoft.com/office/drawing/2014/main" id="{91A4A3BA-9B77-9BF2-A6D0-E52B6237D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243" y="1349375"/>
            <a:ext cx="5596636" cy="396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620B11-9CE1-1EDF-9662-508E6208B5C3}"/>
              </a:ext>
            </a:extLst>
          </p:cNvPr>
          <p:cNvSpPr txBox="1"/>
          <p:nvPr/>
        </p:nvSpPr>
        <p:spPr>
          <a:xfrm>
            <a:off x="1137919" y="1513840"/>
            <a:ext cx="3942081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OpenTeens</a:t>
            </a:r>
            <a:r>
              <a:rPr lang="en-US" alt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 </a:t>
            </a: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是一个青少年开源社区，为青少年提供一个共享创造力的平台。</a:t>
            </a:r>
          </a:p>
        </p:txBody>
      </p:sp>
      <p:pic>
        <p:nvPicPr>
          <p:cNvPr id="1032" name="Picture 8" descr="A white cat in a black circle&#10;&#10;Description automatically generated">
            <a:extLst>
              <a:ext uri="{FF2B5EF4-FFF2-40B4-BE49-F238E27FC236}">
                <a16:creationId xmlns:a16="http://schemas.microsoft.com/office/drawing/2014/main" id="{9329F238-00E4-B22E-C700-5652F64EB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19" y="2566889"/>
            <a:ext cx="1323201" cy="124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A black and white drawing of a curved object&#10;&#10;Description automatically generated">
            <a:extLst>
              <a:ext uri="{FF2B5EF4-FFF2-40B4-BE49-F238E27FC236}">
                <a16:creationId xmlns:a16="http://schemas.microsoft.com/office/drawing/2014/main" id="{3CC5BCAC-4047-2116-29A1-F4E2AC079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99" y="3429000"/>
            <a:ext cx="93345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cartoon of a blue circle with sunglasses&#10;&#10;Description automatically generated">
            <a:extLst>
              <a:ext uri="{FF2B5EF4-FFF2-40B4-BE49-F238E27FC236}">
                <a16:creationId xmlns:a16="http://schemas.microsoft.com/office/drawing/2014/main" id="{D35EE08C-1109-A989-D99A-8D511D575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115" y="3917260"/>
            <a:ext cx="1444196" cy="142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1148079" y="428102"/>
            <a:ext cx="372408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i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OpenTeens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17C2F2-A4A8-568D-F133-023A2A4274B4}"/>
              </a:ext>
            </a:extLst>
          </p:cNvPr>
          <p:cNvSpPr txBox="1"/>
          <p:nvPr/>
        </p:nvSpPr>
        <p:spPr>
          <a:xfrm>
            <a:off x="1503679" y="1483360"/>
            <a:ext cx="8615681" cy="4466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几个月前，我们一位如今的成员遇到了两位老师</a:t>
            </a:r>
            <a:r>
              <a:rPr lang="en-US" altLang="zh-CN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——</a:t>
            </a: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吴宇吴教授，和慕睿涛慕老师，他们也是自</a:t>
            </a:r>
            <a:r>
              <a:rPr lang="en-US" altLang="zh-CN" sz="16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OpenTeens</a:t>
            </a: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成立以来对它最具影响力的两位老师。</a:t>
            </a:r>
            <a:endParaRPr lang="en-US" altLang="zh-CN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他们三个在一起聊了一下午，从算法编程聊到了数学建模，最后则聚集在讨论开源。当他们聊到这时，两位老师问到学生：“你对开源那么感兴趣的话为什么不找人一起做些好玩的项目呢？”</a:t>
            </a:r>
            <a:endParaRPr lang="en-US" altLang="zh-CN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“因为我不认识跟我一样感兴趣的人</a:t>
            </a:r>
            <a:r>
              <a:rPr lang="en-US" altLang="zh-CN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...”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青少年跟成人不一样，他们没有那么多的经历，那么多合作过的伙伴</a:t>
            </a:r>
            <a:r>
              <a:rPr lang="en-US" altLang="zh-CN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——</a:t>
            </a: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想要找到兴趣相同的同龄人是很困难的。</a:t>
            </a:r>
            <a:endParaRPr lang="en-US" altLang="zh-CN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也正是意识到了这个问题，那位青少年决定创建一个属于青少年的开源社区，让他们也能够一样轻松地找到志同道合的伙伴。</a:t>
            </a:r>
            <a:endParaRPr lang="en-US" altLang="zh-CN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他找到了四位拥有同样志向的伙伴，其中有的人是美国信息集训队队员，有的是肝代码大神。</a:t>
            </a:r>
            <a:endParaRPr lang="en-US" altLang="zh-CN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因此，这个暑假，五个青少年创建的</a:t>
            </a:r>
            <a:r>
              <a:rPr lang="en-US" altLang="zh-CN" sz="16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OpenTeens</a:t>
            </a: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诞生了。</a:t>
            </a:r>
          </a:p>
        </p:txBody>
      </p:sp>
    </p:spTree>
    <p:extLst>
      <p:ext uri="{BB962C8B-B14F-4D97-AF65-F5344CB8AC3E}">
        <p14:creationId xmlns:p14="http://schemas.microsoft.com/office/powerpoint/2010/main" val="2033613346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1148079" y="428102"/>
            <a:ext cx="372408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i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OpenTeens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17C2F2-A4A8-568D-F133-023A2A4274B4}"/>
              </a:ext>
            </a:extLst>
          </p:cNvPr>
          <p:cNvSpPr txBox="1"/>
          <p:nvPr/>
        </p:nvSpPr>
        <p:spPr>
          <a:xfrm>
            <a:off x="1513839" y="2164080"/>
            <a:ext cx="8615681" cy="1866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编程从来都</a:t>
            </a:r>
            <a:r>
              <a:rPr lang="zh-CN" altLang="en-US" sz="2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不是</a:t>
            </a:r>
            <a:r>
              <a:rPr lang="zh-CN" altLang="en-US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一个</a:t>
            </a:r>
            <a:r>
              <a:rPr lang="zh-CN" altLang="en-US" sz="2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简单的东西</a:t>
            </a:r>
            <a:r>
              <a:rPr lang="zh-CN" altLang="en-US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，要不然一个游戏公司就用不着聘请</a:t>
            </a:r>
            <a:r>
              <a:rPr lang="zh-CN" altLang="en-US" sz="2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几十个</a:t>
            </a:r>
            <a:r>
              <a:rPr lang="zh-CN" altLang="en-US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程序员了。</a:t>
            </a:r>
            <a:endParaRPr lang="en-US" altLang="zh-CN" sz="2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青少年哪怕想做出项目来，也需要</a:t>
            </a:r>
            <a:r>
              <a:rPr lang="zh-CN" altLang="en-US" sz="2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志同道合的同伴互帮互助</a:t>
            </a:r>
            <a:r>
              <a:rPr lang="zh-CN" altLang="en-US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411754503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1148079" y="428102"/>
            <a:ext cx="372408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i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OpenTeens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17C2F2-A4A8-568D-F133-023A2A4274B4}"/>
              </a:ext>
            </a:extLst>
          </p:cNvPr>
          <p:cNvSpPr txBox="1"/>
          <p:nvPr/>
        </p:nvSpPr>
        <p:spPr>
          <a:xfrm>
            <a:off x="1513839" y="1753316"/>
            <a:ext cx="8615681" cy="3351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活动：每月我们都将组织一次</a:t>
            </a:r>
            <a:r>
              <a:rPr lang="en-US" alt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Teens Camp</a:t>
            </a: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活动（少年营地），一起做项目，一起学知识。 </a:t>
            </a:r>
            <a:endParaRPr lang="en-US" altLang="zh-CN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项目：探索并贡献各种令人兴奋的开源项目。从编码到设计，从文档到测试，总有适合每个人的项目。 </a:t>
            </a:r>
            <a:endParaRPr lang="en-US" altLang="zh-CN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学习：获取教育资源、教程和不定期参加研讨会，提升技能、拓宽视野。 </a:t>
            </a:r>
            <a:endParaRPr lang="en-US" altLang="zh-CN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社区：与各地志同道合的青少年建立联系，在一个友好和包容的环境中合作、分享，共同成长。 </a:t>
            </a:r>
            <a:endParaRPr lang="en-US" altLang="zh-CN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指导：从经验丰富的专业人士那儿获得指导和帮助，学习他们的经验。</a:t>
            </a:r>
          </a:p>
        </p:txBody>
      </p:sp>
    </p:spTree>
    <p:extLst>
      <p:ext uri="{BB962C8B-B14F-4D97-AF65-F5344CB8AC3E}">
        <p14:creationId xmlns:p14="http://schemas.microsoft.com/office/powerpoint/2010/main" val="2447026846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1066799" y="194422"/>
            <a:ext cx="733552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https://</a:t>
            </a:r>
            <a:r>
              <a:rPr lang="en-US" altLang="zh-CN" sz="2800" i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openteens.org</a:t>
            </a:r>
            <a:endParaRPr lang="zh-CN" altLang="en-US" sz="2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51A3F-0749-1CCE-2682-C447BB5D2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174603"/>
            <a:ext cx="6376891" cy="3234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8A7077-BCAA-D054-2DAA-D91B542AC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785" y="2529840"/>
            <a:ext cx="4155563" cy="29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72889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1066799" y="194422"/>
            <a:ext cx="733552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https://</a:t>
            </a:r>
            <a:r>
              <a:rPr lang="en-US" altLang="zh-CN" sz="2800" i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openteens</a:t>
            </a:r>
            <a:r>
              <a:rPr lang="en-US" altLang="zh-CN" sz="2800" i="1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en-US" altLang="zh-CN" sz="2800" i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org</a:t>
            </a:r>
            <a:endParaRPr lang="zh-CN" altLang="en-US" sz="2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DAA112-10EC-0204-8E3F-A14D1DDA2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" y="1264195"/>
            <a:ext cx="5043514" cy="4922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C88566-952B-B68A-4324-6D1DDB0D9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05" y="1525737"/>
            <a:ext cx="5720616" cy="410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03684"/>
      </p:ext>
    </p:extLst>
  </p:cSld>
  <p:clrMapOvr>
    <a:masterClrMapping/>
  </p:clrMapOvr>
  <p:transition spd="med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7ef33ad-325e-480b-bfea-46684073dd51"/>
  <p:tag name="COMMONDATA" val="eyJoZGlkIjoiOGU3NzUzOGI1MzE5NDVhYzhlYTAxN2E5YWM2ZDEzN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569</Words>
  <Application>Microsoft Macintosh PowerPoint</Application>
  <PresentationFormat>Widescreen</PresentationFormat>
  <Paragraphs>42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等线</vt:lpstr>
      <vt:lpstr>黑体</vt:lpstr>
      <vt:lpstr>阿里巴巴普惠体 R</vt:lpstr>
      <vt:lpstr>Arial</vt:lpstr>
      <vt:lpstr>Office 主题​​</vt:lpstr>
      <vt:lpstr>第八届中国开源年会 通用PPT模板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nathan chen</cp:lastModifiedBy>
  <cp:revision>35</cp:revision>
  <dcterms:created xsi:type="dcterms:W3CDTF">2022-06-28T09:26:00Z</dcterms:created>
  <dcterms:modified xsi:type="dcterms:W3CDTF">2023-10-25T15:59:37Z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C8A33F8E81B9421595D2527E982A8F26_13</vt:lpwstr>
  </property>
  <property fmtid="{D5CDD505-2E9C-101B-9397-08002B2CF9AE}" pid="3" name="KSOProductBuildVer">
    <vt:lpwstr>2052-11.1.0.12155</vt:lpwstr>
  </property>
</Properties>
</file>