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8" r:id="rId5"/>
    <p:sldId id="850" r:id="rId6"/>
    <p:sldId id="851" r:id="rId7"/>
    <p:sldId id="852" r:id="rId8"/>
    <p:sldId id="844" r:id="rId9"/>
    <p:sldId id="845" r:id="rId10"/>
    <p:sldId id="854" r:id="rId11"/>
    <p:sldId id="855" r:id="rId12"/>
    <p:sldId id="856" r:id="rId13"/>
    <p:sldId id="857" r:id="rId14"/>
    <p:sldId id="846" r:id="rId15"/>
    <p:sldId id="861" r:id="rId16"/>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185"/>
    <a:srgbClr val="A5D7F2"/>
    <a:srgbClr val="FFE5CB"/>
    <a:srgbClr val="6EAAC6"/>
    <a:srgbClr val="5AB0D8"/>
    <a:srgbClr val="36A9E3"/>
    <a:srgbClr val="B7DFF4"/>
    <a:srgbClr val="3B87B0"/>
    <a:srgbClr val="FFF0E1"/>
    <a:srgbClr val="FFD8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56" d="100"/>
          <a:sy n="156" d="100"/>
        </p:scale>
        <p:origin x="114"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gs" Target="tags/tag37.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6C20CB-3250-4EB1-88FD-D95887C63C5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AF1ADF-B09C-4EA2-B027-1DD176C9893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7" Type="http://schemas.openxmlformats.org/officeDocument/2006/relationships/image" Target="../media/image5.png"/><Relationship Id="rId6" Type="http://schemas.openxmlformats.org/officeDocument/2006/relationships/image" Target="../media/image4.png"/><Relationship Id="rId5" Type="http://schemas.openxmlformats.org/officeDocument/2006/relationships/tags" Target="../tags/tag3.xml"/><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image" Target="../media/image2.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tags" Target="../tags/tag9.xml"/><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openxmlformats.org/officeDocument/2006/relationships/image" Target="../media/image9.png"/><Relationship Id="rId6" Type="http://schemas.openxmlformats.org/officeDocument/2006/relationships/tags" Target="../tags/tag12.xml"/><Relationship Id="rId5" Type="http://schemas.openxmlformats.org/officeDocument/2006/relationships/image" Target="../media/image4.png"/><Relationship Id="rId4" Type="http://schemas.openxmlformats.org/officeDocument/2006/relationships/tags" Target="../tags/tag11.xml"/><Relationship Id="rId3" Type="http://schemas.openxmlformats.org/officeDocument/2006/relationships/image" Target="../media/image2.png"/><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image" Target="../media/image8.png"/><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22.xml"/><Relationship Id="rId7" Type="http://schemas.openxmlformats.org/officeDocument/2006/relationships/image" Target="../media/image10.png"/><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8" Type="http://schemas.openxmlformats.org/officeDocument/2006/relationships/image" Target="../media/image7.png"/><Relationship Id="rId17" Type="http://schemas.openxmlformats.org/officeDocument/2006/relationships/tags" Target="../tags/tag28.xml"/><Relationship Id="rId16" Type="http://schemas.openxmlformats.org/officeDocument/2006/relationships/tags" Target="../tags/tag27.xml"/><Relationship Id="rId15" Type="http://schemas.openxmlformats.org/officeDocument/2006/relationships/image" Target="../media/image6.png"/><Relationship Id="rId14" Type="http://schemas.openxmlformats.org/officeDocument/2006/relationships/tags" Target="../tags/tag26.xml"/><Relationship Id="rId13" Type="http://schemas.openxmlformats.org/officeDocument/2006/relationships/tags" Target="../tags/tag25.xml"/><Relationship Id="rId12" Type="http://schemas.openxmlformats.org/officeDocument/2006/relationships/tags" Target="../tags/tag24.xml"/><Relationship Id="rId11" Type="http://schemas.openxmlformats.org/officeDocument/2006/relationships/image" Target="../media/image2.png"/><Relationship Id="rId10" Type="http://schemas.openxmlformats.org/officeDocument/2006/relationships/tags" Target="../tags/tag2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56920" y="2160905"/>
            <a:ext cx="6134735" cy="1325880"/>
          </a:xfrm>
        </p:spPr>
        <p:txBody>
          <a:bodyPr/>
          <a:lstStyle>
            <a:lvl1pPr>
              <a:defRPr>
                <a:latin typeface="思源黑体 CN Bold" panose="020B0800000000000000" pitchFamily="34" charset="-128"/>
                <a:ea typeface="思源黑体 CN Bold" panose="020B0800000000000000" pitchFamily="34" charset="-128"/>
                <a:cs typeface="Segoe UI" panose="020B0502040204020203" pitchFamily="34" charset="0"/>
              </a:defRPr>
            </a:lvl1pPr>
          </a:lstStyle>
          <a:p>
            <a:r>
              <a:rPr lang="en-US" altLang="zh-CN" dirty="0"/>
              <a:t>Click here to edit </a:t>
            </a:r>
            <a:br>
              <a:rPr lang="zh-CN" altLang="en-US" dirty="0"/>
            </a:br>
            <a:r>
              <a:rPr lang="en-US" altLang="zh-CN" dirty="0"/>
              <a:t>Mater</a:t>
            </a:r>
            <a:r>
              <a:rPr lang="zh-CN" altLang="en-US" dirty="0"/>
              <a:t> </a:t>
            </a:r>
            <a:r>
              <a:rPr lang="en-US" altLang="zh-CN" dirty="0"/>
              <a:t>title style</a:t>
            </a:r>
            <a:endParaRPr lang="zh-CN" altLang="en-US" dirty="0"/>
          </a:p>
        </p:txBody>
      </p:sp>
      <p:sp>
        <p:nvSpPr>
          <p:cNvPr id="3" name="日期占位符 2"/>
          <p:cNvSpPr>
            <a:spLocks noGrp="1"/>
          </p:cNvSpPr>
          <p:nvPr>
            <p:ph type="dt" sz="half" idx="10"/>
          </p:nvPr>
        </p:nvSpPr>
        <p:spPr/>
        <p:txBody>
          <a:bodyPr/>
          <a:lstStyle>
            <a:lvl1pPr>
              <a:defRPr>
                <a:latin typeface="Segoe UI" panose="020B0502040204020203" pitchFamily="34" charset="0"/>
                <a:cs typeface="Segoe UI" panose="020B0502040204020203" pitchFamily="34" charset="0"/>
              </a:defRPr>
            </a:lvl1pPr>
          </a:lstStyle>
          <a:p>
            <a:fld id="{5CB99A3A-7869-41F2-BAD1-8578154A79BE}" type="datetimeFigureOut">
              <a:rPr lang="zh-CN" altLang="en-US" smtClean="0"/>
            </a:fld>
            <a:endParaRPr lang="zh-CN" altLang="en-US" dirty="0"/>
          </a:p>
        </p:txBody>
      </p:sp>
      <p:sp>
        <p:nvSpPr>
          <p:cNvPr id="5" name="灯片编号占位符 4"/>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65703A48-C316-4AA3-8E4E-4433376E065D}" type="slidenum">
              <a:rPr lang="zh-CN" altLang="en-US" smtClean="0"/>
            </a:fld>
            <a:endParaRPr lang="zh-CN" altLang="en-US"/>
          </a:p>
        </p:txBody>
      </p:sp>
      <p:pic>
        <p:nvPicPr>
          <p:cNvPr id="24" name="图片 23" descr="LOGO"/>
          <p:cNvPicPr>
            <a:picLocks noChangeAspect="1"/>
          </p:cNvPicPr>
          <p:nvPr userDrawn="1">
            <p:custDataLst>
              <p:tags r:id="rId3"/>
            </p:custDataLst>
          </p:nvPr>
        </p:nvPicPr>
        <p:blipFill>
          <a:blip r:embed="rId4"/>
          <a:stretch>
            <a:fillRect/>
          </a:stretch>
        </p:blipFill>
        <p:spPr>
          <a:xfrm>
            <a:off x="838200" y="534670"/>
            <a:ext cx="1807845" cy="608965"/>
          </a:xfrm>
          <a:prstGeom prst="rect">
            <a:avLst/>
          </a:prstGeom>
        </p:spPr>
      </p:pic>
      <p:sp>
        <p:nvSpPr>
          <p:cNvPr id="6" name="副标题 5"/>
          <p:cNvSpPr>
            <a:spLocks noGrp="1"/>
          </p:cNvSpPr>
          <p:nvPr>
            <p:ph type="subTitle" idx="1" hasCustomPrompt="1"/>
          </p:nvPr>
        </p:nvSpPr>
        <p:spPr>
          <a:xfrm>
            <a:off x="756920" y="3779520"/>
            <a:ext cx="6135370" cy="866140"/>
          </a:xfrm>
        </p:spPr>
        <p:txBody>
          <a:bodyPr/>
          <a:lstStyle>
            <a:lvl1pPr marL="0" indent="0" algn="l">
              <a:buNone/>
              <a:defRPr sz="2400">
                <a:latin typeface="+mj-ea"/>
                <a:ea typeface="+mj-ea"/>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Click here to edit Master subtitle style</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bg>
      <p:bgPr>
        <a:gradFill>
          <a:gsLst>
            <a:gs pos="100000">
              <a:srgbClr val="FFF0E1"/>
            </a:gs>
            <a:gs pos="0">
              <a:srgbClr val="B5DEF4"/>
            </a:gs>
          </a:gsLst>
          <a:lin ang="5400000" scaled="0"/>
        </a:gradFill>
        <a:effectLst/>
      </p:bgPr>
    </p:bg>
    <p:spTree>
      <p:nvGrpSpPr>
        <p:cNvPr id="1" name=""/>
        <p:cNvGrpSpPr/>
        <p:nvPr/>
      </p:nvGrpSpPr>
      <p:grpSpPr>
        <a:xfrm>
          <a:off x="0" y="0"/>
          <a:ext cx="0" cy="0"/>
          <a:chOff x="0" y="0"/>
          <a:chExt cx="0" cy="0"/>
        </a:xfrm>
      </p:grpSpPr>
      <p:pic>
        <p:nvPicPr>
          <p:cNvPr id="7" name="图片 6" descr="图片1"/>
          <p:cNvPicPr>
            <a:picLocks noChangeAspect="1"/>
          </p:cNvPicPr>
          <p:nvPr userDrawn="1"/>
        </p:nvPicPr>
        <p:blipFill>
          <a:blip r:embed="rId2">
            <a:alphaModFix amt="23000"/>
          </a:blip>
          <a:stretch>
            <a:fillRect/>
          </a:stretch>
        </p:blipFill>
        <p:spPr>
          <a:xfrm>
            <a:off x="3669665" y="-635"/>
            <a:ext cx="8421370" cy="6858000"/>
          </a:xfrm>
          <a:prstGeom prst="rect">
            <a:avLst/>
          </a:prstGeom>
        </p:spPr>
      </p:pic>
      <p:pic>
        <p:nvPicPr>
          <p:cNvPr id="24" name="图片 23" descr="LOGO"/>
          <p:cNvPicPr>
            <a:picLocks noChangeAspect="1"/>
          </p:cNvPicPr>
          <p:nvPr userDrawn="1">
            <p:custDataLst>
              <p:tags r:id="rId3"/>
            </p:custDataLst>
          </p:nvPr>
        </p:nvPicPr>
        <p:blipFill>
          <a:blip r:embed="rId4"/>
          <a:stretch>
            <a:fillRect/>
          </a:stretch>
        </p:blipFill>
        <p:spPr>
          <a:xfrm>
            <a:off x="9364345" y="561975"/>
            <a:ext cx="1807845" cy="608965"/>
          </a:xfrm>
          <a:prstGeom prst="rect">
            <a:avLst/>
          </a:prstGeom>
        </p:spPr>
      </p:pic>
      <p:pic>
        <p:nvPicPr>
          <p:cNvPr id="21" name="图片 20" descr="人"/>
          <p:cNvPicPr>
            <a:picLocks noChangeAspect="1"/>
          </p:cNvPicPr>
          <p:nvPr userDrawn="1">
            <p:custDataLst>
              <p:tags r:id="rId5"/>
            </p:custDataLst>
          </p:nvPr>
        </p:nvPicPr>
        <p:blipFill>
          <a:blip r:embed="rId6"/>
          <a:stretch>
            <a:fillRect/>
          </a:stretch>
        </p:blipFill>
        <p:spPr>
          <a:xfrm>
            <a:off x="8138160" y="2495550"/>
            <a:ext cx="3727450" cy="4387215"/>
          </a:xfrm>
          <a:prstGeom prst="rect">
            <a:avLst/>
          </a:prstGeom>
        </p:spPr>
      </p:pic>
      <p:sp>
        <p:nvSpPr>
          <p:cNvPr id="8" name="内容占位符 7"/>
          <p:cNvSpPr>
            <a:spLocks noGrp="1"/>
          </p:cNvSpPr>
          <p:nvPr>
            <p:ph idx="13"/>
          </p:nvPr>
        </p:nvSpPr>
        <p:spPr>
          <a:xfrm>
            <a:off x="838200" y="561340"/>
            <a:ext cx="6901815" cy="5615940"/>
          </a:xfrm>
        </p:spPr>
        <p:txBody>
          <a:bodyPr/>
          <a:lstStyle>
            <a:lvl1pPr marL="0" indent="0">
              <a:buNone/>
              <a:defRPr>
                <a:latin typeface="思源黑体 CN Medium" panose="020B0600000000000000" charset="-122"/>
                <a:ea typeface="思源黑体 CN Medium" panose="020B0600000000000000" charset="-122"/>
              </a:defRPr>
            </a:lvl1pPr>
            <a:lvl2pPr marL="457200" indent="0">
              <a:buNone/>
              <a:defRPr/>
            </a:lvl2pPr>
          </a:lstStyle>
          <a:p>
            <a:pPr lvl="0"/>
            <a:r>
              <a:rPr lang="zh-CN" altLang="en-US" dirty="0"/>
              <a:t>单击此处编辑母版文本样式</a:t>
            </a:r>
            <a:endParaRPr lang="zh-CN" altLang="en-US" dirty="0"/>
          </a:p>
        </p:txBody>
      </p:sp>
      <p:pic>
        <p:nvPicPr>
          <p:cNvPr id="23" name="图片 22" descr="小O"/>
          <p:cNvPicPr>
            <a:picLocks noChangeAspect="1"/>
          </p:cNvPicPr>
          <p:nvPr userDrawn="1"/>
        </p:nvPicPr>
        <p:blipFill>
          <a:blip r:embed="rId7"/>
          <a:stretch>
            <a:fillRect/>
          </a:stretch>
        </p:blipFill>
        <p:spPr>
          <a:xfrm>
            <a:off x="10833100" y="3560445"/>
            <a:ext cx="547370" cy="61722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思源黑体 CN Medium" panose="020B0600000000000000" pitchFamily="34" charset="-128"/>
                <a:ea typeface="思源黑体 CN Medium" panose="020B0600000000000000" pitchFamily="34" charset="-128"/>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5CB99A3A-7869-41F2-BAD1-8578154A79BE}"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p:txBody>
          <a:bodyPr/>
          <a:lstStyle/>
          <a:p>
            <a:fld id="{65703A48-C316-4AA3-8E4E-4433376E065D}" type="slidenum">
              <a:rPr lang="zh-CN" altLang="en-US" smtClean="0"/>
            </a:fld>
            <a:endParaRPr lang="zh-CN" altLang="en-US"/>
          </a:p>
        </p:txBody>
      </p:sp>
      <p:pic>
        <p:nvPicPr>
          <p:cNvPr id="24" name="图片 23" descr="LOGO"/>
          <p:cNvPicPr>
            <a:picLocks noChangeAspect="1"/>
          </p:cNvPicPr>
          <p:nvPr userDrawn="1">
            <p:custDataLst>
              <p:tags r:id="rId2"/>
            </p:custDataLst>
          </p:nvPr>
        </p:nvPicPr>
        <p:blipFill>
          <a:blip r:embed="rId3"/>
          <a:stretch>
            <a:fillRect/>
          </a:stretch>
        </p:blipFill>
        <p:spPr>
          <a:xfrm>
            <a:off x="9364345" y="561975"/>
            <a:ext cx="1807845" cy="608965"/>
          </a:xfrm>
          <a:prstGeom prst="rect">
            <a:avLst/>
          </a:prstGeom>
        </p:spPr>
      </p:pic>
      <p:sp>
        <p:nvSpPr>
          <p:cNvPr id="9" name="椭圆 8"/>
          <p:cNvSpPr/>
          <p:nvPr userDrawn="1">
            <p:custDataLst>
              <p:tags r:id="rId4"/>
            </p:custDataLst>
          </p:nvPr>
        </p:nvSpPr>
        <p:spPr>
          <a:xfrm rot="5400000">
            <a:off x="1524000" y="1546860"/>
            <a:ext cx="213360" cy="213360"/>
          </a:xfrm>
          <a:prstGeom prst="ellipse">
            <a:avLst/>
          </a:prstGeom>
          <a:gradFill>
            <a:gsLst>
              <a:gs pos="0">
                <a:srgbClr val="F1B994"/>
              </a:gs>
              <a:gs pos="71000">
                <a:srgbClr val="FA998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custDataLst>
              <p:tags r:id="rId5"/>
            </p:custDataLst>
          </p:nvPr>
        </p:nvSpPr>
        <p:spPr>
          <a:xfrm rot="19860000">
            <a:off x="7407275" y="5708015"/>
            <a:ext cx="220345" cy="220345"/>
          </a:xfrm>
          <a:prstGeom prst="ellipse">
            <a:avLst/>
          </a:prstGeom>
          <a:gradFill>
            <a:gsLst>
              <a:gs pos="0">
                <a:srgbClr val="F1B994"/>
              </a:gs>
              <a:gs pos="71000">
                <a:srgbClr val="F16E5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 name="图片 39" descr="山3"/>
          <p:cNvPicPr>
            <a:picLocks noChangeAspect="1"/>
          </p:cNvPicPr>
          <p:nvPr userDrawn="1">
            <p:custDataLst>
              <p:tags r:id="rId6"/>
            </p:custDataLst>
          </p:nvPr>
        </p:nvPicPr>
        <p:blipFill>
          <a:blip r:embed="rId7"/>
          <a:stretch>
            <a:fillRect/>
          </a:stretch>
        </p:blipFill>
        <p:spPr>
          <a:xfrm>
            <a:off x="9352915" y="5782310"/>
            <a:ext cx="3825875" cy="1066165"/>
          </a:xfrm>
          <a:prstGeom prst="rect">
            <a:avLst/>
          </a:prstGeom>
        </p:spPr>
      </p:pic>
      <p:pic>
        <p:nvPicPr>
          <p:cNvPr id="41" name="图片 40" descr="山2"/>
          <p:cNvPicPr>
            <a:picLocks noChangeAspect="1"/>
          </p:cNvPicPr>
          <p:nvPr userDrawn="1"/>
        </p:nvPicPr>
        <p:blipFill>
          <a:blip r:embed="rId8"/>
          <a:stretch>
            <a:fillRect/>
          </a:stretch>
        </p:blipFill>
        <p:spPr>
          <a:xfrm flipH="1">
            <a:off x="635" y="4455160"/>
            <a:ext cx="2573020" cy="2484755"/>
          </a:xfrm>
          <a:prstGeom prst="rect">
            <a:avLst/>
          </a:prstGeom>
        </p:spPr>
      </p:pic>
      <p:sp>
        <p:nvSpPr>
          <p:cNvPr id="6" name="椭圆 5"/>
          <p:cNvSpPr/>
          <p:nvPr userDrawn="1">
            <p:custDataLst>
              <p:tags r:id="rId9"/>
            </p:custDataLst>
          </p:nvPr>
        </p:nvSpPr>
        <p:spPr>
          <a:xfrm rot="15300000">
            <a:off x="11108690" y="2081530"/>
            <a:ext cx="220345" cy="220345"/>
          </a:xfrm>
          <a:prstGeom prst="ellipse">
            <a:avLst/>
          </a:prstGeom>
          <a:gradFill>
            <a:gsLst>
              <a:gs pos="0">
                <a:srgbClr val="FFD3B4"/>
              </a:gs>
              <a:gs pos="71000">
                <a:srgbClr val="FFE8B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内容占位符 7"/>
          <p:cNvSpPr>
            <a:spLocks noGrp="1"/>
          </p:cNvSpPr>
          <p:nvPr>
            <p:ph idx="1"/>
          </p:nvPr>
        </p:nvSpPr>
        <p:spPr/>
        <p:txBody>
          <a:bodyPr/>
          <a:lstStyle>
            <a:lvl1pPr marL="0" indent="0">
              <a:buNone/>
              <a:defRPr>
                <a:latin typeface="思源黑体 CN Medium" panose="020B0600000000000000" charset="-122"/>
                <a:ea typeface="思源黑体 CN Medium" panose="020B0600000000000000" charset="-122"/>
              </a:defRPr>
            </a:lvl1pPr>
            <a:lvl2pPr marL="457200" indent="0">
              <a:buNone/>
              <a:defRPr/>
            </a:lvl2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思源黑体 CN Medium" panose="020B0600000000000000" pitchFamily="34" charset="-128"/>
                <a:ea typeface="思源黑体 CN Medium" panose="020B0600000000000000" pitchFamily="34" charset="-128"/>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5CB99A3A-7869-41F2-BAD1-8578154A79BE}"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p:txBody>
          <a:bodyPr/>
          <a:lstStyle/>
          <a:p>
            <a:fld id="{65703A48-C316-4AA3-8E4E-4433376E065D}" type="slidenum">
              <a:rPr lang="zh-CN" altLang="en-US" smtClean="0"/>
            </a:fld>
            <a:endParaRPr lang="zh-CN" altLang="en-US"/>
          </a:p>
        </p:txBody>
      </p:sp>
      <p:pic>
        <p:nvPicPr>
          <p:cNvPr id="8" name="图片 7" descr="山1"/>
          <p:cNvPicPr>
            <a:picLocks noChangeAspect="1"/>
          </p:cNvPicPr>
          <p:nvPr userDrawn="1"/>
        </p:nvPicPr>
        <p:blipFill>
          <a:blip r:embed="rId2"/>
          <a:stretch>
            <a:fillRect/>
          </a:stretch>
        </p:blipFill>
        <p:spPr>
          <a:xfrm>
            <a:off x="0" y="5182870"/>
            <a:ext cx="2282190" cy="1675130"/>
          </a:xfrm>
          <a:prstGeom prst="rect">
            <a:avLst/>
          </a:prstGeom>
        </p:spPr>
      </p:pic>
      <p:pic>
        <p:nvPicPr>
          <p:cNvPr id="14" name="图片 13" descr="山3"/>
          <p:cNvPicPr>
            <a:picLocks noChangeAspect="1"/>
          </p:cNvPicPr>
          <p:nvPr userDrawn="1">
            <p:custDataLst>
              <p:tags r:id="rId3"/>
            </p:custDataLst>
          </p:nvPr>
        </p:nvPicPr>
        <p:blipFill>
          <a:blip r:embed="rId4"/>
          <a:stretch>
            <a:fillRect/>
          </a:stretch>
        </p:blipFill>
        <p:spPr>
          <a:xfrm>
            <a:off x="8301355" y="5865495"/>
            <a:ext cx="3562350" cy="992505"/>
          </a:xfrm>
          <a:prstGeom prst="rect">
            <a:avLst/>
          </a:prstGeom>
        </p:spPr>
      </p:pic>
      <p:pic>
        <p:nvPicPr>
          <p:cNvPr id="20" name="图片 19" descr="山2"/>
          <p:cNvPicPr>
            <a:picLocks noChangeAspect="1"/>
          </p:cNvPicPr>
          <p:nvPr userDrawn="1"/>
        </p:nvPicPr>
        <p:blipFill>
          <a:blip r:embed="rId5"/>
          <a:stretch>
            <a:fillRect/>
          </a:stretch>
        </p:blipFill>
        <p:spPr>
          <a:xfrm>
            <a:off x="10738485" y="4309110"/>
            <a:ext cx="1453515" cy="254889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bg>
      <p:bgPr>
        <a:gradFill>
          <a:gsLst>
            <a:gs pos="100000">
              <a:srgbClr val="B7DFF4"/>
            </a:gs>
            <a:gs pos="0">
              <a:srgbClr val="FEF0E2"/>
            </a:gs>
          </a:gsLst>
          <a:lin ang="5400000" scaled="0"/>
        </a:gra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atin typeface="思源黑体 CN Bold" panose="020B0800000000000000" pitchFamily="34" charset="-128"/>
                <a:ea typeface="思源黑体 CN Bold" panose="020B0800000000000000" pitchFamily="34" charset="-128"/>
              </a:defRPr>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atin typeface="思源黑体 CN Medium" panose="020B0600000000000000" charset="-122"/>
                <a:ea typeface="思源黑体 CN Medium" panose="020B0600000000000000"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5CB99A3A-7869-41F2-BAD1-8578154A79BE}"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p:txBody>
          <a:bodyPr/>
          <a:lstStyle/>
          <a:p>
            <a:fld id="{65703A48-C316-4AA3-8E4E-4433376E065D}" type="slidenum">
              <a:rPr lang="zh-CN" altLang="en-US" smtClean="0"/>
            </a:fld>
            <a:endParaRPr lang="zh-CN" altLang="en-US"/>
          </a:p>
        </p:txBody>
      </p:sp>
      <p:pic>
        <p:nvPicPr>
          <p:cNvPr id="24" name="图片 23" descr="LOGO"/>
          <p:cNvPicPr>
            <a:picLocks noChangeAspect="1"/>
          </p:cNvPicPr>
          <p:nvPr userDrawn="1">
            <p:custDataLst>
              <p:tags r:id="rId2"/>
            </p:custDataLst>
          </p:nvPr>
        </p:nvPicPr>
        <p:blipFill>
          <a:blip r:embed="rId3"/>
          <a:stretch>
            <a:fillRect/>
          </a:stretch>
        </p:blipFill>
        <p:spPr>
          <a:xfrm>
            <a:off x="9364345" y="561975"/>
            <a:ext cx="1807845" cy="608965"/>
          </a:xfrm>
          <a:prstGeom prst="rect">
            <a:avLst/>
          </a:prstGeom>
        </p:spPr>
      </p:pic>
      <p:pic>
        <p:nvPicPr>
          <p:cNvPr id="21" name="图片 20" descr="人"/>
          <p:cNvPicPr>
            <a:picLocks noChangeAspect="1"/>
          </p:cNvPicPr>
          <p:nvPr userDrawn="1">
            <p:custDataLst>
              <p:tags r:id="rId4"/>
            </p:custDataLst>
          </p:nvPr>
        </p:nvPicPr>
        <p:blipFill>
          <a:blip r:embed="rId5"/>
          <a:srcRect r="57922" b="63188"/>
          <a:stretch>
            <a:fillRect/>
          </a:stretch>
        </p:blipFill>
        <p:spPr>
          <a:xfrm>
            <a:off x="9862820" y="4866005"/>
            <a:ext cx="1934845" cy="1991995"/>
          </a:xfrm>
          <a:prstGeom prst="rect">
            <a:avLst/>
          </a:prstGeom>
        </p:spPr>
      </p:pic>
      <p:pic>
        <p:nvPicPr>
          <p:cNvPr id="42" name="图片 41" descr="山5"/>
          <p:cNvPicPr>
            <a:picLocks noChangeAspect="1"/>
          </p:cNvPicPr>
          <p:nvPr userDrawn="1">
            <p:custDataLst>
              <p:tags r:id="rId6"/>
            </p:custDataLst>
          </p:nvPr>
        </p:nvPicPr>
        <p:blipFill>
          <a:blip r:embed="rId7"/>
          <a:stretch>
            <a:fillRect/>
          </a:stretch>
        </p:blipFill>
        <p:spPr>
          <a:xfrm flipH="1">
            <a:off x="-104775" y="5579110"/>
            <a:ext cx="3269615" cy="216598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bg>
      <p:bgPr>
        <a:gradFill>
          <a:gsLst>
            <a:gs pos="0">
              <a:schemeClr val="bg1"/>
            </a:gs>
            <a:gs pos="100000">
              <a:srgbClr val="FFD8B1"/>
            </a:gs>
          </a:gsLst>
          <a:lin ang="5400000" scaled="0"/>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rgbClr val="445185"/>
                </a:solidFill>
                <a:latin typeface="思源黑体 CN Medium" panose="020B0600000000000000" pitchFamily="34" charset="-128"/>
                <a:ea typeface="思源黑体 CN Medium" panose="020B0600000000000000" pitchFamily="34" charset="-128"/>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marL="0" indent="0">
              <a:buNone/>
              <a:defRPr>
                <a:solidFill>
                  <a:srgbClr val="445185"/>
                </a:solidFill>
                <a:latin typeface="+mn-lt"/>
              </a:defRPr>
            </a:lvl1pPr>
            <a:lvl2pPr marL="457200" indent="0">
              <a:buNone/>
              <a:defRPr/>
            </a:lvl2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5CB99A3A-7869-41F2-BAD1-8578154A79BE}"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p:txBody>
          <a:bodyPr/>
          <a:lstStyle/>
          <a:p>
            <a:fld id="{65703A48-C316-4AA3-8E4E-4433376E065D}" type="slidenum">
              <a:rPr lang="zh-CN" altLang="en-US" smtClean="0"/>
            </a:fld>
            <a:endParaRPr lang="zh-CN" altLang="en-US"/>
          </a:p>
        </p:txBody>
      </p:sp>
      <p:pic>
        <p:nvPicPr>
          <p:cNvPr id="24" name="图片 23" descr="LOGO"/>
          <p:cNvPicPr>
            <a:picLocks noChangeAspect="1"/>
          </p:cNvPicPr>
          <p:nvPr userDrawn="1">
            <p:custDataLst>
              <p:tags r:id="rId2"/>
            </p:custDataLst>
          </p:nvPr>
        </p:nvPicPr>
        <p:blipFill>
          <a:blip r:embed="rId3"/>
          <a:stretch>
            <a:fillRect/>
          </a:stretch>
        </p:blipFill>
        <p:spPr>
          <a:xfrm>
            <a:off x="9364345" y="561975"/>
            <a:ext cx="1807845" cy="608965"/>
          </a:xfrm>
          <a:prstGeom prst="rect">
            <a:avLst/>
          </a:prstGeom>
        </p:spPr>
      </p:pic>
      <p:pic>
        <p:nvPicPr>
          <p:cNvPr id="7" name="图片 6" descr="山3"/>
          <p:cNvPicPr>
            <a:picLocks noChangeAspect="1"/>
          </p:cNvPicPr>
          <p:nvPr userDrawn="1"/>
        </p:nvPicPr>
        <p:blipFill>
          <a:blip r:embed="rId4"/>
          <a:stretch>
            <a:fillRect/>
          </a:stretch>
        </p:blipFill>
        <p:spPr>
          <a:xfrm>
            <a:off x="9352915" y="5791835"/>
            <a:ext cx="3825875" cy="1066165"/>
          </a:xfrm>
          <a:prstGeom prst="rect">
            <a:avLst/>
          </a:prstGeom>
        </p:spPr>
      </p:pic>
      <p:pic>
        <p:nvPicPr>
          <p:cNvPr id="8" name="图片 7" descr="山1"/>
          <p:cNvPicPr>
            <a:picLocks noChangeAspect="1"/>
          </p:cNvPicPr>
          <p:nvPr userDrawn="1"/>
        </p:nvPicPr>
        <p:blipFill>
          <a:blip r:embed="rId5"/>
          <a:stretch>
            <a:fillRect/>
          </a:stretch>
        </p:blipFill>
        <p:spPr>
          <a:xfrm>
            <a:off x="0" y="5182870"/>
            <a:ext cx="2282190" cy="1675130"/>
          </a:xfrm>
          <a:prstGeom prst="rect">
            <a:avLst/>
          </a:prstGeom>
        </p:spPr>
      </p:pic>
      <p:sp>
        <p:nvSpPr>
          <p:cNvPr id="19" name="椭圆 18"/>
          <p:cNvSpPr/>
          <p:nvPr userDrawn="1">
            <p:custDataLst>
              <p:tags r:id="rId6"/>
            </p:custDataLst>
          </p:nvPr>
        </p:nvSpPr>
        <p:spPr>
          <a:xfrm rot="19860000">
            <a:off x="11713845" y="2876550"/>
            <a:ext cx="220345" cy="220345"/>
          </a:xfrm>
          <a:prstGeom prst="ellipse">
            <a:avLst/>
          </a:prstGeom>
          <a:gradFill>
            <a:gsLst>
              <a:gs pos="0">
                <a:srgbClr val="FFD3A7"/>
              </a:gs>
              <a:gs pos="71000">
                <a:srgbClr val="FFAF7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custDataLst>
              <p:tags r:id="rId7"/>
            </p:custDataLst>
          </p:nvPr>
        </p:nvSpPr>
        <p:spPr>
          <a:xfrm rot="5400000">
            <a:off x="7940040" y="365125"/>
            <a:ext cx="213360" cy="213360"/>
          </a:xfrm>
          <a:prstGeom prst="ellipse">
            <a:avLst/>
          </a:prstGeom>
          <a:gradFill>
            <a:gsLst>
              <a:gs pos="0">
                <a:srgbClr val="F1B994"/>
              </a:gs>
              <a:gs pos="71000">
                <a:srgbClr val="FA998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custDataLst>
              <p:tags r:id="rId8"/>
            </p:custDataLst>
          </p:nvPr>
        </p:nvSpPr>
        <p:spPr>
          <a:xfrm rot="15300000">
            <a:off x="1004570" y="3891280"/>
            <a:ext cx="220345" cy="220345"/>
          </a:xfrm>
          <a:prstGeom prst="ellipse">
            <a:avLst/>
          </a:prstGeom>
          <a:gradFill>
            <a:gsLst>
              <a:gs pos="0">
                <a:srgbClr val="FFD3B4"/>
              </a:gs>
              <a:gs pos="71000">
                <a:srgbClr val="FFE8B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gradFill>
          <a:gsLst>
            <a:gs pos="100000">
              <a:srgbClr val="FFF0E1"/>
            </a:gs>
            <a:gs pos="0">
              <a:srgbClr val="B5DEF4"/>
            </a:gs>
          </a:gsLst>
          <a:lin ang="5400000" scaled="0"/>
        </a:gradFill>
        <a:effectLst/>
      </p:bgPr>
    </p:bg>
    <p:spTree>
      <p:nvGrpSpPr>
        <p:cNvPr id="1" name=""/>
        <p:cNvGrpSpPr/>
        <p:nvPr/>
      </p:nvGrpSpPr>
      <p:grpSpPr>
        <a:xfrm>
          <a:off x="0" y="0"/>
          <a:ext cx="0" cy="0"/>
          <a:chOff x="0" y="0"/>
          <a:chExt cx="0" cy="0"/>
        </a:xfrm>
      </p:grpSpPr>
      <p:sp>
        <p:nvSpPr>
          <p:cNvPr id="18" name="Rectangle 50"/>
          <p:cNvSpPr/>
          <p:nvPr userDrawn="1">
            <p:custDataLst>
              <p:tags r:id="rId2"/>
            </p:custDataLst>
          </p:nvPr>
        </p:nvSpPr>
        <p:spPr>
          <a:xfrm>
            <a:off x="1011945" y="3774594"/>
            <a:ext cx="3873176" cy="1351524"/>
          </a:xfrm>
          <a:prstGeom prst="rect">
            <a:avLst/>
          </a:prstGeom>
        </p:spPr>
        <p:txBody>
          <a:bodyPr wrap="none">
            <a:spAutoFit/>
          </a:bodyPr>
          <a:lstStyle/>
          <a:p>
            <a:pPr algn="l">
              <a:lnSpc>
                <a:spcPct val="150000"/>
              </a:lnSpc>
            </a:pPr>
            <a:r>
              <a:rPr lang="en-US" altLang="zh-CN" sz="1400" kern="1700" dirty="0">
                <a:solidFill>
                  <a:srgbClr val="445185"/>
                </a:solidFill>
                <a:latin typeface="Source Han Sans CN Normal" panose="020B0400000000000000" pitchFamily="34" charset="-128"/>
                <a:ea typeface="Source Han Sans CN Normal" panose="020B0400000000000000" pitchFamily="34" charset="-128"/>
                <a:cs typeface="黑体" panose="02010609060101010101" charset="-122"/>
              </a:rPr>
              <a:t>WeChat Official Account:</a:t>
            </a:r>
            <a:r>
              <a:rPr lang="en-US" altLang="zh-CN" sz="1400" kern="1700" baseline="0" dirty="0">
                <a:solidFill>
                  <a:srgbClr val="445185"/>
                </a:solidFill>
                <a:latin typeface="Source Han Sans CN Normal" panose="020B0400000000000000" pitchFamily="34" charset="-128"/>
                <a:ea typeface="Source Han Sans CN Normal" panose="020B0400000000000000" pitchFamily="34" charset="-128"/>
                <a:cs typeface="黑体" panose="02010609060101010101" charset="-122"/>
              </a:rPr>
              <a:t> </a:t>
            </a:r>
            <a:r>
              <a:rPr lang="zh-CN" altLang="en-US" sz="1400" kern="1700" dirty="0">
                <a:solidFill>
                  <a:srgbClr val="445185"/>
                </a:solidFill>
                <a:latin typeface="Source Han Sans CN Normal" panose="020B0400000000000000" pitchFamily="34" charset="-128"/>
                <a:ea typeface="Source Han Sans CN Normal" panose="020B0400000000000000" pitchFamily="34" charset="-128"/>
                <a:cs typeface="黑体" panose="02010609060101010101" charset="-122"/>
              </a:rPr>
              <a:t>开源社</a:t>
            </a:r>
            <a:r>
              <a:rPr lang="en-US" sz="1400" kern="1700" dirty="0">
                <a:solidFill>
                  <a:srgbClr val="445185"/>
                </a:solidFill>
                <a:latin typeface="Source Han Sans CN Normal" panose="020B0400000000000000" pitchFamily="34" charset="-128"/>
                <a:ea typeface="Source Han Sans CN Normal" panose="020B0400000000000000" pitchFamily="34" charset="-128"/>
                <a:cs typeface="黑体" panose="02010609060101010101" charset="-122"/>
              </a:rPr>
              <a:t>KAIYUANSHE</a:t>
            </a:r>
            <a:endParaRPr lang="en-US" sz="1400" kern="1700" dirty="0">
              <a:solidFill>
                <a:srgbClr val="445185"/>
              </a:solidFill>
              <a:latin typeface="Source Han Sans CN Normal" panose="020B0400000000000000" pitchFamily="34" charset="-128"/>
              <a:ea typeface="Source Han Sans CN Normal" panose="020B0400000000000000" pitchFamily="34" charset="-128"/>
              <a:cs typeface="黑体" panose="02010609060101010101" charset="-122"/>
            </a:endParaRPr>
          </a:p>
          <a:p>
            <a:pPr algn="l">
              <a:lnSpc>
                <a:spcPct val="150000"/>
              </a:lnSpc>
            </a:pPr>
            <a:r>
              <a:rPr lang="en-US" altLang="zh-CN" sz="1400" kern="1700" dirty="0">
                <a:solidFill>
                  <a:srgbClr val="445185"/>
                </a:solidFill>
                <a:latin typeface="Source Han Sans CN Normal" panose="020B0400000000000000" pitchFamily="34" charset="-128"/>
                <a:ea typeface="Source Han Sans CN Normal" panose="020B0400000000000000" pitchFamily="34" charset="-128"/>
                <a:cs typeface="黑体" panose="02010609060101010101" charset="-122"/>
              </a:rPr>
              <a:t>WeChat Channels:</a:t>
            </a:r>
            <a:r>
              <a:rPr lang="en-US" altLang="zh-CN" sz="1400" kern="1700" baseline="0" dirty="0">
                <a:solidFill>
                  <a:srgbClr val="445185"/>
                </a:solidFill>
                <a:latin typeface="Source Han Sans CN Normal" panose="020B0400000000000000" pitchFamily="34" charset="-128"/>
                <a:ea typeface="Source Han Sans CN Normal" panose="020B0400000000000000" pitchFamily="34" charset="-128"/>
                <a:cs typeface="黑体" panose="02010609060101010101" charset="-122"/>
              </a:rPr>
              <a:t> </a:t>
            </a:r>
            <a:r>
              <a:rPr lang="zh-CN" altLang="en-US" sz="1400" kern="1700" dirty="0">
                <a:solidFill>
                  <a:srgbClr val="445185"/>
                </a:solidFill>
                <a:latin typeface="Source Han Sans CN Normal" panose="020B0400000000000000" pitchFamily="34" charset="-128"/>
                <a:ea typeface="Source Han Sans CN Normal" panose="020B0400000000000000" pitchFamily="34" charset="-128"/>
                <a:cs typeface="黑体" panose="02010609060101010101" charset="-122"/>
              </a:rPr>
              <a:t>开源社</a:t>
            </a:r>
            <a:r>
              <a:rPr lang="en-US" sz="1400" kern="1700" dirty="0">
                <a:solidFill>
                  <a:srgbClr val="445185"/>
                </a:solidFill>
                <a:latin typeface="Source Han Sans CN Normal" panose="020B0400000000000000" pitchFamily="34" charset="-128"/>
                <a:ea typeface="Source Han Sans CN Normal" panose="020B0400000000000000" pitchFamily="34" charset="-128"/>
                <a:cs typeface="黑体" panose="02010609060101010101" charset="-122"/>
              </a:rPr>
              <a:t>KAIYUANSHE</a:t>
            </a:r>
            <a:endParaRPr lang="en-US" sz="1400" kern="1700" dirty="0">
              <a:solidFill>
                <a:srgbClr val="445185"/>
              </a:solidFill>
              <a:latin typeface="Source Han Sans CN Normal" panose="020B0400000000000000" pitchFamily="34" charset="-128"/>
              <a:ea typeface="Source Han Sans CN Normal" panose="020B0400000000000000" pitchFamily="34" charset="-128"/>
              <a:cs typeface="黑体" panose="02010609060101010101" charset="-122"/>
            </a:endParaRPr>
          </a:p>
          <a:p>
            <a:pPr algn="l">
              <a:lnSpc>
                <a:spcPct val="150000"/>
              </a:lnSpc>
            </a:pPr>
            <a:r>
              <a:rPr lang="en-US" altLang="zh-CN" sz="1400" kern="1700" dirty="0">
                <a:solidFill>
                  <a:srgbClr val="445185"/>
                </a:solidFill>
                <a:latin typeface="Source Han Sans CN Normal" panose="020B0400000000000000" pitchFamily="34" charset="-128"/>
                <a:ea typeface="Source Han Sans CN Normal" panose="020B0400000000000000" pitchFamily="34" charset="-128"/>
                <a:cs typeface="黑体" panose="02010609060101010101" charset="-122"/>
              </a:rPr>
              <a:t>Weibo:</a:t>
            </a:r>
            <a:r>
              <a:rPr lang="en-US" altLang="zh-CN" sz="1400" kern="1700" baseline="0" dirty="0">
                <a:solidFill>
                  <a:srgbClr val="445185"/>
                </a:solidFill>
                <a:latin typeface="Source Han Sans CN Normal" panose="020B0400000000000000" pitchFamily="34" charset="-128"/>
                <a:ea typeface="Source Han Sans CN Normal" panose="020B0400000000000000" pitchFamily="34" charset="-128"/>
                <a:cs typeface="黑体" panose="02010609060101010101" charset="-122"/>
              </a:rPr>
              <a:t> </a:t>
            </a:r>
            <a:r>
              <a:rPr lang="zh-CN" altLang="en-US" sz="1400" kern="1700" dirty="0">
                <a:solidFill>
                  <a:srgbClr val="445185"/>
                </a:solidFill>
                <a:latin typeface="Source Han Sans CN Normal" panose="020B0400000000000000" pitchFamily="34" charset="-128"/>
                <a:ea typeface="Source Han Sans CN Normal" panose="020B0400000000000000" pitchFamily="34" charset="-128"/>
                <a:cs typeface="黑体" panose="02010609060101010101" charset="-122"/>
              </a:rPr>
              <a:t>开源社</a:t>
            </a:r>
            <a:endParaRPr lang="zh-CN" altLang="en-US" sz="1400" kern="1700" dirty="0">
              <a:solidFill>
                <a:srgbClr val="445185"/>
              </a:solidFill>
              <a:latin typeface="Source Han Sans CN Normal" panose="020B0400000000000000" pitchFamily="34" charset="-128"/>
              <a:ea typeface="Source Han Sans CN Normal" panose="020B0400000000000000" pitchFamily="34" charset="-128"/>
              <a:cs typeface="黑体" panose="02010609060101010101" charset="-122"/>
            </a:endParaRPr>
          </a:p>
          <a:p>
            <a:pPr algn="l">
              <a:lnSpc>
                <a:spcPct val="150000"/>
              </a:lnSpc>
            </a:pPr>
            <a:r>
              <a:rPr lang="en-US" sz="1400" kern="1700" dirty="0" err="1">
                <a:solidFill>
                  <a:srgbClr val="445185"/>
                </a:solidFill>
                <a:latin typeface="Source Han Sans CN Normal" panose="020B0400000000000000" pitchFamily="34" charset="-128"/>
                <a:ea typeface="Source Han Sans CN Normal" panose="020B0400000000000000" pitchFamily="34" charset="-128"/>
                <a:cs typeface="黑体" panose="02010609060101010101" charset="-122"/>
              </a:rPr>
              <a:t>Bilibili</a:t>
            </a:r>
            <a:r>
              <a:rPr lang="en-US" sz="1400" kern="1700" dirty="0">
                <a:solidFill>
                  <a:srgbClr val="445185"/>
                </a:solidFill>
                <a:latin typeface="Source Han Sans CN Normal" panose="020B0400000000000000" pitchFamily="34" charset="-128"/>
                <a:ea typeface="Source Han Sans CN Normal" panose="020B0400000000000000" pitchFamily="34" charset="-128"/>
                <a:cs typeface="黑体" panose="02010609060101010101" charset="-122"/>
              </a:rPr>
              <a:t>:</a:t>
            </a:r>
            <a:r>
              <a:rPr lang="en-US" sz="1400" kern="1700" baseline="0" dirty="0">
                <a:solidFill>
                  <a:srgbClr val="445185"/>
                </a:solidFill>
                <a:latin typeface="Source Han Sans CN Normal" panose="020B0400000000000000" pitchFamily="34" charset="-128"/>
                <a:ea typeface="Source Han Sans CN Normal" panose="020B0400000000000000" pitchFamily="34" charset="-128"/>
                <a:cs typeface="黑体" panose="02010609060101010101" charset="-122"/>
              </a:rPr>
              <a:t> </a:t>
            </a:r>
            <a:r>
              <a:rPr lang="zh-CN" altLang="en-US" sz="1400" kern="1700" dirty="0">
                <a:solidFill>
                  <a:srgbClr val="445185"/>
                </a:solidFill>
                <a:latin typeface="Source Han Sans CN Normal" panose="020B0400000000000000" pitchFamily="34" charset="-128"/>
                <a:ea typeface="Source Han Sans CN Normal" panose="020B0400000000000000" pitchFamily="34" charset="-128"/>
                <a:cs typeface="黑体" panose="02010609060101010101" charset="-122"/>
                <a:sym typeface="+mn-ea"/>
              </a:rPr>
              <a:t>开源社</a:t>
            </a:r>
            <a:r>
              <a:rPr lang="en-US" sz="1400" kern="1700" dirty="0">
                <a:solidFill>
                  <a:srgbClr val="445185"/>
                </a:solidFill>
                <a:latin typeface="Source Han Sans CN Normal" panose="020B0400000000000000" pitchFamily="34" charset="-128"/>
                <a:ea typeface="Source Han Sans CN Normal" panose="020B0400000000000000" pitchFamily="34" charset="-128"/>
                <a:cs typeface="黑体" panose="02010609060101010101" charset="-122"/>
                <a:sym typeface="+mn-ea"/>
              </a:rPr>
              <a:t>KAIYUANSHE</a:t>
            </a:r>
            <a:endParaRPr lang="zh-CN" altLang="en-US" sz="1400" kern="1700" dirty="0">
              <a:solidFill>
                <a:srgbClr val="445185"/>
              </a:solidFill>
              <a:latin typeface="Source Han Sans CN Normal" panose="020B0400000000000000" pitchFamily="34" charset="-128"/>
              <a:ea typeface="Source Han Sans CN Normal" panose="020B0400000000000000" pitchFamily="34" charset="-128"/>
              <a:cs typeface="黑体" panose="02010609060101010101" charset="-122"/>
            </a:endParaRPr>
          </a:p>
        </p:txBody>
      </p:sp>
      <p:sp>
        <p:nvSpPr>
          <p:cNvPr id="40" name="Rectangle 50"/>
          <p:cNvSpPr/>
          <p:nvPr userDrawn="1">
            <p:custDataLst>
              <p:tags r:id="rId3"/>
            </p:custDataLst>
          </p:nvPr>
        </p:nvSpPr>
        <p:spPr>
          <a:xfrm>
            <a:off x="5007297" y="3774203"/>
            <a:ext cx="2616422" cy="1351524"/>
          </a:xfrm>
          <a:prstGeom prst="rect">
            <a:avLst/>
          </a:prstGeom>
        </p:spPr>
        <p:txBody>
          <a:bodyPr wrap="none">
            <a:spAutoFit/>
          </a:bodyPr>
          <a:lstStyle/>
          <a:p>
            <a:pPr>
              <a:lnSpc>
                <a:spcPct val="150000"/>
              </a:lnSpc>
            </a:pPr>
            <a:r>
              <a:rPr lang="en-US" altLang="zh-CN" sz="1400" kern="1700" dirty="0" err="1">
                <a:solidFill>
                  <a:srgbClr val="445185"/>
                </a:solidFill>
                <a:latin typeface="Source Han Sans CN Normal" panose="020B0400000000000000" pitchFamily="34" charset="-128"/>
                <a:ea typeface="Source Han Sans CN Normal" panose="020B0400000000000000" pitchFamily="34" charset="-128"/>
                <a:cs typeface="黑体" panose="02010609060101010101" charset="-122"/>
              </a:rPr>
              <a:t>Jianshu</a:t>
            </a:r>
            <a:r>
              <a:rPr lang="en-US" altLang="zh-CN" sz="1400" kern="1700" dirty="0">
                <a:solidFill>
                  <a:srgbClr val="445185"/>
                </a:solidFill>
                <a:latin typeface="Source Han Sans CN Normal" panose="020B0400000000000000" pitchFamily="34" charset="-128"/>
                <a:ea typeface="Source Han Sans CN Normal" panose="020B0400000000000000" pitchFamily="34" charset="-128"/>
                <a:cs typeface="黑体" panose="02010609060101010101" charset="-122"/>
              </a:rPr>
              <a:t>:</a:t>
            </a:r>
            <a:r>
              <a:rPr lang="en-US" altLang="zh-CN" sz="1400" kern="1700" baseline="0" dirty="0">
                <a:solidFill>
                  <a:srgbClr val="445185"/>
                </a:solidFill>
                <a:latin typeface="Source Han Sans CN Normal" panose="020B0400000000000000" pitchFamily="34" charset="-128"/>
                <a:ea typeface="Source Han Sans CN Normal" panose="020B0400000000000000" pitchFamily="34" charset="-128"/>
                <a:cs typeface="黑体" panose="02010609060101010101" charset="-122"/>
              </a:rPr>
              <a:t> </a:t>
            </a:r>
            <a:r>
              <a:rPr lang="zh-CN" altLang="en-US" sz="1400" kern="1700" dirty="0">
                <a:solidFill>
                  <a:srgbClr val="445185"/>
                </a:solidFill>
                <a:latin typeface="Source Han Sans CN Normal" panose="020B0400000000000000" pitchFamily="34" charset="-128"/>
                <a:ea typeface="Source Han Sans CN Normal" panose="020B0400000000000000" pitchFamily="34" charset="-128"/>
                <a:cs typeface="黑体" panose="02010609060101010101" charset="-122"/>
              </a:rPr>
              <a:t>开源社</a:t>
            </a:r>
            <a:endParaRPr lang="zh-CN" altLang="en-US" sz="1400" kern="1700" dirty="0">
              <a:solidFill>
                <a:srgbClr val="445185"/>
              </a:solidFill>
              <a:latin typeface="Source Han Sans CN Normal" panose="020B0400000000000000" pitchFamily="34" charset="-128"/>
              <a:ea typeface="Source Han Sans CN Normal" panose="020B0400000000000000" pitchFamily="34" charset="-128"/>
              <a:cs typeface="黑体" panose="02010609060101010101" charset="-122"/>
            </a:endParaRPr>
          </a:p>
          <a:p>
            <a:pPr>
              <a:lnSpc>
                <a:spcPct val="150000"/>
              </a:lnSpc>
            </a:pPr>
            <a:r>
              <a:rPr lang="en-US" altLang="zh-CN" sz="1400" kern="1700" dirty="0" err="1">
                <a:solidFill>
                  <a:srgbClr val="445185"/>
                </a:solidFill>
                <a:latin typeface="Source Han Sans CN Normal" panose="020B0400000000000000" pitchFamily="34" charset="-128"/>
                <a:ea typeface="Source Han Sans CN Normal" panose="020B0400000000000000" pitchFamily="34" charset="-128"/>
                <a:cs typeface="黑体" panose="02010609060101010101" charset="-122"/>
              </a:rPr>
              <a:t>TouTiao</a:t>
            </a:r>
            <a:r>
              <a:rPr lang="en-US" altLang="zh-CN" sz="1400" kern="1700" dirty="0">
                <a:solidFill>
                  <a:srgbClr val="445185"/>
                </a:solidFill>
                <a:latin typeface="Source Han Sans CN Normal" panose="020B0400000000000000" pitchFamily="34" charset="-128"/>
                <a:ea typeface="Source Han Sans CN Normal" panose="020B0400000000000000" pitchFamily="34" charset="-128"/>
                <a:cs typeface="黑体" panose="02010609060101010101" charset="-122"/>
              </a:rPr>
              <a:t>:</a:t>
            </a:r>
            <a:r>
              <a:rPr lang="en-US" altLang="zh-CN" sz="1400" kern="1700" baseline="0" dirty="0">
                <a:solidFill>
                  <a:srgbClr val="445185"/>
                </a:solidFill>
                <a:latin typeface="Source Han Sans CN Normal" panose="020B0400000000000000" pitchFamily="34" charset="-128"/>
                <a:ea typeface="Source Han Sans CN Normal" panose="020B0400000000000000" pitchFamily="34" charset="-128"/>
                <a:cs typeface="黑体" panose="02010609060101010101" charset="-122"/>
              </a:rPr>
              <a:t> </a:t>
            </a:r>
            <a:r>
              <a:rPr lang="zh-CN" altLang="en-US" sz="1400" kern="1700" dirty="0">
                <a:solidFill>
                  <a:srgbClr val="445185"/>
                </a:solidFill>
                <a:latin typeface="Source Han Sans CN Normal" panose="020B0400000000000000" pitchFamily="34" charset="-128"/>
                <a:ea typeface="Source Han Sans CN Normal" panose="020B0400000000000000" pitchFamily="34" charset="-128"/>
                <a:cs typeface="黑体" panose="02010609060101010101" charset="-122"/>
              </a:rPr>
              <a:t>开源社</a:t>
            </a:r>
            <a:endParaRPr lang="zh-CN" altLang="en-US" sz="1400" kern="1700" dirty="0">
              <a:solidFill>
                <a:srgbClr val="445185"/>
              </a:solidFill>
              <a:latin typeface="Source Han Sans CN Normal" panose="020B0400000000000000" pitchFamily="34" charset="-128"/>
              <a:ea typeface="Source Han Sans CN Normal" panose="020B0400000000000000" pitchFamily="34" charset="-128"/>
              <a:cs typeface="黑体" panose="02010609060101010101" charset="-122"/>
            </a:endParaRPr>
          </a:p>
          <a:p>
            <a:pPr>
              <a:lnSpc>
                <a:spcPct val="150000"/>
              </a:lnSpc>
            </a:pPr>
            <a:r>
              <a:rPr lang="en-US" altLang="zh-CN" sz="1400" kern="1700" dirty="0">
                <a:solidFill>
                  <a:srgbClr val="445185"/>
                </a:solidFill>
                <a:latin typeface="Source Han Sans CN Normal" panose="020B0400000000000000" pitchFamily="34" charset="-128"/>
                <a:ea typeface="Source Han Sans CN Normal" panose="020B0400000000000000" pitchFamily="34" charset="-128"/>
                <a:cs typeface="黑体" panose="02010609060101010101" charset="-122"/>
              </a:rPr>
              <a:t>Facebook:</a:t>
            </a:r>
            <a:r>
              <a:rPr lang="en-US" altLang="zh-CN" sz="1400" kern="1700" baseline="0" dirty="0">
                <a:solidFill>
                  <a:srgbClr val="445185"/>
                </a:solidFill>
                <a:latin typeface="Source Han Sans CN Normal" panose="020B0400000000000000" pitchFamily="34" charset="-128"/>
                <a:ea typeface="Source Han Sans CN Normal" panose="020B0400000000000000" pitchFamily="34" charset="-128"/>
                <a:cs typeface="黑体" panose="02010609060101010101" charset="-122"/>
              </a:rPr>
              <a:t> </a:t>
            </a:r>
            <a:r>
              <a:rPr lang="en-US" altLang="zh-CN" sz="1400" kern="1700" dirty="0" err="1">
                <a:solidFill>
                  <a:srgbClr val="445185"/>
                </a:solidFill>
                <a:latin typeface="Source Han Sans CN Normal" panose="020B0400000000000000" pitchFamily="34" charset="-128"/>
                <a:ea typeface="Source Han Sans CN Normal" panose="020B0400000000000000" pitchFamily="34" charset="-128"/>
                <a:cs typeface="黑体" panose="02010609060101010101" charset="-122"/>
              </a:rPr>
              <a:t>KaiyuansheChina</a:t>
            </a:r>
            <a:endParaRPr lang="en-US" altLang="zh-CN" sz="1400" kern="1700" dirty="0">
              <a:solidFill>
                <a:srgbClr val="445185"/>
              </a:solidFill>
              <a:latin typeface="Source Han Sans CN Normal" panose="020B0400000000000000" pitchFamily="34" charset="-128"/>
              <a:ea typeface="Source Han Sans CN Normal" panose="020B0400000000000000" pitchFamily="34" charset="-128"/>
              <a:cs typeface="黑体" panose="02010609060101010101" charset="-122"/>
            </a:endParaRPr>
          </a:p>
          <a:p>
            <a:pPr>
              <a:lnSpc>
                <a:spcPct val="150000"/>
              </a:lnSpc>
            </a:pPr>
            <a:r>
              <a:rPr lang="en-US" altLang="zh-CN" sz="1400" kern="1700" dirty="0">
                <a:solidFill>
                  <a:srgbClr val="445185"/>
                </a:solidFill>
                <a:latin typeface="Source Han Sans CN Normal" panose="020B0400000000000000" pitchFamily="34" charset="-128"/>
                <a:ea typeface="Source Han Sans CN Normal" panose="020B0400000000000000" pitchFamily="34" charset="-128"/>
                <a:cs typeface="黑体" panose="02010609060101010101" charset="-122"/>
              </a:rPr>
              <a:t>Twitter: </a:t>
            </a:r>
            <a:r>
              <a:rPr lang="zh-CN" altLang="en-US" sz="1400" kern="1700" dirty="0">
                <a:solidFill>
                  <a:srgbClr val="445185"/>
                </a:solidFill>
                <a:latin typeface="Source Han Sans CN Normal" panose="020B0400000000000000" pitchFamily="34" charset="-128"/>
                <a:ea typeface="Source Han Sans CN Normal" panose="020B0400000000000000" pitchFamily="34" charset="-128"/>
                <a:cs typeface="黑体" panose="02010609060101010101" charset="-122"/>
              </a:rPr>
              <a:t>开源社</a:t>
            </a:r>
            <a:r>
              <a:rPr lang="en-US" altLang="zh-CN" sz="1400" kern="1700" dirty="0">
                <a:solidFill>
                  <a:srgbClr val="445185"/>
                </a:solidFill>
                <a:latin typeface="Source Han Sans CN Normal" panose="020B0400000000000000" pitchFamily="34" charset="-128"/>
                <a:ea typeface="Source Han Sans CN Normal" panose="020B0400000000000000" pitchFamily="34" charset="-128"/>
                <a:cs typeface="黑体" panose="02010609060101010101" charset="-122"/>
              </a:rPr>
              <a:t>KAIYUANSHE</a:t>
            </a:r>
            <a:endParaRPr lang="en-US" altLang="zh-CN" sz="1400" kern="1700" dirty="0">
              <a:solidFill>
                <a:srgbClr val="445185"/>
              </a:solidFill>
              <a:latin typeface="Source Han Sans CN Normal" panose="020B0400000000000000" pitchFamily="34" charset="-128"/>
              <a:ea typeface="Source Han Sans CN Normal" panose="020B0400000000000000" pitchFamily="34" charset="-128"/>
              <a:cs typeface="黑体" panose="02010609060101010101" charset="-122"/>
            </a:endParaRPr>
          </a:p>
        </p:txBody>
      </p:sp>
      <p:grpSp>
        <p:nvGrpSpPr>
          <p:cNvPr id="30" name="组合 29"/>
          <p:cNvGrpSpPr/>
          <p:nvPr userDrawn="1"/>
        </p:nvGrpSpPr>
        <p:grpSpPr>
          <a:xfrm>
            <a:off x="8078470" y="3173096"/>
            <a:ext cx="1470025" cy="2600073"/>
            <a:chOff x="15532" y="5341"/>
            <a:chExt cx="2488" cy="4399"/>
          </a:xfrm>
        </p:grpSpPr>
        <p:sp>
          <p:nvSpPr>
            <p:cNvPr id="5" name="矩形 4"/>
            <p:cNvSpPr/>
            <p:nvPr>
              <p:custDataLst>
                <p:tags r:id="rId4"/>
              </p:custDataLst>
            </p:nvPr>
          </p:nvSpPr>
          <p:spPr>
            <a:xfrm>
              <a:off x="15583" y="6358"/>
              <a:ext cx="2371" cy="2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custDataLst>
                <p:tags r:id="rId5"/>
              </p:custDataLst>
            </p:nvPr>
          </p:nvSpPr>
          <p:spPr>
            <a:xfrm>
              <a:off x="15532" y="8804"/>
              <a:ext cx="2488" cy="936"/>
            </a:xfrm>
            <a:prstGeom prst="rect">
              <a:avLst/>
            </a:prstGeom>
            <a:noFill/>
          </p:spPr>
          <p:txBody>
            <a:bodyPr wrap="square" rtlCol="0">
              <a:spAutoFit/>
            </a:bodyPr>
            <a:lstStyle/>
            <a:p>
              <a:pPr algn="ctr"/>
              <a:r>
                <a:rPr lang="en-US" altLang="zh-CN" sz="1000" dirty="0">
                  <a:solidFill>
                    <a:srgbClr val="445185"/>
                  </a:solidFill>
                  <a:latin typeface="思源黑体 CN Light" panose="020B0300000000000000" charset="-122"/>
                  <a:ea typeface="思源黑体 CN Light" panose="020B0300000000000000" charset="-122"/>
                </a:rPr>
                <a:t>Scan to Follow KAIYUANSHE WeChat Account</a:t>
              </a:r>
              <a:endParaRPr lang="zh-CN" altLang="en-US" sz="1000" dirty="0">
                <a:solidFill>
                  <a:srgbClr val="445185"/>
                </a:solidFill>
                <a:latin typeface="思源黑体 CN Light" panose="020B0300000000000000" charset="-122"/>
                <a:ea typeface="思源黑体 CN Light" panose="020B0300000000000000" charset="-122"/>
              </a:endParaRPr>
            </a:p>
          </p:txBody>
        </p:sp>
        <p:pic>
          <p:nvPicPr>
            <p:cNvPr id="38" name="图片 37"/>
            <p:cNvPicPr>
              <a:picLocks noChangeAspect="1"/>
            </p:cNvPicPr>
            <p:nvPr>
              <p:custDataLst>
                <p:tags r:id="rId6"/>
              </p:custDataLst>
            </p:nvPr>
          </p:nvPicPr>
          <p:blipFill>
            <a:blip r:embed="rId7">
              <a:extLst>
                <a:ext uri="{28A0092B-C50C-407E-A947-70E740481C1C}">
                  <a14:useLocalDpi xmlns:a14="http://schemas.microsoft.com/office/drawing/2010/main" val="0"/>
                </a:ext>
              </a:extLst>
            </a:blip>
            <a:stretch>
              <a:fillRect/>
            </a:stretch>
          </p:blipFill>
          <p:spPr>
            <a:xfrm>
              <a:off x="15612" y="6380"/>
              <a:ext cx="2334" cy="2334"/>
            </a:xfrm>
            <a:prstGeom prst="rect">
              <a:avLst/>
            </a:prstGeom>
          </p:spPr>
        </p:pic>
        <p:pic>
          <p:nvPicPr>
            <p:cNvPr id="14" name="图片 13" descr="小O"/>
            <p:cNvPicPr>
              <a:picLocks noChangeAspect="1"/>
            </p:cNvPicPr>
            <p:nvPr>
              <p:custDataLst>
                <p:tags r:id="rId8"/>
              </p:custDataLst>
            </p:nvPr>
          </p:nvPicPr>
          <p:blipFill>
            <a:blip r:embed="rId9"/>
            <a:stretch>
              <a:fillRect/>
            </a:stretch>
          </p:blipFill>
          <p:spPr>
            <a:xfrm rot="20940000">
              <a:off x="16312" y="5341"/>
              <a:ext cx="980" cy="1105"/>
            </a:xfrm>
            <a:prstGeom prst="rect">
              <a:avLst/>
            </a:prstGeom>
          </p:spPr>
        </p:pic>
      </p:grpSp>
      <p:pic>
        <p:nvPicPr>
          <p:cNvPr id="24" name="图片 23" descr="LOGO"/>
          <p:cNvPicPr>
            <a:picLocks noChangeAspect="1"/>
          </p:cNvPicPr>
          <p:nvPr userDrawn="1">
            <p:custDataLst>
              <p:tags r:id="rId10"/>
            </p:custDataLst>
          </p:nvPr>
        </p:nvPicPr>
        <p:blipFill>
          <a:blip r:embed="rId11"/>
          <a:stretch>
            <a:fillRect/>
          </a:stretch>
        </p:blipFill>
        <p:spPr>
          <a:xfrm>
            <a:off x="9364345" y="561975"/>
            <a:ext cx="1807845" cy="608965"/>
          </a:xfrm>
          <a:prstGeom prst="rect">
            <a:avLst/>
          </a:prstGeom>
        </p:spPr>
      </p:pic>
      <p:sp>
        <p:nvSpPr>
          <p:cNvPr id="19" name="椭圆 18"/>
          <p:cNvSpPr/>
          <p:nvPr userDrawn="1">
            <p:custDataLst>
              <p:tags r:id="rId12"/>
            </p:custDataLst>
          </p:nvPr>
        </p:nvSpPr>
        <p:spPr>
          <a:xfrm rot="1980000">
            <a:off x="7983220" y="1541780"/>
            <a:ext cx="300355" cy="306705"/>
          </a:xfrm>
          <a:prstGeom prst="ellipse">
            <a:avLst/>
          </a:prstGeom>
          <a:gradFill>
            <a:gsLst>
              <a:gs pos="10000">
                <a:srgbClr val="A5D7F2"/>
              </a:gs>
              <a:gs pos="84000">
                <a:srgbClr val="36A9E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userDrawn="1">
            <p:custDataLst>
              <p:tags r:id="rId13"/>
            </p:custDataLst>
          </p:nvPr>
        </p:nvSpPr>
        <p:spPr>
          <a:xfrm rot="15300000">
            <a:off x="11022330" y="2157730"/>
            <a:ext cx="292100" cy="292100"/>
          </a:xfrm>
          <a:prstGeom prst="ellipse">
            <a:avLst/>
          </a:prstGeom>
          <a:gradFill>
            <a:gsLst>
              <a:gs pos="0">
                <a:srgbClr val="FFD3B4"/>
              </a:gs>
              <a:gs pos="71000">
                <a:srgbClr val="FFE8B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山3"/>
          <p:cNvPicPr>
            <a:picLocks noChangeAspect="1"/>
          </p:cNvPicPr>
          <p:nvPr userDrawn="1">
            <p:custDataLst>
              <p:tags r:id="rId14"/>
            </p:custDataLst>
          </p:nvPr>
        </p:nvPicPr>
        <p:blipFill>
          <a:blip r:embed="rId15"/>
          <a:stretch>
            <a:fillRect/>
          </a:stretch>
        </p:blipFill>
        <p:spPr>
          <a:xfrm flipH="1">
            <a:off x="-706755" y="5791835"/>
            <a:ext cx="3825875" cy="1066165"/>
          </a:xfrm>
          <a:prstGeom prst="rect">
            <a:avLst/>
          </a:prstGeom>
        </p:spPr>
      </p:pic>
      <p:sp>
        <p:nvSpPr>
          <p:cNvPr id="15" name="椭圆 14"/>
          <p:cNvSpPr/>
          <p:nvPr userDrawn="1">
            <p:custDataLst>
              <p:tags r:id="rId16"/>
            </p:custDataLst>
          </p:nvPr>
        </p:nvSpPr>
        <p:spPr>
          <a:xfrm rot="5400000">
            <a:off x="3344545" y="5866130"/>
            <a:ext cx="272415" cy="272415"/>
          </a:xfrm>
          <a:prstGeom prst="ellipse">
            <a:avLst/>
          </a:prstGeom>
          <a:gradFill>
            <a:gsLst>
              <a:gs pos="0">
                <a:schemeClr val="accent5">
                  <a:lumMod val="20000"/>
                  <a:lumOff val="80000"/>
                </a:schemeClr>
              </a:gs>
              <a:gs pos="71000">
                <a:srgbClr val="B7DFF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descr="山2"/>
          <p:cNvPicPr>
            <a:picLocks noChangeAspect="1"/>
          </p:cNvPicPr>
          <p:nvPr userDrawn="1">
            <p:custDataLst>
              <p:tags r:id="rId17"/>
            </p:custDataLst>
          </p:nvPr>
        </p:nvPicPr>
        <p:blipFill>
          <a:blip r:embed="rId18"/>
          <a:stretch>
            <a:fillRect/>
          </a:stretch>
        </p:blipFill>
        <p:spPr>
          <a:xfrm>
            <a:off x="10738485" y="4728210"/>
            <a:ext cx="1453515" cy="2548890"/>
          </a:xfrm>
          <a:prstGeom prst="rect">
            <a:avLst/>
          </a:prstGeom>
        </p:spPr>
      </p:pic>
      <p:sp>
        <p:nvSpPr>
          <p:cNvPr id="4" name="文本占位符 3"/>
          <p:cNvSpPr>
            <a:spLocks noGrp="1"/>
          </p:cNvSpPr>
          <p:nvPr>
            <p:ph type="body" idx="1"/>
          </p:nvPr>
        </p:nvSpPr>
        <p:spPr>
          <a:xfrm>
            <a:off x="1012190" y="830580"/>
            <a:ext cx="5925820" cy="2463800"/>
          </a:xfrm>
          <a:prstGeom prst="rect">
            <a:avLst/>
          </a:prstGeom>
        </p:spPr>
        <p:txBody>
          <a:bodyPr vert="horz" lIns="91440" tIns="45720" rIns="91440" bIns="45720" rtlCol="0">
            <a:normAutofit/>
          </a:bodyPr>
          <a:lstStyle>
            <a:lvl1pPr>
              <a:defRPr>
                <a:latin typeface="思源黑体 CN Bold" panose="020B0800000000000000" pitchFamily="34" charset="-128"/>
                <a:ea typeface="思源黑体 CN Bold" panose="020B0800000000000000" pitchFamily="34" charset="-128"/>
              </a:defRPr>
            </a:lvl1pPr>
          </a:lstStyle>
          <a:p>
            <a:pPr lvl="0"/>
            <a:r>
              <a:rPr lang="zh-CN" altLang="en-US" dirty="0"/>
              <a:t>单击此处编辑母版文本样式</a:t>
            </a:r>
            <a:endParaRPr lang="zh-CN" altLang="en-US" dirty="0"/>
          </a:p>
          <a:p>
            <a:pPr lvl="1"/>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0" grpId="0"/>
    </p:bldLst>
  </p:timing>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tags" Target="../tags/tag29.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B7DFF4"/>
            </a:gs>
            <a:gs pos="100000">
              <a:srgbClr val="FFF0E1"/>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9A3A-7869-41F2-BAD1-8578154A79BE}" type="datetimeFigureOut">
              <a:rPr lang="zh-CN" altLang="en-US" smtClean="0"/>
            </a:fld>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03A48-C316-4AA3-8E4E-4433376E065D}" type="slidenum">
              <a:rPr lang="zh-CN" altLang="en-US" smtClean="0"/>
            </a:fld>
            <a:endParaRPr lang="zh-CN" altLang="en-US"/>
          </a:p>
        </p:txBody>
      </p:sp>
      <p:sp>
        <p:nvSpPr>
          <p:cNvPr id="25" name="文本框 24"/>
          <p:cNvSpPr txBox="1"/>
          <p:nvPr userDrawn="1">
            <p:custDataLst>
              <p:tags r:id="rId8"/>
            </p:custDataLst>
          </p:nvPr>
        </p:nvSpPr>
        <p:spPr>
          <a:xfrm>
            <a:off x="3783330" y="6311900"/>
            <a:ext cx="4625340" cy="275590"/>
          </a:xfrm>
          <a:prstGeom prst="rect">
            <a:avLst/>
          </a:prstGeom>
          <a:noFill/>
        </p:spPr>
        <p:txBody>
          <a:bodyPr wrap="square" rtlCol="0">
            <a:spAutoFit/>
          </a:bodyPr>
          <a:lstStyle/>
          <a:p>
            <a:pPr algn="ctr"/>
            <a:r>
              <a:rPr sz="1200" dirty="0">
                <a:solidFill>
                  <a:srgbClr val="363E7D"/>
                </a:solidFill>
                <a:latin typeface="思源黑体 CN Light" panose="020B0300000000000000" charset="-122"/>
                <a:ea typeface="思源黑体 CN Light" panose="020B0300000000000000" charset="-122"/>
                <a:cs typeface="思源黑体 CN Light" panose="020B0300000000000000" charset="-122"/>
              </a:rPr>
              <a:t>The</a:t>
            </a:r>
            <a:r>
              <a:rPr lang="en-US" sz="1200" dirty="0">
                <a:solidFill>
                  <a:srgbClr val="363E7D"/>
                </a:solidFill>
                <a:latin typeface="思源黑体 CN Light" panose="020B0300000000000000" charset="-122"/>
                <a:ea typeface="思源黑体 CN Light" panose="020B0300000000000000" charset="-122"/>
                <a:cs typeface="思源黑体 CN Light" panose="020B0300000000000000" charset="-122"/>
              </a:rPr>
              <a:t> </a:t>
            </a:r>
            <a:r>
              <a:rPr sz="1200" dirty="0">
                <a:solidFill>
                  <a:srgbClr val="363E7D"/>
                </a:solidFill>
                <a:latin typeface="思源黑体 CN Light" panose="020B0300000000000000" charset="-122"/>
                <a:ea typeface="思源黑体 CN Light" panose="020B0300000000000000" charset="-122"/>
                <a:cs typeface="思源黑体 CN Light" panose="020B0300000000000000" charset="-122"/>
              </a:rPr>
              <a:t> 8th</a:t>
            </a:r>
            <a:r>
              <a:rPr lang="en-US" sz="1200" dirty="0">
                <a:solidFill>
                  <a:srgbClr val="363E7D"/>
                </a:solidFill>
                <a:latin typeface="思源黑体 CN Light" panose="020B0300000000000000" charset="-122"/>
                <a:ea typeface="思源黑体 CN Light" panose="020B0300000000000000" charset="-122"/>
                <a:cs typeface="思源黑体 CN Light" panose="020B0300000000000000" charset="-122"/>
              </a:rPr>
              <a:t> </a:t>
            </a:r>
            <a:r>
              <a:rPr sz="1200" dirty="0">
                <a:solidFill>
                  <a:srgbClr val="363E7D"/>
                </a:solidFill>
                <a:latin typeface="思源黑体 CN Light" panose="020B0300000000000000" charset="-122"/>
                <a:ea typeface="思源黑体 CN Light" panose="020B0300000000000000" charset="-122"/>
                <a:cs typeface="思源黑体 CN Light" panose="020B0300000000000000" charset="-122"/>
              </a:rPr>
              <a:t> China </a:t>
            </a:r>
            <a:r>
              <a:rPr lang="en-US" sz="1200" dirty="0">
                <a:solidFill>
                  <a:srgbClr val="363E7D"/>
                </a:solidFill>
                <a:latin typeface="思源黑体 CN Light" panose="020B0300000000000000" charset="-122"/>
                <a:ea typeface="思源黑体 CN Light" panose="020B0300000000000000" charset="-122"/>
                <a:cs typeface="思源黑体 CN Light" panose="020B0300000000000000" charset="-122"/>
              </a:rPr>
              <a:t> </a:t>
            </a:r>
            <a:r>
              <a:rPr sz="1200" dirty="0">
                <a:solidFill>
                  <a:srgbClr val="363E7D"/>
                </a:solidFill>
                <a:latin typeface="思源黑体 CN Light" panose="020B0300000000000000" charset="-122"/>
                <a:ea typeface="思源黑体 CN Light" panose="020B0300000000000000" charset="-122"/>
                <a:cs typeface="思源黑体 CN Light" panose="020B0300000000000000" charset="-122"/>
              </a:rPr>
              <a:t>Open</a:t>
            </a:r>
            <a:r>
              <a:rPr lang="en-US" sz="1200" dirty="0">
                <a:solidFill>
                  <a:srgbClr val="363E7D"/>
                </a:solidFill>
                <a:latin typeface="思源黑体 CN Light" panose="020B0300000000000000" charset="-122"/>
                <a:ea typeface="思源黑体 CN Light" panose="020B0300000000000000" charset="-122"/>
                <a:cs typeface="思源黑体 CN Light" panose="020B0300000000000000" charset="-122"/>
              </a:rPr>
              <a:t> </a:t>
            </a:r>
            <a:r>
              <a:rPr sz="1200" dirty="0">
                <a:solidFill>
                  <a:srgbClr val="363E7D"/>
                </a:solidFill>
                <a:latin typeface="思源黑体 CN Light" panose="020B0300000000000000" charset="-122"/>
                <a:ea typeface="思源黑体 CN Light" panose="020B0300000000000000" charset="-122"/>
                <a:cs typeface="思源黑体 CN Light" panose="020B0300000000000000" charset="-122"/>
              </a:rPr>
              <a:t> Source</a:t>
            </a:r>
            <a:r>
              <a:rPr lang="en-US" sz="1200" dirty="0">
                <a:solidFill>
                  <a:srgbClr val="363E7D"/>
                </a:solidFill>
                <a:latin typeface="思源黑体 CN Light" panose="020B0300000000000000" charset="-122"/>
                <a:ea typeface="思源黑体 CN Light" panose="020B0300000000000000" charset="-122"/>
                <a:cs typeface="思源黑体 CN Light" panose="020B0300000000000000" charset="-122"/>
              </a:rPr>
              <a:t> </a:t>
            </a:r>
            <a:r>
              <a:rPr sz="1200" dirty="0">
                <a:solidFill>
                  <a:srgbClr val="363E7D"/>
                </a:solidFill>
                <a:latin typeface="思源黑体 CN Light" panose="020B0300000000000000" charset="-122"/>
                <a:ea typeface="思源黑体 CN Light" panose="020B0300000000000000" charset="-122"/>
                <a:cs typeface="思源黑体 CN Light" panose="020B0300000000000000" charset="-122"/>
              </a:rPr>
              <a:t> Conference （COSCon 2023）</a:t>
            </a:r>
            <a:endParaRPr sz="1200" dirty="0">
              <a:solidFill>
                <a:srgbClr val="363E7D"/>
              </a:solidFill>
              <a:latin typeface="思源黑体 CN Light" panose="020B0300000000000000" charset="-122"/>
              <a:ea typeface="思源黑体 CN Light" panose="020B0300000000000000" charset="-122"/>
              <a:cs typeface="思源黑体 CN Light" panose="020B0300000000000000"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rgbClr val="445185"/>
          </a:solidFill>
          <a:latin typeface="思源黑体 CN Bold" panose="020B0800000000000000" charset="-122"/>
          <a:ea typeface="思源黑体 CN Bold" panose="020B0800000000000000" charset="-122"/>
          <a:cs typeface="+mj-cs"/>
        </a:defRPr>
      </a:lvl1pPr>
    </p:titleStyle>
    <p:bodyStyle>
      <a:lvl1pPr marL="0" indent="0" algn="l" defTabSz="914400" rtl="0" eaLnBrk="1" latinLnBrk="0" hangingPunct="1">
        <a:lnSpc>
          <a:spcPct val="90000"/>
        </a:lnSpc>
        <a:spcBef>
          <a:spcPts val="1000"/>
        </a:spcBef>
        <a:buFont typeface="Arial" panose="020B0704020202020204" pitchFamily="34" charset="0"/>
        <a:buNone/>
        <a:defRPr sz="2800" kern="1200">
          <a:solidFill>
            <a:srgbClr val="445185"/>
          </a:solidFill>
          <a:latin typeface="思源黑体 CN Medium" panose="020B0600000000000000" charset="-122"/>
          <a:ea typeface="思源黑体 CN Medium" panose="020B0600000000000000" charset="-122"/>
          <a:cs typeface="+mn-cs"/>
        </a:defRPr>
      </a:lvl1pPr>
      <a:lvl2pPr marL="457200" indent="0" algn="l" defTabSz="914400" rtl="0" eaLnBrk="1" latinLnBrk="0" hangingPunct="1">
        <a:lnSpc>
          <a:spcPct val="90000"/>
        </a:lnSpc>
        <a:spcBef>
          <a:spcPts val="500"/>
        </a:spcBef>
        <a:buFont typeface="Arial" panose="020B07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9" Type="http://schemas.openxmlformats.org/officeDocument/2006/relationships/image" Target="../media/image13.jpeg"/><Relationship Id="rId8" Type="http://schemas.openxmlformats.org/officeDocument/2006/relationships/image" Target="../media/image12.jpeg"/><Relationship Id="rId7" Type="http://schemas.openxmlformats.org/officeDocument/2006/relationships/image" Target="../media/image11.png"/><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1" Type="http://schemas.openxmlformats.org/officeDocument/2006/relationships/notesSlide" Target="../notesSlides/notesSlide13.xml"/><Relationship Id="rId10" Type="http://schemas.openxmlformats.org/officeDocument/2006/relationships/slideLayout" Target="../slideLayouts/slideLayout7.xml"/><Relationship Id="rId1" Type="http://schemas.openxmlformats.org/officeDocument/2006/relationships/tags" Target="../tags/tag3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756920" y="2160905"/>
            <a:ext cx="8070215" cy="1325880"/>
          </a:xfrm>
        </p:spPr>
        <p:txBody>
          <a:bodyPr>
            <a:normAutofit fontScale="90000"/>
          </a:bodyPr>
          <a:lstStyle/>
          <a:p>
            <a:pPr algn="l">
              <a:lnSpc>
                <a:spcPct val="100000"/>
              </a:lnSpc>
            </a:pPr>
            <a:r>
              <a:rPr lang="en-US" altLang="zh-CN">
                <a:sym typeface="+mn-ea"/>
              </a:rPr>
              <a:t>Observability in Open-Source Content: More than Page Views</a:t>
            </a:r>
            <a:endParaRPr lang="zh-CN" altLang="en-US" b="1" dirty="0">
              <a:solidFill>
                <a:srgbClr val="363E7D"/>
              </a:solidFill>
              <a:latin typeface="思源黑体 CN Bold" panose="020B0800000000000000" pitchFamily="34" charset="-128"/>
              <a:ea typeface="思源黑体 CN Bold" panose="020B0800000000000000" pitchFamily="34" charset="-128"/>
            </a:endParaRPr>
          </a:p>
        </p:txBody>
      </p:sp>
      <p:sp>
        <p:nvSpPr>
          <p:cNvPr id="14" name="副标题 13"/>
          <p:cNvSpPr>
            <a:spLocks noGrp="1"/>
          </p:cNvSpPr>
          <p:nvPr>
            <p:ph type="subTitle" idx="4294967295"/>
          </p:nvPr>
        </p:nvSpPr>
        <p:spPr>
          <a:xfrm>
            <a:off x="756920" y="3980180"/>
            <a:ext cx="6416040" cy="1602105"/>
          </a:xfrm>
        </p:spPr>
        <p:txBody>
          <a:bodyPr>
            <a:normAutofit/>
          </a:bodyPr>
          <a:lstStyle/>
          <a:p>
            <a:pPr algn="l"/>
            <a:r>
              <a:rPr lang="en-US" altLang="zh-CN" b="1" dirty="0">
                <a:solidFill>
                  <a:srgbClr val="363E7D"/>
                </a:solidFill>
                <a:latin typeface="思源黑体 CN Medium" panose="020B0600000000000000" pitchFamily="34" charset="-128"/>
                <a:ea typeface="思源黑体 CN Medium" panose="020B0600000000000000" pitchFamily="34" charset="-128"/>
                <a:cs typeface="Segoe UI" panose="020B0502040204020203" pitchFamily="34" charset="0"/>
              </a:rPr>
              <a:t>Sherlock Xu, BentoML Content Strategist</a:t>
            </a:r>
            <a:endParaRPr lang="zh-CN" altLang="en-US" b="1" dirty="0">
              <a:solidFill>
                <a:srgbClr val="363E7D"/>
              </a:solidFill>
              <a:latin typeface="思源黑体 CN Medium" panose="020B0600000000000000" pitchFamily="34" charset="-128"/>
              <a:ea typeface="思源黑体 CN Medium" panose="020B0600000000000000" pitchFamily="34" charset="-128"/>
              <a:cs typeface="Segoe UI" panose="020B0502040204020203"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FD8B1"/>
            </a:gs>
          </a:gsLst>
          <a:lin ang="5400000" scaled="0"/>
        </a:gradFill>
        <a:effectLst/>
      </p:bgPr>
    </p:bg>
    <p:spTree>
      <p:nvGrpSpPr>
        <p:cNvPr id="1" name=""/>
        <p:cNvGrpSpPr/>
        <p:nvPr/>
      </p:nvGrpSpPr>
      <p:grpSpPr>
        <a:xfrm>
          <a:off x="0" y="0"/>
          <a:ext cx="0" cy="0"/>
          <a:chOff x="0" y="0"/>
          <a:chExt cx="0" cy="0"/>
        </a:xfrm>
      </p:grpSpPr>
      <p:sp>
        <p:nvSpPr>
          <p:cNvPr id="4" name="标题 3"/>
          <p:cNvSpPr txBox="1"/>
          <p:nvPr/>
        </p:nvSpPr>
        <p:spPr>
          <a:xfrm>
            <a:off x="979805" y="419100"/>
            <a:ext cx="8833485" cy="980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i="1" dirty="0">
                <a:solidFill>
                  <a:srgbClr val="445185"/>
                </a:solidFill>
                <a:latin typeface="思源黑体 CN Heavy" panose="020B0A00000000000000" pitchFamily="34" charset="-128"/>
                <a:ea typeface="思源黑体 CN Heavy" panose="020B0A00000000000000" pitchFamily="34" charset="-128"/>
                <a:cs typeface="Segoe UI" panose="020B0502040204020203" pitchFamily="34" charset="0"/>
              </a:rPr>
              <a:t>Views</a:t>
            </a:r>
            <a:endParaRPr lang="zh-CN" altLang="en-US" sz="4800" i="1" dirty="0">
              <a:solidFill>
                <a:srgbClr val="445185"/>
              </a:solidFill>
              <a:latin typeface="思源黑体 CN Heavy" panose="020B0A00000000000000" pitchFamily="34" charset="-128"/>
              <a:ea typeface="思源黑体 CN Heavy" panose="020B0A00000000000000" pitchFamily="34" charset="-128"/>
              <a:cs typeface="Segoe UI" panose="020B0502040204020203" pitchFamily="34" charset="0"/>
            </a:endParaRPr>
          </a:p>
        </p:txBody>
      </p:sp>
      <p:sp>
        <p:nvSpPr>
          <p:cNvPr id="52" name="文本框 51"/>
          <p:cNvSpPr txBox="1"/>
          <p:nvPr/>
        </p:nvSpPr>
        <p:spPr>
          <a:xfrm>
            <a:off x="1000125" y="1604010"/>
            <a:ext cx="8832850" cy="1102995"/>
          </a:xfrm>
          <a:prstGeom prst="rect">
            <a:avLst/>
          </a:prstGeom>
          <a:noFill/>
        </p:spPr>
        <p:txBody>
          <a:bodyPr wrap="square" rtlCol="0">
            <a:noAutofit/>
          </a:bodyPr>
          <a:p>
            <a:pPr algn="l">
              <a:buClrTx/>
              <a:buSzTx/>
              <a:buFontTx/>
            </a:pPr>
            <a:r>
              <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rPr>
              <a:t>The number of views on a specific content type, like page views and social post expressions. We need to identify which topics or content formats are most popular and prioritize similar content in the future.</a:t>
            </a:r>
            <a:endPar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endParaRPr>
          </a:p>
        </p:txBody>
      </p:sp>
      <p:sp>
        <p:nvSpPr>
          <p:cNvPr id="2" name="文本框 51"/>
          <p:cNvSpPr txBox="1"/>
          <p:nvPr/>
        </p:nvSpPr>
        <p:spPr>
          <a:xfrm>
            <a:off x="994410" y="2684145"/>
            <a:ext cx="10467975" cy="1701800"/>
          </a:xfrm>
          <a:prstGeom prst="rect">
            <a:avLst/>
          </a:prstGeom>
          <a:noFill/>
        </p:spPr>
        <p:txBody>
          <a:bodyPr wrap="square" rtlCol="0">
            <a:noAutofit/>
          </a:bodyPr>
          <a:p>
            <a:pPr algn="l">
              <a:buClrTx/>
              <a:buSzTx/>
              <a:buFontTx/>
            </a:pPr>
            <a:r>
              <a:rPr lang="en-US" sz="1600" b="1" dirty="0">
                <a:solidFill>
                  <a:srgbClr val="333333"/>
                </a:solidFill>
                <a:latin typeface="Times New Roman Bold" panose="02020603050405020304" charset="0"/>
                <a:ea typeface="Source Han Sans CN Normal" panose="020B0400000000000000" pitchFamily="34" charset="-128"/>
                <a:cs typeface="Times New Roman Bold" panose="02020603050405020304" charset="0"/>
              </a:rPr>
              <a:t>How should we analyze the metric</a:t>
            </a:r>
            <a:endParaRPr lang="en-US" sz="1600" b="1" dirty="0">
              <a:solidFill>
                <a:srgbClr val="333333"/>
              </a:solidFill>
              <a:latin typeface="Times New Roman Bold" panose="02020603050405020304" charset="0"/>
              <a:ea typeface="Source Han Sans CN Normal" panose="020B0400000000000000" pitchFamily="34" charset="-128"/>
              <a:cs typeface="Times New Roman Bold" panose="02020603050405020304" charset="0"/>
            </a:endParaRPr>
          </a:p>
          <a:p>
            <a:pPr algn="l">
              <a:buClrTx/>
              <a:buSzTx/>
              <a:buFontTx/>
            </a:pPr>
            <a:r>
              <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rPr>
              <a:t>1. By timeframe. E.g. 30-day / 1-year page views &amp; 2-week expressions.</a:t>
            </a:r>
            <a:endPar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endParaRPr>
          </a:p>
          <a:p>
            <a:pPr algn="l">
              <a:buClrTx/>
              <a:buSzTx/>
              <a:buFontTx/>
            </a:pPr>
            <a:r>
              <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rPr>
              <a:t>2. By type. Thought leadership, tutorial, technical deep dive, use case, product release, event, etc.</a:t>
            </a:r>
            <a:endPar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endParaRPr>
          </a:p>
          <a:p>
            <a:pPr algn="l">
              <a:buClrTx/>
              <a:buSzTx/>
              <a:buFontTx/>
            </a:pPr>
            <a:r>
              <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rPr>
              <a:t>3. By product feature. The things users/customers care about most.</a:t>
            </a:r>
            <a:endPar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endParaRPr>
          </a:p>
          <a:p>
            <a:pPr algn="l">
              <a:buClrTx/>
              <a:buSzTx/>
              <a:buFontTx/>
            </a:pPr>
            <a:r>
              <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rPr>
              <a:t>4. By release channel.</a:t>
            </a:r>
            <a:endPar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endParaRPr>
          </a:p>
          <a:p>
            <a:pPr algn="l">
              <a:buClrTx/>
              <a:buSzTx/>
              <a:buFontTx/>
            </a:pPr>
            <a:endPar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endParaRPr>
          </a:p>
          <a:p>
            <a:pPr algn="l">
              <a:buClrTx/>
              <a:buSzTx/>
              <a:buFontTx/>
            </a:pPr>
            <a:endPar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endParaRPr>
          </a:p>
          <a:p>
            <a:pPr algn="l">
              <a:buClrTx/>
              <a:buSzTx/>
              <a:buFontTx/>
            </a:pPr>
            <a:endPar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endParaRPr>
          </a:p>
        </p:txBody>
      </p:sp>
      <p:sp>
        <p:nvSpPr>
          <p:cNvPr id="3" name="文本框 51"/>
          <p:cNvSpPr txBox="1"/>
          <p:nvPr/>
        </p:nvSpPr>
        <p:spPr>
          <a:xfrm>
            <a:off x="1000760" y="4318000"/>
            <a:ext cx="10467975" cy="1415415"/>
          </a:xfrm>
          <a:prstGeom prst="rect">
            <a:avLst/>
          </a:prstGeom>
          <a:noFill/>
        </p:spPr>
        <p:txBody>
          <a:bodyPr wrap="square" rtlCol="0">
            <a:noAutofit/>
          </a:bodyPr>
          <a:p>
            <a:pPr algn="l">
              <a:buClrTx/>
              <a:buSzTx/>
              <a:buFontTx/>
            </a:pPr>
            <a:r>
              <a:rPr lang="en-US" sz="1600" b="1" dirty="0">
                <a:solidFill>
                  <a:srgbClr val="333333"/>
                </a:solidFill>
                <a:latin typeface="Times New Roman Bold" panose="02020603050405020304" charset="0"/>
                <a:ea typeface="Source Han Sans CN Normal" panose="020B0400000000000000" pitchFamily="34" charset="-128"/>
                <a:cs typeface="Times New Roman Bold" panose="02020603050405020304" charset="0"/>
              </a:rPr>
              <a:t>Thoughts</a:t>
            </a:r>
            <a:endParaRPr lang="en-US" sz="1600" b="1" dirty="0">
              <a:solidFill>
                <a:srgbClr val="333333"/>
              </a:solidFill>
              <a:latin typeface="Times New Roman Bold" panose="02020603050405020304" charset="0"/>
              <a:ea typeface="Source Han Sans CN Normal" panose="020B0400000000000000" pitchFamily="34" charset="-128"/>
              <a:cs typeface="Times New Roman Bold" panose="02020603050405020304" charset="0"/>
            </a:endParaRPr>
          </a:p>
          <a:p>
            <a:pPr algn="l">
              <a:buClrTx/>
              <a:buSzTx/>
              <a:buFontTx/>
            </a:pPr>
            <a:r>
              <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rPr>
              <a:t>1. High views mean success and low views mean failure?</a:t>
            </a:r>
            <a:endPar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endParaRPr>
          </a:p>
          <a:p>
            <a:pPr algn="l">
              <a:buClrTx/>
              <a:buSzTx/>
              <a:buFontTx/>
            </a:pPr>
            <a:r>
              <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rPr>
              <a:t>2. </a:t>
            </a:r>
            <a:r>
              <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sym typeface="+mn-ea"/>
              </a:rPr>
              <a:t>Sometimes the best content gets lower views, but it’s more niche and more targeted. - Joe Karlsson</a:t>
            </a:r>
            <a:endPar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sym typeface="+mn-ea"/>
            </a:endParaRPr>
          </a:p>
          <a:p>
            <a:pPr algn="l">
              <a:buClrTx/>
              <a:buSzTx/>
              <a:buFontTx/>
            </a:pPr>
            <a:r>
              <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sym typeface="+mn-ea"/>
              </a:rPr>
              <a:t>     See </a:t>
            </a:r>
            <a:r>
              <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sym typeface="+mn-ea"/>
              </a:rPr>
              <a:t>https://www.youtube.com/watch?v=OXET8Yoi34c - Interview between </a:t>
            </a:r>
            <a:r>
              <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sym typeface="+mn-ea"/>
              </a:rPr>
              <a:t>Matt Yonkovit and Joe Karlsson</a:t>
            </a:r>
            <a:r>
              <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sym typeface="+mn-ea"/>
              </a:rPr>
              <a:t> </a:t>
            </a:r>
            <a:endPar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sym typeface="+mn-ea"/>
            </a:endParaRPr>
          </a:p>
          <a:p>
            <a:pPr algn="l">
              <a:buClrTx/>
              <a:buSzTx/>
              <a:buFontTx/>
            </a:pPr>
            <a:r>
              <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sym typeface="+mn-ea"/>
              </a:rPr>
              <a:t>3. View growth trends reflect something.</a:t>
            </a:r>
            <a:endPar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endParaRPr>
          </a:p>
          <a:p>
            <a:pPr algn="l">
              <a:buClrTx/>
              <a:buSzTx/>
              <a:buFontTx/>
            </a:pPr>
            <a:endPar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endParaRPr>
          </a:p>
          <a:p>
            <a:pPr algn="l">
              <a:buClrTx/>
              <a:buSzTx/>
              <a:buFontTx/>
            </a:pPr>
            <a:endPar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endParaRPr>
          </a:p>
          <a:p>
            <a:pPr algn="l">
              <a:buClrTx/>
              <a:buSzTx/>
              <a:buFontTx/>
            </a:pPr>
            <a:endPar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FD8B1"/>
            </a:gs>
          </a:gsLst>
          <a:lin ang="5400000" scaled="0"/>
        </a:gradFill>
        <a:effectLst/>
      </p:bgPr>
    </p:bg>
    <p:spTree>
      <p:nvGrpSpPr>
        <p:cNvPr id="1" name=""/>
        <p:cNvGrpSpPr/>
        <p:nvPr/>
      </p:nvGrpSpPr>
      <p:grpSpPr>
        <a:xfrm>
          <a:off x="0" y="0"/>
          <a:ext cx="0" cy="0"/>
          <a:chOff x="0" y="0"/>
          <a:chExt cx="0" cy="0"/>
        </a:xfrm>
      </p:grpSpPr>
      <p:sp>
        <p:nvSpPr>
          <p:cNvPr id="4" name="标题 3"/>
          <p:cNvSpPr txBox="1"/>
          <p:nvPr/>
        </p:nvSpPr>
        <p:spPr>
          <a:xfrm>
            <a:off x="979805" y="419100"/>
            <a:ext cx="8833485" cy="980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i="1" dirty="0">
                <a:solidFill>
                  <a:srgbClr val="445185"/>
                </a:solidFill>
                <a:latin typeface="思源黑体 CN Heavy" panose="020B0A00000000000000" pitchFamily="34" charset="-128"/>
                <a:ea typeface="思源黑体 CN Heavy" panose="020B0A00000000000000" pitchFamily="34" charset="-128"/>
                <a:cs typeface="Segoe UI" panose="020B0502040204020203" pitchFamily="34" charset="0"/>
              </a:rPr>
              <a:t>Count</a:t>
            </a:r>
            <a:endParaRPr lang="zh-CN" altLang="en-US" sz="4800" i="1" dirty="0">
              <a:solidFill>
                <a:srgbClr val="445185"/>
              </a:solidFill>
              <a:latin typeface="思源黑体 CN Heavy" panose="020B0A00000000000000" pitchFamily="34" charset="-128"/>
              <a:ea typeface="思源黑体 CN Heavy" panose="020B0A00000000000000" pitchFamily="34" charset="-128"/>
              <a:cs typeface="Segoe UI" panose="020B0502040204020203" pitchFamily="34" charset="0"/>
            </a:endParaRPr>
          </a:p>
        </p:txBody>
      </p:sp>
      <p:sp>
        <p:nvSpPr>
          <p:cNvPr id="52" name="文本框 51"/>
          <p:cNvSpPr txBox="1"/>
          <p:nvPr/>
        </p:nvSpPr>
        <p:spPr>
          <a:xfrm>
            <a:off x="1000125" y="1604010"/>
            <a:ext cx="8832850" cy="1102995"/>
          </a:xfrm>
          <a:prstGeom prst="rect">
            <a:avLst/>
          </a:prstGeom>
          <a:noFill/>
        </p:spPr>
        <p:txBody>
          <a:bodyPr wrap="square" rtlCol="0">
            <a:noAutofit/>
          </a:bodyPr>
          <a:p>
            <a:pPr algn="l">
              <a:buClrTx/>
              <a:buSzTx/>
              <a:buFontTx/>
            </a:pPr>
            <a:r>
              <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rPr>
              <a:t>Post counts (or content volume) is an essential metric, especially when analyzing the overall activity, consistency, and growth of a content channel.</a:t>
            </a:r>
            <a:endPar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endParaRPr>
          </a:p>
        </p:txBody>
      </p:sp>
      <p:sp>
        <p:nvSpPr>
          <p:cNvPr id="2" name="文本框 51"/>
          <p:cNvSpPr txBox="1"/>
          <p:nvPr/>
        </p:nvSpPr>
        <p:spPr>
          <a:xfrm>
            <a:off x="994410" y="2684145"/>
            <a:ext cx="10467975" cy="1701800"/>
          </a:xfrm>
          <a:prstGeom prst="rect">
            <a:avLst/>
          </a:prstGeom>
          <a:noFill/>
        </p:spPr>
        <p:txBody>
          <a:bodyPr wrap="square" rtlCol="0">
            <a:noAutofit/>
          </a:bodyPr>
          <a:p>
            <a:pPr algn="l">
              <a:buClrTx/>
              <a:buSzTx/>
              <a:buFontTx/>
            </a:pPr>
            <a:r>
              <a:rPr lang="en-US" sz="1600" b="1" dirty="0">
                <a:solidFill>
                  <a:srgbClr val="333333"/>
                </a:solidFill>
                <a:latin typeface="Times New Roman Bold" panose="02020603050405020304" charset="0"/>
                <a:ea typeface="Source Han Sans CN Normal" panose="020B0400000000000000" pitchFamily="34" charset="-128"/>
                <a:cs typeface="Times New Roman Bold" panose="02020603050405020304" charset="0"/>
                <a:sym typeface="+mn-ea"/>
              </a:rPr>
              <a:t>How should we analyze the metric</a:t>
            </a:r>
            <a:endParaRPr lang="en-US" sz="1600" b="1" dirty="0">
              <a:solidFill>
                <a:srgbClr val="333333"/>
              </a:solidFill>
              <a:latin typeface="Times New Roman Bold" panose="02020603050405020304" charset="0"/>
              <a:ea typeface="Source Han Sans CN Normal" panose="020B0400000000000000" pitchFamily="34" charset="-128"/>
              <a:cs typeface="Times New Roman Bold" panose="02020603050405020304" charset="0"/>
            </a:endParaRPr>
          </a:p>
          <a:p>
            <a:pPr algn="l">
              <a:buClrTx/>
              <a:buSzTx/>
              <a:buFontTx/>
            </a:pPr>
            <a:r>
              <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sym typeface="+mn-ea"/>
              </a:rPr>
              <a:t>1. By timeframe. E.g. The number of blog/social posts by month/quarter/year</a:t>
            </a:r>
            <a:endPar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endParaRPr>
          </a:p>
          <a:p>
            <a:pPr algn="l">
              <a:buClrTx/>
              <a:buSzTx/>
              <a:buFontTx/>
            </a:pPr>
            <a:r>
              <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sym typeface="+mn-ea"/>
              </a:rPr>
              <a:t>2. By type. Thought leadership, tutorial, technical deep dive, use case, product release, event, etc.</a:t>
            </a:r>
            <a:endPar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endParaRPr>
          </a:p>
          <a:p>
            <a:pPr algn="l">
              <a:buClrTx/>
              <a:buSzTx/>
              <a:buFontTx/>
            </a:pPr>
            <a:r>
              <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sym typeface="+mn-ea"/>
              </a:rPr>
              <a:t>3. By product feature. Identify missing links.</a:t>
            </a:r>
            <a:endPar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sym typeface="+mn-ea"/>
            </a:endParaRPr>
          </a:p>
          <a:p>
            <a:pPr algn="l">
              <a:buClrTx/>
              <a:buSzTx/>
              <a:buFontTx/>
            </a:pPr>
            <a:r>
              <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sym typeface="+mn-ea"/>
              </a:rPr>
              <a:t>4. By contributor. Content Strategists work with Community Managers.</a:t>
            </a:r>
            <a:endPar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endParaRPr>
          </a:p>
          <a:p>
            <a:pPr algn="l">
              <a:buClrTx/>
              <a:buSzTx/>
              <a:buFontTx/>
            </a:pPr>
            <a:endPar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endParaRPr>
          </a:p>
          <a:p>
            <a:pPr algn="l">
              <a:buClrTx/>
              <a:buSzTx/>
              <a:buFontTx/>
            </a:pPr>
            <a:endPar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endParaRPr>
          </a:p>
          <a:p>
            <a:pPr algn="l">
              <a:buClrTx/>
              <a:buSzTx/>
              <a:buFontTx/>
            </a:pPr>
            <a:endPar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endParaRPr>
          </a:p>
        </p:txBody>
      </p:sp>
      <p:sp>
        <p:nvSpPr>
          <p:cNvPr id="3" name="文本框 51"/>
          <p:cNvSpPr txBox="1"/>
          <p:nvPr/>
        </p:nvSpPr>
        <p:spPr>
          <a:xfrm>
            <a:off x="1000760" y="4318000"/>
            <a:ext cx="10467975" cy="1415415"/>
          </a:xfrm>
          <a:prstGeom prst="rect">
            <a:avLst/>
          </a:prstGeom>
          <a:noFill/>
        </p:spPr>
        <p:txBody>
          <a:bodyPr wrap="square" rtlCol="0">
            <a:noAutofit/>
          </a:bodyPr>
          <a:p>
            <a:pPr algn="l">
              <a:buClrTx/>
              <a:buSzTx/>
              <a:buFontTx/>
            </a:pPr>
            <a:r>
              <a:rPr lang="en-US" sz="1600" b="1" dirty="0">
                <a:solidFill>
                  <a:srgbClr val="333333"/>
                </a:solidFill>
                <a:latin typeface="Times New Roman Bold" panose="02020603050405020304" charset="0"/>
                <a:ea typeface="Source Han Sans CN Normal" panose="020B0400000000000000" pitchFamily="34" charset="-128"/>
                <a:cs typeface="Times New Roman Bold" panose="02020603050405020304" charset="0"/>
              </a:rPr>
              <a:t>Thoughts</a:t>
            </a:r>
            <a:endParaRPr lang="en-US" sz="1600" b="1" dirty="0">
              <a:solidFill>
                <a:srgbClr val="333333"/>
              </a:solidFill>
              <a:latin typeface="Times New Roman Bold" panose="02020603050405020304" charset="0"/>
              <a:ea typeface="Source Han Sans CN Normal" panose="020B0400000000000000" pitchFamily="34" charset="-128"/>
              <a:cs typeface="Times New Roman Bold" panose="02020603050405020304" charset="0"/>
            </a:endParaRPr>
          </a:p>
          <a:p>
            <a:pPr algn="l">
              <a:buClrTx/>
              <a:buSzTx/>
              <a:buFontTx/>
            </a:pPr>
            <a:r>
              <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rPr>
              <a:t>1. Maintain a stable cadence to reflect brand vitality.</a:t>
            </a:r>
            <a:endPar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endParaRPr>
          </a:p>
          <a:p>
            <a:pPr algn="l">
              <a:buClrTx/>
              <a:buSzTx/>
              <a:buFontTx/>
            </a:pPr>
            <a:r>
              <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rPr>
              <a:t>2. </a:t>
            </a:r>
            <a:r>
              <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sym typeface="+mn-ea"/>
              </a:rPr>
              <a:t>Quality vs. Quantity</a:t>
            </a:r>
            <a:endPar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sym typeface="+mn-ea"/>
            </a:endParaRPr>
          </a:p>
          <a:p>
            <a:pPr algn="l">
              <a:buClrTx/>
              <a:buSzTx/>
              <a:buFontTx/>
            </a:pPr>
            <a:r>
              <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sym typeface="+mn-ea"/>
              </a:rPr>
              <a:t>3. View growth trends reflect something.</a:t>
            </a:r>
            <a:endPar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endParaRPr>
          </a:p>
          <a:p>
            <a:pPr algn="l">
              <a:buClrTx/>
              <a:buSzTx/>
              <a:buFontTx/>
            </a:pPr>
            <a:endPar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endParaRPr>
          </a:p>
          <a:p>
            <a:pPr algn="l">
              <a:buClrTx/>
              <a:buSzTx/>
              <a:buFontTx/>
            </a:pPr>
            <a:endPar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endParaRPr>
          </a:p>
          <a:p>
            <a:pPr algn="l">
              <a:buClrTx/>
              <a:buSzTx/>
              <a:buFontTx/>
            </a:pPr>
            <a:endParaRPr lang="en-US" sz="1600" dirty="0">
              <a:solidFill>
                <a:srgbClr val="333333"/>
              </a:solidFill>
              <a:latin typeface="Times New Roman" panose="02020603050405020304" charset="0"/>
              <a:ea typeface="Source Han Sans CN Normal" panose="020B0400000000000000" pitchFamily="34" charset="-128"/>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FD8B1"/>
            </a:gs>
          </a:gsLst>
          <a:lin ang="5400000" scaled="0"/>
        </a:gradFill>
        <a:effectLst/>
      </p:bgPr>
    </p:bg>
    <p:spTree>
      <p:nvGrpSpPr>
        <p:cNvPr id="1" name=""/>
        <p:cNvGrpSpPr/>
        <p:nvPr/>
      </p:nvGrpSpPr>
      <p:grpSpPr>
        <a:xfrm>
          <a:off x="0" y="0"/>
          <a:ext cx="0" cy="0"/>
          <a:chOff x="0" y="0"/>
          <a:chExt cx="0" cy="0"/>
        </a:xfrm>
      </p:grpSpPr>
      <p:sp>
        <p:nvSpPr>
          <p:cNvPr id="4" name="标题 3"/>
          <p:cNvSpPr txBox="1"/>
          <p:nvPr/>
        </p:nvSpPr>
        <p:spPr>
          <a:xfrm>
            <a:off x="979805" y="419100"/>
            <a:ext cx="8308340" cy="980440"/>
          </a:xfrm>
          <a:prstGeom prst="rect">
            <a:avLst/>
          </a:prstGeom>
        </p:spPr>
        <p:txBody>
          <a:bodyPr vert="horz" lIns="91440" tIns="45720" rIns="91440" bIns="45720" rtlCol="0" anchor="ctr">
            <a:normAutofit fontScale="6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i="1" dirty="0">
                <a:solidFill>
                  <a:srgbClr val="445185"/>
                </a:solidFill>
                <a:latin typeface="思源黑体 CN Heavy" panose="020B0A00000000000000" pitchFamily="34" charset="-128"/>
                <a:ea typeface="思源黑体 CN Heavy" panose="020B0A00000000000000" pitchFamily="34" charset="-128"/>
                <a:cs typeface="Segoe UI" panose="020B0502040204020203" pitchFamily="34" charset="0"/>
              </a:rPr>
              <a:t>Integrate Observability into Your Content Strategy</a:t>
            </a:r>
            <a:endParaRPr lang="en-US" altLang="zh-CN" sz="4800" i="1" dirty="0">
              <a:solidFill>
                <a:srgbClr val="445185"/>
              </a:solidFill>
              <a:latin typeface="思源黑体 CN Heavy" panose="020B0A00000000000000" pitchFamily="34" charset="-128"/>
              <a:ea typeface="思源黑体 CN Heavy" panose="020B0A00000000000000" pitchFamily="34" charset="-128"/>
              <a:cs typeface="Segoe UI" panose="020B0502040204020203" pitchFamily="34" charset="0"/>
            </a:endParaRPr>
          </a:p>
        </p:txBody>
      </p:sp>
      <p:sp>
        <p:nvSpPr>
          <p:cNvPr id="2" name="Rectangles 1"/>
          <p:cNvSpPr/>
          <p:nvPr/>
        </p:nvSpPr>
        <p:spPr>
          <a:xfrm>
            <a:off x="1109980" y="2043430"/>
            <a:ext cx="1546860" cy="7734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t>Define Objectives</a:t>
            </a:r>
            <a:endParaRPr lang="en-US"/>
          </a:p>
        </p:txBody>
      </p:sp>
      <p:sp>
        <p:nvSpPr>
          <p:cNvPr id="5" name="Right Arrow 4"/>
          <p:cNvSpPr/>
          <p:nvPr/>
        </p:nvSpPr>
        <p:spPr>
          <a:xfrm>
            <a:off x="2906395" y="2242820"/>
            <a:ext cx="686435" cy="37465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6" name="Rectangles 5"/>
          <p:cNvSpPr/>
          <p:nvPr/>
        </p:nvSpPr>
        <p:spPr>
          <a:xfrm>
            <a:off x="3842385" y="2043430"/>
            <a:ext cx="1546860" cy="7734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t>Identify Key Metrics</a:t>
            </a:r>
            <a:endParaRPr lang="en-US"/>
          </a:p>
        </p:txBody>
      </p:sp>
      <p:sp>
        <p:nvSpPr>
          <p:cNvPr id="7" name="Rectangles 6"/>
          <p:cNvSpPr/>
          <p:nvPr/>
        </p:nvSpPr>
        <p:spPr>
          <a:xfrm>
            <a:off x="6426200" y="2043430"/>
            <a:ext cx="1546860" cy="7734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t>Choose the Right Tools</a:t>
            </a:r>
            <a:endParaRPr lang="en-US"/>
          </a:p>
        </p:txBody>
      </p:sp>
      <p:sp>
        <p:nvSpPr>
          <p:cNvPr id="8" name="Right Arrow 7"/>
          <p:cNvSpPr/>
          <p:nvPr/>
        </p:nvSpPr>
        <p:spPr>
          <a:xfrm>
            <a:off x="5582285" y="2242820"/>
            <a:ext cx="686435" cy="37465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9" name="Rectangles 8"/>
          <p:cNvSpPr/>
          <p:nvPr/>
        </p:nvSpPr>
        <p:spPr>
          <a:xfrm>
            <a:off x="9298305" y="2043430"/>
            <a:ext cx="2345690" cy="7734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t>Embed Observability in Content Creation</a:t>
            </a:r>
            <a:endParaRPr lang="en-US"/>
          </a:p>
        </p:txBody>
      </p:sp>
      <p:sp>
        <p:nvSpPr>
          <p:cNvPr id="10" name="Right Arrow 9"/>
          <p:cNvSpPr/>
          <p:nvPr/>
        </p:nvSpPr>
        <p:spPr>
          <a:xfrm>
            <a:off x="8292465" y="2242820"/>
            <a:ext cx="686435" cy="37465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1" name="Down Arrow 10"/>
          <p:cNvSpPr/>
          <p:nvPr/>
        </p:nvSpPr>
        <p:spPr>
          <a:xfrm>
            <a:off x="10232390" y="3041650"/>
            <a:ext cx="386715" cy="574040"/>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2" name="Rectangles 11"/>
          <p:cNvSpPr/>
          <p:nvPr/>
        </p:nvSpPr>
        <p:spPr>
          <a:xfrm>
            <a:off x="9288145" y="3840480"/>
            <a:ext cx="2345690" cy="7734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t>Monitor and Collect Data</a:t>
            </a:r>
            <a:endParaRPr lang="en-US"/>
          </a:p>
        </p:txBody>
      </p:sp>
      <p:sp>
        <p:nvSpPr>
          <p:cNvPr id="13" name="Left Arrow 12"/>
          <p:cNvSpPr/>
          <p:nvPr/>
        </p:nvSpPr>
        <p:spPr>
          <a:xfrm>
            <a:off x="8292465" y="4079240"/>
            <a:ext cx="686435" cy="324485"/>
          </a:xfrm>
          <a:prstGeom prst="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4" name="Rectangles 13"/>
          <p:cNvSpPr/>
          <p:nvPr/>
        </p:nvSpPr>
        <p:spPr>
          <a:xfrm>
            <a:off x="6426200" y="3843020"/>
            <a:ext cx="1675765" cy="7734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t>Analyze and Interpret</a:t>
            </a:r>
            <a:endParaRPr lang="en-US"/>
          </a:p>
        </p:txBody>
      </p:sp>
      <p:sp>
        <p:nvSpPr>
          <p:cNvPr id="15" name="Left Arrow 14"/>
          <p:cNvSpPr/>
          <p:nvPr/>
        </p:nvSpPr>
        <p:spPr>
          <a:xfrm>
            <a:off x="5549265" y="4079240"/>
            <a:ext cx="686435" cy="324485"/>
          </a:xfrm>
          <a:prstGeom prst="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6" name="Rectangles 15"/>
          <p:cNvSpPr/>
          <p:nvPr/>
        </p:nvSpPr>
        <p:spPr>
          <a:xfrm>
            <a:off x="3811905" y="3840480"/>
            <a:ext cx="1546860" cy="7734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t>Iterate and Optimize</a:t>
            </a:r>
            <a:endParaRPr lang="en-US"/>
          </a:p>
        </p:txBody>
      </p:sp>
      <p:sp>
        <p:nvSpPr>
          <p:cNvPr id="17" name="Rectangles 16"/>
          <p:cNvSpPr/>
          <p:nvPr/>
        </p:nvSpPr>
        <p:spPr>
          <a:xfrm>
            <a:off x="1109980" y="3843020"/>
            <a:ext cx="1546860" cy="7734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t>Engage &amp; Collabrate</a:t>
            </a:r>
            <a:endParaRPr lang="en-US"/>
          </a:p>
        </p:txBody>
      </p:sp>
      <p:sp>
        <p:nvSpPr>
          <p:cNvPr id="18" name="Left Arrow 17"/>
          <p:cNvSpPr/>
          <p:nvPr/>
        </p:nvSpPr>
        <p:spPr>
          <a:xfrm>
            <a:off x="2891155" y="4079240"/>
            <a:ext cx="686435" cy="324485"/>
          </a:xfrm>
          <a:prstGeom prst="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9" name="Down Arrow 18"/>
          <p:cNvSpPr/>
          <p:nvPr/>
        </p:nvSpPr>
        <p:spPr>
          <a:xfrm>
            <a:off x="1690370" y="4853305"/>
            <a:ext cx="386715" cy="574040"/>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20" name="Rectangles 19"/>
          <p:cNvSpPr/>
          <p:nvPr/>
        </p:nvSpPr>
        <p:spPr>
          <a:xfrm>
            <a:off x="1109980" y="5537200"/>
            <a:ext cx="1546860" cy="7734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t>Educate Your Team</a:t>
            </a:r>
            <a:endParaRPr lang="en-US"/>
          </a:p>
        </p:txBody>
      </p:sp>
      <p:sp>
        <p:nvSpPr>
          <p:cNvPr id="21" name="Rectangles 20"/>
          <p:cNvSpPr/>
          <p:nvPr/>
        </p:nvSpPr>
        <p:spPr>
          <a:xfrm>
            <a:off x="3824605" y="5537200"/>
            <a:ext cx="1525905" cy="7734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t>Revisit &amp; Adjust</a:t>
            </a:r>
            <a:endParaRPr lang="en-US"/>
          </a:p>
        </p:txBody>
      </p:sp>
      <p:sp>
        <p:nvSpPr>
          <p:cNvPr id="22" name="Right Arrow 21"/>
          <p:cNvSpPr/>
          <p:nvPr/>
        </p:nvSpPr>
        <p:spPr>
          <a:xfrm>
            <a:off x="2906395" y="5738495"/>
            <a:ext cx="686435" cy="37465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23" name="Right Arrow 22"/>
          <p:cNvSpPr/>
          <p:nvPr/>
        </p:nvSpPr>
        <p:spPr>
          <a:xfrm>
            <a:off x="5603875" y="5738495"/>
            <a:ext cx="686435" cy="37465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24" name="Rectangles 23"/>
          <p:cNvSpPr/>
          <p:nvPr/>
        </p:nvSpPr>
        <p:spPr>
          <a:xfrm>
            <a:off x="6447155" y="5537200"/>
            <a:ext cx="2245360" cy="7734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t>Document &amp; Share Learnings</a:t>
            </a:r>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custDataLst>
              <p:tags r:id="rId1"/>
            </p:custDataLst>
          </p:nvPr>
        </p:nvSpPr>
        <p:spPr>
          <a:xfrm>
            <a:off x="1022985" y="764540"/>
            <a:ext cx="6014085" cy="1852295"/>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40000"/>
              </a:lnSpc>
            </a:pPr>
            <a:r>
              <a:rPr lang="en-US" sz="6000" b="1" dirty="0">
                <a:solidFill>
                  <a:srgbClr val="445185"/>
                </a:solidFill>
                <a:latin typeface="黑体" panose="02010609060101010101" charset="-122"/>
                <a:ea typeface="黑体" panose="02010609060101010101" charset="-122"/>
                <a:cs typeface="Raleway"/>
              </a:rPr>
              <a:t>THANK YOU</a:t>
            </a:r>
            <a:endParaRPr lang="en-US" sz="6000" b="1" dirty="0">
              <a:solidFill>
                <a:srgbClr val="445185"/>
              </a:solidFill>
              <a:latin typeface="黑体" panose="02010609060101010101" charset="-122"/>
              <a:ea typeface="黑体" panose="02010609060101010101" charset="-122"/>
              <a:cs typeface="Raleway"/>
            </a:endParaRPr>
          </a:p>
          <a:p>
            <a:r>
              <a:rPr lang="en-US" sz="2400" dirty="0">
                <a:solidFill>
                  <a:srgbClr val="445185"/>
                </a:solidFill>
                <a:latin typeface="黑体" panose="02010609060101010101" charset="-122"/>
                <a:ea typeface="黑体" panose="02010609060101010101" charset="-122"/>
                <a:cs typeface="Raleway"/>
              </a:rPr>
              <a:t> QUESTIONS?</a:t>
            </a:r>
            <a:endParaRPr lang="en-US" sz="2400" dirty="0">
              <a:solidFill>
                <a:srgbClr val="445185"/>
              </a:solidFill>
              <a:latin typeface="黑体" panose="02010609060101010101" charset="-122"/>
              <a:ea typeface="黑体" panose="02010609060101010101" charset="-122"/>
              <a:cs typeface="Raleway"/>
            </a:endParaRPr>
          </a:p>
        </p:txBody>
      </p:sp>
      <p:sp>
        <p:nvSpPr>
          <p:cNvPr id="15" name="椭圆 14"/>
          <p:cNvSpPr/>
          <p:nvPr>
            <p:custDataLst>
              <p:tags r:id="rId2"/>
            </p:custDataLst>
          </p:nvPr>
        </p:nvSpPr>
        <p:spPr>
          <a:xfrm rot="5400000">
            <a:off x="3344545" y="5866130"/>
            <a:ext cx="272415" cy="272415"/>
          </a:xfrm>
          <a:prstGeom prst="ellipse">
            <a:avLst/>
          </a:prstGeom>
          <a:gradFill>
            <a:gsLst>
              <a:gs pos="0">
                <a:schemeClr val="accent5">
                  <a:lumMod val="20000"/>
                  <a:lumOff val="80000"/>
                </a:schemeClr>
              </a:gs>
              <a:gs pos="71000">
                <a:srgbClr val="B7DFF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custDataLst>
              <p:tags r:id="rId3"/>
            </p:custDataLst>
          </p:nvPr>
        </p:nvSpPr>
        <p:spPr>
          <a:xfrm>
            <a:off x="9951373" y="3774203"/>
            <a:ext cx="1400896" cy="1401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custDataLst>
              <p:tags r:id="rId4"/>
            </p:custDataLst>
          </p:nvPr>
        </p:nvSpPr>
        <p:spPr>
          <a:xfrm>
            <a:off x="9926955" y="5224380"/>
            <a:ext cx="1470025" cy="245110"/>
          </a:xfrm>
          <a:prstGeom prst="rect">
            <a:avLst/>
          </a:prstGeom>
          <a:noFill/>
        </p:spPr>
        <p:txBody>
          <a:bodyPr wrap="square" rtlCol="0">
            <a:spAutoFit/>
          </a:bodyPr>
          <a:lstStyle/>
          <a:p>
            <a:pPr algn="ctr"/>
            <a:r>
              <a:rPr lang="zh-CN" altLang="en-US" sz="1000" dirty="0">
                <a:solidFill>
                  <a:srgbClr val="445185"/>
                </a:solidFill>
                <a:latin typeface="阿里巴巴普惠体 R" panose="00020600040101010101" charset="-122"/>
                <a:ea typeface="阿里巴巴普惠体 R" panose="00020600040101010101" charset="-122"/>
              </a:rPr>
              <a:t>扫码添加讲师联系方式</a:t>
            </a:r>
            <a:endParaRPr lang="zh-CN" altLang="en-US" sz="1000" dirty="0">
              <a:solidFill>
                <a:srgbClr val="445185"/>
              </a:solidFill>
              <a:latin typeface="阿里巴巴普惠体 R" panose="00020600040101010101" charset="-122"/>
              <a:ea typeface="阿里巴巴普惠体 R" panose="00020600040101010101" charset="-122"/>
            </a:endParaRPr>
          </a:p>
        </p:txBody>
      </p:sp>
      <p:sp>
        <p:nvSpPr>
          <p:cNvPr id="10" name="矩形 9"/>
          <p:cNvSpPr/>
          <p:nvPr/>
        </p:nvSpPr>
        <p:spPr>
          <a:xfrm>
            <a:off x="10055225" y="3881755"/>
            <a:ext cx="1193165" cy="1193165"/>
          </a:xfrm>
          <a:prstGeom prst="rect">
            <a:avLst/>
          </a:prstGeom>
          <a:solidFill>
            <a:srgbClr val="A5D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5"/>
            </p:custDataLst>
          </p:nvPr>
        </p:nvSpPr>
        <p:spPr>
          <a:xfrm>
            <a:off x="9817735" y="1283970"/>
            <a:ext cx="1642110" cy="164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custDataLst>
              <p:tags r:id="rId6"/>
            </p:custDataLst>
          </p:nvPr>
        </p:nvSpPr>
        <p:spPr>
          <a:xfrm>
            <a:off x="9367520" y="2924810"/>
            <a:ext cx="2567940" cy="583565"/>
          </a:xfrm>
          <a:prstGeom prst="rect">
            <a:avLst/>
          </a:prstGeom>
          <a:noFill/>
        </p:spPr>
        <p:txBody>
          <a:bodyPr wrap="square" rtlCol="0">
            <a:spAutoFit/>
          </a:bodyPr>
          <a:lstStyle/>
          <a:p>
            <a:pPr algn="ctr"/>
            <a:r>
              <a:rPr lang="zh-CN" altLang="en-US" sz="1600" b="1" dirty="0">
                <a:solidFill>
                  <a:srgbClr val="445185"/>
                </a:solidFill>
                <a:latin typeface="阿里巴巴普惠体 R" panose="00020600040101010101" charset="-122"/>
                <a:ea typeface="阿里巴巴普惠体 R" panose="00020600040101010101" charset="-122"/>
              </a:rPr>
              <a:t>欢迎扫码打卡</a:t>
            </a:r>
            <a:endParaRPr lang="zh-CN" altLang="en-US" sz="1600" b="1" dirty="0">
              <a:solidFill>
                <a:srgbClr val="445185"/>
              </a:solidFill>
              <a:latin typeface="阿里巴巴普惠体 R" panose="00020600040101010101" charset="-122"/>
              <a:ea typeface="阿里巴巴普惠体 R" panose="00020600040101010101" charset="-122"/>
            </a:endParaRPr>
          </a:p>
          <a:p>
            <a:pPr algn="ctr"/>
            <a:r>
              <a:rPr lang="zh-CN" altLang="en-US" sz="1600" b="1" dirty="0">
                <a:solidFill>
                  <a:srgbClr val="445185"/>
                </a:solidFill>
                <a:latin typeface="阿里巴巴普惠体 R" panose="00020600040101010101" charset="-122"/>
                <a:ea typeface="阿里巴巴普惠体 R" panose="00020600040101010101" charset="-122"/>
              </a:rPr>
              <a:t>积分可兑换对应礼品哟！</a:t>
            </a:r>
            <a:endParaRPr lang="zh-CN" altLang="en-US" sz="1600" b="1" dirty="0">
              <a:solidFill>
                <a:srgbClr val="445185"/>
              </a:solidFill>
              <a:latin typeface="阿里巴巴普惠体 R" panose="00020600040101010101" charset="-122"/>
              <a:ea typeface="阿里巴巴普惠体 R" panose="00020600040101010101" charset="-122"/>
            </a:endParaRPr>
          </a:p>
        </p:txBody>
      </p:sp>
      <p:pic>
        <p:nvPicPr>
          <p:cNvPr id="12" name="图片 11"/>
          <p:cNvPicPr>
            <a:picLocks noChangeAspect="1"/>
          </p:cNvPicPr>
          <p:nvPr/>
        </p:nvPicPr>
        <p:blipFill>
          <a:blip r:embed="rId7"/>
          <a:stretch>
            <a:fillRect/>
          </a:stretch>
        </p:blipFill>
        <p:spPr>
          <a:xfrm>
            <a:off x="9897918" y="1367417"/>
            <a:ext cx="1481744" cy="1473945"/>
          </a:xfrm>
          <a:prstGeom prst="rect">
            <a:avLst/>
          </a:prstGeom>
        </p:spPr>
      </p:pic>
      <p:sp>
        <p:nvSpPr>
          <p:cNvPr id="2" name="矩形 9"/>
          <p:cNvSpPr/>
          <p:nvPr/>
        </p:nvSpPr>
        <p:spPr>
          <a:xfrm>
            <a:off x="10055225" y="3877945"/>
            <a:ext cx="1193165" cy="1193165"/>
          </a:xfrm>
          <a:prstGeom prst="rect">
            <a:avLst/>
          </a:prstGeom>
          <a:blipFill rotWithShape="1">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Oval 2"/>
          <p:cNvSpPr>
            <a:spLocks noChangeAspect="1"/>
          </p:cNvSpPr>
          <p:nvPr/>
        </p:nvSpPr>
        <p:spPr>
          <a:xfrm>
            <a:off x="11248390" y="3508375"/>
            <a:ext cx="640080" cy="640080"/>
          </a:xfrm>
          <a:prstGeom prst="ellipse">
            <a:avLst/>
          </a:prstGeom>
          <a:blipFill rotWithShape="1">
            <a:blip r:embed="rId9"/>
            <a:stretch>
              <a:fillRect/>
            </a:stretch>
          </a:blip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rgbClr val="FFF0E1"/>
            </a:gs>
            <a:gs pos="0">
              <a:srgbClr val="B5DEF4"/>
            </a:gs>
          </a:gsLst>
          <a:lin ang="5400000" scaled="0"/>
        </a:gradFill>
        <a:effectLst/>
      </p:bgPr>
    </p:bg>
    <p:spTree>
      <p:nvGrpSpPr>
        <p:cNvPr id="1" name=""/>
        <p:cNvGrpSpPr/>
        <p:nvPr/>
      </p:nvGrpSpPr>
      <p:grpSpPr>
        <a:xfrm>
          <a:off x="0" y="0"/>
          <a:ext cx="0" cy="0"/>
          <a:chOff x="0" y="0"/>
          <a:chExt cx="0" cy="0"/>
        </a:xfrm>
      </p:grpSpPr>
      <p:sp>
        <p:nvSpPr>
          <p:cNvPr id="16" name="标题 3"/>
          <p:cNvSpPr txBox="1"/>
          <p:nvPr/>
        </p:nvSpPr>
        <p:spPr>
          <a:xfrm>
            <a:off x="979997" y="419101"/>
            <a:ext cx="4948261" cy="98018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i="1" dirty="0">
                <a:solidFill>
                  <a:srgbClr val="363E7D"/>
                </a:solidFill>
                <a:latin typeface="思源黑体 CN Heavy" panose="020B0A00000000000000" pitchFamily="34" charset="-128"/>
                <a:ea typeface="思源黑体 CN Heavy" panose="020B0A00000000000000" pitchFamily="34" charset="-128"/>
                <a:cs typeface="Segoe UI" panose="020B0502040204020203" pitchFamily="34" charset="0"/>
              </a:rPr>
              <a:t>Table of Contents</a:t>
            </a:r>
            <a:endParaRPr lang="zh-CN" altLang="en-US" sz="4800" i="1" dirty="0">
              <a:solidFill>
                <a:srgbClr val="363E7D"/>
              </a:solidFill>
              <a:latin typeface="思源黑体 CN Heavy" panose="020B0A00000000000000" pitchFamily="34" charset="-128"/>
              <a:ea typeface="思源黑体 CN Heavy" panose="020B0A00000000000000" pitchFamily="34" charset="-128"/>
              <a:cs typeface="Segoe UI" panose="020B0502040204020203" pitchFamily="34" charset="0"/>
            </a:endParaRPr>
          </a:p>
        </p:txBody>
      </p:sp>
      <p:sp>
        <p:nvSpPr>
          <p:cNvPr id="17" name="标题 3"/>
          <p:cNvSpPr txBox="1"/>
          <p:nvPr/>
        </p:nvSpPr>
        <p:spPr>
          <a:xfrm>
            <a:off x="979805" y="970280"/>
            <a:ext cx="2973070" cy="7772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zh-CN" sz="1500" i="1" dirty="0">
              <a:solidFill>
                <a:srgbClr val="363E7D"/>
              </a:solidFill>
              <a:latin typeface="黑体" panose="02010609060101010101" charset="-122"/>
              <a:ea typeface="黑体" panose="02010609060101010101" charset="-122"/>
            </a:endParaRPr>
          </a:p>
        </p:txBody>
      </p:sp>
      <p:sp>
        <p:nvSpPr>
          <p:cNvPr id="55" name="椭圆 54"/>
          <p:cNvSpPr/>
          <p:nvPr/>
        </p:nvSpPr>
        <p:spPr>
          <a:xfrm>
            <a:off x="984759" y="2108003"/>
            <a:ext cx="563054" cy="563054"/>
          </a:xfrm>
          <a:prstGeom prst="ellipse">
            <a:avLst/>
          </a:prstGeom>
          <a:solidFill>
            <a:srgbClr val="445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8"/>
              <a:ea typeface="思源黑体 CN Medium" panose="020B0600000000000000" pitchFamily="34" charset="-128"/>
            </a:endParaRPr>
          </a:p>
        </p:txBody>
      </p:sp>
      <p:sp>
        <p:nvSpPr>
          <p:cNvPr id="18" name="副标题 13"/>
          <p:cNvSpPr txBox="1"/>
          <p:nvPr/>
        </p:nvSpPr>
        <p:spPr>
          <a:xfrm>
            <a:off x="979997" y="2201746"/>
            <a:ext cx="579360" cy="410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marL="0" indent="0" algn="ctr">
              <a:buNone/>
            </a:pPr>
            <a:r>
              <a:rPr lang="en-US" altLang="zh-CN" sz="2400" dirty="0">
                <a:solidFill>
                  <a:schemeClr val="bg1"/>
                </a:solidFill>
                <a:latin typeface="思源黑体 CN Medium" panose="020B0600000000000000" pitchFamily="34" charset="-128"/>
                <a:ea typeface="思源黑体 CN Medium" panose="020B0600000000000000" pitchFamily="34" charset="-128"/>
              </a:rPr>
              <a:t>01</a:t>
            </a:r>
            <a:endParaRPr lang="en-US" altLang="zh-CN" sz="2400" dirty="0">
              <a:solidFill>
                <a:schemeClr val="bg1"/>
              </a:solidFill>
              <a:latin typeface="思源黑体 CN Medium" panose="020B0600000000000000" pitchFamily="34" charset="-128"/>
              <a:ea typeface="思源黑体 CN Medium" panose="020B0600000000000000" pitchFamily="34" charset="-128"/>
            </a:endParaRPr>
          </a:p>
        </p:txBody>
      </p:sp>
      <p:sp>
        <p:nvSpPr>
          <p:cNvPr id="45" name="副标题 13"/>
          <p:cNvSpPr txBox="1"/>
          <p:nvPr/>
        </p:nvSpPr>
        <p:spPr>
          <a:xfrm>
            <a:off x="1850390" y="2147570"/>
            <a:ext cx="5280025" cy="482600"/>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marL="0" indent="0">
              <a:buNone/>
            </a:pPr>
            <a:r>
              <a:rPr lang="en-US" altLang="zh-CN" sz="3000" dirty="0">
                <a:solidFill>
                  <a:srgbClr val="363E7D"/>
                </a:solidFill>
                <a:latin typeface="思源黑体 CN Medium" panose="020B0600000000000000" pitchFamily="34" charset="-128"/>
                <a:ea typeface="思源黑体 CN Medium" panose="020B0600000000000000" pitchFamily="34" charset="-128"/>
                <a:cs typeface="Segoe UI" panose="020B0502040204020203" pitchFamily="34" charset="0"/>
              </a:rPr>
              <a:t>Observability and Content</a:t>
            </a:r>
            <a:endParaRPr lang="zh-CN" altLang="en-US" sz="3000" dirty="0">
              <a:solidFill>
                <a:srgbClr val="363E7D"/>
              </a:solidFill>
              <a:latin typeface="思源黑体 CN Medium" panose="020B0600000000000000" pitchFamily="34" charset="-128"/>
              <a:ea typeface="思源黑体 CN Medium" panose="020B0600000000000000" pitchFamily="34" charset="-128"/>
              <a:cs typeface="Segoe UI" panose="020B0502040204020203" pitchFamily="34" charset="0"/>
            </a:endParaRPr>
          </a:p>
        </p:txBody>
      </p:sp>
      <p:sp>
        <p:nvSpPr>
          <p:cNvPr id="62" name="椭圆 61"/>
          <p:cNvSpPr/>
          <p:nvPr/>
        </p:nvSpPr>
        <p:spPr>
          <a:xfrm>
            <a:off x="984759" y="3021557"/>
            <a:ext cx="563054" cy="563054"/>
          </a:xfrm>
          <a:prstGeom prst="ellipse">
            <a:avLst/>
          </a:prstGeom>
          <a:solidFill>
            <a:srgbClr val="36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8"/>
              <a:ea typeface="思源黑体 CN Medium" panose="020B0600000000000000" pitchFamily="34" charset="-128"/>
            </a:endParaRPr>
          </a:p>
        </p:txBody>
      </p:sp>
      <p:sp>
        <p:nvSpPr>
          <p:cNvPr id="63" name="副标题 13"/>
          <p:cNvSpPr txBox="1"/>
          <p:nvPr/>
        </p:nvSpPr>
        <p:spPr>
          <a:xfrm>
            <a:off x="979997" y="3115300"/>
            <a:ext cx="579360" cy="410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marL="0" indent="0" algn="ctr">
              <a:buNone/>
            </a:pPr>
            <a:r>
              <a:rPr lang="en-US" altLang="zh-CN" sz="2400" dirty="0">
                <a:solidFill>
                  <a:schemeClr val="bg1"/>
                </a:solidFill>
                <a:latin typeface="思源黑体 CN Medium" panose="020B0600000000000000" pitchFamily="34" charset="-128"/>
                <a:ea typeface="思源黑体 CN Medium" panose="020B0600000000000000" pitchFamily="34" charset="-128"/>
              </a:rPr>
              <a:t>02</a:t>
            </a:r>
            <a:endParaRPr lang="en-US" altLang="zh-CN" sz="2400" dirty="0">
              <a:solidFill>
                <a:schemeClr val="bg1"/>
              </a:solidFill>
              <a:latin typeface="思源黑体 CN Medium" panose="020B0600000000000000" pitchFamily="34" charset="-128"/>
              <a:ea typeface="思源黑体 CN Medium" panose="020B0600000000000000" pitchFamily="34" charset="-128"/>
            </a:endParaRPr>
          </a:p>
        </p:txBody>
      </p:sp>
      <p:sp>
        <p:nvSpPr>
          <p:cNvPr id="65" name="椭圆 64"/>
          <p:cNvSpPr/>
          <p:nvPr/>
        </p:nvSpPr>
        <p:spPr>
          <a:xfrm>
            <a:off x="984759" y="3956726"/>
            <a:ext cx="563054" cy="563054"/>
          </a:xfrm>
          <a:prstGeom prst="ellipse">
            <a:avLst/>
          </a:prstGeom>
          <a:solidFill>
            <a:srgbClr val="36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8"/>
              <a:ea typeface="思源黑体 CN Medium" panose="020B0600000000000000" pitchFamily="34" charset="-128"/>
            </a:endParaRPr>
          </a:p>
        </p:txBody>
      </p:sp>
      <p:sp>
        <p:nvSpPr>
          <p:cNvPr id="66" name="副标题 13"/>
          <p:cNvSpPr txBox="1"/>
          <p:nvPr/>
        </p:nvSpPr>
        <p:spPr>
          <a:xfrm>
            <a:off x="979997" y="4050469"/>
            <a:ext cx="579360" cy="410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marL="0" algn="ctr">
              <a:buClrTx/>
              <a:buSzTx/>
              <a:buNone/>
            </a:pPr>
            <a:r>
              <a:rPr lang="en-US" altLang="zh-CN" sz="2400" dirty="0">
                <a:solidFill>
                  <a:schemeClr val="bg1"/>
                </a:solidFill>
                <a:latin typeface="思源黑体 CN Medium" panose="020B0600000000000000" pitchFamily="34" charset="-128"/>
                <a:ea typeface="思源黑体 CN Medium" panose="020B0600000000000000" pitchFamily="34" charset="-128"/>
              </a:rPr>
              <a:t>03</a:t>
            </a:r>
            <a:endParaRPr lang="en-US" altLang="zh-CN" sz="2400" dirty="0">
              <a:solidFill>
                <a:schemeClr val="bg1"/>
              </a:solidFill>
              <a:latin typeface="思源黑体 CN Medium" panose="020B0600000000000000" pitchFamily="34" charset="-128"/>
              <a:ea typeface="思源黑体 CN Medium" panose="020B0600000000000000" pitchFamily="34" charset="-128"/>
            </a:endParaRPr>
          </a:p>
        </p:txBody>
      </p:sp>
      <p:sp>
        <p:nvSpPr>
          <p:cNvPr id="68" name="椭圆 67"/>
          <p:cNvSpPr/>
          <p:nvPr/>
        </p:nvSpPr>
        <p:spPr>
          <a:xfrm>
            <a:off x="984759" y="4870280"/>
            <a:ext cx="563054" cy="563054"/>
          </a:xfrm>
          <a:prstGeom prst="ellipse">
            <a:avLst/>
          </a:prstGeom>
          <a:solidFill>
            <a:srgbClr val="36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8"/>
              <a:ea typeface="思源黑体 CN Medium" panose="020B0600000000000000" pitchFamily="34" charset="-128"/>
            </a:endParaRPr>
          </a:p>
        </p:txBody>
      </p:sp>
      <p:sp>
        <p:nvSpPr>
          <p:cNvPr id="69" name="副标题 13"/>
          <p:cNvSpPr txBox="1"/>
          <p:nvPr/>
        </p:nvSpPr>
        <p:spPr>
          <a:xfrm>
            <a:off x="979997" y="4964023"/>
            <a:ext cx="579360" cy="410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marL="0" algn="ctr">
              <a:buClrTx/>
              <a:buSzTx/>
              <a:buNone/>
            </a:pPr>
            <a:r>
              <a:rPr lang="en-US" altLang="zh-CN" sz="2400" dirty="0">
                <a:solidFill>
                  <a:schemeClr val="bg1"/>
                </a:solidFill>
                <a:latin typeface="思源黑体 CN Medium" panose="020B0600000000000000" pitchFamily="34" charset="-128"/>
                <a:ea typeface="思源黑体 CN Medium" panose="020B0600000000000000" pitchFamily="34" charset="-128"/>
              </a:rPr>
              <a:t>04</a:t>
            </a:r>
            <a:endParaRPr lang="en-US" altLang="zh-CN" sz="2400" dirty="0">
              <a:solidFill>
                <a:schemeClr val="bg1"/>
              </a:solidFill>
              <a:latin typeface="思源黑体 CN Medium" panose="020B0600000000000000" pitchFamily="34" charset="-128"/>
              <a:ea typeface="思源黑体 CN Medium" panose="020B0600000000000000" pitchFamily="34" charset="-128"/>
            </a:endParaRPr>
          </a:p>
        </p:txBody>
      </p:sp>
      <p:sp>
        <p:nvSpPr>
          <p:cNvPr id="15" name="椭圆 14"/>
          <p:cNvSpPr/>
          <p:nvPr>
            <p:custDataLst>
              <p:tags r:id="rId1"/>
            </p:custDataLst>
          </p:nvPr>
        </p:nvSpPr>
        <p:spPr>
          <a:xfrm rot="15300000">
            <a:off x="13926820" y="2637155"/>
            <a:ext cx="220345" cy="220345"/>
          </a:xfrm>
          <a:prstGeom prst="ellipse">
            <a:avLst/>
          </a:prstGeom>
          <a:gradFill>
            <a:gsLst>
              <a:gs pos="0">
                <a:srgbClr val="FFD3B4"/>
              </a:gs>
              <a:gs pos="71000">
                <a:srgbClr val="FFE8B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副标题 13"/>
          <p:cNvSpPr txBox="1"/>
          <p:nvPr/>
        </p:nvSpPr>
        <p:spPr>
          <a:xfrm>
            <a:off x="1850390" y="3061335"/>
            <a:ext cx="4448175" cy="482600"/>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marL="0" indent="0">
              <a:buNone/>
            </a:pPr>
            <a:r>
              <a:rPr lang="en-US" altLang="zh-CN" sz="3000" dirty="0">
                <a:solidFill>
                  <a:srgbClr val="363E7D"/>
                </a:solidFill>
                <a:latin typeface="思源黑体 CN Medium" panose="020B0600000000000000" pitchFamily="34" charset="-128"/>
                <a:ea typeface="思源黑体 CN Medium" panose="020B0600000000000000" pitchFamily="34" charset="-128"/>
                <a:cs typeface="Segoe UI" panose="020B0502040204020203" pitchFamily="34" charset="0"/>
              </a:rPr>
              <a:t>Why Should You Care</a:t>
            </a:r>
            <a:endParaRPr lang="zh-CN" altLang="en-US" sz="3000" dirty="0">
              <a:solidFill>
                <a:srgbClr val="363E7D"/>
              </a:solidFill>
              <a:latin typeface="思源黑体 CN Medium" panose="020B0600000000000000" pitchFamily="34" charset="-128"/>
              <a:ea typeface="思源黑体 CN Medium" panose="020B0600000000000000" pitchFamily="34" charset="-128"/>
              <a:cs typeface="Segoe UI" panose="020B0502040204020203" pitchFamily="34" charset="0"/>
            </a:endParaRPr>
          </a:p>
        </p:txBody>
      </p:sp>
      <p:sp>
        <p:nvSpPr>
          <p:cNvPr id="3" name="副标题 13"/>
          <p:cNvSpPr txBox="1"/>
          <p:nvPr/>
        </p:nvSpPr>
        <p:spPr>
          <a:xfrm>
            <a:off x="1850390" y="3996690"/>
            <a:ext cx="4244975" cy="482600"/>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marL="0" indent="0">
              <a:buNone/>
            </a:pPr>
            <a:r>
              <a:rPr lang="en-US" altLang="zh-CN" sz="3000" dirty="0">
                <a:solidFill>
                  <a:srgbClr val="363E7D"/>
                </a:solidFill>
                <a:latin typeface="思源黑体 CN Medium" panose="020B0600000000000000" pitchFamily="34" charset="-128"/>
                <a:ea typeface="思源黑体 CN Medium" panose="020B0600000000000000" pitchFamily="34" charset="-128"/>
                <a:cs typeface="Segoe UI" panose="020B0502040204020203" pitchFamily="34" charset="0"/>
              </a:rPr>
              <a:t>Metrics</a:t>
            </a:r>
            <a:endParaRPr lang="zh-CN" altLang="en-US" sz="3000" dirty="0">
              <a:solidFill>
                <a:srgbClr val="363E7D"/>
              </a:solidFill>
              <a:latin typeface="思源黑体 CN Medium" panose="020B0600000000000000" pitchFamily="34" charset="-128"/>
              <a:ea typeface="思源黑体 CN Medium" panose="020B0600000000000000" pitchFamily="34" charset="-128"/>
              <a:cs typeface="Segoe UI" panose="020B0502040204020203" pitchFamily="34" charset="0"/>
            </a:endParaRPr>
          </a:p>
        </p:txBody>
      </p:sp>
      <p:sp>
        <p:nvSpPr>
          <p:cNvPr id="4" name="副标题 13"/>
          <p:cNvSpPr txBox="1"/>
          <p:nvPr/>
        </p:nvSpPr>
        <p:spPr>
          <a:xfrm>
            <a:off x="1850390" y="4911090"/>
            <a:ext cx="5872480" cy="482600"/>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marL="0" indent="0">
              <a:buNone/>
            </a:pPr>
            <a:r>
              <a:rPr lang="en-US" altLang="zh-CN" sz="3000" dirty="0">
                <a:solidFill>
                  <a:srgbClr val="363E7D"/>
                </a:solidFill>
                <a:latin typeface="思源黑体 CN Medium" panose="020B0600000000000000" pitchFamily="34" charset="-128"/>
                <a:ea typeface="思源黑体 CN Medium" panose="020B0600000000000000" pitchFamily="34" charset="-128"/>
                <a:cs typeface="Segoe UI" panose="020B0502040204020203" pitchFamily="34" charset="0"/>
              </a:rPr>
              <a:t>Integrate Observability into Your Content Strategy</a:t>
            </a:r>
            <a:endParaRPr lang="zh-CN" altLang="en-US" sz="3000" dirty="0">
              <a:solidFill>
                <a:srgbClr val="363E7D"/>
              </a:solidFill>
              <a:latin typeface="思源黑体 CN Medium" panose="020B0600000000000000" pitchFamily="34" charset="-128"/>
              <a:ea typeface="思源黑体 CN Medium" panose="020B0600000000000000" pitchFamily="34" charset="-128"/>
              <a:cs typeface="Segoe UI" panose="020B0502040204020203" pitchFamily="34" charset="0"/>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B5DEF4"/>
            </a:gs>
            <a:gs pos="100000">
              <a:srgbClr val="FFF0E1"/>
            </a:gs>
          </a:gsLst>
          <a:lin ang="5400000" scaled="0"/>
        </a:gradFill>
        <a:effectLst/>
      </p:bgPr>
    </p:bg>
    <p:spTree>
      <p:nvGrpSpPr>
        <p:cNvPr id="1" name=""/>
        <p:cNvGrpSpPr/>
        <p:nvPr/>
      </p:nvGrpSpPr>
      <p:grpSpPr>
        <a:xfrm>
          <a:off x="0" y="0"/>
          <a:ext cx="0" cy="0"/>
          <a:chOff x="0" y="0"/>
          <a:chExt cx="0" cy="0"/>
        </a:xfrm>
      </p:grpSpPr>
      <p:sp>
        <p:nvSpPr>
          <p:cNvPr id="4" name="标题 3"/>
          <p:cNvSpPr txBox="1"/>
          <p:nvPr/>
        </p:nvSpPr>
        <p:spPr>
          <a:xfrm>
            <a:off x="979805" y="419100"/>
            <a:ext cx="4112260" cy="980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i="1" dirty="0">
                <a:solidFill>
                  <a:srgbClr val="445185"/>
                </a:solidFill>
                <a:latin typeface="思源黑体 CN Heavy" panose="020B0A00000000000000" pitchFamily="34" charset="-128"/>
                <a:ea typeface="思源黑体 CN Heavy" panose="020B0A00000000000000" pitchFamily="34" charset="-128"/>
                <a:cs typeface="Segoe UI" panose="020B0502040204020203" pitchFamily="34" charset="0"/>
              </a:rPr>
              <a:t>Observability</a:t>
            </a:r>
            <a:endParaRPr lang="zh-CN" altLang="en-US" sz="4800" i="1" dirty="0">
              <a:solidFill>
                <a:srgbClr val="445185"/>
              </a:solidFill>
              <a:latin typeface="思源黑体 CN Heavy" panose="020B0A00000000000000" pitchFamily="34" charset="-128"/>
              <a:ea typeface="思源黑体 CN Heavy" panose="020B0A00000000000000" pitchFamily="34" charset="-128"/>
              <a:cs typeface="Segoe UI" panose="020B0502040204020203" pitchFamily="34" charset="0"/>
            </a:endParaRPr>
          </a:p>
        </p:txBody>
      </p:sp>
      <p:sp>
        <p:nvSpPr>
          <p:cNvPr id="22" name="文本框 21"/>
          <p:cNvSpPr txBox="1"/>
          <p:nvPr/>
        </p:nvSpPr>
        <p:spPr>
          <a:xfrm>
            <a:off x="1102360" y="1648460"/>
            <a:ext cx="9433560" cy="5262245"/>
          </a:xfrm>
          <a:prstGeom prst="rect">
            <a:avLst/>
          </a:prstGeom>
          <a:noFill/>
        </p:spPr>
        <p:txBody>
          <a:bodyPr wrap="square">
            <a:spAutoFit/>
          </a:bodyPr>
          <a:lstStyle/>
          <a:p>
            <a:pPr>
              <a:lnSpc>
                <a:spcPct val="150000"/>
              </a:lnSpc>
            </a:pPr>
            <a:r>
              <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rPr>
              <a:t>Observability is a system property that defines the degree to which the system can gen</a:t>
            </a:r>
            <a:r>
              <a:rPr lang="en-US" sz="160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rPr>
              <a:t>erate actionable in</a:t>
            </a:r>
            <a:r>
              <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rPr>
              <a:t>sights. It allows users to understand a system’s state from these external outputs and take (corrective) action.</a:t>
            </a:r>
            <a:endPar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endParaRPr>
          </a:p>
          <a:p>
            <a:pPr>
              <a:lnSpc>
                <a:spcPct val="150000"/>
              </a:lnSpc>
            </a:pPr>
            <a:endPar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endParaRPr>
          </a:p>
          <a:p>
            <a:pPr>
              <a:lnSpc>
                <a:spcPct val="150000"/>
              </a:lnSpc>
            </a:pPr>
            <a:r>
              <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rPr>
              <a:t>Computer systems are measured by observing low-level signals such as CPU time, memory, disk space, and higher-level and business signals, including API response times, errors, transactions per second, etc. These observable systems are observed (or monitored) through specialized tools, so-called observability tools. A list of these tools can be viewed in the Cloud Native Landscape’s observability section.</a:t>
            </a:r>
            <a:endPar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endParaRPr>
          </a:p>
          <a:p>
            <a:pPr>
              <a:lnSpc>
                <a:spcPct val="150000"/>
              </a:lnSpc>
            </a:pPr>
            <a:endPar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endParaRPr>
          </a:p>
          <a:p>
            <a:pPr>
              <a:lnSpc>
                <a:spcPct val="150000"/>
              </a:lnSpc>
            </a:pPr>
            <a:r>
              <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rPr>
              <a:t>Observable systems </a:t>
            </a:r>
            <a:r>
              <a:rPr lang="en-US" sz="1600" b="1" i="0" dirty="0">
                <a:solidFill>
                  <a:srgbClr val="333333"/>
                </a:solidFill>
                <a:effectLst/>
                <a:latin typeface="Times New Roman Bold" panose="02020603050405020304" charset="0"/>
                <a:ea typeface="Source Han Sans CN Normal" panose="020B0400000000000000" pitchFamily="34" charset="-128"/>
                <a:cs typeface="Times New Roman Bold" panose="02020603050405020304" charset="0"/>
              </a:rPr>
              <a:t>yield meaningful, actionable data to their operators,</a:t>
            </a:r>
            <a:r>
              <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rPr>
              <a:t> allowing them to achieve favorable outcomes (faster incident response, increased developer productivity) and less toil and downtime.</a:t>
            </a:r>
            <a:endPar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endParaRPr>
          </a:p>
          <a:p>
            <a:pPr>
              <a:lnSpc>
                <a:spcPct val="150000"/>
              </a:lnSpc>
            </a:pPr>
            <a:endPar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endParaRPr>
          </a:p>
          <a:p>
            <a:pPr>
              <a:lnSpc>
                <a:spcPct val="150000"/>
              </a:lnSpc>
            </a:pPr>
            <a:r>
              <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rPr>
              <a:t>Consequently, how observable a system is will significantly impact its operating and development costs.</a:t>
            </a:r>
            <a:endPar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endParaRPr>
          </a:p>
          <a:p>
            <a:pPr>
              <a:lnSpc>
                <a:spcPct val="150000"/>
              </a:lnSpc>
            </a:pPr>
            <a:endPar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endParaRPr>
          </a:p>
          <a:p>
            <a:pPr>
              <a:lnSpc>
                <a:spcPct val="150000"/>
              </a:lnSpc>
            </a:pPr>
            <a:r>
              <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rPr>
              <a:t>Source: https://glossary.cncf.io/observability/</a:t>
            </a:r>
            <a:endPar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endParaRPr>
          </a:p>
        </p:txBody>
      </p:sp>
    </p:spTree>
  </p:cSld>
  <p:clrMapOvr>
    <a:masterClrMapping/>
  </p:clrMapOvr>
  <p:transition spd="slow">
    <p:randomBar/>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B5DEF4"/>
            </a:gs>
            <a:gs pos="100000">
              <a:srgbClr val="FFF0E1"/>
            </a:gs>
          </a:gsLst>
          <a:lin ang="5400000" scaled="0"/>
        </a:gradFill>
        <a:effectLst/>
      </p:bgPr>
    </p:bg>
    <p:spTree>
      <p:nvGrpSpPr>
        <p:cNvPr id="1" name=""/>
        <p:cNvGrpSpPr/>
        <p:nvPr/>
      </p:nvGrpSpPr>
      <p:grpSpPr>
        <a:xfrm>
          <a:off x="0" y="0"/>
          <a:ext cx="0" cy="0"/>
          <a:chOff x="0" y="0"/>
          <a:chExt cx="0" cy="0"/>
        </a:xfrm>
      </p:grpSpPr>
      <p:sp>
        <p:nvSpPr>
          <p:cNvPr id="4" name="标题 3"/>
          <p:cNvSpPr txBox="1"/>
          <p:nvPr/>
        </p:nvSpPr>
        <p:spPr>
          <a:xfrm>
            <a:off x="979805" y="419100"/>
            <a:ext cx="4112260" cy="980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i="1" dirty="0">
                <a:solidFill>
                  <a:srgbClr val="445185"/>
                </a:solidFill>
                <a:latin typeface="思源黑体 CN Heavy" panose="020B0A00000000000000" pitchFamily="34" charset="-128"/>
                <a:ea typeface="思源黑体 CN Heavy" panose="020B0A00000000000000" pitchFamily="34" charset="-128"/>
                <a:cs typeface="Segoe UI" panose="020B0502040204020203" pitchFamily="34" charset="0"/>
              </a:rPr>
              <a:t>Content</a:t>
            </a:r>
            <a:endParaRPr lang="zh-CN" altLang="en-US" sz="4800" i="1" dirty="0">
              <a:solidFill>
                <a:srgbClr val="445185"/>
              </a:solidFill>
              <a:latin typeface="思源黑体 CN Heavy" panose="020B0A00000000000000" pitchFamily="34" charset="-128"/>
              <a:ea typeface="思源黑体 CN Heavy" panose="020B0A00000000000000" pitchFamily="34" charset="-128"/>
              <a:cs typeface="Segoe UI" panose="020B0502040204020203" pitchFamily="34" charset="0"/>
            </a:endParaRPr>
          </a:p>
        </p:txBody>
      </p:sp>
      <p:sp>
        <p:nvSpPr>
          <p:cNvPr id="22" name="文本框 21"/>
          <p:cNvSpPr txBox="1"/>
          <p:nvPr/>
        </p:nvSpPr>
        <p:spPr>
          <a:xfrm>
            <a:off x="1102360" y="1648460"/>
            <a:ext cx="9433560" cy="2676525"/>
          </a:xfrm>
          <a:prstGeom prst="rect">
            <a:avLst/>
          </a:prstGeom>
          <a:noFill/>
        </p:spPr>
        <p:txBody>
          <a:bodyPr wrap="square">
            <a:spAutoFit/>
          </a:bodyPr>
          <a:lstStyle/>
          <a:p>
            <a:pPr>
              <a:lnSpc>
                <a:spcPct val="150000"/>
              </a:lnSpc>
            </a:pPr>
            <a:r>
              <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rPr>
              <a:t>The thing about the term ‘content’ is that it’s just vague enough to mean everything and anything, which is to say it doesn’t mean anything at all. It’s essentially a word that means “stuff to fill an empty space with.” It could be photos, video, marketing copy, thorough analysis, poetry, farts, vacuous nonsense, cat hair, or cheese cubes. The only thing it hints at is that there is a finite volume of the space it must fill. Ironically, the word itself is a vessel for more content: Here’s an empty word. Now fill it with meaning.</a:t>
            </a:r>
            <a:endPar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endParaRPr>
          </a:p>
          <a:p>
            <a:pPr>
              <a:lnSpc>
                <a:spcPct val="150000"/>
              </a:lnSpc>
            </a:pPr>
            <a:endPar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endParaRPr>
          </a:p>
          <a:p>
            <a:pPr>
              <a:lnSpc>
                <a:spcPct val="150000"/>
              </a:lnSpc>
            </a:pPr>
            <a:r>
              <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rPr>
              <a:t>Source: https://contentmarketinginstitute.com/articles/content-definition/</a:t>
            </a:r>
            <a:endPar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endParaRPr>
          </a:p>
        </p:txBody>
      </p:sp>
    </p:spTree>
  </p:cSld>
  <p:clrMapOvr>
    <a:masterClrMapping/>
  </p:clrMapOvr>
  <p:transition spd="slow">
    <p:randomBar/>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B5DEF4"/>
            </a:gs>
            <a:gs pos="100000">
              <a:srgbClr val="FFF0E1"/>
            </a:gs>
          </a:gsLst>
          <a:lin ang="5400000" scaled="0"/>
        </a:gradFill>
        <a:effectLst/>
      </p:bgPr>
    </p:bg>
    <p:spTree>
      <p:nvGrpSpPr>
        <p:cNvPr id="1" name=""/>
        <p:cNvGrpSpPr/>
        <p:nvPr/>
      </p:nvGrpSpPr>
      <p:grpSpPr>
        <a:xfrm>
          <a:off x="0" y="0"/>
          <a:ext cx="0" cy="0"/>
          <a:chOff x="0" y="0"/>
          <a:chExt cx="0" cy="0"/>
        </a:xfrm>
      </p:grpSpPr>
      <p:sp>
        <p:nvSpPr>
          <p:cNvPr id="4" name="标题 3"/>
          <p:cNvSpPr txBox="1"/>
          <p:nvPr/>
        </p:nvSpPr>
        <p:spPr>
          <a:xfrm>
            <a:off x="979805" y="419100"/>
            <a:ext cx="7580630" cy="980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i="1" dirty="0">
                <a:solidFill>
                  <a:srgbClr val="445185"/>
                </a:solidFill>
                <a:latin typeface="思源黑体 CN Heavy" panose="020B0A00000000000000" pitchFamily="34" charset="-128"/>
                <a:ea typeface="思源黑体 CN Heavy" panose="020B0A00000000000000" pitchFamily="34" charset="-128"/>
                <a:cs typeface="Segoe UI" panose="020B0502040204020203" pitchFamily="34" charset="0"/>
              </a:rPr>
              <a:t>Open-Source Content</a:t>
            </a:r>
            <a:endParaRPr lang="zh-CN" altLang="en-US" sz="4800" i="1" dirty="0">
              <a:solidFill>
                <a:srgbClr val="445185"/>
              </a:solidFill>
              <a:latin typeface="思源黑体 CN Heavy" panose="020B0A00000000000000" pitchFamily="34" charset="-128"/>
              <a:ea typeface="思源黑体 CN Heavy" panose="020B0A00000000000000" pitchFamily="34" charset="-128"/>
              <a:cs typeface="Segoe UI" panose="020B0502040204020203" pitchFamily="34" charset="0"/>
            </a:endParaRPr>
          </a:p>
        </p:txBody>
      </p:sp>
      <p:sp>
        <p:nvSpPr>
          <p:cNvPr id="2" name="文本框 21"/>
          <p:cNvSpPr txBox="1"/>
          <p:nvPr/>
        </p:nvSpPr>
        <p:spPr>
          <a:xfrm>
            <a:off x="1102360" y="1648460"/>
            <a:ext cx="9433560" cy="4892675"/>
          </a:xfrm>
          <a:prstGeom prst="rect">
            <a:avLst/>
          </a:prstGeom>
          <a:noFill/>
        </p:spPr>
        <p:txBody>
          <a:bodyPr wrap="square">
            <a:spAutoFit/>
          </a:bodyPr>
          <a:p>
            <a:pPr>
              <a:lnSpc>
                <a:spcPct val="150000"/>
              </a:lnSpc>
            </a:pPr>
            <a:r>
              <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rPr>
              <a:t>Open-source content refers to materials and information that are freely available to the public and can be used, shared, and modified. Similar to open-source software, which allows users to view, alter, and distribute its source code under licenses, open-source content encourages collaboration, transparency, and communal ownership.</a:t>
            </a:r>
            <a:endPar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endParaRPr>
          </a:p>
          <a:p>
            <a:pPr>
              <a:lnSpc>
                <a:spcPct val="150000"/>
              </a:lnSpc>
            </a:pPr>
            <a:endPar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endParaRPr>
          </a:p>
          <a:p>
            <a:pPr>
              <a:lnSpc>
                <a:spcPct val="150000"/>
              </a:lnSpc>
            </a:pPr>
            <a:r>
              <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rPr>
              <a:t>- Website text</a:t>
            </a:r>
            <a:endPar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endParaRPr>
          </a:p>
          <a:p>
            <a:pPr>
              <a:lnSpc>
                <a:spcPct val="150000"/>
              </a:lnSpc>
            </a:pPr>
            <a:r>
              <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rPr>
              <a:t>- Documentation</a:t>
            </a:r>
            <a:endPar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endParaRPr>
          </a:p>
          <a:p>
            <a:pPr>
              <a:lnSpc>
                <a:spcPct val="150000"/>
              </a:lnSpc>
            </a:pPr>
            <a:r>
              <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rPr>
              <a:t>- Blog posts; Case studies/Customer success stories; Benchmark reports; Whitepapers</a:t>
            </a:r>
            <a:endPar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endParaRPr>
          </a:p>
          <a:p>
            <a:pPr>
              <a:lnSpc>
                <a:spcPct val="150000"/>
              </a:lnSpc>
            </a:pPr>
            <a:r>
              <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rPr>
              <a:t>- Video tutorials</a:t>
            </a:r>
            <a:endPar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endParaRPr>
          </a:p>
          <a:p>
            <a:pPr>
              <a:lnSpc>
                <a:spcPct val="150000"/>
              </a:lnSpc>
            </a:pPr>
            <a:r>
              <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rPr>
              <a:t>- Social posts</a:t>
            </a:r>
            <a:endPar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endParaRPr>
          </a:p>
          <a:p>
            <a:pPr>
              <a:lnSpc>
                <a:spcPct val="150000"/>
              </a:lnSpc>
            </a:pPr>
            <a:r>
              <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rPr>
              <a:t>- Podcasts/Interviews</a:t>
            </a:r>
            <a:endPar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endParaRPr>
          </a:p>
          <a:p>
            <a:pPr>
              <a:lnSpc>
                <a:spcPct val="150000"/>
              </a:lnSpc>
            </a:pPr>
            <a:r>
              <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rPr>
              <a:t>- Surveys</a:t>
            </a:r>
            <a:endPar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endParaRPr>
          </a:p>
          <a:p>
            <a:pPr>
              <a:lnSpc>
                <a:spcPct val="150000"/>
              </a:lnSpc>
            </a:pPr>
            <a:r>
              <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rPr>
              <a:t>- Email newsletters/Weekly or monthly reports</a:t>
            </a:r>
            <a:endPar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endParaRPr>
          </a:p>
          <a:p>
            <a:pPr>
              <a:lnSpc>
                <a:spcPct val="150000"/>
              </a:lnSpc>
            </a:pPr>
            <a:r>
              <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rPr>
              <a:t>- Localization</a:t>
            </a:r>
            <a:endPar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endParaRPr>
          </a:p>
        </p:txBody>
      </p:sp>
    </p:spTree>
  </p:cSld>
  <p:clrMapOvr>
    <a:masterClrMapping/>
  </p:clrMapOvr>
  <p:transition spd="slow">
    <p:randomBar/>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B5DEF4"/>
            </a:gs>
            <a:gs pos="100000">
              <a:srgbClr val="FFF0E1"/>
            </a:gs>
          </a:gsLst>
          <a:lin ang="5400000" scaled="0"/>
        </a:gradFill>
        <a:effectLst/>
      </p:bgPr>
    </p:bg>
    <p:spTree>
      <p:nvGrpSpPr>
        <p:cNvPr id="1" name=""/>
        <p:cNvGrpSpPr/>
        <p:nvPr/>
      </p:nvGrpSpPr>
      <p:grpSpPr>
        <a:xfrm>
          <a:off x="0" y="0"/>
          <a:ext cx="0" cy="0"/>
          <a:chOff x="0" y="0"/>
          <a:chExt cx="0" cy="0"/>
        </a:xfrm>
      </p:grpSpPr>
      <p:sp>
        <p:nvSpPr>
          <p:cNvPr id="4" name="标题 3"/>
          <p:cNvSpPr txBox="1"/>
          <p:nvPr/>
        </p:nvSpPr>
        <p:spPr>
          <a:xfrm>
            <a:off x="979805" y="419100"/>
            <a:ext cx="6843395" cy="980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i="1" dirty="0">
                <a:solidFill>
                  <a:srgbClr val="445185"/>
                </a:solidFill>
                <a:latin typeface="思源黑体 CN Heavy" panose="020B0A00000000000000" pitchFamily="34" charset="-128"/>
                <a:ea typeface="思源黑体 CN Heavy" panose="020B0A00000000000000" pitchFamily="34" charset="-128"/>
                <a:cs typeface="Segoe UI" panose="020B0502040204020203" pitchFamily="34" charset="0"/>
              </a:rPr>
              <a:t>Content Observability</a:t>
            </a:r>
            <a:endParaRPr lang="en-US" altLang="zh-CN" sz="4800" i="1" dirty="0">
              <a:solidFill>
                <a:srgbClr val="445185"/>
              </a:solidFill>
              <a:latin typeface="思源黑体 CN Heavy" panose="020B0A00000000000000" pitchFamily="34" charset="-128"/>
              <a:ea typeface="思源黑体 CN Heavy" panose="020B0A00000000000000" pitchFamily="34" charset="-128"/>
              <a:cs typeface="Segoe UI" panose="020B0502040204020203" pitchFamily="34" charset="0"/>
            </a:endParaRPr>
          </a:p>
        </p:txBody>
      </p:sp>
      <p:sp>
        <p:nvSpPr>
          <p:cNvPr id="22" name="文本框 21"/>
          <p:cNvSpPr txBox="1"/>
          <p:nvPr/>
        </p:nvSpPr>
        <p:spPr>
          <a:xfrm>
            <a:off x="1102360" y="1994535"/>
            <a:ext cx="8169275" cy="2945765"/>
          </a:xfrm>
          <a:prstGeom prst="rect">
            <a:avLst/>
          </a:prstGeom>
          <a:noFill/>
        </p:spPr>
        <p:txBody>
          <a:bodyPr wrap="square">
            <a:noAutofit/>
          </a:bodyPr>
          <a:lstStyle/>
          <a:p>
            <a:pPr>
              <a:lnSpc>
                <a:spcPct val="150000"/>
              </a:lnSpc>
            </a:pPr>
            <a:r>
              <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rPr>
              <a:t>Open-Source Content Observability is a property of content that quantifies the degree to which it can provide actionable insights about its usage, effectiveness, and impact by analyzing its external interactions and feedback. It underscores the importance of understanding not just the consumption metrics, but also the deeper implications of how content shapes discussions, drives community involvement, and influences collaborative outputs.</a:t>
            </a:r>
            <a:endParaRPr lang="en-US" sz="1600" b="0" i="0" dirty="0">
              <a:solidFill>
                <a:srgbClr val="333333"/>
              </a:solidFill>
              <a:effectLst/>
              <a:latin typeface="Times New Roman Regular" panose="02020603050405020304" charset="0"/>
              <a:ea typeface="Source Han Sans CN Normal" panose="020B0400000000000000" pitchFamily="34" charset="-128"/>
              <a:cs typeface="Times New Roman Regular" panose="02020603050405020304" charset="0"/>
            </a:endParaRPr>
          </a:p>
        </p:txBody>
      </p:sp>
    </p:spTree>
  </p:cSld>
  <p:clrMapOvr>
    <a:masterClrMapping/>
  </p:clrMapOvr>
  <p:transition spd="slow">
    <p:randomBar/>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B7DFF4"/>
            </a:gs>
            <a:gs pos="100000">
              <a:srgbClr val="FFF0E1"/>
            </a:gs>
          </a:gsLst>
          <a:lin ang="5400000" scaled="0"/>
        </a:gradFill>
        <a:effectLst/>
      </p:bgPr>
    </p:bg>
    <p:spTree>
      <p:nvGrpSpPr>
        <p:cNvPr id="1" name=""/>
        <p:cNvGrpSpPr/>
        <p:nvPr/>
      </p:nvGrpSpPr>
      <p:grpSpPr>
        <a:xfrm>
          <a:off x="0" y="0"/>
          <a:ext cx="0" cy="0"/>
          <a:chOff x="0" y="0"/>
          <a:chExt cx="0" cy="0"/>
        </a:xfrm>
      </p:grpSpPr>
      <p:sp>
        <p:nvSpPr>
          <p:cNvPr id="51" name="文本框 50"/>
          <p:cNvSpPr txBox="1"/>
          <p:nvPr/>
        </p:nvSpPr>
        <p:spPr>
          <a:xfrm>
            <a:off x="979170" y="1903095"/>
            <a:ext cx="3079115" cy="829945"/>
          </a:xfrm>
          <a:prstGeom prst="rect">
            <a:avLst/>
          </a:prstGeom>
          <a:noFill/>
        </p:spPr>
        <p:txBody>
          <a:bodyPr wrap="square" rtlCol="0">
            <a:spAutoFit/>
          </a:bodyPr>
          <a:lstStyle/>
          <a:p>
            <a:pPr algn="l"/>
            <a:r>
              <a:rPr lang="en-US" altLang="zh-CN" sz="2400" dirty="0">
                <a:solidFill>
                  <a:srgbClr val="445185"/>
                </a:solidFill>
                <a:latin typeface="Times New Roman Regular" panose="02020603050405020304" charset="0"/>
                <a:ea typeface="思源黑体 CN Medium" panose="020B0600000000000000" pitchFamily="34" charset="-128"/>
                <a:cs typeface="Times New Roman Regular" panose="02020603050405020304" charset="0"/>
              </a:rPr>
              <a:t>Informed decision making</a:t>
            </a:r>
            <a:endParaRPr lang="en-US" altLang="zh-CN" sz="2400" dirty="0">
              <a:solidFill>
                <a:srgbClr val="445185"/>
              </a:solidFill>
              <a:latin typeface="Times New Roman Regular" panose="02020603050405020304" charset="0"/>
              <a:ea typeface="思源黑体 CN Medium" panose="020B0600000000000000" pitchFamily="34" charset="-128"/>
              <a:cs typeface="Times New Roman Regular" panose="02020603050405020304" charset="0"/>
            </a:endParaRPr>
          </a:p>
        </p:txBody>
      </p:sp>
      <p:sp>
        <p:nvSpPr>
          <p:cNvPr id="52" name="文本框 51"/>
          <p:cNvSpPr txBox="1"/>
          <p:nvPr/>
        </p:nvSpPr>
        <p:spPr>
          <a:xfrm>
            <a:off x="1000125" y="2821940"/>
            <a:ext cx="2225040" cy="2306955"/>
          </a:xfrm>
          <a:prstGeom prst="rect">
            <a:avLst/>
          </a:prstGeom>
          <a:noFill/>
        </p:spPr>
        <p:txBody>
          <a:bodyPr wrap="square" rtlCol="0">
            <a:spAutoFit/>
          </a:bodyPr>
          <a:lstStyle/>
          <a:p>
            <a:pPr algn="l">
              <a:buClrTx/>
              <a:buSzTx/>
              <a:buFontTx/>
            </a:pPr>
            <a:r>
              <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rPr>
              <a:t>Observability provides actionable insights from various metrics and feedback loops. This data-driven approach aids in making informed decisions about content strategy, updates, and resource allocation.</a:t>
            </a:r>
            <a:endPar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endParaRPr>
          </a:p>
        </p:txBody>
      </p:sp>
      <p:sp>
        <p:nvSpPr>
          <p:cNvPr id="54" name="文本框 53"/>
          <p:cNvSpPr txBox="1"/>
          <p:nvPr/>
        </p:nvSpPr>
        <p:spPr>
          <a:xfrm>
            <a:off x="4686935" y="2821940"/>
            <a:ext cx="2367280" cy="2061210"/>
          </a:xfrm>
          <a:prstGeom prst="rect">
            <a:avLst/>
          </a:prstGeom>
          <a:noFill/>
        </p:spPr>
        <p:txBody>
          <a:bodyPr wrap="square" rtlCol="0">
            <a:spAutoFit/>
          </a:bodyPr>
          <a:lstStyle/>
          <a:p>
            <a:pPr algn="l">
              <a:buClrTx/>
              <a:buSzTx/>
              <a:buFontTx/>
            </a:pPr>
            <a:r>
              <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rPr>
              <a:t>By understanding how users engage with content, creators and strategists can tailor the content to better suit their needs, resulting in a more personalized and enhanced user experience.</a:t>
            </a:r>
            <a:endPar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endParaRPr>
          </a:p>
        </p:txBody>
      </p:sp>
      <p:sp>
        <p:nvSpPr>
          <p:cNvPr id="56" name="文本框 55"/>
          <p:cNvSpPr txBox="1"/>
          <p:nvPr/>
        </p:nvSpPr>
        <p:spPr>
          <a:xfrm>
            <a:off x="8169275" y="2821940"/>
            <a:ext cx="2224405" cy="2306955"/>
          </a:xfrm>
          <a:prstGeom prst="rect">
            <a:avLst/>
          </a:prstGeom>
          <a:noFill/>
        </p:spPr>
        <p:txBody>
          <a:bodyPr wrap="square" rtlCol="0">
            <a:spAutoFit/>
          </a:bodyPr>
          <a:lstStyle/>
          <a:p>
            <a:pPr algn="l">
              <a:buClrTx/>
              <a:buSzTx/>
              <a:buFontTx/>
            </a:pPr>
            <a:r>
              <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rPr>
              <a:t>Knowing which pieces of content resonate most with the audience or which topics drive the most engagement helps organizations optimize their resources, directing efforts to what truly matters.</a:t>
            </a:r>
            <a:endPar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endParaRPr>
          </a:p>
        </p:txBody>
      </p:sp>
      <p:sp>
        <p:nvSpPr>
          <p:cNvPr id="2" name="标题 3"/>
          <p:cNvSpPr txBox="1"/>
          <p:nvPr/>
        </p:nvSpPr>
        <p:spPr>
          <a:xfrm>
            <a:off x="979805" y="419100"/>
            <a:ext cx="9163050" cy="980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i="1" dirty="0">
                <a:solidFill>
                  <a:srgbClr val="445185"/>
                </a:solidFill>
                <a:latin typeface="思源黑体 CN Heavy" panose="020B0A00000000000000" pitchFamily="34" charset="-128"/>
                <a:ea typeface="思源黑体 CN Heavy" panose="020B0A00000000000000" pitchFamily="34" charset="-128"/>
                <a:cs typeface="Segoe UI" panose="020B0502040204020203" pitchFamily="34" charset="0"/>
              </a:rPr>
              <a:t>Why Should You Care</a:t>
            </a:r>
            <a:endParaRPr lang="zh-CN" altLang="en-US" sz="4800" i="1" dirty="0">
              <a:solidFill>
                <a:srgbClr val="445185"/>
              </a:solidFill>
              <a:latin typeface="思源黑体 CN Heavy" panose="020B0A00000000000000" pitchFamily="34" charset="-128"/>
              <a:ea typeface="思源黑体 CN Heavy" panose="020B0A00000000000000" pitchFamily="34" charset="-128"/>
              <a:cs typeface="Segoe UI" panose="020B0502040204020203" pitchFamily="34" charset="0"/>
            </a:endParaRPr>
          </a:p>
        </p:txBody>
      </p:sp>
      <p:sp>
        <p:nvSpPr>
          <p:cNvPr id="3" name="文本框 50"/>
          <p:cNvSpPr txBox="1"/>
          <p:nvPr/>
        </p:nvSpPr>
        <p:spPr>
          <a:xfrm>
            <a:off x="4686935" y="1903095"/>
            <a:ext cx="2512060" cy="829945"/>
          </a:xfrm>
          <a:prstGeom prst="rect">
            <a:avLst/>
          </a:prstGeom>
          <a:noFill/>
        </p:spPr>
        <p:txBody>
          <a:bodyPr wrap="square" rtlCol="0">
            <a:spAutoFit/>
          </a:bodyPr>
          <a:lstStyle/>
          <a:p>
            <a:pPr algn="l"/>
            <a:r>
              <a:rPr lang="en-US" altLang="zh-CN" sz="2400" dirty="0">
                <a:solidFill>
                  <a:srgbClr val="445185"/>
                </a:solidFill>
                <a:latin typeface="Times New Roman Regular" panose="02020603050405020304" charset="0"/>
                <a:ea typeface="思源黑体 CN Medium" panose="020B0600000000000000" pitchFamily="34" charset="-128"/>
                <a:cs typeface="Times New Roman Regular" panose="02020603050405020304" charset="0"/>
              </a:rPr>
              <a:t>Enhance user experience </a:t>
            </a:r>
            <a:endParaRPr lang="zh-CN" altLang="en-US" sz="2400" dirty="0">
              <a:solidFill>
                <a:srgbClr val="445185"/>
              </a:solidFill>
              <a:latin typeface="Times New Roman Regular" panose="02020603050405020304" charset="0"/>
              <a:ea typeface="思源黑体 CN Medium" panose="020B0600000000000000" pitchFamily="34" charset="-128"/>
              <a:cs typeface="Times New Roman Regular" panose="02020603050405020304" charset="0"/>
            </a:endParaRPr>
          </a:p>
        </p:txBody>
      </p:sp>
      <p:sp>
        <p:nvSpPr>
          <p:cNvPr id="5" name="文本框 50"/>
          <p:cNvSpPr txBox="1"/>
          <p:nvPr/>
        </p:nvSpPr>
        <p:spPr>
          <a:xfrm>
            <a:off x="8169275" y="1903095"/>
            <a:ext cx="2861945" cy="829945"/>
          </a:xfrm>
          <a:prstGeom prst="rect">
            <a:avLst/>
          </a:prstGeom>
          <a:noFill/>
        </p:spPr>
        <p:txBody>
          <a:bodyPr wrap="square" rtlCol="0">
            <a:spAutoFit/>
          </a:bodyPr>
          <a:lstStyle/>
          <a:p>
            <a:pPr algn="l"/>
            <a:r>
              <a:rPr lang="en-US" altLang="zh-CN" sz="2400" dirty="0">
                <a:solidFill>
                  <a:srgbClr val="445185"/>
                </a:solidFill>
                <a:latin typeface="Times New Roman Regular" panose="02020603050405020304" charset="0"/>
                <a:ea typeface="思源黑体 CN Medium" panose="020B0600000000000000" pitchFamily="34" charset="-128"/>
                <a:cs typeface="Times New Roman Regular" panose="02020603050405020304" charset="0"/>
              </a:rPr>
              <a:t>Resource optimization</a:t>
            </a:r>
            <a:endParaRPr lang="zh-CN" altLang="en-US" sz="2400" dirty="0">
              <a:solidFill>
                <a:srgbClr val="445185"/>
              </a:solidFill>
              <a:latin typeface="Times New Roman Regular" panose="02020603050405020304" charset="0"/>
              <a:ea typeface="思源黑体 CN Medium" panose="020B0600000000000000" pitchFamily="34" charset="-128"/>
              <a:cs typeface="Times New Roman Regular" panose="02020603050405020304" charset="0"/>
            </a:endParaRPr>
          </a:p>
        </p:txBody>
      </p:sp>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B7DFF4"/>
            </a:gs>
            <a:gs pos="100000">
              <a:srgbClr val="FFF0E1"/>
            </a:gs>
          </a:gsLst>
          <a:lin ang="5400000" scaled="0"/>
        </a:gradFill>
        <a:effectLst/>
      </p:bgPr>
    </p:bg>
    <p:spTree>
      <p:nvGrpSpPr>
        <p:cNvPr id="1" name=""/>
        <p:cNvGrpSpPr/>
        <p:nvPr/>
      </p:nvGrpSpPr>
      <p:grpSpPr>
        <a:xfrm>
          <a:off x="0" y="0"/>
          <a:ext cx="0" cy="0"/>
          <a:chOff x="0" y="0"/>
          <a:chExt cx="0" cy="0"/>
        </a:xfrm>
      </p:grpSpPr>
      <p:sp>
        <p:nvSpPr>
          <p:cNvPr id="51" name="文本框 50"/>
          <p:cNvSpPr txBox="1"/>
          <p:nvPr/>
        </p:nvSpPr>
        <p:spPr>
          <a:xfrm>
            <a:off x="979170" y="1903095"/>
            <a:ext cx="3079115" cy="829945"/>
          </a:xfrm>
          <a:prstGeom prst="rect">
            <a:avLst/>
          </a:prstGeom>
          <a:noFill/>
        </p:spPr>
        <p:txBody>
          <a:bodyPr wrap="square" rtlCol="0">
            <a:spAutoFit/>
          </a:bodyPr>
          <a:lstStyle/>
          <a:p>
            <a:pPr algn="l"/>
            <a:r>
              <a:rPr lang="en-US" altLang="zh-CN" sz="2400" dirty="0">
                <a:solidFill>
                  <a:srgbClr val="445185"/>
                </a:solidFill>
                <a:latin typeface="Times New Roman Regular" panose="02020603050405020304" charset="0"/>
                <a:ea typeface="思源黑体 CN Medium" panose="020B0600000000000000" pitchFamily="34" charset="-128"/>
                <a:cs typeface="Times New Roman Regular" panose="02020603050405020304" charset="0"/>
              </a:rPr>
              <a:t>Foster community and collaboration</a:t>
            </a:r>
            <a:endParaRPr lang="en-US" altLang="zh-CN" sz="2400" dirty="0">
              <a:solidFill>
                <a:srgbClr val="445185"/>
              </a:solidFill>
              <a:latin typeface="Times New Roman Regular" panose="02020603050405020304" charset="0"/>
              <a:ea typeface="思源黑体 CN Medium" panose="020B0600000000000000" pitchFamily="34" charset="-128"/>
              <a:cs typeface="Times New Roman Regular" panose="02020603050405020304" charset="0"/>
            </a:endParaRPr>
          </a:p>
        </p:txBody>
      </p:sp>
      <p:sp>
        <p:nvSpPr>
          <p:cNvPr id="52" name="文本框 51"/>
          <p:cNvSpPr txBox="1"/>
          <p:nvPr/>
        </p:nvSpPr>
        <p:spPr>
          <a:xfrm>
            <a:off x="1000125" y="2821940"/>
            <a:ext cx="2225040" cy="2799715"/>
          </a:xfrm>
          <a:prstGeom prst="rect">
            <a:avLst/>
          </a:prstGeom>
          <a:noFill/>
        </p:spPr>
        <p:txBody>
          <a:bodyPr wrap="square" rtlCol="0">
            <a:spAutoFit/>
          </a:bodyPr>
          <a:lstStyle/>
          <a:p>
            <a:pPr algn="l">
              <a:buClrTx/>
              <a:buSzTx/>
              <a:buFontTx/>
            </a:pPr>
            <a:r>
              <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rPr>
              <a:t>Especially in open-source environments, observability can highlight areas where the community is most active or where there are gaps. This can foster collaboration, with community members stepping in to contribute or improve content.</a:t>
            </a:r>
            <a:endPar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endParaRPr>
          </a:p>
        </p:txBody>
      </p:sp>
      <p:sp>
        <p:nvSpPr>
          <p:cNvPr id="54" name="文本框 53"/>
          <p:cNvSpPr txBox="1"/>
          <p:nvPr/>
        </p:nvSpPr>
        <p:spPr>
          <a:xfrm>
            <a:off x="4686935" y="2821940"/>
            <a:ext cx="2367280" cy="2306955"/>
          </a:xfrm>
          <a:prstGeom prst="rect">
            <a:avLst/>
          </a:prstGeom>
          <a:noFill/>
        </p:spPr>
        <p:txBody>
          <a:bodyPr wrap="square" rtlCol="0">
            <a:spAutoFit/>
          </a:bodyPr>
          <a:lstStyle/>
          <a:p>
            <a:pPr algn="l">
              <a:buClrTx/>
              <a:buSzTx/>
              <a:buFontTx/>
            </a:pPr>
            <a:r>
              <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rPr>
              <a:t>Observability can highlight outdated or inaccurate content, or areas where misinformation might spread. Addressing these proactively can prevent potential issues or misinterpretations.</a:t>
            </a:r>
            <a:endPar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endParaRPr>
          </a:p>
        </p:txBody>
      </p:sp>
      <p:sp>
        <p:nvSpPr>
          <p:cNvPr id="56" name="文本框 55"/>
          <p:cNvSpPr txBox="1"/>
          <p:nvPr/>
        </p:nvSpPr>
        <p:spPr>
          <a:xfrm>
            <a:off x="8169275" y="2821940"/>
            <a:ext cx="2224405" cy="3046095"/>
          </a:xfrm>
          <a:prstGeom prst="rect">
            <a:avLst/>
          </a:prstGeom>
          <a:noFill/>
        </p:spPr>
        <p:txBody>
          <a:bodyPr wrap="square" rtlCol="0">
            <a:spAutoFit/>
          </a:bodyPr>
          <a:lstStyle/>
          <a:p>
            <a:pPr algn="l">
              <a:buClrTx/>
              <a:buSzTx/>
              <a:buFontTx/>
            </a:pPr>
            <a:r>
              <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rPr>
              <a:t>Observing how users engage with content, the questions they ask, the problems they encounter, and the solutions they seek can give product developers and managers deep insights into the product’s strengths, weaknesses, opportunities, and threats.</a:t>
            </a:r>
            <a:endPar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endParaRPr>
          </a:p>
        </p:txBody>
      </p:sp>
      <p:sp>
        <p:nvSpPr>
          <p:cNvPr id="2" name="标题 3"/>
          <p:cNvSpPr txBox="1"/>
          <p:nvPr/>
        </p:nvSpPr>
        <p:spPr>
          <a:xfrm>
            <a:off x="979805" y="419100"/>
            <a:ext cx="9163050" cy="980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i="1" dirty="0">
                <a:solidFill>
                  <a:srgbClr val="445185"/>
                </a:solidFill>
                <a:latin typeface="思源黑体 CN Heavy" panose="020B0A00000000000000" pitchFamily="34" charset="-128"/>
                <a:ea typeface="思源黑体 CN Heavy" panose="020B0A00000000000000" pitchFamily="34" charset="-128"/>
                <a:cs typeface="Segoe UI" panose="020B0502040204020203" pitchFamily="34" charset="0"/>
              </a:rPr>
              <a:t>Why Should You Care</a:t>
            </a:r>
            <a:endParaRPr lang="zh-CN" altLang="en-US" sz="4800" i="1" dirty="0">
              <a:solidFill>
                <a:srgbClr val="445185"/>
              </a:solidFill>
              <a:latin typeface="思源黑体 CN Heavy" panose="020B0A00000000000000" pitchFamily="34" charset="-128"/>
              <a:ea typeface="思源黑体 CN Heavy" panose="020B0A00000000000000" pitchFamily="34" charset="-128"/>
              <a:cs typeface="Segoe UI" panose="020B0502040204020203" pitchFamily="34" charset="0"/>
            </a:endParaRPr>
          </a:p>
        </p:txBody>
      </p:sp>
      <p:sp>
        <p:nvSpPr>
          <p:cNvPr id="3" name="文本框 50"/>
          <p:cNvSpPr txBox="1"/>
          <p:nvPr/>
        </p:nvSpPr>
        <p:spPr>
          <a:xfrm>
            <a:off x="4686935" y="1903095"/>
            <a:ext cx="2512060" cy="460375"/>
          </a:xfrm>
          <a:prstGeom prst="rect">
            <a:avLst/>
          </a:prstGeom>
          <a:noFill/>
        </p:spPr>
        <p:txBody>
          <a:bodyPr wrap="square" rtlCol="0">
            <a:spAutoFit/>
          </a:bodyPr>
          <a:lstStyle/>
          <a:p>
            <a:pPr algn="l"/>
            <a:r>
              <a:rPr lang="en-US" altLang="zh-CN" sz="2400" dirty="0">
                <a:solidFill>
                  <a:srgbClr val="445185"/>
                </a:solidFill>
                <a:latin typeface="Times New Roman Regular" panose="02020603050405020304" charset="0"/>
                <a:ea typeface="思源黑体 CN Medium" panose="020B0600000000000000" pitchFamily="34" charset="-128"/>
                <a:cs typeface="Times New Roman Regular" panose="02020603050405020304" charset="0"/>
              </a:rPr>
              <a:t>Mitigate risks</a:t>
            </a:r>
            <a:endParaRPr lang="en-US" altLang="zh-CN" sz="2400" dirty="0">
              <a:solidFill>
                <a:srgbClr val="445185"/>
              </a:solidFill>
              <a:latin typeface="Times New Roman Regular" panose="02020603050405020304" charset="0"/>
              <a:ea typeface="思源黑体 CN Medium" panose="020B0600000000000000" pitchFamily="34" charset="-128"/>
              <a:cs typeface="Times New Roman Regular" panose="02020603050405020304" charset="0"/>
            </a:endParaRPr>
          </a:p>
        </p:txBody>
      </p:sp>
      <p:sp>
        <p:nvSpPr>
          <p:cNvPr id="5" name="文本框 50"/>
          <p:cNvSpPr txBox="1"/>
          <p:nvPr/>
        </p:nvSpPr>
        <p:spPr>
          <a:xfrm>
            <a:off x="8169275" y="1903095"/>
            <a:ext cx="2861945" cy="460375"/>
          </a:xfrm>
          <a:prstGeom prst="rect">
            <a:avLst/>
          </a:prstGeom>
          <a:noFill/>
        </p:spPr>
        <p:txBody>
          <a:bodyPr wrap="square" rtlCol="0">
            <a:spAutoFit/>
          </a:bodyPr>
          <a:lstStyle/>
          <a:p>
            <a:pPr algn="l"/>
            <a:r>
              <a:rPr lang="en-US" altLang="zh-CN" sz="2400" dirty="0">
                <a:solidFill>
                  <a:srgbClr val="445185"/>
                </a:solidFill>
                <a:latin typeface="Times New Roman Regular" panose="02020603050405020304" charset="0"/>
                <a:ea typeface="思源黑体 CN Medium" panose="020B0600000000000000" pitchFamily="34" charset="-128"/>
                <a:cs typeface="Times New Roman Regular" panose="02020603050405020304" charset="0"/>
              </a:rPr>
              <a:t>Drive product change</a:t>
            </a:r>
            <a:endParaRPr lang="en-US" altLang="zh-CN" sz="2400" dirty="0">
              <a:solidFill>
                <a:srgbClr val="445185"/>
              </a:solidFill>
              <a:latin typeface="Times New Roman Regular" panose="02020603050405020304" charset="0"/>
              <a:ea typeface="思源黑体 CN Medium" panose="020B0600000000000000" pitchFamily="34" charset="-128"/>
              <a:cs typeface="Times New Roman Regular" panose="02020603050405020304" charset="0"/>
            </a:endParaRPr>
          </a:p>
        </p:txBody>
      </p:sp>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FFD8B1"/>
            </a:gs>
          </a:gsLst>
          <a:lin ang="5400000" scaled="0"/>
        </a:gradFill>
        <a:effectLst/>
      </p:bgPr>
    </p:bg>
    <p:spTree>
      <p:nvGrpSpPr>
        <p:cNvPr id="1" name=""/>
        <p:cNvGrpSpPr/>
        <p:nvPr/>
      </p:nvGrpSpPr>
      <p:grpSpPr>
        <a:xfrm>
          <a:off x="0" y="0"/>
          <a:ext cx="0" cy="0"/>
          <a:chOff x="0" y="0"/>
          <a:chExt cx="0" cy="0"/>
        </a:xfrm>
      </p:grpSpPr>
      <p:sp>
        <p:nvSpPr>
          <p:cNvPr id="4" name="标题 3"/>
          <p:cNvSpPr txBox="1"/>
          <p:nvPr/>
        </p:nvSpPr>
        <p:spPr>
          <a:xfrm>
            <a:off x="979805" y="419100"/>
            <a:ext cx="6202045" cy="980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i="1" dirty="0">
                <a:solidFill>
                  <a:srgbClr val="445185"/>
                </a:solidFill>
                <a:latin typeface="思源黑体 CN Heavy" panose="020B0A00000000000000" pitchFamily="34" charset="-128"/>
                <a:ea typeface="思源黑体 CN Heavy" panose="020B0A00000000000000" pitchFamily="34" charset="-128"/>
                <a:cs typeface="Segoe UI" panose="020B0502040204020203" pitchFamily="34" charset="0"/>
              </a:rPr>
              <a:t>Metrics</a:t>
            </a:r>
            <a:endParaRPr lang="zh-CN" altLang="en-US" sz="4800" i="1" dirty="0">
              <a:solidFill>
                <a:srgbClr val="445185"/>
              </a:solidFill>
              <a:latin typeface="思源黑体 CN Heavy" panose="020B0A00000000000000" pitchFamily="34" charset="-128"/>
              <a:ea typeface="思源黑体 CN Heavy" panose="020B0A00000000000000" pitchFamily="34" charset="-128"/>
              <a:cs typeface="Segoe UI" panose="020B0502040204020203" pitchFamily="34" charset="0"/>
            </a:endParaRPr>
          </a:p>
        </p:txBody>
      </p:sp>
      <p:sp>
        <p:nvSpPr>
          <p:cNvPr id="52" name="文本框 51"/>
          <p:cNvSpPr txBox="1"/>
          <p:nvPr/>
        </p:nvSpPr>
        <p:spPr>
          <a:xfrm>
            <a:off x="1000125" y="1604010"/>
            <a:ext cx="8832850" cy="3860800"/>
          </a:xfrm>
          <a:prstGeom prst="rect">
            <a:avLst/>
          </a:prstGeom>
          <a:noFill/>
        </p:spPr>
        <p:txBody>
          <a:bodyPr wrap="square" rtlCol="0">
            <a:noAutofit/>
          </a:bodyPr>
          <a:p>
            <a:pPr algn="l">
              <a:buClrTx/>
              <a:buSzTx/>
              <a:buFontTx/>
            </a:pPr>
            <a:r>
              <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rPr>
              <a:t>- Page views</a:t>
            </a:r>
            <a:endPar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endParaRPr>
          </a:p>
          <a:p>
            <a:pPr algn="l">
              <a:buClrTx/>
              <a:buSzTx/>
              <a:buFontTx/>
            </a:pPr>
            <a:r>
              <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rPr>
              <a:t>- Unique visitors</a:t>
            </a:r>
            <a:endPar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endParaRPr>
          </a:p>
          <a:p>
            <a:pPr algn="l">
              <a:buClrTx/>
              <a:buSzTx/>
              <a:buFontTx/>
            </a:pPr>
            <a:r>
              <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rPr>
              <a:t>- CTR</a:t>
            </a:r>
            <a:endPar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endParaRPr>
          </a:p>
          <a:p>
            <a:pPr algn="l">
              <a:buClrTx/>
              <a:buSzTx/>
              <a:buFontTx/>
            </a:pPr>
            <a:r>
              <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rPr>
              <a:t>- Feedback and comments</a:t>
            </a:r>
            <a:endPar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endParaRPr>
          </a:p>
          <a:p>
            <a:pPr algn="l">
              <a:buClrTx/>
              <a:buSzTx/>
              <a:buFontTx/>
            </a:pPr>
            <a:r>
              <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rPr>
              <a:t>- Bounce rate</a:t>
            </a:r>
            <a:endPar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endParaRPr>
          </a:p>
          <a:p>
            <a:pPr algn="l">
              <a:buClrTx/>
              <a:buSzTx/>
              <a:buFontTx/>
            </a:pPr>
            <a:r>
              <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rPr>
              <a:t>- Time spent on page</a:t>
            </a:r>
            <a:endPar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endParaRPr>
          </a:p>
          <a:p>
            <a:pPr algn="l">
              <a:buClrTx/>
              <a:buSzTx/>
              <a:buFontTx/>
            </a:pPr>
            <a:r>
              <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rPr>
              <a:t>- Internal &amp; external blog contributors</a:t>
            </a:r>
            <a:endPar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endParaRPr>
          </a:p>
          <a:p>
            <a:pPr algn="l">
              <a:buClrTx/>
              <a:buSzTx/>
              <a:buFontTx/>
            </a:pPr>
            <a:r>
              <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rPr>
              <a:t>- Search queries and traffic sources</a:t>
            </a:r>
            <a:endPar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endParaRPr>
          </a:p>
          <a:p>
            <a:pPr algn="l">
              <a:buClrTx/>
              <a:buSzTx/>
              <a:buFontTx/>
            </a:pPr>
            <a:r>
              <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rPr>
              <a:t>- Conversion rate</a:t>
            </a:r>
            <a:endPar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endParaRPr>
          </a:p>
          <a:p>
            <a:pPr algn="l">
              <a:buClrTx/>
              <a:buSzTx/>
              <a:buFontTx/>
            </a:pPr>
            <a:r>
              <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rPr>
              <a:t>- Downloads (Gated content)</a:t>
            </a:r>
            <a:endPar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endParaRPr>
          </a:p>
          <a:p>
            <a:pPr algn="l">
              <a:buClrTx/>
              <a:buSzTx/>
              <a:buFontTx/>
            </a:pPr>
            <a:r>
              <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rPr>
              <a:t>- Engagement rate</a:t>
            </a:r>
            <a:endPar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endParaRPr>
          </a:p>
          <a:p>
            <a:pPr algn="l">
              <a:buClrTx/>
              <a:buSzTx/>
              <a:buFontTx/>
            </a:pPr>
            <a:r>
              <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rPr>
              <a:t>- Number of followers</a:t>
            </a:r>
            <a:endPar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endParaRPr>
          </a:p>
          <a:p>
            <a:pPr algn="l">
              <a:buClrTx/>
              <a:buSzTx/>
              <a:buFontTx/>
            </a:pPr>
            <a:r>
              <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rPr>
              <a:t>- Hotspot points</a:t>
            </a:r>
            <a:endPar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endParaRPr>
          </a:p>
          <a:p>
            <a:pPr algn="l">
              <a:buClrTx/>
              <a:buSzTx/>
              <a:buFontTx/>
            </a:pPr>
            <a:r>
              <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rPr>
              <a:t>- CTA interactions</a:t>
            </a:r>
            <a:endPar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endParaRPr>
          </a:p>
          <a:p>
            <a:pPr algn="l">
              <a:buClrTx/>
              <a:buSzTx/>
              <a:buFontTx/>
            </a:pPr>
            <a:r>
              <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rPr>
              <a:t>- Video completion rate</a:t>
            </a:r>
            <a:endPar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endParaRPr>
          </a:p>
          <a:p>
            <a:pPr algn="l">
              <a:buClrTx/>
              <a:buSzTx/>
              <a:buFontTx/>
            </a:pPr>
            <a:r>
              <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rPr>
              <a:t>- Open rate</a:t>
            </a:r>
            <a:endPar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endParaRPr>
          </a:p>
          <a:p>
            <a:pPr algn="l">
              <a:buClrTx/>
              <a:buSzTx/>
              <a:buFontTx/>
            </a:pPr>
            <a:r>
              <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rPr>
              <a:t>- Lead generation</a:t>
            </a:r>
            <a:endPar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endParaRPr>
          </a:p>
          <a:p>
            <a:pPr algn="l">
              <a:buClrTx/>
              <a:buSzTx/>
              <a:buFontTx/>
            </a:pPr>
            <a:r>
              <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rPr>
              <a:t>...</a:t>
            </a:r>
            <a:endParaRPr lang="en-US" sz="1600" dirty="0">
              <a:solidFill>
                <a:srgbClr val="333333"/>
              </a:solidFill>
              <a:latin typeface="Times New Roman Regular" panose="02020603050405020304" charset="0"/>
              <a:ea typeface="Source Han Sans CN Normal" panose="020B0400000000000000" pitchFamily="34" charset="-128"/>
              <a:cs typeface="Times New Roman Regular"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PP_MARK_KEY" val="37ef33ad-325e-480b-bfea-46684073dd51"/>
  <p:tag name="COMMONDATA" val="eyJoZGlkIjoiMDkwNTkxOTdiZTI0ZjBjMDA4M2Q0OGFmOTU0NDVlODMifQ=="/>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rouce Han">
      <a:majorFont>
        <a:latin typeface="Source Han Sans CN Bold"/>
        <a:ea typeface="Source Han Sans CN Bold"/>
        <a:cs typeface=""/>
      </a:majorFont>
      <a:minorFont>
        <a:latin typeface="Source Han Sans CN Normal"/>
        <a:ea typeface="Source Han Sans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6386</Words>
  <Application>WPS Presentation</Application>
  <PresentationFormat>Widescreen</PresentationFormat>
  <Paragraphs>182</Paragraphs>
  <Slides>13</Slides>
  <Notes>3</Notes>
  <HiddenSlides>0</HiddenSlides>
  <MMClips>0</MMClips>
  <ScaleCrop>false</ScaleCrop>
  <HeadingPairs>
    <vt:vector size="6" baseType="variant">
      <vt:variant>
        <vt:lpstr>已用的字体</vt:lpstr>
      </vt:variant>
      <vt:variant>
        <vt:i4>29</vt:i4>
      </vt:variant>
      <vt:variant>
        <vt:lpstr>主题</vt:lpstr>
      </vt:variant>
      <vt:variant>
        <vt:i4>1</vt:i4>
      </vt:variant>
      <vt:variant>
        <vt:lpstr>幻灯片标题</vt:lpstr>
      </vt:variant>
      <vt:variant>
        <vt:i4>13</vt:i4>
      </vt:variant>
    </vt:vector>
  </HeadingPairs>
  <TitlesOfParts>
    <vt:vector size="43" baseType="lpstr">
      <vt:lpstr>Arial</vt:lpstr>
      <vt:lpstr>宋体</vt:lpstr>
      <vt:lpstr>Wingdings</vt:lpstr>
      <vt:lpstr>思源黑体 CN Light</vt:lpstr>
      <vt:lpstr>黑体-简</vt:lpstr>
      <vt:lpstr>思源黑体 CN Bold</vt:lpstr>
      <vt:lpstr>思源黑体 CN Medium</vt:lpstr>
      <vt:lpstr>思源黑体 CN Bold</vt:lpstr>
      <vt:lpstr>Segoe UI</vt:lpstr>
      <vt:lpstr>苹方-简</vt:lpstr>
      <vt:lpstr>思源黑体 CN Medium</vt:lpstr>
      <vt:lpstr>Source Han Sans CN Normal</vt:lpstr>
      <vt:lpstr>冬青黑体简体中文</vt:lpstr>
      <vt:lpstr>黑体</vt:lpstr>
      <vt:lpstr>思源黑体 CN Heavy</vt:lpstr>
      <vt:lpstr>Times New Roman Regular</vt:lpstr>
      <vt:lpstr>Times New Roman Bold</vt:lpstr>
      <vt:lpstr>Times New Roman</vt:lpstr>
      <vt:lpstr>Raleway</vt:lpstr>
      <vt:lpstr>微软雅黑</vt:lpstr>
      <vt:lpstr>汉仪旗黑</vt:lpstr>
      <vt:lpstr>宋体</vt:lpstr>
      <vt:lpstr>Arial Unicode MS</vt:lpstr>
      <vt:lpstr>Source Han Sans CN Bold</vt:lpstr>
      <vt:lpstr>等线</vt:lpstr>
      <vt:lpstr>阿里巴巴普惠体 R</vt:lpstr>
      <vt:lpstr>Source Han Sans CN Normal</vt:lpstr>
      <vt:lpstr>Thonburi</vt:lpstr>
      <vt:lpstr>宋体-简</vt:lpstr>
      <vt:lpstr>Office 主题​​</vt:lpstr>
      <vt:lpstr>Observability in Open-Source Content: More than Page Views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第七届中国开源年会 通用PPT模板</dc:title>
  <dc:creator>Teatee Grace</dc:creator>
  <cp:lastModifiedBy>sherlock</cp:lastModifiedBy>
  <cp:revision>40</cp:revision>
  <dcterms:created xsi:type="dcterms:W3CDTF">2023-10-27T02:09:13Z</dcterms:created>
  <dcterms:modified xsi:type="dcterms:W3CDTF">2023-10-27T02:09:13Z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8F47F88F8AB3BC5BC91B3B65CF5694B0_43</vt:lpwstr>
  </property>
  <property fmtid="{D5CDD505-2E9C-101B-9397-08002B2CF9AE}" pid="3" name="KSOProductBuildVer">
    <vt:lpwstr>1033-6.2.2.8394</vt:lpwstr>
  </property>
</Properties>
</file>