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38"/>
  </p:notesMasterIdLst>
  <p:sldIdLst>
    <p:sldId id="256" r:id="rId3"/>
    <p:sldId id="258" r:id="rId4"/>
    <p:sldId id="844" r:id="rId5"/>
    <p:sldId id="850" r:id="rId6"/>
    <p:sldId id="851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874" r:id="rId16"/>
    <p:sldId id="860" r:id="rId17"/>
    <p:sldId id="861" r:id="rId18"/>
    <p:sldId id="862" r:id="rId19"/>
    <p:sldId id="863" r:id="rId20"/>
    <p:sldId id="864" r:id="rId21"/>
    <p:sldId id="875" r:id="rId22"/>
    <p:sldId id="865" r:id="rId23"/>
    <p:sldId id="876" r:id="rId24"/>
    <p:sldId id="866" r:id="rId25"/>
    <p:sldId id="877" r:id="rId26"/>
    <p:sldId id="867" r:id="rId27"/>
    <p:sldId id="868" r:id="rId28"/>
    <p:sldId id="869" r:id="rId29"/>
    <p:sldId id="870" r:id="rId30"/>
    <p:sldId id="878" r:id="rId31"/>
    <p:sldId id="880" r:id="rId32"/>
    <p:sldId id="881" r:id="rId33"/>
    <p:sldId id="882" r:id="rId34"/>
    <p:sldId id="871" r:id="rId35"/>
    <p:sldId id="883" r:id="rId36"/>
    <p:sldId id="849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CB"/>
    <a:srgbClr val="445185"/>
    <a:srgbClr val="A5D7F2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0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9.xml"/><Relationship Id="rId7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slideMaster" Target="../slideMasters/slideMaster2.xml"/><Relationship Id="rId1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6.png"/><Relationship Id="rId2" Type="http://schemas.openxmlformats.org/officeDocument/2006/relationships/tags" Target="../tags/tag52.xml"/><Relationship Id="rId16" Type="http://schemas.openxmlformats.org/officeDocument/2006/relationships/image" Target="../media/image2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5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2153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2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0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9116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34.xml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  <p:extLst>
      <p:ext uri="{BB962C8B-B14F-4D97-AF65-F5344CB8AC3E}">
        <p14:creationId xmlns:p14="http://schemas.microsoft.com/office/powerpoint/2010/main" val="26211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image" Target="../media/image21.png"/><Relationship Id="rId4" Type="http://schemas.openxmlformats.org/officeDocument/2006/relationships/tags" Target="../tags/tag11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tags" Target="../tags/tag144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Layout" Target="../slideLayouts/slideLayout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tags" Target="../tags/tag1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48.xml"/><Relationship Id="rId7" Type="http://schemas.openxmlformats.org/officeDocument/2006/relationships/image" Target="../media/image22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image" Target="../media/image26.png"/><Relationship Id="rId5" Type="http://schemas.openxmlformats.org/officeDocument/2006/relationships/tags" Target="../tags/tag155.xml"/><Relationship Id="rId10" Type="http://schemas.openxmlformats.org/officeDocument/2006/relationships/image" Target="../media/image25.png"/><Relationship Id="rId4" Type="http://schemas.openxmlformats.org/officeDocument/2006/relationships/tags" Target="../tags/tag154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29.png"/><Relationship Id="rId5" Type="http://schemas.openxmlformats.org/officeDocument/2006/relationships/tags" Target="../tags/tag162.xml"/><Relationship Id="rId10" Type="http://schemas.openxmlformats.org/officeDocument/2006/relationships/image" Target="../media/image28.png"/><Relationship Id="rId4" Type="http://schemas.openxmlformats.org/officeDocument/2006/relationships/tags" Target="../tags/tag161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31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9" Type="http://schemas.openxmlformats.org/officeDocument/2006/relationships/tags" Target="../tags/tag215.xml"/><Relationship Id="rId21" Type="http://schemas.openxmlformats.org/officeDocument/2006/relationships/tags" Target="../tags/tag197.xml"/><Relationship Id="rId34" Type="http://schemas.openxmlformats.org/officeDocument/2006/relationships/tags" Target="../tags/tag210.xml"/><Relationship Id="rId42" Type="http://schemas.openxmlformats.org/officeDocument/2006/relationships/tags" Target="../tags/tag218.xml"/><Relationship Id="rId47" Type="http://schemas.openxmlformats.org/officeDocument/2006/relationships/tags" Target="../tags/tag223.xml"/><Relationship Id="rId50" Type="http://schemas.openxmlformats.org/officeDocument/2006/relationships/tags" Target="../tags/tag226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9" Type="http://schemas.openxmlformats.org/officeDocument/2006/relationships/tags" Target="../tags/tag205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tags" Target="../tags/tag225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tags" Target="../tags/tag224.xml"/><Relationship Id="rId8" Type="http://schemas.openxmlformats.org/officeDocument/2006/relationships/tags" Target="../tags/tag184.xml"/><Relationship Id="rId51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tags" Target="../tags/tag222.xml"/><Relationship Id="rId20" Type="http://schemas.openxmlformats.org/officeDocument/2006/relationships/tags" Target="../tags/tag196.xml"/><Relationship Id="rId41" Type="http://schemas.openxmlformats.org/officeDocument/2006/relationships/tags" Target="../tags/tag217.xml"/><Relationship Id="rId1" Type="http://schemas.openxmlformats.org/officeDocument/2006/relationships/tags" Target="../tags/tag177.xml"/><Relationship Id="rId6" Type="http://schemas.openxmlformats.org/officeDocument/2006/relationships/tags" Target="../tags/tag18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2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258.xml"/><Relationship Id="rId21" Type="http://schemas.openxmlformats.org/officeDocument/2006/relationships/tags" Target="../tags/tag253.xml"/><Relationship Id="rId42" Type="http://schemas.openxmlformats.org/officeDocument/2006/relationships/tags" Target="../tags/tag274.xml"/><Relationship Id="rId47" Type="http://schemas.openxmlformats.org/officeDocument/2006/relationships/tags" Target="../tags/tag279.xml"/><Relationship Id="rId63" Type="http://schemas.openxmlformats.org/officeDocument/2006/relationships/tags" Target="../tags/tag295.xml"/><Relationship Id="rId68" Type="http://schemas.openxmlformats.org/officeDocument/2006/relationships/tags" Target="../tags/tag300.xml"/><Relationship Id="rId7" Type="http://schemas.openxmlformats.org/officeDocument/2006/relationships/tags" Target="../tags/tag239.xml"/><Relationship Id="rId71" Type="http://schemas.openxmlformats.org/officeDocument/2006/relationships/slideLayout" Target="../slideLayouts/slideLayout5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9" Type="http://schemas.openxmlformats.org/officeDocument/2006/relationships/tags" Target="../tags/tag261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37" Type="http://schemas.openxmlformats.org/officeDocument/2006/relationships/tags" Target="../tags/tag269.xml"/><Relationship Id="rId40" Type="http://schemas.openxmlformats.org/officeDocument/2006/relationships/tags" Target="../tags/tag272.xml"/><Relationship Id="rId45" Type="http://schemas.openxmlformats.org/officeDocument/2006/relationships/tags" Target="../tags/tag277.xml"/><Relationship Id="rId53" Type="http://schemas.openxmlformats.org/officeDocument/2006/relationships/tags" Target="../tags/tag285.xml"/><Relationship Id="rId58" Type="http://schemas.openxmlformats.org/officeDocument/2006/relationships/tags" Target="../tags/tag290.xml"/><Relationship Id="rId66" Type="http://schemas.openxmlformats.org/officeDocument/2006/relationships/tags" Target="../tags/tag298.xml"/><Relationship Id="rId5" Type="http://schemas.openxmlformats.org/officeDocument/2006/relationships/tags" Target="../tags/tag237.xml"/><Relationship Id="rId61" Type="http://schemas.openxmlformats.org/officeDocument/2006/relationships/tags" Target="../tags/tag293.xml"/><Relationship Id="rId19" Type="http://schemas.openxmlformats.org/officeDocument/2006/relationships/tags" Target="../tags/tag25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tags" Target="../tags/tag267.xml"/><Relationship Id="rId43" Type="http://schemas.openxmlformats.org/officeDocument/2006/relationships/tags" Target="../tags/tag275.xml"/><Relationship Id="rId48" Type="http://schemas.openxmlformats.org/officeDocument/2006/relationships/tags" Target="../tags/tag280.xml"/><Relationship Id="rId56" Type="http://schemas.openxmlformats.org/officeDocument/2006/relationships/tags" Target="../tags/tag288.xml"/><Relationship Id="rId64" Type="http://schemas.openxmlformats.org/officeDocument/2006/relationships/tags" Target="../tags/tag296.xml"/><Relationship Id="rId69" Type="http://schemas.openxmlformats.org/officeDocument/2006/relationships/tags" Target="../tags/tag301.xml"/><Relationship Id="rId8" Type="http://schemas.openxmlformats.org/officeDocument/2006/relationships/tags" Target="../tags/tag240.xml"/><Relationship Id="rId51" Type="http://schemas.openxmlformats.org/officeDocument/2006/relationships/tags" Target="../tags/tag283.xml"/><Relationship Id="rId3" Type="http://schemas.openxmlformats.org/officeDocument/2006/relationships/tags" Target="../tags/tag235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tags" Target="../tags/tag265.xml"/><Relationship Id="rId38" Type="http://schemas.openxmlformats.org/officeDocument/2006/relationships/tags" Target="../tags/tag270.xml"/><Relationship Id="rId46" Type="http://schemas.openxmlformats.org/officeDocument/2006/relationships/tags" Target="../tags/tag278.xml"/><Relationship Id="rId59" Type="http://schemas.openxmlformats.org/officeDocument/2006/relationships/tags" Target="../tags/tag291.xml"/><Relationship Id="rId67" Type="http://schemas.openxmlformats.org/officeDocument/2006/relationships/tags" Target="../tags/tag299.xml"/><Relationship Id="rId20" Type="http://schemas.openxmlformats.org/officeDocument/2006/relationships/tags" Target="../tags/tag252.xml"/><Relationship Id="rId41" Type="http://schemas.openxmlformats.org/officeDocument/2006/relationships/tags" Target="../tags/tag273.xml"/><Relationship Id="rId54" Type="http://schemas.openxmlformats.org/officeDocument/2006/relationships/tags" Target="../tags/tag286.xml"/><Relationship Id="rId62" Type="http://schemas.openxmlformats.org/officeDocument/2006/relationships/tags" Target="../tags/tag294.xml"/><Relationship Id="rId70" Type="http://schemas.openxmlformats.org/officeDocument/2006/relationships/tags" Target="../tags/tag302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tags" Target="../tags/tag268.xml"/><Relationship Id="rId49" Type="http://schemas.openxmlformats.org/officeDocument/2006/relationships/tags" Target="../tags/tag281.xml"/><Relationship Id="rId57" Type="http://schemas.openxmlformats.org/officeDocument/2006/relationships/tags" Target="../tags/tag289.xml"/><Relationship Id="rId10" Type="http://schemas.openxmlformats.org/officeDocument/2006/relationships/tags" Target="../tags/tag242.xml"/><Relationship Id="rId31" Type="http://schemas.openxmlformats.org/officeDocument/2006/relationships/tags" Target="../tags/tag263.xml"/><Relationship Id="rId44" Type="http://schemas.openxmlformats.org/officeDocument/2006/relationships/tags" Target="../tags/tag276.xml"/><Relationship Id="rId52" Type="http://schemas.openxmlformats.org/officeDocument/2006/relationships/tags" Target="../tags/tag284.xml"/><Relationship Id="rId60" Type="http://schemas.openxmlformats.org/officeDocument/2006/relationships/tags" Target="../tags/tag292.xml"/><Relationship Id="rId65" Type="http://schemas.openxmlformats.org/officeDocument/2006/relationships/tags" Target="../tags/tag297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39" Type="http://schemas.openxmlformats.org/officeDocument/2006/relationships/tags" Target="../tags/tag271.xml"/><Relationship Id="rId34" Type="http://schemas.openxmlformats.org/officeDocument/2006/relationships/tags" Target="../tags/tag266.xml"/><Relationship Id="rId50" Type="http://schemas.openxmlformats.org/officeDocument/2006/relationships/tags" Target="../tags/tag282.xml"/><Relationship Id="rId55" Type="http://schemas.openxmlformats.org/officeDocument/2006/relationships/tags" Target="../tags/tag28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7" Type="http://schemas.openxmlformats.org/officeDocument/2006/relationships/image" Target="../media/image36.pn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1.xml"/><Relationship Id="rId4" Type="http://schemas.openxmlformats.org/officeDocument/2006/relationships/tags" Target="../tags/tag3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38.png"/><Relationship Id="rId5" Type="http://schemas.openxmlformats.org/officeDocument/2006/relationships/tags" Target="../tags/tag326.xml"/><Relationship Id="rId10" Type="http://schemas.openxmlformats.org/officeDocument/2006/relationships/image" Target="../media/image37.png"/><Relationship Id="rId4" Type="http://schemas.openxmlformats.org/officeDocument/2006/relationships/tags" Target="../tags/tag325.xml"/><Relationship Id="rId9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332.xml"/><Relationship Id="rId7" Type="http://schemas.openxmlformats.org/officeDocument/2006/relationships/image" Target="../media/image39.png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6.xml"/><Relationship Id="rId1" Type="http://schemas.openxmlformats.org/officeDocument/2006/relationships/tags" Target="../tags/tag3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346.xml"/><Relationship Id="rId9" Type="http://schemas.openxmlformats.org/officeDocument/2006/relationships/tags" Target="../tags/tag3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hyperlink" Target="https://web3infra.foundation/" TargetMode="External"/><Relationship Id="rId5" Type="http://schemas.openxmlformats.org/officeDocument/2006/relationships/hyperlink" Target="https://github.com/web3infra-foundation/mega" TargetMode="Externa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44.png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image" Target="../media/image16.png"/><Relationship Id="rId4" Type="http://schemas.openxmlformats.org/officeDocument/2006/relationships/tags" Target="../tags/tag87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6920" y="2160905"/>
            <a:ext cx="6274435" cy="13258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Mega-Next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Generation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of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git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host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service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615315" y="3876040"/>
            <a:ext cx="6416040" cy="482600"/>
          </a:xfrm>
        </p:spPr>
        <p:txBody>
          <a:bodyPr>
            <a:normAutofit fontScale="97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6BA2"/>
              </a:buClr>
              <a:buSzPts val="1600"/>
              <a:buFont typeface="Calibri" panose="020F0502020204030204"/>
              <a:buNone/>
            </a:pP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  <a:sym typeface="Calibri" panose="020F0502020204030204"/>
              </a:rPr>
              <a:t>华为开源管理中心  叶天星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34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529590" y="430529"/>
            <a:ext cx="589788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en-US" altLang="zh-CN" sz="32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Git Submodules</a:t>
            </a:r>
            <a:endParaRPr lang="en-US" sz="3200" b="1" i="0" u="none" strike="noStrike" cap="none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241" name="Google Shape;241;p34"/>
          <p:cNvGrpSpPr/>
          <p:nvPr/>
        </p:nvGrpSpPr>
        <p:grpSpPr>
          <a:xfrm>
            <a:off x="529590" y="1399540"/>
            <a:ext cx="7026275" cy="3501420"/>
            <a:chOff x="2668515" y="3329379"/>
            <a:chExt cx="35414694" cy="11761572"/>
          </a:xfrm>
        </p:grpSpPr>
        <p:sp>
          <p:nvSpPr>
            <p:cNvPr id="242" name="Google Shape;242;p34"/>
            <p:cNvSpPr txBox="1"/>
            <p:nvPr>
              <p:custDataLst>
                <p:tags r:id="rId3"/>
              </p:custDataLst>
            </p:nvPr>
          </p:nvSpPr>
          <p:spPr>
            <a:xfrm>
              <a:off x="2668515" y="3329379"/>
              <a:ext cx="35414694" cy="11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场景：将两个项目视为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独立项目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，同时又能够在一个项目中使用另一个项目</a:t>
              </a:r>
            </a:p>
          </p:txBody>
        </p:sp>
        <p:sp>
          <p:nvSpPr>
            <p:cNvPr id="243" name="Google Shape;243;p34"/>
            <p:cNvSpPr txBox="1"/>
            <p:nvPr>
              <p:custDataLst>
                <p:tags r:id="rId4"/>
              </p:custDataLst>
            </p:nvPr>
          </p:nvSpPr>
          <p:spPr>
            <a:xfrm>
              <a:off x="2668515" y="4771502"/>
              <a:ext cx="20288635" cy="5029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优点</a:t>
              </a:r>
              <a:endParaRPr sz="600" dirty="0"/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灵活的项目复用性</a:t>
              </a:r>
              <a:endParaRPr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保持提交独立，和主项目分开</a:t>
              </a:r>
              <a:endParaRPr sz="600" dirty="0"/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按需加载，不会影响克隆时间</a:t>
              </a:r>
            </a:p>
          </p:txBody>
        </p:sp>
        <p:sp>
          <p:nvSpPr>
            <p:cNvPr id="244" name="Google Shape;244;p34"/>
            <p:cNvSpPr txBox="1"/>
            <p:nvPr>
              <p:custDataLst>
                <p:tags r:id="rId5"/>
              </p:custDataLst>
            </p:nvPr>
          </p:nvSpPr>
          <p:spPr>
            <a:xfrm>
              <a:off x="2668515" y="11302708"/>
              <a:ext cx="29320742" cy="3788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仍然存在问题？</a:t>
              </a:r>
              <a:endParaRPr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分支切换时未追踪submodule</a:t>
              </a:r>
              <a:endParaRPr sz="600" dirty="0"/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从子目录移动到submodule文件丢失</a:t>
              </a:r>
            </a:p>
          </p:txBody>
        </p:sp>
      </p:grpSp>
      <p:pic>
        <p:nvPicPr>
          <p:cNvPr id="245" name="Google Shape;245;p34"/>
          <p:cNvPicPr preferRelativeResize="0"/>
          <p:nvPr>
            <p:custDataLst>
              <p:tags r:id="rId2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5512080" y="2683801"/>
            <a:ext cx="6209661" cy="1813615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732256" y="105410"/>
            <a:ext cx="41376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en-US" altLang="zh-CN" sz="30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Plan</a:t>
            </a:r>
            <a:r>
              <a:rPr lang="zh-CN" altLang="en-US" sz="30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lang="en-US" altLang="zh-CN" sz="30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B: </a:t>
            </a:r>
            <a:r>
              <a:rPr lang="zh-CN" sz="30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Git</a:t>
            </a:r>
            <a:r>
              <a:rPr lang="zh-CN" sz="48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lang="zh-CN" sz="3425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Subtree</a:t>
            </a:r>
            <a:endParaRPr lang="zh-CN" altLang="en-US" sz="3425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3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4" name="Google Shape;254;p35"/>
          <p:cNvSpPr txBox="1"/>
          <p:nvPr>
            <p:custDataLst>
              <p:tags r:id="rId1"/>
            </p:custDataLst>
          </p:nvPr>
        </p:nvSpPr>
        <p:spPr>
          <a:xfrm>
            <a:off x="899795" y="2078355"/>
            <a:ext cx="4989830" cy="308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Plan B：Git Subtree 将一个存储库嵌套在另一个存储库内部，作为一个子目录。</a:t>
            </a:r>
            <a:endParaRPr lang="en-US" altLang="zh-CN"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这是Git管理项目依赖项的几种方法之一。</a:t>
            </a:r>
            <a:endParaRPr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 panose="020F0502020204030204"/>
              <a:buNone/>
            </a:pPr>
            <a:endParaRPr sz="14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0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存储库对于使用subtree的无感知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0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不会像submodule 一样添加metadata 如.gitmodule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0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可以修改模块的内容，不需要其他副本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/>
              <a:buNone/>
            </a:pPr>
            <a:endParaRPr sz="1600" b="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5" name="Google Shape;255;p35" descr="A diagram showing the interaction between two repositories before and after using Git Subtree.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tretch>
            <a:fillRect/>
          </a:stretch>
        </p:blipFill>
        <p:spPr>
          <a:xfrm>
            <a:off x="6524221" y="2470895"/>
            <a:ext cx="5098156" cy="2220890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713105" y="438785"/>
            <a:ext cx="7079173" cy="91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en-US" altLang="zh-CN" sz="32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How</a:t>
            </a:r>
            <a:r>
              <a:rPr lang="zh-CN" altLang="en-US" sz="32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lang="en-US" altLang="zh-CN" sz="32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to</a:t>
            </a:r>
            <a:r>
              <a:rPr lang="zh-CN" altLang="en-US" sz="32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lang="en-US" altLang="zh-CN" sz="32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Implement</a:t>
            </a:r>
            <a:r>
              <a:rPr lang="zh-CN" altLang="en-US" sz="32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lang="en-US" altLang="zh-CN" sz="3200" b="1" dirty="0" err="1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Monorepo</a:t>
            </a:r>
            <a:r>
              <a:rPr lang="en-US" altLang="zh-CN" sz="32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like piper?</a:t>
            </a:r>
            <a:endParaRPr lang="zh-CN" altLang="en-US" sz="32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2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3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8210" y="2581910"/>
            <a:ext cx="10356215" cy="1272540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649605" y="368300"/>
            <a:ext cx="691832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48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Git: A content-addressable FS with SHA-1</a:t>
            </a: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3" name="Google Shape;263;p36"/>
          <p:cNvGrpSpPr/>
          <p:nvPr/>
        </p:nvGrpSpPr>
        <p:grpSpPr>
          <a:xfrm>
            <a:off x="771625" y="1564534"/>
            <a:ext cx="7263765" cy="4202430"/>
            <a:chOff x="2669807" y="3222628"/>
            <a:chExt cx="36611722" cy="14116323"/>
          </a:xfrm>
        </p:grpSpPr>
        <p:sp>
          <p:nvSpPr>
            <p:cNvPr id="264" name="Google Shape;264;p36"/>
            <p:cNvSpPr txBox="1"/>
            <p:nvPr>
              <p:custDataLst>
                <p:tags r:id="rId3"/>
              </p:custDataLst>
            </p:nvPr>
          </p:nvSpPr>
          <p:spPr>
            <a:xfrm>
              <a:off x="2669807" y="14455109"/>
              <a:ext cx="25796877" cy="2883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0575" rIns="13325" bIns="10575" anchor="t" anchorCtr="0">
              <a:spAutoFit/>
            </a:bodyPr>
            <a:lstStyle/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SHA-1避免了传输过程中丢失信息或出现文件损坏</a:t>
              </a:r>
              <a:endParaRPr sz="14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在存储objects时，SHA-1值的前两个字符是子目录名称，最后38个字符是该目录中文件名</a:t>
              </a:r>
            </a:p>
          </p:txBody>
        </p:sp>
        <p:sp>
          <p:nvSpPr>
            <p:cNvPr id="265" name="Google Shape;265;p36"/>
            <p:cNvSpPr txBox="1"/>
            <p:nvPr>
              <p:custDataLst>
                <p:tags r:id="rId4"/>
              </p:custDataLst>
            </p:nvPr>
          </p:nvSpPr>
          <p:spPr>
            <a:xfrm>
              <a:off x="2669807" y="3222628"/>
              <a:ext cx="36611722" cy="3291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Git是一个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内容寻址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的文件系统， 核心是一个简单的键值数据存储库</a:t>
              </a:r>
              <a:endParaRPr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 使用SHA-1 哈希值校验和计算文件：它是一个由十六进制字符（0-9 和 a-f）组成的 40 长度字符串。</a:t>
              </a:r>
            </a:p>
          </p:txBody>
        </p:sp>
        <p:pic>
          <p:nvPicPr>
            <p:cNvPr id="267" name="Google Shape;267;p36"/>
            <p:cNvPicPr preferRelativeResize="0"/>
            <p:nvPr>
              <p:custDataLst>
                <p:tags r:id="rId5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9071018" y="8289214"/>
              <a:ext cx="18628802" cy="5115186"/>
            </a:xfrm>
            <a:prstGeom prst="roundRect">
              <a:avLst>
                <a:gd name="adj" fmla="val 10399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pic>
        <p:nvPicPr>
          <p:cNvPr id="269" name="Google Shape;269;p36"/>
          <p:cNvPicPr preferRelativeResize="0"/>
          <p:nvPr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7567765" y="3559993"/>
            <a:ext cx="3894520" cy="1035896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0" name="Google Shape;270;p36"/>
          <p:cNvSpPr txBox="1"/>
          <p:nvPr>
            <p:custDataLst>
              <p:tags r:id="rId2"/>
            </p:custDataLst>
          </p:nvPr>
        </p:nvSpPr>
        <p:spPr>
          <a:xfrm>
            <a:off x="7885430" y="2901950"/>
            <a:ext cx="34823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相同的文件内容具有相同的hash值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29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30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7" name="Google Shape;147;p1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8655" y="88367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 dirty="0">
                <a:latin typeface="Times New Roman" panose="02020603050405020304" charset="0"/>
                <a:cs typeface="Times New Roman" panose="02020603050405020304" charset="0"/>
              </a:rPr>
              <a:t>Git Internal Objects</a:t>
            </a:r>
          </a:p>
        </p:txBody>
      </p:sp>
      <p:grpSp>
        <p:nvGrpSpPr>
          <p:cNvPr id="148" name="Google Shape;148;p17"/>
          <p:cNvGrpSpPr/>
          <p:nvPr/>
        </p:nvGrpSpPr>
        <p:grpSpPr>
          <a:xfrm>
            <a:off x="4035425" y="2552903"/>
            <a:ext cx="6257290" cy="1528242"/>
            <a:chOff x="1567550" y="2432419"/>
            <a:chExt cx="5737450" cy="788631"/>
          </a:xfrm>
        </p:grpSpPr>
        <p:sp>
          <p:nvSpPr>
            <p:cNvPr id="149" name="Google Shape;149;p17"/>
            <p:cNvSpPr txBox="1"/>
            <p:nvPr>
              <p:custDataLst>
                <p:tags r:id="rId3"/>
              </p:custDataLst>
            </p:nvPr>
          </p:nvSpPr>
          <p:spPr>
            <a:xfrm>
              <a:off x="1567650" y="2774050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b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0" name="Google Shape;150;p17"/>
            <p:cNvSpPr txBox="1"/>
            <p:nvPr>
              <p:custDataLst>
                <p:tags r:id="rId4"/>
              </p:custDataLst>
            </p:nvPr>
          </p:nvSpPr>
          <p:spPr>
            <a:xfrm>
              <a:off x="1833750" y="2774050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1" name="Google Shape;151;p17"/>
            <p:cNvSpPr txBox="1"/>
            <p:nvPr>
              <p:custDataLst>
                <p:tags r:id="rId5"/>
              </p:custDataLst>
            </p:nvPr>
          </p:nvSpPr>
          <p:spPr>
            <a:xfrm>
              <a:off x="2099850" y="2774050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o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2" name="Google Shape;152;p17"/>
            <p:cNvSpPr txBox="1"/>
            <p:nvPr>
              <p:custDataLst>
                <p:tags r:id="rId6"/>
              </p:custDataLst>
            </p:nvPr>
          </p:nvSpPr>
          <p:spPr>
            <a:xfrm>
              <a:off x="2365950" y="2774050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b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3" name="Google Shape;153;p17"/>
            <p:cNvSpPr txBox="1"/>
            <p:nvPr>
              <p:custDataLst>
                <p:tags r:id="rId7"/>
              </p:custDataLst>
            </p:nvPr>
          </p:nvSpPr>
          <p:spPr>
            <a:xfrm>
              <a:off x="3228450" y="2774050"/>
              <a:ext cx="266100" cy="309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4" name="Google Shape;154;p17"/>
            <p:cNvSpPr txBox="1"/>
            <p:nvPr>
              <p:custDataLst>
                <p:tags r:id="rId8"/>
              </p:custDataLst>
            </p:nvPr>
          </p:nvSpPr>
          <p:spPr>
            <a:xfrm>
              <a:off x="3494550" y="2774050"/>
              <a:ext cx="266100" cy="309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2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5" name="Google Shape;155;p17"/>
            <p:cNvSpPr txBox="1"/>
            <p:nvPr>
              <p:custDataLst>
                <p:tags r:id="rId9"/>
              </p:custDataLst>
            </p:nvPr>
          </p:nvSpPr>
          <p:spPr>
            <a:xfrm>
              <a:off x="2632050" y="2774050"/>
              <a:ext cx="5964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space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6" name="Google Shape;156;p17"/>
            <p:cNvSpPr txBox="1"/>
            <p:nvPr>
              <p:custDataLst>
                <p:tags r:id="rId10"/>
              </p:custDataLst>
            </p:nvPr>
          </p:nvSpPr>
          <p:spPr>
            <a:xfrm>
              <a:off x="41118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7" name="Google Shape;157;p17"/>
            <p:cNvSpPr txBox="1"/>
            <p:nvPr>
              <p:custDataLst>
                <p:tags r:id="rId11"/>
              </p:custDataLst>
            </p:nvPr>
          </p:nvSpPr>
          <p:spPr>
            <a:xfrm>
              <a:off x="43779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8" name="Google Shape;158;p17"/>
            <p:cNvSpPr txBox="1"/>
            <p:nvPr>
              <p:custDataLst>
                <p:tags r:id="rId12"/>
              </p:custDataLst>
            </p:nvPr>
          </p:nvSpPr>
          <p:spPr>
            <a:xfrm>
              <a:off x="46440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59" name="Google Shape;159;p17"/>
            <p:cNvSpPr txBox="1"/>
            <p:nvPr>
              <p:custDataLst>
                <p:tags r:id="rId13"/>
              </p:custDataLst>
            </p:nvPr>
          </p:nvSpPr>
          <p:spPr>
            <a:xfrm>
              <a:off x="49101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0" name="Google Shape;160;p17"/>
            <p:cNvSpPr txBox="1"/>
            <p:nvPr>
              <p:custDataLst>
                <p:tags r:id="rId14"/>
              </p:custDataLst>
            </p:nvPr>
          </p:nvSpPr>
          <p:spPr>
            <a:xfrm>
              <a:off x="51762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o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1" name="Google Shape;161;p17"/>
            <p:cNvSpPr txBox="1"/>
            <p:nvPr>
              <p:custDataLst>
                <p:tags r:id="rId15"/>
              </p:custDataLst>
            </p:nvPr>
          </p:nvSpPr>
          <p:spPr>
            <a:xfrm>
              <a:off x="3764025" y="2774050"/>
              <a:ext cx="3444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\0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2" name="Google Shape;162;p17"/>
            <p:cNvSpPr/>
            <p:nvPr>
              <p:custDataLst>
                <p:tags r:id="rId16"/>
              </p:custDataLst>
            </p:nvPr>
          </p:nvSpPr>
          <p:spPr>
            <a:xfrm rot="5400000">
              <a:off x="1805000" y="2398600"/>
              <a:ext cx="585000" cy="10599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 txBox="1"/>
            <p:nvPr>
              <p:custDataLst>
                <p:tags r:id="rId17"/>
              </p:custDataLst>
            </p:nvPr>
          </p:nvSpPr>
          <p:spPr>
            <a:xfrm>
              <a:off x="54423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,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4" name="Google Shape;164;p17"/>
            <p:cNvSpPr txBox="1"/>
            <p:nvPr>
              <p:custDataLst>
                <p:tags r:id="rId18"/>
              </p:custDataLst>
            </p:nvPr>
          </p:nvSpPr>
          <p:spPr>
            <a:xfrm>
              <a:off x="57084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w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5" name="Google Shape;165;p17"/>
            <p:cNvSpPr txBox="1"/>
            <p:nvPr>
              <p:custDataLst>
                <p:tags r:id="rId19"/>
              </p:custDataLst>
            </p:nvPr>
          </p:nvSpPr>
          <p:spPr>
            <a:xfrm>
              <a:off x="59745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o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6" name="Google Shape;166;p17"/>
            <p:cNvSpPr txBox="1"/>
            <p:nvPr>
              <p:custDataLst>
                <p:tags r:id="rId20"/>
              </p:custDataLst>
            </p:nvPr>
          </p:nvSpPr>
          <p:spPr>
            <a:xfrm>
              <a:off x="62406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r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7" name="Google Shape;167;p17"/>
            <p:cNvSpPr txBox="1"/>
            <p:nvPr>
              <p:custDataLst>
                <p:tags r:id="rId21"/>
              </p:custDataLst>
            </p:nvPr>
          </p:nvSpPr>
          <p:spPr>
            <a:xfrm>
              <a:off x="65067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8" name="Google Shape;168;p17"/>
            <p:cNvSpPr txBox="1"/>
            <p:nvPr>
              <p:custDataLst>
                <p:tags r:id="rId22"/>
              </p:custDataLst>
            </p:nvPr>
          </p:nvSpPr>
          <p:spPr>
            <a:xfrm>
              <a:off x="67728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9" name="Google Shape;169;p17"/>
            <p:cNvSpPr txBox="1"/>
            <p:nvPr>
              <p:custDataLst>
                <p:tags r:id="rId23"/>
              </p:custDataLst>
            </p:nvPr>
          </p:nvSpPr>
          <p:spPr>
            <a:xfrm>
              <a:off x="70389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!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70" name="Google Shape;170;p17"/>
            <p:cNvSpPr/>
            <p:nvPr>
              <p:custDataLst>
                <p:tags r:id="rId24"/>
              </p:custDataLst>
            </p:nvPr>
          </p:nvSpPr>
          <p:spPr>
            <a:xfrm rot="5400000">
              <a:off x="3203738" y="2682700"/>
              <a:ext cx="585000" cy="4917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>
              <p:custDataLst>
                <p:tags r:id="rId25"/>
              </p:custDataLst>
            </p:nvPr>
          </p:nvSpPr>
          <p:spPr>
            <a:xfrm rot="5400000">
              <a:off x="5418770" y="1354600"/>
              <a:ext cx="585000" cy="31479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 txBox="1"/>
            <p:nvPr>
              <p:custDataLst>
                <p:tags r:id="rId26"/>
              </p:custDataLst>
            </p:nvPr>
          </p:nvSpPr>
          <p:spPr>
            <a:xfrm>
              <a:off x="1795700" y="2432419"/>
              <a:ext cx="603600" cy="156961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Type</a:t>
              </a:r>
              <a:endParaRPr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73" name="Google Shape;173;p17"/>
            <p:cNvSpPr txBox="1"/>
            <p:nvPr>
              <p:custDataLst>
                <p:tags r:id="rId27"/>
              </p:custDataLst>
            </p:nvPr>
          </p:nvSpPr>
          <p:spPr>
            <a:xfrm>
              <a:off x="3157050" y="2432419"/>
              <a:ext cx="603600" cy="156961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Size</a:t>
              </a:r>
              <a:endParaRPr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74" name="Google Shape;174;p17"/>
            <p:cNvSpPr txBox="1"/>
            <p:nvPr>
              <p:custDataLst>
                <p:tags r:id="rId28"/>
              </p:custDataLst>
            </p:nvPr>
          </p:nvSpPr>
          <p:spPr>
            <a:xfrm>
              <a:off x="5370900" y="2432419"/>
              <a:ext cx="603600" cy="156961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Content</a:t>
              </a:r>
              <a:endParaRPr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sp>
        <p:nvSpPr>
          <p:cNvPr id="175" name="Google Shape;175;p17"/>
          <p:cNvSpPr txBox="1"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528965" y="2683605"/>
            <a:ext cx="15909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810" b="1">
                <a:latin typeface="Times New Roman" panose="02020603050405020304" charset="0"/>
                <a:ea typeface="Lato Black" panose="020F0802020204030203"/>
                <a:cs typeface="Times New Roman" panose="02020603050405020304" charset="0"/>
                <a:sym typeface="Lato Black" panose="020F0802020204030203"/>
              </a:rPr>
              <a:t>Blob</a:t>
            </a:r>
            <a:endParaRPr sz="1810" b="1">
              <a:latin typeface="Times New Roman" panose="02020603050405020304" charset="0"/>
              <a:ea typeface="Lato Black" panose="020F0802020204030203"/>
              <a:cs typeface="Times New Roman" panose="02020603050405020304" charset="0"/>
              <a:sym typeface="Lato Black" panose="020F0802020204030203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810" b="1">
                <a:latin typeface="Times New Roman" panose="02020603050405020304" charset="0"/>
                <a:ea typeface="Lato Black" panose="020F0802020204030203"/>
                <a:cs typeface="Times New Roman" panose="02020603050405020304" charset="0"/>
                <a:sym typeface="Lato Black" panose="020F0802020204030203"/>
              </a:rPr>
              <a:t>Tree</a:t>
            </a:r>
            <a:endParaRPr sz="1810" b="1">
              <a:latin typeface="Times New Roman" panose="02020603050405020304" charset="0"/>
              <a:ea typeface="Lato Black" panose="020F0802020204030203"/>
              <a:cs typeface="Times New Roman" panose="02020603050405020304" charset="0"/>
              <a:sym typeface="Lato Black" panose="020F0802020204030203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810" b="1">
                <a:latin typeface="Times New Roman" panose="02020603050405020304" charset="0"/>
                <a:ea typeface="Lato Black" panose="020F0802020204030203"/>
                <a:cs typeface="Times New Roman" panose="02020603050405020304" charset="0"/>
                <a:sym typeface="Lato Black" panose="020F0802020204030203"/>
              </a:rPr>
              <a:t>Commit</a:t>
            </a:r>
            <a:endParaRPr sz="1810" b="1">
              <a:latin typeface="Times New Roman" panose="02020603050405020304" charset="0"/>
              <a:ea typeface="Lato Black" panose="020F0802020204030203"/>
              <a:cs typeface="Times New Roman" panose="02020603050405020304" charset="0"/>
              <a:sym typeface="Lato Black" panose="020F0802020204030203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n-GB" sz="1810" b="1">
                <a:latin typeface="Times New Roman" panose="02020603050405020304" charset="0"/>
                <a:ea typeface="Lato Black" panose="020F0802020204030203"/>
                <a:cs typeface="Times New Roman" panose="02020603050405020304" charset="0"/>
                <a:sym typeface="Lato Black" panose="020F0802020204030203"/>
              </a:rPr>
              <a:t>Tag</a:t>
            </a:r>
            <a:endParaRPr sz="1810" b="1">
              <a:latin typeface="Times New Roman" panose="02020603050405020304" charset="0"/>
              <a:ea typeface="Lato Black" panose="020F0802020204030203"/>
              <a:cs typeface="Times New Roman" panose="02020603050405020304" charset="0"/>
              <a:sym typeface="Lato Black" panose="020F080202020403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58800" y="54419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Blob Objects</a:t>
            </a:r>
            <a:endParaRPr sz="2400" b="1" i="0" u="none" strike="noStrike" cap="none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2400" b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pic>
        <p:nvPicPr>
          <p:cNvPr id="278" name="Google Shape;278;p37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tretch>
            <a:fillRect/>
          </a:stretch>
        </p:blipFill>
        <p:spPr>
          <a:xfrm>
            <a:off x="7168515" y="2190750"/>
            <a:ext cx="3340100" cy="2886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37"/>
          <p:cNvGrpSpPr/>
          <p:nvPr/>
        </p:nvGrpSpPr>
        <p:grpSpPr>
          <a:xfrm>
            <a:off x="1101461" y="1581580"/>
            <a:ext cx="5242560" cy="4456430"/>
            <a:chOff x="11199510" y="4437958"/>
            <a:chExt cx="26424195" cy="14969534"/>
          </a:xfrm>
        </p:grpSpPr>
        <p:sp>
          <p:nvSpPr>
            <p:cNvPr id="280" name="Google Shape;280;p37"/>
            <p:cNvSpPr txBox="1"/>
            <p:nvPr>
              <p:custDataLst>
                <p:tags r:id="rId2"/>
              </p:custDataLst>
            </p:nvPr>
          </p:nvSpPr>
          <p:spPr>
            <a:xfrm>
              <a:off x="11199510" y="4437958"/>
              <a:ext cx="26424195" cy="14969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0575" rIns="13325" bIns="10575" anchor="t" anchorCtr="0">
              <a:spAutoFit/>
            </a:bodyPr>
            <a:lstStyle/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Blob对象是一种基本的数据结构，表示文件内容而不包含任何元数据或其他信息。Git blob对象的格式相对简单。它由两个部分组成：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1100"/>
                <a:buFont typeface="Arial" panose="020B0604020202020204"/>
                <a:buNone/>
              </a:pP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2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头部：头部是一个可变长度的ASCII字符串，指示对象类型和大小。头部以空字节（0x00）终止，并具有以下格式：</a:t>
              </a:r>
              <a:endParaRPr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016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1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016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1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016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1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016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1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2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内容：Blob对象的内容是文件内容的二进制表示。它是一系列字节，构成了文件的实际内容，没有额外的元数据或结构。该内容未经压缩或编码，并按原样存储。</a:t>
              </a:r>
              <a:endParaRPr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016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2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Blob对象是</a:t>
              </a:r>
              <a:r>
                <a:rPr lang="zh-CN" sz="12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不可变</a:t>
              </a:r>
              <a:r>
                <a:rPr lang="zh-CN" sz="12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的，这意味着一旦创建了一个Blob对象，则无法更改其内容。如果修改了某个文件，则Git会为更新后的内容创建新的blob object，并将其作为单独的object存储在object数据库中。这使得Git能够高效地存储和管理仓库中不同版本的文件，同时最小化数据重复。</a:t>
              </a:r>
              <a:endParaRPr sz="600" dirty="0"/>
            </a:p>
            <a:p>
              <a:pPr marL="152400" marR="0" lvl="0" indent="-1016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81" name="Google Shape;281;p37"/>
            <p:cNvPicPr preferRelativeResize="0"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/>
            <a:stretch>
              <a:fillRect/>
            </a:stretch>
          </p:blipFill>
          <p:spPr>
            <a:xfrm>
              <a:off x="20641771" y="10261420"/>
              <a:ext cx="6494879" cy="1215008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7" name="Google Shape;287;p38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529590" y="430530"/>
            <a:ext cx="4437380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Tree Object</a:t>
            </a:r>
          </a:p>
        </p:txBody>
      </p:sp>
      <p:pic>
        <p:nvPicPr>
          <p:cNvPr id="289" name="Google Shape;289;p38" descr="Simple version of the Git data model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tretch>
            <a:fillRect/>
          </a:stretch>
        </p:blipFill>
        <p:spPr>
          <a:xfrm>
            <a:off x="7417435" y="1120775"/>
            <a:ext cx="3498850" cy="2590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38"/>
          <p:cNvGrpSpPr/>
          <p:nvPr/>
        </p:nvGrpSpPr>
        <p:grpSpPr>
          <a:xfrm>
            <a:off x="313178" y="1399608"/>
            <a:ext cx="6588125" cy="4393565"/>
            <a:chOff x="12344117" y="1447163"/>
            <a:chExt cx="33206275" cy="14758364"/>
          </a:xfrm>
        </p:grpSpPr>
        <p:sp>
          <p:nvSpPr>
            <p:cNvPr id="291" name="Google Shape;291;p38"/>
            <p:cNvSpPr txBox="1"/>
            <p:nvPr>
              <p:custDataLst>
                <p:tags r:id="rId4"/>
              </p:custDataLst>
            </p:nvPr>
          </p:nvSpPr>
          <p:spPr>
            <a:xfrm>
              <a:off x="14235674" y="1447163"/>
              <a:ext cx="30021673" cy="9061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0575" rIns="1332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Tree对象解决了存储文件名的问题，并将一组文件存储在一起。</a:t>
              </a: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1100"/>
                <a:buFont typeface="Arial" panose="020B0604020202020204"/>
                <a:buNone/>
              </a:pP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所有内容都被存储为树和 blob 对象，其中树对应于 UNIX 目录条目，而 blob 对应于 inode 或文件内容。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单个树对象包含一个或多个条目，每个条目都是与其关联模式、类型和文件名的 blob 或子树的 SHA-1 哈希值。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使用 git cat-file –p 命令以查看Tree对象的内容</a:t>
              </a:r>
              <a:r>
                <a:rPr lang="zh-CN" sz="10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：</a:t>
              </a:r>
              <a:br>
                <a:rPr lang="zh-CN" sz="1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</a:br>
              <a:endParaRPr lang="zh-CN" sz="1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92" name="Google Shape;292;p38"/>
            <p:cNvPicPr preferRelativeResize="0"/>
            <p:nvPr>
              <p:custDataLst>
                <p:tags r:id="rId5"/>
              </p:custDataLst>
            </p:nvPr>
          </p:nvPicPr>
          <p:blipFill rotWithShape="1">
            <a:blip r:embed="rId10"/>
            <a:stretch>
              <a:fillRect/>
            </a:stretch>
          </p:blipFill>
          <p:spPr>
            <a:xfrm>
              <a:off x="12344117" y="10710868"/>
              <a:ext cx="33206275" cy="5494659"/>
            </a:xfrm>
            <a:prstGeom prst="roundRect">
              <a:avLst>
                <a:gd name="adj" fmla="val 10692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pic>
        <p:nvPicPr>
          <p:cNvPr id="293" name="Google Shape;293;p38"/>
          <p:cNvPicPr preferRelativeResize="0"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/>
          <a:stretch>
            <a:fillRect/>
          </a:stretch>
        </p:blipFill>
        <p:spPr>
          <a:xfrm>
            <a:off x="7091045" y="4209415"/>
            <a:ext cx="4934585" cy="1513840"/>
          </a:xfrm>
          <a:prstGeom prst="roundRect">
            <a:avLst>
              <a:gd name="adj" fmla="val 10692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9" name="Google Shape;299;p39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529590" y="430530"/>
            <a:ext cx="4387215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Commit Objects </a:t>
            </a:r>
          </a:p>
        </p:txBody>
      </p:sp>
      <p:pic>
        <p:nvPicPr>
          <p:cNvPr id="301" name="Google Shape;301;p39" descr="All the reachable objects in your Git directory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tretch>
            <a:fillRect/>
          </a:stretch>
        </p:blipFill>
        <p:spPr>
          <a:xfrm>
            <a:off x="7389495" y="1152525"/>
            <a:ext cx="3515995" cy="2610485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302" name="Google Shape;302;p39"/>
          <p:cNvGrpSpPr/>
          <p:nvPr/>
        </p:nvGrpSpPr>
        <p:grpSpPr>
          <a:xfrm>
            <a:off x="699952" y="1289200"/>
            <a:ext cx="10297160" cy="4986655"/>
            <a:chOff x="17486030" y="4309203"/>
            <a:chExt cx="51901006" cy="16750604"/>
          </a:xfrm>
        </p:grpSpPr>
        <p:pic>
          <p:nvPicPr>
            <p:cNvPr id="303" name="Google Shape;303;p39"/>
            <p:cNvPicPr preferRelativeResize="0"/>
            <p:nvPr>
              <p:custDataLst>
                <p:tags r:id="rId3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21269145" y="13368138"/>
              <a:ext cx="15740574" cy="7691669"/>
            </a:xfrm>
            <a:prstGeom prst="roundRect">
              <a:avLst>
                <a:gd name="adj" fmla="val 4104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304" name="Google Shape;304;p39"/>
            <p:cNvSpPr txBox="1"/>
            <p:nvPr>
              <p:custDataLst>
                <p:tags r:id="rId4"/>
              </p:custDataLst>
            </p:nvPr>
          </p:nvSpPr>
          <p:spPr>
            <a:xfrm>
              <a:off x="17486030" y="4309203"/>
              <a:ext cx="28101309" cy="7851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0575" rIns="13325" bIns="10575" anchor="t" anchorCtr="0">
              <a:spAutoFit/>
            </a:bodyPr>
            <a:lstStyle/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Git将其历史记录存储为一系列</a:t>
              </a:r>
              <a:r>
                <a:rPr lang="zh-CN" sz="1600" b="1" i="0" u="none" strike="noStrike" cap="none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快照</a:t>
              </a:r>
              <a:r>
                <a:rPr lang="zh-CN" sz="16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，称为“提交”</a:t>
              </a:r>
              <a:endParaRPr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1100"/>
                <a:buFont typeface="Arial" panose="020B0604020202020204"/>
                <a:buNone/>
              </a:pPr>
              <a:endParaRPr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可以浏览任何提交时文件的状态；此操作称为“检出”提交。您可以将提交视为代码备份的一系列副本</a:t>
              </a:r>
              <a:endParaRPr sz="700"/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每个提交都建立在早期提交之上，这些早期提交被称为其“父”提交。</a:t>
              </a:r>
              <a:endParaRPr sz="14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提交（commit）是 Git 存储的几种“对象”之一。每个对象都由哈希唯一标识。这些对象存储在另一个 .git 子目录中：.git/objects</a:t>
              </a:r>
              <a:endParaRPr sz="700"/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使用 git cat-file –p 命令以查看commit对象的内容：</a:t>
              </a:r>
            </a:p>
          </p:txBody>
        </p:sp>
        <p:pic>
          <p:nvPicPr>
            <p:cNvPr id="305" name="Google Shape;305;p39"/>
            <p:cNvPicPr preferRelativeResize="0"/>
            <p:nvPr>
              <p:custDataLst>
                <p:tags r:id="rId5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51204401" y="13368138"/>
              <a:ext cx="18182635" cy="7691669"/>
            </a:xfrm>
            <a:prstGeom prst="roundRect">
              <a:avLst>
                <a:gd name="adj" fmla="val 4104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1" name="Google Shape;311;p40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07390" y="506730"/>
            <a:ext cx="2687320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Tag Objects</a:t>
            </a:r>
          </a:p>
        </p:txBody>
      </p:sp>
      <p:grpSp>
        <p:nvGrpSpPr>
          <p:cNvPr id="313" name="Google Shape;313;p40"/>
          <p:cNvGrpSpPr/>
          <p:nvPr/>
        </p:nvGrpSpPr>
        <p:grpSpPr>
          <a:xfrm>
            <a:off x="1227455" y="1583690"/>
            <a:ext cx="4662170" cy="4712533"/>
            <a:chOff x="23039387" y="3245369"/>
            <a:chExt cx="18574154" cy="10669618"/>
          </a:xfrm>
        </p:grpSpPr>
        <p:sp>
          <p:nvSpPr>
            <p:cNvPr id="314" name="Google Shape;314;p40"/>
            <p:cNvSpPr txBox="1"/>
            <p:nvPr>
              <p:custDataLst>
                <p:tags r:id="rId4"/>
              </p:custDataLst>
            </p:nvPr>
          </p:nvSpPr>
          <p:spPr>
            <a:xfrm>
              <a:off x="23117641" y="3245369"/>
              <a:ext cx="18495900" cy="2763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标签是一个“固定的分支”。标签表示的内容一旦添加将永久不可变，标签仅与在添加时最后提交对象相关联。</a:t>
              </a:r>
            </a:p>
          </p:txBody>
        </p:sp>
        <p:sp>
          <p:nvSpPr>
            <p:cNvPr id="315" name="Google Shape;315;p40"/>
            <p:cNvSpPr txBox="1"/>
            <p:nvPr>
              <p:custDataLst>
                <p:tags r:id="rId5"/>
              </p:custDataLst>
            </p:nvPr>
          </p:nvSpPr>
          <p:spPr>
            <a:xfrm>
              <a:off x="23039387" y="6443262"/>
              <a:ext cx="18495900" cy="747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 支持两种类型的标记</a:t>
              </a:r>
              <a:endParaRPr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轻量型：Git 将直接指向提交对象而不是创建真正的基础标记对象。此时，“git cat-file -t 标记名称” 命令将返回一个提交。</a:t>
              </a:r>
              <a:endParaRPr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254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注释型：Git 将创建一个包含相关提交信息和其他信息（例如标记者）的底层标签对象。此时，如果运行 git cat-file -t tagname 命令，则会返回一个标签。</a:t>
              </a:r>
              <a:endParaRPr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254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40"/>
          <p:cNvGrpSpPr/>
          <p:nvPr/>
        </p:nvGrpSpPr>
        <p:grpSpPr>
          <a:xfrm>
            <a:off x="7347294" y="1955497"/>
            <a:ext cx="2957486" cy="3596640"/>
            <a:chOff x="9825444" y="7467323"/>
            <a:chExt cx="10930838" cy="11941121"/>
          </a:xfrm>
        </p:grpSpPr>
        <p:pic>
          <p:nvPicPr>
            <p:cNvPr id="317" name="Google Shape;317;p40"/>
            <p:cNvPicPr preferRelativeResize="0"/>
            <p:nvPr>
              <p:custDataLst>
                <p:tags r:id="rId2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9825444" y="7467323"/>
              <a:ext cx="10930838" cy="10270433"/>
            </a:xfrm>
            <a:prstGeom prst="roundRect">
              <a:avLst>
                <a:gd name="adj" fmla="val 2323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318" name="Google Shape;318;p40"/>
            <p:cNvSpPr txBox="1"/>
            <p:nvPr>
              <p:custDataLst>
                <p:tags r:id="rId3"/>
              </p:custDataLst>
            </p:nvPr>
          </p:nvSpPr>
          <p:spPr>
            <a:xfrm>
              <a:off x="11656068" y="18525088"/>
              <a:ext cx="7270862" cy="883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5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两种不同类型的tags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7" name="Google Shape;337;p42"/>
          <p:cNvSpPr txBox="1"/>
          <p:nvPr>
            <p:custDataLst>
              <p:tags r:id="rId1"/>
            </p:custDataLst>
          </p:nvPr>
        </p:nvSpPr>
        <p:spPr>
          <a:xfrm>
            <a:off x="979805" y="1399540"/>
            <a:ext cx="5493385" cy="49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Git 将</a:t>
            </a:r>
            <a:r>
              <a:rPr lang="zh-CN" sz="2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类型</a:t>
            </a: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和</a:t>
            </a:r>
            <a:r>
              <a:rPr lang="zh-CN" sz="2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长度</a:t>
            </a: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存储为可变长度整数。可变长度整数允许任意大的值，同时在小值时使用较少的字节。</a:t>
            </a:r>
            <a:endParaRPr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/>
              <a:buNone/>
            </a:pPr>
            <a:endParaRPr sz="14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git使用每个字节的最高位表示是否有额外的字节，并将剩余的7位作为数据。例如，字节[0b1xxxxxxx、0b1yyyyyyy、0b0zzzzzzz]表示整数0bzzzzzzzyyyyyyyxxxxxxx。</a:t>
            </a:r>
            <a:endParaRPr sz="12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假设给定整数10001 0011010，由于可变长度整数被读取为0byyyyyyytttxxxx，这意味着yyyyyyy是0010001，ttt是001，xxxx是1010。因此类型为1，表示提交(commit)，长度为0b00100011010（282）。</a:t>
            </a:r>
            <a:endParaRPr sz="12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对象类型：</a:t>
            </a:r>
            <a:endParaRPr sz="12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(commit)</a:t>
            </a:r>
            <a:endParaRPr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 (tree) </a:t>
            </a:r>
            <a:endParaRPr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 (blob)</a:t>
            </a:r>
            <a:endParaRPr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 (tag)</a:t>
            </a:r>
            <a:endParaRPr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 (offset delta)</a:t>
            </a:r>
            <a:endParaRPr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 (hash delta)</a:t>
            </a:r>
            <a:endParaRPr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altLang="en-US" sz="1200" b="1" dirty="0">
                <a:solidFill>
                  <a:srgbClr val="333372"/>
                </a:solidFill>
              </a:rPr>
              <a:t>使用常量泛型读取</a:t>
            </a: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指定长度的Bytes，利用位运算获取首位和后7位的数据</a:t>
            </a:r>
            <a:endParaRPr sz="600" dirty="0"/>
          </a:p>
          <a:p>
            <a:pPr marL="152400" marR="0" lvl="0" indent="-101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endParaRPr sz="6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38" name="Google Shape;338;p42"/>
          <p:cNvPicPr preferRelativeResize="0"/>
          <p:nvPr>
            <p:custDataLst>
              <p:tags r:id="rId2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7029450" y="2388235"/>
            <a:ext cx="4123690" cy="2633980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180;p18">
            <a:extLst>
              <a:ext uri="{FF2B5EF4-FFF2-40B4-BE49-F238E27FC236}">
                <a16:creationId xmlns:a16="http://schemas.microsoft.com/office/drawing/2014/main" id="{D81A42CE-55C2-5F40-EC06-3598F21A971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9450" y="783345"/>
            <a:ext cx="7688700" cy="53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sz="2665" b="1" dirty="0">
                <a:latin typeface="Times New Roman" panose="02020603050405020304" charset="0"/>
                <a:cs typeface="Times New Roman" panose="02020603050405020304" charset="0"/>
              </a:rPr>
              <a:t>Variable-Length Decoding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850390" y="2147570"/>
            <a:ext cx="2601595" cy="467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rtl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Background</a:t>
            </a: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1850390" y="3061335"/>
            <a:ext cx="265493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Git Internal</a:t>
            </a:r>
            <a:endParaRPr lang="zh-CN" altLang="en-US" sz="3000" dirty="0">
              <a:solidFill>
                <a:srgbClr val="363E7D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67" name="副标题 13"/>
          <p:cNvSpPr txBox="1"/>
          <p:nvPr/>
        </p:nvSpPr>
        <p:spPr>
          <a:xfrm>
            <a:off x="1850121" y="3996245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Mega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70" name="副标题 13"/>
          <p:cNvSpPr txBox="1"/>
          <p:nvPr/>
        </p:nvSpPr>
        <p:spPr>
          <a:xfrm>
            <a:off x="1850390" y="4909820"/>
            <a:ext cx="251015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rtl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What’s next</a:t>
            </a:r>
            <a:endParaRPr lang="zh-CN" altLang="en-US" sz="3000" dirty="0">
              <a:solidFill>
                <a:srgbClr val="363E7D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2740025" y="2848610"/>
            <a:ext cx="6579870" cy="2986405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9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0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0" name="Google Shape;180;p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9450" y="78334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 dirty="0">
                <a:latin typeface="Times New Roman" panose="02020603050405020304" charset="0"/>
                <a:cs typeface="Times New Roman" panose="02020603050405020304" charset="0"/>
              </a:rPr>
              <a:t>Variable-Length Decoding</a:t>
            </a:r>
          </a:p>
        </p:txBody>
      </p:sp>
      <p:grpSp>
        <p:nvGrpSpPr>
          <p:cNvPr id="181" name="Google Shape;181;p18"/>
          <p:cNvGrpSpPr/>
          <p:nvPr/>
        </p:nvGrpSpPr>
        <p:grpSpPr>
          <a:xfrm>
            <a:off x="2571115" y="2856230"/>
            <a:ext cx="2924810" cy="462280"/>
            <a:chOff x="729450" y="3243475"/>
            <a:chExt cx="2128800" cy="309000"/>
          </a:xfrm>
        </p:grpSpPr>
        <p:sp>
          <p:nvSpPr>
            <p:cNvPr id="182" name="Google Shape;182;p18"/>
            <p:cNvSpPr txBox="1"/>
            <p:nvPr>
              <p:custDataLst>
                <p:tags r:id="rId41"/>
              </p:custDataLst>
            </p:nvPr>
          </p:nvSpPr>
          <p:spPr>
            <a:xfrm>
              <a:off x="729450" y="3243475"/>
              <a:ext cx="266100" cy="309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3" name="Google Shape;183;p18"/>
            <p:cNvSpPr txBox="1"/>
            <p:nvPr>
              <p:custDataLst>
                <p:tags r:id="rId42"/>
              </p:custDataLst>
            </p:nvPr>
          </p:nvSpPr>
          <p:spPr>
            <a:xfrm>
              <a:off x="9955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4" name="Google Shape;184;p18"/>
            <p:cNvSpPr txBox="1"/>
            <p:nvPr>
              <p:custDataLst>
                <p:tags r:id="rId43"/>
              </p:custDataLst>
            </p:nvPr>
          </p:nvSpPr>
          <p:spPr>
            <a:xfrm>
              <a:off x="12616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5" name="Google Shape;185;p18"/>
            <p:cNvSpPr txBox="1"/>
            <p:nvPr>
              <p:custDataLst>
                <p:tags r:id="rId44"/>
              </p:custDataLst>
            </p:nvPr>
          </p:nvSpPr>
          <p:spPr>
            <a:xfrm>
              <a:off x="15277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6" name="Google Shape;186;p18"/>
            <p:cNvSpPr txBox="1"/>
            <p:nvPr>
              <p:custDataLst>
                <p:tags r:id="rId45"/>
              </p:custDataLst>
            </p:nvPr>
          </p:nvSpPr>
          <p:spPr>
            <a:xfrm>
              <a:off x="17938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7" name="Google Shape;187;p18"/>
            <p:cNvSpPr txBox="1"/>
            <p:nvPr>
              <p:custDataLst>
                <p:tags r:id="rId46"/>
              </p:custDataLst>
            </p:nvPr>
          </p:nvSpPr>
          <p:spPr>
            <a:xfrm>
              <a:off x="20599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8" name="Google Shape;188;p18"/>
            <p:cNvSpPr txBox="1"/>
            <p:nvPr>
              <p:custDataLst>
                <p:tags r:id="rId47"/>
              </p:custDataLst>
            </p:nvPr>
          </p:nvSpPr>
          <p:spPr>
            <a:xfrm>
              <a:off x="23260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9" name="Google Shape;189;p18"/>
            <p:cNvSpPr txBox="1"/>
            <p:nvPr>
              <p:custDataLst>
                <p:tags r:id="rId48"/>
              </p:custDataLst>
            </p:nvPr>
          </p:nvSpPr>
          <p:spPr>
            <a:xfrm>
              <a:off x="25921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2571115" y="3626485"/>
            <a:ext cx="2924810" cy="462280"/>
            <a:chOff x="729450" y="3994700"/>
            <a:chExt cx="2128800" cy="309000"/>
          </a:xfrm>
        </p:grpSpPr>
        <p:sp>
          <p:nvSpPr>
            <p:cNvPr id="2" name="Google Shape;191;p18"/>
            <p:cNvSpPr txBox="1"/>
            <p:nvPr>
              <p:custDataLst>
                <p:tags r:id="rId33"/>
              </p:custDataLst>
            </p:nvPr>
          </p:nvSpPr>
          <p:spPr>
            <a:xfrm>
              <a:off x="729450" y="3994700"/>
              <a:ext cx="266100" cy="309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3" name="Google Shape;192;p18"/>
            <p:cNvSpPr txBox="1"/>
            <p:nvPr>
              <p:custDataLst>
                <p:tags r:id="rId34"/>
              </p:custDataLst>
            </p:nvPr>
          </p:nvSpPr>
          <p:spPr>
            <a:xfrm>
              <a:off x="9955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5" name="Google Shape;193;p18"/>
            <p:cNvSpPr txBox="1"/>
            <p:nvPr>
              <p:custDataLst>
                <p:tags r:id="rId35"/>
              </p:custDataLst>
            </p:nvPr>
          </p:nvSpPr>
          <p:spPr>
            <a:xfrm>
              <a:off x="12616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4" name="Google Shape;194;p18"/>
            <p:cNvSpPr txBox="1"/>
            <p:nvPr>
              <p:custDataLst>
                <p:tags r:id="rId36"/>
              </p:custDataLst>
            </p:nvPr>
          </p:nvSpPr>
          <p:spPr>
            <a:xfrm>
              <a:off x="15277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5" name="Google Shape;195;p18"/>
            <p:cNvSpPr txBox="1"/>
            <p:nvPr>
              <p:custDataLst>
                <p:tags r:id="rId37"/>
              </p:custDataLst>
            </p:nvPr>
          </p:nvSpPr>
          <p:spPr>
            <a:xfrm>
              <a:off x="17938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6" name="Google Shape;196;p18"/>
            <p:cNvSpPr txBox="1"/>
            <p:nvPr>
              <p:custDataLst>
                <p:tags r:id="rId38"/>
              </p:custDataLst>
            </p:nvPr>
          </p:nvSpPr>
          <p:spPr>
            <a:xfrm>
              <a:off x="20599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7" name="Google Shape;197;p18"/>
            <p:cNvSpPr txBox="1"/>
            <p:nvPr>
              <p:custDataLst>
                <p:tags r:id="rId39"/>
              </p:custDataLst>
            </p:nvPr>
          </p:nvSpPr>
          <p:spPr>
            <a:xfrm>
              <a:off x="23260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8" name="Google Shape;198;p18"/>
            <p:cNvSpPr txBox="1"/>
            <p:nvPr>
              <p:custDataLst>
                <p:tags r:id="rId40"/>
              </p:custDataLst>
            </p:nvPr>
          </p:nvSpPr>
          <p:spPr>
            <a:xfrm>
              <a:off x="25921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sp>
        <p:nvSpPr>
          <p:cNvPr id="199" name="Google Shape;199;p18"/>
          <p:cNvSpPr txBox="1"/>
          <p:nvPr>
            <p:custDataLst>
              <p:tags r:id="rId2"/>
            </p:custDataLst>
          </p:nvPr>
        </p:nvSpPr>
        <p:spPr>
          <a:xfrm>
            <a:off x="5650865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0" name="Google Shape;200;p18"/>
          <p:cNvSpPr txBox="1"/>
          <p:nvPr>
            <p:custDataLst>
              <p:tags r:id="rId3"/>
            </p:custDataLst>
          </p:nvPr>
        </p:nvSpPr>
        <p:spPr>
          <a:xfrm>
            <a:off x="5916930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1" name="Google Shape;201;p18"/>
          <p:cNvSpPr txBox="1"/>
          <p:nvPr>
            <p:custDataLst>
              <p:tags r:id="rId4"/>
            </p:custDataLst>
          </p:nvPr>
        </p:nvSpPr>
        <p:spPr>
          <a:xfrm>
            <a:off x="6182995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2" name="Google Shape;202;p18"/>
          <p:cNvSpPr txBox="1"/>
          <p:nvPr>
            <p:custDataLst>
              <p:tags r:id="rId5"/>
            </p:custDataLst>
          </p:nvPr>
        </p:nvSpPr>
        <p:spPr>
          <a:xfrm>
            <a:off x="6449060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3" name="Google Shape;203;p18"/>
          <p:cNvSpPr txBox="1"/>
          <p:nvPr>
            <p:custDataLst>
              <p:tags r:id="rId6"/>
            </p:custDataLst>
          </p:nvPr>
        </p:nvSpPr>
        <p:spPr>
          <a:xfrm>
            <a:off x="6715125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4" name="Google Shape;204;p18"/>
          <p:cNvSpPr txBox="1"/>
          <p:nvPr>
            <p:custDataLst>
              <p:tags r:id="rId7"/>
            </p:custDataLst>
          </p:nvPr>
        </p:nvSpPr>
        <p:spPr>
          <a:xfrm>
            <a:off x="6981190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5" name="Google Shape;205;p18"/>
          <p:cNvSpPr txBox="1"/>
          <p:nvPr>
            <p:custDataLst>
              <p:tags r:id="rId8"/>
            </p:custDataLst>
          </p:nvPr>
        </p:nvSpPr>
        <p:spPr>
          <a:xfrm>
            <a:off x="7247255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6" name="Google Shape;206;p18"/>
          <p:cNvSpPr txBox="1"/>
          <p:nvPr>
            <p:custDataLst>
              <p:tags r:id="rId9"/>
            </p:custDataLst>
          </p:nvPr>
        </p:nvSpPr>
        <p:spPr>
          <a:xfrm>
            <a:off x="5650865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7" name="Google Shape;207;p18"/>
          <p:cNvSpPr txBox="1"/>
          <p:nvPr>
            <p:custDataLst>
              <p:tags r:id="rId10"/>
            </p:custDataLst>
          </p:nvPr>
        </p:nvSpPr>
        <p:spPr>
          <a:xfrm>
            <a:off x="5916930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8" name="Google Shape;208;p18"/>
          <p:cNvSpPr txBox="1"/>
          <p:nvPr>
            <p:custDataLst>
              <p:tags r:id="rId11"/>
            </p:custDataLst>
          </p:nvPr>
        </p:nvSpPr>
        <p:spPr>
          <a:xfrm>
            <a:off x="6182995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9" name="Google Shape;209;p18"/>
          <p:cNvSpPr txBox="1"/>
          <p:nvPr>
            <p:custDataLst>
              <p:tags r:id="rId12"/>
            </p:custDataLst>
          </p:nvPr>
        </p:nvSpPr>
        <p:spPr>
          <a:xfrm>
            <a:off x="6449060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0" name="Google Shape;210;p18"/>
          <p:cNvSpPr txBox="1"/>
          <p:nvPr>
            <p:custDataLst>
              <p:tags r:id="rId13"/>
            </p:custDataLst>
          </p:nvPr>
        </p:nvSpPr>
        <p:spPr>
          <a:xfrm>
            <a:off x="6715125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1" name="Google Shape;211;p18"/>
          <p:cNvSpPr txBox="1"/>
          <p:nvPr>
            <p:custDataLst>
              <p:tags r:id="rId14"/>
            </p:custDataLst>
          </p:nvPr>
        </p:nvSpPr>
        <p:spPr>
          <a:xfrm>
            <a:off x="6981190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2" name="Google Shape;212;p18"/>
          <p:cNvSpPr txBox="1"/>
          <p:nvPr>
            <p:custDataLst>
              <p:tags r:id="rId15"/>
            </p:custDataLst>
          </p:nvPr>
        </p:nvSpPr>
        <p:spPr>
          <a:xfrm>
            <a:off x="7247255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18"/>
          <p:cNvSpPr txBox="1"/>
          <p:nvPr>
            <p:custDataLst>
              <p:tags r:id="rId16"/>
            </p:custDataLst>
          </p:nvPr>
        </p:nvSpPr>
        <p:spPr>
          <a:xfrm>
            <a:off x="7513320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4" name="Google Shape;214;p18"/>
          <p:cNvSpPr txBox="1"/>
          <p:nvPr>
            <p:custDataLst>
              <p:tags r:id="rId17"/>
            </p:custDataLst>
          </p:nvPr>
        </p:nvSpPr>
        <p:spPr>
          <a:xfrm>
            <a:off x="7779385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5" name="Google Shape;215;p18"/>
          <p:cNvSpPr txBox="1"/>
          <p:nvPr>
            <p:custDataLst>
              <p:tags r:id="rId18"/>
            </p:custDataLst>
          </p:nvPr>
        </p:nvSpPr>
        <p:spPr>
          <a:xfrm>
            <a:off x="8045450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6" name="Google Shape;216;p18"/>
          <p:cNvSpPr txBox="1"/>
          <p:nvPr>
            <p:custDataLst>
              <p:tags r:id="rId19"/>
            </p:custDataLst>
          </p:nvPr>
        </p:nvSpPr>
        <p:spPr>
          <a:xfrm>
            <a:off x="8311515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7" name="Google Shape;217;p18"/>
          <p:cNvSpPr txBox="1"/>
          <p:nvPr>
            <p:custDataLst>
              <p:tags r:id="rId20"/>
            </p:custDataLst>
          </p:nvPr>
        </p:nvSpPr>
        <p:spPr>
          <a:xfrm>
            <a:off x="8577580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8" name="Google Shape;218;p18"/>
          <p:cNvSpPr txBox="1"/>
          <p:nvPr>
            <p:custDataLst>
              <p:tags r:id="rId21"/>
            </p:custDataLst>
          </p:nvPr>
        </p:nvSpPr>
        <p:spPr>
          <a:xfrm>
            <a:off x="8843645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9" name="Google Shape;219;p18"/>
          <p:cNvSpPr txBox="1"/>
          <p:nvPr>
            <p:custDataLst>
              <p:tags r:id="rId22"/>
            </p:custDataLst>
          </p:nvPr>
        </p:nvSpPr>
        <p:spPr>
          <a:xfrm>
            <a:off x="9110345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20" name="Google Shape;220;p18"/>
          <p:cNvCxnSpPr/>
          <p:nvPr>
            <p:custDataLst>
              <p:tags r:id="rId23"/>
            </p:custDataLst>
          </p:nvPr>
        </p:nvCxnSpPr>
        <p:spPr>
          <a:xfrm>
            <a:off x="4899550" y="3010675"/>
            <a:ext cx="755650" cy="927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18"/>
          <p:cNvCxnSpPr/>
          <p:nvPr>
            <p:custDataLst>
              <p:tags r:id="rId24"/>
            </p:custDataLst>
          </p:nvPr>
        </p:nvCxnSpPr>
        <p:spPr>
          <a:xfrm>
            <a:off x="4899550" y="3780900"/>
            <a:ext cx="755650" cy="927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18"/>
          <p:cNvCxnSpPr>
            <a:stCxn id="199" idx="2"/>
            <a:endCxn id="213" idx="0"/>
          </p:cNvCxnSpPr>
          <p:nvPr>
            <p:custDataLst>
              <p:tags r:id="rId25"/>
            </p:custDataLst>
          </p:nvPr>
        </p:nvCxnSpPr>
        <p:spPr>
          <a:xfrm rot="-5400000" flipH="1">
            <a:off x="6718935" y="2230120"/>
            <a:ext cx="688975" cy="2559050"/>
          </a:xfrm>
          <a:prstGeom prst="curved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3" name="Google Shape;223;p18"/>
          <p:cNvSpPr txBox="1"/>
          <p:nvPr>
            <p:custDataLst>
              <p:tags r:id="rId26"/>
            </p:custDataLst>
          </p:nvPr>
        </p:nvSpPr>
        <p:spPr>
          <a:xfrm>
            <a:off x="1899285" y="2856865"/>
            <a:ext cx="828675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MSB = 1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24" name="Google Shape;224;p18"/>
          <p:cNvSpPr txBox="1"/>
          <p:nvPr>
            <p:custDataLst>
              <p:tags r:id="rId27"/>
            </p:custDataLst>
          </p:nvPr>
        </p:nvSpPr>
        <p:spPr>
          <a:xfrm>
            <a:off x="1899285" y="3627120"/>
            <a:ext cx="828675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MSB = 0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25" name="Google Shape;225;p18"/>
          <p:cNvSpPr/>
          <p:nvPr>
            <p:custDataLst>
              <p:tags r:id="rId28"/>
            </p:custDataLst>
          </p:nvPr>
        </p:nvSpPr>
        <p:spPr>
          <a:xfrm rot="5400000">
            <a:off x="3621405" y="2065655"/>
            <a:ext cx="874395" cy="218059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 txBox="1"/>
          <p:nvPr>
            <p:custDataLst>
              <p:tags r:id="rId29"/>
            </p:custDataLst>
          </p:nvPr>
        </p:nvSpPr>
        <p:spPr>
          <a:xfrm>
            <a:off x="3460115" y="2471420"/>
            <a:ext cx="828675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Size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27" name="Google Shape;227;p18"/>
          <p:cNvSpPr/>
          <p:nvPr>
            <p:custDataLst>
              <p:tags r:id="rId30"/>
            </p:custDataLst>
          </p:nvPr>
        </p:nvSpPr>
        <p:spPr>
          <a:xfrm rot="5400000">
            <a:off x="3621405" y="2835910"/>
            <a:ext cx="874395" cy="218059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 txBox="1"/>
          <p:nvPr>
            <p:custDataLst>
              <p:tags r:id="rId31"/>
            </p:custDataLst>
          </p:nvPr>
        </p:nvSpPr>
        <p:spPr>
          <a:xfrm>
            <a:off x="3460115" y="4020185"/>
            <a:ext cx="828675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Size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29" name="Google Shape;229;p18"/>
          <p:cNvSpPr txBox="1"/>
          <p:nvPr>
            <p:custDataLst>
              <p:tags r:id="rId32"/>
            </p:custDataLst>
          </p:nvPr>
        </p:nvSpPr>
        <p:spPr>
          <a:xfrm>
            <a:off x="5650865" y="4202430"/>
            <a:ext cx="1864360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Size = 1011010101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49338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4" name="Google Shape;344;p43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08660" y="518795"/>
            <a:ext cx="3220720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Git Packfile</a:t>
            </a:r>
          </a:p>
        </p:txBody>
      </p:sp>
      <p:grpSp>
        <p:nvGrpSpPr>
          <p:cNvPr id="346" name="Google Shape;346;p43"/>
          <p:cNvGrpSpPr/>
          <p:nvPr/>
        </p:nvGrpSpPr>
        <p:grpSpPr>
          <a:xfrm>
            <a:off x="708761" y="1323093"/>
            <a:ext cx="6069965" cy="4959350"/>
            <a:chOff x="-2515174" y="2673975"/>
            <a:chExt cx="30594584" cy="16658883"/>
          </a:xfrm>
        </p:grpSpPr>
        <p:sp>
          <p:nvSpPr>
            <p:cNvPr id="347" name="Google Shape;347;p43"/>
            <p:cNvSpPr txBox="1"/>
            <p:nvPr>
              <p:custDataLst>
                <p:tags r:id="rId3"/>
              </p:custDataLst>
            </p:nvPr>
          </p:nvSpPr>
          <p:spPr>
            <a:xfrm>
              <a:off x="-2515174" y="2673975"/>
              <a:ext cx="29829639" cy="7450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Git会将</a:t>
              </a:r>
              <a:r>
                <a:rPr lang="zh-CN" alt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“loose” object format</a:t>
              </a: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打包成名为</a:t>
              </a:r>
              <a:r>
                <a:rPr 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“packfile”的二进制文件。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Git会在以下情况进行打包：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如果有太多loose object，则Git会执行此操作；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如果手动运行git gc命令或推送到远程服务器，则也会执行此操作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执行打包后原始object文件会被删除</a:t>
              </a:r>
            </a:p>
          </p:txBody>
        </p:sp>
        <p:sp>
          <p:nvSpPr>
            <p:cNvPr id="348" name="Google Shape;348;p43"/>
            <p:cNvSpPr txBox="1"/>
            <p:nvPr>
              <p:custDataLst>
                <p:tags r:id="rId4"/>
              </p:custDataLst>
            </p:nvPr>
          </p:nvSpPr>
          <p:spPr>
            <a:xfrm>
              <a:off x="-2515174" y="10943692"/>
              <a:ext cx="30594584" cy="8389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“偏移增量”和“哈希增量”对象类型</a:t>
              </a:r>
              <a:r>
                <a:rPr 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通过从另一个对象获取数据以节省空间。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 panose="020F0502020204030204"/>
                <a:buNone/>
              </a:pP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哈希增量使用该对象（20字节）的哈希值来定位基础对象。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偏移增量则指定其在同一packfile中的位置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偏移增量更短，并且更容易定位基本对象，但不允许从外部package获取基础对象。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016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9" name="Google Shape;349;p43" descr="12"/>
          <p:cNvPicPr preferRelativeResize="0"/>
          <p:nvPr>
            <p:custDataLst>
              <p:tags r:id="rId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7619965" y="1323340"/>
            <a:ext cx="3138240" cy="4612640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2740025" y="2848610"/>
            <a:ext cx="8345170" cy="35953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9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0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9" name="Google Shape;219;p18"/>
          <p:cNvSpPr txBox="1"/>
          <p:nvPr>
            <p:custDataLst>
              <p:tags r:id="rId1"/>
            </p:custDataLst>
          </p:nvPr>
        </p:nvSpPr>
        <p:spPr>
          <a:xfrm>
            <a:off x="9110345" y="3626485"/>
            <a:ext cx="461645" cy="5556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34" name="Google Shape;234;p19"/>
          <p:cNvSpPr txBox="1"/>
          <p:nvPr>
            <p:custDataLst>
              <p:tags r:id="rId2"/>
            </p:custDataLst>
          </p:nvPr>
        </p:nvSpPr>
        <p:spPr>
          <a:xfrm>
            <a:off x="512915" y="63221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Times New Roman" panose="02020603050405020304" charset="0"/>
                <a:cs typeface="Times New Roman" panose="02020603050405020304" charset="0"/>
              </a:rPr>
              <a:t>Git Pack File</a:t>
            </a:r>
          </a:p>
        </p:txBody>
      </p:sp>
      <p:grpSp>
        <p:nvGrpSpPr>
          <p:cNvPr id="235" name="Google Shape;235;p19"/>
          <p:cNvGrpSpPr/>
          <p:nvPr/>
        </p:nvGrpSpPr>
        <p:grpSpPr>
          <a:xfrm>
            <a:off x="2642870" y="3573780"/>
            <a:ext cx="2698750" cy="372110"/>
            <a:chOff x="729450" y="2454225"/>
            <a:chExt cx="2128800" cy="309000"/>
          </a:xfrm>
        </p:grpSpPr>
        <p:sp>
          <p:nvSpPr>
            <p:cNvPr id="236" name="Google Shape;236;p19"/>
            <p:cNvSpPr txBox="1"/>
            <p:nvPr>
              <p:custDataLst>
                <p:tags r:id="rId61"/>
              </p:custDataLst>
            </p:nvPr>
          </p:nvSpPr>
          <p:spPr>
            <a:xfrm>
              <a:off x="729450" y="2454225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37" name="Google Shape;237;p19"/>
            <p:cNvSpPr txBox="1"/>
            <p:nvPr>
              <p:custDataLst>
                <p:tags r:id="rId62"/>
              </p:custDataLst>
            </p:nvPr>
          </p:nvSpPr>
          <p:spPr>
            <a:xfrm>
              <a:off x="995550" y="2454225"/>
              <a:ext cx="266100" cy="309000"/>
            </a:xfrm>
            <a:prstGeom prst="rect">
              <a:avLst/>
            </a:prstGeom>
            <a:solidFill>
              <a:srgbClr val="A2FFE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1A1A1A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rgbClr val="1A1A1A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38" name="Google Shape;238;p19"/>
            <p:cNvSpPr txBox="1"/>
            <p:nvPr>
              <p:custDataLst>
                <p:tags r:id="rId63"/>
              </p:custDataLst>
            </p:nvPr>
          </p:nvSpPr>
          <p:spPr>
            <a:xfrm>
              <a:off x="1261650" y="2454225"/>
              <a:ext cx="266100" cy="309000"/>
            </a:xfrm>
            <a:prstGeom prst="rect">
              <a:avLst/>
            </a:prstGeom>
            <a:solidFill>
              <a:srgbClr val="A2FFE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1A1A1A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rgbClr val="1A1A1A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39" name="Google Shape;239;p19"/>
            <p:cNvSpPr txBox="1"/>
            <p:nvPr>
              <p:custDataLst>
                <p:tags r:id="rId64"/>
              </p:custDataLst>
            </p:nvPr>
          </p:nvSpPr>
          <p:spPr>
            <a:xfrm>
              <a:off x="1527750" y="2454225"/>
              <a:ext cx="266100" cy="309000"/>
            </a:xfrm>
            <a:prstGeom prst="rect">
              <a:avLst/>
            </a:prstGeom>
            <a:solidFill>
              <a:srgbClr val="A2FFE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1A1A1A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rgbClr val="1A1A1A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40" name="Google Shape;240;p19"/>
            <p:cNvSpPr txBox="1"/>
            <p:nvPr>
              <p:custDataLst>
                <p:tags r:id="rId65"/>
              </p:custDataLst>
            </p:nvPr>
          </p:nvSpPr>
          <p:spPr>
            <a:xfrm>
              <a:off x="1793850" y="2454225"/>
              <a:ext cx="266100" cy="309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41" name="Google Shape;241;p19"/>
            <p:cNvSpPr txBox="1"/>
            <p:nvPr>
              <p:custDataLst>
                <p:tags r:id="rId66"/>
              </p:custDataLst>
            </p:nvPr>
          </p:nvSpPr>
          <p:spPr>
            <a:xfrm>
              <a:off x="2059950" y="2454225"/>
              <a:ext cx="266100" cy="309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42" name="Google Shape;242;p19"/>
            <p:cNvSpPr txBox="1"/>
            <p:nvPr>
              <p:custDataLst>
                <p:tags r:id="rId67"/>
              </p:custDataLst>
            </p:nvPr>
          </p:nvSpPr>
          <p:spPr>
            <a:xfrm>
              <a:off x="2326050" y="2454225"/>
              <a:ext cx="266100" cy="309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43" name="Google Shape;243;p19"/>
            <p:cNvSpPr txBox="1"/>
            <p:nvPr>
              <p:custDataLst>
                <p:tags r:id="rId68"/>
              </p:custDataLst>
            </p:nvPr>
          </p:nvSpPr>
          <p:spPr>
            <a:xfrm>
              <a:off x="2592150" y="2454225"/>
              <a:ext cx="266100" cy="309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grpSp>
        <p:nvGrpSpPr>
          <p:cNvPr id="244" name="Google Shape;244;p19"/>
          <p:cNvGrpSpPr/>
          <p:nvPr/>
        </p:nvGrpSpPr>
        <p:grpSpPr>
          <a:xfrm>
            <a:off x="4772025" y="3573780"/>
            <a:ext cx="2698750" cy="372110"/>
            <a:chOff x="729450" y="3243475"/>
            <a:chExt cx="2128800" cy="309000"/>
          </a:xfrm>
        </p:grpSpPr>
        <p:sp>
          <p:nvSpPr>
            <p:cNvPr id="245" name="Google Shape;245;p19"/>
            <p:cNvSpPr txBox="1"/>
            <p:nvPr>
              <p:custDataLst>
                <p:tags r:id="rId53"/>
              </p:custDataLst>
            </p:nvPr>
          </p:nvSpPr>
          <p:spPr>
            <a:xfrm>
              <a:off x="729450" y="3243475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46" name="Google Shape;246;p19"/>
            <p:cNvSpPr txBox="1"/>
            <p:nvPr>
              <p:custDataLst>
                <p:tags r:id="rId54"/>
              </p:custDataLst>
            </p:nvPr>
          </p:nvSpPr>
          <p:spPr>
            <a:xfrm>
              <a:off x="995550" y="3243475"/>
              <a:ext cx="2661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47" name="Google Shape;247;p19"/>
            <p:cNvSpPr txBox="1"/>
            <p:nvPr>
              <p:custDataLst>
                <p:tags r:id="rId55"/>
              </p:custDataLst>
            </p:nvPr>
          </p:nvSpPr>
          <p:spPr>
            <a:xfrm>
              <a:off x="1261650" y="3243475"/>
              <a:ext cx="2661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48" name="Google Shape;248;p19"/>
            <p:cNvSpPr txBox="1"/>
            <p:nvPr>
              <p:custDataLst>
                <p:tags r:id="rId56"/>
              </p:custDataLst>
            </p:nvPr>
          </p:nvSpPr>
          <p:spPr>
            <a:xfrm>
              <a:off x="1527750" y="3243475"/>
              <a:ext cx="2661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49" name="Google Shape;249;p19"/>
            <p:cNvSpPr txBox="1"/>
            <p:nvPr>
              <p:custDataLst>
                <p:tags r:id="rId57"/>
              </p:custDataLst>
            </p:nvPr>
          </p:nvSpPr>
          <p:spPr>
            <a:xfrm>
              <a:off x="1793850" y="3243475"/>
              <a:ext cx="2661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50" name="Google Shape;250;p19"/>
            <p:cNvSpPr txBox="1"/>
            <p:nvPr>
              <p:custDataLst>
                <p:tags r:id="rId58"/>
              </p:custDataLst>
            </p:nvPr>
          </p:nvSpPr>
          <p:spPr>
            <a:xfrm>
              <a:off x="2059950" y="3243475"/>
              <a:ext cx="2661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51" name="Google Shape;251;p19"/>
            <p:cNvSpPr txBox="1"/>
            <p:nvPr>
              <p:custDataLst>
                <p:tags r:id="rId59"/>
              </p:custDataLst>
            </p:nvPr>
          </p:nvSpPr>
          <p:spPr>
            <a:xfrm>
              <a:off x="2326050" y="3243475"/>
              <a:ext cx="2661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52" name="Google Shape;252;p19"/>
            <p:cNvSpPr txBox="1"/>
            <p:nvPr>
              <p:custDataLst>
                <p:tags r:id="rId60"/>
              </p:custDataLst>
            </p:nvPr>
          </p:nvSpPr>
          <p:spPr>
            <a:xfrm>
              <a:off x="2592150" y="3243475"/>
              <a:ext cx="2661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sp>
        <p:nvSpPr>
          <p:cNvPr id="253" name="Google Shape;253;p19"/>
          <p:cNvSpPr txBox="1"/>
          <p:nvPr>
            <p:custDataLst>
              <p:tags r:id="rId3"/>
            </p:custDataLst>
          </p:nvPr>
        </p:nvSpPr>
        <p:spPr>
          <a:xfrm>
            <a:off x="2487295" y="3266440"/>
            <a:ext cx="765175" cy="3702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MSB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4" name="Google Shape;254;p19"/>
          <p:cNvSpPr txBox="1"/>
          <p:nvPr>
            <p:custDataLst>
              <p:tags r:id="rId4"/>
            </p:custDataLst>
          </p:nvPr>
        </p:nvSpPr>
        <p:spPr>
          <a:xfrm>
            <a:off x="3498850" y="2529840"/>
            <a:ext cx="765175" cy="3702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Version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5" name="Google Shape;255;p19"/>
          <p:cNvSpPr txBox="1"/>
          <p:nvPr>
            <p:custDataLst>
              <p:tags r:id="rId5"/>
            </p:custDataLst>
          </p:nvPr>
        </p:nvSpPr>
        <p:spPr>
          <a:xfrm>
            <a:off x="2979420" y="3058160"/>
            <a:ext cx="765175" cy="51816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Object Type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6" name="Google Shape;256;p19"/>
          <p:cNvSpPr/>
          <p:nvPr>
            <p:custDataLst>
              <p:tags r:id="rId6"/>
            </p:custDataLst>
          </p:nvPr>
        </p:nvSpPr>
        <p:spPr>
          <a:xfrm rot="5400000">
            <a:off x="3972560" y="3296920"/>
            <a:ext cx="703580" cy="981710"/>
          </a:xfrm>
          <a:prstGeom prst="bracePair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 txBox="1"/>
          <p:nvPr>
            <p:custDataLst>
              <p:tags r:id="rId7"/>
            </p:custDataLst>
          </p:nvPr>
        </p:nvSpPr>
        <p:spPr>
          <a:xfrm>
            <a:off x="3919220" y="3128010"/>
            <a:ext cx="765175" cy="3702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Size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8" name="Google Shape;258;p19"/>
          <p:cNvSpPr/>
          <p:nvPr>
            <p:custDataLst>
              <p:tags r:id="rId8"/>
            </p:custDataLst>
          </p:nvPr>
        </p:nvSpPr>
        <p:spPr>
          <a:xfrm rot="5400000">
            <a:off x="3037840" y="3438525"/>
            <a:ext cx="703580" cy="698500"/>
          </a:xfrm>
          <a:prstGeom prst="bracePair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"/>
          <p:cNvSpPr/>
          <p:nvPr>
            <p:custDataLst>
              <p:tags r:id="rId9"/>
            </p:custDataLst>
          </p:nvPr>
        </p:nvSpPr>
        <p:spPr>
          <a:xfrm rot="5400000">
            <a:off x="5828665" y="2781300"/>
            <a:ext cx="703580" cy="2012315"/>
          </a:xfrm>
          <a:prstGeom prst="bracePair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 txBox="1"/>
          <p:nvPr>
            <p:custDataLst>
              <p:tags r:id="rId10"/>
            </p:custDataLst>
          </p:nvPr>
        </p:nvSpPr>
        <p:spPr>
          <a:xfrm>
            <a:off x="5666105" y="3098165"/>
            <a:ext cx="765175" cy="3702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Size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61" name="Google Shape;261;p19"/>
          <p:cNvGrpSpPr/>
          <p:nvPr/>
        </p:nvGrpSpPr>
        <p:grpSpPr>
          <a:xfrm>
            <a:off x="2629535" y="4057015"/>
            <a:ext cx="7275830" cy="1098457"/>
            <a:chOff x="1567550" y="2636050"/>
            <a:chExt cx="5737450" cy="912658"/>
          </a:xfrm>
        </p:grpSpPr>
        <p:sp>
          <p:nvSpPr>
            <p:cNvPr id="262" name="Google Shape;262;p19"/>
            <p:cNvSpPr txBox="1"/>
            <p:nvPr>
              <p:custDataLst>
                <p:tags r:id="rId27"/>
              </p:custDataLst>
            </p:nvPr>
          </p:nvSpPr>
          <p:spPr>
            <a:xfrm>
              <a:off x="1567650" y="2774050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b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63" name="Google Shape;263;p19"/>
            <p:cNvSpPr txBox="1"/>
            <p:nvPr>
              <p:custDataLst>
                <p:tags r:id="rId28"/>
              </p:custDataLst>
            </p:nvPr>
          </p:nvSpPr>
          <p:spPr>
            <a:xfrm>
              <a:off x="1833750" y="2774050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64" name="Google Shape;264;p19"/>
            <p:cNvSpPr txBox="1"/>
            <p:nvPr>
              <p:custDataLst>
                <p:tags r:id="rId29"/>
              </p:custDataLst>
            </p:nvPr>
          </p:nvSpPr>
          <p:spPr>
            <a:xfrm>
              <a:off x="2099850" y="2774050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o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65" name="Google Shape;265;p19"/>
            <p:cNvSpPr txBox="1"/>
            <p:nvPr>
              <p:custDataLst>
                <p:tags r:id="rId30"/>
              </p:custDataLst>
            </p:nvPr>
          </p:nvSpPr>
          <p:spPr>
            <a:xfrm>
              <a:off x="2365950" y="2774050"/>
              <a:ext cx="266100" cy="309000"/>
            </a:xfrm>
            <a:prstGeom prst="rect">
              <a:avLst/>
            </a:prstGeom>
            <a:solidFill>
              <a:srgbClr val="1A998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b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66" name="Google Shape;266;p19"/>
            <p:cNvSpPr txBox="1"/>
            <p:nvPr>
              <p:custDataLst>
                <p:tags r:id="rId31"/>
              </p:custDataLst>
            </p:nvPr>
          </p:nvSpPr>
          <p:spPr>
            <a:xfrm>
              <a:off x="3228450" y="2774050"/>
              <a:ext cx="266100" cy="309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67" name="Google Shape;267;p19"/>
            <p:cNvSpPr txBox="1"/>
            <p:nvPr>
              <p:custDataLst>
                <p:tags r:id="rId32"/>
              </p:custDataLst>
            </p:nvPr>
          </p:nvSpPr>
          <p:spPr>
            <a:xfrm>
              <a:off x="3494550" y="2774050"/>
              <a:ext cx="266100" cy="309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2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68" name="Google Shape;268;p19"/>
            <p:cNvSpPr txBox="1"/>
            <p:nvPr>
              <p:custDataLst>
                <p:tags r:id="rId33"/>
              </p:custDataLst>
            </p:nvPr>
          </p:nvSpPr>
          <p:spPr>
            <a:xfrm>
              <a:off x="2632050" y="2774050"/>
              <a:ext cx="5964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space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69" name="Google Shape;269;p19"/>
            <p:cNvSpPr txBox="1"/>
            <p:nvPr>
              <p:custDataLst>
                <p:tags r:id="rId34"/>
              </p:custDataLst>
            </p:nvPr>
          </p:nvSpPr>
          <p:spPr>
            <a:xfrm>
              <a:off x="41118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0" name="Google Shape;270;p19"/>
            <p:cNvSpPr txBox="1"/>
            <p:nvPr>
              <p:custDataLst>
                <p:tags r:id="rId35"/>
              </p:custDataLst>
            </p:nvPr>
          </p:nvSpPr>
          <p:spPr>
            <a:xfrm>
              <a:off x="43779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1" name="Google Shape;271;p19"/>
            <p:cNvSpPr txBox="1"/>
            <p:nvPr>
              <p:custDataLst>
                <p:tags r:id="rId36"/>
              </p:custDataLst>
            </p:nvPr>
          </p:nvSpPr>
          <p:spPr>
            <a:xfrm>
              <a:off x="46440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2" name="Google Shape;272;p19"/>
            <p:cNvSpPr txBox="1"/>
            <p:nvPr>
              <p:custDataLst>
                <p:tags r:id="rId37"/>
              </p:custDataLst>
            </p:nvPr>
          </p:nvSpPr>
          <p:spPr>
            <a:xfrm>
              <a:off x="49101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3" name="Google Shape;273;p19"/>
            <p:cNvSpPr txBox="1"/>
            <p:nvPr>
              <p:custDataLst>
                <p:tags r:id="rId38"/>
              </p:custDataLst>
            </p:nvPr>
          </p:nvSpPr>
          <p:spPr>
            <a:xfrm>
              <a:off x="51762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o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4" name="Google Shape;274;p19"/>
            <p:cNvSpPr txBox="1"/>
            <p:nvPr>
              <p:custDataLst>
                <p:tags r:id="rId39"/>
              </p:custDataLst>
            </p:nvPr>
          </p:nvSpPr>
          <p:spPr>
            <a:xfrm>
              <a:off x="3764025" y="2774050"/>
              <a:ext cx="344400" cy="309000"/>
            </a:xfrm>
            <a:prstGeom prst="rect">
              <a:avLst/>
            </a:prstGeom>
            <a:solidFill>
              <a:srgbClr val="6AA4C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\0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5" name="Google Shape;275;p19"/>
            <p:cNvSpPr/>
            <p:nvPr>
              <p:custDataLst>
                <p:tags r:id="rId40"/>
              </p:custDataLst>
            </p:nvPr>
          </p:nvSpPr>
          <p:spPr>
            <a:xfrm rot="5400000">
              <a:off x="1805000" y="2398600"/>
              <a:ext cx="585000" cy="10599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 txBox="1"/>
            <p:nvPr>
              <p:custDataLst>
                <p:tags r:id="rId41"/>
              </p:custDataLst>
            </p:nvPr>
          </p:nvSpPr>
          <p:spPr>
            <a:xfrm>
              <a:off x="54423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,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7" name="Google Shape;277;p19"/>
            <p:cNvSpPr txBox="1"/>
            <p:nvPr>
              <p:custDataLst>
                <p:tags r:id="rId42"/>
              </p:custDataLst>
            </p:nvPr>
          </p:nvSpPr>
          <p:spPr>
            <a:xfrm>
              <a:off x="57084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w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8" name="Google Shape;278;p19"/>
            <p:cNvSpPr txBox="1"/>
            <p:nvPr>
              <p:custDataLst>
                <p:tags r:id="rId43"/>
              </p:custDataLst>
            </p:nvPr>
          </p:nvSpPr>
          <p:spPr>
            <a:xfrm>
              <a:off x="59745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o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9" name="Google Shape;279;p19"/>
            <p:cNvSpPr txBox="1"/>
            <p:nvPr>
              <p:custDataLst>
                <p:tags r:id="rId44"/>
              </p:custDataLst>
            </p:nvPr>
          </p:nvSpPr>
          <p:spPr>
            <a:xfrm>
              <a:off x="62406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r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80" name="Google Shape;280;p19"/>
            <p:cNvSpPr txBox="1"/>
            <p:nvPr>
              <p:custDataLst>
                <p:tags r:id="rId45"/>
              </p:custDataLst>
            </p:nvPr>
          </p:nvSpPr>
          <p:spPr>
            <a:xfrm>
              <a:off x="65067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81" name="Google Shape;281;p19"/>
            <p:cNvSpPr txBox="1"/>
            <p:nvPr>
              <p:custDataLst>
                <p:tags r:id="rId46"/>
              </p:custDataLst>
            </p:nvPr>
          </p:nvSpPr>
          <p:spPr>
            <a:xfrm>
              <a:off x="67728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82" name="Google Shape;282;p19"/>
            <p:cNvSpPr txBox="1"/>
            <p:nvPr>
              <p:custDataLst>
                <p:tags r:id="rId47"/>
              </p:custDataLst>
            </p:nvPr>
          </p:nvSpPr>
          <p:spPr>
            <a:xfrm>
              <a:off x="7038900" y="2774038"/>
              <a:ext cx="266100" cy="309000"/>
            </a:xfrm>
            <a:prstGeom prst="rect">
              <a:avLst/>
            </a:prstGeom>
            <a:solidFill>
              <a:srgbClr val="1C367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rgbClr val="FFFFFF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!</a:t>
              </a:r>
              <a:endParaRPr sz="1000" b="1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83" name="Google Shape;283;p19"/>
            <p:cNvSpPr/>
            <p:nvPr>
              <p:custDataLst>
                <p:tags r:id="rId48"/>
              </p:custDataLst>
            </p:nvPr>
          </p:nvSpPr>
          <p:spPr>
            <a:xfrm rot="5400000">
              <a:off x="3203738" y="2682700"/>
              <a:ext cx="585000" cy="4917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>
              <p:custDataLst>
                <p:tags r:id="rId49"/>
              </p:custDataLst>
            </p:nvPr>
          </p:nvSpPr>
          <p:spPr>
            <a:xfrm rot="5400000">
              <a:off x="5418770" y="1354600"/>
              <a:ext cx="585000" cy="31479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 txBox="1"/>
            <p:nvPr>
              <p:custDataLst>
                <p:tags r:id="rId50"/>
              </p:custDataLst>
            </p:nvPr>
          </p:nvSpPr>
          <p:spPr>
            <a:xfrm>
              <a:off x="1795700" y="3295991"/>
              <a:ext cx="603600" cy="252717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Type</a:t>
              </a:r>
              <a:endParaRPr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86" name="Google Shape;286;p19"/>
            <p:cNvSpPr txBox="1"/>
            <p:nvPr>
              <p:custDataLst>
                <p:tags r:id="rId51"/>
              </p:custDataLst>
            </p:nvPr>
          </p:nvSpPr>
          <p:spPr>
            <a:xfrm>
              <a:off x="3194450" y="3295991"/>
              <a:ext cx="603600" cy="252717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Size</a:t>
              </a:r>
              <a:endParaRPr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87" name="Google Shape;287;p19"/>
            <p:cNvSpPr txBox="1"/>
            <p:nvPr>
              <p:custDataLst>
                <p:tags r:id="rId52"/>
              </p:custDataLst>
            </p:nvPr>
          </p:nvSpPr>
          <p:spPr>
            <a:xfrm>
              <a:off x="5409475" y="3248591"/>
              <a:ext cx="603600" cy="252717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Content</a:t>
              </a:r>
              <a:endParaRPr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sp>
        <p:nvSpPr>
          <p:cNvPr id="288" name="Google Shape;288;p19"/>
          <p:cNvSpPr txBox="1"/>
          <p:nvPr>
            <p:custDataLst>
              <p:tags r:id="rId11"/>
            </p:custDataLst>
          </p:nvPr>
        </p:nvSpPr>
        <p:spPr>
          <a:xfrm>
            <a:off x="2629535" y="2064385"/>
            <a:ext cx="337185" cy="37211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</a:t>
            </a:r>
            <a:endParaRPr sz="100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89" name="Google Shape;289;p19"/>
          <p:cNvSpPr txBox="1"/>
          <p:nvPr>
            <p:custDataLst>
              <p:tags r:id="rId12"/>
            </p:custDataLst>
          </p:nvPr>
        </p:nvSpPr>
        <p:spPr>
          <a:xfrm>
            <a:off x="2895600" y="2064385"/>
            <a:ext cx="337185" cy="37211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</a:t>
            </a:r>
            <a:endParaRPr sz="100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90" name="Google Shape;290;p19"/>
          <p:cNvSpPr txBox="1"/>
          <p:nvPr>
            <p:custDataLst>
              <p:tags r:id="rId13"/>
            </p:custDataLst>
          </p:nvPr>
        </p:nvSpPr>
        <p:spPr>
          <a:xfrm>
            <a:off x="3161665" y="2064385"/>
            <a:ext cx="337185" cy="37211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</a:t>
            </a:r>
            <a:endParaRPr sz="100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91" name="Google Shape;291;p19"/>
          <p:cNvSpPr txBox="1"/>
          <p:nvPr>
            <p:custDataLst>
              <p:tags r:id="rId14"/>
            </p:custDataLst>
          </p:nvPr>
        </p:nvSpPr>
        <p:spPr>
          <a:xfrm>
            <a:off x="3427730" y="2064385"/>
            <a:ext cx="337185" cy="37211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K</a:t>
            </a:r>
            <a:endParaRPr sz="100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92" name="Google Shape;292;p19"/>
          <p:cNvSpPr/>
          <p:nvPr>
            <p:custDataLst>
              <p:tags r:id="rId15"/>
            </p:custDataLst>
          </p:nvPr>
        </p:nvSpPr>
        <p:spPr>
          <a:xfrm rot="5400000">
            <a:off x="2890520" y="1787525"/>
            <a:ext cx="703580" cy="981710"/>
          </a:xfrm>
          <a:prstGeom prst="bracePair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 txBox="1"/>
          <p:nvPr>
            <p:custDataLst>
              <p:tags r:id="rId16"/>
            </p:custDataLst>
          </p:nvPr>
        </p:nvSpPr>
        <p:spPr>
          <a:xfrm>
            <a:off x="2837180" y="2529840"/>
            <a:ext cx="765175" cy="3702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Magic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94" name="Google Shape;294;p19"/>
          <p:cNvSpPr txBox="1"/>
          <p:nvPr>
            <p:custDataLst>
              <p:tags r:id="rId17"/>
            </p:custDataLst>
          </p:nvPr>
        </p:nvSpPr>
        <p:spPr>
          <a:xfrm>
            <a:off x="3693795" y="2064385"/>
            <a:ext cx="337185" cy="37211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2</a:t>
            </a:r>
            <a:endParaRPr sz="100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95" name="Google Shape;295;p19"/>
          <p:cNvSpPr txBox="1"/>
          <p:nvPr>
            <p:custDataLst>
              <p:tags r:id="rId18"/>
            </p:custDataLst>
          </p:nvPr>
        </p:nvSpPr>
        <p:spPr>
          <a:xfrm>
            <a:off x="3959860" y="2064385"/>
            <a:ext cx="337185" cy="37211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 b="1">
              <a:solidFill>
                <a:schemeClr val="dk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96" name="Google Shape;296;p19"/>
          <p:cNvSpPr txBox="1"/>
          <p:nvPr>
            <p:custDataLst>
              <p:tags r:id="rId19"/>
            </p:custDataLst>
          </p:nvPr>
        </p:nvSpPr>
        <p:spPr>
          <a:xfrm>
            <a:off x="4225925" y="2064385"/>
            <a:ext cx="337185" cy="37211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 b="1">
              <a:solidFill>
                <a:schemeClr val="dk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97" name="Google Shape;297;p19"/>
          <p:cNvSpPr txBox="1"/>
          <p:nvPr>
            <p:custDataLst>
              <p:tags r:id="rId20"/>
            </p:custDataLst>
          </p:nvPr>
        </p:nvSpPr>
        <p:spPr>
          <a:xfrm>
            <a:off x="4491990" y="2064385"/>
            <a:ext cx="337185" cy="37211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 b="1">
              <a:solidFill>
                <a:schemeClr val="dk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98" name="Google Shape;298;p19"/>
          <p:cNvSpPr/>
          <p:nvPr>
            <p:custDataLst>
              <p:tags r:id="rId21"/>
            </p:custDataLst>
          </p:nvPr>
        </p:nvSpPr>
        <p:spPr>
          <a:xfrm rot="5400000">
            <a:off x="4091940" y="1870710"/>
            <a:ext cx="703580" cy="815340"/>
          </a:xfrm>
          <a:prstGeom prst="bracePair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 txBox="1"/>
          <p:nvPr>
            <p:custDataLst>
              <p:tags r:id="rId22"/>
            </p:custDataLst>
          </p:nvPr>
        </p:nvSpPr>
        <p:spPr>
          <a:xfrm>
            <a:off x="4057015" y="2529840"/>
            <a:ext cx="765175" cy="3702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Number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00" name="Google Shape;300;p19"/>
          <p:cNvSpPr txBox="1"/>
          <p:nvPr>
            <p:custDataLst>
              <p:tags r:id="rId23"/>
            </p:custDataLst>
          </p:nvPr>
        </p:nvSpPr>
        <p:spPr>
          <a:xfrm>
            <a:off x="1257300" y="2065020"/>
            <a:ext cx="765175" cy="37020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HEADER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01" name="Google Shape;301;p19"/>
          <p:cNvSpPr txBox="1"/>
          <p:nvPr>
            <p:custDataLst>
              <p:tags r:id="rId24"/>
            </p:custDataLst>
          </p:nvPr>
        </p:nvSpPr>
        <p:spPr>
          <a:xfrm>
            <a:off x="1257300" y="3782060"/>
            <a:ext cx="765175" cy="37020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Object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302" name="Google Shape;302;p19"/>
          <p:cNvCxnSpPr/>
          <p:nvPr>
            <p:custDataLst>
              <p:tags r:id="rId25"/>
            </p:custDataLst>
          </p:nvPr>
        </p:nvCxnSpPr>
        <p:spPr>
          <a:xfrm>
            <a:off x="2115150" y="2983275"/>
            <a:ext cx="8401685" cy="800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3" name="Google Shape;303;p19"/>
          <p:cNvSpPr txBox="1"/>
          <p:nvPr>
            <p:custDataLst>
              <p:tags r:id="rId26"/>
            </p:custDataLst>
          </p:nvPr>
        </p:nvSpPr>
        <p:spPr>
          <a:xfrm>
            <a:off x="4608195" y="3266440"/>
            <a:ext cx="765175" cy="3702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MSB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42292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5" name="Google Shape;355;p44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76885" y="659130"/>
            <a:ext cx="4599305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Git Transfer Protocol</a:t>
            </a:r>
          </a:p>
        </p:txBody>
      </p:sp>
      <p:grpSp>
        <p:nvGrpSpPr>
          <p:cNvPr id="357" name="Google Shape;357;p44"/>
          <p:cNvGrpSpPr/>
          <p:nvPr/>
        </p:nvGrpSpPr>
        <p:grpSpPr>
          <a:xfrm>
            <a:off x="923290" y="1574165"/>
            <a:ext cx="6122035" cy="3945828"/>
            <a:chOff x="2669806" y="3929208"/>
            <a:chExt cx="25033510" cy="13253927"/>
          </a:xfrm>
        </p:grpSpPr>
        <p:sp>
          <p:nvSpPr>
            <p:cNvPr id="358" name="Google Shape;358;p44"/>
            <p:cNvSpPr txBox="1"/>
            <p:nvPr>
              <p:custDataLst>
                <p:tags r:id="rId3"/>
              </p:custDataLst>
            </p:nvPr>
          </p:nvSpPr>
          <p:spPr>
            <a:xfrm>
              <a:off x="2669806" y="3929208"/>
              <a:ext cx="19673193" cy="2482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Git传输</a:t>
              </a:r>
              <a:r>
                <a:rPr lang="zh-CN" altLang="en-US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协议</a:t>
              </a:r>
              <a:r>
                <a:rPr 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：Local、HTTP、SSH 和 Git。</a:t>
              </a:r>
            </a:p>
          </p:txBody>
        </p:sp>
        <p:sp>
          <p:nvSpPr>
            <p:cNvPr id="359" name="Google Shape;359;p44"/>
            <p:cNvSpPr txBox="1"/>
            <p:nvPr>
              <p:custDataLst>
                <p:tags r:id="rId4"/>
              </p:custDataLst>
            </p:nvPr>
          </p:nvSpPr>
          <p:spPr>
            <a:xfrm>
              <a:off x="2669806" y="5783988"/>
              <a:ext cx="23179946" cy="489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en-US" altLang="zh-CN" b="1" dirty="0">
                  <a:solidFill>
                    <a:srgbClr val="333372"/>
                  </a:solidFill>
                </a:rPr>
                <a:t>Git</a:t>
              </a:r>
              <a:r>
                <a:rPr lang="zh-CN" altLang="en-US" b="1" dirty="0">
                  <a:solidFill>
                    <a:srgbClr val="333372"/>
                  </a:solidFill>
                </a:rPr>
                <a:t> </a:t>
              </a:r>
              <a:r>
                <a:rPr 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HTTP通信</a:t>
              </a:r>
              <a:r>
                <a:rPr lang="zh-CN" altLang="en-US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：</a:t>
              </a:r>
              <a:r>
                <a:rPr lang="zh-CN" alt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两种模式</a:t>
              </a:r>
              <a:endParaRPr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 panose="020F0502020204030204"/>
                <a:buNone/>
              </a:pPr>
              <a:endParaRPr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在Git 1.6.6之前，使用Dumb HTTP , （低效）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在1.6.6版本中，引入了一种</a:t>
              </a:r>
              <a:r>
                <a:rPr lang="zh-CN" sz="1400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Smart HTTP</a:t>
              </a: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协议，使得Git能够以类似于SSH的方式智能地协商数据传输。</a:t>
              </a:r>
            </a:p>
          </p:txBody>
        </p:sp>
        <p:sp>
          <p:nvSpPr>
            <p:cNvPr id="360" name="Google Shape;360;p44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1076507"/>
              <a:ext cx="25033510" cy="6106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6350"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</a:pPr>
              <a:r>
                <a:rPr 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所有HTTP客户端必须通过远程存储库上的“</a:t>
              </a:r>
              <a:r>
                <a:rPr lang="zh-CN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引用发现</a:t>
              </a:r>
              <a:r>
                <a:rPr 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” 来开始拉取或推送数据。</a:t>
              </a:r>
              <a:endParaRPr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508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endParaRPr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git-upload-pack  流程对应pull 命令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git-receiver-pack 流程对应push命令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 panose="020F0502020204030204"/>
                <a:buNone/>
              </a:pPr>
              <a:endParaRPr sz="1400" b="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61" name="Google Shape;361;p44" descr="IMG_256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tretch>
            <a:fillRect/>
          </a:stretch>
        </p:blipFill>
        <p:spPr>
          <a:xfrm>
            <a:off x="7707199" y="1269583"/>
            <a:ext cx="3154465" cy="3849765"/>
          </a:xfrm>
          <a:prstGeom prst="roundRect">
            <a:avLst>
              <a:gd name="adj" fmla="val 2323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8815" y="73381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>
                <a:latin typeface="Times New Roman" panose="02020603050405020304" charset="0"/>
                <a:cs typeface="Times New Roman" panose="02020603050405020304" charset="0"/>
              </a:rPr>
              <a:t>Git SSH Protocol</a:t>
            </a:r>
          </a:p>
        </p:txBody>
      </p:sp>
      <p:pic>
        <p:nvPicPr>
          <p:cNvPr id="309" name="Google Shape;309;p20"/>
          <p:cNvPicPr preferRelativeResize="0"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0465" y="1727200"/>
            <a:ext cx="390652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0"/>
          <p:cNvSpPr txBox="1"/>
          <p:nvPr>
            <p:custDataLst>
              <p:tags r:id="rId3"/>
            </p:custDataLst>
          </p:nvPr>
        </p:nvSpPr>
        <p:spPr>
          <a:xfrm>
            <a:off x="982345" y="1727200"/>
            <a:ext cx="4568190" cy="330771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sequenceDiagram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participant Server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participant Client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Client  -&gt;&gt; Server: Request to make a connection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Server -&gt;&gt; Client: Connection Established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Client  -&gt;&gt; Server: Send repo info to Server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Server -&gt;&gt; Client: Send refs to Client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Client  -&gt;&gt; Server: Send Computed data to Server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Server   -&gt;  Client: Send pack to Client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Client    -&gt;  Server: close a connection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Client --&gt;&gt; Client: Decode pack &amp; update the local</a:t>
            </a:r>
            <a:endParaRPr sz="10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2728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3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8" name="Google Shape;368;p45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17830" y="522605"/>
            <a:ext cx="8246110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Mega:  An engine for managing Monorepos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71800" y="1583467"/>
            <a:ext cx="5943600" cy="3929997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1101725" y="5334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5" name="Google Shape;375;p46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12404" y="714605"/>
            <a:ext cx="3763300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Mega:  </a:t>
            </a:r>
            <a:r>
              <a:rPr lang="zh-CN" sz="2400" b="1" i="0" u="none" strike="noStrike" cap="none" dirty="0">
                <a:solidFill>
                  <a:srgbClr val="333372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rPr>
              <a:t>用法与特性</a:t>
            </a:r>
            <a:endParaRPr sz="2400" b="1" i="0" u="none" strike="noStrike" cap="none" dirty="0">
              <a:solidFill>
                <a:srgbClr val="333372"/>
              </a:solidFill>
              <a:latin typeface="Oswald" panose="00000500000000000000"/>
              <a:ea typeface="Oswald" panose="00000500000000000000"/>
              <a:cs typeface="Oswald" panose="00000500000000000000"/>
              <a:sym typeface="Oswald" panose="00000500000000000000"/>
            </a:endParaRPr>
          </a:p>
        </p:txBody>
      </p:sp>
      <p:sp>
        <p:nvSpPr>
          <p:cNvPr id="377" name="Google Shape;377;p46"/>
          <p:cNvSpPr txBox="1"/>
          <p:nvPr>
            <p:custDataLst>
              <p:tags r:id="rId2"/>
            </p:custDataLst>
          </p:nvPr>
        </p:nvSpPr>
        <p:spPr>
          <a:xfrm>
            <a:off x="1012190" y="2346960"/>
            <a:ext cx="5207635" cy="199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75" tIns="10575" rIns="10575" bIns="10575" anchor="t" anchorCtr="0">
            <a:spAutoFit/>
          </a:bodyPr>
          <a:lstStyle/>
          <a:p>
            <a:pPr marL="152400" marR="0" lvl="0" indent="-1460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Char char="•"/>
            </a:pPr>
            <a:r>
              <a: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Mega 采用 Trunk Based Development 的研发模型，</a:t>
            </a:r>
            <a:r>
              <a:rPr lang="zh-CN" sz="16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没有分支</a:t>
            </a:r>
            <a:r>
              <a: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的概念</a:t>
            </a:r>
            <a:endParaRPr sz="1600" b="1" i="0" u="none" strike="noStrike" cap="none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460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Char char="•"/>
            </a:pPr>
            <a:r>
              <a: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Mega 采用不同于git的权限管理系统</a:t>
            </a:r>
            <a:endParaRPr sz="1600" b="1" i="0" u="none" strike="noStrike" cap="none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460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Char char="•"/>
            </a:pPr>
            <a:r>
              <a: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推送的代码只能通过MR合并后才能入库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65245" y="1757567"/>
            <a:ext cx="4211641" cy="3167955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8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81257" y="4528256"/>
            <a:ext cx="1592429" cy="1592429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384;p47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525780" y="380365"/>
            <a:ext cx="5364480" cy="389255"/>
          </a:xfrm>
          <a:prstGeom prst="rect">
            <a:avLst/>
          </a:prstGeom>
          <a:noFill/>
          <a:ln>
            <a:noFill/>
          </a:ln>
        </p:spPr>
        <p:txBody>
          <a:bodyPr wrap="square" lIns="13325" tIns="10575" rIns="13325" bIns="105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Feature: Decentralization</a:t>
            </a:r>
          </a:p>
        </p:txBody>
      </p:sp>
      <p:pic>
        <p:nvPicPr>
          <p:cNvPr id="5" name="Google Shape;386;p47"/>
          <p:cNvPicPr preferRelativeResize="0"/>
          <p:nvPr>
            <p:custDataLst>
              <p:tags r:id="rId3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1101725" y="2386330"/>
            <a:ext cx="4799965" cy="3734435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" name="Google Shape;389;p47"/>
          <p:cNvSpPr txBox="1"/>
          <p:nvPr>
            <p:custDataLst>
              <p:tags r:id="rId4"/>
            </p:custDataLst>
          </p:nvPr>
        </p:nvSpPr>
        <p:spPr>
          <a:xfrm>
            <a:off x="713105" y="1271905"/>
            <a:ext cx="5471160" cy="8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Git的协作在很大程度上依赖于诸如GitHub、GitLab、Bitbucket等集中式服务。Mega 使用基于分布式哈希表（DHT）技术添加对等发现功能，以进一步通过DHT技术将Git仓库去中心化</a:t>
            </a:r>
          </a:p>
        </p:txBody>
      </p:sp>
      <p:sp>
        <p:nvSpPr>
          <p:cNvPr id="7" name="Google Shape;390;p47"/>
          <p:cNvSpPr txBox="1"/>
          <p:nvPr>
            <p:custDataLst>
              <p:tags r:id="rId5"/>
            </p:custDataLst>
          </p:nvPr>
        </p:nvSpPr>
        <p:spPr>
          <a:xfrm>
            <a:off x="7010317" y="2406669"/>
            <a:ext cx="4107029" cy="6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None/>
            </a:pPr>
            <a:r>
              <a:rPr lang="zh-CN"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DHT是一类分布式去中心化系统，提供类似于哈希表的查找服务：（键，值）对存储在DHT中，任何参与的节点都可以高效地检索与给定键相关联的值</a:t>
            </a:r>
          </a:p>
        </p:txBody>
      </p:sp>
      <p:sp>
        <p:nvSpPr>
          <p:cNvPr id="8" name="Google Shape;391;p47"/>
          <p:cNvSpPr txBox="1"/>
          <p:nvPr>
            <p:custDataLst>
              <p:tags r:id="rId6"/>
            </p:custDataLst>
          </p:nvPr>
        </p:nvSpPr>
        <p:spPr>
          <a:xfrm>
            <a:off x="7010317" y="3718063"/>
            <a:ext cx="4285932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None/>
            </a:pPr>
            <a:r>
              <a:rPr lang="zh-CN"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发现协议：此协议将使Git客户端能够通过DHT发现彼此并交换仓库信息。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96" name="Google Shape;396;p48"/>
          <p:cNvPicPr preferRelativeResize="0"/>
          <p:nvPr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2385060" y="1399540"/>
            <a:ext cx="6901815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8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29590" y="557530"/>
            <a:ext cx="5567045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Feature: Source Code Encryption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67557" y="4680077"/>
            <a:ext cx="1615729" cy="1615729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15" name="Google Shape;315;p2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8815" y="78334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>
                <a:latin typeface="Times New Roman" panose="02020603050405020304" charset="0"/>
                <a:cs typeface="Times New Roman" panose="02020603050405020304" charset="0"/>
              </a:rPr>
              <a:t>Git URI - p2p://&lt;peerID&gt;/&lt;repo&gt;.git</a:t>
            </a:r>
          </a:p>
        </p:txBody>
      </p:sp>
      <p:sp>
        <p:nvSpPr>
          <p:cNvPr id="316" name="Google Shape;316;p21"/>
          <p:cNvSpPr txBox="1"/>
          <p:nvPr>
            <p:custDataLst>
              <p:tags r:id="rId2"/>
            </p:custDataLst>
          </p:nvPr>
        </p:nvSpPr>
        <p:spPr>
          <a:xfrm>
            <a:off x="1309370" y="2020570"/>
            <a:ext cx="9252585" cy="300926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[&lt;protocol&gt;://]&lt;username&gt;[:&lt;password&gt;]@&lt;hostname&gt;[:&lt;port&gt;]/&lt;path&gt;[.git]</a:t>
            </a:r>
            <a:endParaRPr sz="200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F"/>
              </a:buClr>
              <a:buSzPts val="1050"/>
              <a:buAutoNum type="arabicPeriod"/>
            </a:pPr>
            <a:r>
              <a:rPr lang="en-GB" sz="1400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The &lt;protocol&gt; could be an optional prefix like p2p:// or mega:// to indicate the p2p protocol.</a:t>
            </a:r>
            <a:endParaRPr sz="140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F"/>
              </a:buClr>
              <a:buSzPts val="1050"/>
              <a:buAutoNum type="arabicPeriod"/>
            </a:pPr>
            <a:r>
              <a:rPr lang="en-GB" sz="1400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The &lt;username&gt; represents the node key accessing the repository so that we could replace it with for the p2p identity.</a:t>
            </a:r>
            <a:endParaRPr sz="140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F"/>
              </a:buClr>
              <a:buSzPts val="1050"/>
              <a:buAutoNum type="arabicPeriod"/>
            </a:pPr>
            <a:r>
              <a:rPr lang="en-GB" sz="1400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The &lt;password&gt; is unnecessary for public repositories.</a:t>
            </a:r>
            <a:endParaRPr sz="140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F"/>
              </a:buClr>
              <a:buSzPts val="1050"/>
              <a:buAutoNum type="arabicPeriod"/>
            </a:pPr>
            <a:r>
              <a:rPr lang="en-GB" sz="1400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The &lt;hostname&gt; typically represents the server, but in p2p, it maps to the node key hosting the repo. We could reuse &lt;key&gt; here or use a different term like &lt;hostkey&gt; to avoid confusion.</a:t>
            </a:r>
            <a:endParaRPr sz="140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F"/>
              </a:buClr>
              <a:buSzPts val="1050"/>
              <a:buAutoNum type="arabicPeriod"/>
            </a:pPr>
            <a:r>
              <a:rPr lang="en-GB" sz="1400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The &lt;port&gt; may not be relevant for p2p networking?</a:t>
            </a:r>
            <a:endParaRPr sz="140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F"/>
              </a:buClr>
              <a:buSzPts val="1050"/>
              <a:buAutoNum type="arabicPeriod"/>
            </a:pPr>
            <a:r>
              <a:rPr lang="en-GB" sz="1400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For &lt;path&gt;, mega uses monorepos so there are no &lt;namespaces&gt; or &lt;repo&gt; names, only paths. We could design a virtual path scheme to map paths to exposed public paths privately.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4198482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40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VCS</a:t>
            </a:r>
            <a:r>
              <a:rPr lang="en-US" altLang="zh-CN" sz="40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: </a:t>
            </a:r>
            <a:r>
              <a:rPr lang="zh-CN" sz="40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Centralized</a:t>
            </a:r>
            <a:endParaRPr lang="zh-CN" altLang="en-US" sz="40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910" y="151384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b="1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中央版本控制系统</a:t>
            </a:r>
            <a:r>
              <a:rPr lang="zh-CN" altLang="en-US" b="1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是</a:t>
            </a:r>
            <a:r>
              <a:rPr lang="zh-CN" b="1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一个包含所有版本文件的</a:t>
            </a:r>
            <a:r>
              <a:rPr lang="zh-CN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单一服务器</a:t>
            </a:r>
            <a:r>
              <a:rPr lang="zh-CN" b="1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，以及从该中心位置检出文件的多个客户端</a:t>
            </a:r>
            <a:endParaRPr lang="zh-CN" altLang="en-US" b="1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9" name="Google Shape;169;p27" descr="Centralized version control diagram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7369904" y="2116509"/>
            <a:ext cx="3778025" cy="2625727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1222375" y="2618324"/>
            <a:ext cx="3789680" cy="3130966"/>
            <a:chOff x="471411" y="1273130"/>
            <a:chExt cx="2635500" cy="2401594"/>
          </a:xfrm>
        </p:grpSpPr>
        <p:sp>
          <p:nvSpPr>
            <p:cNvPr id="165" name="Google Shape;165;p27"/>
            <p:cNvSpPr txBox="1"/>
            <p:nvPr>
              <p:custDataLst>
                <p:tags r:id="rId2"/>
              </p:custDataLst>
            </p:nvPr>
          </p:nvSpPr>
          <p:spPr>
            <a:xfrm>
              <a:off x="471411" y="1273130"/>
              <a:ext cx="2519632" cy="125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b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优点：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可与他人进行合作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每个人可以了解其他人</a:t>
              </a:r>
              <a:r>
                <a:rPr lang="zh-CN" altLang="en-US" sz="1400" dirty="0">
                  <a:solidFill>
                    <a:srgbClr val="333372"/>
                  </a:solidFill>
                </a:rPr>
                <a:t>的进展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管理员可以对权限进行细粒度控制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提供统一的数据管理入口</a:t>
              </a:r>
            </a:p>
          </p:txBody>
        </p:sp>
        <p:sp>
          <p:nvSpPr>
            <p:cNvPr id="166" name="Google Shape;166;p27"/>
            <p:cNvSpPr txBox="1"/>
            <p:nvPr>
              <p:custDataLst>
                <p:tags r:id="rId3"/>
              </p:custDataLst>
            </p:nvPr>
          </p:nvSpPr>
          <p:spPr>
            <a:xfrm>
              <a:off x="493013" y="2667942"/>
              <a:ext cx="2613898" cy="1006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b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缺点：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无法避免单点故障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无法离开服务器独立工作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磁盘故障可能导致失去</a:t>
              </a:r>
              <a:r>
                <a:rPr lang="zh-CN" altLang="en-US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全部历史记录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5150" y="78334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 dirty="0">
                <a:latin typeface="Times New Roman" panose="02020603050405020304" charset="0"/>
                <a:cs typeface="Times New Roman" panose="02020603050405020304" charset="0"/>
              </a:rPr>
              <a:t>DHT Data Format</a:t>
            </a:r>
          </a:p>
        </p:txBody>
      </p:sp>
      <p:sp>
        <p:nvSpPr>
          <p:cNvPr id="322" name="Google Shape;322;p22"/>
          <p:cNvSpPr txBox="1"/>
          <p:nvPr>
            <p:custDataLst>
              <p:tags r:id="rId2"/>
            </p:custDataLst>
          </p:nvPr>
        </p:nvSpPr>
        <p:spPr>
          <a:xfrm>
            <a:off x="1178560" y="1603375"/>
            <a:ext cx="9426575" cy="365061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[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	 {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   		"upstream":"</a:t>
            </a:r>
            <a:r>
              <a:rPr lang="en-GB" sz="1400" b="1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12D3KooWFgpUQa9WnTztcvs5LLMJmwsMoGZcrTHdt9LKYwerxK</a:t>
            </a: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",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   		"peerId":"node_a_peerId ",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   		"hash":"</a:t>
            </a:r>
            <a:r>
              <a:rPr lang="en-GB" sz="1400" b="1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12D3KooWFgpUQa9WnTztcvs5LLMJmwsMoGZcrTHdt9LKYKpM4MiK</a:t>
            </a: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",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   		"timestamp":1690191636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	},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	{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   		"upstream":"</a:t>
            </a:r>
            <a:r>
              <a:rPr lang="en-GB" sz="1400" b="1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12D3KooWFgpU4564WnTztcvs5LLMJmwsMoGZcrTHdt9LKYKpM4MiK</a:t>
            </a: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",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   		"peerId":"</a:t>
            </a:r>
            <a:r>
              <a:rPr lang="en-GB" sz="1400" b="1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12D3KooWFgpUQa9WnTztcvs5LLMJmwsMoGZcrTHdt9LKYKpM4MiK</a:t>
            </a: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",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   		"hash":"ddddddd",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    		"timestamp":1690128000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   	}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15240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4292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]</a:t>
            </a: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24292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27" name="Google Shape;327;p2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8815" y="64110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 dirty="0">
                <a:latin typeface="Times New Roman" panose="02020603050405020304" charset="0"/>
                <a:cs typeface="Times New Roman" panose="02020603050405020304" charset="0"/>
              </a:rPr>
              <a:t>P2P Process through DHT</a:t>
            </a:r>
          </a:p>
        </p:txBody>
      </p:sp>
      <p:pic>
        <p:nvPicPr>
          <p:cNvPr id="328" name="Google Shape;328;p23"/>
          <p:cNvPicPr preferRelativeResize="0"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61870" y="1318260"/>
            <a:ext cx="7223760" cy="450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33" name="Google Shape;333;p2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1950" y="7725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 dirty="0">
                <a:latin typeface="Times New Roman" panose="02020603050405020304" charset="0"/>
                <a:cs typeface="Times New Roman" panose="02020603050405020304" charset="0"/>
              </a:rPr>
              <a:t>Broadcast Open Source Repo Status Message</a:t>
            </a:r>
          </a:p>
        </p:txBody>
      </p:sp>
      <p:pic>
        <p:nvPicPr>
          <p:cNvPr id="334" name="Google Shape;334;p24"/>
          <p:cNvPicPr preferRelativeResize="0"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52625" y="1718945"/>
            <a:ext cx="8033385" cy="3950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8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9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7" name="Google Shape;407;p49"/>
          <p:cNvGrpSpPr/>
          <p:nvPr/>
        </p:nvGrpSpPr>
        <p:grpSpPr>
          <a:xfrm>
            <a:off x="2036445" y="2448560"/>
            <a:ext cx="8119745" cy="1888490"/>
            <a:chOff x="5666" y="1190213"/>
            <a:chExt cx="19329779" cy="2761397"/>
          </a:xfrm>
        </p:grpSpPr>
        <p:sp>
          <p:nvSpPr>
            <p:cNvPr id="408" name="Google Shape;408;p49"/>
            <p:cNvSpPr/>
            <p:nvPr>
              <p:custDataLst>
                <p:tags r:id="rId2"/>
              </p:custDataLst>
            </p:nvPr>
          </p:nvSpPr>
          <p:spPr>
            <a:xfrm>
              <a:off x="5666" y="1190213"/>
              <a:ext cx="6903492" cy="2761397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1175" tIns="21175" rIns="21175" bIns="21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9" name="Google Shape;409;p49"/>
            <p:cNvSpPr txBox="1"/>
            <p:nvPr>
              <p:custDataLst>
                <p:tags r:id="rId3"/>
              </p:custDataLst>
            </p:nvPr>
          </p:nvSpPr>
          <p:spPr>
            <a:xfrm>
              <a:off x="1386365" y="1190213"/>
              <a:ext cx="4142095" cy="2761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25" tIns="9875" rIns="9875" bIns="9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 panose="020F0502020204030204"/>
                <a:buNone/>
              </a:pPr>
              <a:r>
                <a:rPr 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Support Bazel</a:t>
              </a:r>
              <a:endParaRPr lang="en-US" altLang="zh-CN" sz="2400" b="0" i="0" u="none" strike="noStrike" cap="none" dirty="0">
                <a:solidFill>
                  <a:schemeClr val="lt1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Calibri" panose="020F050202020403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 panose="020F0502020204030204"/>
                <a:buNone/>
              </a:pPr>
              <a:r>
                <a:rPr 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 &amp; Buck2</a:t>
              </a:r>
            </a:p>
          </p:txBody>
        </p:sp>
        <p:sp>
          <p:nvSpPr>
            <p:cNvPr id="410" name="Google Shape;410;p49"/>
            <p:cNvSpPr/>
            <p:nvPr>
              <p:custDataLst>
                <p:tags r:id="rId4"/>
              </p:custDataLst>
            </p:nvPr>
          </p:nvSpPr>
          <p:spPr>
            <a:xfrm>
              <a:off x="6218809" y="1190213"/>
              <a:ext cx="6903492" cy="2761397"/>
            </a:xfrm>
            <a:prstGeom prst="chevron">
              <a:avLst>
                <a:gd name="adj" fmla="val 50000"/>
              </a:avLst>
            </a:prstGeom>
            <a:solidFill>
              <a:srgbClr val="5DAE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1175" tIns="21175" rIns="21175" bIns="21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1" name="Google Shape;411;p49"/>
            <p:cNvSpPr txBox="1"/>
            <p:nvPr>
              <p:custDataLst>
                <p:tags r:id="rId5"/>
              </p:custDataLst>
            </p:nvPr>
          </p:nvSpPr>
          <p:spPr>
            <a:xfrm>
              <a:off x="7599508" y="1190213"/>
              <a:ext cx="4142095" cy="2761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25" tIns="9875" rIns="9875" bIns="9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 panose="020F0502020204030204"/>
                <a:buNone/>
              </a:pPr>
              <a:r>
                <a:rPr 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Add </a:t>
              </a:r>
              <a:endParaRPr lang="en-US" altLang="zh-CN" sz="2400" b="0" i="0" u="none" strike="noStrike" cap="none" dirty="0">
                <a:solidFill>
                  <a:schemeClr val="lt1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Calibri" panose="020F050202020403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 panose="020F0502020204030204"/>
                <a:buNone/>
              </a:pPr>
              <a:r>
                <a:rPr 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E2E </a:t>
              </a:r>
              <a:r>
                <a:rPr lang="en-US" alt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T</a:t>
              </a:r>
              <a:r>
                <a:rPr 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est</a:t>
              </a:r>
            </a:p>
          </p:txBody>
        </p:sp>
        <p:sp>
          <p:nvSpPr>
            <p:cNvPr id="412" name="Google Shape;412;p49"/>
            <p:cNvSpPr/>
            <p:nvPr>
              <p:custDataLst>
                <p:tags r:id="rId6"/>
              </p:custDataLst>
            </p:nvPr>
          </p:nvSpPr>
          <p:spPr>
            <a:xfrm>
              <a:off x="12431953" y="1190213"/>
              <a:ext cx="6903492" cy="2761397"/>
            </a:xfrm>
            <a:prstGeom prst="chevron">
              <a:avLst>
                <a:gd name="adj" fmla="val 50000"/>
              </a:avLst>
            </a:prstGeom>
            <a:solidFill>
              <a:srgbClr val="7F63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1175" tIns="21175" rIns="21175" bIns="21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3" name="Google Shape;413;p49"/>
            <p:cNvSpPr txBox="1"/>
            <p:nvPr>
              <p:custDataLst>
                <p:tags r:id="rId7"/>
              </p:custDataLst>
            </p:nvPr>
          </p:nvSpPr>
          <p:spPr>
            <a:xfrm>
              <a:off x="13812652" y="1190213"/>
              <a:ext cx="4142095" cy="2761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25" tIns="9875" rIns="9875" bIns="9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 panose="020F0502020204030204"/>
                <a:buNone/>
              </a:pPr>
              <a:r>
                <a:rPr lang="en-US" altLang="zh-CN" sz="2400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S</a:t>
              </a:r>
              <a:r>
                <a:rPr 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table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 panose="020F0502020204030204"/>
                <a:buNone/>
              </a:pPr>
              <a:r>
                <a:rPr 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 </a:t>
              </a:r>
              <a:r>
                <a:rPr lang="en-US" alt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R</a:t>
              </a:r>
              <a:r>
                <a:rPr lang="zh-CN" sz="2400" b="0" i="0" u="none" strike="noStrike" cap="none" dirty="0">
                  <a:solidFill>
                    <a:schemeClr val="lt1"/>
                  </a:solidFill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Calibri" panose="020F0502020204030204"/>
                </a:rPr>
                <a:t>elease</a:t>
              </a:r>
            </a:p>
          </p:txBody>
        </p:sp>
      </p:grpSp>
      <p:sp>
        <p:nvSpPr>
          <p:cNvPr id="415" name="Google Shape;415;p49"/>
          <p:cNvSpPr txBox="1"/>
          <p:nvPr>
            <p:custDataLst>
              <p:tags r:id="rId1"/>
            </p:custDataLst>
          </p:nvPr>
        </p:nvSpPr>
        <p:spPr>
          <a:xfrm>
            <a:off x="756499" y="684125"/>
            <a:ext cx="3038100" cy="51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en-US" altLang="zh-CN" sz="32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What’s Next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pic>
        <p:nvPicPr>
          <p:cNvPr id="404" name="Google Shape;404;p49"/>
          <p:cNvPicPr preferRelativeResize="0"/>
          <p:nvPr>
            <p:custDataLst>
              <p:tags r:id="rId1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360098" y="1828660"/>
            <a:ext cx="2512736" cy="2512736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05" name="Google Shape;405;p49"/>
          <p:cNvSpPr txBox="1"/>
          <p:nvPr>
            <p:custDataLst>
              <p:tags r:id="rId2"/>
            </p:custDataLst>
          </p:nvPr>
        </p:nvSpPr>
        <p:spPr>
          <a:xfrm>
            <a:off x="1234128" y="1828660"/>
            <a:ext cx="7125970" cy="26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75" tIns="10575" rIns="10575" bIns="105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For more info about project : 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zh-CN" sz="1600" b="1" i="0" u="sng" strike="noStrike" cap="none" dirty="0">
                <a:solidFill>
                  <a:schemeClr val="tx1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Calibri" panose="020F0502020204030204"/>
                <a:hlinkClick r:id="rId5"/>
              </a:rPr>
              <a:t>https://github.com/web3infra-foundation/mega</a:t>
            </a:r>
            <a:endParaRPr sz="1600" b="1" i="0" u="none" strike="noStrike" cap="none" dirty="0">
              <a:solidFill>
                <a:schemeClr val="tx1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For more info about web3 foundation: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  <a:hlinkClick r:id="rId6"/>
              </a:rPr>
              <a:t>https://web3infra.foundation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endParaRPr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Please Contact us if you have any ideas or questions. 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Email: 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benjamin-747@outlook.com</a:t>
            </a:r>
            <a:endParaRPr sz="2000" b="1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/>
              <a:buNone/>
            </a:pPr>
            <a:endParaRPr sz="2000" b="1" i="0" u="none" strike="noStrike" cap="none" dirty="0">
              <a:solidFill>
                <a:schemeClr val="tx1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2"/>
          <p:cNvSpPr txBox="1"/>
          <p:nvPr userDrawn="1">
            <p:custDataLst>
              <p:tags r:id="rId4"/>
            </p:custDataLst>
          </p:nvPr>
        </p:nvSpPr>
        <p:spPr>
          <a:xfrm>
            <a:off x="9817735" y="5224145"/>
            <a:ext cx="1642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+mn-cs"/>
                <a:sym typeface="+mn-ea"/>
              </a:rPr>
              <a:t>欢迎扫码打卡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445185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+mn-cs"/>
                <a:sym typeface="+mn-ea"/>
              </a:rPr>
              <a:t>积分可兑换对应礼品哟！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45185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905" y="3871595"/>
            <a:ext cx="1234440" cy="123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4" y="419100"/>
            <a:ext cx="4298952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  <a:defRPr sz="4000" b="1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Oswald" panose="00000500000000000000"/>
              </a:rPr>
              <a:t>VCS: Distributed</a:t>
            </a:r>
            <a:endParaRPr lang="zh-CN" altLang="en-US" dirty="0">
              <a:sym typeface="Oswald" panose="00000500000000000000"/>
            </a:endParaRPr>
          </a:p>
        </p:txBody>
      </p:sp>
      <p:grpSp>
        <p:nvGrpSpPr>
          <p:cNvPr id="178" name="Google Shape;178;p28"/>
          <p:cNvGrpSpPr/>
          <p:nvPr/>
        </p:nvGrpSpPr>
        <p:grpSpPr>
          <a:xfrm>
            <a:off x="979805" y="1909445"/>
            <a:ext cx="5327650" cy="3412429"/>
            <a:chOff x="15847144" y="4172194"/>
            <a:chExt cx="19768958" cy="7481539"/>
          </a:xfrm>
        </p:grpSpPr>
        <p:sp>
          <p:nvSpPr>
            <p:cNvPr id="179" name="Google Shape;179;p28"/>
            <p:cNvSpPr txBox="1"/>
            <p:nvPr>
              <p:custDataLst>
                <p:tags r:id="rId2"/>
              </p:custDataLst>
            </p:nvPr>
          </p:nvSpPr>
          <p:spPr>
            <a:xfrm>
              <a:off x="15847144" y="4172194"/>
              <a:ext cx="19768958" cy="3080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0575" rIns="13325" bIns="10575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333372"/>
                </a:buClr>
                <a:buSzPts val="1100"/>
              </a:pPr>
              <a:r>
                <a:rPr lang="zh-CN" altLang="en-US" sz="2000" b="1" dirty="0">
                  <a:solidFill>
                    <a:srgbClr val="333372"/>
                  </a:solidFill>
                </a:rPr>
                <a:t>为了解决中央版本控制系统的这些缺陷，诞生了分布式版本控制系统（</a:t>
              </a:r>
              <a:r>
                <a:rPr lang="en-US" altLang="zh-CN" sz="2000" b="1" dirty="0">
                  <a:solidFill>
                    <a:srgbClr val="333372"/>
                  </a:solidFill>
                </a:rPr>
                <a:t>DVCS</a:t>
              </a:r>
              <a:r>
                <a:rPr lang="zh-CN" altLang="en-US" sz="2000" b="1" dirty="0">
                  <a:solidFill>
                    <a:srgbClr val="333372"/>
                  </a:solidFill>
                </a:rPr>
                <a:t>，如</a:t>
              </a:r>
              <a:r>
                <a:rPr lang="en-US" altLang="zh-CN" sz="2000" b="1" dirty="0">
                  <a:solidFill>
                    <a:srgbClr val="333372"/>
                  </a:solidFill>
                </a:rPr>
                <a:t>Git, Mercurial</a:t>
              </a:r>
              <a:r>
                <a:rPr lang="zh-CN" altLang="en-US" sz="2000" b="1" dirty="0">
                  <a:solidFill>
                    <a:srgbClr val="333372"/>
                  </a:solidFill>
                </a:rPr>
                <a:t>等）</a:t>
              </a:r>
            </a:p>
          </p:txBody>
        </p:sp>
        <p:sp>
          <p:nvSpPr>
            <p:cNvPr id="180" name="Google Shape;180;p28"/>
            <p:cNvSpPr txBox="1"/>
            <p:nvPr>
              <p:custDataLst>
                <p:tags r:id="rId3"/>
              </p:custDataLst>
            </p:nvPr>
          </p:nvSpPr>
          <p:spPr>
            <a:xfrm>
              <a:off x="16823828" y="8370930"/>
              <a:ext cx="13878514" cy="328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171450" marR="0" lvl="0" indent="-1714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 pitchFamily="34" charset="0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客户端保存了</a:t>
              </a:r>
              <a:r>
                <a:rPr lang="zh-CN" sz="1600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完整镜像</a:t>
              </a: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存储库</a:t>
              </a:r>
              <a:endParaRPr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服务器宕机可利用任何客户端进行恢复</a:t>
              </a:r>
              <a:endParaRPr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客户端可以离线工作</a:t>
              </a:r>
            </a:p>
          </p:txBody>
        </p:sp>
      </p:grpSp>
      <p:pic>
        <p:nvPicPr>
          <p:cNvPr id="182" name="Google Shape;182;p28" descr="Distributed version control diagram"/>
          <p:cNvPicPr preferRelativeResize="0"/>
          <p:nvPr>
            <p:custDataLst>
              <p:tags r:id="rId1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6913245" y="1399540"/>
            <a:ext cx="3020060" cy="3843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3" y="419100"/>
            <a:ext cx="600740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en-US" altLang="zh-CN" sz="3900" b="1" dirty="0">
                <a:solidFill>
                  <a:srgbClr val="333372"/>
                </a:solidFill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What is </a:t>
            </a:r>
            <a:r>
              <a:rPr lang="en-US" altLang="zh-CN" sz="3900" b="1" dirty="0" err="1">
                <a:solidFill>
                  <a:srgbClr val="333372"/>
                </a:solidFill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Monorepo</a:t>
            </a:r>
            <a:r>
              <a:rPr lang="en-US" altLang="zh-CN" sz="3900" b="1" dirty="0">
                <a:solidFill>
                  <a:srgbClr val="333372"/>
                </a:solidFill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?</a:t>
            </a:r>
            <a:endParaRPr lang="zh-CN" altLang="en-US" sz="3900" b="1" dirty="0">
              <a:solidFill>
                <a:srgbClr val="333372"/>
              </a:solidFill>
              <a:latin typeface="Times New Roman" panose="02020603050405020304" charset="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0" name="Google Shape;190;p29"/>
          <p:cNvGrpSpPr/>
          <p:nvPr/>
        </p:nvGrpSpPr>
        <p:grpSpPr>
          <a:xfrm>
            <a:off x="1101725" y="1399540"/>
            <a:ext cx="5033645" cy="3928270"/>
            <a:chOff x="2669806" y="3270132"/>
            <a:chExt cx="20446560" cy="12972868"/>
          </a:xfrm>
        </p:grpSpPr>
        <p:grpSp>
          <p:nvGrpSpPr>
            <p:cNvPr id="191" name="Google Shape;191;p29"/>
            <p:cNvGrpSpPr/>
            <p:nvPr/>
          </p:nvGrpSpPr>
          <p:grpSpPr>
            <a:xfrm>
              <a:off x="2669806" y="7509834"/>
              <a:ext cx="19448400" cy="8733166"/>
              <a:chOff x="2669806" y="7750466"/>
              <a:chExt cx="19448400" cy="8733166"/>
            </a:xfrm>
          </p:grpSpPr>
          <p:sp>
            <p:nvSpPr>
              <p:cNvPr id="192" name="Google Shape;192;p2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669806" y="7750466"/>
                <a:ext cx="19448400" cy="494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175" tIns="10575" rIns="21175" bIns="10575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100"/>
                  <a:buFont typeface="Arial" panose="020B0604020202020204"/>
                  <a:buNone/>
                </a:pP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WHY？</a:t>
                </a:r>
                <a:endParaRPr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100"/>
                  <a:buFont typeface="Arial" panose="020B0604020202020204"/>
                  <a:buNone/>
                </a:pP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不需要克隆既可获取企业内全部代码的</a:t>
                </a:r>
                <a:r>
                  <a:rPr lang="zh-CN" sz="1600" b="1" i="0" u="none" strike="noStrike" cap="none" dirty="0">
                    <a:solidFill>
                      <a:srgbClr val="FF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可视化</a:t>
                </a:r>
                <a:endParaRPr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 panose="020B0604020202020204"/>
                  <a:buNone/>
                </a:pPr>
                <a:r>
                  <a:rPr lang="zh-CN" sz="1600" b="1" i="0" u="none" strike="noStrike" cap="none" dirty="0">
                    <a:solidFill>
                      <a:srgbClr val="FF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一致性</a:t>
                </a: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和依赖管理：一次修改，全局可见</a:t>
                </a:r>
                <a:endParaRPr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100"/>
                  <a:buFont typeface="Arial" panose="020B0604020202020204"/>
                  <a:buNone/>
                </a:pP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减少</a:t>
                </a:r>
                <a:r>
                  <a:rPr lang="zh-CN" sz="1600" b="1" i="0" u="none" strike="noStrike" cap="none" dirty="0">
                    <a:solidFill>
                      <a:srgbClr val="FF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重复构建</a:t>
                </a: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和</a:t>
                </a:r>
                <a:r>
                  <a:rPr lang="zh-CN" sz="1600" b="1" i="0" u="none" strike="noStrike" cap="none" dirty="0">
                    <a:solidFill>
                      <a:srgbClr val="FF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测试</a:t>
                </a: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工作</a:t>
                </a:r>
              </a:p>
            </p:txBody>
          </p:sp>
          <p:sp>
            <p:nvSpPr>
              <p:cNvPr id="193" name="Google Shape;193;p2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669806" y="13211401"/>
                <a:ext cx="16357043" cy="3272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575" tIns="10575" rIns="10575" bIns="10575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000"/>
                  <a:buFont typeface="Arial" panose="020B0604020202020204"/>
                  <a:buNone/>
                </a:pPr>
                <a:r>
                  <a:rPr lang="zh-CN" sz="1400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问题</a:t>
                </a:r>
                <a:endParaRPr sz="500" dirty="0"/>
              </a:p>
              <a:p>
                <a:pPr marL="127000" marR="0" lvl="0" indent="-1270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000"/>
                  <a:buFont typeface="Arial" panose="020B0604020202020204"/>
                  <a:buChar char="•"/>
                </a:pPr>
                <a:r>
                  <a:rPr lang="zh-CN" sz="1400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代码仓库太大，无法高效的管理</a:t>
                </a:r>
                <a:endParaRPr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27000" marR="0" lvl="0" indent="-1270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000"/>
                  <a:buFont typeface="Arial" panose="020B0604020202020204"/>
                  <a:buChar char="•"/>
                </a:pPr>
                <a:r>
                  <a:rPr lang="zh-CN" sz="1400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IDE会卡死，传统的CICD耗时太长</a:t>
                </a:r>
              </a:p>
            </p:txBody>
          </p:sp>
        </p:grpSp>
        <p:sp>
          <p:nvSpPr>
            <p:cNvPr id="194" name="Google Shape;194;p29"/>
            <p:cNvSpPr txBox="1"/>
            <p:nvPr>
              <p:custDataLst>
                <p:tags r:id="rId2"/>
              </p:custDataLst>
            </p:nvPr>
          </p:nvSpPr>
          <p:spPr>
            <a:xfrm>
              <a:off x="2669806" y="3270132"/>
              <a:ext cx="20446560" cy="372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WHAT？</a:t>
              </a:r>
              <a:endParaRPr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Monorepo是指包含多个独立项目的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单一代码库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，</a:t>
              </a:r>
              <a:r>
                <a:rPr lang="zh-CN" altLang="en-US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同时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这些项目之间有着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明确定义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的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关系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。</a:t>
              </a:r>
            </a:p>
          </p:txBody>
        </p:sp>
      </p:grpSp>
      <p:pic>
        <p:nvPicPr>
          <p:cNvPr id="195" name="Google Shape;195;p29"/>
          <p:cNvPicPr preferRelativeResize="0"/>
          <p:nvPr>
            <p:custDataLst>
              <p:tags r:id="rId1"/>
            </p:custDataLst>
          </p:nvPr>
        </p:nvPicPr>
        <p:blipFill rotWithShape="1">
          <a:blip r:embed="rId6"/>
          <a:stretch>
            <a:fillRect/>
          </a:stretch>
        </p:blipFill>
        <p:spPr>
          <a:xfrm>
            <a:off x="6663055" y="1748155"/>
            <a:ext cx="4411345" cy="309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979805" y="114300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02005" y="638810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32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Microsoft VFS For Git &amp; Scalar</a:t>
            </a:r>
            <a:endParaRPr lang="zh-CN" altLang="en-US" sz="3200" b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204" name="Google Shape;204;p30"/>
          <p:cNvSpPr txBox="1"/>
          <p:nvPr>
            <p:custDataLst>
              <p:tags r:id="rId1"/>
            </p:custDataLst>
          </p:nvPr>
        </p:nvSpPr>
        <p:spPr>
          <a:xfrm>
            <a:off x="979805" y="1399540"/>
            <a:ext cx="10205720" cy="158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VFS for Git虚拟化了Git存储库下面的文件系统，</a:t>
            </a:r>
            <a:r>
              <a:rPr lang="zh-CN" altLang="en-US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看似</a:t>
            </a: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一个常规的工作目录。</a:t>
            </a:r>
            <a:endParaRPr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/>
              <a:buNone/>
            </a:pPr>
            <a:endParaRPr sz="16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VFS for Git只在</a:t>
            </a:r>
            <a:r>
              <a:rPr lang="zh-CN" sz="16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需要时下载</a:t>
            </a:r>
            <a:r>
              <a: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对象。</a:t>
            </a:r>
            <a:endParaRPr sz="16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VFS for Git确保Git操作（如状态、检出等）尽可能快速，因为只会考虑用户访问过的文件。</a:t>
            </a:r>
          </a:p>
        </p:txBody>
      </p:sp>
      <p:sp>
        <p:nvSpPr>
          <p:cNvPr id="205" name="Google Shape;205;p30"/>
          <p:cNvSpPr txBox="1"/>
          <p:nvPr>
            <p:custDataLst>
              <p:tags r:id="rId2"/>
            </p:custDataLst>
          </p:nvPr>
        </p:nvSpPr>
        <p:spPr>
          <a:xfrm>
            <a:off x="1281430" y="3796030"/>
            <a:ext cx="5137150" cy="26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numCol="2" anchor="t" anchorCtr="0">
            <a:spAutoFit/>
          </a:bodyPr>
          <a:lstStyle/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部分克隆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后台预获取</a:t>
            </a:r>
            <a:endParaRPr sz="1600" dirty="0"/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稀疏检出</a:t>
            </a:r>
            <a:endParaRPr lang="en-US" altLang="zh-CN"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文件系统监视器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提交图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多包索引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增量重新打包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79805" y="3289300"/>
            <a:ext cx="712470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33372"/>
              </a:buClr>
              <a:buSzPts val="1100"/>
            </a:pPr>
            <a:r>
              <a:rPr lang="en-US" altLang="zh-CN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Scalar </a:t>
            </a:r>
            <a:r>
              <a:rPr lang="zh-CN" altLang="en-US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是一个帮助 </a:t>
            </a:r>
            <a:r>
              <a:rPr lang="en-US" altLang="zh-CN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Git </a:t>
            </a:r>
            <a:r>
              <a:rPr lang="zh-CN" altLang="en-US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扩展到大型存储库的工具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-79375" y="41910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84200" y="419100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en-US" altLang="zh-CN" sz="3200" b="1" dirty="0">
                <a:solidFill>
                  <a:srgbClr val="333372"/>
                </a:solidFill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Facebook</a:t>
            </a:r>
            <a:r>
              <a:rPr lang="zh-CN" sz="24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lang="en-US" altLang="zh-CN" sz="3200" b="1" dirty="0">
                <a:solidFill>
                  <a:srgbClr val="333372"/>
                </a:solidFill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Sapling</a:t>
            </a:r>
            <a:endParaRPr lang="zh-CN" altLang="en-US" sz="3200" b="1" dirty="0">
              <a:solidFill>
                <a:srgbClr val="333372"/>
              </a:solidFill>
              <a:latin typeface="Times New Roman" panose="02020603050405020304" charset="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213" name="Google Shape;213;p31"/>
          <p:cNvSpPr txBox="1"/>
          <p:nvPr>
            <p:custDataLst>
              <p:tags r:id="rId1"/>
            </p:custDataLst>
          </p:nvPr>
        </p:nvSpPr>
        <p:spPr>
          <a:xfrm>
            <a:off x="759039" y="1423735"/>
            <a:ext cx="7501011" cy="26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</a:pPr>
            <a:r>
              <a:rPr lang="en-US" altLang="zh-CN" sz="2000" b="1" dirty="0">
                <a:solidFill>
                  <a:srgbClr val="333372"/>
                </a:solidFill>
              </a:rPr>
              <a:t>Mercurial </a:t>
            </a:r>
            <a:r>
              <a:rPr lang="zh-CN" altLang="en-US" sz="2000" b="1" dirty="0">
                <a:solidFill>
                  <a:srgbClr val="333372"/>
                </a:solidFill>
              </a:rPr>
              <a:t>使用 </a:t>
            </a:r>
            <a:r>
              <a:rPr lang="en-US" altLang="zh-CN" sz="2000" b="1" dirty="0" err="1">
                <a:solidFill>
                  <a:srgbClr val="333372"/>
                </a:solidFill>
              </a:rPr>
              <a:t>revlog</a:t>
            </a:r>
            <a:r>
              <a:rPr lang="en-US" altLang="zh-CN" sz="2000" b="1" dirty="0">
                <a:solidFill>
                  <a:srgbClr val="333372"/>
                </a:solidFill>
              </a:rPr>
              <a:t> </a:t>
            </a:r>
            <a:r>
              <a:rPr lang="zh-CN" altLang="en-US" sz="2000" b="1" dirty="0">
                <a:solidFill>
                  <a:srgbClr val="333372"/>
                </a:solidFill>
              </a:rPr>
              <a:t>的格式来存储对象</a:t>
            </a:r>
            <a:endParaRPr lang="en-US" altLang="zh-CN" sz="2000" b="1" dirty="0">
              <a:solidFill>
                <a:srgbClr val="333372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</a:pPr>
            <a:endParaRPr lang="en-US" altLang="zh-CN" sz="2000" b="1" dirty="0">
              <a:solidFill>
                <a:srgbClr val="333372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333372"/>
              </a:buClr>
              <a:buSzPts val="1100"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333372"/>
                </a:solidFill>
              </a:rPr>
              <a:t>每个文件的不同版本都保存中一个文件中</a:t>
            </a:r>
            <a:endParaRPr lang="en-US" altLang="zh-CN" sz="1600" dirty="0">
              <a:solidFill>
                <a:srgbClr val="333372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333372"/>
              </a:buClr>
              <a:buSzPts val="1100"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333372"/>
                </a:solidFill>
              </a:rPr>
              <a:t>每隔一定版本会保存一个全量文件的快照，提升回溯速度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333372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333372"/>
              </a:solidFill>
            </a:endParaRPr>
          </a:p>
        </p:txBody>
      </p:sp>
      <p:sp>
        <p:nvSpPr>
          <p:cNvPr id="214" name="Google Shape;214;p31"/>
          <p:cNvSpPr txBox="1"/>
          <p:nvPr>
            <p:custDataLst>
              <p:tags r:id="rId2"/>
            </p:custDataLst>
          </p:nvPr>
        </p:nvSpPr>
        <p:spPr>
          <a:xfrm>
            <a:off x="759039" y="3420898"/>
            <a:ext cx="6487222" cy="279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333372"/>
              </a:buClr>
              <a:buSzPts val="1100"/>
            </a:pPr>
            <a:r>
              <a: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Sapling</a:t>
            </a:r>
            <a:r>
              <a:rPr lang="zh-CN" altLang="en-US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是</a:t>
            </a:r>
            <a:r>
              <a: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Meta</a:t>
            </a:r>
            <a:r>
              <a:rPr lang="zh-CN" altLang="en-US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公司开发的源代码控制系统，</a:t>
            </a:r>
            <a:r>
              <a:rPr lang="zh-CN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强调可用性和可扩展性</a:t>
            </a:r>
            <a:endParaRPr lang="en-US" altLang="zh-CN"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</a:pPr>
            <a:endParaRPr lang="en-US" altLang="zh-CN"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 pitchFamily="34" charset="0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IndexedLog是Sapling中主要的存储格式。</a:t>
            </a:r>
            <a:endParaRPr sz="10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lvl="1" indent="-127000">
              <a:lnSpc>
                <a:spcPct val="150000"/>
              </a:lnSpc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O(log N) 查找，不需要重新打包以保持性能。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lvl="1" indent="-127000">
              <a:lnSpc>
                <a:spcPct val="150000"/>
              </a:lnSpc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通过哈希值插入，没有拓扑顺序限制。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无锁文件读取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95419" y="2149074"/>
            <a:ext cx="3593554" cy="2405270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en-US" altLang="zh-CN" sz="3200" b="1" dirty="0">
                <a:solidFill>
                  <a:srgbClr val="333372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Oswald" panose="00000500000000000000"/>
              </a:rPr>
              <a:t>Google</a:t>
            </a:r>
            <a:r>
              <a:rPr lang="zh-CN" sz="2400" b="1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lang="en-US" altLang="zh-CN" sz="3200" b="1" dirty="0">
                <a:solidFill>
                  <a:srgbClr val="333372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Oswald" panose="00000500000000000000"/>
              </a:rPr>
              <a:t>Piper</a:t>
            </a:r>
            <a:endParaRPr lang="zh-CN" altLang="en-US" sz="3200" b="1" dirty="0">
              <a:solidFill>
                <a:srgbClr val="333372"/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254125" y="3315335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3" name="Google Shape;223;p32"/>
          <p:cNvSpPr txBox="1"/>
          <p:nvPr>
            <p:custDataLst>
              <p:tags r:id="rId1"/>
            </p:custDataLst>
          </p:nvPr>
        </p:nvSpPr>
        <p:spPr>
          <a:xfrm>
            <a:off x="979805" y="3820160"/>
            <a:ext cx="8736330" cy="94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75" tIns="10575" rIns="10575" bIns="10575" anchor="t" anchorCtr="0">
            <a:spAutoFit/>
          </a:bodyPr>
          <a:lstStyle/>
          <a:p>
            <a:pPr marL="0" lvl="0" indent="0">
              <a:buSzPts val="1100"/>
              <a:buFont typeface="Arial" panose="020B0604020202020204"/>
              <a:buNone/>
            </a:pPr>
            <a:r>
              <a:rPr lang="en-US" altLang="zh-CN" sz="2000" b="1" dirty="0">
                <a:solidFill>
                  <a:srgbClr val="333372"/>
                </a:solidFill>
                <a:sym typeface="Roboto" panose="02000000000000000000"/>
              </a:rPr>
              <a:t>Piper </a:t>
            </a:r>
            <a:r>
              <a:rPr lang="zh-CN" altLang="en-US" sz="2000" b="1" dirty="0">
                <a:solidFill>
                  <a:srgbClr val="333372"/>
                </a:solidFill>
                <a:sym typeface="Roboto" panose="02000000000000000000"/>
              </a:rPr>
              <a:t>存储单个大型存储库，并在 </a:t>
            </a:r>
            <a:r>
              <a:rPr lang="en-US" altLang="zh-CN" sz="2000" b="1" dirty="0">
                <a:solidFill>
                  <a:srgbClr val="333372"/>
                </a:solidFill>
                <a:sym typeface="Roboto" panose="02000000000000000000"/>
              </a:rPr>
              <a:t>Google</a:t>
            </a:r>
            <a:r>
              <a:rPr lang="zh-CN" altLang="en-US" sz="2000" b="1" dirty="0">
                <a:solidFill>
                  <a:srgbClr val="333372"/>
                </a:solidFill>
                <a:sym typeface="Roboto" panose="02000000000000000000"/>
              </a:rPr>
              <a:t>基础设施</a:t>
            </a:r>
            <a:r>
              <a:rPr lang="en-US" altLang="zh-CN" sz="2000" b="1" dirty="0">
                <a:solidFill>
                  <a:srgbClr val="333372"/>
                </a:solidFill>
                <a:sym typeface="Roboto" panose="02000000000000000000"/>
              </a:rPr>
              <a:t>Spanner</a:t>
            </a:r>
            <a:r>
              <a:rPr lang="zh-CN" altLang="en-US" sz="2000" b="1" dirty="0">
                <a:solidFill>
                  <a:srgbClr val="333372"/>
                </a:solidFill>
                <a:sym typeface="Roboto" panose="02000000000000000000"/>
              </a:rPr>
              <a:t>之上实现</a:t>
            </a:r>
          </a:p>
          <a:p>
            <a:pPr marL="0" lvl="0" indent="0">
              <a:buSzPts val="1100"/>
              <a:buFont typeface="Arial" panose="020B0604020202020204"/>
              <a:buNone/>
            </a:pPr>
            <a:r>
              <a:rPr lang="en-US" altLang="zh-CN" sz="2000" b="1" dirty="0">
                <a:solidFill>
                  <a:srgbClr val="333372"/>
                </a:solidFill>
                <a:sym typeface="Roboto" panose="02000000000000000000"/>
              </a:rPr>
              <a:t> </a:t>
            </a:r>
          </a:p>
          <a:p>
            <a:pPr marL="0" lvl="0" indent="0">
              <a:buSzPts val="1100"/>
              <a:buFont typeface="Arial" panose="020B0604020202020204"/>
              <a:buNone/>
            </a:pPr>
            <a:endParaRPr lang="zh-CN" altLang="en-US" sz="2000" b="1" dirty="0">
              <a:solidFill>
                <a:srgbClr val="333372"/>
              </a:solidFill>
              <a:sym typeface="Roboto" panose="02000000000000000000"/>
            </a:endParaRPr>
          </a:p>
        </p:txBody>
      </p:sp>
      <p:grpSp>
        <p:nvGrpSpPr>
          <p:cNvPr id="224" name="Google Shape;224;p32"/>
          <p:cNvGrpSpPr/>
          <p:nvPr/>
        </p:nvGrpSpPr>
        <p:grpSpPr>
          <a:xfrm>
            <a:off x="7700780" y="1285202"/>
            <a:ext cx="3081484" cy="2329700"/>
            <a:chOff x="28447821" y="3366358"/>
            <a:chExt cx="18252086" cy="9741029"/>
          </a:xfrm>
        </p:grpSpPr>
        <p:pic>
          <p:nvPicPr>
            <p:cNvPr id="225" name="Google Shape;225;p32" descr="UT1"/>
            <p:cNvPicPr preferRelativeResize="0"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/>
            <a:stretch>
              <a:fillRect/>
            </a:stretch>
          </p:blipFill>
          <p:spPr>
            <a:xfrm>
              <a:off x="28447821" y="3366358"/>
              <a:ext cx="17595606" cy="7447887"/>
            </a:xfrm>
            <a:prstGeom prst="roundRect">
              <a:avLst>
                <a:gd name="adj" fmla="val 10399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26" name="Google Shape;226;p32"/>
            <p:cNvSpPr txBox="1"/>
            <p:nvPr>
              <p:custDataLst>
                <p:tags r:id="rId5"/>
              </p:custDataLst>
            </p:nvPr>
          </p:nvSpPr>
          <p:spPr>
            <a:xfrm>
              <a:off x="28447821" y="11222276"/>
              <a:ext cx="18252086" cy="1885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zh-CN" sz="14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Table. Google repository statistics, January 2015.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54125" y="4242435"/>
            <a:ext cx="7691755" cy="20789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56615" y="2049780"/>
            <a:ext cx="6390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33372"/>
                </a:solidFill>
              </a:rPr>
              <a:t>Google</a:t>
            </a:r>
            <a:r>
              <a:rPr lang="zh-CN" altLang="en-US" sz="2000" b="1" dirty="0">
                <a:solidFill>
                  <a:srgbClr val="333372"/>
                </a:solidFill>
              </a:rPr>
              <a:t>的代码规模证明了大型单一存储库的</a:t>
            </a:r>
            <a:r>
              <a:rPr lang="zh-CN" altLang="en-US" sz="2000" b="1" dirty="0">
                <a:solidFill>
                  <a:srgbClr val="333372"/>
                </a:solidFill>
                <a:sym typeface="+mn-ea"/>
              </a:rPr>
              <a:t>可行性</a:t>
            </a:r>
            <a:endParaRPr lang="zh-CN" altLang="en-US" sz="2000" b="1" dirty="0">
              <a:solidFill>
                <a:srgbClr val="333372"/>
              </a:solidFill>
            </a:endParaRPr>
          </a:p>
          <a:p>
            <a:endParaRPr lang="en-US" altLang="zh-CN" sz="2000" b="1" dirty="0">
              <a:solidFill>
                <a:srgbClr val="333372"/>
              </a:solidFill>
            </a:endParaRPr>
          </a:p>
          <a:p>
            <a:endParaRPr lang="zh-CN" altLang="en-US" sz="2000" b="1" dirty="0">
              <a:solidFill>
                <a:srgbClr val="33337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 dirty="0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3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58799" y="679450"/>
            <a:ext cx="679615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3200" b="1" dirty="0">
                <a:solidFill>
                  <a:srgbClr val="333372"/>
                </a:solidFill>
                <a:latin typeface="Footlight MT Light" panose="0204060206030A020304" charset="0"/>
                <a:ea typeface="Oswald" panose="00000500000000000000"/>
                <a:cs typeface="Footlight MT Light" panose="0204060206030A020304" charset="0"/>
                <a:sym typeface="Oswald" panose="00000500000000000000"/>
              </a:rPr>
              <a:t>Git is good, but not for Monorepos</a:t>
            </a:r>
            <a:endParaRPr lang="zh-CN" altLang="en-US" sz="3200" b="1" dirty="0">
              <a:solidFill>
                <a:srgbClr val="333372"/>
              </a:solidFill>
              <a:latin typeface="Footlight MT Light" panose="0204060206030A020304" charset="0"/>
              <a:ea typeface="Oswald" panose="00000500000000000000"/>
              <a:cs typeface="Footlight MT Light" panose="0204060206030A020304" charset="0"/>
              <a:sym typeface="Oswald" panose="0000050000000000000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62772" y="2073255"/>
            <a:ext cx="8596900" cy="2940685"/>
            <a:chOff x="1182387" y="1391206"/>
            <a:chExt cx="8596900" cy="2940685"/>
          </a:xfrm>
        </p:grpSpPr>
        <p:sp>
          <p:nvSpPr>
            <p:cNvPr id="234" name="Google Shape;234;p33"/>
            <p:cNvSpPr txBox="1"/>
            <p:nvPr>
              <p:custDataLst>
                <p:tags r:id="rId1"/>
              </p:custDataLst>
            </p:nvPr>
          </p:nvSpPr>
          <p:spPr>
            <a:xfrm>
              <a:off x="1182387" y="1391206"/>
              <a:ext cx="2820653" cy="2940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None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问题：</a:t>
              </a: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快速迭代历史记录太多？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处理大型仓库时clone耗时过长</a:t>
              </a:r>
              <a:r>
                <a:rPr lang="zh-CN" altLang="en-US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？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大型文件怎么管理</a:t>
              </a:r>
              <a:r>
                <a:rPr lang="zh-CN" altLang="en-US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？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zh-CN" altLang="en-US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如何共享代码？</a:t>
              </a: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en-US" alt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…</a:t>
              </a:r>
              <a:endParaRPr lang="zh-CN" altLang="en-US" sz="600" dirty="0"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 panose="020F0502020204030204"/>
                <a:buNone/>
              </a:pPr>
              <a:endParaRPr lang="zh-CN" altLang="en-US" sz="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34;p33"/>
            <p:cNvSpPr txBox="1"/>
            <p:nvPr>
              <p:custDataLst>
                <p:tags r:id="rId2"/>
              </p:custDataLst>
            </p:nvPr>
          </p:nvSpPr>
          <p:spPr>
            <a:xfrm>
              <a:off x="5414314" y="1671282"/>
              <a:ext cx="4364973" cy="2020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=&gt;                     截断历史记录？</a:t>
              </a: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=&gt;                     Waiting…?</a:t>
              </a:r>
              <a:endParaRPr sz="600" dirty="0"/>
            </a:p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=&gt;                     Git LFS ?</a:t>
              </a:r>
              <a:endParaRPr sz="600" dirty="0"/>
            </a:p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=&gt;                     Copy And Paste ？</a:t>
              </a: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 panose="020F0502020204030204"/>
                <a:buNone/>
              </a:pP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ZGM5NDQ0ZWI5NWMxNTM0NjdhOWM5ZjM5MTVmYTg4Z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2508</Words>
  <Application>Microsoft Macintosh PowerPoint</Application>
  <PresentationFormat>宽屏</PresentationFormat>
  <Paragraphs>363</Paragraphs>
  <Slides>35</Slides>
  <Notes>1</Notes>
  <HiddenSlides>6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阿里巴巴普惠体 R</vt:lpstr>
      <vt:lpstr>等线</vt:lpstr>
      <vt:lpstr>等线 Light</vt:lpstr>
      <vt:lpstr>黑体</vt:lpstr>
      <vt:lpstr>Arial</vt:lpstr>
      <vt:lpstr>Calibri</vt:lpstr>
      <vt:lpstr>Footlight MT Light</vt:lpstr>
      <vt:lpstr>Lato</vt:lpstr>
      <vt:lpstr>Oswald</vt:lpstr>
      <vt:lpstr>Raleway</vt:lpstr>
      <vt:lpstr>Times New Roman</vt:lpstr>
      <vt:lpstr>Office 主题​​</vt:lpstr>
      <vt:lpstr>1_Office 主题​​</vt:lpstr>
      <vt:lpstr>Mega-Next Generation of git host service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Git Submodules</vt:lpstr>
      <vt:lpstr>PowerPoint 演示文稿</vt:lpstr>
      <vt:lpstr>PowerPoint 演示文稿</vt:lpstr>
      <vt:lpstr>PowerPoint 演示文稿</vt:lpstr>
      <vt:lpstr>Git Internal Objects</vt:lpstr>
      <vt:lpstr>PowerPoint 演示文稿</vt:lpstr>
      <vt:lpstr>Tree Object</vt:lpstr>
      <vt:lpstr>Commit Objects </vt:lpstr>
      <vt:lpstr>Tag Objects</vt:lpstr>
      <vt:lpstr>PowerPoint 演示文稿</vt:lpstr>
      <vt:lpstr>Variable-Length Decoding</vt:lpstr>
      <vt:lpstr>Git Packfile</vt:lpstr>
      <vt:lpstr>PowerPoint 演示文稿</vt:lpstr>
      <vt:lpstr>Git Transfer Protocol</vt:lpstr>
      <vt:lpstr>Git SSH Protocol</vt:lpstr>
      <vt:lpstr>Mega:  An engine for managing Monorepos</vt:lpstr>
      <vt:lpstr>Mega:  用法与特性</vt:lpstr>
      <vt:lpstr>PowerPoint 演示文稿</vt:lpstr>
      <vt:lpstr>Feature: Source Code Encryption</vt:lpstr>
      <vt:lpstr>Git URI - p2p://&lt;peerID&gt;/&lt;repo&gt;.git</vt:lpstr>
      <vt:lpstr>DHT Data Format</vt:lpstr>
      <vt:lpstr>P2P Process through DHT</vt:lpstr>
      <vt:lpstr>Broadcast Open Source Repo Status Message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叶天星</cp:lastModifiedBy>
  <cp:revision>43</cp:revision>
  <dcterms:created xsi:type="dcterms:W3CDTF">2022-06-28T09:26:00Z</dcterms:created>
  <dcterms:modified xsi:type="dcterms:W3CDTF">2023-10-24T10:22:33Z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2052-11.1.0.15319</vt:lpwstr>
  </property>
</Properties>
</file>