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873" r:id="rId2"/>
    <p:sldId id="258" r:id="rId3"/>
    <p:sldId id="878" r:id="rId4"/>
    <p:sldId id="851" r:id="rId5"/>
    <p:sldId id="879" r:id="rId6"/>
    <p:sldId id="852" r:id="rId7"/>
    <p:sldId id="853" r:id="rId8"/>
    <p:sldId id="854" r:id="rId9"/>
    <p:sldId id="856" r:id="rId10"/>
    <p:sldId id="857" r:id="rId11"/>
    <p:sldId id="859" r:id="rId12"/>
    <p:sldId id="860" r:id="rId13"/>
    <p:sldId id="861" r:id="rId14"/>
    <p:sldId id="865" r:id="rId15"/>
    <p:sldId id="862" r:id="rId16"/>
    <p:sldId id="877" r:id="rId17"/>
    <p:sldId id="863" r:id="rId18"/>
    <p:sldId id="880" r:id="rId19"/>
    <p:sldId id="858" r:id="rId20"/>
    <p:sldId id="849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7A31"/>
    <a:srgbClr val="F15F41"/>
    <a:srgbClr val="445185"/>
    <a:srgbClr val="A5D7F2"/>
    <a:srgbClr val="FFE5CB"/>
    <a:srgbClr val="6EAAC6"/>
    <a:srgbClr val="5AB0D8"/>
    <a:srgbClr val="36A9E3"/>
    <a:srgbClr val="B7DFF4"/>
    <a:srgbClr val="3B8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BC608-20B6-4AC3-BC75-2023E993E79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0F98D2A2-1513-4851-BD66-627EAD3098FB}">
      <dgm:prSet phldrT="[文本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不完整</a:t>
          </a: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不准确的</a:t>
          </a:r>
          <a:endParaRPr lang="en-US" altLang="zh-CN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统计信息</a:t>
          </a:r>
        </a:p>
      </dgm:t>
    </dgm:pt>
    <dgm:pt modelId="{D38E33AB-535B-4843-B901-52CC0478BA42}" type="parTrans" cxnId="{C2D42863-85BC-46F8-B19F-0752E15076EB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4953E3B-B1AB-4FA6-8F78-81755F21A56C}" type="sibTrans" cxnId="{C2D42863-85BC-46F8-B19F-0752E15076EB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D79528A-A842-4ED2-ACB8-05E5F11990EC}">
      <dgm:prSet phldrT="[文本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编译时</a:t>
          </a:r>
          <a:endParaRPr lang="en-US" altLang="zh-CN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优化的限制</a:t>
          </a:r>
        </a:p>
      </dgm:t>
    </dgm:pt>
    <dgm:pt modelId="{9468B86B-64A9-4D2A-8C1E-B3A016641F18}" type="parTrans" cxnId="{2E92977F-3F92-458A-AC06-C5509ED9583E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67157BA-2452-4CC8-B1E1-4DD8834CCBEC}" type="sibTrans" cxnId="{2E92977F-3F92-458A-AC06-C5509ED9583E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BF4C384-EE77-47C2-A101-3DC8E86CC095}">
      <dgm:prSet phldrT="[文本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单一计划的</a:t>
          </a:r>
          <a:endParaRPr lang="en-US" altLang="zh-CN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局限性</a:t>
          </a:r>
        </a:p>
      </dgm:t>
    </dgm:pt>
    <dgm:pt modelId="{4AEC241F-E7BB-48DD-8DA0-0037D9BC3038}" type="parTrans" cxnId="{F4AF9661-F658-4F8A-94EC-1623E3C5391B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5125304-D0F5-496D-9D5D-CFF4B5DCA5AC}" type="sibTrans" cxnId="{F4AF9661-F658-4F8A-94EC-1623E3C5391B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45A3DA0-2EF2-4971-A865-EB5F49F2C4F9}">
      <dgm:prSet phldrT="[文本]" custT="1"/>
      <dgm:spPr>
        <a:solidFill>
          <a:schemeClr val="accent1"/>
        </a:solidFill>
      </dgm:spPr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缺乏</a:t>
          </a:r>
          <a:endParaRPr lang="en-US" altLang="zh-CN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全局视角</a:t>
          </a:r>
        </a:p>
      </dgm:t>
    </dgm:pt>
    <dgm:pt modelId="{008CF3E7-54E5-49C5-9E9D-0B509B906558}" type="parTrans" cxnId="{344D52B9-55F4-4320-8741-4577951FD32C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AF22A32-CFDB-428B-A83C-F9D003A4C389}" type="sibTrans" cxnId="{344D52B9-55F4-4320-8741-4577951FD32C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AD9280-1109-4CC5-BA08-DE15AF8416A1}">
      <dgm:prSet phldrT="[文本]" custT="1"/>
      <dgm:spPr>
        <a:solidFill>
          <a:schemeClr val="accent5"/>
        </a:solidFill>
      </dgm:spPr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缺乏</a:t>
          </a:r>
          <a:endParaRPr lang="en-US" altLang="zh-CN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计划生命周期管理</a:t>
          </a:r>
        </a:p>
      </dgm:t>
    </dgm:pt>
    <dgm:pt modelId="{B0B55298-23E5-4B19-82C5-1E562EFFF504}" type="parTrans" cxnId="{BF32D39E-C4CB-4F7A-8216-EBD134C760BF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6538A99-58ED-4B59-AA1F-AEBF9008B2E2}" type="sibTrans" cxnId="{BF32D39E-C4CB-4F7A-8216-EBD134C760BF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DFDDDA4-3BEA-493B-975E-2500E3F36DDF}" type="pres">
      <dgm:prSet presAssocID="{425BC608-20B6-4AC3-BC75-2023E993E7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1F8DA83-2844-43A7-A4CB-49FF6EC19057}" type="pres">
      <dgm:prSet presAssocID="{0F98D2A2-1513-4851-BD66-627EAD3098F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7D5A13-A6E7-43E6-9994-F1E1B7D0C220}" type="pres">
      <dgm:prSet presAssocID="{F4953E3B-B1AB-4FA6-8F78-81755F21A56C}" presName="sibTrans" presStyleCnt="0"/>
      <dgm:spPr/>
    </dgm:pt>
    <dgm:pt modelId="{8C1794CA-6CBC-4862-A15E-542513B0691B}" type="pres">
      <dgm:prSet presAssocID="{4D79528A-A842-4ED2-ACB8-05E5F11990E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05FB95-6414-4A66-AF8A-9285E5035B82}" type="pres">
      <dgm:prSet presAssocID="{667157BA-2452-4CC8-B1E1-4DD8834CCBEC}" presName="sibTrans" presStyleCnt="0"/>
      <dgm:spPr/>
    </dgm:pt>
    <dgm:pt modelId="{9FDBF82C-AA72-4652-8129-693DA6135D38}" type="pres">
      <dgm:prSet presAssocID="{CBF4C384-EE77-47C2-A101-3DC8E86CC09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CA6156-5962-41A7-9E1A-013238AAE78B}" type="pres">
      <dgm:prSet presAssocID="{35125304-D0F5-496D-9D5D-CFF4B5DCA5AC}" presName="sibTrans" presStyleCnt="0"/>
      <dgm:spPr/>
    </dgm:pt>
    <dgm:pt modelId="{CC5FB50F-0E01-41BE-B769-7D00561A5FDD}" type="pres">
      <dgm:prSet presAssocID="{B45A3DA0-2EF2-4971-A865-EB5F49F2C4F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1A6FBA-11E1-4A3A-9326-CCE6A7CDF958}" type="pres">
      <dgm:prSet presAssocID="{1AF22A32-CFDB-428B-A83C-F9D003A4C389}" presName="sibTrans" presStyleCnt="0"/>
      <dgm:spPr/>
    </dgm:pt>
    <dgm:pt modelId="{46FDAB13-62F9-4781-917C-9F052C3EDB6E}" type="pres">
      <dgm:prSet presAssocID="{B9AD9280-1109-4CC5-BA08-DE15AF8416A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2D42863-85BC-46F8-B19F-0752E15076EB}" srcId="{425BC608-20B6-4AC3-BC75-2023E993E791}" destId="{0F98D2A2-1513-4851-BD66-627EAD3098FB}" srcOrd="0" destOrd="0" parTransId="{D38E33AB-535B-4843-B901-52CC0478BA42}" sibTransId="{F4953E3B-B1AB-4FA6-8F78-81755F21A56C}"/>
    <dgm:cxn modelId="{F4AF9661-F658-4F8A-94EC-1623E3C5391B}" srcId="{425BC608-20B6-4AC3-BC75-2023E993E791}" destId="{CBF4C384-EE77-47C2-A101-3DC8E86CC095}" srcOrd="2" destOrd="0" parTransId="{4AEC241F-E7BB-48DD-8DA0-0037D9BC3038}" sibTransId="{35125304-D0F5-496D-9D5D-CFF4B5DCA5AC}"/>
    <dgm:cxn modelId="{2E80D073-436B-42DD-BDDE-4E43D9F173F6}" type="presOf" srcId="{B45A3DA0-2EF2-4971-A865-EB5F49F2C4F9}" destId="{CC5FB50F-0E01-41BE-B769-7D00561A5FDD}" srcOrd="0" destOrd="0" presId="urn:microsoft.com/office/officeart/2005/8/layout/default"/>
    <dgm:cxn modelId="{FD5FDFDD-4F09-43DE-B8DE-7DB14D7E6022}" type="presOf" srcId="{CBF4C384-EE77-47C2-A101-3DC8E86CC095}" destId="{9FDBF82C-AA72-4652-8129-693DA6135D38}" srcOrd="0" destOrd="0" presId="urn:microsoft.com/office/officeart/2005/8/layout/default"/>
    <dgm:cxn modelId="{69DE194C-A621-4849-9734-77EB14836F04}" type="presOf" srcId="{425BC608-20B6-4AC3-BC75-2023E993E791}" destId="{0DFDDDA4-3BEA-493B-975E-2500E3F36DDF}" srcOrd="0" destOrd="0" presId="urn:microsoft.com/office/officeart/2005/8/layout/default"/>
    <dgm:cxn modelId="{850172A4-F998-46DF-B4A8-5638831AD73B}" type="presOf" srcId="{B9AD9280-1109-4CC5-BA08-DE15AF8416A1}" destId="{46FDAB13-62F9-4781-917C-9F052C3EDB6E}" srcOrd="0" destOrd="0" presId="urn:microsoft.com/office/officeart/2005/8/layout/default"/>
    <dgm:cxn modelId="{8A744B38-6F15-4145-95FE-3F7E2B3B4CF0}" type="presOf" srcId="{4D79528A-A842-4ED2-ACB8-05E5F11990EC}" destId="{8C1794CA-6CBC-4862-A15E-542513B0691B}" srcOrd="0" destOrd="0" presId="urn:microsoft.com/office/officeart/2005/8/layout/default"/>
    <dgm:cxn modelId="{6D3B4885-FE69-4BD5-9735-399BCB888769}" type="presOf" srcId="{0F98D2A2-1513-4851-BD66-627EAD3098FB}" destId="{31F8DA83-2844-43A7-A4CB-49FF6EC19057}" srcOrd="0" destOrd="0" presId="urn:microsoft.com/office/officeart/2005/8/layout/default"/>
    <dgm:cxn modelId="{2E92977F-3F92-458A-AC06-C5509ED9583E}" srcId="{425BC608-20B6-4AC3-BC75-2023E993E791}" destId="{4D79528A-A842-4ED2-ACB8-05E5F11990EC}" srcOrd="1" destOrd="0" parTransId="{9468B86B-64A9-4D2A-8C1E-B3A016641F18}" sibTransId="{667157BA-2452-4CC8-B1E1-4DD8834CCBEC}"/>
    <dgm:cxn modelId="{344D52B9-55F4-4320-8741-4577951FD32C}" srcId="{425BC608-20B6-4AC3-BC75-2023E993E791}" destId="{B45A3DA0-2EF2-4971-A865-EB5F49F2C4F9}" srcOrd="3" destOrd="0" parTransId="{008CF3E7-54E5-49C5-9E9D-0B509B906558}" sibTransId="{1AF22A32-CFDB-428B-A83C-F9D003A4C389}"/>
    <dgm:cxn modelId="{BF32D39E-C4CB-4F7A-8216-EBD134C760BF}" srcId="{425BC608-20B6-4AC3-BC75-2023E993E791}" destId="{B9AD9280-1109-4CC5-BA08-DE15AF8416A1}" srcOrd="4" destOrd="0" parTransId="{B0B55298-23E5-4B19-82C5-1E562EFFF504}" sibTransId="{26538A99-58ED-4B59-AA1F-AEBF9008B2E2}"/>
    <dgm:cxn modelId="{D97654E3-818E-4CF2-B26A-954E69EAFD12}" type="presParOf" srcId="{0DFDDDA4-3BEA-493B-975E-2500E3F36DDF}" destId="{31F8DA83-2844-43A7-A4CB-49FF6EC19057}" srcOrd="0" destOrd="0" presId="urn:microsoft.com/office/officeart/2005/8/layout/default"/>
    <dgm:cxn modelId="{90002BE8-E555-4B99-9753-4B00839A465B}" type="presParOf" srcId="{0DFDDDA4-3BEA-493B-975E-2500E3F36DDF}" destId="{F37D5A13-A6E7-43E6-9994-F1E1B7D0C220}" srcOrd="1" destOrd="0" presId="urn:microsoft.com/office/officeart/2005/8/layout/default"/>
    <dgm:cxn modelId="{5FDCD885-59B1-44B1-AA02-B7F18C8329F2}" type="presParOf" srcId="{0DFDDDA4-3BEA-493B-975E-2500E3F36DDF}" destId="{8C1794CA-6CBC-4862-A15E-542513B0691B}" srcOrd="2" destOrd="0" presId="urn:microsoft.com/office/officeart/2005/8/layout/default"/>
    <dgm:cxn modelId="{AFEB44B0-02F4-482C-A213-9066505D861C}" type="presParOf" srcId="{0DFDDDA4-3BEA-493B-975E-2500E3F36DDF}" destId="{5E05FB95-6414-4A66-AF8A-9285E5035B82}" srcOrd="3" destOrd="0" presId="urn:microsoft.com/office/officeart/2005/8/layout/default"/>
    <dgm:cxn modelId="{021E9401-9E7A-450F-B286-947F418C14C3}" type="presParOf" srcId="{0DFDDDA4-3BEA-493B-975E-2500E3F36DDF}" destId="{9FDBF82C-AA72-4652-8129-693DA6135D38}" srcOrd="4" destOrd="0" presId="urn:microsoft.com/office/officeart/2005/8/layout/default"/>
    <dgm:cxn modelId="{927DE87C-C6F1-44C3-BD9B-299376447B2E}" type="presParOf" srcId="{0DFDDDA4-3BEA-493B-975E-2500E3F36DDF}" destId="{EACA6156-5962-41A7-9E1A-013238AAE78B}" srcOrd="5" destOrd="0" presId="urn:microsoft.com/office/officeart/2005/8/layout/default"/>
    <dgm:cxn modelId="{3DD709CD-C87B-459D-AE7A-25047B2ABB9B}" type="presParOf" srcId="{0DFDDDA4-3BEA-493B-975E-2500E3F36DDF}" destId="{CC5FB50F-0E01-41BE-B769-7D00561A5FDD}" srcOrd="6" destOrd="0" presId="urn:microsoft.com/office/officeart/2005/8/layout/default"/>
    <dgm:cxn modelId="{CC262A96-FDCE-457F-83C7-1FD7245C19EA}" type="presParOf" srcId="{0DFDDDA4-3BEA-493B-975E-2500E3F36DDF}" destId="{2E1A6FBA-11E1-4A3A-9326-CCE6A7CDF958}" srcOrd="7" destOrd="0" presId="urn:microsoft.com/office/officeart/2005/8/layout/default"/>
    <dgm:cxn modelId="{9F6B5C7C-EBB7-4EA5-AD8D-BB933A33316E}" type="presParOf" srcId="{0DFDDDA4-3BEA-493B-975E-2500E3F36DDF}" destId="{46FDAB13-62F9-4781-917C-9F052C3EDB6E}" srcOrd="8" destOrd="0" presId="urn:microsoft.com/office/officeart/2005/8/layout/default"/>
  </dgm:cxnLst>
  <dgm:bg>
    <a:noFill/>
    <a:effectLst>
      <a:outerShdw blurRad="50800" dist="50800" dir="5400000" sx="1000" sy="1000" algn="ctr" rotWithShape="0">
        <a:srgbClr val="000000">
          <a:alpha val="43137"/>
        </a:srgbClr>
      </a:outerShdw>
    </a:effectLst>
  </dgm:bg>
  <dgm:whole>
    <a:effectLst>
      <a:reflection stA="45000" endPos="4200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8DA83-2844-43A7-A4CB-49FF6EC19057}">
      <dsp:nvSpPr>
        <dsp:cNvPr id="0" name=""/>
        <dsp:cNvSpPr/>
      </dsp:nvSpPr>
      <dsp:spPr>
        <a:xfrm>
          <a:off x="666664" y="723"/>
          <a:ext cx="1917802" cy="115068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不完整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不准确的</a:t>
          </a:r>
          <a:endParaRPr lang="en-US" alt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统计信息</a:t>
          </a:r>
        </a:p>
      </dsp:txBody>
      <dsp:txXfrm>
        <a:off x="666664" y="723"/>
        <a:ext cx="1917802" cy="1150681"/>
      </dsp:txXfrm>
    </dsp:sp>
    <dsp:sp modelId="{8C1794CA-6CBC-4862-A15E-542513B0691B}">
      <dsp:nvSpPr>
        <dsp:cNvPr id="0" name=""/>
        <dsp:cNvSpPr/>
      </dsp:nvSpPr>
      <dsp:spPr>
        <a:xfrm>
          <a:off x="2776247" y="723"/>
          <a:ext cx="1917802" cy="115068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编译时</a:t>
          </a:r>
          <a:endParaRPr lang="en-US" alt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优化的限制</a:t>
          </a:r>
        </a:p>
      </dsp:txBody>
      <dsp:txXfrm>
        <a:off x="2776247" y="723"/>
        <a:ext cx="1917802" cy="1150681"/>
      </dsp:txXfrm>
    </dsp:sp>
    <dsp:sp modelId="{9FDBF82C-AA72-4652-8129-693DA6135D38}">
      <dsp:nvSpPr>
        <dsp:cNvPr id="0" name=""/>
        <dsp:cNvSpPr/>
      </dsp:nvSpPr>
      <dsp:spPr>
        <a:xfrm>
          <a:off x="4885830" y="723"/>
          <a:ext cx="1917802" cy="1150681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单一计划的</a:t>
          </a:r>
          <a:endParaRPr lang="en-US" alt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局限性</a:t>
          </a:r>
        </a:p>
      </dsp:txBody>
      <dsp:txXfrm>
        <a:off x="4885830" y="723"/>
        <a:ext cx="1917802" cy="1150681"/>
      </dsp:txXfrm>
    </dsp:sp>
    <dsp:sp modelId="{CC5FB50F-0E01-41BE-B769-7D00561A5FDD}">
      <dsp:nvSpPr>
        <dsp:cNvPr id="0" name=""/>
        <dsp:cNvSpPr/>
      </dsp:nvSpPr>
      <dsp:spPr>
        <a:xfrm>
          <a:off x="6995413" y="723"/>
          <a:ext cx="1917802" cy="115068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缺乏</a:t>
          </a:r>
          <a:endParaRPr lang="en-US" alt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全局视角</a:t>
          </a:r>
        </a:p>
      </dsp:txBody>
      <dsp:txXfrm>
        <a:off x="6995413" y="723"/>
        <a:ext cx="1917802" cy="1150681"/>
      </dsp:txXfrm>
    </dsp:sp>
    <dsp:sp modelId="{46FDAB13-62F9-4781-917C-9F052C3EDB6E}">
      <dsp:nvSpPr>
        <dsp:cNvPr id="0" name=""/>
        <dsp:cNvSpPr/>
      </dsp:nvSpPr>
      <dsp:spPr>
        <a:xfrm>
          <a:off x="9104996" y="723"/>
          <a:ext cx="1917802" cy="1150681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缺乏</a:t>
          </a:r>
          <a:endParaRPr lang="en-US" alt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计划生命周期管理</a:t>
          </a:r>
        </a:p>
      </dsp:txBody>
      <dsp:txXfrm>
        <a:off x="9104996" y="723"/>
        <a:ext cx="1917802" cy="1150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8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6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2.png"/><Relationship Id="rId2" Type="http://schemas.openxmlformats.org/officeDocument/2006/relationships/tags" Target="../tags/tag21.xml"/><Relationship Id="rId16" Type="http://schemas.openxmlformats.org/officeDocument/2006/relationships/image" Target="../media/image5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image" Target="../media/image11.png"/><Relationship Id="rId10" Type="http://schemas.openxmlformats.org/officeDocument/2006/relationships/tags" Target="../tags/tag29.xml"/><Relationship Id="rId19" Type="http://schemas.openxmlformats.org/officeDocument/2006/relationships/image" Target="../media/image7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单击此处编辑</a:t>
            </a:r>
            <a:br>
              <a:rPr lang="zh-CN" altLang="en-US"/>
            </a:br>
            <a:r>
              <a:rPr lang="zh-CN" altLang="en-US"/>
              <a:t>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2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3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5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30" y="272762"/>
            <a:ext cx="1981182" cy="5408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2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1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2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810860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8078470" y="5219935"/>
            <a:ext cx="1470025" cy="24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扫码关注开源社公众号</a:t>
            </a:r>
          </a:p>
        </p:txBody>
      </p:sp>
      <p:pic>
        <p:nvPicPr>
          <p:cNvPr id="38" name="图片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738" y="3787206"/>
            <a:ext cx="1379035" cy="1379534"/>
          </a:xfrm>
          <a:prstGeom prst="rect">
            <a:avLst/>
          </a:prstGeom>
        </p:spPr>
      </p:pic>
      <p:pic>
        <p:nvPicPr>
          <p:cNvPr id="14" name="图片 13" descr="小O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 rot="20940000">
            <a:off x="8539330" y="3173095"/>
            <a:ext cx="579029" cy="653121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8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9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11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13"/>
            </p:custDataLst>
          </p:nvPr>
        </p:nvSpPr>
        <p:spPr>
          <a:xfrm>
            <a:off x="9744364" y="5224380"/>
            <a:ext cx="1819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扫码关注 </a:t>
            </a:r>
            <a:r>
              <a:rPr lang="en-US" altLang="zh-CN" sz="1000" dirty="0" err="1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KaiwuDB</a:t>
            </a:r>
            <a:r>
              <a:rPr lang="en-US" altLang="zh-CN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 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公众号</a:t>
            </a:r>
          </a:p>
        </p:txBody>
      </p:sp>
      <p:sp>
        <p:nvSpPr>
          <p:cNvPr id="4" name="文本占位符 3"/>
          <p:cNvSpPr>
            <a:spLocks noGrp="1"/>
          </p:cNvSpPr>
          <p:nvPr userDrawn="1"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A3EBB1-442C-584D-ABB6-E5ADC8C40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4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10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</a:p>
        </p:txBody>
      </p:sp>
      <p:sp>
        <p:nvSpPr>
          <p:cNvPr id="26" name="文本框 25"/>
          <p:cNvSpPr txBox="1"/>
          <p:nvPr userDrawn="1">
            <p:custDataLst>
              <p:tags r:id="rId11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47.sv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tags" Target="../tags/tag39.xml"/><Relationship Id="rId7" Type="http://schemas.openxmlformats.org/officeDocument/2006/relationships/image" Target="../media/image40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5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56921" y="2160905"/>
            <a:ext cx="4923444" cy="13258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b="1" dirty="0">
                <a:solidFill>
                  <a:srgbClr val="363E7D"/>
                </a:solidFill>
              </a:rPr>
              <a:t>看见</a:t>
            </a:r>
            <a:r>
              <a:rPr lang="zh-CN" altLang="en-US" sz="3600" b="1" dirty="0" smtClean="0">
                <a:solidFill>
                  <a:srgbClr val="363E7D"/>
                </a:solidFill>
              </a:rPr>
              <a:t>未来</a:t>
            </a:r>
            <a:r>
              <a:rPr lang="en-US" altLang="zh-CN" sz="3600" b="1" dirty="0" smtClean="0">
                <a:solidFill>
                  <a:srgbClr val="363E7D"/>
                </a:solidFill>
              </a:rPr>
              <a:t>—</a:t>
            </a:r>
            <a:r>
              <a:rPr lang="en" altLang="zh-CN" sz="3600" b="1" dirty="0" smtClean="0">
                <a:solidFill>
                  <a:srgbClr val="363E7D"/>
                </a:solidFill>
              </a:rPr>
              <a:t>AI</a:t>
            </a:r>
            <a:r>
              <a:rPr lang="zh-CN" altLang="en-US" sz="3600" b="1" dirty="0" smtClean="0">
                <a:solidFill>
                  <a:srgbClr val="363E7D"/>
                </a:solidFill>
              </a:rPr>
              <a:t> 技术</a:t>
            </a:r>
            <a:r>
              <a:rPr lang="en-US" altLang="zh-CN" sz="3600" b="1" dirty="0" smtClean="0">
                <a:solidFill>
                  <a:srgbClr val="363E7D"/>
                </a:solidFill>
              </a:rPr>
              <a:t/>
            </a:r>
            <a:br>
              <a:rPr lang="en-US" altLang="zh-CN" sz="3600" b="1" dirty="0" smtClean="0">
                <a:solidFill>
                  <a:srgbClr val="363E7D"/>
                </a:solidFill>
              </a:rPr>
            </a:br>
            <a:r>
              <a:rPr lang="zh-CN" altLang="en-US" sz="3600" b="1" dirty="0" smtClean="0">
                <a:solidFill>
                  <a:srgbClr val="363E7D"/>
                </a:solidFill>
              </a:rPr>
              <a:t>在 </a:t>
            </a:r>
            <a:r>
              <a:rPr lang="en-US" altLang="zh-CN" sz="3600" b="1" dirty="0" err="1" smtClean="0">
                <a:solidFill>
                  <a:srgbClr val="363E7D"/>
                </a:solidFill>
              </a:rPr>
              <a:t>IoT</a:t>
            </a:r>
            <a:r>
              <a:rPr lang="en-US" altLang="zh-CN" sz="3600" b="1" dirty="0" smtClean="0">
                <a:solidFill>
                  <a:srgbClr val="363E7D"/>
                </a:solidFill>
              </a:rPr>
              <a:t> </a:t>
            </a:r>
            <a:r>
              <a:rPr lang="zh-CN" altLang="en-US" sz="3600" b="1" dirty="0" smtClean="0">
                <a:solidFill>
                  <a:srgbClr val="363E7D"/>
                </a:solidFill>
              </a:rPr>
              <a:t>数据</a:t>
            </a:r>
            <a:r>
              <a:rPr lang="zh-CN" altLang="en-US" sz="3600" b="1" dirty="0">
                <a:solidFill>
                  <a:srgbClr val="363E7D"/>
                </a:solidFill>
              </a:rPr>
              <a:t>上的</a:t>
            </a:r>
            <a:r>
              <a:rPr lang="zh-CN" altLang="en-US" sz="3600" b="1" dirty="0" smtClean="0">
                <a:solidFill>
                  <a:srgbClr val="363E7D"/>
                </a:solidFill>
              </a:rPr>
              <a:t>应用</a:t>
            </a:r>
            <a:endParaRPr lang="zh-CN" altLang="en-US" sz="3600" b="1" dirty="0">
              <a:solidFill>
                <a:srgbClr val="363E7D"/>
              </a:solidFill>
            </a:endParaRP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756920" y="3799840"/>
            <a:ext cx="6416040" cy="4826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 smtClean="0">
                <a:solidFill>
                  <a:srgbClr val="363E7D"/>
                </a:solidFill>
                <a:cs typeface="黑体" panose="02010609060101010101" charset="-122"/>
              </a:rPr>
              <a:t>赵衎衎</a:t>
            </a:r>
            <a:r>
              <a:rPr lang="en-US" altLang="zh-CN" b="1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浪潮 </a:t>
            </a:r>
            <a:r>
              <a:rPr lang="en-US" altLang="zh-CN" b="1" dirty="0" err="1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KaiwuDB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5601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DCE0526E-54EF-573D-197D-395B53668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28" y="2493820"/>
            <a:ext cx="9122693" cy="3708500"/>
          </a:xfrm>
          <a:prstGeom prst="rect">
            <a:avLst/>
          </a:prstGeom>
        </p:spPr>
      </p:pic>
      <p:graphicFrame>
        <p:nvGraphicFramePr>
          <p:cNvPr id="29" name="图示 28">
            <a:extLst>
              <a:ext uri="{FF2B5EF4-FFF2-40B4-BE49-F238E27FC236}">
                <a16:creationId xmlns:a16="http://schemas.microsoft.com/office/drawing/2014/main" id="{3EEC78BB-32A8-7559-9A13-F4871AFEF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055310"/>
              </p:ext>
            </p:extLst>
          </p:nvPr>
        </p:nvGraphicFramePr>
        <p:xfrm>
          <a:off x="239185" y="981094"/>
          <a:ext cx="1168946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文本框 29">
            <a:extLst>
              <a:ext uri="{FF2B5EF4-FFF2-40B4-BE49-F238E27FC236}">
                <a16:creationId xmlns:a16="http://schemas.microsoft.com/office/drawing/2014/main" id="{02C52390-26D5-8B4D-A807-AF9E0CA580B2}"/>
              </a:ext>
            </a:extLst>
          </p:cNvPr>
          <p:cNvSpPr txBox="1"/>
          <p:nvPr/>
        </p:nvSpPr>
        <p:spPr>
          <a:xfrm>
            <a:off x="384272" y="28845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数据库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优化自治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FE1F61A-D2BC-C845-A4AC-B5651B8416B9}"/>
              </a:ext>
            </a:extLst>
          </p:cNvPr>
          <p:cNvSpPr/>
          <p:nvPr/>
        </p:nvSpPr>
        <p:spPr>
          <a:xfrm>
            <a:off x="396910" y="778107"/>
            <a:ext cx="242018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1476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圆角矩形 39">
            <a:extLst>
              <a:ext uri="{FF2B5EF4-FFF2-40B4-BE49-F238E27FC236}">
                <a16:creationId xmlns:a16="http://schemas.microsoft.com/office/drawing/2014/main" id="{E5C3E56A-CA5E-134F-9F2A-BB095C4F3B1B}"/>
              </a:ext>
            </a:extLst>
          </p:cNvPr>
          <p:cNvSpPr/>
          <p:nvPr/>
        </p:nvSpPr>
        <p:spPr>
          <a:xfrm>
            <a:off x="983432" y="2192044"/>
            <a:ext cx="3168352" cy="28803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15878595-7BB5-6E4E-84F7-76A277A57A9C}"/>
              </a:ext>
            </a:extLst>
          </p:cNvPr>
          <p:cNvSpPr/>
          <p:nvPr/>
        </p:nvSpPr>
        <p:spPr>
          <a:xfrm>
            <a:off x="983432" y="1259172"/>
            <a:ext cx="3168352" cy="28803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0B5DE80B-0F07-7882-AA26-EF1B3A9F25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59896" y="1048795"/>
            <a:ext cx="6360449" cy="4543177"/>
          </a:xfrm>
          <a:prstGeom prst="rect">
            <a:avLst/>
          </a:prstGeom>
        </p:spPr>
      </p:pic>
      <p:sp>
        <p:nvSpPr>
          <p:cNvPr id="43" name="内容占位符 3">
            <a:extLst>
              <a:ext uri="{FF2B5EF4-FFF2-40B4-BE49-F238E27FC236}">
                <a16:creationId xmlns:a16="http://schemas.microsoft.com/office/drawing/2014/main" id="{7F5CFB7D-0758-9ECD-3CDA-D7E76D9007DE}"/>
              </a:ext>
            </a:extLst>
          </p:cNvPr>
          <p:cNvSpPr txBox="1">
            <a:spLocks/>
          </p:cNvSpPr>
          <p:nvPr/>
        </p:nvSpPr>
        <p:spPr>
          <a:xfrm>
            <a:off x="983432" y="1259172"/>
            <a:ext cx="4176464" cy="3383617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kumimoji="1"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时序</a:t>
            </a:r>
            <a:r>
              <a:rPr kumimoji="1"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kumimoji="1"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Time Series)</a:t>
            </a:r>
            <a:r>
              <a:rPr kumimoji="1"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数据定义</a:t>
            </a:r>
            <a:endParaRPr kumimoji="1"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lvl="1" fontAlgn="auto">
              <a:spcBef>
                <a:spcPts val="1200"/>
              </a:spcBef>
              <a:spcAft>
                <a:spcPts val="0"/>
              </a:spcAft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一系列以时间排序的数据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kumimoji="1"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时序数据特点</a:t>
            </a:r>
            <a:endParaRPr kumimoji="1"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lvl="1" fontAlgn="auto">
              <a:spcBef>
                <a:spcPts val="800"/>
              </a:spcBef>
              <a:spcAft>
                <a:spcPts val="0"/>
              </a:spcAft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带有时间戳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lvl="1" fontAlgn="auto">
              <a:spcBef>
                <a:spcPts val="800"/>
              </a:spcBef>
              <a:spcAft>
                <a:spcPts val="0"/>
              </a:spcAft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数据按时间顺序产生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lvl="1" fontAlgn="auto">
              <a:spcBef>
                <a:spcPts val="800"/>
              </a:spcBef>
              <a:spcAft>
                <a:spcPts val="0"/>
              </a:spcAft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相对高频、稳定的产生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lvl="1" fontAlgn="auto">
              <a:spcBef>
                <a:spcPts val="800"/>
              </a:spcBef>
              <a:spcAft>
                <a:spcPts val="0"/>
              </a:spcAft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价值随时间推移而降低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lvl="1" fontAlgn="auto">
              <a:spcBef>
                <a:spcPts val="800"/>
              </a:spcBef>
              <a:spcAft>
                <a:spcPts val="0"/>
              </a:spcAft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较少更新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lvl="1" fontAlgn="auto">
              <a:spcBef>
                <a:spcPts val="800"/>
              </a:spcBef>
              <a:spcAft>
                <a:spcPts val="0"/>
              </a:spcAft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批量删除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lvl="1" fontAlgn="auto">
              <a:spcBef>
                <a:spcPts val="800"/>
              </a:spcBef>
              <a:spcAft>
                <a:spcPts val="0"/>
              </a:spcAft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常见在时间轴上做聚合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81EA070-61A0-5B0D-46EB-F6AB5F045C9A}"/>
              </a:ext>
            </a:extLst>
          </p:cNvPr>
          <p:cNvSpPr txBox="1"/>
          <p:nvPr/>
        </p:nvSpPr>
        <p:spPr>
          <a:xfrm>
            <a:off x="239607" y="4936192"/>
            <a:ext cx="5352336" cy="8271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时序数据通常是</a:t>
            </a:r>
            <a:r>
              <a:rPr lang="en-US" altLang="zh-CN" sz="20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sz="20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有模式的</a:t>
            </a:r>
            <a:r>
              <a:rPr lang="en-US" altLang="zh-CN" sz="20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数据</a:t>
            </a: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14B115E-2010-5A41-ACEC-F7F84B8694C8}"/>
              </a:ext>
            </a:extLst>
          </p:cNvPr>
          <p:cNvSpPr txBox="1"/>
          <p:nvPr/>
        </p:nvSpPr>
        <p:spPr>
          <a:xfrm>
            <a:off x="396911" y="290724"/>
            <a:ext cx="3868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时序数据 </a:t>
            </a:r>
            <a:r>
              <a:rPr lang="en-US" altLang="zh-CN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看</a:t>
            </a:r>
            <a:r>
              <a:rPr lang="zh-CN" altLang="en-US" sz="2400" b="1" dirty="0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得到的未来</a:t>
            </a:r>
            <a:endParaRPr lang="zh-CN" altLang="en-US" sz="2400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FE1F61A-D2BC-C845-A4AC-B5651B8416B9}"/>
              </a:ext>
            </a:extLst>
          </p:cNvPr>
          <p:cNvSpPr/>
          <p:nvPr/>
        </p:nvSpPr>
        <p:spPr>
          <a:xfrm>
            <a:off x="396910" y="778107"/>
            <a:ext cx="3909117" cy="45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8297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id="{A6F0E5DC-043F-C34A-918F-6E73BD3136A5}"/>
              </a:ext>
            </a:extLst>
          </p:cNvPr>
          <p:cNvSpPr txBox="1"/>
          <p:nvPr/>
        </p:nvSpPr>
        <p:spPr>
          <a:xfrm>
            <a:off x="327409" y="264580"/>
            <a:ext cx="538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AI for TS DB ——</a:t>
            </a:r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智能生命周期</a:t>
            </a:r>
            <a:r>
              <a:rPr lang="zh-CN" altLang="en-US" sz="2400" b="1" dirty="0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管理</a:t>
            </a:r>
            <a:endParaRPr lang="zh-CN" altLang="en-US" sz="2400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91AB99F7-6C4A-5F45-B507-398E61602D55}"/>
              </a:ext>
            </a:extLst>
          </p:cNvPr>
          <p:cNvSpPr/>
          <p:nvPr/>
        </p:nvSpPr>
        <p:spPr>
          <a:xfrm>
            <a:off x="74140" y="3943073"/>
            <a:ext cx="11990347" cy="1865233"/>
          </a:xfrm>
          <a:prstGeom prst="ellipse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891D539A-DB48-6B43-B107-75361DD30FF6}"/>
              </a:ext>
            </a:extLst>
          </p:cNvPr>
          <p:cNvGrpSpPr/>
          <p:nvPr/>
        </p:nvGrpSpPr>
        <p:grpSpPr>
          <a:xfrm>
            <a:off x="1580417" y="1136979"/>
            <a:ext cx="8791019" cy="2715615"/>
            <a:chOff x="1290666" y="1595933"/>
            <a:chExt cx="9439413" cy="3128213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AF746362-1E86-A214-2F0F-C7183B53D764}"/>
                </a:ext>
              </a:extLst>
            </p:cNvPr>
            <p:cNvGrpSpPr/>
            <p:nvPr/>
          </p:nvGrpSpPr>
          <p:grpSpPr>
            <a:xfrm>
              <a:off x="1292742" y="1595933"/>
              <a:ext cx="2580620" cy="2479712"/>
              <a:chOff x="1273701" y="2413016"/>
              <a:chExt cx="2580620" cy="2479712"/>
            </a:xfrm>
            <a:solidFill>
              <a:schemeClr val="accent5">
                <a:lumMod val="75000"/>
              </a:schemeClr>
            </a:solidFill>
          </p:grpSpPr>
          <p:grpSp>
            <p:nvGrpSpPr>
              <p:cNvPr id="85" name="组合 84">
                <a:extLst>
                  <a:ext uri="{FF2B5EF4-FFF2-40B4-BE49-F238E27FC236}">
                    <a16:creationId xmlns:a16="http://schemas.microsoft.com/office/drawing/2014/main" id="{0BDCBF95-38C5-38F9-FE4A-2BC67FD5E40E}"/>
                  </a:ext>
                </a:extLst>
              </p:cNvPr>
              <p:cNvGrpSpPr/>
              <p:nvPr/>
            </p:nvGrpSpPr>
            <p:grpSpPr>
              <a:xfrm>
                <a:off x="1273701" y="2413016"/>
                <a:ext cx="2580620" cy="432000"/>
                <a:chOff x="1273701" y="2348880"/>
                <a:chExt cx="2580620" cy="432000"/>
              </a:xfrm>
              <a:grpFill/>
            </p:grpSpPr>
            <p:sp>
              <p:nvSpPr>
                <p:cNvPr id="110" name="矩形 109">
                  <a:extLst>
                    <a:ext uri="{FF2B5EF4-FFF2-40B4-BE49-F238E27FC236}">
                      <a16:creationId xmlns:a16="http://schemas.microsoft.com/office/drawing/2014/main" id="{F01E2A68-F657-26CF-AACC-89D30378E2ED}"/>
                    </a:ext>
                  </a:extLst>
                </p:cNvPr>
                <p:cNvSpPr/>
                <p:nvPr/>
              </p:nvSpPr>
              <p:spPr>
                <a:xfrm>
                  <a:off x="1273701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111" name="矩形 110">
                  <a:extLst>
                    <a:ext uri="{FF2B5EF4-FFF2-40B4-BE49-F238E27FC236}">
                      <a16:creationId xmlns:a16="http://schemas.microsoft.com/office/drawing/2014/main" id="{BE2DDCD0-8519-5903-437C-BCD0703CC4AC}"/>
                    </a:ext>
                  </a:extLst>
                </p:cNvPr>
                <p:cNvSpPr/>
                <p:nvPr/>
              </p:nvSpPr>
              <p:spPr>
                <a:xfrm>
                  <a:off x="1810844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112" name="矩形 111">
                  <a:extLst>
                    <a:ext uri="{FF2B5EF4-FFF2-40B4-BE49-F238E27FC236}">
                      <a16:creationId xmlns:a16="http://schemas.microsoft.com/office/drawing/2014/main" id="{2C3483EF-23E9-AD83-633E-D169967F3C45}"/>
                    </a:ext>
                  </a:extLst>
                </p:cNvPr>
                <p:cNvSpPr/>
                <p:nvPr/>
              </p:nvSpPr>
              <p:spPr>
                <a:xfrm>
                  <a:off x="2347987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113" name="矩形 112">
                  <a:extLst>
                    <a:ext uri="{FF2B5EF4-FFF2-40B4-BE49-F238E27FC236}">
                      <a16:creationId xmlns:a16="http://schemas.microsoft.com/office/drawing/2014/main" id="{C4949A70-2DF0-C9CA-5095-AFCC121C5E95}"/>
                    </a:ext>
                  </a:extLst>
                </p:cNvPr>
                <p:cNvSpPr/>
                <p:nvPr/>
              </p:nvSpPr>
              <p:spPr>
                <a:xfrm>
                  <a:off x="2885130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114" name="矩形 113">
                  <a:extLst>
                    <a:ext uri="{FF2B5EF4-FFF2-40B4-BE49-F238E27FC236}">
                      <a16:creationId xmlns:a16="http://schemas.microsoft.com/office/drawing/2014/main" id="{89CD6B05-7F67-F916-EF40-C25EB3E70D41}"/>
                    </a:ext>
                  </a:extLst>
                </p:cNvPr>
                <p:cNvSpPr/>
                <p:nvPr/>
              </p:nvSpPr>
              <p:spPr>
                <a:xfrm>
                  <a:off x="3422273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</p:grpSp>
          <p:grpSp>
            <p:nvGrpSpPr>
              <p:cNvPr id="86" name="组合 85">
                <a:extLst>
                  <a:ext uri="{FF2B5EF4-FFF2-40B4-BE49-F238E27FC236}">
                    <a16:creationId xmlns:a16="http://schemas.microsoft.com/office/drawing/2014/main" id="{BB8EE1C6-3C39-AE58-F43F-3D9501F26C8F}"/>
                  </a:ext>
                </a:extLst>
              </p:cNvPr>
              <p:cNvGrpSpPr/>
              <p:nvPr/>
            </p:nvGrpSpPr>
            <p:grpSpPr>
              <a:xfrm>
                <a:off x="1273701" y="2924944"/>
                <a:ext cx="2580620" cy="432000"/>
                <a:chOff x="1273701" y="2348880"/>
                <a:chExt cx="2580620" cy="432000"/>
              </a:xfrm>
              <a:grpFill/>
            </p:grpSpPr>
            <p:sp>
              <p:nvSpPr>
                <p:cNvPr id="105" name="矩形 104">
                  <a:extLst>
                    <a:ext uri="{FF2B5EF4-FFF2-40B4-BE49-F238E27FC236}">
                      <a16:creationId xmlns:a16="http://schemas.microsoft.com/office/drawing/2014/main" id="{A2204EA6-8424-AE24-C643-9534AE84FC01}"/>
                    </a:ext>
                  </a:extLst>
                </p:cNvPr>
                <p:cNvSpPr/>
                <p:nvPr/>
              </p:nvSpPr>
              <p:spPr>
                <a:xfrm>
                  <a:off x="1273701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106" name="矩形 105">
                  <a:extLst>
                    <a:ext uri="{FF2B5EF4-FFF2-40B4-BE49-F238E27FC236}">
                      <a16:creationId xmlns:a16="http://schemas.microsoft.com/office/drawing/2014/main" id="{F4BEF38C-1E97-B14B-9CF8-119E237C912B}"/>
                    </a:ext>
                  </a:extLst>
                </p:cNvPr>
                <p:cNvSpPr/>
                <p:nvPr/>
              </p:nvSpPr>
              <p:spPr>
                <a:xfrm>
                  <a:off x="1810844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107" name="矩形 106">
                  <a:extLst>
                    <a:ext uri="{FF2B5EF4-FFF2-40B4-BE49-F238E27FC236}">
                      <a16:creationId xmlns:a16="http://schemas.microsoft.com/office/drawing/2014/main" id="{9D79F548-792D-B760-A02A-408B8D34B41F}"/>
                    </a:ext>
                  </a:extLst>
                </p:cNvPr>
                <p:cNvSpPr/>
                <p:nvPr/>
              </p:nvSpPr>
              <p:spPr>
                <a:xfrm>
                  <a:off x="2347987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108" name="矩形 107">
                  <a:extLst>
                    <a:ext uri="{FF2B5EF4-FFF2-40B4-BE49-F238E27FC236}">
                      <a16:creationId xmlns:a16="http://schemas.microsoft.com/office/drawing/2014/main" id="{8C84DA5A-FDB1-68C7-990F-E1F9E72A2BBC}"/>
                    </a:ext>
                  </a:extLst>
                </p:cNvPr>
                <p:cNvSpPr/>
                <p:nvPr/>
              </p:nvSpPr>
              <p:spPr>
                <a:xfrm>
                  <a:off x="2885130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109" name="矩形 108">
                  <a:extLst>
                    <a:ext uri="{FF2B5EF4-FFF2-40B4-BE49-F238E27FC236}">
                      <a16:creationId xmlns:a16="http://schemas.microsoft.com/office/drawing/2014/main" id="{E710C2F9-96D1-4DD9-006B-BE5826E28542}"/>
                    </a:ext>
                  </a:extLst>
                </p:cNvPr>
                <p:cNvSpPr/>
                <p:nvPr/>
              </p:nvSpPr>
              <p:spPr>
                <a:xfrm>
                  <a:off x="3422273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</p:grpSp>
          <p:grpSp>
            <p:nvGrpSpPr>
              <p:cNvPr id="87" name="组合 86">
                <a:extLst>
                  <a:ext uri="{FF2B5EF4-FFF2-40B4-BE49-F238E27FC236}">
                    <a16:creationId xmlns:a16="http://schemas.microsoft.com/office/drawing/2014/main" id="{EAE49068-D635-4E3C-C734-DB4EBC04401F}"/>
                  </a:ext>
                </a:extLst>
              </p:cNvPr>
              <p:cNvGrpSpPr/>
              <p:nvPr/>
            </p:nvGrpSpPr>
            <p:grpSpPr>
              <a:xfrm>
                <a:off x="1273701" y="3436872"/>
                <a:ext cx="2580620" cy="432000"/>
                <a:chOff x="1273701" y="2348880"/>
                <a:chExt cx="2580620" cy="432000"/>
              </a:xfrm>
              <a:grpFill/>
            </p:grpSpPr>
            <p:sp>
              <p:nvSpPr>
                <p:cNvPr id="100" name="矩形 99">
                  <a:extLst>
                    <a:ext uri="{FF2B5EF4-FFF2-40B4-BE49-F238E27FC236}">
                      <a16:creationId xmlns:a16="http://schemas.microsoft.com/office/drawing/2014/main" id="{D2C16EF9-422F-E326-66C1-40DC01CA8E5C}"/>
                    </a:ext>
                  </a:extLst>
                </p:cNvPr>
                <p:cNvSpPr/>
                <p:nvPr/>
              </p:nvSpPr>
              <p:spPr>
                <a:xfrm>
                  <a:off x="1273701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101" name="矩形 100">
                  <a:extLst>
                    <a:ext uri="{FF2B5EF4-FFF2-40B4-BE49-F238E27FC236}">
                      <a16:creationId xmlns:a16="http://schemas.microsoft.com/office/drawing/2014/main" id="{858B467D-4528-6AC7-7430-6B4BBAAEF5C2}"/>
                    </a:ext>
                  </a:extLst>
                </p:cNvPr>
                <p:cNvSpPr/>
                <p:nvPr/>
              </p:nvSpPr>
              <p:spPr>
                <a:xfrm>
                  <a:off x="1810844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102" name="矩形 101">
                  <a:extLst>
                    <a:ext uri="{FF2B5EF4-FFF2-40B4-BE49-F238E27FC236}">
                      <a16:creationId xmlns:a16="http://schemas.microsoft.com/office/drawing/2014/main" id="{15B754E3-4F25-D39F-F48D-51076E61D97D}"/>
                    </a:ext>
                  </a:extLst>
                </p:cNvPr>
                <p:cNvSpPr/>
                <p:nvPr/>
              </p:nvSpPr>
              <p:spPr>
                <a:xfrm>
                  <a:off x="2347987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103" name="矩形 102">
                  <a:extLst>
                    <a:ext uri="{FF2B5EF4-FFF2-40B4-BE49-F238E27FC236}">
                      <a16:creationId xmlns:a16="http://schemas.microsoft.com/office/drawing/2014/main" id="{6BB29A9E-C8BF-A0E5-94D9-C3048F271957}"/>
                    </a:ext>
                  </a:extLst>
                </p:cNvPr>
                <p:cNvSpPr/>
                <p:nvPr/>
              </p:nvSpPr>
              <p:spPr>
                <a:xfrm>
                  <a:off x="2885130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104" name="矩形 103">
                  <a:extLst>
                    <a:ext uri="{FF2B5EF4-FFF2-40B4-BE49-F238E27FC236}">
                      <a16:creationId xmlns:a16="http://schemas.microsoft.com/office/drawing/2014/main" id="{FD39C17C-5E61-DAC7-7F88-E76AF4330333}"/>
                    </a:ext>
                  </a:extLst>
                </p:cNvPr>
                <p:cNvSpPr/>
                <p:nvPr/>
              </p:nvSpPr>
              <p:spPr>
                <a:xfrm>
                  <a:off x="3422273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</p:grpSp>
          <p:grpSp>
            <p:nvGrpSpPr>
              <p:cNvPr id="88" name="组合 87">
                <a:extLst>
                  <a:ext uri="{FF2B5EF4-FFF2-40B4-BE49-F238E27FC236}">
                    <a16:creationId xmlns:a16="http://schemas.microsoft.com/office/drawing/2014/main" id="{30F010AD-7B57-BF1E-7565-F6288100FB4C}"/>
                  </a:ext>
                </a:extLst>
              </p:cNvPr>
              <p:cNvGrpSpPr/>
              <p:nvPr/>
            </p:nvGrpSpPr>
            <p:grpSpPr>
              <a:xfrm>
                <a:off x="1273701" y="3948800"/>
                <a:ext cx="2580620" cy="432000"/>
                <a:chOff x="1273701" y="2348880"/>
                <a:chExt cx="2580620" cy="432000"/>
              </a:xfrm>
              <a:grpFill/>
            </p:grpSpPr>
            <p:sp>
              <p:nvSpPr>
                <p:cNvPr id="95" name="矩形 94">
                  <a:extLst>
                    <a:ext uri="{FF2B5EF4-FFF2-40B4-BE49-F238E27FC236}">
                      <a16:creationId xmlns:a16="http://schemas.microsoft.com/office/drawing/2014/main" id="{DE2C3A80-2D1A-FB71-9788-A1ACBAD44477}"/>
                    </a:ext>
                  </a:extLst>
                </p:cNvPr>
                <p:cNvSpPr/>
                <p:nvPr/>
              </p:nvSpPr>
              <p:spPr>
                <a:xfrm>
                  <a:off x="1273701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96" name="矩形 95">
                  <a:extLst>
                    <a:ext uri="{FF2B5EF4-FFF2-40B4-BE49-F238E27FC236}">
                      <a16:creationId xmlns:a16="http://schemas.microsoft.com/office/drawing/2014/main" id="{3F6BC37C-8858-58A4-536B-6F7D25305BD2}"/>
                    </a:ext>
                  </a:extLst>
                </p:cNvPr>
                <p:cNvSpPr/>
                <p:nvPr/>
              </p:nvSpPr>
              <p:spPr>
                <a:xfrm>
                  <a:off x="1810844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97" name="矩形 96">
                  <a:extLst>
                    <a:ext uri="{FF2B5EF4-FFF2-40B4-BE49-F238E27FC236}">
                      <a16:creationId xmlns:a16="http://schemas.microsoft.com/office/drawing/2014/main" id="{D90D310C-1102-9B08-ABAA-D15FEE36220D}"/>
                    </a:ext>
                  </a:extLst>
                </p:cNvPr>
                <p:cNvSpPr/>
                <p:nvPr/>
              </p:nvSpPr>
              <p:spPr>
                <a:xfrm>
                  <a:off x="2347987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98" name="矩形 97">
                  <a:extLst>
                    <a:ext uri="{FF2B5EF4-FFF2-40B4-BE49-F238E27FC236}">
                      <a16:creationId xmlns:a16="http://schemas.microsoft.com/office/drawing/2014/main" id="{BEE3A965-5410-26DC-18AA-EBCE4C28618D}"/>
                    </a:ext>
                  </a:extLst>
                </p:cNvPr>
                <p:cNvSpPr/>
                <p:nvPr/>
              </p:nvSpPr>
              <p:spPr>
                <a:xfrm>
                  <a:off x="2885130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99" name="矩形 98">
                  <a:extLst>
                    <a:ext uri="{FF2B5EF4-FFF2-40B4-BE49-F238E27FC236}">
                      <a16:creationId xmlns:a16="http://schemas.microsoft.com/office/drawing/2014/main" id="{C6B56F93-C54F-636C-2F7F-FEDDEA84AB3D}"/>
                    </a:ext>
                  </a:extLst>
                </p:cNvPr>
                <p:cNvSpPr/>
                <p:nvPr/>
              </p:nvSpPr>
              <p:spPr>
                <a:xfrm>
                  <a:off x="3422273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</p:grpSp>
          <p:grpSp>
            <p:nvGrpSpPr>
              <p:cNvPr id="89" name="组合 88">
                <a:extLst>
                  <a:ext uri="{FF2B5EF4-FFF2-40B4-BE49-F238E27FC236}">
                    <a16:creationId xmlns:a16="http://schemas.microsoft.com/office/drawing/2014/main" id="{ACDA7E44-7467-E769-9D26-22C4579AFF06}"/>
                  </a:ext>
                </a:extLst>
              </p:cNvPr>
              <p:cNvGrpSpPr/>
              <p:nvPr/>
            </p:nvGrpSpPr>
            <p:grpSpPr>
              <a:xfrm>
                <a:off x="1273701" y="4460728"/>
                <a:ext cx="2580620" cy="432000"/>
                <a:chOff x="1273701" y="2348880"/>
                <a:chExt cx="2580620" cy="432000"/>
              </a:xfrm>
              <a:grpFill/>
            </p:grpSpPr>
            <p:sp>
              <p:nvSpPr>
                <p:cNvPr id="90" name="矩形 89">
                  <a:extLst>
                    <a:ext uri="{FF2B5EF4-FFF2-40B4-BE49-F238E27FC236}">
                      <a16:creationId xmlns:a16="http://schemas.microsoft.com/office/drawing/2014/main" id="{6C615F1E-0047-EBAA-0706-94178A070DF8}"/>
                    </a:ext>
                  </a:extLst>
                </p:cNvPr>
                <p:cNvSpPr/>
                <p:nvPr/>
              </p:nvSpPr>
              <p:spPr>
                <a:xfrm>
                  <a:off x="1273701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1627BD55-8B71-2965-87AB-2CEB284D5003}"/>
                    </a:ext>
                  </a:extLst>
                </p:cNvPr>
                <p:cNvSpPr/>
                <p:nvPr/>
              </p:nvSpPr>
              <p:spPr>
                <a:xfrm>
                  <a:off x="1810844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92" name="矩形 91">
                  <a:extLst>
                    <a:ext uri="{FF2B5EF4-FFF2-40B4-BE49-F238E27FC236}">
                      <a16:creationId xmlns:a16="http://schemas.microsoft.com/office/drawing/2014/main" id="{F9B41CC4-7E31-6C16-ED47-8BD94FED1C86}"/>
                    </a:ext>
                  </a:extLst>
                </p:cNvPr>
                <p:cNvSpPr/>
                <p:nvPr/>
              </p:nvSpPr>
              <p:spPr>
                <a:xfrm>
                  <a:off x="2347987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93" name="矩形 92">
                  <a:extLst>
                    <a:ext uri="{FF2B5EF4-FFF2-40B4-BE49-F238E27FC236}">
                      <a16:creationId xmlns:a16="http://schemas.microsoft.com/office/drawing/2014/main" id="{69D49359-8D1E-8232-C3CC-8FB3ACEA3405}"/>
                    </a:ext>
                  </a:extLst>
                </p:cNvPr>
                <p:cNvSpPr/>
                <p:nvPr/>
              </p:nvSpPr>
              <p:spPr>
                <a:xfrm>
                  <a:off x="2885130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94" name="矩形 93">
                  <a:extLst>
                    <a:ext uri="{FF2B5EF4-FFF2-40B4-BE49-F238E27FC236}">
                      <a16:creationId xmlns:a16="http://schemas.microsoft.com/office/drawing/2014/main" id="{335F9706-CA4B-FBF1-9C11-656BC287490F}"/>
                    </a:ext>
                  </a:extLst>
                </p:cNvPr>
                <p:cNvSpPr/>
                <p:nvPr/>
              </p:nvSpPr>
              <p:spPr>
                <a:xfrm>
                  <a:off x="3422273" y="2348880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</p:grp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DD40A66B-D358-0562-4B6A-ABC65D4B70CF}"/>
                </a:ext>
              </a:extLst>
            </p:cNvPr>
            <p:cNvGrpSpPr/>
            <p:nvPr/>
          </p:nvGrpSpPr>
          <p:grpSpPr>
            <a:xfrm>
              <a:off x="4728299" y="2015171"/>
              <a:ext cx="2043477" cy="2063092"/>
              <a:chOff x="4799856" y="2485072"/>
              <a:chExt cx="2043477" cy="2063092"/>
            </a:xfrm>
            <a:solidFill>
              <a:srgbClr val="00B0F0"/>
            </a:solidFill>
          </p:grpSpPr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0BAEEB35-C4A2-B34D-0343-2CBE2308CBFC}"/>
                  </a:ext>
                </a:extLst>
              </p:cNvPr>
              <p:cNvGrpSpPr/>
              <p:nvPr/>
            </p:nvGrpSpPr>
            <p:grpSpPr>
              <a:xfrm>
                <a:off x="4799856" y="2485072"/>
                <a:ext cx="2043477" cy="432000"/>
                <a:chOff x="4367808" y="2200623"/>
                <a:chExt cx="2043477" cy="432000"/>
              </a:xfrm>
              <a:grpFill/>
            </p:grpSpPr>
            <p:sp>
              <p:nvSpPr>
                <p:cNvPr id="81" name="矩形 80">
                  <a:extLst>
                    <a:ext uri="{FF2B5EF4-FFF2-40B4-BE49-F238E27FC236}">
                      <a16:creationId xmlns:a16="http://schemas.microsoft.com/office/drawing/2014/main" id="{EE7266FC-CD71-B38E-A88C-1BCBAA6B51B9}"/>
                    </a:ext>
                  </a:extLst>
                </p:cNvPr>
                <p:cNvSpPr/>
                <p:nvPr/>
              </p:nvSpPr>
              <p:spPr>
                <a:xfrm>
                  <a:off x="4367808" y="2200623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82" name="矩形 81">
                  <a:extLst>
                    <a:ext uri="{FF2B5EF4-FFF2-40B4-BE49-F238E27FC236}">
                      <a16:creationId xmlns:a16="http://schemas.microsoft.com/office/drawing/2014/main" id="{7E57F712-C433-A35D-06A7-52331027FA17}"/>
                    </a:ext>
                  </a:extLst>
                </p:cNvPr>
                <p:cNvSpPr/>
                <p:nvPr/>
              </p:nvSpPr>
              <p:spPr>
                <a:xfrm>
                  <a:off x="4904951" y="2200623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83" name="矩形 82">
                  <a:extLst>
                    <a:ext uri="{FF2B5EF4-FFF2-40B4-BE49-F238E27FC236}">
                      <a16:creationId xmlns:a16="http://schemas.microsoft.com/office/drawing/2014/main" id="{16BF0408-9671-C053-E4B6-EE4E6CABD3EF}"/>
                    </a:ext>
                  </a:extLst>
                </p:cNvPr>
                <p:cNvSpPr/>
                <p:nvPr/>
              </p:nvSpPr>
              <p:spPr>
                <a:xfrm>
                  <a:off x="5442094" y="2200623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84" name="矩形 83">
                  <a:extLst>
                    <a:ext uri="{FF2B5EF4-FFF2-40B4-BE49-F238E27FC236}">
                      <a16:creationId xmlns:a16="http://schemas.microsoft.com/office/drawing/2014/main" id="{B5062BD8-D51B-FB93-7D22-F68D90996B10}"/>
                    </a:ext>
                  </a:extLst>
                </p:cNvPr>
                <p:cNvSpPr/>
                <p:nvPr/>
              </p:nvSpPr>
              <p:spPr>
                <a:xfrm>
                  <a:off x="5979237" y="2200623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</p:grp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01CF9AFB-B6A1-00E6-4130-1C5041C9A49F}"/>
                  </a:ext>
                </a:extLst>
              </p:cNvPr>
              <p:cNvGrpSpPr/>
              <p:nvPr/>
            </p:nvGrpSpPr>
            <p:grpSpPr>
              <a:xfrm>
                <a:off x="4799856" y="3020239"/>
                <a:ext cx="2043477" cy="432000"/>
                <a:chOff x="4367808" y="2200623"/>
                <a:chExt cx="2043477" cy="432000"/>
              </a:xfrm>
              <a:grpFill/>
            </p:grpSpPr>
            <p:sp>
              <p:nvSpPr>
                <p:cNvPr id="77" name="矩形 76">
                  <a:extLst>
                    <a:ext uri="{FF2B5EF4-FFF2-40B4-BE49-F238E27FC236}">
                      <a16:creationId xmlns:a16="http://schemas.microsoft.com/office/drawing/2014/main" id="{F76AAA2C-D9B9-D3F8-627E-2B34F1BB3CA6}"/>
                    </a:ext>
                  </a:extLst>
                </p:cNvPr>
                <p:cNvSpPr/>
                <p:nvPr/>
              </p:nvSpPr>
              <p:spPr>
                <a:xfrm>
                  <a:off x="4367808" y="2200623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78" name="矩形 77">
                  <a:extLst>
                    <a:ext uri="{FF2B5EF4-FFF2-40B4-BE49-F238E27FC236}">
                      <a16:creationId xmlns:a16="http://schemas.microsoft.com/office/drawing/2014/main" id="{F1FABEAD-D9A1-C8B2-A7A6-D47A31F9C98E}"/>
                    </a:ext>
                  </a:extLst>
                </p:cNvPr>
                <p:cNvSpPr/>
                <p:nvPr/>
              </p:nvSpPr>
              <p:spPr>
                <a:xfrm>
                  <a:off x="4904951" y="2200623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79" name="矩形 78">
                  <a:extLst>
                    <a:ext uri="{FF2B5EF4-FFF2-40B4-BE49-F238E27FC236}">
                      <a16:creationId xmlns:a16="http://schemas.microsoft.com/office/drawing/2014/main" id="{E1F81928-67A7-6A53-89BE-A7EBACC4D6A2}"/>
                    </a:ext>
                  </a:extLst>
                </p:cNvPr>
                <p:cNvSpPr/>
                <p:nvPr/>
              </p:nvSpPr>
              <p:spPr>
                <a:xfrm>
                  <a:off x="5442094" y="2200623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80" name="矩形 79">
                  <a:extLst>
                    <a:ext uri="{FF2B5EF4-FFF2-40B4-BE49-F238E27FC236}">
                      <a16:creationId xmlns:a16="http://schemas.microsoft.com/office/drawing/2014/main" id="{08094077-B81A-E275-2AB0-69362E2E33AD}"/>
                    </a:ext>
                  </a:extLst>
                </p:cNvPr>
                <p:cNvSpPr/>
                <p:nvPr/>
              </p:nvSpPr>
              <p:spPr>
                <a:xfrm>
                  <a:off x="5979237" y="2200623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</p:grpSp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CB67D00D-81EB-3B40-B4EB-4CEEC5B158FA}"/>
                  </a:ext>
                </a:extLst>
              </p:cNvPr>
              <p:cNvGrpSpPr/>
              <p:nvPr/>
            </p:nvGrpSpPr>
            <p:grpSpPr>
              <a:xfrm>
                <a:off x="4799856" y="3555406"/>
                <a:ext cx="2043477" cy="432000"/>
                <a:chOff x="4367808" y="2200623"/>
                <a:chExt cx="2043477" cy="432000"/>
              </a:xfrm>
              <a:grpFill/>
            </p:grpSpPr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788D4418-38D7-9BE4-D704-DB7E5ACEEC57}"/>
                    </a:ext>
                  </a:extLst>
                </p:cNvPr>
                <p:cNvSpPr/>
                <p:nvPr/>
              </p:nvSpPr>
              <p:spPr>
                <a:xfrm>
                  <a:off x="4367808" y="2200623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86A09C1A-D652-F310-37AF-0E6CF45EA919}"/>
                    </a:ext>
                  </a:extLst>
                </p:cNvPr>
                <p:cNvSpPr/>
                <p:nvPr/>
              </p:nvSpPr>
              <p:spPr>
                <a:xfrm>
                  <a:off x="4904951" y="2200623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75" name="矩形 74">
                  <a:extLst>
                    <a:ext uri="{FF2B5EF4-FFF2-40B4-BE49-F238E27FC236}">
                      <a16:creationId xmlns:a16="http://schemas.microsoft.com/office/drawing/2014/main" id="{0F631C90-93AB-5B93-6B80-E229EE1F794A}"/>
                    </a:ext>
                  </a:extLst>
                </p:cNvPr>
                <p:cNvSpPr/>
                <p:nvPr/>
              </p:nvSpPr>
              <p:spPr>
                <a:xfrm>
                  <a:off x="5442094" y="2200623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76" name="矩形 75">
                  <a:extLst>
                    <a:ext uri="{FF2B5EF4-FFF2-40B4-BE49-F238E27FC236}">
                      <a16:creationId xmlns:a16="http://schemas.microsoft.com/office/drawing/2014/main" id="{97A51D6C-6B35-06AE-4DF0-897A0F535187}"/>
                    </a:ext>
                  </a:extLst>
                </p:cNvPr>
                <p:cNvSpPr/>
                <p:nvPr/>
              </p:nvSpPr>
              <p:spPr>
                <a:xfrm>
                  <a:off x="5979237" y="2200623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</p:grp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A532033B-B566-C9D9-304A-CC7BF7BCD315}"/>
                  </a:ext>
                </a:extLst>
              </p:cNvPr>
              <p:cNvGrpSpPr/>
              <p:nvPr/>
            </p:nvGrpSpPr>
            <p:grpSpPr>
              <a:xfrm>
                <a:off x="4799856" y="4116164"/>
                <a:ext cx="2043477" cy="432000"/>
                <a:chOff x="4367808" y="2200623"/>
                <a:chExt cx="2043477" cy="432000"/>
              </a:xfrm>
              <a:grpFill/>
            </p:grpSpPr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10F05526-91CE-5885-1B5B-D79F765D69E4}"/>
                    </a:ext>
                  </a:extLst>
                </p:cNvPr>
                <p:cNvSpPr/>
                <p:nvPr/>
              </p:nvSpPr>
              <p:spPr>
                <a:xfrm>
                  <a:off x="4367808" y="2200623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70" name="矩形 69">
                  <a:extLst>
                    <a:ext uri="{FF2B5EF4-FFF2-40B4-BE49-F238E27FC236}">
                      <a16:creationId xmlns:a16="http://schemas.microsoft.com/office/drawing/2014/main" id="{01F39407-898D-C561-C999-8C8C1CDADB15}"/>
                    </a:ext>
                  </a:extLst>
                </p:cNvPr>
                <p:cNvSpPr/>
                <p:nvPr/>
              </p:nvSpPr>
              <p:spPr>
                <a:xfrm>
                  <a:off x="4904951" y="2200623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71" name="矩形 70">
                  <a:extLst>
                    <a:ext uri="{FF2B5EF4-FFF2-40B4-BE49-F238E27FC236}">
                      <a16:creationId xmlns:a16="http://schemas.microsoft.com/office/drawing/2014/main" id="{FACBDB29-DC59-83D9-6974-148434C163BD}"/>
                    </a:ext>
                  </a:extLst>
                </p:cNvPr>
                <p:cNvSpPr/>
                <p:nvPr/>
              </p:nvSpPr>
              <p:spPr>
                <a:xfrm>
                  <a:off x="5442094" y="2200623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72" name="矩形 71">
                  <a:extLst>
                    <a:ext uri="{FF2B5EF4-FFF2-40B4-BE49-F238E27FC236}">
                      <a16:creationId xmlns:a16="http://schemas.microsoft.com/office/drawing/2014/main" id="{D6415E99-C3A6-0EFB-BD46-CCD13F17D8F3}"/>
                    </a:ext>
                  </a:extLst>
                </p:cNvPr>
                <p:cNvSpPr/>
                <p:nvPr/>
              </p:nvSpPr>
              <p:spPr>
                <a:xfrm>
                  <a:off x="5979237" y="2200623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</p:grp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C00754EF-AA13-1051-957E-93948D3AE9E6}"/>
                </a:ext>
              </a:extLst>
            </p:cNvPr>
            <p:cNvGrpSpPr/>
            <p:nvPr/>
          </p:nvGrpSpPr>
          <p:grpSpPr>
            <a:xfrm>
              <a:off x="7629670" y="2809787"/>
              <a:ext cx="1262097" cy="1285958"/>
              <a:chOff x="7882574" y="2708931"/>
              <a:chExt cx="1262097" cy="1285958"/>
            </a:xfrm>
            <a:solidFill>
              <a:schemeClr val="accent2"/>
            </a:solidFill>
          </p:grpSpPr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4A6DDCF5-3DAC-898D-FD55-C409218F19BD}"/>
                  </a:ext>
                </a:extLst>
              </p:cNvPr>
              <p:cNvGrpSpPr/>
              <p:nvPr/>
            </p:nvGrpSpPr>
            <p:grpSpPr>
              <a:xfrm>
                <a:off x="7882574" y="2708931"/>
                <a:ext cx="1262097" cy="432000"/>
                <a:chOff x="7882574" y="2708931"/>
                <a:chExt cx="1262097" cy="432000"/>
              </a:xfrm>
              <a:grpFill/>
            </p:grpSpPr>
            <p:sp>
              <p:nvSpPr>
                <p:cNvPr id="62" name="矩形 61">
                  <a:extLst>
                    <a:ext uri="{FF2B5EF4-FFF2-40B4-BE49-F238E27FC236}">
                      <a16:creationId xmlns:a16="http://schemas.microsoft.com/office/drawing/2014/main" id="{C4C20848-1B04-FFB7-1E64-888D8DADAB9E}"/>
                    </a:ext>
                  </a:extLst>
                </p:cNvPr>
                <p:cNvSpPr/>
                <p:nvPr/>
              </p:nvSpPr>
              <p:spPr>
                <a:xfrm>
                  <a:off x="7882574" y="2708931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6A144648-4C4D-92FD-0913-E9411697BBED}"/>
                    </a:ext>
                  </a:extLst>
                </p:cNvPr>
                <p:cNvSpPr/>
                <p:nvPr/>
              </p:nvSpPr>
              <p:spPr>
                <a:xfrm>
                  <a:off x="8288348" y="2708931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64" name="矩形 63">
                  <a:extLst>
                    <a:ext uri="{FF2B5EF4-FFF2-40B4-BE49-F238E27FC236}">
                      <a16:creationId xmlns:a16="http://schemas.microsoft.com/office/drawing/2014/main" id="{598AAE4A-92C5-A01F-8D8D-37C61B2AAD8A}"/>
                    </a:ext>
                  </a:extLst>
                </p:cNvPr>
                <p:cNvSpPr/>
                <p:nvPr/>
              </p:nvSpPr>
              <p:spPr>
                <a:xfrm>
                  <a:off x="8712623" y="2708931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</p:grpSp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FA798996-8B4E-C8BB-3DF2-FB0C2E8240E4}"/>
                  </a:ext>
                </a:extLst>
              </p:cNvPr>
              <p:cNvGrpSpPr/>
              <p:nvPr/>
            </p:nvGrpSpPr>
            <p:grpSpPr>
              <a:xfrm>
                <a:off x="7882574" y="3140931"/>
                <a:ext cx="1262097" cy="432000"/>
                <a:chOff x="7882574" y="2708931"/>
                <a:chExt cx="1262097" cy="432000"/>
              </a:xfrm>
              <a:grpFill/>
            </p:grpSpPr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6FCFD7AF-9BD3-4030-F41D-BC81E7F13906}"/>
                    </a:ext>
                  </a:extLst>
                </p:cNvPr>
                <p:cNvSpPr/>
                <p:nvPr/>
              </p:nvSpPr>
              <p:spPr>
                <a:xfrm>
                  <a:off x="7882574" y="2708931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60" name="矩形 59">
                  <a:extLst>
                    <a:ext uri="{FF2B5EF4-FFF2-40B4-BE49-F238E27FC236}">
                      <a16:creationId xmlns:a16="http://schemas.microsoft.com/office/drawing/2014/main" id="{118FAC0B-31F1-C7DB-393C-9A0543D01E04}"/>
                    </a:ext>
                  </a:extLst>
                </p:cNvPr>
                <p:cNvSpPr/>
                <p:nvPr/>
              </p:nvSpPr>
              <p:spPr>
                <a:xfrm>
                  <a:off x="8288348" y="2708931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61" name="矩形 60">
                  <a:extLst>
                    <a:ext uri="{FF2B5EF4-FFF2-40B4-BE49-F238E27FC236}">
                      <a16:creationId xmlns:a16="http://schemas.microsoft.com/office/drawing/2014/main" id="{3DEE7C9E-3262-3A07-0E1E-CB3454310426}"/>
                    </a:ext>
                  </a:extLst>
                </p:cNvPr>
                <p:cNvSpPr/>
                <p:nvPr/>
              </p:nvSpPr>
              <p:spPr>
                <a:xfrm>
                  <a:off x="8712623" y="2708931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</p:grp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226C0B95-3371-5E3D-A4F6-3B6A372C8289}"/>
                  </a:ext>
                </a:extLst>
              </p:cNvPr>
              <p:cNvGrpSpPr/>
              <p:nvPr/>
            </p:nvGrpSpPr>
            <p:grpSpPr>
              <a:xfrm>
                <a:off x="7882574" y="3562889"/>
                <a:ext cx="1262097" cy="432000"/>
                <a:chOff x="7882574" y="2708931"/>
                <a:chExt cx="1262097" cy="432000"/>
              </a:xfrm>
              <a:grpFill/>
            </p:grpSpPr>
            <p:sp>
              <p:nvSpPr>
                <p:cNvPr id="56" name="矩形 55">
                  <a:extLst>
                    <a:ext uri="{FF2B5EF4-FFF2-40B4-BE49-F238E27FC236}">
                      <a16:creationId xmlns:a16="http://schemas.microsoft.com/office/drawing/2014/main" id="{EED5F449-4B0B-CA29-90ED-27127402DB76}"/>
                    </a:ext>
                  </a:extLst>
                </p:cNvPr>
                <p:cNvSpPr/>
                <p:nvPr/>
              </p:nvSpPr>
              <p:spPr>
                <a:xfrm>
                  <a:off x="7882574" y="2708931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57" name="矩形 56">
                  <a:extLst>
                    <a:ext uri="{FF2B5EF4-FFF2-40B4-BE49-F238E27FC236}">
                      <a16:creationId xmlns:a16="http://schemas.microsoft.com/office/drawing/2014/main" id="{B9CD49D2-23EF-266A-2334-5033057D322C}"/>
                    </a:ext>
                  </a:extLst>
                </p:cNvPr>
                <p:cNvSpPr/>
                <p:nvPr/>
              </p:nvSpPr>
              <p:spPr>
                <a:xfrm>
                  <a:off x="8288348" y="2708931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83EF1439-2036-4B04-AD1C-AA2C9FDFAE63}"/>
                    </a:ext>
                  </a:extLst>
                </p:cNvPr>
                <p:cNvSpPr/>
                <p:nvPr/>
              </p:nvSpPr>
              <p:spPr>
                <a:xfrm>
                  <a:off x="8712623" y="2708931"/>
                  <a:ext cx="432048" cy="432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</p:grp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850F41F6-31C6-00B1-90D3-B02243FD4477}"/>
                </a:ext>
              </a:extLst>
            </p:cNvPr>
            <p:cNvGrpSpPr/>
            <p:nvPr/>
          </p:nvGrpSpPr>
          <p:grpSpPr>
            <a:xfrm>
              <a:off x="9862633" y="3225688"/>
              <a:ext cx="867446" cy="876114"/>
              <a:chOff x="10337923" y="2972735"/>
              <a:chExt cx="867446" cy="876114"/>
            </a:xfrm>
            <a:solidFill>
              <a:srgbClr val="FFC000"/>
            </a:solidFill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9F7F808E-A6A7-0BF5-73BF-DCD0654FBCE9}"/>
                  </a:ext>
                </a:extLst>
              </p:cNvPr>
              <p:cNvSpPr/>
              <p:nvPr/>
            </p:nvSpPr>
            <p:spPr>
              <a:xfrm>
                <a:off x="10337923" y="2972735"/>
                <a:ext cx="432048" cy="43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E9E11102-96F9-F5D3-0589-CF67B0EDA2CD}"/>
                  </a:ext>
                </a:extLst>
              </p:cNvPr>
              <p:cNvSpPr/>
              <p:nvPr/>
            </p:nvSpPr>
            <p:spPr>
              <a:xfrm>
                <a:off x="10773321" y="2972735"/>
                <a:ext cx="432048" cy="43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8AC9D2A8-E50B-8323-271A-EC7A1CFA0B6F}"/>
                  </a:ext>
                </a:extLst>
              </p:cNvPr>
              <p:cNvSpPr/>
              <p:nvPr/>
            </p:nvSpPr>
            <p:spPr>
              <a:xfrm>
                <a:off x="10337923" y="3416849"/>
                <a:ext cx="432048" cy="43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03A1DAC6-F366-AA94-2185-805E30E0C1D9}"/>
                  </a:ext>
                </a:extLst>
              </p:cNvPr>
              <p:cNvSpPr/>
              <p:nvPr/>
            </p:nvSpPr>
            <p:spPr>
              <a:xfrm>
                <a:off x="10773321" y="3416849"/>
                <a:ext cx="432048" cy="43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  <p:sp>
          <p:nvSpPr>
            <p:cNvPr id="48" name="虚尾箭头 47">
              <a:extLst>
                <a:ext uri="{FF2B5EF4-FFF2-40B4-BE49-F238E27FC236}">
                  <a16:creationId xmlns:a16="http://schemas.microsoft.com/office/drawing/2014/main" id="{D6A072EC-6146-7E08-80FB-B522F3A7605A}"/>
                </a:ext>
              </a:extLst>
            </p:cNvPr>
            <p:cNvSpPr/>
            <p:nvPr/>
          </p:nvSpPr>
          <p:spPr>
            <a:xfrm>
              <a:off x="1290666" y="4346741"/>
              <a:ext cx="9439413" cy="377405"/>
            </a:xfrm>
            <a:prstGeom prst="stripedRightArrow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88000">
                  <a:schemeClr val="accent4"/>
                </a:gs>
                <a:gs pos="95000">
                  <a:schemeClr val="accent4">
                    <a:lumMod val="60000"/>
                    <a:lumOff val="40000"/>
                    <a:alpha val="73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5" name="内容占位符 3">
            <a:extLst>
              <a:ext uri="{FF2B5EF4-FFF2-40B4-BE49-F238E27FC236}">
                <a16:creationId xmlns:a16="http://schemas.microsoft.com/office/drawing/2014/main" id="{8186CD9A-1F7E-BB41-C9DF-23E24B2ED5AC}"/>
              </a:ext>
            </a:extLst>
          </p:cNvPr>
          <p:cNvSpPr txBox="1">
            <a:spLocks/>
          </p:cNvSpPr>
          <p:nvPr/>
        </p:nvSpPr>
        <p:spPr>
          <a:xfrm>
            <a:off x="1502544" y="4785554"/>
            <a:ext cx="1738636" cy="129646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kumimoji="1"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数据价值高</a:t>
            </a:r>
            <a:endParaRPr kumimoji="1"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kumimoji="1"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查询频率高</a:t>
            </a:r>
            <a:endParaRPr kumimoji="1"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kumimoji="1"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存储成本高</a:t>
            </a:r>
            <a:endParaRPr kumimoji="1"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6" name="内容占位符 3">
            <a:extLst>
              <a:ext uri="{FF2B5EF4-FFF2-40B4-BE49-F238E27FC236}">
                <a16:creationId xmlns:a16="http://schemas.microsoft.com/office/drawing/2014/main" id="{089A6412-4AAC-8F4B-CA61-78AB4EC6B819}"/>
              </a:ext>
            </a:extLst>
          </p:cNvPr>
          <p:cNvSpPr txBox="1">
            <a:spLocks/>
          </p:cNvSpPr>
          <p:nvPr/>
        </p:nvSpPr>
        <p:spPr>
          <a:xfrm>
            <a:off x="9354043" y="4792893"/>
            <a:ext cx="1738636" cy="129646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kumimoji="1"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数据价值低</a:t>
            </a:r>
            <a:endParaRPr kumimoji="1"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kumimoji="1"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查询频率低</a:t>
            </a:r>
            <a:endParaRPr kumimoji="1"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kumimoji="1"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存储成本低</a:t>
            </a:r>
            <a:endParaRPr kumimoji="1"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7" name="内容占位符 3">
            <a:extLst>
              <a:ext uri="{FF2B5EF4-FFF2-40B4-BE49-F238E27FC236}">
                <a16:creationId xmlns:a16="http://schemas.microsoft.com/office/drawing/2014/main" id="{F93EF134-FD6D-EC3B-4611-FCBF66993392}"/>
              </a:ext>
            </a:extLst>
          </p:cNvPr>
          <p:cNvSpPr txBox="1">
            <a:spLocks/>
          </p:cNvSpPr>
          <p:nvPr/>
        </p:nvSpPr>
        <p:spPr>
          <a:xfrm>
            <a:off x="4304977" y="4840635"/>
            <a:ext cx="1890265" cy="901862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压缩算法选择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冷热存储选择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8" name="内容占位符 3">
            <a:extLst>
              <a:ext uri="{FF2B5EF4-FFF2-40B4-BE49-F238E27FC236}">
                <a16:creationId xmlns:a16="http://schemas.microsoft.com/office/drawing/2014/main" id="{4E9CF0E2-7B27-DD86-688F-AADAEAB7592C}"/>
              </a:ext>
            </a:extLst>
          </p:cNvPr>
          <p:cNvSpPr txBox="1">
            <a:spLocks/>
          </p:cNvSpPr>
          <p:nvPr/>
        </p:nvSpPr>
        <p:spPr>
          <a:xfrm>
            <a:off x="6078160" y="4844006"/>
            <a:ext cx="2579223" cy="901862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降采样周期推荐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归档周期推荐</a:t>
            </a:r>
            <a:endParaRPr kumimoji="1"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9" name="内容占位符 3">
            <a:extLst>
              <a:ext uri="{FF2B5EF4-FFF2-40B4-BE49-F238E27FC236}">
                <a16:creationId xmlns:a16="http://schemas.microsoft.com/office/drawing/2014/main" id="{39D99F23-AEEE-1F7E-3FE1-6A5EB9258F6C}"/>
              </a:ext>
            </a:extLst>
          </p:cNvPr>
          <p:cNvSpPr txBox="1">
            <a:spLocks/>
          </p:cNvSpPr>
          <p:nvPr/>
        </p:nvSpPr>
        <p:spPr>
          <a:xfrm>
            <a:off x="199156" y="4248937"/>
            <a:ext cx="1577141" cy="237097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kumimoji="1" lang="en-US" altLang="zh-CN" sz="2000" dirty="0"/>
          </a:p>
        </p:txBody>
      </p:sp>
      <p:sp>
        <p:nvSpPr>
          <p:cNvPr id="120" name="内容占位符 3">
            <a:extLst>
              <a:ext uri="{FF2B5EF4-FFF2-40B4-BE49-F238E27FC236}">
                <a16:creationId xmlns:a16="http://schemas.microsoft.com/office/drawing/2014/main" id="{A97569A8-8FD8-AA9B-4832-F37138E2EB63}"/>
              </a:ext>
            </a:extLst>
          </p:cNvPr>
          <p:cNvSpPr txBox="1">
            <a:spLocks/>
          </p:cNvSpPr>
          <p:nvPr/>
        </p:nvSpPr>
        <p:spPr>
          <a:xfrm>
            <a:off x="9969065" y="4259980"/>
            <a:ext cx="1350457" cy="480034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kumimoji="1" lang="zh-CN" altLang="en-US" sz="16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数据</a:t>
            </a:r>
            <a:endParaRPr kumimoji="1" lang="en-US" altLang="zh-CN" sz="16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1" name="内容占位符 3">
            <a:extLst>
              <a:ext uri="{FF2B5EF4-FFF2-40B4-BE49-F238E27FC236}">
                <a16:creationId xmlns:a16="http://schemas.microsoft.com/office/drawing/2014/main" id="{D5A9B79B-D362-2844-B8A9-F017C67AB573}"/>
              </a:ext>
            </a:extLst>
          </p:cNvPr>
          <p:cNvSpPr txBox="1">
            <a:spLocks/>
          </p:cNvSpPr>
          <p:nvPr/>
        </p:nvSpPr>
        <p:spPr>
          <a:xfrm>
            <a:off x="1715591" y="4283288"/>
            <a:ext cx="1350457" cy="480034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kumimoji="1" lang="zh-CN" altLang="en-US" sz="16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数据</a:t>
            </a:r>
            <a:endParaRPr kumimoji="1" lang="en-US" altLang="zh-CN" sz="16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AF785238-67F5-9643-A534-5B2ED9EF3003}"/>
              </a:ext>
            </a:extLst>
          </p:cNvPr>
          <p:cNvSpPr/>
          <p:nvPr/>
        </p:nvSpPr>
        <p:spPr>
          <a:xfrm rot="20950080">
            <a:off x="1039704" y="3995351"/>
            <a:ext cx="7489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新</a:t>
            </a: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918BFF72-4134-B749-8134-650DBFE6654F}"/>
              </a:ext>
            </a:extLst>
          </p:cNvPr>
          <p:cNvSpPr/>
          <p:nvPr/>
        </p:nvSpPr>
        <p:spPr>
          <a:xfrm rot="20950080">
            <a:off x="9311590" y="4008643"/>
            <a:ext cx="7489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旧</a:t>
            </a:r>
          </a:p>
        </p:txBody>
      </p:sp>
      <p:sp>
        <p:nvSpPr>
          <p:cNvPr id="124" name="十字形 123">
            <a:extLst>
              <a:ext uri="{FF2B5EF4-FFF2-40B4-BE49-F238E27FC236}">
                <a16:creationId xmlns:a16="http://schemas.microsoft.com/office/drawing/2014/main" id="{86C7E0D4-F153-C242-A4D7-4A8877FA7B1B}"/>
              </a:ext>
            </a:extLst>
          </p:cNvPr>
          <p:cNvSpPr/>
          <p:nvPr/>
        </p:nvSpPr>
        <p:spPr>
          <a:xfrm>
            <a:off x="4844508" y="4302345"/>
            <a:ext cx="307055" cy="312882"/>
          </a:xfrm>
          <a:prstGeom prst="plus">
            <a:avLst>
              <a:gd name="adj" fmla="val 435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5" name="对角圆角矩形 124">
            <a:extLst>
              <a:ext uri="{FF2B5EF4-FFF2-40B4-BE49-F238E27FC236}">
                <a16:creationId xmlns:a16="http://schemas.microsoft.com/office/drawing/2014/main" id="{4DCAB80B-796A-2548-A380-254136CB82FD}"/>
              </a:ext>
            </a:extLst>
          </p:cNvPr>
          <p:cNvSpPr/>
          <p:nvPr/>
        </p:nvSpPr>
        <p:spPr>
          <a:xfrm>
            <a:off x="3415370" y="4197905"/>
            <a:ext cx="1309981" cy="462657"/>
          </a:xfrm>
          <a:prstGeom prst="round2DiagRect">
            <a:avLst>
              <a:gd name="adj1" fmla="val 3536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zh-CN" altLang="en-US" b="1" dirty="0">
                <a:pattFill prst="pct5">
                  <a:fgClr>
                    <a:schemeClr val="lt1"/>
                  </a:fgClr>
                  <a:bgClr>
                    <a:schemeClr val="bg1"/>
                  </a:bgClr>
                </a:pattFill>
                <a:effectLst>
                  <a:outerShdw blurRad="292100" dist="50800" dir="5400000" sx="92000" sy="92000" algn="ctr" rotWithShape="0">
                    <a:srgbClr val="000000">
                      <a:alpha val="75000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压缩</a:t>
            </a:r>
          </a:p>
        </p:txBody>
      </p:sp>
      <p:sp>
        <p:nvSpPr>
          <p:cNvPr id="126" name="对角圆角矩形 125">
            <a:extLst>
              <a:ext uri="{FF2B5EF4-FFF2-40B4-BE49-F238E27FC236}">
                <a16:creationId xmlns:a16="http://schemas.microsoft.com/office/drawing/2014/main" id="{09BCBFC9-4DCF-1F4F-A2DF-0CEBC25F19F6}"/>
              </a:ext>
            </a:extLst>
          </p:cNvPr>
          <p:cNvSpPr/>
          <p:nvPr/>
        </p:nvSpPr>
        <p:spPr>
          <a:xfrm>
            <a:off x="5259387" y="4189818"/>
            <a:ext cx="1309981" cy="462657"/>
          </a:xfrm>
          <a:prstGeom prst="round2DiagRect">
            <a:avLst>
              <a:gd name="adj1" fmla="val 2438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zh-CN" altLang="en-US" b="1" dirty="0">
                <a:pattFill prst="pct5">
                  <a:fgClr>
                    <a:schemeClr val="lt1"/>
                  </a:fgClr>
                  <a:bgClr>
                    <a:schemeClr val="bg1"/>
                  </a:bgClr>
                </a:pattFill>
                <a:effectLst>
                  <a:outerShdw blurRad="292100" dist="50800" dir="5400000" sx="92000" sy="92000" algn="ctr" rotWithShape="0">
                    <a:srgbClr val="000000">
                      <a:alpha val="75000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降采样</a:t>
            </a:r>
          </a:p>
        </p:txBody>
      </p:sp>
      <p:sp>
        <p:nvSpPr>
          <p:cNvPr id="127" name="对角圆角矩形 126">
            <a:extLst>
              <a:ext uri="{FF2B5EF4-FFF2-40B4-BE49-F238E27FC236}">
                <a16:creationId xmlns:a16="http://schemas.microsoft.com/office/drawing/2014/main" id="{2405DF33-29CC-6E44-9AE9-AD2F15720D6D}"/>
              </a:ext>
            </a:extLst>
          </p:cNvPr>
          <p:cNvSpPr/>
          <p:nvPr/>
        </p:nvSpPr>
        <p:spPr>
          <a:xfrm>
            <a:off x="7099591" y="4197904"/>
            <a:ext cx="1309981" cy="462657"/>
          </a:xfrm>
          <a:prstGeom prst="round2DiagRect">
            <a:avLst>
              <a:gd name="adj1" fmla="val 2804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zh-CN" altLang="en-US" b="1" dirty="0">
                <a:pattFill prst="pct5">
                  <a:fgClr>
                    <a:schemeClr val="lt1"/>
                  </a:fgClr>
                  <a:bgClr>
                    <a:schemeClr val="bg1"/>
                  </a:bgClr>
                </a:pattFill>
                <a:effectLst>
                  <a:outerShdw blurRad="292100" dist="50800" dir="5400000" sx="92000" sy="92000" algn="ctr" rotWithShape="0">
                    <a:srgbClr val="000000">
                      <a:alpha val="75000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归档</a:t>
            </a:r>
          </a:p>
        </p:txBody>
      </p:sp>
      <p:sp>
        <p:nvSpPr>
          <p:cNvPr id="128" name="十字形 127">
            <a:extLst>
              <a:ext uri="{FF2B5EF4-FFF2-40B4-BE49-F238E27FC236}">
                <a16:creationId xmlns:a16="http://schemas.microsoft.com/office/drawing/2014/main" id="{6E759B51-466C-FA48-B3E3-6D39B2CBEC3C}"/>
              </a:ext>
            </a:extLst>
          </p:cNvPr>
          <p:cNvSpPr/>
          <p:nvPr/>
        </p:nvSpPr>
        <p:spPr>
          <a:xfrm>
            <a:off x="6685029" y="4294315"/>
            <a:ext cx="307055" cy="312882"/>
          </a:xfrm>
          <a:prstGeom prst="plus">
            <a:avLst>
              <a:gd name="adj" fmla="val 435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2FE1F61A-D2BC-C845-A4AC-B5651B8416B9}"/>
              </a:ext>
            </a:extLst>
          </p:cNvPr>
          <p:cNvSpPr/>
          <p:nvPr/>
        </p:nvSpPr>
        <p:spPr>
          <a:xfrm>
            <a:off x="396910" y="778107"/>
            <a:ext cx="5301926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294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组合 108"/>
          <p:cNvGrpSpPr/>
          <p:nvPr/>
        </p:nvGrpSpPr>
        <p:grpSpPr>
          <a:xfrm>
            <a:off x="194610" y="1195081"/>
            <a:ext cx="11802781" cy="4917935"/>
            <a:chOff x="204492" y="1195081"/>
            <a:chExt cx="12148582" cy="4917935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81027B53-DED5-05FC-132D-BE477BF2360B}"/>
                </a:ext>
              </a:extLst>
            </p:cNvPr>
            <p:cNvSpPr txBox="1"/>
            <p:nvPr/>
          </p:nvSpPr>
          <p:spPr>
            <a:xfrm>
              <a:off x="224780" y="1195081"/>
              <a:ext cx="127175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kumimoji="1"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按小时</a:t>
              </a:r>
              <a:endPara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0" indent="0" algn="ctr">
                <a:buNone/>
              </a:pPr>
              <a:r>
                <a:rPr kumimoji="1"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预聚合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6285F0F-C9E2-CCA8-5AAD-B1A27A9B30C4}"/>
                </a:ext>
              </a:extLst>
            </p:cNvPr>
            <p:cNvSpPr txBox="1"/>
            <p:nvPr/>
          </p:nvSpPr>
          <p:spPr>
            <a:xfrm>
              <a:off x="224780" y="2703332"/>
              <a:ext cx="127175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kumimoji="1"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原始</a:t>
              </a:r>
              <a:endPara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0" indent="0" algn="ctr">
                <a:buNone/>
              </a:pPr>
              <a:r>
                <a:rPr kumimoji="1"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数据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EA0D4990-ECA8-D1C9-893B-BC113B51850A}"/>
                </a:ext>
              </a:extLst>
            </p:cNvPr>
            <p:cNvSpPr txBox="1"/>
            <p:nvPr/>
          </p:nvSpPr>
          <p:spPr>
            <a:xfrm>
              <a:off x="204492" y="4407619"/>
              <a:ext cx="127175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kumimoji="1"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按天  </a:t>
              </a:r>
              <a:endPara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0" indent="0" algn="ctr">
                <a:buNone/>
              </a:pPr>
              <a:r>
                <a:rPr kumimoji="1"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预聚合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39FD484F-F9DE-A730-FF7A-0B67477E5DA0}"/>
                </a:ext>
              </a:extLst>
            </p:cNvPr>
            <p:cNvSpPr txBox="1"/>
            <p:nvPr/>
          </p:nvSpPr>
          <p:spPr>
            <a:xfrm>
              <a:off x="9256279" y="1328901"/>
              <a:ext cx="309679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CN" sz="1200" dirty="0">
                  <a:latin typeface="Courier" pitchFamily="2" charset="0"/>
                </a:rPr>
                <a:t>SELECT AVG(..)</a:t>
              </a:r>
            </a:p>
            <a:p>
              <a:r>
                <a:rPr kumimoji="1" lang="en-US" altLang="zh-CN" sz="1200" dirty="0">
                  <a:latin typeface="Courier" pitchFamily="2" charset="0"/>
                </a:rPr>
                <a:t>WHERE TS </a:t>
              </a:r>
            </a:p>
            <a:p>
              <a:r>
                <a:rPr kumimoji="1" lang="en-US" altLang="zh-CN" sz="1200" dirty="0">
                  <a:latin typeface="Courier" pitchFamily="2" charset="0"/>
                </a:rPr>
                <a:t>BEWEEN ‘2023-01-10 02:00:00’ AND ‘2023-01-10 03:59:59’;</a:t>
              </a:r>
              <a:endParaRPr kumimoji="1" lang="zh-CN" altLang="en-US" sz="1200" dirty="0">
                <a:latin typeface="Courier" pitchFamily="2" charset="0"/>
              </a:endParaRPr>
            </a:p>
            <a:p>
              <a:endParaRPr kumimoji="1" lang="zh-CN" altLang="en-US" sz="1200" dirty="0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7A9BC35D-D956-7673-FBE3-7DE828A89052}"/>
                </a:ext>
              </a:extLst>
            </p:cNvPr>
            <p:cNvSpPr txBox="1"/>
            <p:nvPr/>
          </p:nvSpPr>
          <p:spPr>
            <a:xfrm>
              <a:off x="9256279" y="4157114"/>
              <a:ext cx="309679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CN" sz="1200" dirty="0">
                  <a:latin typeface="Courier" pitchFamily="2" charset="0"/>
                </a:rPr>
                <a:t>SELECT AVG(..)</a:t>
              </a:r>
            </a:p>
            <a:p>
              <a:r>
                <a:rPr kumimoji="1" lang="en-US" altLang="zh-CN" sz="1200" dirty="0">
                  <a:latin typeface="Courier" pitchFamily="2" charset="0"/>
                </a:rPr>
                <a:t>WHERE TS </a:t>
              </a:r>
            </a:p>
            <a:p>
              <a:r>
                <a:rPr kumimoji="1" lang="en-US" altLang="zh-CN" sz="1200" dirty="0">
                  <a:latin typeface="Courier" pitchFamily="2" charset="0"/>
                </a:rPr>
                <a:t>BEWEEN ‘2023-01-08 00:00:00’ </a:t>
              </a:r>
            </a:p>
            <a:p>
              <a:r>
                <a:rPr kumimoji="1" lang="en-US" altLang="zh-CN" sz="1200" dirty="0">
                  <a:latin typeface="Courier" pitchFamily="2" charset="0"/>
                </a:rPr>
                <a:t>AND ‘2023-01-10 23:59:59’;</a:t>
              </a:r>
              <a:endParaRPr kumimoji="1" lang="zh-CN" altLang="en-US" sz="1200" dirty="0">
                <a:latin typeface="Courier" pitchFamily="2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A765E2CC-4E14-D34E-3A33-18F43FF956C7}"/>
                </a:ext>
              </a:extLst>
            </p:cNvPr>
            <p:cNvSpPr txBox="1"/>
            <p:nvPr/>
          </p:nvSpPr>
          <p:spPr>
            <a:xfrm>
              <a:off x="3109766" y="3714972"/>
              <a:ext cx="219419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400" dirty="0"/>
                <a:t>2023-01-10</a:t>
              </a:r>
              <a:endParaRPr kumimoji="1" lang="zh-CN" altLang="en-US" sz="1400" dirty="0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202FDDBE-5AD9-08C7-A01E-21D9216016AF}"/>
                </a:ext>
              </a:extLst>
            </p:cNvPr>
            <p:cNvSpPr/>
            <p:nvPr/>
          </p:nvSpPr>
          <p:spPr>
            <a:xfrm>
              <a:off x="1495240" y="1204870"/>
              <a:ext cx="7620509" cy="56975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857D5EC4-74E1-3A9A-331B-AE8B6519A657}"/>
                </a:ext>
              </a:extLst>
            </p:cNvPr>
            <p:cNvSpPr/>
            <p:nvPr/>
          </p:nvSpPr>
          <p:spPr>
            <a:xfrm>
              <a:off x="1639255" y="1305082"/>
              <a:ext cx="1139789" cy="369332"/>
            </a:xfrm>
            <a:prstGeom prst="rect">
              <a:avLst/>
            </a:prstGeom>
            <a:gradFill flip="none" rotWithShape="1">
              <a:gsLst>
                <a:gs pos="0">
                  <a:srgbClr val="60B8DC">
                    <a:tint val="66000"/>
                    <a:satMod val="160000"/>
                  </a:srgbClr>
                </a:gs>
                <a:gs pos="50000">
                  <a:srgbClr val="60B8DC">
                    <a:tint val="44500"/>
                    <a:satMod val="160000"/>
                  </a:srgbClr>
                </a:gs>
                <a:gs pos="100000">
                  <a:srgbClr val="60B8DC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2DA3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94F2A436-046D-93D1-BD95-BD4AC6DB790F}"/>
                </a:ext>
              </a:extLst>
            </p:cNvPr>
            <p:cNvSpPr/>
            <p:nvPr/>
          </p:nvSpPr>
          <p:spPr>
            <a:xfrm>
              <a:off x="2923058" y="1305082"/>
              <a:ext cx="1139789" cy="369332"/>
            </a:xfrm>
            <a:prstGeom prst="rect">
              <a:avLst/>
            </a:prstGeom>
            <a:gradFill flip="none" rotWithShape="1">
              <a:gsLst>
                <a:gs pos="0">
                  <a:srgbClr val="60B8DC">
                    <a:tint val="66000"/>
                    <a:satMod val="160000"/>
                  </a:srgbClr>
                </a:gs>
                <a:gs pos="50000">
                  <a:srgbClr val="60B8DC">
                    <a:tint val="44500"/>
                    <a:satMod val="160000"/>
                  </a:srgbClr>
                </a:gs>
                <a:gs pos="100000">
                  <a:srgbClr val="60B8DC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2DA3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2732EF8B-4206-A9C2-F063-4639C5571A60}"/>
                </a:ext>
              </a:extLst>
            </p:cNvPr>
            <p:cNvSpPr/>
            <p:nvPr/>
          </p:nvSpPr>
          <p:spPr>
            <a:xfrm>
              <a:off x="4206861" y="1305082"/>
              <a:ext cx="1139789" cy="369332"/>
            </a:xfrm>
            <a:prstGeom prst="rect">
              <a:avLst/>
            </a:prstGeom>
            <a:gradFill flip="none" rotWithShape="1">
              <a:gsLst>
                <a:gs pos="0">
                  <a:srgbClr val="60B8DC">
                    <a:tint val="66000"/>
                    <a:satMod val="160000"/>
                  </a:srgbClr>
                </a:gs>
                <a:gs pos="50000">
                  <a:srgbClr val="60B8DC">
                    <a:tint val="44500"/>
                    <a:satMod val="160000"/>
                  </a:srgbClr>
                </a:gs>
                <a:gs pos="100000">
                  <a:srgbClr val="60B8DC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2DA3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582FD098-2C83-6D42-06B2-D5C699C8F284}"/>
                </a:ext>
              </a:extLst>
            </p:cNvPr>
            <p:cNvSpPr/>
            <p:nvPr/>
          </p:nvSpPr>
          <p:spPr>
            <a:xfrm>
              <a:off x="5487180" y="1305082"/>
              <a:ext cx="1139789" cy="369332"/>
            </a:xfrm>
            <a:prstGeom prst="rect">
              <a:avLst/>
            </a:prstGeom>
            <a:gradFill flip="none" rotWithShape="1">
              <a:gsLst>
                <a:gs pos="0">
                  <a:srgbClr val="60B8DC">
                    <a:tint val="66000"/>
                    <a:satMod val="160000"/>
                  </a:srgbClr>
                </a:gs>
                <a:gs pos="50000">
                  <a:srgbClr val="60B8DC">
                    <a:tint val="44500"/>
                    <a:satMod val="160000"/>
                  </a:srgbClr>
                </a:gs>
                <a:gs pos="100000">
                  <a:srgbClr val="60B8DC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2DA3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EC5020C8-AE2B-3116-D0B0-0BC53DBA5705}"/>
                </a:ext>
              </a:extLst>
            </p:cNvPr>
            <p:cNvSpPr/>
            <p:nvPr/>
          </p:nvSpPr>
          <p:spPr>
            <a:xfrm>
              <a:off x="7819605" y="1305082"/>
              <a:ext cx="1139789" cy="369332"/>
            </a:xfrm>
            <a:prstGeom prst="rect">
              <a:avLst/>
            </a:prstGeom>
            <a:gradFill flip="none" rotWithShape="1">
              <a:gsLst>
                <a:gs pos="0">
                  <a:srgbClr val="60B8DC">
                    <a:tint val="66000"/>
                    <a:satMod val="160000"/>
                  </a:srgbClr>
                </a:gs>
                <a:gs pos="50000">
                  <a:srgbClr val="60B8DC">
                    <a:tint val="44500"/>
                    <a:satMod val="160000"/>
                  </a:srgbClr>
                </a:gs>
                <a:gs pos="100000">
                  <a:srgbClr val="60B8DC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2DA3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EB5591ED-5C47-9745-6ADE-A9FBD29DA17E}"/>
                </a:ext>
              </a:extLst>
            </p:cNvPr>
            <p:cNvSpPr txBox="1"/>
            <p:nvPr/>
          </p:nvSpPr>
          <p:spPr>
            <a:xfrm>
              <a:off x="6847857" y="1305082"/>
              <a:ext cx="720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/>
                <a:t>…</a:t>
              </a:r>
              <a:endParaRPr kumimoji="1" lang="zh-CN" altLang="en-US" dirty="0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153E3F43-F8AE-98E0-B4C1-BEAC66177E19}"/>
                </a:ext>
              </a:extLst>
            </p:cNvPr>
            <p:cNvSpPr/>
            <p:nvPr/>
          </p:nvSpPr>
          <p:spPr>
            <a:xfrm>
              <a:off x="1495240" y="2815127"/>
              <a:ext cx="7620509" cy="56975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848A9C49-ED1E-54F3-662E-91B7E8A9F92F}"/>
                </a:ext>
              </a:extLst>
            </p:cNvPr>
            <p:cNvSpPr/>
            <p:nvPr/>
          </p:nvSpPr>
          <p:spPr>
            <a:xfrm>
              <a:off x="7819605" y="2915339"/>
              <a:ext cx="1139789" cy="369332"/>
            </a:xfrm>
            <a:prstGeom prst="rect">
              <a:avLst/>
            </a:prstGeom>
            <a:gradFill flip="none" rotWithShape="1">
              <a:gsLst>
                <a:gs pos="0">
                  <a:srgbClr val="60B8DC">
                    <a:tint val="66000"/>
                    <a:satMod val="160000"/>
                  </a:srgbClr>
                </a:gs>
                <a:gs pos="50000">
                  <a:srgbClr val="60B8DC">
                    <a:tint val="44500"/>
                    <a:satMod val="160000"/>
                  </a:srgbClr>
                </a:gs>
                <a:gs pos="100000">
                  <a:srgbClr val="60B8DC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2DA3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4FDACCC6-70A1-AB83-571B-130A703D4676}"/>
                </a:ext>
              </a:extLst>
            </p:cNvPr>
            <p:cNvSpPr txBox="1"/>
            <p:nvPr/>
          </p:nvSpPr>
          <p:spPr>
            <a:xfrm>
              <a:off x="6847857" y="2915339"/>
              <a:ext cx="720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/>
                <a:t>…</a:t>
              </a:r>
              <a:endParaRPr kumimoji="1" lang="zh-CN" altLang="en-US" dirty="0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77061E68-C262-2A98-9049-A80715D60934}"/>
                </a:ext>
              </a:extLst>
            </p:cNvPr>
            <p:cNvSpPr/>
            <p:nvPr/>
          </p:nvSpPr>
          <p:spPr>
            <a:xfrm>
              <a:off x="1495240" y="4418355"/>
              <a:ext cx="7620509" cy="56975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B68A8381-E6F3-A307-71B8-D95EF7586D62}"/>
                </a:ext>
              </a:extLst>
            </p:cNvPr>
            <p:cNvSpPr/>
            <p:nvPr/>
          </p:nvSpPr>
          <p:spPr>
            <a:xfrm>
              <a:off x="7819605" y="4518567"/>
              <a:ext cx="1139789" cy="369332"/>
            </a:xfrm>
            <a:prstGeom prst="rect">
              <a:avLst/>
            </a:prstGeom>
            <a:gradFill flip="none" rotWithShape="1">
              <a:gsLst>
                <a:gs pos="0">
                  <a:srgbClr val="60B8DC">
                    <a:tint val="66000"/>
                    <a:satMod val="160000"/>
                  </a:srgbClr>
                </a:gs>
                <a:gs pos="50000">
                  <a:srgbClr val="60B8DC">
                    <a:tint val="44500"/>
                    <a:satMod val="160000"/>
                  </a:srgbClr>
                </a:gs>
                <a:gs pos="100000">
                  <a:srgbClr val="60B8DC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2DA3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01948FB8-608D-0843-7D84-BD4B3D0B8A29}"/>
                </a:ext>
              </a:extLst>
            </p:cNvPr>
            <p:cNvSpPr txBox="1"/>
            <p:nvPr/>
          </p:nvSpPr>
          <p:spPr>
            <a:xfrm>
              <a:off x="6847857" y="4518567"/>
              <a:ext cx="720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/>
                <a:t>…</a:t>
              </a:r>
              <a:endParaRPr kumimoji="1" lang="zh-CN" altLang="en-US" dirty="0"/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D2507E1E-A69C-9978-436F-4567DEFBA1FA}"/>
                </a:ext>
              </a:extLst>
            </p:cNvPr>
            <p:cNvSpPr txBox="1"/>
            <p:nvPr/>
          </p:nvSpPr>
          <p:spPr>
            <a:xfrm>
              <a:off x="1676195" y="1969222"/>
              <a:ext cx="12544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CN" sz="1400" dirty="0"/>
                <a:t>2023-01-10 00:00-</a:t>
              </a:r>
            </a:p>
            <a:p>
              <a:r>
                <a:rPr kumimoji="1" lang="en-US" altLang="zh-CN" sz="1400" dirty="0"/>
                <a:t>01:00</a:t>
              </a:r>
              <a:endParaRPr kumimoji="1" lang="zh-CN" altLang="en-US" sz="1400" dirty="0"/>
            </a:p>
          </p:txBody>
        </p:sp>
        <p:cxnSp>
          <p:nvCxnSpPr>
            <p:cNvPr id="66" name="直接连接符 97">
              <a:extLst>
                <a:ext uri="{FF2B5EF4-FFF2-40B4-BE49-F238E27FC236}">
                  <a16:creationId xmlns:a16="http://schemas.microsoft.com/office/drawing/2014/main" id="{86FB3611-C14D-535E-5C8B-8992B239BE0E}"/>
                </a:ext>
              </a:extLst>
            </p:cNvPr>
            <p:cNvCxnSpPr/>
            <p:nvPr/>
          </p:nvCxnSpPr>
          <p:spPr>
            <a:xfrm>
              <a:off x="1495240" y="1927765"/>
              <a:ext cx="0" cy="71726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98">
              <a:extLst>
                <a:ext uri="{FF2B5EF4-FFF2-40B4-BE49-F238E27FC236}">
                  <a16:creationId xmlns:a16="http://schemas.microsoft.com/office/drawing/2014/main" id="{F8FEA348-15CC-F257-5061-E00A6FB0D817}"/>
                </a:ext>
              </a:extLst>
            </p:cNvPr>
            <p:cNvCxnSpPr/>
            <p:nvPr/>
          </p:nvCxnSpPr>
          <p:spPr>
            <a:xfrm>
              <a:off x="2851050" y="1927765"/>
              <a:ext cx="0" cy="71726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99">
              <a:extLst>
                <a:ext uri="{FF2B5EF4-FFF2-40B4-BE49-F238E27FC236}">
                  <a16:creationId xmlns:a16="http://schemas.microsoft.com/office/drawing/2014/main" id="{A0453C68-DAAD-8D0D-952E-09EF101067E3}"/>
                </a:ext>
              </a:extLst>
            </p:cNvPr>
            <p:cNvCxnSpPr/>
            <p:nvPr/>
          </p:nvCxnSpPr>
          <p:spPr>
            <a:xfrm>
              <a:off x="4147194" y="1927765"/>
              <a:ext cx="0" cy="71726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100">
              <a:extLst>
                <a:ext uri="{FF2B5EF4-FFF2-40B4-BE49-F238E27FC236}">
                  <a16:creationId xmlns:a16="http://schemas.microsoft.com/office/drawing/2014/main" id="{7FECD3F9-6493-FC51-B819-B0B668A7453C}"/>
                </a:ext>
              </a:extLst>
            </p:cNvPr>
            <p:cNvCxnSpPr/>
            <p:nvPr/>
          </p:nvCxnSpPr>
          <p:spPr>
            <a:xfrm>
              <a:off x="5451612" y="1927765"/>
              <a:ext cx="0" cy="71726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101">
              <a:extLst>
                <a:ext uri="{FF2B5EF4-FFF2-40B4-BE49-F238E27FC236}">
                  <a16:creationId xmlns:a16="http://schemas.microsoft.com/office/drawing/2014/main" id="{ACA68A0A-9883-1DA3-8B55-D2C6E78AB276}"/>
                </a:ext>
              </a:extLst>
            </p:cNvPr>
            <p:cNvCxnSpPr/>
            <p:nvPr/>
          </p:nvCxnSpPr>
          <p:spPr>
            <a:xfrm>
              <a:off x="6739482" y="1927765"/>
              <a:ext cx="0" cy="71726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102">
              <a:extLst>
                <a:ext uri="{FF2B5EF4-FFF2-40B4-BE49-F238E27FC236}">
                  <a16:creationId xmlns:a16="http://schemas.microsoft.com/office/drawing/2014/main" id="{6F851314-7A31-B801-CE45-438FD541F2D8}"/>
                </a:ext>
              </a:extLst>
            </p:cNvPr>
            <p:cNvCxnSpPr/>
            <p:nvPr/>
          </p:nvCxnSpPr>
          <p:spPr>
            <a:xfrm>
              <a:off x="7747594" y="1927765"/>
              <a:ext cx="0" cy="71726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103">
              <a:extLst>
                <a:ext uri="{FF2B5EF4-FFF2-40B4-BE49-F238E27FC236}">
                  <a16:creationId xmlns:a16="http://schemas.microsoft.com/office/drawing/2014/main" id="{64C937C5-3CD1-94E5-451A-AA840E15FD52}"/>
                </a:ext>
              </a:extLst>
            </p:cNvPr>
            <p:cNvCxnSpPr/>
            <p:nvPr/>
          </p:nvCxnSpPr>
          <p:spPr>
            <a:xfrm>
              <a:off x="9043738" y="1927765"/>
              <a:ext cx="0" cy="71726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104">
              <a:extLst>
                <a:ext uri="{FF2B5EF4-FFF2-40B4-BE49-F238E27FC236}">
                  <a16:creationId xmlns:a16="http://schemas.microsoft.com/office/drawing/2014/main" id="{F7B2BAE0-1FAC-5686-AB40-91B86DD2B7F9}"/>
                </a:ext>
              </a:extLst>
            </p:cNvPr>
            <p:cNvCxnSpPr/>
            <p:nvPr/>
          </p:nvCxnSpPr>
          <p:spPr>
            <a:xfrm>
              <a:off x="7207897" y="3565042"/>
              <a:ext cx="0" cy="71726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105">
              <a:extLst>
                <a:ext uri="{FF2B5EF4-FFF2-40B4-BE49-F238E27FC236}">
                  <a16:creationId xmlns:a16="http://schemas.microsoft.com/office/drawing/2014/main" id="{BA9B2E6D-987E-3C2E-B45F-5E0AF919E644}"/>
                </a:ext>
              </a:extLst>
            </p:cNvPr>
            <p:cNvCxnSpPr/>
            <p:nvPr/>
          </p:nvCxnSpPr>
          <p:spPr>
            <a:xfrm>
              <a:off x="1513191" y="3565042"/>
              <a:ext cx="0" cy="71726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D57229BE-D5B9-07D5-794D-48BA8812EEF9}"/>
                </a:ext>
              </a:extLst>
            </p:cNvPr>
            <p:cNvSpPr txBox="1"/>
            <p:nvPr/>
          </p:nvSpPr>
          <p:spPr>
            <a:xfrm>
              <a:off x="2980612" y="1969222"/>
              <a:ext cx="1114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CN" sz="1400"/>
                <a:t>2023-01-10 00:01-</a:t>
              </a:r>
            </a:p>
            <a:p>
              <a:r>
                <a:rPr kumimoji="1" lang="en-US" altLang="zh-CN" sz="1400"/>
                <a:t>02:00</a:t>
              </a:r>
              <a:endParaRPr kumimoji="1" lang="zh-CN" altLang="en-US" sz="1400" dirty="0"/>
            </a:p>
            <a:p>
              <a:endParaRPr kumimoji="1" lang="zh-CN" altLang="en-US" sz="1400" dirty="0"/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3640FB49-917F-4D22-023D-989045D22E42}"/>
                </a:ext>
              </a:extLst>
            </p:cNvPr>
            <p:cNvSpPr txBox="1"/>
            <p:nvPr/>
          </p:nvSpPr>
          <p:spPr>
            <a:xfrm>
              <a:off x="4298314" y="1969222"/>
              <a:ext cx="111385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CN" sz="1400"/>
                <a:t>2023-01-10 02:00-</a:t>
              </a:r>
            </a:p>
            <a:p>
              <a:r>
                <a:rPr kumimoji="1" lang="en-US" altLang="zh-CN" sz="1400"/>
                <a:t>03:00</a:t>
              </a:r>
              <a:endParaRPr kumimoji="1" lang="zh-CN" altLang="en-US" sz="1400" dirty="0"/>
            </a:p>
            <a:p>
              <a:endParaRPr kumimoji="1" lang="zh-CN" altLang="en-US" sz="1400" dirty="0"/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DB18AD90-9561-995D-5862-7B70ED36EF34}"/>
                </a:ext>
              </a:extLst>
            </p:cNvPr>
            <p:cNvSpPr txBox="1"/>
            <p:nvPr/>
          </p:nvSpPr>
          <p:spPr>
            <a:xfrm>
              <a:off x="5557006" y="1969222"/>
              <a:ext cx="107344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CN" sz="1400" dirty="0"/>
                <a:t>2023-01-10 03:00-</a:t>
              </a:r>
            </a:p>
            <a:p>
              <a:r>
                <a:rPr kumimoji="1" lang="en-US" altLang="zh-CN" sz="1400" dirty="0"/>
                <a:t>04:00</a:t>
              </a:r>
              <a:endParaRPr kumimoji="1" lang="zh-CN" altLang="en-US" sz="1400" dirty="0"/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FE0F0510-F53D-2D96-C968-1711BF645C94}"/>
                </a:ext>
              </a:extLst>
            </p:cNvPr>
            <p:cNvSpPr txBox="1"/>
            <p:nvPr/>
          </p:nvSpPr>
          <p:spPr>
            <a:xfrm>
              <a:off x="8099359" y="2063326"/>
              <a:ext cx="720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/>
                <a:t>…</a:t>
              </a:r>
              <a:endParaRPr kumimoji="1" lang="zh-CN" altLang="en-US" dirty="0"/>
            </a:p>
          </p:txBody>
        </p:sp>
        <p:sp>
          <p:nvSpPr>
            <p:cNvPr id="79" name="矩形: 圆角 56">
              <a:extLst>
                <a:ext uri="{FF2B5EF4-FFF2-40B4-BE49-F238E27FC236}">
                  <a16:creationId xmlns:a16="http://schemas.microsoft.com/office/drawing/2014/main" id="{EC5A156C-FCA0-69D6-E499-A2875B71E989}"/>
                </a:ext>
              </a:extLst>
            </p:cNvPr>
            <p:cNvSpPr/>
            <p:nvPr/>
          </p:nvSpPr>
          <p:spPr>
            <a:xfrm>
              <a:off x="1639255" y="1308649"/>
              <a:ext cx="1139788" cy="365765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矩形: 圆角 56">
              <a:extLst>
                <a:ext uri="{FF2B5EF4-FFF2-40B4-BE49-F238E27FC236}">
                  <a16:creationId xmlns:a16="http://schemas.microsoft.com/office/drawing/2014/main" id="{4843B716-E488-CACA-B261-FA0019F5FD4C}"/>
                </a:ext>
              </a:extLst>
            </p:cNvPr>
            <p:cNvSpPr/>
            <p:nvPr/>
          </p:nvSpPr>
          <p:spPr>
            <a:xfrm>
              <a:off x="2923059" y="1308649"/>
              <a:ext cx="1139788" cy="365765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矩形: 圆角 56">
              <a:extLst>
                <a:ext uri="{FF2B5EF4-FFF2-40B4-BE49-F238E27FC236}">
                  <a16:creationId xmlns:a16="http://schemas.microsoft.com/office/drawing/2014/main" id="{9A407047-3734-22B8-574E-8C7E652F2AFD}"/>
                </a:ext>
              </a:extLst>
            </p:cNvPr>
            <p:cNvSpPr/>
            <p:nvPr/>
          </p:nvSpPr>
          <p:spPr>
            <a:xfrm>
              <a:off x="4214487" y="1308649"/>
              <a:ext cx="1139788" cy="365765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矩形: 圆角 56">
              <a:extLst>
                <a:ext uri="{FF2B5EF4-FFF2-40B4-BE49-F238E27FC236}">
                  <a16:creationId xmlns:a16="http://schemas.microsoft.com/office/drawing/2014/main" id="{FC17E7DA-D0C2-8DD8-FE56-159C9B43D7A6}"/>
                </a:ext>
              </a:extLst>
            </p:cNvPr>
            <p:cNvSpPr/>
            <p:nvPr/>
          </p:nvSpPr>
          <p:spPr>
            <a:xfrm>
              <a:off x="5490664" y="1308649"/>
              <a:ext cx="1139788" cy="365765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矩形: 圆角 56">
              <a:extLst>
                <a:ext uri="{FF2B5EF4-FFF2-40B4-BE49-F238E27FC236}">
                  <a16:creationId xmlns:a16="http://schemas.microsoft.com/office/drawing/2014/main" id="{18658466-B575-6CF1-13D9-845C1857EB6B}"/>
                </a:ext>
              </a:extLst>
            </p:cNvPr>
            <p:cNvSpPr/>
            <p:nvPr/>
          </p:nvSpPr>
          <p:spPr>
            <a:xfrm>
              <a:off x="7819605" y="1308649"/>
              <a:ext cx="1139788" cy="365765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矩形: 圆角 56">
              <a:extLst>
                <a:ext uri="{FF2B5EF4-FFF2-40B4-BE49-F238E27FC236}">
                  <a16:creationId xmlns:a16="http://schemas.microsoft.com/office/drawing/2014/main" id="{DA3F6F5B-27F2-6C49-E94F-F26D2263288F}"/>
                </a:ext>
              </a:extLst>
            </p:cNvPr>
            <p:cNvSpPr/>
            <p:nvPr/>
          </p:nvSpPr>
          <p:spPr>
            <a:xfrm>
              <a:off x="7819605" y="2926315"/>
              <a:ext cx="1139788" cy="365765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矩形: 圆角 56">
              <a:extLst>
                <a:ext uri="{FF2B5EF4-FFF2-40B4-BE49-F238E27FC236}">
                  <a16:creationId xmlns:a16="http://schemas.microsoft.com/office/drawing/2014/main" id="{EACC0EA5-10AF-D727-47FE-895DA2156AD8}"/>
                </a:ext>
              </a:extLst>
            </p:cNvPr>
            <p:cNvSpPr/>
            <p:nvPr/>
          </p:nvSpPr>
          <p:spPr>
            <a:xfrm>
              <a:off x="1629114" y="4517123"/>
              <a:ext cx="5045598" cy="365765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矩形: 圆角 56">
              <a:extLst>
                <a:ext uri="{FF2B5EF4-FFF2-40B4-BE49-F238E27FC236}">
                  <a16:creationId xmlns:a16="http://schemas.microsoft.com/office/drawing/2014/main" id="{F985B03E-AE17-F9F3-698A-BEB5D0608E7E}"/>
                </a:ext>
              </a:extLst>
            </p:cNvPr>
            <p:cNvSpPr/>
            <p:nvPr/>
          </p:nvSpPr>
          <p:spPr>
            <a:xfrm>
              <a:off x="7819605" y="4522134"/>
              <a:ext cx="1139788" cy="365765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内容占位符 3">
              <a:extLst>
                <a:ext uri="{FF2B5EF4-FFF2-40B4-BE49-F238E27FC236}">
                  <a16:creationId xmlns:a16="http://schemas.microsoft.com/office/drawing/2014/main" id="{F46C8766-3B7C-F394-C63A-4AF064441E1B}"/>
                </a:ext>
              </a:extLst>
            </p:cNvPr>
            <p:cNvSpPr txBox="1">
              <a:spLocks/>
            </p:cNvSpPr>
            <p:nvPr/>
          </p:nvSpPr>
          <p:spPr>
            <a:xfrm>
              <a:off x="3156562" y="5282389"/>
              <a:ext cx="2134192" cy="830627"/>
            </a:xfr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None/>
              </a:pPr>
              <a:r>
                <a:rPr kumimoji="1"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预计算自动生成</a:t>
              </a:r>
              <a:endPara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kumimoji="1"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预计算粒度选择</a:t>
              </a:r>
            </a:p>
          </p:txBody>
        </p:sp>
        <p:sp>
          <p:nvSpPr>
            <p:cNvPr id="88" name="内容占位符 3">
              <a:extLst>
                <a:ext uri="{FF2B5EF4-FFF2-40B4-BE49-F238E27FC236}">
                  <a16:creationId xmlns:a16="http://schemas.microsoft.com/office/drawing/2014/main" id="{9B9B60C5-FB9B-7A28-F2FC-FBC6B2F67CA1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5275420"/>
              <a:ext cx="2681085" cy="569756"/>
            </a:xfr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None/>
              </a:pPr>
              <a:r>
                <a:rPr kumimoji="1"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预计算方式选择</a:t>
              </a:r>
              <a:endPara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kumimoji="1"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预计算自动维护</a:t>
              </a:r>
            </a:p>
          </p:txBody>
        </p:sp>
        <p:sp>
          <p:nvSpPr>
            <p:cNvPr id="89" name="矩形: 圆角 56">
              <a:extLst>
                <a:ext uri="{FF2B5EF4-FFF2-40B4-BE49-F238E27FC236}">
                  <a16:creationId xmlns:a16="http://schemas.microsoft.com/office/drawing/2014/main" id="{D5A3E259-EF90-564C-B76E-618381C4333D}"/>
                </a:ext>
              </a:extLst>
            </p:cNvPr>
            <p:cNvSpPr/>
            <p:nvPr/>
          </p:nvSpPr>
          <p:spPr>
            <a:xfrm>
              <a:off x="5706085" y="2906953"/>
              <a:ext cx="202328" cy="362701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矩形: 圆角 56">
              <a:extLst>
                <a:ext uri="{FF2B5EF4-FFF2-40B4-BE49-F238E27FC236}">
                  <a16:creationId xmlns:a16="http://schemas.microsoft.com/office/drawing/2014/main" id="{5C82C288-BF78-7B4D-88A0-17CAE192650E}"/>
                </a:ext>
              </a:extLst>
            </p:cNvPr>
            <p:cNvSpPr/>
            <p:nvPr/>
          </p:nvSpPr>
          <p:spPr>
            <a:xfrm>
              <a:off x="5466986" y="2906232"/>
              <a:ext cx="203570" cy="363423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矩形: 圆角 56">
              <a:extLst>
                <a:ext uri="{FF2B5EF4-FFF2-40B4-BE49-F238E27FC236}">
                  <a16:creationId xmlns:a16="http://schemas.microsoft.com/office/drawing/2014/main" id="{5D9B88C4-D414-1C49-B9B5-E78A36D15870}"/>
                </a:ext>
              </a:extLst>
            </p:cNvPr>
            <p:cNvSpPr/>
            <p:nvPr/>
          </p:nvSpPr>
          <p:spPr>
            <a:xfrm>
              <a:off x="6184846" y="2902206"/>
              <a:ext cx="202328" cy="367448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矩形: 圆角 56">
              <a:extLst>
                <a:ext uri="{FF2B5EF4-FFF2-40B4-BE49-F238E27FC236}">
                  <a16:creationId xmlns:a16="http://schemas.microsoft.com/office/drawing/2014/main" id="{3B0F2E2A-F365-B446-8EC4-E6019305112E}"/>
                </a:ext>
              </a:extLst>
            </p:cNvPr>
            <p:cNvSpPr/>
            <p:nvPr/>
          </p:nvSpPr>
          <p:spPr>
            <a:xfrm>
              <a:off x="5946426" y="2901485"/>
              <a:ext cx="202328" cy="368170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矩形: 圆角 56">
              <a:extLst>
                <a:ext uri="{FF2B5EF4-FFF2-40B4-BE49-F238E27FC236}">
                  <a16:creationId xmlns:a16="http://schemas.microsoft.com/office/drawing/2014/main" id="{F67497FF-4899-5F48-806F-DFEC64BC5E0B}"/>
                </a:ext>
              </a:extLst>
            </p:cNvPr>
            <p:cNvSpPr/>
            <p:nvPr/>
          </p:nvSpPr>
          <p:spPr>
            <a:xfrm>
              <a:off x="6420282" y="2896290"/>
              <a:ext cx="202328" cy="373365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矩形: 圆角 56">
              <a:extLst>
                <a:ext uri="{FF2B5EF4-FFF2-40B4-BE49-F238E27FC236}">
                  <a16:creationId xmlns:a16="http://schemas.microsoft.com/office/drawing/2014/main" id="{034D31D3-49B7-8D48-967C-FAABAAA3FC64}"/>
                </a:ext>
              </a:extLst>
            </p:cNvPr>
            <p:cNvSpPr/>
            <p:nvPr/>
          </p:nvSpPr>
          <p:spPr>
            <a:xfrm>
              <a:off x="1876945" y="2906952"/>
              <a:ext cx="202328" cy="362701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矩形: 圆角 56">
              <a:extLst>
                <a:ext uri="{FF2B5EF4-FFF2-40B4-BE49-F238E27FC236}">
                  <a16:creationId xmlns:a16="http://schemas.microsoft.com/office/drawing/2014/main" id="{F65652E8-BCAB-4146-942C-85C5390331D2}"/>
                </a:ext>
              </a:extLst>
            </p:cNvPr>
            <p:cNvSpPr/>
            <p:nvPr/>
          </p:nvSpPr>
          <p:spPr>
            <a:xfrm>
              <a:off x="1637846" y="2906231"/>
              <a:ext cx="203570" cy="363423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矩形: 圆角 56">
              <a:extLst>
                <a:ext uri="{FF2B5EF4-FFF2-40B4-BE49-F238E27FC236}">
                  <a16:creationId xmlns:a16="http://schemas.microsoft.com/office/drawing/2014/main" id="{6DC29B12-6E60-164E-8538-CD46F9C22CF0}"/>
                </a:ext>
              </a:extLst>
            </p:cNvPr>
            <p:cNvSpPr/>
            <p:nvPr/>
          </p:nvSpPr>
          <p:spPr>
            <a:xfrm>
              <a:off x="2355706" y="2902205"/>
              <a:ext cx="202328" cy="367448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矩形: 圆角 56">
              <a:extLst>
                <a:ext uri="{FF2B5EF4-FFF2-40B4-BE49-F238E27FC236}">
                  <a16:creationId xmlns:a16="http://schemas.microsoft.com/office/drawing/2014/main" id="{10B61BD0-F2B6-B843-A356-864F0652AA62}"/>
                </a:ext>
              </a:extLst>
            </p:cNvPr>
            <p:cNvSpPr/>
            <p:nvPr/>
          </p:nvSpPr>
          <p:spPr>
            <a:xfrm>
              <a:off x="2117286" y="2901484"/>
              <a:ext cx="202328" cy="368170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矩形: 圆角 56">
              <a:extLst>
                <a:ext uri="{FF2B5EF4-FFF2-40B4-BE49-F238E27FC236}">
                  <a16:creationId xmlns:a16="http://schemas.microsoft.com/office/drawing/2014/main" id="{2EBA0A03-71E7-844C-9109-B60257F0117C}"/>
                </a:ext>
              </a:extLst>
            </p:cNvPr>
            <p:cNvSpPr/>
            <p:nvPr/>
          </p:nvSpPr>
          <p:spPr>
            <a:xfrm>
              <a:off x="2591142" y="2896289"/>
              <a:ext cx="202328" cy="373365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矩形: 圆角 56">
              <a:extLst>
                <a:ext uri="{FF2B5EF4-FFF2-40B4-BE49-F238E27FC236}">
                  <a16:creationId xmlns:a16="http://schemas.microsoft.com/office/drawing/2014/main" id="{17EE73BC-8F17-1148-BE7C-A38D80B6BCE4}"/>
                </a:ext>
              </a:extLst>
            </p:cNvPr>
            <p:cNvSpPr/>
            <p:nvPr/>
          </p:nvSpPr>
          <p:spPr>
            <a:xfrm>
              <a:off x="3163220" y="2906952"/>
              <a:ext cx="202328" cy="362701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矩形: 圆角 56">
              <a:extLst>
                <a:ext uri="{FF2B5EF4-FFF2-40B4-BE49-F238E27FC236}">
                  <a16:creationId xmlns:a16="http://schemas.microsoft.com/office/drawing/2014/main" id="{D06B3D4D-4AFC-E448-A624-9500E307D307}"/>
                </a:ext>
              </a:extLst>
            </p:cNvPr>
            <p:cNvSpPr/>
            <p:nvPr/>
          </p:nvSpPr>
          <p:spPr>
            <a:xfrm>
              <a:off x="2924121" y="2906231"/>
              <a:ext cx="203570" cy="363423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矩形: 圆角 56">
              <a:extLst>
                <a:ext uri="{FF2B5EF4-FFF2-40B4-BE49-F238E27FC236}">
                  <a16:creationId xmlns:a16="http://schemas.microsoft.com/office/drawing/2014/main" id="{655AE4A7-F5F1-A84F-BCE1-2DF10771A6B4}"/>
                </a:ext>
              </a:extLst>
            </p:cNvPr>
            <p:cNvSpPr/>
            <p:nvPr/>
          </p:nvSpPr>
          <p:spPr>
            <a:xfrm>
              <a:off x="3641981" y="2902205"/>
              <a:ext cx="202328" cy="367448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矩形: 圆角 56">
              <a:extLst>
                <a:ext uri="{FF2B5EF4-FFF2-40B4-BE49-F238E27FC236}">
                  <a16:creationId xmlns:a16="http://schemas.microsoft.com/office/drawing/2014/main" id="{F5425524-95C0-8E49-B997-6DDDBAE68F40}"/>
                </a:ext>
              </a:extLst>
            </p:cNvPr>
            <p:cNvSpPr/>
            <p:nvPr/>
          </p:nvSpPr>
          <p:spPr>
            <a:xfrm>
              <a:off x="3403561" y="2901484"/>
              <a:ext cx="202328" cy="368170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矩形: 圆角 56">
              <a:extLst>
                <a:ext uri="{FF2B5EF4-FFF2-40B4-BE49-F238E27FC236}">
                  <a16:creationId xmlns:a16="http://schemas.microsoft.com/office/drawing/2014/main" id="{5EA69420-D1D2-D54C-8ED6-109093D378F0}"/>
                </a:ext>
              </a:extLst>
            </p:cNvPr>
            <p:cNvSpPr/>
            <p:nvPr/>
          </p:nvSpPr>
          <p:spPr>
            <a:xfrm>
              <a:off x="3877417" y="2896289"/>
              <a:ext cx="202328" cy="373365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矩形: 圆角 56">
              <a:extLst>
                <a:ext uri="{FF2B5EF4-FFF2-40B4-BE49-F238E27FC236}">
                  <a16:creationId xmlns:a16="http://schemas.microsoft.com/office/drawing/2014/main" id="{0C06310A-AC18-5D45-A1B1-FF5017F5D779}"/>
                </a:ext>
              </a:extLst>
            </p:cNvPr>
            <p:cNvSpPr/>
            <p:nvPr/>
          </p:nvSpPr>
          <p:spPr>
            <a:xfrm>
              <a:off x="4433057" y="2906951"/>
              <a:ext cx="202328" cy="362701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矩形: 圆角 56">
              <a:extLst>
                <a:ext uri="{FF2B5EF4-FFF2-40B4-BE49-F238E27FC236}">
                  <a16:creationId xmlns:a16="http://schemas.microsoft.com/office/drawing/2014/main" id="{6A45C596-E275-3B4D-AD3F-F956003DB2AD}"/>
                </a:ext>
              </a:extLst>
            </p:cNvPr>
            <p:cNvSpPr/>
            <p:nvPr/>
          </p:nvSpPr>
          <p:spPr>
            <a:xfrm>
              <a:off x="4193958" y="2906230"/>
              <a:ext cx="203570" cy="363423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矩形: 圆角 56">
              <a:extLst>
                <a:ext uri="{FF2B5EF4-FFF2-40B4-BE49-F238E27FC236}">
                  <a16:creationId xmlns:a16="http://schemas.microsoft.com/office/drawing/2014/main" id="{404E2042-DC5B-7149-A480-339B45200245}"/>
                </a:ext>
              </a:extLst>
            </p:cNvPr>
            <p:cNvSpPr/>
            <p:nvPr/>
          </p:nvSpPr>
          <p:spPr>
            <a:xfrm>
              <a:off x="4911818" y="2902204"/>
              <a:ext cx="202328" cy="367448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矩形: 圆角 56">
              <a:extLst>
                <a:ext uri="{FF2B5EF4-FFF2-40B4-BE49-F238E27FC236}">
                  <a16:creationId xmlns:a16="http://schemas.microsoft.com/office/drawing/2014/main" id="{BB6CAFCF-EF42-B64C-952D-78904FD70B00}"/>
                </a:ext>
              </a:extLst>
            </p:cNvPr>
            <p:cNvSpPr/>
            <p:nvPr/>
          </p:nvSpPr>
          <p:spPr>
            <a:xfrm>
              <a:off x="4673398" y="2901483"/>
              <a:ext cx="202328" cy="368170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矩形: 圆角 56">
              <a:extLst>
                <a:ext uri="{FF2B5EF4-FFF2-40B4-BE49-F238E27FC236}">
                  <a16:creationId xmlns:a16="http://schemas.microsoft.com/office/drawing/2014/main" id="{BA1BD4F5-65C9-1E42-93E3-3F5001D3FCA3}"/>
                </a:ext>
              </a:extLst>
            </p:cNvPr>
            <p:cNvSpPr/>
            <p:nvPr/>
          </p:nvSpPr>
          <p:spPr>
            <a:xfrm>
              <a:off x="5147254" y="2896288"/>
              <a:ext cx="202328" cy="373365"/>
            </a:xfrm>
            <a:prstGeom prst="roundRect">
              <a:avLst>
                <a:gd name="adj" fmla="val 514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0" name="文本框 109">
            <a:extLst>
              <a:ext uri="{FF2B5EF4-FFF2-40B4-BE49-F238E27FC236}">
                <a16:creationId xmlns:a16="http://schemas.microsoft.com/office/drawing/2014/main" id="{A6F0E5DC-043F-C34A-918F-6E73BD3136A5}"/>
              </a:ext>
            </a:extLst>
          </p:cNvPr>
          <p:cNvSpPr txBox="1"/>
          <p:nvPr/>
        </p:nvSpPr>
        <p:spPr>
          <a:xfrm>
            <a:off x="327409" y="264580"/>
            <a:ext cx="4466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AI for TS DB ——</a:t>
            </a:r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智能</a:t>
            </a:r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预计算</a:t>
            </a: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2FE1F61A-D2BC-C845-A4AC-B5651B8416B9}"/>
              </a:ext>
            </a:extLst>
          </p:cNvPr>
          <p:cNvSpPr/>
          <p:nvPr/>
        </p:nvSpPr>
        <p:spPr>
          <a:xfrm>
            <a:off x="396910" y="778106"/>
            <a:ext cx="4442945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0315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619C135-534E-8E55-9F35-55C15833F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04" y="1378944"/>
            <a:ext cx="11026390" cy="325036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9F5BF63-1995-BCFF-8215-1EE80C5E16AA}"/>
              </a:ext>
            </a:extLst>
          </p:cNvPr>
          <p:cNvSpPr txBox="1"/>
          <p:nvPr/>
        </p:nvSpPr>
        <p:spPr>
          <a:xfrm>
            <a:off x="4537315" y="4876335"/>
            <a:ext cx="311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智能索引推荐流程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F0E5DC-043F-C34A-918F-6E73BD3136A5}"/>
              </a:ext>
            </a:extLst>
          </p:cNvPr>
          <p:cNvSpPr txBox="1"/>
          <p:nvPr/>
        </p:nvSpPr>
        <p:spPr>
          <a:xfrm>
            <a:off x="396910" y="254841"/>
            <a:ext cx="415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AI for TS DB ——</a:t>
            </a:r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智能索引</a:t>
            </a:r>
            <a:endParaRPr lang="zh-CN" altLang="en-US" sz="2400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FE1F61A-D2BC-C845-A4AC-B5651B8416B9}"/>
              </a:ext>
            </a:extLst>
          </p:cNvPr>
          <p:cNvSpPr/>
          <p:nvPr/>
        </p:nvSpPr>
        <p:spPr>
          <a:xfrm>
            <a:off x="396911" y="778106"/>
            <a:ext cx="4230508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2051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0928615-F009-3484-2875-23CAF4FC8DE2}"/>
              </a:ext>
            </a:extLst>
          </p:cNvPr>
          <p:cNvSpPr txBox="1"/>
          <p:nvPr/>
        </p:nvSpPr>
        <p:spPr>
          <a:xfrm>
            <a:off x="396910" y="252564"/>
            <a:ext cx="345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赋能数据库 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– </a:t>
            </a:r>
            <a:r>
              <a:rPr lang="en-US" altLang="zh-CN" sz="2400" b="1" dirty="0" smtClean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AI4DB</a:t>
            </a:r>
            <a:endParaRPr lang="zh-CN" altLang="en-US" sz="2400" b="1" dirty="0">
              <a:solidFill>
                <a:schemeClr val="accent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15138DC-9CD9-9446-A482-DC08B65E38BC}"/>
              </a:ext>
            </a:extLst>
          </p:cNvPr>
          <p:cNvSpPr/>
          <p:nvPr/>
        </p:nvSpPr>
        <p:spPr>
          <a:xfrm>
            <a:off x="396909" y="743823"/>
            <a:ext cx="3917915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36400" y="1796104"/>
            <a:ext cx="10319200" cy="3265792"/>
            <a:chOff x="636648" y="1878867"/>
            <a:chExt cx="10319200" cy="3265792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8B6CA4A-984D-78D7-DBE2-DBD28F32E45D}"/>
                </a:ext>
              </a:extLst>
            </p:cNvPr>
            <p:cNvSpPr/>
            <p:nvPr/>
          </p:nvSpPr>
          <p:spPr>
            <a:xfrm>
              <a:off x="7585422" y="3575560"/>
              <a:ext cx="3370426" cy="11481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zh-CN" altLang="en-US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自治信息仓库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C4616A6F-2238-5A5B-7A21-43E651E8429C}"/>
                </a:ext>
              </a:extLst>
            </p:cNvPr>
            <p:cNvSpPr/>
            <p:nvPr/>
          </p:nvSpPr>
          <p:spPr>
            <a:xfrm>
              <a:off x="7759851" y="3995757"/>
              <a:ext cx="1035808" cy="597408"/>
            </a:xfrm>
            <a:prstGeom prst="rect">
              <a:avLst/>
            </a:prstGeom>
            <a:solidFill>
              <a:srgbClr val="177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负载描绘历史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275EAF4-6E49-6881-C424-00BD7D02AD0C}"/>
                </a:ext>
              </a:extLst>
            </p:cNvPr>
            <p:cNvSpPr/>
            <p:nvPr/>
          </p:nvSpPr>
          <p:spPr>
            <a:xfrm>
              <a:off x="8853646" y="3995757"/>
              <a:ext cx="953515" cy="597408"/>
            </a:xfrm>
            <a:prstGeom prst="rect">
              <a:avLst/>
            </a:prstGeom>
            <a:solidFill>
              <a:srgbClr val="177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编译描绘历史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061B6501-0C41-A0BB-D165-F46BEFB0AFCF}"/>
                </a:ext>
              </a:extLst>
            </p:cNvPr>
            <p:cNvSpPr/>
            <p:nvPr/>
          </p:nvSpPr>
          <p:spPr>
            <a:xfrm>
              <a:off x="9865146" y="3995757"/>
              <a:ext cx="953515" cy="597408"/>
            </a:xfrm>
            <a:prstGeom prst="rect">
              <a:avLst/>
            </a:prstGeom>
            <a:solidFill>
              <a:srgbClr val="177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执行描绘历史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E0075E30-370A-EDCD-2EA2-C7243EF637CA}"/>
                </a:ext>
              </a:extLst>
            </p:cNvPr>
            <p:cNvSpPr/>
            <p:nvPr/>
          </p:nvSpPr>
          <p:spPr>
            <a:xfrm>
              <a:off x="7585422" y="2165066"/>
              <a:ext cx="3370426" cy="12582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zh-CN" altLang="en-US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自治优化引擎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B39E70D-4BCD-0257-2BCB-48A343C71A11}"/>
                </a:ext>
              </a:extLst>
            </p:cNvPr>
            <p:cNvSpPr/>
            <p:nvPr/>
          </p:nvSpPr>
          <p:spPr>
            <a:xfrm>
              <a:off x="7759851" y="2612488"/>
              <a:ext cx="1035808" cy="597408"/>
            </a:xfrm>
            <a:prstGeom prst="rect">
              <a:avLst/>
            </a:prstGeom>
            <a:solidFill>
              <a:srgbClr val="177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负载</a:t>
              </a:r>
              <a:endParaRPr lang="en-US" altLang="zh-CN" sz="140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lang="zh-CN" altLang="en-US" sz="1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分析</a:t>
              </a:r>
              <a:endPara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CD725C0D-CFCF-C92F-AECD-378255D52FEC}"/>
                </a:ext>
              </a:extLst>
            </p:cNvPr>
            <p:cNvSpPr/>
            <p:nvPr/>
          </p:nvSpPr>
          <p:spPr>
            <a:xfrm>
              <a:off x="8853646" y="2612488"/>
              <a:ext cx="953515" cy="597408"/>
            </a:xfrm>
            <a:prstGeom prst="rect">
              <a:avLst/>
            </a:prstGeom>
            <a:solidFill>
              <a:srgbClr val="177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策略</a:t>
              </a:r>
              <a:endParaRPr lang="en-US" altLang="zh-CN" sz="140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lang="zh-CN" altLang="en-US" sz="1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分析</a:t>
              </a:r>
              <a:endPara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05A7F36-56A9-613E-3DB4-2F633D84D252}"/>
                </a:ext>
              </a:extLst>
            </p:cNvPr>
            <p:cNvSpPr/>
            <p:nvPr/>
          </p:nvSpPr>
          <p:spPr>
            <a:xfrm>
              <a:off x="9865146" y="2608344"/>
              <a:ext cx="953515" cy="597408"/>
            </a:xfrm>
            <a:prstGeom prst="rect">
              <a:avLst/>
            </a:prstGeom>
            <a:solidFill>
              <a:srgbClr val="177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洞察</a:t>
              </a:r>
              <a:endPara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分析</a:t>
              </a:r>
            </a:p>
          </p:txBody>
        </p:sp>
        <p:sp>
          <p:nvSpPr>
            <p:cNvPr id="43" name="左箭头 42">
              <a:extLst>
                <a:ext uri="{FF2B5EF4-FFF2-40B4-BE49-F238E27FC236}">
                  <a16:creationId xmlns:a16="http://schemas.microsoft.com/office/drawing/2014/main" id="{38923E03-3E85-0C25-35BB-5CE8C22FD796}"/>
                </a:ext>
              </a:extLst>
            </p:cNvPr>
            <p:cNvSpPr/>
            <p:nvPr/>
          </p:nvSpPr>
          <p:spPr>
            <a:xfrm>
              <a:off x="5197752" y="3109218"/>
              <a:ext cx="1861077" cy="233271"/>
            </a:xfrm>
            <a:prstGeom prst="leftArrow">
              <a:avLst/>
            </a:prstGeom>
            <a:gradFill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65000">
                  <a:schemeClr val="accent5">
                    <a:lumMod val="99000"/>
                    <a:satMod val="120000"/>
                    <a:shade val="78000"/>
                  </a:scheme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915A21C3-F110-890C-2206-531D43A54FD5}"/>
                </a:ext>
              </a:extLst>
            </p:cNvPr>
            <p:cNvSpPr txBox="1"/>
            <p:nvPr/>
          </p:nvSpPr>
          <p:spPr>
            <a:xfrm>
              <a:off x="5126706" y="2074774"/>
              <a:ext cx="20818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预计算推荐</a:t>
              </a:r>
              <a:endParaRPr kumimoji="1"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生命周期管理推荐</a:t>
              </a:r>
              <a:endParaRPr kumimoji="1"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索引推荐</a:t>
              </a:r>
              <a:endParaRPr kumimoji="1"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kumimoji="1" lang="en-US" altLang="zh-CN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45" name="左箭头 44">
              <a:extLst>
                <a:ext uri="{FF2B5EF4-FFF2-40B4-BE49-F238E27FC236}">
                  <a16:creationId xmlns:a16="http://schemas.microsoft.com/office/drawing/2014/main" id="{F644FD27-EC7B-7A4D-11E7-24764BDB1C82}"/>
                </a:ext>
              </a:extLst>
            </p:cNvPr>
            <p:cNvSpPr/>
            <p:nvPr/>
          </p:nvSpPr>
          <p:spPr>
            <a:xfrm rot="10800000">
              <a:off x="5226808" y="3423348"/>
              <a:ext cx="1888610" cy="233270"/>
            </a:xfrm>
            <a:prstGeom prst="leftArrow">
              <a:avLst>
                <a:gd name="adj1" fmla="val 56779"/>
                <a:gd name="adj2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BD360589-18C3-BE58-6C4C-CE9DEA959B73}"/>
                </a:ext>
              </a:extLst>
            </p:cNvPr>
            <p:cNvSpPr txBox="1"/>
            <p:nvPr/>
          </p:nvSpPr>
          <p:spPr>
            <a:xfrm>
              <a:off x="5440681" y="3739777"/>
              <a:ext cx="14539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负载描绘</a:t>
              </a:r>
              <a:endParaRPr kumimoji="1"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编译描绘</a:t>
              </a:r>
              <a:endParaRPr kumimoji="1"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执行描绘</a:t>
              </a:r>
              <a:endParaRPr kumimoji="1"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EEAEA6C0-432B-FB73-1F8D-08C029B8EBDF}"/>
                </a:ext>
              </a:extLst>
            </p:cNvPr>
            <p:cNvGrpSpPr/>
            <p:nvPr/>
          </p:nvGrpSpPr>
          <p:grpSpPr>
            <a:xfrm>
              <a:off x="1619084" y="1878867"/>
              <a:ext cx="3081131" cy="1860910"/>
              <a:chOff x="1918252" y="1934861"/>
              <a:chExt cx="3081131" cy="1860910"/>
            </a:xfrm>
          </p:grpSpPr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EBFD0BF7-9F90-EB52-E21D-46D414CD2D8F}"/>
                  </a:ext>
                </a:extLst>
              </p:cNvPr>
              <p:cNvSpPr/>
              <p:nvPr/>
            </p:nvSpPr>
            <p:spPr>
              <a:xfrm>
                <a:off x="1918252" y="1934861"/>
                <a:ext cx="3081131" cy="18609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kumimoji="1" lang="en-US" altLang="zh-CN" sz="16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SQL</a:t>
                </a:r>
                <a:r>
                  <a:rPr kumimoji="1" lang="zh-CN" alt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优化器</a:t>
                </a: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64B5ABCB-E4F7-A376-0AAB-EC9C89BF8CFD}"/>
                  </a:ext>
                </a:extLst>
              </p:cNvPr>
              <p:cNvSpPr/>
              <p:nvPr/>
            </p:nvSpPr>
            <p:spPr>
              <a:xfrm>
                <a:off x="2099871" y="3017418"/>
                <a:ext cx="1273311" cy="61511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CBO</a:t>
                </a:r>
                <a:endParaRPr kumimoji="1"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DCB5D630-26DE-BA30-8F05-D128DDD5E3E7}"/>
                  </a:ext>
                </a:extLst>
              </p:cNvPr>
              <p:cNvSpPr/>
              <p:nvPr/>
            </p:nvSpPr>
            <p:spPr>
              <a:xfrm>
                <a:off x="2094051" y="2368989"/>
                <a:ext cx="1279131" cy="57031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RBO</a:t>
                </a:r>
                <a:endParaRPr kumimoji="1"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0BC3DC03-F7C9-0EAC-2A1E-C615A9607E48}"/>
                  </a:ext>
                </a:extLst>
              </p:cNvPr>
              <p:cNvSpPr/>
              <p:nvPr/>
            </p:nvSpPr>
            <p:spPr>
              <a:xfrm>
                <a:off x="3373183" y="2371025"/>
                <a:ext cx="862498" cy="56827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规则</a:t>
                </a:r>
                <a:endParaRPr kumimoji="1"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洞察</a:t>
                </a: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75208280-933B-B420-D20B-89B5A9694C88}"/>
                  </a:ext>
                </a:extLst>
              </p:cNvPr>
              <p:cNvSpPr/>
              <p:nvPr/>
            </p:nvSpPr>
            <p:spPr>
              <a:xfrm>
                <a:off x="3373182" y="3017416"/>
                <a:ext cx="862499" cy="61511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成本</a:t>
                </a:r>
                <a:endParaRPr kumimoji="1"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洞察</a:t>
                </a: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14702ED1-927D-2126-6A40-7F45E20C441C}"/>
                  </a:ext>
                </a:extLst>
              </p:cNvPr>
              <p:cNvSpPr/>
              <p:nvPr/>
            </p:nvSpPr>
            <p:spPr>
              <a:xfrm>
                <a:off x="4308747" y="2368990"/>
                <a:ext cx="502939" cy="12635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优化策略</a:t>
                </a:r>
              </a:p>
            </p:txBody>
          </p:sp>
        </p:grpSp>
        <p:sp>
          <p:nvSpPr>
            <p:cNvPr id="54" name="左弧形箭头 22">
              <a:extLst>
                <a:ext uri="{FF2B5EF4-FFF2-40B4-BE49-F238E27FC236}">
                  <a16:creationId xmlns:a16="http://schemas.microsoft.com/office/drawing/2014/main" id="{EE28B6F8-E798-E463-9FCC-B30D2369A64A}"/>
                </a:ext>
              </a:extLst>
            </p:cNvPr>
            <p:cNvSpPr/>
            <p:nvPr/>
          </p:nvSpPr>
          <p:spPr>
            <a:xfrm rot="10800000">
              <a:off x="636648" y="2715008"/>
              <a:ext cx="825480" cy="1860909"/>
            </a:xfrm>
            <a:prstGeom prst="curvedLeftArrow">
              <a:avLst>
                <a:gd name="adj1" fmla="val 17995"/>
                <a:gd name="adj2" fmla="val 50000"/>
                <a:gd name="adj3" fmla="val 26731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234EDB83-3D86-7D8B-655E-037319A6E5E8}"/>
                </a:ext>
              </a:extLst>
            </p:cNvPr>
            <p:cNvSpPr txBox="1"/>
            <p:nvPr/>
          </p:nvSpPr>
          <p:spPr>
            <a:xfrm>
              <a:off x="1040313" y="3201168"/>
              <a:ext cx="4196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实时反馈</a:t>
              </a:r>
            </a:p>
          </p:txBody>
        </p: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CFB220D2-E2F7-EE60-F619-86CCECF7F5C2}"/>
                </a:ext>
              </a:extLst>
            </p:cNvPr>
            <p:cNvGrpSpPr/>
            <p:nvPr/>
          </p:nvGrpSpPr>
          <p:grpSpPr>
            <a:xfrm>
              <a:off x="1619084" y="3863893"/>
              <a:ext cx="3081131" cy="1280766"/>
              <a:chOff x="1918251" y="4034935"/>
              <a:chExt cx="3081131" cy="1280766"/>
            </a:xfrm>
          </p:grpSpPr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88DBC2C3-5C6D-4150-EEB7-C8592A471EF7}"/>
                  </a:ext>
                </a:extLst>
              </p:cNvPr>
              <p:cNvSpPr/>
              <p:nvPr/>
            </p:nvSpPr>
            <p:spPr>
              <a:xfrm>
                <a:off x="1918251" y="4034935"/>
                <a:ext cx="3081131" cy="1280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kumimoji="1" lang="en-US" altLang="zh-CN" sz="16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SQL</a:t>
                </a:r>
                <a:r>
                  <a:rPr kumimoji="1" lang="zh-CN" alt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执行器</a:t>
                </a: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9F27FAAF-D9D4-5383-2B62-F4627063E9F0}"/>
                  </a:ext>
                </a:extLst>
              </p:cNvPr>
              <p:cNvSpPr/>
              <p:nvPr/>
            </p:nvSpPr>
            <p:spPr>
              <a:xfrm>
                <a:off x="2895822" y="4480184"/>
                <a:ext cx="1179221" cy="61511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计划执行</a:t>
                </a: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DA9360E8-36F8-DF5A-949C-BD602E05B62E}"/>
                  </a:ext>
                </a:extLst>
              </p:cNvPr>
              <p:cNvSpPr/>
              <p:nvPr/>
            </p:nvSpPr>
            <p:spPr>
              <a:xfrm>
                <a:off x="2069258" y="4481032"/>
                <a:ext cx="826564" cy="61511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计划</a:t>
                </a:r>
                <a:endParaRPr kumimoji="1"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调整</a:t>
                </a: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388B6EC1-9AB5-36C6-3ADC-E697AED8CFFD}"/>
                  </a:ext>
                </a:extLst>
              </p:cNvPr>
              <p:cNvSpPr/>
              <p:nvPr/>
            </p:nvSpPr>
            <p:spPr>
              <a:xfrm>
                <a:off x="4073603" y="4480183"/>
                <a:ext cx="826564" cy="61511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计划</a:t>
                </a:r>
                <a:endParaRPr kumimoji="1"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调度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3758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0928615-F009-3484-2875-23CAF4FC8DE2}"/>
              </a:ext>
            </a:extLst>
          </p:cNvPr>
          <p:cNvSpPr txBox="1"/>
          <p:nvPr/>
        </p:nvSpPr>
        <p:spPr>
          <a:xfrm>
            <a:off x="396910" y="252564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IoT</a:t>
            </a:r>
            <a:r>
              <a:rPr lang="en-US" altLang="zh-CN" sz="2400" b="1" dirty="0" smtClean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常见算法应用</a:t>
            </a:r>
            <a:endParaRPr lang="zh-CN" altLang="en-US" sz="2400" b="1" dirty="0">
              <a:solidFill>
                <a:schemeClr val="accent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15138DC-9CD9-9446-A482-DC08B65E38BC}"/>
              </a:ext>
            </a:extLst>
          </p:cNvPr>
          <p:cNvSpPr/>
          <p:nvPr/>
        </p:nvSpPr>
        <p:spPr>
          <a:xfrm>
            <a:off x="396910" y="743823"/>
            <a:ext cx="26788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F241948-1410-5C47-8FEE-85C12157F986}"/>
              </a:ext>
            </a:extLst>
          </p:cNvPr>
          <p:cNvGrpSpPr/>
          <p:nvPr/>
        </p:nvGrpSpPr>
        <p:grpSpPr>
          <a:xfrm>
            <a:off x="1678810" y="1349313"/>
            <a:ext cx="8797435" cy="4214880"/>
            <a:chOff x="1494975" y="1677252"/>
            <a:chExt cx="9202050" cy="4632068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0658B97E-1B6B-41E4-AFE9-8DC704652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658"/>
            <a:stretch/>
          </p:blipFill>
          <p:spPr>
            <a:xfrm>
              <a:off x="1494976" y="1677252"/>
              <a:ext cx="4320480" cy="23754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913EE2EC-55C0-AB7B-F23C-92DF715046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658"/>
            <a:stretch/>
          </p:blipFill>
          <p:spPr>
            <a:xfrm>
              <a:off x="6096001" y="1677252"/>
              <a:ext cx="4601024" cy="23754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5B4BAF60-4559-5031-EC83-5AE8B97FF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4975" y="4339251"/>
              <a:ext cx="4320480" cy="19700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8BEDBD8D-FF19-844C-6FCF-5A42EEA15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4339251"/>
              <a:ext cx="4601024" cy="19700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0" name="内容占位符 3">
            <a:extLst>
              <a:ext uri="{FF2B5EF4-FFF2-40B4-BE49-F238E27FC236}">
                <a16:creationId xmlns:a16="http://schemas.microsoft.com/office/drawing/2014/main" id="{CFE38B13-3C6F-8F46-0B23-4AE2CB0F1874}"/>
              </a:ext>
            </a:extLst>
          </p:cNvPr>
          <p:cNvSpPr txBox="1">
            <a:spLocks/>
          </p:cNvSpPr>
          <p:nvPr/>
        </p:nvSpPr>
        <p:spPr>
          <a:xfrm>
            <a:off x="2403521" y="819136"/>
            <a:ext cx="2681085" cy="569756"/>
          </a:xfr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时间序列预测</a:t>
            </a:r>
          </a:p>
        </p:txBody>
      </p:sp>
      <p:sp>
        <p:nvSpPr>
          <p:cNvPr id="41" name="内容占位符 3">
            <a:extLst>
              <a:ext uri="{FF2B5EF4-FFF2-40B4-BE49-F238E27FC236}">
                <a16:creationId xmlns:a16="http://schemas.microsoft.com/office/drawing/2014/main" id="{6BD93EF8-F783-663E-1023-6E3688F5C0DC}"/>
              </a:ext>
            </a:extLst>
          </p:cNvPr>
          <p:cNvSpPr txBox="1">
            <a:spLocks/>
          </p:cNvSpPr>
          <p:nvPr/>
        </p:nvSpPr>
        <p:spPr>
          <a:xfrm>
            <a:off x="6936343" y="819136"/>
            <a:ext cx="2681085" cy="569756"/>
          </a:xfr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异常检测</a:t>
            </a:r>
          </a:p>
        </p:txBody>
      </p:sp>
      <p:sp>
        <p:nvSpPr>
          <p:cNvPr id="42" name="内容占位符 3">
            <a:extLst>
              <a:ext uri="{FF2B5EF4-FFF2-40B4-BE49-F238E27FC236}">
                <a16:creationId xmlns:a16="http://schemas.microsoft.com/office/drawing/2014/main" id="{27FBDA7B-8C80-1991-1504-3A4FDD6D1649}"/>
              </a:ext>
            </a:extLst>
          </p:cNvPr>
          <p:cNvSpPr txBox="1">
            <a:spLocks/>
          </p:cNvSpPr>
          <p:nvPr/>
        </p:nvSpPr>
        <p:spPr>
          <a:xfrm>
            <a:off x="2403520" y="5562565"/>
            <a:ext cx="2681085" cy="569756"/>
          </a:xfr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图像识别</a:t>
            </a:r>
          </a:p>
        </p:txBody>
      </p:sp>
      <p:sp>
        <p:nvSpPr>
          <p:cNvPr id="43" name="内容占位符 3">
            <a:extLst>
              <a:ext uri="{FF2B5EF4-FFF2-40B4-BE49-F238E27FC236}">
                <a16:creationId xmlns:a16="http://schemas.microsoft.com/office/drawing/2014/main" id="{F97C21D2-FA2E-A4E1-50F0-AE5D8A1C401D}"/>
              </a:ext>
            </a:extLst>
          </p:cNvPr>
          <p:cNvSpPr txBox="1">
            <a:spLocks/>
          </p:cNvSpPr>
          <p:nvPr/>
        </p:nvSpPr>
        <p:spPr>
          <a:xfrm>
            <a:off x="6936343" y="5562565"/>
            <a:ext cx="2681085" cy="569756"/>
          </a:xfr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决策树</a:t>
            </a:r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森林</a:t>
            </a:r>
          </a:p>
        </p:txBody>
      </p:sp>
    </p:spTree>
    <p:extLst>
      <p:ext uri="{BB962C8B-B14F-4D97-AF65-F5344CB8AC3E}">
        <p14:creationId xmlns:p14="http://schemas.microsoft.com/office/powerpoint/2010/main" val="2026104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3A7C6FB-A945-CB4F-BEE2-03DDCF401341}"/>
              </a:ext>
            </a:extLst>
          </p:cNvPr>
          <p:cNvSpPr txBox="1"/>
          <p:nvPr/>
        </p:nvSpPr>
        <p:spPr>
          <a:xfrm>
            <a:off x="396910" y="253582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赋能数据库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– </a:t>
            </a:r>
            <a:r>
              <a:rPr lang="en-US" altLang="zh-CN" sz="2400" b="1" dirty="0" smtClean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DB4AI</a:t>
            </a:r>
            <a:endParaRPr lang="zh-CN" altLang="en-US" sz="2400" b="1" dirty="0">
              <a:solidFill>
                <a:schemeClr val="accent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E2E470E-34B5-604A-BF51-8941EAD62B34}"/>
              </a:ext>
            </a:extLst>
          </p:cNvPr>
          <p:cNvSpPr/>
          <p:nvPr/>
        </p:nvSpPr>
        <p:spPr>
          <a:xfrm>
            <a:off x="396909" y="743823"/>
            <a:ext cx="3917915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A231FD98-770E-D44D-AB3F-DBF18FBD0175}"/>
              </a:ext>
            </a:extLst>
          </p:cNvPr>
          <p:cNvSpPr txBox="1"/>
          <p:nvPr/>
        </p:nvSpPr>
        <p:spPr>
          <a:xfrm>
            <a:off x="698937" y="1581121"/>
            <a:ext cx="28285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zh-CN" altLang="en-US" sz="14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针对机器学习“可消费”能力  </a:t>
            </a:r>
            <a:endParaRPr lang="en-US" altLang="zh-CN" sz="14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zh-CN" altLang="en-US" sz="14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拥抱开源社区，支持主流机器学习框架</a:t>
            </a:r>
            <a:endParaRPr lang="en-US" altLang="zh-CN" sz="14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zh-CN" altLang="en-US" sz="14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支持云边端灵活部署方案</a:t>
            </a:r>
            <a:endParaRPr lang="en-US" altLang="zh-CN" sz="14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zh-CN" altLang="en-US" sz="14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支持模型生命周期管理 </a:t>
            </a:r>
            <a:r>
              <a:rPr lang="en-US" altLang="zh-CN" sz="14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—— </a:t>
            </a:r>
            <a:r>
              <a:rPr lang="en-US" altLang="zh-CN" sz="1400" dirty="0" err="1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ModelOps</a:t>
            </a:r>
            <a:r>
              <a:rPr lang="en-US" altLang="zh-CN" sz="14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in Database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3868693" y="1678299"/>
            <a:ext cx="7624370" cy="2992264"/>
            <a:chOff x="3868693" y="1706007"/>
            <a:chExt cx="7624370" cy="2992264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F865A573-CD27-7445-A9D0-C71642153B00}"/>
                </a:ext>
              </a:extLst>
            </p:cNvPr>
            <p:cNvSpPr/>
            <p:nvPr/>
          </p:nvSpPr>
          <p:spPr>
            <a:xfrm>
              <a:off x="4956193" y="1706007"/>
              <a:ext cx="2204761" cy="23364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kumimoji="1" lang="zh-CN" altLang="en-US" sz="11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22F7585A-6CA5-A749-BE9D-0FA225743488}"/>
                </a:ext>
              </a:extLst>
            </p:cNvPr>
            <p:cNvSpPr txBox="1"/>
            <p:nvPr/>
          </p:nvSpPr>
          <p:spPr>
            <a:xfrm>
              <a:off x="5449721" y="1803573"/>
              <a:ext cx="13432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KaiwuDB</a:t>
              </a:r>
              <a:endParaRPr kumimoji="1" lang="zh-CN" altLang="en-US" sz="11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0355831E-B7A8-5A45-987E-CC942CAFD8DF}"/>
                </a:ext>
              </a:extLst>
            </p:cNvPr>
            <p:cNvSpPr/>
            <p:nvPr/>
          </p:nvSpPr>
          <p:spPr>
            <a:xfrm>
              <a:off x="5268063" y="2068390"/>
              <a:ext cx="1706589" cy="4109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100" b="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原生预测分析函数</a:t>
              </a: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67295374-3228-BD48-9055-B3D0981EE793}"/>
                </a:ext>
              </a:extLst>
            </p:cNvPr>
            <p:cNvSpPr/>
            <p:nvPr/>
          </p:nvSpPr>
          <p:spPr>
            <a:xfrm>
              <a:off x="5268063" y="2530064"/>
              <a:ext cx="1706589" cy="4109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100" b="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模型生命周期管理函数</a:t>
              </a:r>
            </a:p>
          </p:txBody>
        </p:sp>
        <p:sp>
          <p:nvSpPr>
            <p:cNvPr id="54" name="圆柱体 53">
              <a:extLst>
                <a:ext uri="{FF2B5EF4-FFF2-40B4-BE49-F238E27FC236}">
                  <a16:creationId xmlns:a16="http://schemas.microsoft.com/office/drawing/2014/main" id="{D2FC36D0-4141-B244-92C8-F37A0AF39300}"/>
                </a:ext>
              </a:extLst>
            </p:cNvPr>
            <p:cNvSpPr/>
            <p:nvPr/>
          </p:nvSpPr>
          <p:spPr>
            <a:xfrm>
              <a:off x="5268063" y="3070744"/>
              <a:ext cx="768266" cy="792688"/>
            </a:xfrm>
            <a:prstGeom prst="can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1155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zh-CN" sz="1100" b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Helvetica Neue Medium" panose="02000503000000020004"/>
              </a:endParaRPr>
            </a:p>
            <a:p>
              <a:pPr marL="0" marR="0" indent="0" algn="ctr" defTabSz="1155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100" b="0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  <a:sym typeface="Helvetica Neue Medium" panose="02000503000000020004"/>
                </a:rPr>
                <a:t>数据</a:t>
              </a:r>
              <a:endParaRPr lang="en-US" altLang="zh-CN" sz="1100" b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Helvetica Neue Medium" panose="02000503000000020004"/>
              </a:endParaRPr>
            </a:p>
            <a:p>
              <a:pPr marL="0" marR="0" indent="0" algn="ctr" defTabSz="1155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Helvetica Neue Medium" panose="02000503000000020004"/>
              </a:endParaRPr>
            </a:p>
          </p:txBody>
        </p:sp>
        <p:sp>
          <p:nvSpPr>
            <p:cNvPr id="55" name="圆柱体 54">
              <a:extLst>
                <a:ext uri="{FF2B5EF4-FFF2-40B4-BE49-F238E27FC236}">
                  <a16:creationId xmlns:a16="http://schemas.microsoft.com/office/drawing/2014/main" id="{A52715A7-8027-B942-A7B3-8D7A71EE66C5}"/>
                </a:ext>
              </a:extLst>
            </p:cNvPr>
            <p:cNvSpPr/>
            <p:nvPr/>
          </p:nvSpPr>
          <p:spPr>
            <a:xfrm>
              <a:off x="6206387" y="3070744"/>
              <a:ext cx="768266" cy="792688"/>
            </a:xfrm>
            <a:prstGeom prst="can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1155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Helvetica Neue Medium" panose="02000503000000020004"/>
              </a:endParaRPr>
            </a:p>
            <a:p>
              <a:pPr marL="0" marR="0" indent="0" algn="ctr" defTabSz="1155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100" b="0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  <a:sym typeface="Helvetica Neue Medium" panose="02000503000000020004"/>
                </a:rPr>
                <a:t>数据</a:t>
              </a:r>
              <a:endParaRPr lang="en-US" altLang="zh-CN" sz="1100" b="0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Helvetica Neue Medium" panose="02000503000000020004"/>
              </a:endParaRPr>
            </a:p>
            <a:p>
              <a:pPr marL="0" marR="0" indent="0" algn="ctr" defTabSz="1155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Helvetica Neue Medium" panose="02000503000000020004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B3447B-FBD4-0C4E-BD3D-C9BAF797EB09}"/>
                </a:ext>
              </a:extLst>
            </p:cNvPr>
            <p:cNvSpPr/>
            <p:nvPr/>
          </p:nvSpPr>
          <p:spPr>
            <a:xfrm>
              <a:off x="8055083" y="1706007"/>
              <a:ext cx="2451116" cy="7119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kumimoji="1" lang="zh-CN" altLang="en-US" sz="11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28BE3EAA-F56B-C941-B0FA-FA2364AD775A}"/>
                </a:ext>
              </a:extLst>
            </p:cNvPr>
            <p:cNvSpPr txBox="1"/>
            <p:nvPr/>
          </p:nvSpPr>
          <p:spPr>
            <a:xfrm>
              <a:off x="8522266" y="1822599"/>
              <a:ext cx="15412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KaiwuDB</a:t>
              </a:r>
              <a:r>
                <a:rPr kumimoji="1" lang="zh-CN" altLang="en-US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1100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–</a:t>
              </a:r>
              <a:r>
                <a:rPr kumimoji="1" lang="zh-CN" altLang="en-US" sz="1100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推理引擎</a:t>
              </a:r>
              <a:endParaRPr kumimoji="1" lang="zh-CN" altLang="en-US" sz="11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672576B5-21F9-EF4F-83B2-6B3EB9B20094}"/>
                </a:ext>
              </a:extLst>
            </p:cNvPr>
            <p:cNvSpPr/>
            <p:nvPr/>
          </p:nvSpPr>
          <p:spPr>
            <a:xfrm>
              <a:off x="8577239" y="2086813"/>
              <a:ext cx="1405919" cy="2339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100" b="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推理流水线</a:t>
              </a:r>
            </a:p>
          </p:txBody>
        </p:sp>
        <p:sp>
          <p:nvSpPr>
            <p:cNvPr id="59" name="Rectangle 113">
              <a:extLst>
                <a:ext uri="{FF2B5EF4-FFF2-40B4-BE49-F238E27FC236}">
                  <a16:creationId xmlns:a16="http://schemas.microsoft.com/office/drawing/2014/main" id="{2E3E5244-20B4-0341-B942-A9C277063B7A}"/>
                </a:ext>
              </a:extLst>
            </p:cNvPr>
            <p:cNvSpPr/>
            <p:nvPr/>
          </p:nvSpPr>
          <p:spPr>
            <a:xfrm>
              <a:off x="8055083" y="2386019"/>
              <a:ext cx="2451116" cy="2966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Kubernetes</a:t>
              </a: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DBAFEE8A-1DE6-1445-832E-27205FBBD6B3}"/>
                </a:ext>
              </a:extLst>
            </p:cNvPr>
            <p:cNvSpPr/>
            <p:nvPr/>
          </p:nvSpPr>
          <p:spPr>
            <a:xfrm>
              <a:off x="8055083" y="2737969"/>
              <a:ext cx="2451116" cy="10459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kumimoji="1" lang="zh-CN" altLang="en-US" sz="11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91596016-841E-474D-87A4-12FA91F09331}"/>
                </a:ext>
              </a:extLst>
            </p:cNvPr>
            <p:cNvSpPr/>
            <p:nvPr/>
          </p:nvSpPr>
          <p:spPr>
            <a:xfrm>
              <a:off x="8209514" y="3013889"/>
              <a:ext cx="1028874" cy="3402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100" b="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训练流水线</a:t>
              </a:r>
            </a:p>
          </p:txBody>
        </p:sp>
        <p:sp>
          <p:nvSpPr>
            <p:cNvPr id="62" name="Rectangle 113">
              <a:extLst>
                <a:ext uri="{FF2B5EF4-FFF2-40B4-BE49-F238E27FC236}">
                  <a16:creationId xmlns:a16="http://schemas.microsoft.com/office/drawing/2014/main" id="{CF04F090-E090-394F-9E0D-57D7AA9FAF9E}"/>
                </a:ext>
              </a:extLst>
            </p:cNvPr>
            <p:cNvSpPr/>
            <p:nvPr/>
          </p:nvSpPr>
          <p:spPr>
            <a:xfrm>
              <a:off x="8055083" y="3783882"/>
              <a:ext cx="2451116" cy="2585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Kubernetes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9F3B6C88-5A5E-174B-BEBB-EB131D0169E2}"/>
                </a:ext>
              </a:extLst>
            </p:cNvPr>
            <p:cNvSpPr txBox="1"/>
            <p:nvPr/>
          </p:nvSpPr>
          <p:spPr>
            <a:xfrm>
              <a:off x="8242233" y="2773716"/>
              <a:ext cx="21013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KaiwuDB</a:t>
              </a:r>
              <a:r>
                <a:rPr kumimoji="1" lang="zh-CN" altLang="en-US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1100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–</a:t>
              </a:r>
              <a:r>
                <a:rPr kumimoji="1" lang="zh-CN" altLang="en-US" sz="1100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生命周期管理引擎</a:t>
              </a:r>
              <a:endParaRPr kumimoji="1" lang="zh-CN" altLang="en-US" sz="11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5A9AF60C-4205-F944-9117-1200CE9E05B6}"/>
                </a:ext>
              </a:extLst>
            </p:cNvPr>
            <p:cNvSpPr/>
            <p:nvPr/>
          </p:nvSpPr>
          <p:spPr>
            <a:xfrm>
              <a:off x="9314664" y="3011879"/>
              <a:ext cx="1028874" cy="3402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100" b="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评估流水线</a:t>
              </a: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6AB137D8-E2EA-B147-AE1B-9420E532471A}"/>
                </a:ext>
              </a:extLst>
            </p:cNvPr>
            <p:cNvSpPr/>
            <p:nvPr/>
          </p:nvSpPr>
          <p:spPr>
            <a:xfrm>
              <a:off x="8209514" y="3409460"/>
              <a:ext cx="1028874" cy="3402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100" b="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批量预测</a:t>
              </a: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77C12E2D-F92E-A643-890A-2BA2E9241A61}"/>
                </a:ext>
              </a:extLst>
            </p:cNvPr>
            <p:cNvSpPr/>
            <p:nvPr/>
          </p:nvSpPr>
          <p:spPr>
            <a:xfrm>
              <a:off x="9314664" y="3409460"/>
              <a:ext cx="1028874" cy="3402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100" b="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版本管理</a:t>
              </a:r>
            </a:p>
          </p:txBody>
        </p:sp>
        <p:cxnSp>
          <p:nvCxnSpPr>
            <p:cNvPr id="67" name="肘形连接符 66">
              <a:extLst>
                <a:ext uri="{FF2B5EF4-FFF2-40B4-BE49-F238E27FC236}">
                  <a16:creationId xmlns:a16="http://schemas.microsoft.com/office/drawing/2014/main" id="{ED72AC0B-03BD-864D-AB00-FCD3BBA06077}"/>
                </a:ext>
              </a:extLst>
            </p:cNvPr>
            <p:cNvCxnSpPr>
              <a:cxnSpLocks/>
            </p:cNvCxnSpPr>
            <p:nvPr/>
          </p:nvCxnSpPr>
          <p:spPr>
            <a:xfrm>
              <a:off x="6974653" y="2773716"/>
              <a:ext cx="1080431" cy="47653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肘形连接符 67">
              <a:extLst>
                <a:ext uri="{FF2B5EF4-FFF2-40B4-BE49-F238E27FC236}">
                  <a16:creationId xmlns:a16="http://schemas.microsoft.com/office/drawing/2014/main" id="{370B2263-9511-224F-AD93-A7319DF8B3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74652" y="2091298"/>
              <a:ext cx="1022009" cy="14878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81121C83-5A94-594D-8402-AFD78CF55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7222" y="1727627"/>
              <a:ext cx="556455" cy="763870"/>
            </a:xfrm>
            <a:prstGeom prst="rect">
              <a:avLst/>
            </a:prstGeom>
          </p:spPr>
        </p:pic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id="{3F705722-FEC3-E445-BADE-A2A0CEB00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2100" y="3056610"/>
              <a:ext cx="557159" cy="764836"/>
            </a:xfrm>
            <a:prstGeom prst="rect">
              <a:avLst/>
            </a:prstGeom>
          </p:spPr>
        </p:pic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id="{5B6E3497-175E-1F40-99A7-F98031B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72521" y="1716015"/>
              <a:ext cx="556455" cy="763870"/>
            </a:xfrm>
            <a:prstGeom prst="rect">
              <a:avLst/>
            </a:prstGeom>
          </p:spPr>
        </p:pic>
        <p:pic>
          <p:nvPicPr>
            <p:cNvPr id="72" name="图片 71">
              <a:extLst>
                <a:ext uri="{FF2B5EF4-FFF2-40B4-BE49-F238E27FC236}">
                  <a16:creationId xmlns:a16="http://schemas.microsoft.com/office/drawing/2014/main" id="{ABD4F04D-75EB-9E4D-B5F3-E74A720AB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72521" y="3050176"/>
              <a:ext cx="556455" cy="763870"/>
            </a:xfrm>
            <a:prstGeom prst="rect">
              <a:avLst/>
            </a:prstGeom>
          </p:spPr>
        </p:pic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5C0CFAF7-B188-AA41-BCDB-13C254D6131F}"/>
                </a:ext>
              </a:extLst>
            </p:cNvPr>
            <p:cNvSpPr txBox="1"/>
            <p:nvPr/>
          </p:nvSpPr>
          <p:spPr>
            <a:xfrm>
              <a:off x="4012781" y="2569898"/>
              <a:ext cx="707884" cy="31290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71119" tIns="71119" rIns="71119" bIns="71119" numCol="1" spcCol="38100" rtlCol="0" anchor="ctr">
              <a:spAutoFit/>
            </a:bodyPr>
            <a:lstStyle/>
            <a:p>
              <a:pPr marL="0" marR="0" indent="0" algn="ctr" defTabSz="1155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1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开发人员</a:t>
              </a:r>
              <a:endParaRPr kumimoji="0" lang="zh-CN" altLang="en-US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Helvetica Neue" panose="02000503000000020004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74E41528-640F-6741-9A38-A44E5E647534}"/>
                </a:ext>
              </a:extLst>
            </p:cNvPr>
            <p:cNvSpPr txBox="1"/>
            <p:nvPr/>
          </p:nvSpPr>
          <p:spPr>
            <a:xfrm>
              <a:off x="3868693" y="3870140"/>
              <a:ext cx="990013" cy="31290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71119" tIns="71119" rIns="71119" bIns="71119" numCol="1" spcCol="38100" rtlCol="0" anchor="ctr">
              <a:spAutoFit/>
            </a:bodyPr>
            <a:lstStyle/>
            <a:p>
              <a:pPr marL="0" marR="0" indent="0" algn="ctr" defTabSz="1155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1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数据库管理员</a:t>
              </a:r>
              <a:endParaRPr kumimoji="0" lang="zh-CN" altLang="en-US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Helvetica Neue" panose="02000503000000020004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22B52EA2-8E76-4447-9FC4-AF8709DE1E28}"/>
                </a:ext>
              </a:extLst>
            </p:cNvPr>
            <p:cNvSpPr txBox="1"/>
            <p:nvPr/>
          </p:nvSpPr>
          <p:spPr>
            <a:xfrm>
              <a:off x="10644115" y="2471201"/>
              <a:ext cx="848948" cy="31290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71119" tIns="71119" rIns="71119" bIns="71119" numCol="1" spcCol="38100" rtlCol="0" anchor="ctr">
              <a:spAutoFit/>
            </a:bodyPr>
            <a:lstStyle/>
            <a:p>
              <a:pPr marL="0" marR="0" indent="0" algn="ctr" defTabSz="1155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1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数据工程师</a:t>
              </a:r>
              <a:endParaRPr lang="en-US" altLang="zh-CN" sz="11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13F3033C-2856-1247-832F-115E071473AB}"/>
                </a:ext>
              </a:extLst>
            </p:cNvPr>
            <p:cNvSpPr txBox="1"/>
            <p:nvPr/>
          </p:nvSpPr>
          <p:spPr>
            <a:xfrm>
              <a:off x="10644115" y="3797212"/>
              <a:ext cx="848948" cy="31290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71119" tIns="71119" rIns="71119" bIns="71119" numCol="1" spcCol="38100" rtlCol="0" anchor="ctr">
              <a:spAutoFit/>
            </a:bodyPr>
            <a:lstStyle/>
            <a:p>
              <a:pPr marL="0" marR="0" indent="0" algn="ctr" defTabSz="1155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1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数据科学家</a:t>
              </a:r>
              <a:endParaRPr lang="en-US" altLang="zh-CN" sz="11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4953517" y="4233327"/>
              <a:ext cx="5552682" cy="464944"/>
              <a:chOff x="4953517" y="4313382"/>
              <a:chExt cx="5670393" cy="495824"/>
            </a:xfrm>
          </p:grpSpPr>
          <p:sp>
            <p:nvSpPr>
              <p:cNvPr id="82" name="矩形 81"/>
              <p:cNvSpPr/>
              <p:nvPr/>
            </p:nvSpPr>
            <p:spPr>
              <a:xfrm>
                <a:off x="4953517" y="4313382"/>
                <a:ext cx="5670393" cy="4958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8" name="Picture 4" descr="pandas (software) - Wikipedia">
                <a:extLst>
                  <a:ext uri="{FF2B5EF4-FFF2-40B4-BE49-F238E27FC236}">
                    <a16:creationId xmlns:a16="http://schemas.microsoft.com/office/drawing/2014/main" id="{4FE28DCC-F52B-9B44-AEA0-237602B6EC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5697" y="4366315"/>
                <a:ext cx="918535" cy="3694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 descr="scikit-learn - Wikipedia">
                <a:extLst>
                  <a:ext uri="{FF2B5EF4-FFF2-40B4-BE49-F238E27FC236}">
                    <a16:creationId xmlns:a16="http://schemas.microsoft.com/office/drawing/2014/main" id="{63207257-E3EE-514E-9ABA-723BE58A4A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500" y="4329325"/>
                <a:ext cx="731506" cy="3916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10" descr="GitHub - keras-team/keras: Deep Learning for humans">
                <a:extLst>
                  <a:ext uri="{FF2B5EF4-FFF2-40B4-BE49-F238E27FC236}">
                    <a16:creationId xmlns:a16="http://schemas.microsoft.com/office/drawing/2014/main" id="{0F4926F7-A981-A842-9B75-F56CE4AE65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1543" y="4410624"/>
                <a:ext cx="1002451" cy="2888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图形 80">
                <a:extLst>
                  <a:ext uri="{FF2B5EF4-FFF2-40B4-BE49-F238E27FC236}">
                    <a16:creationId xmlns:a16="http://schemas.microsoft.com/office/drawing/2014/main" id="{54C0B695-99ED-8442-9DD1-D25B7FA56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7178468" y="4411204"/>
                <a:ext cx="1231752" cy="279668"/>
              </a:xfrm>
              <a:prstGeom prst="rect">
                <a:avLst/>
              </a:prstGeom>
            </p:spPr>
          </p:pic>
          <p:pic>
            <p:nvPicPr>
              <p:cNvPr id="77" name="Picture 2" descr="Welcome to PyTorch Tutorials — PyTorch Tutorials 2.0.1+cu117 documentation">
                <a:extLst>
                  <a:ext uri="{FF2B5EF4-FFF2-40B4-BE49-F238E27FC236}">
                    <a16:creationId xmlns:a16="http://schemas.microsoft.com/office/drawing/2014/main" id="{3AD18BC2-7EFF-F54B-BEED-4F5A368D49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351" b="34404"/>
              <a:stretch/>
            </p:blipFill>
            <p:spPr bwMode="auto">
              <a:xfrm>
                <a:off x="4967745" y="4388485"/>
                <a:ext cx="992408" cy="347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91779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</a:p>
        </p:txBody>
      </p:sp>
      <p:sp>
        <p:nvSpPr>
          <p:cNvPr id="55" name="椭圆 54"/>
          <p:cNvSpPr/>
          <p:nvPr/>
        </p:nvSpPr>
        <p:spPr>
          <a:xfrm>
            <a:off x="984759" y="2948510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18" name="副标题 13"/>
          <p:cNvSpPr txBox="1"/>
          <p:nvPr/>
        </p:nvSpPr>
        <p:spPr>
          <a:xfrm>
            <a:off x="979805" y="3003850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  <a:endParaRPr lang="en-US" altLang="zh-CN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副标题 13"/>
          <p:cNvSpPr txBox="1"/>
          <p:nvPr/>
        </p:nvSpPr>
        <p:spPr>
          <a:xfrm>
            <a:off x="1850121" y="2914697"/>
            <a:ext cx="7173806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3000" b="1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sz="36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Helvetica"/>
              </a:rPr>
              <a:t>大模型时代的</a:t>
            </a:r>
            <a:r>
              <a:rPr lang="zh-CN" altLang="en-US" sz="3600" b="1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Helvetica"/>
              </a:rPr>
              <a:t>思考</a:t>
            </a:r>
            <a:endParaRPr lang="zh-CN" altLang="en-US" sz="3600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sym typeface="Helvetica"/>
            </a:endParaRP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35763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02C52390-26D5-8B4D-A807-AF9E0CA580B2}"/>
              </a:ext>
            </a:extLst>
          </p:cNvPr>
          <p:cNvSpPr txBox="1"/>
          <p:nvPr/>
        </p:nvSpPr>
        <p:spPr>
          <a:xfrm>
            <a:off x="384272" y="28845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大</a:t>
            </a:r>
            <a:r>
              <a:rPr lang="zh-CN" altLang="en-US" sz="2400" b="1" dirty="0" smtClean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模型时代的思考</a:t>
            </a:r>
            <a:endParaRPr lang="zh-CN" altLang="en-US" sz="2400" b="1" dirty="0">
              <a:solidFill>
                <a:schemeClr val="accent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FE1F61A-D2BC-C845-A4AC-B5651B8416B9}"/>
              </a:ext>
            </a:extLst>
          </p:cNvPr>
          <p:cNvSpPr/>
          <p:nvPr/>
        </p:nvSpPr>
        <p:spPr>
          <a:xfrm flipV="1">
            <a:off x="396910" y="760096"/>
            <a:ext cx="2771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68617" y="914908"/>
            <a:ext cx="10854767" cy="5028184"/>
            <a:chOff x="798431" y="1194698"/>
            <a:chExt cx="10854767" cy="502818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761ABF1-1D43-9319-1120-F6A9B41C5944}"/>
                </a:ext>
              </a:extLst>
            </p:cNvPr>
            <p:cNvSpPr txBox="1"/>
            <p:nvPr/>
          </p:nvSpPr>
          <p:spPr>
            <a:xfrm>
              <a:off x="1467874" y="1404026"/>
              <a:ext cx="3034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时序数据处理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7487ED2-3A1A-CB41-594C-2EA2318536D5}"/>
                </a:ext>
              </a:extLst>
            </p:cNvPr>
            <p:cNvSpPr txBox="1"/>
            <p:nvPr/>
          </p:nvSpPr>
          <p:spPr>
            <a:xfrm>
              <a:off x="7780473" y="1404026"/>
              <a:ext cx="3034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异构数据处理（分析）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899B4BF-0BEB-7D31-28DB-09F0EF173E9B}"/>
                </a:ext>
              </a:extLst>
            </p:cNvPr>
            <p:cNvSpPr/>
            <p:nvPr/>
          </p:nvSpPr>
          <p:spPr>
            <a:xfrm flipV="1">
              <a:off x="1467874" y="1914302"/>
              <a:ext cx="3034717" cy="8022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800">
                <a:cs typeface="黑体" panose="02010609060101010101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C08BB2A-F249-BE60-1BC0-974F17624F3C}"/>
                </a:ext>
              </a:extLst>
            </p:cNvPr>
            <p:cNvSpPr txBox="1"/>
            <p:nvPr/>
          </p:nvSpPr>
          <p:spPr>
            <a:xfrm>
              <a:off x="798431" y="4364308"/>
              <a:ext cx="3034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关系数据处理（交易）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148E6B3-A124-2638-2F2F-0F27616BA35F}"/>
                </a:ext>
              </a:extLst>
            </p:cNvPr>
            <p:cNvSpPr txBox="1"/>
            <p:nvPr/>
          </p:nvSpPr>
          <p:spPr>
            <a:xfrm>
              <a:off x="2065526" y="2149560"/>
              <a:ext cx="2114681" cy="1511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高性能读写</a:t>
              </a:r>
              <a:endParaRPr kumimoji="1"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低存储成本</a:t>
              </a:r>
              <a:endParaRPr kumimoji="1"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灵活生命周期管理</a:t>
              </a:r>
              <a:endParaRPr kumimoji="1"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水平扩展能力</a:t>
              </a:r>
              <a:endParaRPr kumimoji="1"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3057BC4-39C7-35E2-AD7A-75C91A998F18}"/>
                </a:ext>
              </a:extLst>
            </p:cNvPr>
            <p:cNvSpPr txBox="1"/>
            <p:nvPr/>
          </p:nvSpPr>
          <p:spPr>
            <a:xfrm>
              <a:off x="8377372" y="2132873"/>
              <a:ext cx="1704313" cy="1881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时序分析</a:t>
              </a:r>
              <a:endPara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多模数据关联</a:t>
              </a:r>
              <a:endPara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多模数据转换</a:t>
              </a:r>
              <a:endPara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水平扩展能力</a:t>
              </a:r>
              <a:endPara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异构硬件支持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6FA2ED0-861D-7504-BDCD-92A8C62E53A1}"/>
                </a:ext>
              </a:extLst>
            </p:cNvPr>
            <p:cNvSpPr txBox="1"/>
            <p:nvPr/>
          </p:nvSpPr>
          <p:spPr>
            <a:xfrm>
              <a:off x="1566225" y="5068207"/>
              <a:ext cx="1499128" cy="793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数据一致性</a:t>
              </a:r>
              <a:endPara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事务支持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94B250D-65E6-73AD-A4EE-E594041B42B0}"/>
                </a:ext>
              </a:extLst>
            </p:cNvPr>
            <p:cNvSpPr/>
            <p:nvPr/>
          </p:nvSpPr>
          <p:spPr>
            <a:xfrm flipV="1">
              <a:off x="4708456" y="4822598"/>
              <a:ext cx="3034717" cy="8022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800">
                <a:cs typeface="黑体" panose="02010609060101010101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7622703-4A01-917D-1047-980E764DDDA0}"/>
                </a:ext>
              </a:extLst>
            </p:cNvPr>
            <p:cNvSpPr txBox="1"/>
            <p:nvPr/>
          </p:nvSpPr>
          <p:spPr>
            <a:xfrm>
              <a:off x="4702413" y="4313533"/>
              <a:ext cx="3034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AI</a:t>
              </a:r>
              <a:r>
                <a:rPr lang="zh-CN" altLang="en-US" sz="2000" b="1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能力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92435FBA-64EA-6C2E-6592-0C22594E23FB}"/>
                </a:ext>
              </a:extLst>
            </p:cNvPr>
            <p:cNvSpPr txBox="1"/>
            <p:nvPr/>
          </p:nvSpPr>
          <p:spPr>
            <a:xfrm>
              <a:off x="5236969" y="5068207"/>
              <a:ext cx="1965603" cy="1154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时序算法支持</a:t>
              </a:r>
              <a:endParaRPr kumimoji="1"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常用框架支持</a:t>
              </a:r>
              <a:endParaRPr kumimoji="1"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n"/>
              </a:pPr>
              <a:r>
                <a:rPr kumimoji="1" lang="en-US" altLang="zh-CN" sz="1600" dirty="0" err="1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ModelOps</a:t>
              </a:r>
              <a:r>
                <a:rPr kumimoji="1" lang="en-US" altLang="zh-CN" sz="16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in DB</a:t>
              </a:r>
              <a:endParaRPr kumimoji="1"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0CD30F7-43D8-92DA-C960-F3D04A1FD56E}"/>
                </a:ext>
              </a:extLst>
            </p:cNvPr>
            <p:cNvSpPr txBox="1"/>
            <p:nvPr/>
          </p:nvSpPr>
          <p:spPr>
            <a:xfrm>
              <a:off x="8595605" y="4313533"/>
              <a:ext cx="3028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非关系型数据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6E1310C-9C75-04E0-EEC5-A2C66F8E82E7}"/>
                </a:ext>
              </a:extLst>
            </p:cNvPr>
            <p:cNvSpPr txBox="1"/>
            <p:nvPr/>
          </p:nvSpPr>
          <p:spPr>
            <a:xfrm>
              <a:off x="9462970" y="5068207"/>
              <a:ext cx="1293944" cy="787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高效索引</a:t>
              </a:r>
              <a:endPara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n"/>
              </a:pPr>
              <a:r>
                <a:rPr kumimoji="1"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对象存储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0D180F7C-737D-F16D-0A4B-0BD8FC31F6F5}"/>
                </a:ext>
              </a:extLst>
            </p:cNvPr>
            <p:cNvSpPr txBox="1"/>
            <p:nvPr/>
          </p:nvSpPr>
          <p:spPr>
            <a:xfrm>
              <a:off x="5536238" y="1584484"/>
              <a:ext cx="1210588" cy="1893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1600" b="1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开发者生态</a:t>
              </a:r>
              <a:endParaRPr kumimoji="1" lang="en-US" altLang="zh-CN" sz="16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en-US" altLang="zh-CN" sz="1600" b="1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SQL</a:t>
              </a:r>
              <a:r>
                <a:rPr kumimoji="1" lang="zh-CN" altLang="en-US" sz="1600" b="1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1600" b="1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+</a:t>
              </a:r>
              <a:r>
                <a:rPr kumimoji="1" lang="zh-CN" altLang="en-US" sz="1600" b="1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1600" b="1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API</a:t>
              </a:r>
            </a:p>
            <a:p>
              <a:pPr algn="ctr">
                <a:lnSpc>
                  <a:spcPct val="150000"/>
                </a:lnSpc>
              </a:pPr>
              <a:r>
                <a:rPr kumimoji="1" lang="en-US" altLang="zh-CN" sz="1600" b="1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+</a:t>
              </a:r>
            </a:p>
            <a:p>
              <a:pPr algn="ctr">
                <a:lnSpc>
                  <a:spcPct val="150000"/>
                </a:lnSpc>
              </a:pPr>
              <a:r>
                <a:rPr kumimoji="1" lang="zh-CN" altLang="en-US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自然语言</a:t>
              </a:r>
              <a:endParaRPr kumimoji="1"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en-US" altLang="zh-CN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By LLM</a:t>
              </a:r>
              <a:endParaRPr kumimoji="1" lang="zh-CN" altLang="en-US" sz="16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同心圆 37">
              <a:extLst>
                <a:ext uri="{FF2B5EF4-FFF2-40B4-BE49-F238E27FC236}">
                  <a16:creationId xmlns:a16="http://schemas.microsoft.com/office/drawing/2014/main" id="{38B9532D-35ED-3418-B445-C5480FDE6C59}"/>
                </a:ext>
              </a:extLst>
            </p:cNvPr>
            <p:cNvSpPr/>
            <p:nvPr/>
          </p:nvSpPr>
          <p:spPr>
            <a:xfrm>
              <a:off x="4717380" y="1194698"/>
              <a:ext cx="2848304" cy="2672913"/>
            </a:xfrm>
            <a:prstGeom prst="donut">
              <a:avLst>
                <a:gd name="adj" fmla="val 4134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0802272-F52A-2C4C-8553-DB6ACEB775EF}"/>
                </a:ext>
              </a:extLst>
            </p:cNvPr>
            <p:cNvSpPr/>
            <p:nvPr/>
          </p:nvSpPr>
          <p:spPr>
            <a:xfrm flipV="1">
              <a:off x="798431" y="4832950"/>
              <a:ext cx="3034717" cy="8022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800">
                <a:cs typeface="黑体" panose="02010609060101010101" charset="-122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B87F61B-DA3A-0D46-AE18-8363A54D2D07}"/>
                </a:ext>
              </a:extLst>
            </p:cNvPr>
            <p:cNvSpPr/>
            <p:nvPr/>
          </p:nvSpPr>
          <p:spPr>
            <a:xfrm flipV="1">
              <a:off x="7780474" y="1914302"/>
              <a:ext cx="3034717" cy="8022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800">
                <a:cs typeface="黑体" panose="02010609060101010101" charset="-122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CD4B7A9C-E524-4344-B0DD-7AEA302AD41B}"/>
                </a:ext>
              </a:extLst>
            </p:cNvPr>
            <p:cNvSpPr/>
            <p:nvPr/>
          </p:nvSpPr>
          <p:spPr>
            <a:xfrm flipV="1">
              <a:off x="8618481" y="4822873"/>
              <a:ext cx="3034717" cy="8022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800">
                <a:cs typeface="黑体" panose="0201060906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0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</a:p>
        </p:txBody>
      </p:sp>
      <p:sp>
        <p:nvSpPr>
          <p:cNvPr id="55" name="椭圆 54"/>
          <p:cNvSpPr/>
          <p:nvPr/>
        </p:nvSpPr>
        <p:spPr>
          <a:xfrm>
            <a:off x="984759" y="2209599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副标题 13"/>
          <p:cNvSpPr txBox="1"/>
          <p:nvPr/>
        </p:nvSpPr>
        <p:spPr>
          <a:xfrm>
            <a:off x="979997" y="2303342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</a:p>
        </p:txBody>
      </p:sp>
      <p:sp>
        <p:nvSpPr>
          <p:cNvPr id="45" name="副标题 13"/>
          <p:cNvSpPr txBox="1"/>
          <p:nvPr/>
        </p:nvSpPr>
        <p:spPr>
          <a:xfrm>
            <a:off x="1850121" y="2249118"/>
            <a:ext cx="3248352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b="1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关于 </a:t>
            </a:r>
            <a:r>
              <a:rPr lang="en-US" altLang="zh-CN" sz="3000" b="1" dirty="0" err="1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KaiwuDB</a:t>
            </a:r>
            <a:endParaRPr lang="zh-CN" altLang="en-US" sz="3000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984759" y="3123153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副标题 13"/>
          <p:cNvSpPr txBox="1"/>
          <p:nvPr/>
        </p:nvSpPr>
        <p:spPr>
          <a:xfrm>
            <a:off x="979997" y="3216896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</a:p>
        </p:txBody>
      </p:sp>
      <p:sp>
        <p:nvSpPr>
          <p:cNvPr id="64" name="副标题 13"/>
          <p:cNvSpPr txBox="1"/>
          <p:nvPr/>
        </p:nvSpPr>
        <p:spPr>
          <a:xfrm>
            <a:off x="1850121" y="3162672"/>
            <a:ext cx="5502024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30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3000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AI </a:t>
            </a:r>
            <a:r>
              <a:rPr lang="zh-CN" altLang="en-US" sz="3000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技术在 </a:t>
            </a:r>
            <a:r>
              <a:rPr lang="en-US" altLang="zh-CN" sz="3000" dirty="0" err="1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IoT</a:t>
            </a:r>
            <a:r>
              <a:rPr lang="en-US" altLang="zh-CN" sz="3000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000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数据上的应用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984759" y="4058322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副标题 13"/>
          <p:cNvSpPr txBox="1"/>
          <p:nvPr/>
        </p:nvSpPr>
        <p:spPr>
          <a:xfrm>
            <a:off x="979997" y="4152065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</a:p>
        </p:txBody>
      </p:sp>
      <p:sp>
        <p:nvSpPr>
          <p:cNvPr id="67" name="副标题 13"/>
          <p:cNvSpPr txBox="1"/>
          <p:nvPr/>
        </p:nvSpPr>
        <p:spPr>
          <a:xfrm>
            <a:off x="1850121" y="4097841"/>
            <a:ext cx="3627043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3000" b="1">
                <a:latin typeface="+mj-lt"/>
                <a:ea typeface="+mj-ea"/>
                <a:cs typeface="+mj-cs"/>
                <a:sym typeface="Helvetica"/>
              </a:defRPr>
            </a:pPr>
            <a:r>
              <a:rPr lang="zh-CN" altLang="en-US" sz="3000" b="1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+mj-cs"/>
              </a:rPr>
              <a:t>大模型时代的思考</a:t>
            </a:r>
            <a:endParaRPr lang="zh-CN" altLang="en-US" sz="3000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055225" y="3881755"/>
            <a:ext cx="1193165" cy="1193165"/>
          </a:xfrm>
          <a:prstGeom prst="rect">
            <a:avLst/>
          </a:prstGeom>
          <a:solidFill>
            <a:srgbClr val="A5D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AB716C8-C043-634C-81F1-AA68AD29A3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13" y="3838857"/>
            <a:ext cx="1301587" cy="1301587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9367520" y="2924810"/>
            <a:ext cx="2567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欢迎扫码打卡</a:t>
            </a:r>
          </a:p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积分可兑换对应礼品哟！</a:t>
            </a:r>
          </a:p>
        </p:txBody>
      </p:sp>
      <p:pic>
        <p:nvPicPr>
          <p:cNvPr id="8" name="图片 7" descr="魏可伟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7265" y="1334135"/>
            <a:ext cx="1541780" cy="1530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</a:p>
        </p:txBody>
      </p:sp>
      <p:sp>
        <p:nvSpPr>
          <p:cNvPr id="55" name="椭圆 54"/>
          <p:cNvSpPr/>
          <p:nvPr/>
        </p:nvSpPr>
        <p:spPr>
          <a:xfrm>
            <a:off x="984759" y="2948510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18" name="副标题 13"/>
          <p:cNvSpPr txBox="1"/>
          <p:nvPr/>
        </p:nvSpPr>
        <p:spPr>
          <a:xfrm>
            <a:off x="979805" y="3003850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</a:p>
        </p:txBody>
      </p:sp>
      <p:sp>
        <p:nvSpPr>
          <p:cNvPr id="45" name="副标题 13"/>
          <p:cNvSpPr txBox="1"/>
          <p:nvPr/>
        </p:nvSpPr>
        <p:spPr>
          <a:xfrm>
            <a:off x="1850121" y="2913797"/>
            <a:ext cx="5095624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 b="1" dirty="0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关于 </a:t>
            </a:r>
            <a:r>
              <a:rPr lang="en-US" altLang="zh-CN" sz="3600" b="1" dirty="0" err="1" smtClean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KaiwuDB</a:t>
            </a:r>
            <a:endParaRPr lang="zh-CN" altLang="en-US" sz="3600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46600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99FF5AD-EF98-8544-9531-8F449918B6B5}"/>
              </a:ext>
            </a:extLst>
          </p:cNvPr>
          <p:cNvSpPr txBox="1"/>
          <p:nvPr/>
        </p:nvSpPr>
        <p:spPr>
          <a:xfrm>
            <a:off x="3311301" y="1232425"/>
            <a:ext cx="7861524" cy="19389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indent="310508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上海沄熹科技有限公司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是浪潮控股的基础软件企业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公司汇聚了全球顶尖的数据库人才，以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面向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AIoT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的分布式多模数据库 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KaiwuDB</a:t>
            </a:r>
            <a:r>
              <a:rPr lang="zh-CN" alt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为核心产品，致力于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打造</a:t>
            </a: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先进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、安全、创新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的数据库产品及数据服务平台，构建行业级物联网实时信息融合平台；聚焦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工业物联网、数字能源、车联网、智慧产业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等快速发展重要领域，大力推动产业融合，充分挖掘数据价值，赋能行业数字化转型升级。</a:t>
            </a:r>
          </a:p>
          <a:p>
            <a:pPr indent="310508"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当前，公司业务范围已覆盖众多行业，在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工业物联网、数字能源、车联网、智慧园区、数字政务、数字金融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等领域均已成功完成落地实践。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8CAD1C-7FC8-AC4A-9C15-96A7BD5D9172}"/>
              </a:ext>
            </a:extLst>
          </p:cNvPr>
          <p:cNvSpPr txBox="1"/>
          <p:nvPr/>
        </p:nvSpPr>
        <p:spPr>
          <a:xfrm>
            <a:off x="396911" y="274702"/>
            <a:ext cx="377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开物成务</a:t>
            </a:r>
            <a:r>
              <a:rPr lang="zh-CN" altLang="en-US" sz="2400" b="1" dirty="0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通晓万物之理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666B25C-97FD-AA4D-A809-16091273183A}"/>
              </a:ext>
            </a:extLst>
          </p:cNvPr>
          <p:cNvSpPr/>
          <p:nvPr/>
        </p:nvSpPr>
        <p:spPr>
          <a:xfrm>
            <a:off x="396910" y="778107"/>
            <a:ext cx="3909117" cy="45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9" y="956083"/>
            <a:ext cx="2272526" cy="27846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60" y="3539055"/>
            <a:ext cx="9812959" cy="23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6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</a:p>
        </p:txBody>
      </p:sp>
      <p:sp>
        <p:nvSpPr>
          <p:cNvPr id="55" name="椭圆 54"/>
          <p:cNvSpPr/>
          <p:nvPr/>
        </p:nvSpPr>
        <p:spPr>
          <a:xfrm>
            <a:off x="984759" y="2948510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18" name="副标题 13"/>
          <p:cNvSpPr txBox="1"/>
          <p:nvPr/>
        </p:nvSpPr>
        <p:spPr>
          <a:xfrm>
            <a:off x="979805" y="3003850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en-US" altLang="zh-CN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副标题 13"/>
          <p:cNvSpPr txBox="1"/>
          <p:nvPr/>
        </p:nvSpPr>
        <p:spPr>
          <a:xfrm>
            <a:off x="1850121" y="2914697"/>
            <a:ext cx="7173806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30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36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Helvetica"/>
              </a:rPr>
              <a:t>AI </a:t>
            </a:r>
            <a:r>
              <a:rPr lang="zh-CN" altLang="en-US" sz="36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Helvetica"/>
              </a:rPr>
              <a:t>技术在 </a:t>
            </a:r>
            <a:r>
              <a:rPr lang="en-US" altLang="zh-CN" sz="3600" b="1" dirty="0" err="1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Helvetica"/>
              </a:rPr>
              <a:t>IoT</a:t>
            </a:r>
            <a:r>
              <a:rPr lang="en-US" altLang="zh-CN" sz="36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Helvetica"/>
              </a:rPr>
              <a:t> </a:t>
            </a:r>
            <a:r>
              <a:rPr lang="zh-CN" altLang="en-US" sz="36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Helvetica"/>
              </a:rPr>
              <a:t>数据上的应用</a:t>
            </a: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6614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14B115E-2010-5A41-ACEC-F7F84B8694C8}"/>
              </a:ext>
            </a:extLst>
          </p:cNvPr>
          <p:cNvSpPr txBox="1"/>
          <p:nvPr/>
        </p:nvSpPr>
        <p:spPr>
          <a:xfrm>
            <a:off x="396911" y="290724"/>
            <a:ext cx="377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物联网 </a:t>
            </a:r>
            <a:r>
              <a:rPr lang="en-US" altLang="zh-CN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数据爆炸的奇点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E3C277A-C612-E54B-85D3-E9257069AB19}"/>
              </a:ext>
            </a:extLst>
          </p:cNvPr>
          <p:cNvGrpSpPr/>
          <p:nvPr/>
        </p:nvGrpSpPr>
        <p:grpSpPr>
          <a:xfrm>
            <a:off x="2028824" y="1823714"/>
            <a:ext cx="8254128" cy="3452305"/>
            <a:chOff x="592087" y="1083364"/>
            <a:chExt cx="8254128" cy="3452305"/>
          </a:xfrm>
        </p:grpSpPr>
        <p:sp>
          <p:nvSpPr>
            <p:cNvPr id="4" name="矩形: 圆角 19">
              <a:extLst>
                <a:ext uri="{FF2B5EF4-FFF2-40B4-BE49-F238E27FC236}">
                  <a16:creationId xmlns:a16="http://schemas.microsoft.com/office/drawing/2014/main" id="{97DE823A-F874-A246-A689-6E628D31F7B8}"/>
                </a:ext>
              </a:extLst>
            </p:cNvPr>
            <p:cNvSpPr/>
            <p:nvPr/>
          </p:nvSpPr>
          <p:spPr>
            <a:xfrm>
              <a:off x="881048" y="2310485"/>
              <a:ext cx="1863472" cy="755157"/>
            </a:xfrm>
            <a:prstGeom prst="roundRect">
              <a:avLst/>
            </a:prstGeom>
            <a:ln/>
            <a:effectLst>
              <a:glow rad="254000">
                <a:schemeClr val="accent1">
                  <a:lumMod val="20000"/>
                  <a:lumOff val="80000"/>
                  <a:alpha val="3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矩形: 圆角 20">
              <a:extLst>
                <a:ext uri="{FF2B5EF4-FFF2-40B4-BE49-F238E27FC236}">
                  <a16:creationId xmlns:a16="http://schemas.microsoft.com/office/drawing/2014/main" id="{355D22D4-3AEB-D94A-86BC-21F40352164D}"/>
                </a:ext>
              </a:extLst>
            </p:cNvPr>
            <p:cNvSpPr/>
            <p:nvPr/>
          </p:nvSpPr>
          <p:spPr>
            <a:xfrm>
              <a:off x="592087" y="3735175"/>
              <a:ext cx="2493529" cy="800494"/>
            </a:xfrm>
            <a:prstGeom prst="roundRect">
              <a:avLst/>
            </a:prstGeom>
            <a:ln/>
            <a:effectLst>
              <a:glow rad="254000">
                <a:schemeClr val="accent1">
                  <a:lumMod val="20000"/>
                  <a:lumOff val="80000"/>
                  <a:alpha val="3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: 圆角 21">
              <a:extLst>
                <a:ext uri="{FF2B5EF4-FFF2-40B4-BE49-F238E27FC236}">
                  <a16:creationId xmlns:a16="http://schemas.microsoft.com/office/drawing/2014/main" id="{0626BE14-023F-BF4E-A274-ED7C1F184EE3}"/>
                </a:ext>
              </a:extLst>
            </p:cNvPr>
            <p:cNvSpPr/>
            <p:nvPr/>
          </p:nvSpPr>
          <p:spPr>
            <a:xfrm>
              <a:off x="6369496" y="1329175"/>
              <a:ext cx="2476719" cy="852771"/>
            </a:xfrm>
            <a:prstGeom prst="roundRect">
              <a:avLst/>
            </a:prstGeom>
            <a:ln/>
            <a:effectLst>
              <a:glow rad="254000">
                <a:schemeClr val="accent1">
                  <a:lumMod val="20000"/>
                  <a:lumOff val="80000"/>
                  <a:alpha val="3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矩形: 圆角 24">
              <a:extLst>
                <a:ext uri="{FF2B5EF4-FFF2-40B4-BE49-F238E27FC236}">
                  <a16:creationId xmlns:a16="http://schemas.microsoft.com/office/drawing/2014/main" id="{E3742416-47B7-3747-B832-22EA60F890A1}"/>
                </a:ext>
              </a:extLst>
            </p:cNvPr>
            <p:cNvSpPr/>
            <p:nvPr/>
          </p:nvSpPr>
          <p:spPr>
            <a:xfrm>
              <a:off x="6417100" y="3157184"/>
              <a:ext cx="2204565" cy="800494"/>
            </a:xfrm>
            <a:prstGeom prst="roundRect">
              <a:avLst/>
            </a:prstGeom>
            <a:ln/>
            <a:effectLst>
              <a:glow rad="254000">
                <a:schemeClr val="accent1">
                  <a:lumMod val="20000"/>
                  <a:lumOff val="80000"/>
                  <a:alpha val="3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: 圆角 18">
              <a:extLst>
                <a:ext uri="{FF2B5EF4-FFF2-40B4-BE49-F238E27FC236}">
                  <a16:creationId xmlns:a16="http://schemas.microsoft.com/office/drawing/2014/main" id="{B249BFC9-FB4A-8341-92F8-4080EBF1450D}"/>
                </a:ext>
              </a:extLst>
            </p:cNvPr>
            <p:cNvSpPr/>
            <p:nvPr/>
          </p:nvSpPr>
          <p:spPr>
            <a:xfrm>
              <a:off x="1015561" y="1083364"/>
              <a:ext cx="2203166" cy="522885"/>
            </a:xfrm>
            <a:prstGeom prst="roundRect">
              <a:avLst/>
            </a:prstGeom>
            <a:ln/>
            <a:effectLst>
              <a:glow rad="254000">
                <a:schemeClr val="accent1">
                  <a:lumMod val="20000"/>
                  <a:lumOff val="80000"/>
                  <a:alpha val="3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9F8C8BE-0AAC-2B47-A3DD-AA9D77574EF0}"/>
                </a:ext>
              </a:extLst>
            </p:cNvPr>
            <p:cNvSpPr txBox="1"/>
            <p:nvPr/>
          </p:nvSpPr>
          <p:spPr>
            <a:xfrm>
              <a:off x="1219168" y="1140508"/>
              <a:ext cx="188217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en-US" altLang="zh-CN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130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亿</a:t>
              </a: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物联网设备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AE13465-9A69-6E43-A05B-ACDA50AB2C4D}"/>
                </a:ext>
              </a:extLst>
            </p:cNvPr>
            <p:cNvSpPr txBox="1"/>
            <p:nvPr/>
          </p:nvSpPr>
          <p:spPr>
            <a:xfrm>
              <a:off x="881048" y="2396262"/>
              <a:ext cx="1703099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物联网设备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algn="r"/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将在</a:t>
              </a: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4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年内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翻倍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3C92345-A3F1-A946-B533-564E0B19EF20}"/>
                </a:ext>
              </a:extLst>
            </p:cNvPr>
            <p:cNvSpPr txBox="1"/>
            <p:nvPr/>
          </p:nvSpPr>
          <p:spPr>
            <a:xfrm>
              <a:off x="592088" y="3794833"/>
              <a:ext cx="2277202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2030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年</a:t>
              </a: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,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3/4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的设备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algn="r"/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会是物联网设备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E36A735-8EFF-614D-963C-5F3349CF3A21}"/>
                </a:ext>
              </a:extLst>
            </p:cNvPr>
            <p:cNvSpPr txBox="1"/>
            <p:nvPr/>
          </p:nvSpPr>
          <p:spPr>
            <a:xfrm>
              <a:off x="6517382" y="1357752"/>
              <a:ext cx="2285243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2025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年</a:t>
              </a:r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,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物联网设备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产生的数据</a:t>
              </a: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达</a:t>
              </a: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79.4ZB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0783ABD-DA58-E14F-8547-7CC747E8A2F0}"/>
                </a:ext>
              </a:extLst>
            </p:cNvPr>
            <p:cNvSpPr txBox="1"/>
            <p:nvPr/>
          </p:nvSpPr>
          <p:spPr>
            <a:xfrm>
              <a:off x="6598579" y="3267365"/>
              <a:ext cx="1894497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物联网设备产生的数据每年增长 </a:t>
              </a: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A455069-876C-E24E-8E1B-963166598D7B}"/>
                </a:ext>
              </a:extLst>
            </p:cNvPr>
            <p:cNvGrpSpPr/>
            <p:nvPr/>
          </p:nvGrpSpPr>
          <p:grpSpPr>
            <a:xfrm>
              <a:off x="3251663" y="1480702"/>
              <a:ext cx="2640675" cy="2476976"/>
              <a:chOff x="4236260" y="1974269"/>
              <a:chExt cx="3520900" cy="3302635"/>
            </a:xfrm>
          </p:grpSpPr>
          <p:sp>
            <p:nvSpPr>
              <p:cNvPr id="21" name="圆角矩形 40">
                <a:extLst>
                  <a:ext uri="{FF2B5EF4-FFF2-40B4-BE49-F238E27FC236}">
                    <a16:creationId xmlns:a16="http://schemas.microsoft.com/office/drawing/2014/main" id="{48352982-28EB-0147-AC91-3BDD607340A9}"/>
                  </a:ext>
                </a:extLst>
              </p:cNvPr>
              <p:cNvSpPr/>
              <p:nvPr/>
            </p:nvSpPr>
            <p:spPr>
              <a:xfrm rot="2700000">
                <a:off x="5116195" y="2648639"/>
                <a:ext cx="1959610" cy="195389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ln>
              <a:effectLst>
                <a:outerShdw blurRad="317500" dir="360000" sx="103000" sy="103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A414C6E-670F-8D47-B208-626C0733E219}"/>
                  </a:ext>
                </a:extLst>
              </p:cNvPr>
              <p:cNvSpPr/>
              <p:nvPr/>
            </p:nvSpPr>
            <p:spPr>
              <a:xfrm>
                <a:off x="4454525" y="1974269"/>
                <a:ext cx="3302635" cy="3302635"/>
              </a:xfrm>
              <a:prstGeom prst="ellipse">
                <a:avLst/>
              </a:prstGeom>
              <a:noFill/>
              <a:ln w="38100">
                <a:gradFill>
                  <a:gsLst>
                    <a:gs pos="0">
                      <a:srgbClr val="249DFE"/>
                    </a:gs>
                    <a:gs pos="100000">
                      <a:srgbClr val="58BFB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41822203-857D-B14B-8785-65150F2DAEDC}"/>
                  </a:ext>
                </a:extLst>
              </p:cNvPr>
              <p:cNvSpPr/>
              <p:nvPr/>
            </p:nvSpPr>
            <p:spPr>
              <a:xfrm>
                <a:off x="4668723" y="2203497"/>
                <a:ext cx="476106" cy="476106"/>
              </a:xfrm>
              <a:prstGeom prst="ellipse">
                <a:avLst/>
              </a:prstGeom>
              <a:gradFill>
                <a:gsLst>
                  <a:gs pos="100000">
                    <a:srgbClr val="58BFB3"/>
                  </a:gs>
                  <a:gs pos="0">
                    <a:srgbClr val="249DF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068CB88-3E27-A84E-8437-94B4AAD323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48577" y="2784626"/>
                <a:ext cx="1394454" cy="1424952"/>
              </a:xfrm>
              <a:prstGeom prst="rect">
                <a:avLst/>
              </a:prstGeom>
            </p:spPr>
          </p:pic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2A6D3B31-07B1-2747-8BDA-59EB7624A951}"/>
                  </a:ext>
                </a:extLst>
              </p:cNvPr>
              <p:cNvSpPr/>
              <p:nvPr/>
            </p:nvSpPr>
            <p:spPr>
              <a:xfrm>
                <a:off x="4236260" y="3387533"/>
                <a:ext cx="476106" cy="476106"/>
              </a:xfrm>
              <a:prstGeom prst="ellipse">
                <a:avLst/>
              </a:prstGeom>
              <a:gradFill>
                <a:gsLst>
                  <a:gs pos="100000">
                    <a:srgbClr val="58BFB3"/>
                  </a:gs>
                  <a:gs pos="0">
                    <a:srgbClr val="249DF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400A5319-49C3-8344-8745-AA9E870F4D6A}"/>
                  </a:ext>
                </a:extLst>
              </p:cNvPr>
              <p:cNvSpPr/>
              <p:nvPr/>
            </p:nvSpPr>
            <p:spPr>
              <a:xfrm>
                <a:off x="4668723" y="4516642"/>
                <a:ext cx="476106" cy="476106"/>
              </a:xfrm>
              <a:prstGeom prst="ellipse">
                <a:avLst/>
              </a:prstGeom>
              <a:gradFill>
                <a:gsLst>
                  <a:gs pos="100000">
                    <a:srgbClr val="58BFB3"/>
                  </a:gs>
                  <a:gs pos="0">
                    <a:srgbClr val="249DF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0BE60F01-65A7-A44B-BCC0-321FD12BFAEE}"/>
                  </a:ext>
                </a:extLst>
              </p:cNvPr>
              <p:cNvSpPr/>
              <p:nvPr/>
            </p:nvSpPr>
            <p:spPr>
              <a:xfrm>
                <a:off x="7070044" y="2203497"/>
                <a:ext cx="476106" cy="476106"/>
              </a:xfrm>
              <a:prstGeom prst="ellipse">
                <a:avLst/>
              </a:prstGeom>
              <a:gradFill>
                <a:gsLst>
                  <a:gs pos="100000">
                    <a:srgbClr val="58BFB3"/>
                  </a:gs>
                  <a:gs pos="0">
                    <a:srgbClr val="249DF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8115B6FB-F85E-3645-AED4-A38C3DABEE50}"/>
                  </a:ext>
                </a:extLst>
              </p:cNvPr>
              <p:cNvSpPr/>
              <p:nvPr/>
            </p:nvSpPr>
            <p:spPr>
              <a:xfrm>
                <a:off x="7070044" y="4516642"/>
                <a:ext cx="476106" cy="476106"/>
              </a:xfrm>
              <a:prstGeom prst="ellipse">
                <a:avLst/>
              </a:prstGeom>
              <a:gradFill>
                <a:gsLst>
                  <a:gs pos="100000">
                    <a:srgbClr val="58BFB3"/>
                  </a:gs>
                  <a:gs pos="0">
                    <a:srgbClr val="249DF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E9E5495-098F-9141-8FEB-D56F3BED36BF}"/>
                </a:ext>
              </a:extLst>
            </p:cNvPr>
            <p:cNvSpPr/>
            <p:nvPr/>
          </p:nvSpPr>
          <p:spPr>
            <a:xfrm>
              <a:off x="3419872" y="1480959"/>
              <a:ext cx="2476719" cy="2476719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036A7C8-68A2-8C4C-8B50-BDD780D4B4BF}"/>
                </a:ext>
              </a:extLst>
            </p:cNvPr>
            <p:cNvSpPr/>
            <p:nvPr/>
          </p:nvSpPr>
          <p:spPr>
            <a:xfrm>
              <a:off x="3535598" y="3331091"/>
              <a:ext cx="432000" cy="4320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D3DE18B-77AA-1240-A515-5800EB9F0382}"/>
                </a:ext>
              </a:extLst>
            </p:cNvPr>
            <p:cNvSpPr/>
            <p:nvPr/>
          </p:nvSpPr>
          <p:spPr>
            <a:xfrm>
              <a:off x="5346291" y="3349198"/>
              <a:ext cx="432000" cy="4320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D274A58D-62ED-6045-8F73-EC847A2312A0}"/>
                </a:ext>
              </a:extLst>
            </p:cNvPr>
            <p:cNvSpPr/>
            <p:nvPr/>
          </p:nvSpPr>
          <p:spPr>
            <a:xfrm>
              <a:off x="5328184" y="1619986"/>
              <a:ext cx="432000" cy="4320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2561553-3E2B-8B41-877A-63613EEF227F}"/>
                </a:ext>
              </a:extLst>
            </p:cNvPr>
            <p:cNvSpPr/>
            <p:nvPr/>
          </p:nvSpPr>
          <p:spPr>
            <a:xfrm>
              <a:off x="3532751" y="1615162"/>
              <a:ext cx="432000" cy="4320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5B28671-FC31-FD4A-B870-2F9CC4896EC8}"/>
                </a:ext>
              </a:extLst>
            </p:cNvPr>
            <p:cNvSpPr/>
            <p:nvPr/>
          </p:nvSpPr>
          <p:spPr>
            <a:xfrm>
              <a:off x="3218727" y="2493645"/>
              <a:ext cx="432000" cy="4320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2FE1F61A-D2BC-C845-A4AC-B5651B8416B9}"/>
              </a:ext>
            </a:extLst>
          </p:cNvPr>
          <p:cNvSpPr/>
          <p:nvPr/>
        </p:nvSpPr>
        <p:spPr>
          <a:xfrm>
            <a:off x="396910" y="778107"/>
            <a:ext cx="3909117" cy="45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954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175F77BA-07B0-BDA7-DC30-A31424DC2B12}"/>
              </a:ext>
            </a:extLst>
          </p:cNvPr>
          <p:cNvSpPr txBox="1"/>
          <p:nvPr/>
        </p:nvSpPr>
        <p:spPr>
          <a:xfrm>
            <a:off x="472284" y="277112"/>
            <a:ext cx="406684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当 </a:t>
            </a:r>
            <a:r>
              <a:rPr lang="en-US" altLang="zh-CN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AI</a:t>
            </a:r>
            <a:r>
              <a:rPr lang="zh-CN" altLang="en-US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遇到物联网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53AC315E-EFEE-C777-F7A9-1B96BC4C50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478" y="2246731"/>
            <a:ext cx="2929624" cy="1953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D0BD7E08-12CD-B4BC-1262-AA8C97F44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527" y="2246731"/>
            <a:ext cx="2929624" cy="1953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F8222243-83EC-181B-9F28-C09069ADC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575" y="2246729"/>
            <a:ext cx="2929626" cy="1953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8A25953-1B50-B819-1899-5DC079B25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85" y="2246731"/>
            <a:ext cx="2929626" cy="1953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5B8230CB-89EF-C640-9DC3-762C068B7AEB}"/>
              </a:ext>
            </a:extLst>
          </p:cNvPr>
          <p:cNvSpPr txBox="1"/>
          <p:nvPr/>
        </p:nvSpPr>
        <p:spPr>
          <a:xfrm>
            <a:off x="463048" y="4244494"/>
            <a:ext cx="2687960" cy="1604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智慧建筑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人员风险监控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调节设备耗能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优化设备使用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7F3C1EC-414D-FC4D-8DF0-32BE6618C140}"/>
              </a:ext>
            </a:extLst>
          </p:cNvPr>
          <p:cNvSpPr txBox="1"/>
          <p:nvPr/>
        </p:nvSpPr>
        <p:spPr>
          <a:xfrm>
            <a:off x="3389946" y="4251782"/>
            <a:ext cx="2687960" cy="1604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自动驾驶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加强行车安全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提升驾驶体验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降低环境污染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5DA1261-7BF8-414E-A153-D03EFED9C474}"/>
              </a:ext>
            </a:extLst>
          </p:cNvPr>
          <p:cNvSpPr txBox="1"/>
          <p:nvPr/>
        </p:nvSpPr>
        <p:spPr>
          <a:xfrm>
            <a:off x="6360964" y="4251782"/>
            <a:ext cx="2687960" cy="1604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智慧交通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提升交通效率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优化出行安排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增加道路安全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6ADDF9B-8EE4-C846-BB23-2B7EE755E093}"/>
              </a:ext>
            </a:extLst>
          </p:cNvPr>
          <p:cNvSpPr txBox="1"/>
          <p:nvPr/>
        </p:nvSpPr>
        <p:spPr>
          <a:xfrm>
            <a:off x="9331982" y="4251782"/>
            <a:ext cx="2687960" cy="1604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智慧能源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优化能源配置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减少能源损耗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降低环境污染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EB7DD3E-3667-C743-93C2-83FCA9A39276}"/>
              </a:ext>
            </a:extLst>
          </p:cNvPr>
          <p:cNvSpPr txBox="1"/>
          <p:nvPr/>
        </p:nvSpPr>
        <p:spPr>
          <a:xfrm>
            <a:off x="463048" y="914194"/>
            <a:ext cx="11060016" cy="10346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AIoT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——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AI + IoT 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AI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技术从数据中获取知识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IoT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的连通性与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实时数据获取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数据交换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数据处理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能力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FE1F61A-D2BC-C845-A4AC-B5651B8416B9}"/>
              </a:ext>
            </a:extLst>
          </p:cNvPr>
          <p:cNvSpPr/>
          <p:nvPr/>
        </p:nvSpPr>
        <p:spPr>
          <a:xfrm>
            <a:off x="396910" y="778107"/>
            <a:ext cx="288199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622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2C52390-26D5-8B4D-A807-AF9E0CA580B2}"/>
              </a:ext>
            </a:extLst>
          </p:cNvPr>
          <p:cNvSpPr txBox="1"/>
          <p:nvPr/>
        </p:nvSpPr>
        <p:spPr>
          <a:xfrm>
            <a:off x="384272" y="251507"/>
            <a:ext cx="485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KaiwuDB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面向 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AIoT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的数据库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BEC4E33-FF50-774E-BD04-C27F8C24030A}"/>
              </a:ext>
            </a:extLst>
          </p:cNvPr>
          <p:cNvGrpSpPr/>
          <p:nvPr/>
        </p:nvGrpSpPr>
        <p:grpSpPr>
          <a:xfrm>
            <a:off x="1988722" y="3539836"/>
            <a:ext cx="8826556" cy="1902294"/>
            <a:chOff x="1021235" y="1611108"/>
            <a:chExt cx="6933784" cy="1902294"/>
          </a:xfrm>
        </p:grpSpPr>
        <p:cxnSp>
          <p:nvCxnSpPr>
            <p:cNvPr id="32" name="直接连接符 22">
              <a:extLst>
                <a:ext uri="{FF2B5EF4-FFF2-40B4-BE49-F238E27FC236}">
                  <a16:creationId xmlns:a16="http://schemas.microsoft.com/office/drawing/2014/main" id="{B990BBEA-403F-DC4F-9968-0327FD3D5736}"/>
                </a:ext>
              </a:extLst>
            </p:cNvPr>
            <p:cNvCxnSpPr>
              <a:cxnSpLocks/>
            </p:cNvCxnSpPr>
            <p:nvPr/>
          </p:nvCxnSpPr>
          <p:spPr>
            <a:xfrm>
              <a:off x="5646144" y="2841411"/>
              <a:ext cx="60787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24">
              <a:extLst>
                <a:ext uri="{FF2B5EF4-FFF2-40B4-BE49-F238E27FC236}">
                  <a16:creationId xmlns:a16="http://schemas.microsoft.com/office/drawing/2014/main" id="{626C40D6-E92F-D445-9279-A5DBE831D642}"/>
                </a:ext>
              </a:extLst>
            </p:cNvPr>
            <p:cNvCxnSpPr>
              <a:cxnSpLocks/>
            </p:cNvCxnSpPr>
            <p:nvPr/>
          </p:nvCxnSpPr>
          <p:spPr>
            <a:xfrm>
              <a:off x="5364706" y="3318943"/>
              <a:ext cx="110752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25">
              <a:extLst>
                <a:ext uri="{FF2B5EF4-FFF2-40B4-BE49-F238E27FC236}">
                  <a16:creationId xmlns:a16="http://schemas.microsoft.com/office/drawing/2014/main" id="{C19C0ED2-4B7B-9243-9A53-C2C5CEF3154D}"/>
                </a:ext>
              </a:extLst>
            </p:cNvPr>
            <p:cNvCxnSpPr>
              <a:cxnSpLocks/>
            </p:cNvCxnSpPr>
            <p:nvPr/>
          </p:nvCxnSpPr>
          <p:spPr>
            <a:xfrm>
              <a:off x="5419022" y="1805207"/>
              <a:ext cx="83499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26">
              <a:extLst>
                <a:ext uri="{FF2B5EF4-FFF2-40B4-BE49-F238E27FC236}">
                  <a16:creationId xmlns:a16="http://schemas.microsoft.com/office/drawing/2014/main" id="{99917317-517F-E041-8399-90F6CE64B328}"/>
                </a:ext>
              </a:extLst>
            </p:cNvPr>
            <p:cNvCxnSpPr>
              <a:cxnSpLocks/>
            </p:cNvCxnSpPr>
            <p:nvPr/>
          </p:nvCxnSpPr>
          <p:spPr>
            <a:xfrm>
              <a:off x="5585337" y="2312730"/>
              <a:ext cx="6686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27">
              <a:extLst>
                <a:ext uri="{FF2B5EF4-FFF2-40B4-BE49-F238E27FC236}">
                  <a16:creationId xmlns:a16="http://schemas.microsoft.com/office/drawing/2014/main" id="{76933915-C4A3-4A45-9E4F-5BB781BC37A5}"/>
                </a:ext>
              </a:extLst>
            </p:cNvPr>
            <p:cNvCxnSpPr>
              <a:cxnSpLocks/>
            </p:cNvCxnSpPr>
            <p:nvPr/>
          </p:nvCxnSpPr>
          <p:spPr>
            <a:xfrm>
              <a:off x="2209366" y="2841411"/>
              <a:ext cx="452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28">
              <a:extLst>
                <a:ext uri="{FF2B5EF4-FFF2-40B4-BE49-F238E27FC236}">
                  <a16:creationId xmlns:a16="http://schemas.microsoft.com/office/drawing/2014/main" id="{5422A24E-8362-EE4F-8F0C-DF86EA6EE713}"/>
                </a:ext>
              </a:extLst>
            </p:cNvPr>
            <p:cNvCxnSpPr>
              <a:cxnSpLocks/>
            </p:cNvCxnSpPr>
            <p:nvPr/>
          </p:nvCxnSpPr>
          <p:spPr>
            <a:xfrm>
              <a:off x="2216556" y="3318943"/>
              <a:ext cx="8113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29">
              <a:extLst>
                <a:ext uri="{FF2B5EF4-FFF2-40B4-BE49-F238E27FC236}">
                  <a16:creationId xmlns:a16="http://schemas.microsoft.com/office/drawing/2014/main" id="{49686C57-245A-4A44-B49E-44F2F2F6EB3C}"/>
                </a:ext>
              </a:extLst>
            </p:cNvPr>
            <p:cNvCxnSpPr>
              <a:cxnSpLocks/>
            </p:cNvCxnSpPr>
            <p:nvPr/>
          </p:nvCxnSpPr>
          <p:spPr>
            <a:xfrm>
              <a:off x="2289179" y="1805207"/>
              <a:ext cx="52054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0">
              <a:extLst>
                <a:ext uri="{FF2B5EF4-FFF2-40B4-BE49-F238E27FC236}">
                  <a16:creationId xmlns:a16="http://schemas.microsoft.com/office/drawing/2014/main" id="{DE302BB1-EC3F-1445-AE7C-069431B02C4D}"/>
                </a:ext>
              </a:extLst>
            </p:cNvPr>
            <p:cNvCxnSpPr>
              <a:cxnSpLocks/>
            </p:cNvCxnSpPr>
            <p:nvPr/>
          </p:nvCxnSpPr>
          <p:spPr>
            <a:xfrm>
              <a:off x="2289179" y="2312730"/>
              <a:ext cx="52054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圆角矩形 6">
              <a:extLst>
                <a:ext uri="{FF2B5EF4-FFF2-40B4-BE49-F238E27FC236}">
                  <a16:creationId xmlns:a16="http://schemas.microsoft.com/office/drawing/2014/main" id="{ED4BD372-7DC3-B04C-804C-45BCCE0E79E8}"/>
                </a:ext>
              </a:extLst>
            </p:cNvPr>
            <p:cNvSpPr/>
            <p:nvPr/>
          </p:nvSpPr>
          <p:spPr>
            <a:xfrm>
              <a:off x="2661585" y="1663268"/>
              <a:ext cx="2923752" cy="157176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Kaiwu100</a:t>
              </a:r>
              <a:endParaRPr lang="zh-CN" alt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圆角矩形 4">
              <a:extLst>
                <a:ext uri="{FF2B5EF4-FFF2-40B4-BE49-F238E27FC236}">
                  <a16:creationId xmlns:a16="http://schemas.microsoft.com/office/drawing/2014/main" id="{6E807101-64FE-D54A-863A-6B51DCCE8689}"/>
                </a:ext>
              </a:extLst>
            </p:cNvPr>
            <p:cNvSpPr/>
            <p:nvPr/>
          </p:nvSpPr>
          <p:spPr>
            <a:xfrm>
              <a:off x="2809722" y="1777620"/>
              <a:ext cx="2923752" cy="1571766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KaiwuDB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圆角矩形 17">
              <a:extLst>
                <a:ext uri="{FF2B5EF4-FFF2-40B4-BE49-F238E27FC236}">
                  <a16:creationId xmlns:a16="http://schemas.microsoft.com/office/drawing/2014/main" id="{CFF2BA1E-A779-7042-AB46-C39FD3B2B635}"/>
                </a:ext>
              </a:extLst>
            </p:cNvPr>
            <p:cNvSpPr/>
            <p:nvPr/>
          </p:nvSpPr>
          <p:spPr>
            <a:xfrm>
              <a:off x="6155255" y="1611108"/>
              <a:ext cx="1799764" cy="402467"/>
            </a:xfrm>
            <a:prstGeom prst="roundRect">
              <a:avLst/>
            </a:prstGeom>
            <a:solidFill>
              <a:srgbClr val="177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一库多用 多模支持</a:t>
              </a:r>
            </a:p>
          </p:txBody>
        </p:sp>
        <p:sp>
          <p:nvSpPr>
            <p:cNvPr id="43" name="圆角矩形 18">
              <a:extLst>
                <a:ext uri="{FF2B5EF4-FFF2-40B4-BE49-F238E27FC236}">
                  <a16:creationId xmlns:a16="http://schemas.microsoft.com/office/drawing/2014/main" id="{496C82C0-F3A8-174D-BE3D-55592A79CA6C}"/>
                </a:ext>
              </a:extLst>
            </p:cNvPr>
            <p:cNvSpPr/>
            <p:nvPr/>
          </p:nvSpPr>
          <p:spPr>
            <a:xfrm>
              <a:off x="6155255" y="2114828"/>
              <a:ext cx="1799764" cy="384557"/>
            </a:xfrm>
            <a:prstGeom prst="roundRect">
              <a:avLst/>
            </a:prstGeom>
            <a:solidFill>
              <a:srgbClr val="177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随需压缩 节约存储成本</a:t>
              </a:r>
            </a:p>
          </p:txBody>
        </p:sp>
        <p:sp>
          <p:nvSpPr>
            <p:cNvPr id="44" name="圆角矩形 19">
              <a:extLst>
                <a:ext uri="{FF2B5EF4-FFF2-40B4-BE49-F238E27FC236}">
                  <a16:creationId xmlns:a16="http://schemas.microsoft.com/office/drawing/2014/main" id="{DEF9D4CE-5091-FC42-AC35-9620FFE806C8}"/>
                </a:ext>
              </a:extLst>
            </p:cNvPr>
            <p:cNvSpPr/>
            <p:nvPr/>
          </p:nvSpPr>
          <p:spPr>
            <a:xfrm>
              <a:off x="6155256" y="2600638"/>
              <a:ext cx="1799763" cy="424973"/>
            </a:xfrm>
            <a:prstGeom prst="roundRect">
              <a:avLst/>
            </a:prstGeom>
            <a:solidFill>
              <a:srgbClr val="177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高可用</a:t>
              </a:r>
            </a:p>
          </p:txBody>
        </p:sp>
        <p:sp>
          <p:nvSpPr>
            <p:cNvPr id="45" name="圆角矩形 20">
              <a:extLst>
                <a:ext uri="{FF2B5EF4-FFF2-40B4-BE49-F238E27FC236}">
                  <a16:creationId xmlns:a16="http://schemas.microsoft.com/office/drawing/2014/main" id="{7F6E0CCD-93FC-F846-87A1-106E3DADFBD1}"/>
                </a:ext>
              </a:extLst>
            </p:cNvPr>
            <p:cNvSpPr/>
            <p:nvPr/>
          </p:nvSpPr>
          <p:spPr>
            <a:xfrm>
              <a:off x="6156176" y="3126865"/>
              <a:ext cx="1797923" cy="384157"/>
            </a:xfrm>
            <a:prstGeom prst="roundRect">
              <a:avLst/>
            </a:prstGeom>
            <a:solidFill>
              <a:srgbClr val="177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集群部署和管理</a:t>
              </a:r>
            </a:p>
          </p:txBody>
        </p:sp>
        <p:sp>
          <p:nvSpPr>
            <p:cNvPr id="46" name="圆角矩形 8">
              <a:extLst>
                <a:ext uri="{FF2B5EF4-FFF2-40B4-BE49-F238E27FC236}">
                  <a16:creationId xmlns:a16="http://schemas.microsoft.com/office/drawing/2014/main" id="{C1BF8AEA-216A-AA4D-B56E-8FD192F88D48}"/>
                </a:ext>
              </a:extLst>
            </p:cNvPr>
            <p:cNvSpPr/>
            <p:nvPr/>
          </p:nvSpPr>
          <p:spPr>
            <a:xfrm>
              <a:off x="1021235" y="1611108"/>
              <a:ext cx="1362911" cy="391146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高性能写入查询</a:t>
              </a:r>
            </a:p>
          </p:txBody>
        </p:sp>
        <p:sp>
          <p:nvSpPr>
            <p:cNvPr id="47" name="圆角矩形 11">
              <a:extLst>
                <a:ext uri="{FF2B5EF4-FFF2-40B4-BE49-F238E27FC236}">
                  <a16:creationId xmlns:a16="http://schemas.microsoft.com/office/drawing/2014/main" id="{AF5468B8-596F-804C-9195-61A8460B349A}"/>
                </a:ext>
              </a:extLst>
            </p:cNvPr>
            <p:cNvSpPr/>
            <p:nvPr/>
          </p:nvSpPr>
          <p:spPr>
            <a:xfrm>
              <a:off x="1021235" y="2117048"/>
              <a:ext cx="1362911" cy="388925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SQL</a:t>
              </a:r>
              <a:r>
                <a:rPr lang="zh-CN" altLang="en-US" sz="14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与生态支持</a:t>
              </a:r>
            </a:p>
          </p:txBody>
        </p:sp>
        <p:sp>
          <p:nvSpPr>
            <p:cNvPr id="48" name="圆角矩形 13">
              <a:extLst>
                <a:ext uri="{FF2B5EF4-FFF2-40B4-BE49-F238E27FC236}">
                  <a16:creationId xmlns:a16="http://schemas.microsoft.com/office/drawing/2014/main" id="{3BC0C958-297B-C943-862D-897BFC781380}"/>
                </a:ext>
              </a:extLst>
            </p:cNvPr>
            <p:cNvSpPr/>
            <p:nvPr/>
          </p:nvSpPr>
          <p:spPr>
            <a:xfrm>
              <a:off x="1024830" y="2620767"/>
              <a:ext cx="1355720" cy="388923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多种开发语言支持</a:t>
              </a:r>
            </a:p>
          </p:txBody>
        </p:sp>
        <p:sp>
          <p:nvSpPr>
            <p:cNvPr id="49" name="圆角矩形 15">
              <a:extLst>
                <a:ext uri="{FF2B5EF4-FFF2-40B4-BE49-F238E27FC236}">
                  <a16:creationId xmlns:a16="http://schemas.microsoft.com/office/drawing/2014/main" id="{75D90CAB-C4E6-E94B-B35C-A0E439854AD9}"/>
                </a:ext>
              </a:extLst>
            </p:cNvPr>
            <p:cNvSpPr/>
            <p:nvPr/>
          </p:nvSpPr>
          <p:spPr>
            <a:xfrm>
              <a:off x="1024839" y="3124485"/>
              <a:ext cx="1355702" cy="388917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订阅发布</a:t>
              </a:r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05DD8A8E-BA12-1A45-A1F8-F0EC265039D2}"/>
              </a:ext>
            </a:extLst>
          </p:cNvPr>
          <p:cNvSpPr txBox="1"/>
          <p:nvPr/>
        </p:nvSpPr>
        <p:spPr>
          <a:xfrm>
            <a:off x="384273" y="1050005"/>
            <a:ext cx="11060016" cy="6586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KaiwuDB</a:t>
            </a:r>
            <a:r>
              <a:rPr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是一款面向 </a:t>
            </a:r>
            <a:r>
              <a:rPr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AIoT</a:t>
            </a:r>
            <a:r>
              <a:rPr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场景的分布式、多模、支持云边端协同的数据库产品，拥有</a:t>
            </a:r>
            <a:r>
              <a:rPr lang="zh-CN" altLang="en-US" sz="1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“就地计算”</a:t>
            </a:r>
            <a:r>
              <a:rPr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重点</a:t>
            </a:r>
            <a:r>
              <a:rPr lang="zh-CN" altLang="en-US" sz="1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技术</a:t>
            </a:r>
            <a:r>
              <a:rPr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，具备高速写入、极速查询、</a:t>
            </a:r>
            <a:r>
              <a:rPr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SQL</a:t>
            </a:r>
            <a:r>
              <a:rPr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支持、随需压缩、智能预计算、订阅发布、集群部署等特性，具有高可用、低成本、易运维等特点。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8F6D1BD7-6A8D-1D45-BAAB-D58D7E0A5FED}"/>
              </a:ext>
            </a:extLst>
          </p:cNvPr>
          <p:cNvSpPr txBox="1"/>
          <p:nvPr/>
        </p:nvSpPr>
        <p:spPr>
          <a:xfrm>
            <a:off x="2419019" y="3022836"/>
            <a:ext cx="99360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分布式</a:t>
            </a:r>
            <a:endParaRPr kumimoji="1" lang="en-US" altLang="zh-CN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4C68A727-B7A8-3948-829E-6B112C02A152}"/>
              </a:ext>
            </a:extLst>
          </p:cNvPr>
          <p:cNvSpPr txBox="1"/>
          <p:nvPr/>
        </p:nvSpPr>
        <p:spPr>
          <a:xfrm>
            <a:off x="5343760" y="3022836"/>
            <a:ext cx="149563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多模</a:t>
            </a:r>
            <a:endParaRPr kumimoji="1" lang="en-US" altLang="zh-CN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9" name="图形 58">
            <a:extLst>
              <a:ext uri="{FF2B5EF4-FFF2-40B4-BE49-F238E27FC236}">
                <a16:creationId xmlns:a16="http://schemas.microsoft.com/office/drawing/2014/main" id="{8392D170-C5E4-FA4A-B01A-399A042CD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31337" y="2158335"/>
            <a:ext cx="729325" cy="729325"/>
          </a:xfrm>
          <a:prstGeom prst="rect">
            <a:avLst/>
          </a:prstGeom>
        </p:spPr>
      </p:pic>
      <p:pic>
        <p:nvPicPr>
          <p:cNvPr id="60" name="图形 59">
            <a:extLst>
              <a:ext uri="{FF2B5EF4-FFF2-40B4-BE49-F238E27FC236}">
                <a16:creationId xmlns:a16="http://schemas.microsoft.com/office/drawing/2014/main" id="{07F42412-00A0-5B4F-A23F-5737213234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36133" y="2158335"/>
            <a:ext cx="722510" cy="736142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1A3F4431-A413-9047-9F67-D646A3090B18}"/>
              </a:ext>
            </a:extLst>
          </p:cNvPr>
          <p:cNvSpPr txBox="1"/>
          <p:nvPr/>
        </p:nvSpPr>
        <p:spPr>
          <a:xfrm>
            <a:off x="8887993" y="3024789"/>
            <a:ext cx="131003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kumimoji="1" lang="zh-CN" alt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原生 </a:t>
            </a:r>
            <a:r>
              <a:rPr kumimoji="1" lang="en-US" altLang="zh-CN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</a:t>
            </a:r>
          </a:p>
        </p:txBody>
      </p:sp>
      <p:pic>
        <p:nvPicPr>
          <p:cNvPr id="30" name="图形 29">
            <a:extLst>
              <a:ext uri="{FF2B5EF4-FFF2-40B4-BE49-F238E27FC236}">
                <a16:creationId xmlns:a16="http://schemas.microsoft.com/office/drawing/2014/main" id="{2CFF5CAC-6696-AA41-8D06-1205757D2D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94255" y="2158336"/>
            <a:ext cx="752873" cy="736142"/>
          </a:xfrm>
          <a:prstGeom prst="rect">
            <a:avLst/>
          </a:pr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AF5D326A-7B90-B84A-8DC6-06AD0D8E7C8E}"/>
              </a:ext>
            </a:extLst>
          </p:cNvPr>
          <p:cNvSpPr/>
          <p:nvPr/>
        </p:nvSpPr>
        <p:spPr>
          <a:xfrm>
            <a:off x="396910" y="778107"/>
            <a:ext cx="4636077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457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圆角矩形 34">
            <a:extLst>
              <a:ext uri="{FF2B5EF4-FFF2-40B4-BE49-F238E27FC236}">
                <a16:creationId xmlns:a16="http://schemas.microsoft.com/office/drawing/2014/main" id="{1EB47418-AC6E-DE4A-99A5-54C38F51178F}"/>
              </a:ext>
            </a:extLst>
          </p:cNvPr>
          <p:cNvSpPr/>
          <p:nvPr/>
        </p:nvSpPr>
        <p:spPr>
          <a:xfrm>
            <a:off x="1914495" y="1225718"/>
            <a:ext cx="3024336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圆角矩形 36">
            <a:extLst>
              <a:ext uri="{FF2B5EF4-FFF2-40B4-BE49-F238E27FC236}">
                <a16:creationId xmlns:a16="http://schemas.microsoft.com/office/drawing/2014/main" id="{92B5FF41-00E7-1049-B5E4-1304BBEA7F19}"/>
              </a:ext>
            </a:extLst>
          </p:cNvPr>
          <p:cNvSpPr/>
          <p:nvPr/>
        </p:nvSpPr>
        <p:spPr>
          <a:xfrm>
            <a:off x="1905277" y="939272"/>
            <a:ext cx="3024336" cy="68787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AI4DB</a:t>
            </a:r>
            <a:endParaRPr lang="zh-CN" altLang="en-US" sz="20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圆角矩形 37">
            <a:extLst>
              <a:ext uri="{FF2B5EF4-FFF2-40B4-BE49-F238E27FC236}">
                <a16:creationId xmlns:a16="http://schemas.microsoft.com/office/drawing/2014/main" id="{0825E397-CAF1-B245-8597-4F9C681D37A1}"/>
              </a:ext>
            </a:extLst>
          </p:cNvPr>
          <p:cNvSpPr/>
          <p:nvPr/>
        </p:nvSpPr>
        <p:spPr>
          <a:xfrm>
            <a:off x="7253170" y="1225718"/>
            <a:ext cx="3024336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圆角矩形 38">
            <a:extLst>
              <a:ext uri="{FF2B5EF4-FFF2-40B4-BE49-F238E27FC236}">
                <a16:creationId xmlns:a16="http://schemas.microsoft.com/office/drawing/2014/main" id="{21F939A1-95F1-AD4C-B2DD-1EE410F29BFE}"/>
              </a:ext>
            </a:extLst>
          </p:cNvPr>
          <p:cNvSpPr/>
          <p:nvPr/>
        </p:nvSpPr>
        <p:spPr>
          <a:xfrm>
            <a:off x="7243287" y="953652"/>
            <a:ext cx="3024336" cy="67394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DB4AI</a:t>
            </a:r>
            <a:r>
              <a:rPr lang="zh-CN" altLang="en-US" sz="20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0" name="直线连接符 15">
            <a:extLst>
              <a:ext uri="{FF2B5EF4-FFF2-40B4-BE49-F238E27FC236}">
                <a16:creationId xmlns:a16="http://schemas.microsoft.com/office/drawing/2014/main" id="{B38602C7-A625-B34E-88E8-1E863D56415F}"/>
              </a:ext>
            </a:extLst>
          </p:cNvPr>
          <p:cNvCxnSpPr>
            <a:cxnSpLocks/>
          </p:cNvCxnSpPr>
          <p:nvPr/>
        </p:nvCxnSpPr>
        <p:spPr>
          <a:xfrm>
            <a:off x="6096000" y="917781"/>
            <a:ext cx="0" cy="51324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92ADB471-CEBB-5741-87EF-06E890A089D9}"/>
              </a:ext>
            </a:extLst>
          </p:cNvPr>
          <p:cNvSpPr/>
          <p:nvPr/>
        </p:nvSpPr>
        <p:spPr>
          <a:xfrm>
            <a:off x="5699956" y="3198199"/>
            <a:ext cx="792088" cy="689619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VS</a:t>
            </a:r>
            <a:endParaRPr kumimoji="1"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C4EC05B-6BA9-D644-9A39-996F596F45F3}"/>
              </a:ext>
            </a:extLst>
          </p:cNvPr>
          <p:cNvSpPr txBox="1"/>
          <p:nvPr/>
        </p:nvSpPr>
        <p:spPr>
          <a:xfrm>
            <a:off x="2326699" y="1873790"/>
            <a:ext cx="2612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利用 </a:t>
            </a:r>
            <a:r>
              <a:rPr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</a:t>
            </a:r>
            <a:r>
              <a:rPr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技术实现数据库的自动化运维与管理</a:t>
            </a:r>
            <a:endParaRPr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492A174-FC3F-4748-955D-1C75C0487088}"/>
              </a:ext>
            </a:extLst>
          </p:cNvPr>
          <p:cNvSpPr txBox="1"/>
          <p:nvPr/>
        </p:nvSpPr>
        <p:spPr>
          <a:xfrm>
            <a:off x="7253170" y="1873790"/>
            <a:ext cx="357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数据库提供原生或集成的 </a:t>
            </a:r>
            <a:r>
              <a:rPr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</a:t>
            </a:r>
            <a:r>
              <a:rPr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能力提升库内数据驱动的 </a:t>
            </a:r>
            <a:r>
              <a:rPr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</a:t>
            </a:r>
            <a:r>
              <a:rPr lang="zh-CN" alt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应用生产力</a:t>
            </a:r>
            <a:endParaRPr lang="en-US" altLang="zh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4680FA8-E085-3140-A530-A6EC7F92B1CF}"/>
              </a:ext>
            </a:extLst>
          </p:cNvPr>
          <p:cNvGrpSpPr/>
          <p:nvPr/>
        </p:nvGrpSpPr>
        <p:grpSpPr>
          <a:xfrm>
            <a:off x="2326699" y="3324510"/>
            <a:ext cx="2612123" cy="576060"/>
            <a:chOff x="2548312" y="4149080"/>
            <a:chExt cx="2612123" cy="576060"/>
          </a:xfrm>
        </p:grpSpPr>
        <p:sp>
          <p:nvSpPr>
            <p:cNvPr id="46" name="圆角矩形 45">
              <a:extLst>
                <a:ext uri="{FF2B5EF4-FFF2-40B4-BE49-F238E27FC236}">
                  <a16:creationId xmlns:a16="http://schemas.microsoft.com/office/drawing/2014/main" id="{A7346A3B-25CD-BF42-A03C-18A04AD5544D}"/>
                </a:ext>
              </a:extLst>
            </p:cNvPr>
            <p:cNvSpPr/>
            <p:nvPr/>
          </p:nvSpPr>
          <p:spPr>
            <a:xfrm>
              <a:off x="2548313" y="4252738"/>
              <a:ext cx="2607080" cy="47240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数据库设计优化</a:t>
              </a:r>
            </a:p>
          </p:txBody>
        </p:sp>
        <p:cxnSp>
          <p:nvCxnSpPr>
            <p:cNvPr id="47" name="直线连接符 21">
              <a:extLst>
                <a:ext uri="{FF2B5EF4-FFF2-40B4-BE49-F238E27FC236}">
                  <a16:creationId xmlns:a16="http://schemas.microsoft.com/office/drawing/2014/main" id="{83FD42F5-6643-2A40-8CFA-FE058433F6B6}"/>
                </a:ext>
              </a:extLst>
            </p:cNvPr>
            <p:cNvCxnSpPr>
              <a:cxnSpLocks/>
            </p:cNvCxnSpPr>
            <p:nvPr/>
          </p:nvCxnSpPr>
          <p:spPr>
            <a:xfrm>
              <a:off x="2548312" y="4149080"/>
              <a:ext cx="2612123" cy="0"/>
            </a:xfrm>
            <a:prstGeom prst="line">
              <a:avLst/>
            </a:prstGeom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A940566-45B5-844B-B975-980CBEA44BEF}"/>
              </a:ext>
            </a:extLst>
          </p:cNvPr>
          <p:cNvGrpSpPr/>
          <p:nvPr/>
        </p:nvGrpSpPr>
        <p:grpSpPr>
          <a:xfrm>
            <a:off x="1914487" y="2622140"/>
            <a:ext cx="3024335" cy="576060"/>
            <a:chOff x="2136100" y="4149080"/>
            <a:chExt cx="3024335" cy="576060"/>
          </a:xfrm>
        </p:grpSpPr>
        <p:sp>
          <p:nvSpPr>
            <p:cNvPr id="49" name="圆角矩形 48">
              <a:extLst>
                <a:ext uri="{FF2B5EF4-FFF2-40B4-BE49-F238E27FC236}">
                  <a16:creationId xmlns:a16="http://schemas.microsoft.com/office/drawing/2014/main" id="{CD1C48F4-9B70-754D-B6B2-0239578D1BE6}"/>
                </a:ext>
              </a:extLst>
            </p:cNvPr>
            <p:cNvSpPr/>
            <p:nvPr/>
          </p:nvSpPr>
          <p:spPr>
            <a:xfrm>
              <a:off x="2136100" y="4252738"/>
              <a:ext cx="3024335" cy="47240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数据库参数优化</a:t>
              </a:r>
            </a:p>
          </p:txBody>
        </p:sp>
        <p:cxnSp>
          <p:nvCxnSpPr>
            <p:cNvPr id="50" name="直线连接符 27">
              <a:extLst>
                <a:ext uri="{FF2B5EF4-FFF2-40B4-BE49-F238E27FC236}">
                  <a16:creationId xmlns:a16="http://schemas.microsoft.com/office/drawing/2014/main" id="{6BAA0CDF-BA75-914E-92A6-D5B61AEED550}"/>
                </a:ext>
              </a:extLst>
            </p:cNvPr>
            <p:cNvCxnSpPr>
              <a:cxnSpLocks/>
            </p:cNvCxnSpPr>
            <p:nvPr/>
          </p:nvCxnSpPr>
          <p:spPr>
            <a:xfrm>
              <a:off x="2548312" y="4149080"/>
              <a:ext cx="2612123" cy="0"/>
            </a:xfrm>
            <a:prstGeom prst="line">
              <a:avLst/>
            </a:prstGeom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7C39A13-6293-E54F-82C3-CC20A25A39D6}"/>
              </a:ext>
            </a:extLst>
          </p:cNvPr>
          <p:cNvGrpSpPr/>
          <p:nvPr/>
        </p:nvGrpSpPr>
        <p:grpSpPr>
          <a:xfrm>
            <a:off x="1914487" y="4006420"/>
            <a:ext cx="3024335" cy="576060"/>
            <a:chOff x="2136100" y="4149080"/>
            <a:chExt cx="3024335" cy="576060"/>
          </a:xfrm>
        </p:grpSpPr>
        <p:sp>
          <p:nvSpPr>
            <p:cNvPr id="52" name="圆角矩形 51">
              <a:extLst>
                <a:ext uri="{FF2B5EF4-FFF2-40B4-BE49-F238E27FC236}">
                  <a16:creationId xmlns:a16="http://schemas.microsoft.com/office/drawing/2014/main" id="{659697EE-058C-A449-84F4-C05E7DF0A05F}"/>
                </a:ext>
              </a:extLst>
            </p:cNvPr>
            <p:cNvSpPr/>
            <p:nvPr/>
          </p:nvSpPr>
          <p:spPr>
            <a:xfrm>
              <a:off x="2136100" y="4252738"/>
              <a:ext cx="3024335" cy="47240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数据库监控优化</a:t>
              </a:r>
            </a:p>
          </p:txBody>
        </p:sp>
        <p:cxnSp>
          <p:nvCxnSpPr>
            <p:cNvPr id="53" name="直线连接符 31">
              <a:extLst>
                <a:ext uri="{FF2B5EF4-FFF2-40B4-BE49-F238E27FC236}">
                  <a16:creationId xmlns:a16="http://schemas.microsoft.com/office/drawing/2014/main" id="{ACD3C623-CE7C-8F4F-83A3-B53E907F162C}"/>
                </a:ext>
              </a:extLst>
            </p:cNvPr>
            <p:cNvCxnSpPr>
              <a:cxnSpLocks/>
            </p:cNvCxnSpPr>
            <p:nvPr/>
          </p:nvCxnSpPr>
          <p:spPr>
            <a:xfrm>
              <a:off x="2548312" y="4149080"/>
              <a:ext cx="261212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4F826736-D23A-D040-A117-0BB3E7BDE423}"/>
              </a:ext>
            </a:extLst>
          </p:cNvPr>
          <p:cNvGrpSpPr/>
          <p:nvPr/>
        </p:nvGrpSpPr>
        <p:grpSpPr>
          <a:xfrm>
            <a:off x="2326699" y="4682102"/>
            <a:ext cx="2612123" cy="576060"/>
            <a:chOff x="2548312" y="4149080"/>
            <a:chExt cx="2612123" cy="576060"/>
          </a:xfrm>
        </p:grpSpPr>
        <p:sp>
          <p:nvSpPr>
            <p:cNvPr id="55" name="圆角矩形 54">
              <a:extLst>
                <a:ext uri="{FF2B5EF4-FFF2-40B4-BE49-F238E27FC236}">
                  <a16:creationId xmlns:a16="http://schemas.microsoft.com/office/drawing/2014/main" id="{8C0D00E7-0985-A343-9A46-7EF75659C916}"/>
                </a:ext>
              </a:extLst>
            </p:cNvPr>
            <p:cNvSpPr/>
            <p:nvPr/>
          </p:nvSpPr>
          <p:spPr>
            <a:xfrm>
              <a:off x="2548312" y="4252738"/>
              <a:ext cx="2612123" cy="47240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数据库自适应</a:t>
              </a:r>
            </a:p>
          </p:txBody>
        </p:sp>
        <p:cxnSp>
          <p:nvCxnSpPr>
            <p:cNvPr id="56" name="直线连接符 34">
              <a:extLst>
                <a:ext uri="{FF2B5EF4-FFF2-40B4-BE49-F238E27FC236}">
                  <a16:creationId xmlns:a16="http://schemas.microsoft.com/office/drawing/2014/main" id="{32EF6F53-3905-9C4E-99BA-7FA37B8D83CE}"/>
                </a:ext>
              </a:extLst>
            </p:cNvPr>
            <p:cNvCxnSpPr>
              <a:cxnSpLocks/>
            </p:cNvCxnSpPr>
            <p:nvPr/>
          </p:nvCxnSpPr>
          <p:spPr>
            <a:xfrm>
              <a:off x="2548312" y="4149080"/>
              <a:ext cx="261212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005F4586-59DE-864D-8BAC-F0553DA5BBF1}"/>
              </a:ext>
            </a:extLst>
          </p:cNvPr>
          <p:cNvGrpSpPr/>
          <p:nvPr/>
        </p:nvGrpSpPr>
        <p:grpSpPr>
          <a:xfrm>
            <a:off x="1914487" y="5350079"/>
            <a:ext cx="3024335" cy="576060"/>
            <a:chOff x="2136100" y="4149080"/>
            <a:chExt cx="3024335" cy="576060"/>
          </a:xfrm>
        </p:grpSpPr>
        <p:sp>
          <p:nvSpPr>
            <p:cNvPr id="58" name="圆角矩形 57">
              <a:extLst>
                <a:ext uri="{FF2B5EF4-FFF2-40B4-BE49-F238E27FC236}">
                  <a16:creationId xmlns:a16="http://schemas.microsoft.com/office/drawing/2014/main" id="{540BAE57-5251-4E45-BDFC-08F7F1D8DBC5}"/>
                </a:ext>
              </a:extLst>
            </p:cNvPr>
            <p:cNvSpPr/>
            <p:nvPr/>
          </p:nvSpPr>
          <p:spPr>
            <a:xfrm>
              <a:off x="2136100" y="4252738"/>
              <a:ext cx="3024335" cy="47240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数据库自修复</a:t>
              </a:r>
            </a:p>
          </p:txBody>
        </p:sp>
        <p:cxnSp>
          <p:nvCxnSpPr>
            <p:cNvPr id="59" name="直线连接符 37">
              <a:extLst>
                <a:ext uri="{FF2B5EF4-FFF2-40B4-BE49-F238E27FC236}">
                  <a16:creationId xmlns:a16="http://schemas.microsoft.com/office/drawing/2014/main" id="{7385ED81-7982-3748-9797-B403FBE802CC}"/>
                </a:ext>
              </a:extLst>
            </p:cNvPr>
            <p:cNvCxnSpPr>
              <a:cxnSpLocks/>
            </p:cNvCxnSpPr>
            <p:nvPr/>
          </p:nvCxnSpPr>
          <p:spPr>
            <a:xfrm>
              <a:off x="2548312" y="4149080"/>
              <a:ext cx="261212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AE0CD0BF-16F7-0A47-A12A-A31A5C752C87}"/>
              </a:ext>
            </a:extLst>
          </p:cNvPr>
          <p:cNvGrpSpPr/>
          <p:nvPr/>
        </p:nvGrpSpPr>
        <p:grpSpPr>
          <a:xfrm>
            <a:off x="7253170" y="2627605"/>
            <a:ext cx="2612123" cy="576060"/>
            <a:chOff x="2548312" y="4149080"/>
            <a:chExt cx="2612123" cy="576060"/>
          </a:xfrm>
        </p:grpSpPr>
        <p:sp>
          <p:nvSpPr>
            <p:cNvPr id="61" name="圆角矩形 60">
              <a:extLst>
                <a:ext uri="{FF2B5EF4-FFF2-40B4-BE49-F238E27FC236}">
                  <a16:creationId xmlns:a16="http://schemas.microsoft.com/office/drawing/2014/main" id="{3D52610F-2C0D-AB49-BA66-94C216A10AF4}"/>
                </a:ext>
              </a:extLst>
            </p:cNvPr>
            <p:cNvSpPr/>
            <p:nvPr/>
          </p:nvSpPr>
          <p:spPr>
            <a:xfrm>
              <a:off x="2548312" y="4252738"/>
              <a:ext cx="2612123" cy="47240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数据准备增强</a:t>
              </a:r>
            </a:p>
          </p:txBody>
        </p:sp>
        <p:cxnSp>
          <p:nvCxnSpPr>
            <p:cNvPr id="62" name="直线连接符 42">
              <a:extLst>
                <a:ext uri="{FF2B5EF4-FFF2-40B4-BE49-F238E27FC236}">
                  <a16:creationId xmlns:a16="http://schemas.microsoft.com/office/drawing/2014/main" id="{143DE87D-04FA-F84A-A101-5BCAA205A9AA}"/>
                </a:ext>
              </a:extLst>
            </p:cNvPr>
            <p:cNvCxnSpPr>
              <a:cxnSpLocks/>
            </p:cNvCxnSpPr>
            <p:nvPr/>
          </p:nvCxnSpPr>
          <p:spPr>
            <a:xfrm>
              <a:off x="2548312" y="4149080"/>
              <a:ext cx="261212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F182859D-075C-0B45-B4D0-5A467BDCAD8A}"/>
              </a:ext>
            </a:extLst>
          </p:cNvPr>
          <p:cNvGrpSpPr/>
          <p:nvPr/>
        </p:nvGrpSpPr>
        <p:grpSpPr>
          <a:xfrm>
            <a:off x="7253170" y="3324510"/>
            <a:ext cx="3024336" cy="576060"/>
            <a:chOff x="2548312" y="4149080"/>
            <a:chExt cx="3024336" cy="576060"/>
          </a:xfrm>
        </p:grpSpPr>
        <p:sp>
          <p:nvSpPr>
            <p:cNvPr id="64" name="圆角矩形 63">
              <a:extLst>
                <a:ext uri="{FF2B5EF4-FFF2-40B4-BE49-F238E27FC236}">
                  <a16:creationId xmlns:a16="http://schemas.microsoft.com/office/drawing/2014/main" id="{9FE318CB-8A3D-4C4B-A1BB-55DAEDBC454D}"/>
                </a:ext>
              </a:extLst>
            </p:cNvPr>
            <p:cNvSpPr/>
            <p:nvPr/>
          </p:nvSpPr>
          <p:spPr>
            <a:xfrm>
              <a:off x="2548312" y="4252738"/>
              <a:ext cx="3024336" cy="472402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模型训练增强</a:t>
              </a:r>
            </a:p>
          </p:txBody>
        </p:sp>
        <p:cxnSp>
          <p:nvCxnSpPr>
            <p:cNvPr id="65" name="直线连接符 45">
              <a:extLst>
                <a:ext uri="{FF2B5EF4-FFF2-40B4-BE49-F238E27FC236}">
                  <a16:creationId xmlns:a16="http://schemas.microsoft.com/office/drawing/2014/main" id="{4CA3C0C3-DAD3-8F4C-A37F-AEB647C7FAEE}"/>
                </a:ext>
              </a:extLst>
            </p:cNvPr>
            <p:cNvCxnSpPr>
              <a:cxnSpLocks/>
            </p:cNvCxnSpPr>
            <p:nvPr/>
          </p:nvCxnSpPr>
          <p:spPr>
            <a:xfrm>
              <a:off x="2548312" y="4149080"/>
              <a:ext cx="261212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D6AD0185-DC8C-C346-8FCB-2B44E5DF8A33}"/>
              </a:ext>
            </a:extLst>
          </p:cNvPr>
          <p:cNvGrpSpPr/>
          <p:nvPr/>
        </p:nvGrpSpPr>
        <p:grpSpPr>
          <a:xfrm>
            <a:off x="7253170" y="4000192"/>
            <a:ext cx="2612123" cy="576060"/>
            <a:chOff x="2548312" y="4149080"/>
            <a:chExt cx="2612123" cy="576060"/>
          </a:xfrm>
        </p:grpSpPr>
        <p:sp>
          <p:nvSpPr>
            <p:cNvPr id="67" name="圆角矩形 66">
              <a:extLst>
                <a:ext uri="{FF2B5EF4-FFF2-40B4-BE49-F238E27FC236}">
                  <a16:creationId xmlns:a16="http://schemas.microsoft.com/office/drawing/2014/main" id="{BB8434FB-03E1-E445-AEF7-E8E651DEE20C}"/>
                </a:ext>
              </a:extLst>
            </p:cNvPr>
            <p:cNvSpPr/>
            <p:nvPr/>
          </p:nvSpPr>
          <p:spPr>
            <a:xfrm>
              <a:off x="2548312" y="4252738"/>
              <a:ext cx="2612123" cy="47240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模型推理增强</a:t>
              </a:r>
            </a:p>
          </p:txBody>
        </p:sp>
        <p:cxnSp>
          <p:nvCxnSpPr>
            <p:cNvPr id="68" name="直线连接符 48">
              <a:extLst>
                <a:ext uri="{FF2B5EF4-FFF2-40B4-BE49-F238E27FC236}">
                  <a16:creationId xmlns:a16="http://schemas.microsoft.com/office/drawing/2014/main" id="{B6369E32-C8F1-4D43-B6E7-488DF19BEE27}"/>
                </a:ext>
              </a:extLst>
            </p:cNvPr>
            <p:cNvCxnSpPr>
              <a:cxnSpLocks/>
            </p:cNvCxnSpPr>
            <p:nvPr/>
          </p:nvCxnSpPr>
          <p:spPr>
            <a:xfrm>
              <a:off x="2548312" y="4149080"/>
              <a:ext cx="261212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DC30DAE5-0C8F-DA4C-AC9C-24E0654B9866}"/>
              </a:ext>
            </a:extLst>
          </p:cNvPr>
          <p:cNvGrpSpPr/>
          <p:nvPr/>
        </p:nvGrpSpPr>
        <p:grpSpPr>
          <a:xfrm>
            <a:off x="7253170" y="4668169"/>
            <a:ext cx="3024332" cy="576060"/>
            <a:chOff x="2548312" y="4149080"/>
            <a:chExt cx="3024332" cy="576060"/>
          </a:xfrm>
        </p:grpSpPr>
        <p:sp>
          <p:nvSpPr>
            <p:cNvPr id="70" name="圆角矩形 69">
              <a:extLst>
                <a:ext uri="{FF2B5EF4-FFF2-40B4-BE49-F238E27FC236}">
                  <a16:creationId xmlns:a16="http://schemas.microsoft.com/office/drawing/2014/main" id="{0172CAAB-6F83-2F40-82A8-0D57CD3ADD80}"/>
                </a:ext>
              </a:extLst>
            </p:cNvPr>
            <p:cNvSpPr/>
            <p:nvPr/>
          </p:nvSpPr>
          <p:spPr>
            <a:xfrm>
              <a:off x="2548312" y="4252738"/>
              <a:ext cx="3024332" cy="472402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模型监控增强</a:t>
              </a:r>
            </a:p>
          </p:txBody>
        </p:sp>
        <p:cxnSp>
          <p:nvCxnSpPr>
            <p:cNvPr id="71" name="直线连接符 51">
              <a:extLst>
                <a:ext uri="{FF2B5EF4-FFF2-40B4-BE49-F238E27FC236}">
                  <a16:creationId xmlns:a16="http://schemas.microsoft.com/office/drawing/2014/main" id="{2306B940-E5F8-0846-B11E-E40E3AC3C65D}"/>
                </a:ext>
              </a:extLst>
            </p:cNvPr>
            <p:cNvCxnSpPr>
              <a:cxnSpLocks/>
            </p:cNvCxnSpPr>
            <p:nvPr/>
          </p:nvCxnSpPr>
          <p:spPr>
            <a:xfrm>
              <a:off x="2548312" y="4149080"/>
              <a:ext cx="261212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212A8394-2F40-094D-9CA4-2869072068B3}"/>
              </a:ext>
            </a:extLst>
          </p:cNvPr>
          <p:cNvGrpSpPr/>
          <p:nvPr/>
        </p:nvGrpSpPr>
        <p:grpSpPr>
          <a:xfrm>
            <a:off x="7258221" y="5350079"/>
            <a:ext cx="2612123" cy="576060"/>
            <a:chOff x="2548312" y="4149080"/>
            <a:chExt cx="2612123" cy="576060"/>
          </a:xfrm>
        </p:grpSpPr>
        <p:sp>
          <p:nvSpPr>
            <p:cNvPr id="73" name="圆角矩形 72">
              <a:extLst>
                <a:ext uri="{FF2B5EF4-FFF2-40B4-BE49-F238E27FC236}">
                  <a16:creationId xmlns:a16="http://schemas.microsoft.com/office/drawing/2014/main" id="{5738A51B-B02B-3645-ABC7-B1874DAD76D1}"/>
                </a:ext>
              </a:extLst>
            </p:cNvPr>
            <p:cNvSpPr/>
            <p:nvPr/>
          </p:nvSpPr>
          <p:spPr>
            <a:xfrm>
              <a:off x="2548312" y="4252738"/>
              <a:ext cx="2612123" cy="47240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数据治理增强</a:t>
              </a:r>
            </a:p>
          </p:txBody>
        </p:sp>
        <p:cxnSp>
          <p:nvCxnSpPr>
            <p:cNvPr id="74" name="直线连接符 54">
              <a:extLst>
                <a:ext uri="{FF2B5EF4-FFF2-40B4-BE49-F238E27FC236}">
                  <a16:creationId xmlns:a16="http://schemas.microsoft.com/office/drawing/2014/main" id="{B7738C33-59C4-5949-A1C0-C99B131BA1C2}"/>
                </a:ext>
              </a:extLst>
            </p:cNvPr>
            <p:cNvCxnSpPr>
              <a:cxnSpLocks/>
            </p:cNvCxnSpPr>
            <p:nvPr/>
          </p:nvCxnSpPr>
          <p:spPr>
            <a:xfrm>
              <a:off x="2548312" y="4149080"/>
              <a:ext cx="261212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id="{02C52390-26D5-8B4D-A807-AF9E0CA580B2}"/>
              </a:ext>
            </a:extLst>
          </p:cNvPr>
          <p:cNvSpPr txBox="1"/>
          <p:nvPr/>
        </p:nvSpPr>
        <p:spPr>
          <a:xfrm>
            <a:off x="384272" y="288451"/>
            <a:ext cx="2603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 + DB </a:t>
            </a:r>
            <a:r>
              <a:rPr lang="zh-CN" altLang="en-US" sz="2400" b="1" dirty="0" smtClean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结合方向</a:t>
            </a:r>
            <a:endParaRPr lang="zh-CN" altLang="en-US" sz="2400" b="1" dirty="0">
              <a:solidFill>
                <a:schemeClr val="accent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2FE1F61A-D2BC-C845-A4AC-B5651B8416B9}"/>
              </a:ext>
            </a:extLst>
          </p:cNvPr>
          <p:cNvSpPr/>
          <p:nvPr/>
        </p:nvSpPr>
        <p:spPr>
          <a:xfrm>
            <a:off x="396910" y="778107"/>
            <a:ext cx="288199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21517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7ef33ad-325e-480b-bfea-46684073dd51"/>
  <p:tag name="COMMONDATA" val="eyJoZGlkIjoiOGU3NzUzOGI1MzE5NDVhYzhlYTAxN2E5YWM2ZDEzN2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964</Words>
  <Application>Microsoft Office PowerPoint</Application>
  <PresentationFormat>宽屏</PresentationFormat>
  <Paragraphs>254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Courier</vt:lpstr>
      <vt:lpstr>Helvetica Neue</vt:lpstr>
      <vt:lpstr>Helvetica Neue Medium</vt:lpstr>
      <vt:lpstr>Raleway</vt:lpstr>
      <vt:lpstr>阿里巴巴普惠体 R</vt:lpstr>
      <vt:lpstr>等线</vt:lpstr>
      <vt:lpstr>黑体</vt:lpstr>
      <vt:lpstr>Microsoft YaHei</vt:lpstr>
      <vt:lpstr>Microsoft YaHei</vt:lpstr>
      <vt:lpstr>Arial</vt:lpstr>
      <vt:lpstr>Helvetica</vt:lpstr>
      <vt:lpstr>Times New Roman</vt:lpstr>
      <vt:lpstr>Wingdings</vt:lpstr>
      <vt:lpstr>Office 主题​​</vt:lpstr>
      <vt:lpstr>看见未来—AI 技术 在 IoT 数据上的应用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Lesca Li (李佳)-浪潮数据库</cp:lastModifiedBy>
  <cp:revision>79</cp:revision>
  <dcterms:created xsi:type="dcterms:W3CDTF">2022-06-28T09:26:00Z</dcterms:created>
  <dcterms:modified xsi:type="dcterms:W3CDTF">2023-10-26T05:44:29Z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C8A33F8E81B9421595D2527E982A8F26_13</vt:lpwstr>
  </property>
  <property fmtid="{D5CDD505-2E9C-101B-9397-08002B2CF9AE}" pid="3" name="KSOProductBuildVer">
    <vt:lpwstr>2052-11.1.0.12155</vt:lpwstr>
  </property>
</Properties>
</file>