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Poppins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gdOzPJyVRDEwpr5HMKK7HktwH3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580D54-7110-4B72-8786-B10EAB09FFA9}">
  <a:tblStyle styleId="{C6580D54-7110-4B72-8786-B10EAB09FFA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PoppinsLigh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oppins-bold.fntdata"/><Relationship Id="rId12" Type="http://schemas.openxmlformats.org/officeDocument/2006/relationships/slide" Target="slides/slide7.xml"/><Relationship Id="rId34" Type="http://schemas.openxmlformats.org/officeDocument/2006/relationships/font" Target="fonts/Poppins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-boldItalic.fntdata"/><Relationship Id="rId14" Type="http://schemas.openxmlformats.org/officeDocument/2006/relationships/slide" Target="slides/slide9.xml"/><Relationship Id="rId36" Type="http://schemas.openxmlformats.org/officeDocument/2006/relationships/font" Target="fonts/Poppins-italic.fntdata"/><Relationship Id="rId17" Type="http://schemas.openxmlformats.org/officeDocument/2006/relationships/slide" Target="slides/slide12.xml"/><Relationship Id="rId39" Type="http://schemas.openxmlformats.org/officeDocument/2006/relationships/font" Target="fonts/PoppinsLight-bold.fntdata"/><Relationship Id="rId16" Type="http://schemas.openxmlformats.org/officeDocument/2006/relationships/slide" Target="slides/slide11.xml"/><Relationship Id="rId38" Type="http://schemas.openxmlformats.org/officeDocument/2006/relationships/font" Target="fonts/Poppins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330e4e784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330e4e784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9330e4e784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330e4e784_0_4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330e4e784_0_4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9330e4e784_0_4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330e4e784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330e4e784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9330e4e784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330e4e784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9330e4e784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9330e4e784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330e4e78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330e4e78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330e4e784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330e4e78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330e4e784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330e4e784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9330e4e784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330e4e784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9330e4e784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9330e4e784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330e4e784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9330e4e784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9330e4e784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330e4e784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9330e4e784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9330e4e784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330e4e784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330e4e784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9330e4e784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330e4e784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9330e4e784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9330e4e784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9330e4e784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9330e4e784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330e4e784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9330e4e784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9330e4e784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9330e4e784_0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9330e4e784_0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9330e4e784_0_4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9330e4e784_0_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9330e4e784_0_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9330e4e784_0_3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330e4e784_0_3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9330e4e784_0_3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9330e4e784_0_3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330e4e784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9330e4e784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29330e4e784_0_3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330e4e784_0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29330e4e784_0_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330e4e784_0_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330e4e784_0_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9330e4e784_0_4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330e4e784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330e4e784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9330e4e784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330e4e784_0_4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330e4e784_0_4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9330e4e784_0_4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330e4e784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330e4e784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9330e4e784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330e4e784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330e4e784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9330e4e784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330e4e784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330e4e784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9330e4e784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自定义版式">
  <p:cSld name="2_自定义版式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756920" y="2160905"/>
            <a:ext cx="6134735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4400"/>
              <a:buFont typeface="SimHei"/>
              <a:buNone/>
              <a:defRPr>
                <a:latin typeface="SimHei"/>
                <a:ea typeface="SimHei"/>
                <a:cs typeface="SimHei"/>
                <a:sym typeface="Sim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LOGO" id="22" name="Google Shape;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534670"/>
            <a:ext cx="1807845" cy="60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756920" y="3779520"/>
            <a:ext cx="6135370" cy="86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1" id="25" name="Google Shape;25;p10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3669665" y="-635"/>
            <a:ext cx="842137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26" name="Google Shape;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4345" y="561975"/>
            <a:ext cx="1807845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人" id="27" name="Google Shape;2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8160" y="2495550"/>
            <a:ext cx="3727450" cy="438721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838200" y="561340"/>
            <a:ext cx="6901815" cy="5615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小O" id="29" name="Google Shape;2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33100" y="3560445"/>
            <a:ext cx="54737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bg>
      <p:bgPr>
        <a:gradFill>
          <a:gsLst>
            <a:gs pos="0">
              <a:srgbClr val="FEF0E2"/>
            </a:gs>
            <a:gs pos="100000">
              <a:srgbClr val="B7DFF4"/>
            </a:gs>
          </a:gsLst>
          <a:lin ang="5400000" scaled="0"/>
        </a:gra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6000"/>
              <a:buFont typeface="SimHe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LOGO" id="36" name="Google Shape;3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64345" y="561975"/>
            <a:ext cx="1807845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人" id="37" name="Google Shape;37;p11"/>
          <p:cNvPicPr preferRelativeResize="0"/>
          <p:nvPr/>
        </p:nvPicPr>
        <p:blipFill rotWithShape="1">
          <a:blip r:embed="rId3">
            <a:alphaModFix/>
          </a:blip>
          <a:srcRect b="63188" l="0" r="57922" t="0"/>
          <a:stretch/>
        </p:blipFill>
        <p:spPr>
          <a:xfrm>
            <a:off x="9862820" y="4866005"/>
            <a:ext cx="1934845" cy="1991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5" id="38" name="Google Shape;3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04775" y="5579110"/>
            <a:ext cx="3269615" cy="2165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自定义版式">
  <p:cSld name="3_自定义版式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山1" id="44" name="Google Shape;4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182870"/>
            <a:ext cx="2282190" cy="1675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3" id="45" name="Google Shape;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1355" y="5865495"/>
            <a:ext cx="3562350" cy="992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2" id="46" name="Google Shape;4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38485" y="4309110"/>
            <a:ext cx="1453515" cy="254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bg>
      <p:bgPr>
        <a:gradFill>
          <a:gsLst>
            <a:gs pos="0">
              <a:schemeClr val="lt1"/>
            </a:gs>
            <a:gs pos="100000">
              <a:srgbClr val="FFD8B1"/>
            </a:gs>
          </a:gsLst>
          <a:lin ang="54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4400"/>
              <a:buFont typeface="SimHei"/>
              <a:buNone/>
              <a:defRPr>
                <a:solidFill>
                  <a:srgbClr val="4451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800"/>
              <a:buNone/>
              <a:defRPr>
                <a:solidFill>
                  <a:srgbClr val="44518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LOGO"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64345" y="561975"/>
            <a:ext cx="1807845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3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2915" y="5791835"/>
            <a:ext cx="3825875" cy="1066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1"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82870"/>
            <a:ext cx="228219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 rot="-174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  <a:gs pos="100000">
                <a:srgbClr val="FFAF7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  <a:gs pos="100000">
                <a:srgbClr val="FA998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 rot="-6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  <a:gs pos="100000">
                <a:srgbClr val="FFE8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011945" y="3774594"/>
            <a:ext cx="2672080" cy="138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微信公众号：开源社KAIYUANSHE</a:t>
            </a:r>
            <a:endParaRPr sz="1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视频号：开源社KAIYUANSHE</a:t>
            </a:r>
            <a:endParaRPr sz="1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新浪微博：开源社</a:t>
            </a:r>
            <a:endParaRPr sz="1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B站：开源社KAIYUANSHE</a:t>
            </a:r>
            <a:endParaRPr sz="1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4531809" y="3774594"/>
            <a:ext cx="2405380" cy="138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简书：开源社</a:t>
            </a:r>
            <a:endParaRPr sz="1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头条：开源社</a:t>
            </a:r>
            <a:endParaRPr sz="1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Facebook：KaiyuansheChina</a:t>
            </a:r>
            <a:endParaRPr sz="1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Twitter：开源社KAIYUANSHE</a:t>
            </a:r>
            <a:endParaRPr sz="1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grpSp>
        <p:nvGrpSpPr>
          <p:cNvPr id="62" name="Google Shape;62;p14"/>
          <p:cNvGrpSpPr/>
          <p:nvPr/>
        </p:nvGrpSpPr>
        <p:grpSpPr>
          <a:xfrm>
            <a:off x="8078470" y="3123833"/>
            <a:ext cx="1470025" cy="2341392"/>
            <a:chOff x="15532" y="5258"/>
            <a:chExt cx="2488" cy="3961"/>
          </a:xfrm>
        </p:grpSpPr>
        <p:sp>
          <p:nvSpPr>
            <p:cNvPr id="63" name="Google Shape;63;p14"/>
            <p:cNvSpPr/>
            <p:nvPr/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 txBox="1"/>
            <p:nvPr/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000">
                  <a:solidFill>
                    <a:srgbClr val="445185"/>
                  </a:solidFill>
                  <a:latin typeface="SimHei"/>
                  <a:ea typeface="SimHei"/>
                  <a:cs typeface="SimHei"/>
                  <a:sym typeface="SimHei"/>
                </a:rPr>
                <a:t>扫码关注开源社公众号</a:t>
              </a:r>
              <a:endParaRPr sz="10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pic>
          <p:nvPicPr>
            <p:cNvPr id="65" name="Google Shape;65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612" y="6380"/>
              <a:ext cx="2334" cy="2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小O" id="66" name="Google Shape;6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660000">
              <a:off x="16312" y="5341"/>
              <a:ext cx="980" cy="11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" id="67" name="Google Shape;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4345" y="561975"/>
            <a:ext cx="1807845" cy="60896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0">
                <a:srgbClr val="A5D7F2"/>
              </a:gs>
              <a:gs pos="10000">
                <a:srgbClr val="A5D7F2"/>
              </a:gs>
              <a:gs pos="84000">
                <a:srgbClr val="36A9E3"/>
              </a:gs>
              <a:gs pos="100000">
                <a:srgbClr val="36A9E3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 rot="-6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  <a:gs pos="100000">
                <a:srgbClr val="FFE8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山3" id="70" name="Google Shape;7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706755" y="5791835"/>
            <a:ext cx="3825875" cy="106616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rgbClr val="DDEAF6"/>
              </a:gs>
              <a:gs pos="71000">
                <a:srgbClr val="B7DFF4"/>
              </a:gs>
              <a:gs pos="100000">
                <a:srgbClr val="B7DFF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山2" id="72" name="Google Shape;7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38485" y="4728210"/>
            <a:ext cx="1453515" cy="254889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rgbClr val="445185"/>
                </a:solidFill>
                <a:latin typeface="Arial"/>
                <a:ea typeface="Arial"/>
                <a:cs typeface="Arial"/>
                <a:sym typeface="Arial"/>
              </a:rPr>
              <a:t>扫码添加讲师联系方式</a:t>
            </a:r>
            <a:endParaRPr sz="1000">
              <a:solidFill>
                <a:srgbClr val="4451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LOGO" id="80" name="Google Shape;8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64345" y="561975"/>
            <a:ext cx="1807845" cy="6089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  <a:gs pos="100000">
                <a:srgbClr val="FA998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 rot="-174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  <a:gs pos="100000">
                <a:srgbClr val="F16E5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山3" id="83" name="Google Shape;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2915" y="5782310"/>
            <a:ext cx="3825875" cy="1066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2" id="84" name="Google Shape;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35" y="4455160"/>
            <a:ext cx="2573020" cy="24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 rot="-6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  <a:gs pos="100000">
                <a:srgbClr val="FFE8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330e4e784_0_25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g29330e4e784_0_25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g29330e4e784_0_2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91" name="Google Shape;91;g29330e4e784_0_2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400" y="68567"/>
            <a:ext cx="524801" cy="52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330e4e784_0_37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4" name="Google Shape;94;g29330e4e784_0_37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g29330e4e784_0_37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g29330e4e784_0_3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97" name="Google Shape;97;g29330e4e784_0_3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400" y="68567"/>
            <a:ext cx="524801" cy="52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4400"/>
              <a:buFont typeface="SimHei"/>
              <a:buNone/>
              <a:defRPr b="0" i="0" sz="4400" u="none" cap="none" strike="noStrike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" name="Google Shape;15;p8"/>
          <p:cNvSpPr txBox="1"/>
          <p:nvPr/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2023 第八届中国开源年会</a:t>
            </a:r>
            <a:endParaRPr b="0" i="0" sz="12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6" name="Google Shape;16;p8"/>
          <p:cNvSpPr txBox="1"/>
          <p:nvPr/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开源：川流不息、山海相映</a:t>
            </a:r>
            <a:endParaRPr b="0" i="0" sz="12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title"/>
          </p:nvPr>
        </p:nvSpPr>
        <p:spPr>
          <a:xfrm>
            <a:off x="756920" y="2160905"/>
            <a:ext cx="6134735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ct val="100000"/>
              <a:buFont typeface="SimHei"/>
              <a:buNone/>
            </a:pPr>
            <a:r>
              <a:rPr b="1" lang="zh-CN">
                <a:solidFill>
                  <a:srgbClr val="363E7D"/>
                </a:solidFill>
              </a:rPr>
              <a:t>踩过的坑，走过的路：</a:t>
            </a:r>
            <a:br>
              <a:rPr b="1" lang="zh-CN">
                <a:solidFill>
                  <a:srgbClr val="363E7D"/>
                </a:solidFill>
              </a:rPr>
            </a:br>
            <a:r>
              <a:rPr b="1" lang="zh-CN">
                <a:solidFill>
                  <a:srgbClr val="363E7D"/>
                </a:solidFill>
              </a:rPr>
              <a:t>从0到1的开源商业化之路</a:t>
            </a:r>
            <a:endParaRPr b="1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03" name="Google Shape;103;p1"/>
          <p:cNvSpPr txBox="1"/>
          <p:nvPr>
            <p:ph idx="4294967295" type="subTitle"/>
          </p:nvPr>
        </p:nvSpPr>
        <p:spPr>
          <a:xfrm>
            <a:off x="756920" y="3799840"/>
            <a:ext cx="641604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2800"/>
              <a:buFont typeface="Arial"/>
              <a:buNone/>
            </a:pPr>
            <a:r>
              <a:rPr b="1" lang="zh-CN">
                <a:solidFill>
                  <a:srgbClr val="363E7D"/>
                </a:solidFill>
              </a:rPr>
              <a:t>肖涵</a:t>
            </a:r>
            <a:r>
              <a:rPr b="1" i="0" lang="zh-CN" sz="28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   </a:t>
            </a:r>
            <a:r>
              <a:rPr b="1" lang="zh-CN">
                <a:solidFill>
                  <a:srgbClr val="363E7D"/>
                </a:solidFill>
              </a:rPr>
              <a:t>Jina AI CEO</a:t>
            </a:r>
            <a:endParaRPr b="1" i="0" sz="28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330e4e784_0_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开源商业化方法论的可用性</a:t>
            </a:r>
            <a:endParaRPr/>
          </a:p>
        </p:txBody>
      </p:sp>
      <p:sp>
        <p:nvSpPr>
          <p:cNvPr id="182" name="Google Shape;182;g29330e4e784_0_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真的是这样么？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zh-CN"/>
              <a:t>怎么做出技术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zh-CN"/>
              <a:t>a biggggg gap!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zh-CN"/>
              <a:t>怎么做出盈利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在0~2岁时，对于商业化基本处于道听途说、人云亦云的状态，因为公司重心在技术社区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在3~4岁时，需要开始亲身体验</a:t>
            </a:r>
            <a:r>
              <a:rPr lang="zh-CN"/>
              <a:t>商业化</a:t>
            </a:r>
            <a:r>
              <a:rPr lang="zh-CN"/>
              <a:t>，探索尝试，形成适合自己公司的一套方法论。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（第一次创业者，连续创业者请忽略）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330e4e784_0_42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实践</a:t>
            </a:r>
            <a:endParaRPr/>
          </a:p>
        </p:txBody>
      </p:sp>
      <p:sp>
        <p:nvSpPr>
          <p:cNvPr id="189" name="Google Shape;189;g29330e4e784_0_42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330e4e784_0_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从零开始做商业化</a:t>
            </a:r>
            <a:endParaRPr/>
          </a:p>
        </p:txBody>
      </p:sp>
      <p:sp>
        <p:nvSpPr>
          <p:cNvPr id="196" name="Google Shape;196;g29330e4e784_0_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我们的技术光谱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PT+PS+ET+ES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我们的产品矩阵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ET: </a:t>
            </a:r>
            <a:r>
              <a:rPr lang="zh-CN"/>
              <a:t>Jina Embeddings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ES: Jina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PT+PS: PromptPerfect </a:t>
            </a:r>
            <a:endParaRPr/>
          </a:p>
        </p:txBody>
      </p:sp>
      <p:pic>
        <p:nvPicPr>
          <p:cNvPr id="197" name="Google Shape;197;g29330e4e784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424" y="368450"/>
            <a:ext cx="5691549" cy="61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330e4e784_0_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从零</a:t>
            </a:r>
            <a:r>
              <a:rPr lang="zh-CN"/>
              <a:t>开始做商业化</a:t>
            </a:r>
            <a:endParaRPr/>
          </a:p>
        </p:txBody>
      </p:sp>
      <p:sp>
        <p:nvSpPr>
          <p:cNvPr id="204" name="Google Shape;204;g29330e4e784_0_4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g29330e4e784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227"/>
            <a:ext cx="12192000" cy="6661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g29330e4e784_0_117"/>
          <p:cNvCxnSpPr/>
          <p:nvPr/>
        </p:nvCxnSpPr>
        <p:spPr>
          <a:xfrm>
            <a:off x="1961100" y="3440233"/>
            <a:ext cx="763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211" name="Google Shape;211;g29330e4e784_0_117"/>
          <p:cNvCxnSpPr/>
          <p:nvPr/>
        </p:nvCxnSpPr>
        <p:spPr>
          <a:xfrm rot="10800000">
            <a:off x="5715133" y="707667"/>
            <a:ext cx="0" cy="550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12" name="Google Shape;212;g29330e4e784_0_117"/>
          <p:cNvSpPr txBox="1"/>
          <p:nvPr/>
        </p:nvSpPr>
        <p:spPr>
          <a:xfrm>
            <a:off x="4612733" y="69667"/>
            <a:ext cx="2204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Prompt tuning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13" name="Google Shape;213;g29330e4e784_0_117"/>
          <p:cNvSpPr txBox="1"/>
          <p:nvPr/>
        </p:nvSpPr>
        <p:spPr>
          <a:xfrm>
            <a:off x="9788100" y="3190933"/>
            <a:ext cx="2204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Prompt serving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14" name="Google Shape;214;g29330e4e784_0_117"/>
          <p:cNvSpPr txBox="1"/>
          <p:nvPr/>
        </p:nvSpPr>
        <p:spPr>
          <a:xfrm>
            <a:off x="4612733" y="6208167"/>
            <a:ext cx="2204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Model tuning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15" name="Google Shape;215;g29330e4e784_0_117"/>
          <p:cNvSpPr txBox="1"/>
          <p:nvPr/>
        </p:nvSpPr>
        <p:spPr>
          <a:xfrm>
            <a:off x="0" y="3173600"/>
            <a:ext cx="2204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Model serving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16" name="Google Shape;216;g29330e4e784_0_117"/>
          <p:cNvSpPr/>
          <p:nvPr/>
        </p:nvSpPr>
        <p:spPr>
          <a:xfrm>
            <a:off x="8900300" y="3371004"/>
            <a:ext cx="139200" cy="139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B6161"/>
              </a:solidFill>
              <a:highlight>
                <a:srgbClr val="FBCB67"/>
              </a:highlight>
            </a:endParaRPr>
          </a:p>
        </p:txBody>
      </p:sp>
      <p:sp>
        <p:nvSpPr>
          <p:cNvPr id="217" name="Google Shape;217;g29330e4e784_0_117"/>
          <p:cNvSpPr/>
          <p:nvPr/>
        </p:nvSpPr>
        <p:spPr>
          <a:xfrm>
            <a:off x="5645533" y="893671"/>
            <a:ext cx="139200" cy="139200"/>
          </a:xfrm>
          <a:prstGeom prst="ellipse">
            <a:avLst/>
          </a:prstGeom>
          <a:solidFill>
            <a:srgbClr val="EB616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B6161"/>
              </a:solidFill>
              <a:highlight>
                <a:srgbClr val="FBCB67"/>
              </a:highlight>
            </a:endParaRPr>
          </a:p>
        </p:txBody>
      </p:sp>
      <p:sp>
        <p:nvSpPr>
          <p:cNvPr id="218" name="Google Shape;218;g29330e4e784_0_117"/>
          <p:cNvSpPr txBox="1"/>
          <p:nvPr/>
        </p:nvSpPr>
        <p:spPr>
          <a:xfrm>
            <a:off x="5784733" y="751446"/>
            <a:ext cx="1856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PromptPerfect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g29330e4e784_0_117"/>
          <p:cNvSpPr txBox="1"/>
          <p:nvPr/>
        </p:nvSpPr>
        <p:spPr>
          <a:xfrm>
            <a:off x="5784733" y="5716984"/>
            <a:ext cx="1856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Finetuner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g29330e4e784_0_117"/>
          <p:cNvSpPr/>
          <p:nvPr/>
        </p:nvSpPr>
        <p:spPr>
          <a:xfrm>
            <a:off x="5645533" y="5847604"/>
            <a:ext cx="139200" cy="139200"/>
          </a:xfrm>
          <a:prstGeom prst="ellipse">
            <a:avLst/>
          </a:prstGeom>
          <a:solidFill>
            <a:srgbClr val="0091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B6161"/>
              </a:solidFill>
              <a:highlight>
                <a:srgbClr val="FBCB67"/>
              </a:highlight>
            </a:endParaRPr>
          </a:p>
        </p:txBody>
      </p:sp>
      <p:sp>
        <p:nvSpPr>
          <p:cNvPr id="221" name="Google Shape;221;g29330e4e784_0_117"/>
          <p:cNvSpPr/>
          <p:nvPr/>
        </p:nvSpPr>
        <p:spPr>
          <a:xfrm>
            <a:off x="2204800" y="3376737"/>
            <a:ext cx="139200" cy="1392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B6161"/>
              </a:solidFill>
              <a:highlight>
                <a:srgbClr val="FBCB67"/>
              </a:highlight>
            </a:endParaRPr>
          </a:p>
        </p:txBody>
      </p:sp>
      <p:sp>
        <p:nvSpPr>
          <p:cNvPr id="222" name="Google Shape;222;g29330e4e784_0_117"/>
          <p:cNvSpPr txBox="1"/>
          <p:nvPr/>
        </p:nvSpPr>
        <p:spPr>
          <a:xfrm>
            <a:off x="1221233" y="3562467"/>
            <a:ext cx="1299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Inference API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g29330e4e784_0_117"/>
          <p:cNvSpPr/>
          <p:nvPr/>
        </p:nvSpPr>
        <p:spPr>
          <a:xfrm>
            <a:off x="2622533" y="3562600"/>
            <a:ext cx="160800" cy="139200"/>
          </a:xfrm>
          <a:prstGeom prst="triangle">
            <a:avLst>
              <a:gd fmla="val 50000" name="adj"/>
            </a:avLst>
          </a:prstGeom>
          <a:solidFill>
            <a:srgbClr val="FF00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9330e4e784_0_117"/>
          <p:cNvSpPr txBox="1"/>
          <p:nvPr/>
        </p:nvSpPr>
        <p:spPr>
          <a:xfrm>
            <a:off x="2771829" y="3428629"/>
            <a:ext cx="1995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Jina+DocArray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g29330e4e784_0_117"/>
          <p:cNvSpPr/>
          <p:nvPr/>
        </p:nvSpPr>
        <p:spPr>
          <a:xfrm>
            <a:off x="2622533" y="3890400"/>
            <a:ext cx="160800" cy="139200"/>
          </a:xfrm>
          <a:prstGeom prst="triangle">
            <a:avLst>
              <a:gd fmla="val 50000" name="adj"/>
            </a:avLst>
          </a:prstGeom>
          <a:solidFill>
            <a:srgbClr val="FF00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9330e4e784_0_117"/>
          <p:cNvSpPr txBox="1"/>
          <p:nvPr/>
        </p:nvSpPr>
        <p:spPr>
          <a:xfrm>
            <a:off x="2771829" y="3759496"/>
            <a:ext cx="1995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Jcloud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g29330e4e784_0_117"/>
          <p:cNvSpPr/>
          <p:nvPr/>
        </p:nvSpPr>
        <p:spPr>
          <a:xfrm>
            <a:off x="8653800" y="2709871"/>
            <a:ext cx="139200" cy="139200"/>
          </a:xfrm>
          <a:prstGeom prst="ellipse">
            <a:avLst/>
          </a:prstGeom>
          <a:solidFill>
            <a:srgbClr val="FBCB6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B6161"/>
              </a:solidFill>
              <a:highlight>
                <a:srgbClr val="FBCB67"/>
              </a:highlight>
            </a:endParaRPr>
          </a:p>
        </p:txBody>
      </p:sp>
      <p:sp>
        <p:nvSpPr>
          <p:cNvPr id="228" name="Google Shape;228;g29330e4e784_0_117"/>
          <p:cNvSpPr/>
          <p:nvPr/>
        </p:nvSpPr>
        <p:spPr>
          <a:xfrm>
            <a:off x="8653800" y="2451671"/>
            <a:ext cx="139200" cy="139200"/>
          </a:xfrm>
          <a:prstGeom prst="ellipse">
            <a:avLst/>
          </a:prstGeom>
          <a:solidFill>
            <a:srgbClr val="FBCB6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B6161"/>
              </a:solidFill>
              <a:highlight>
                <a:srgbClr val="FBCB67"/>
              </a:highlight>
            </a:endParaRPr>
          </a:p>
        </p:txBody>
      </p:sp>
      <p:sp>
        <p:nvSpPr>
          <p:cNvPr id="229" name="Google Shape;229;g29330e4e784_0_117"/>
          <p:cNvSpPr/>
          <p:nvPr/>
        </p:nvSpPr>
        <p:spPr>
          <a:xfrm>
            <a:off x="2622533" y="4204167"/>
            <a:ext cx="160800" cy="139200"/>
          </a:xfrm>
          <a:prstGeom prst="triangle">
            <a:avLst>
              <a:gd fmla="val 50000" name="adj"/>
            </a:avLst>
          </a:prstGeom>
          <a:solidFill>
            <a:srgbClr val="FF00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9330e4e784_0_117"/>
          <p:cNvSpPr txBox="1"/>
          <p:nvPr/>
        </p:nvSpPr>
        <p:spPr>
          <a:xfrm>
            <a:off x="2771829" y="4073263"/>
            <a:ext cx="1995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OpenGPT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g29330e4e784_0_117"/>
          <p:cNvSpPr txBox="1"/>
          <p:nvPr/>
        </p:nvSpPr>
        <p:spPr>
          <a:xfrm>
            <a:off x="3912637" y="4325741"/>
            <a:ext cx="1995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CLIP-as-service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g29330e4e784_0_117"/>
          <p:cNvSpPr/>
          <p:nvPr/>
        </p:nvSpPr>
        <p:spPr>
          <a:xfrm>
            <a:off x="3774141" y="4462750"/>
            <a:ext cx="139200" cy="139200"/>
          </a:xfrm>
          <a:prstGeom prst="diamond">
            <a:avLst/>
          </a:prstGeom>
          <a:solidFill>
            <a:srgbClr val="FF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9330e4e784_0_117"/>
          <p:cNvSpPr txBox="1"/>
          <p:nvPr/>
        </p:nvSpPr>
        <p:spPr>
          <a:xfrm>
            <a:off x="3899117" y="3762620"/>
            <a:ext cx="1995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DiscoArt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g29330e4e784_0_117"/>
          <p:cNvSpPr/>
          <p:nvPr/>
        </p:nvSpPr>
        <p:spPr>
          <a:xfrm>
            <a:off x="3760621" y="3899628"/>
            <a:ext cx="139200" cy="139200"/>
          </a:xfrm>
          <a:prstGeom prst="diamond">
            <a:avLst/>
          </a:prstGeom>
          <a:solidFill>
            <a:srgbClr val="FF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9330e4e784_0_117"/>
          <p:cNvSpPr/>
          <p:nvPr/>
        </p:nvSpPr>
        <p:spPr>
          <a:xfrm>
            <a:off x="9639880" y="2173470"/>
            <a:ext cx="139200" cy="139200"/>
          </a:xfrm>
          <a:prstGeom prst="diamond">
            <a:avLst/>
          </a:prstGeom>
          <a:solidFill>
            <a:srgbClr val="FBCB6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sp>
        <p:nvSpPr>
          <p:cNvPr id="236" name="Google Shape;236;g29330e4e784_0_117"/>
          <p:cNvSpPr txBox="1"/>
          <p:nvPr/>
        </p:nvSpPr>
        <p:spPr>
          <a:xfrm>
            <a:off x="9779080" y="2031241"/>
            <a:ext cx="1856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DevGPT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g29330e4e784_0_117"/>
          <p:cNvSpPr/>
          <p:nvPr/>
        </p:nvSpPr>
        <p:spPr>
          <a:xfrm>
            <a:off x="9637325" y="2454541"/>
            <a:ext cx="139200" cy="139200"/>
          </a:xfrm>
          <a:prstGeom prst="diamond">
            <a:avLst/>
          </a:prstGeom>
          <a:solidFill>
            <a:srgbClr val="FBCB6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9330e4e784_0_117"/>
          <p:cNvSpPr txBox="1"/>
          <p:nvPr/>
        </p:nvSpPr>
        <p:spPr>
          <a:xfrm>
            <a:off x="9776525" y="2312313"/>
            <a:ext cx="1856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ThinkGPT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g29330e4e784_0_117"/>
          <p:cNvSpPr txBox="1"/>
          <p:nvPr/>
        </p:nvSpPr>
        <p:spPr>
          <a:xfrm>
            <a:off x="3910346" y="4041575"/>
            <a:ext cx="1995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DalleFlow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g29330e4e784_0_117"/>
          <p:cNvSpPr/>
          <p:nvPr/>
        </p:nvSpPr>
        <p:spPr>
          <a:xfrm>
            <a:off x="3771850" y="4178583"/>
            <a:ext cx="139200" cy="139200"/>
          </a:xfrm>
          <a:prstGeom prst="diamond">
            <a:avLst/>
          </a:prstGeom>
          <a:solidFill>
            <a:srgbClr val="FF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9330e4e784_0_117"/>
          <p:cNvSpPr txBox="1"/>
          <p:nvPr/>
        </p:nvSpPr>
        <p:spPr>
          <a:xfrm>
            <a:off x="3899113" y="4622525"/>
            <a:ext cx="1995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DocsQA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g29330e4e784_0_117"/>
          <p:cNvSpPr/>
          <p:nvPr/>
        </p:nvSpPr>
        <p:spPr>
          <a:xfrm>
            <a:off x="3760617" y="4759533"/>
            <a:ext cx="139200" cy="139200"/>
          </a:xfrm>
          <a:prstGeom prst="diamond">
            <a:avLst/>
          </a:prstGeom>
          <a:solidFill>
            <a:srgbClr val="FF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9330e4e784_0_117"/>
          <p:cNvSpPr/>
          <p:nvPr/>
        </p:nvSpPr>
        <p:spPr>
          <a:xfrm>
            <a:off x="9637341" y="2750159"/>
            <a:ext cx="139200" cy="139200"/>
          </a:xfrm>
          <a:prstGeom prst="diamond">
            <a:avLst/>
          </a:prstGeom>
          <a:solidFill>
            <a:srgbClr val="FBCB6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9330e4e784_0_117"/>
          <p:cNvSpPr txBox="1"/>
          <p:nvPr/>
        </p:nvSpPr>
        <p:spPr>
          <a:xfrm>
            <a:off x="9776541" y="2607930"/>
            <a:ext cx="1856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AgentChain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g29330e4e784_0_117"/>
          <p:cNvSpPr txBox="1"/>
          <p:nvPr/>
        </p:nvSpPr>
        <p:spPr>
          <a:xfrm>
            <a:off x="8552200" y="3562467"/>
            <a:ext cx="1856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Rationale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g29330e4e784_0_117"/>
          <p:cNvSpPr txBox="1"/>
          <p:nvPr/>
        </p:nvSpPr>
        <p:spPr>
          <a:xfrm>
            <a:off x="8707976" y="2863659"/>
            <a:ext cx="1856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SceneX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g29330e4e784_0_117"/>
          <p:cNvSpPr/>
          <p:nvPr/>
        </p:nvSpPr>
        <p:spPr>
          <a:xfrm>
            <a:off x="8641916" y="3011020"/>
            <a:ext cx="139200" cy="139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B6161"/>
              </a:solidFill>
              <a:highlight>
                <a:srgbClr val="FBCB67"/>
              </a:highlight>
            </a:endParaRPr>
          </a:p>
        </p:txBody>
      </p:sp>
      <p:sp>
        <p:nvSpPr>
          <p:cNvPr id="248" name="Google Shape;248;g29330e4e784_0_117"/>
          <p:cNvSpPr txBox="1"/>
          <p:nvPr/>
        </p:nvSpPr>
        <p:spPr>
          <a:xfrm>
            <a:off x="8707971" y="2309559"/>
            <a:ext cx="1018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Ensemble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g29330e4e784_0_117"/>
          <p:cNvSpPr txBox="1"/>
          <p:nvPr/>
        </p:nvSpPr>
        <p:spPr>
          <a:xfrm>
            <a:off x="8724725" y="2574059"/>
            <a:ext cx="1183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ArtiBanner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g29330e4e784_0_117"/>
          <p:cNvSpPr txBox="1"/>
          <p:nvPr/>
        </p:nvSpPr>
        <p:spPr>
          <a:xfrm>
            <a:off x="8711771" y="2031241"/>
            <a:ext cx="1183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LLMSearch</a:t>
            </a:r>
            <a:endParaRPr b="1" sz="12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g29330e4e784_0_117"/>
          <p:cNvSpPr/>
          <p:nvPr/>
        </p:nvSpPr>
        <p:spPr>
          <a:xfrm>
            <a:off x="8653520" y="2186616"/>
            <a:ext cx="139200" cy="139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B6161"/>
              </a:solidFill>
              <a:highlight>
                <a:srgbClr val="FBCB67"/>
              </a:highlight>
            </a:endParaRPr>
          </a:p>
        </p:txBody>
      </p:sp>
      <p:sp>
        <p:nvSpPr>
          <p:cNvPr id="252" name="Google Shape;252;g29330e4e784_0_117"/>
          <p:cNvSpPr/>
          <p:nvPr/>
        </p:nvSpPr>
        <p:spPr>
          <a:xfrm>
            <a:off x="4595117" y="3368200"/>
            <a:ext cx="160800" cy="139200"/>
          </a:xfrm>
          <a:prstGeom prst="triangle">
            <a:avLst>
              <a:gd fmla="val 50000" name="adj"/>
            </a:avLst>
          </a:prstGeom>
          <a:solidFill>
            <a:srgbClr val="FF00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9330e4e784_0_117"/>
          <p:cNvSpPr txBox="1"/>
          <p:nvPr/>
        </p:nvSpPr>
        <p:spPr>
          <a:xfrm>
            <a:off x="4494788" y="3424629"/>
            <a:ext cx="1995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latin typeface="Poppins"/>
                <a:ea typeface="Poppins"/>
                <a:cs typeface="Poppins"/>
                <a:sym typeface="Poppins"/>
              </a:rPr>
              <a:t>LC-serve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g29330e4e784_0_117"/>
          <p:cNvSpPr/>
          <p:nvPr/>
        </p:nvSpPr>
        <p:spPr>
          <a:xfrm>
            <a:off x="2054133" y="522167"/>
            <a:ext cx="7322100" cy="5871600"/>
          </a:xfrm>
          <a:prstGeom prst="rect">
            <a:avLst/>
          </a:prstGeom>
          <a:gradFill>
            <a:gsLst>
              <a:gs pos="0">
                <a:srgbClr val="EB6161">
                  <a:alpha val="50196"/>
                </a:srgbClr>
              </a:gs>
              <a:gs pos="100000">
                <a:srgbClr val="009191">
                  <a:alpha val="50196"/>
                </a:srgbClr>
              </a:gs>
            </a:gsLst>
            <a:lin ang="18900044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" name="Google Shape;255;g29330e4e784_0_117"/>
          <p:cNvCxnSpPr/>
          <p:nvPr/>
        </p:nvCxnSpPr>
        <p:spPr>
          <a:xfrm flipH="1" rot="10800000">
            <a:off x="8650267" y="551167"/>
            <a:ext cx="684900" cy="68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g29330e4e784_0_117"/>
          <p:cNvCxnSpPr/>
          <p:nvPr/>
        </p:nvCxnSpPr>
        <p:spPr>
          <a:xfrm flipH="1">
            <a:off x="2091633" y="5732400"/>
            <a:ext cx="632400" cy="63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g29330e4e784_0_117"/>
          <p:cNvSpPr txBox="1"/>
          <p:nvPr/>
        </p:nvSpPr>
        <p:spPr>
          <a:xfrm>
            <a:off x="9564300" y="0"/>
            <a:ext cx="26523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solidFill>
                  <a:srgbClr val="009191"/>
                </a:solidFill>
                <a:latin typeface="Poppins Light"/>
                <a:ea typeface="Poppins Light"/>
                <a:cs typeface="Poppins Light"/>
                <a:sym typeface="Poppins Light"/>
              </a:rPr>
              <a:t>Faster time2market</a:t>
            </a:r>
            <a:endParaRPr sz="1900">
              <a:solidFill>
                <a:srgbClr val="00919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solidFill>
                  <a:srgbClr val="009191"/>
                </a:solidFill>
                <a:latin typeface="Poppins Light"/>
                <a:ea typeface="Poppins Light"/>
                <a:cs typeface="Poppins Light"/>
                <a:sym typeface="Poppins Light"/>
              </a:rPr>
              <a:t>Short-term invest</a:t>
            </a:r>
            <a:endParaRPr sz="1900">
              <a:solidFill>
                <a:srgbClr val="00919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58" name="Google Shape;258;g29330e4e784_0_117"/>
          <p:cNvSpPr txBox="1"/>
          <p:nvPr/>
        </p:nvSpPr>
        <p:spPr>
          <a:xfrm>
            <a:off x="-203200" y="6183800"/>
            <a:ext cx="2520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solidFill>
                  <a:srgbClr val="EB6161"/>
                </a:solidFill>
                <a:latin typeface="Poppins Light"/>
                <a:ea typeface="Poppins Light"/>
                <a:cs typeface="Poppins Light"/>
                <a:sym typeface="Poppins Light"/>
              </a:rPr>
              <a:t>Long-term invest</a:t>
            </a:r>
            <a:endParaRPr sz="1900">
              <a:solidFill>
                <a:srgbClr val="EB616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solidFill>
                  <a:srgbClr val="EB616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Project-based</a:t>
            </a:r>
            <a:endParaRPr sz="1900">
              <a:solidFill>
                <a:srgbClr val="EB616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g29330e4e784_0_169"/>
          <p:cNvGraphicFramePr/>
          <p:nvPr/>
        </p:nvGraphicFramePr>
        <p:xfrm>
          <a:off x="522333" y="197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{C6580D54-7110-4B72-8786-B10EAB09FFA9}</a:tableStyleId>
              </a:tblPr>
              <a:tblGrid>
                <a:gridCol w="1900700"/>
                <a:gridCol w="4985575"/>
                <a:gridCol w="4673425"/>
              </a:tblGrid>
              <a:tr h="33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Group A (Prompt tuning &amp; serving)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Group B (Model tuning &amp; serving)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R&amp;D Investment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Typically lower, as it involves manipulation of prompts without requiring extensive knowledge of the model.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Typically higher, as it involves modifying the model's parameters and hosting these models, requiring significant compute resources and specialized expertise.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Payoff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Immediate benefits with relatively low investment, leading to improved model responses.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Potentially higher payoff, as fine-tuned models can provide superior performance for specific tasks. However, the payoff comes with potentially higher costs and complexities.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Demand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demand in applications where customization and quick implementation are important. Useful for a broader range of businesses that might not have resources or expertise to fine-tune or host their own models.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demand from larger organizations or industries where highly task-specific models are needed. Relevant to businesses looking for full control over their models and data.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Technical Expertise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Requires less technical expertise compared to Group B.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Requires deep knowledge of AI and machine learning, particularly for model fine-tuning and serving.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Privacy and Data Security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Data might need to leave a company's servers when using public language model APIs, which could raise privacy concerns.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Offers better privacy and data security, as models can be hosted privately and data doesn't have to leave a company's servers.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Control over Model Behavior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Limited control over model behavior beyond manipulating input prompts.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Provides more control over model behavior, as the model can be fine-tuned on specific data.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Monetization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 be monetized by creating and selling prompt-engineering solutions, APIs, or applications that wrap around public language model services.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 be monetized by offering model tuning services, selling access to fine-tuned models, or providing model serving infrastructure. Also, companies can build and sell AI-based products or services using their fine-tuned models.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330e4e784_0_63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Jina Embeddings V2</a:t>
            </a:r>
            <a:endParaRPr/>
          </a:p>
        </p:txBody>
      </p:sp>
      <p:sp>
        <p:nvSpPr>
          <p:cNvPr id="270" name="Google Shape;270;g29330e4e784_0_6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g29330e4e784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200" y="988198"/>
            <a:ext cx="12192000" cy="586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9330e4e784_0_72"/>
          <p:cNvSpPr txBox="1"/>
          <p:nvPr>
            <p:ph type="title"/>
          </p:nvPr>
        </p:nvSpPr>
        <p:spPr>
          <a:xfrm>
            <a:off x="838200" y="-2529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PromptPerfect</a:t>
            </a:r>
            <a:endParaRPr/>
          </a:p>
        </p:txBody>
      </p:sp>
      <p:sp>
        <p:nvSpPr>
          <p:cNvPr id="278" name="Google Shape;278;g29330e4e784_0_7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g29330e4e784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00" y="813750"/>
            <a:ext cx="11039401" cy="625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9330e4e784_0_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产品矩阵</a:t>
            </a:r>
            <a:endParaRPr/>
          </a:p>
        </p:txBody>
      </p:sp>
      <p:sp>
        <p:nvSpPr>
          <p:cNvPr id="286" name="Google Shape;286;g29330e4e784_0_57"/>
          <p:cNvSpPr/>
          <p:nvPr/>
        </p:nvSpPr>
        <p:spPr>
          <a:xfrm>
            <a:off x="6210000" y="2650500"/>
            <a:ext cx="4326300" cy="97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800"/>
              <a:buChar char="-"/>
            </a:pPr>
            <a:r>
              <a:rPr lang="zh-CN" sz="2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PT+PS: PromptPerfect （闭源，商业化）</a:t>
            </a:r>
            <a:endParaRPr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87" name="Google Shape;287;g29330e4e784_0_57"/>
          <p:cNvSpPr/>
          <p:nvPr/>
        </p:nvSpPr>
        <p:spPr>
          <a:xfrm>
            <a:off x="1655700" y="2650500"/>
            <a:ext cx="4326300" cy="97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800"/>
              <a:buChar char="-"/>
            </a:pPr>
            <a:r>
              <a:rPr lang="zh-CN" sz="2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ET: Jina Embeddings （开源，商业化）</a:t>
            </a:r>
            <a:endParaRPr sz="2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88" name="Google Shape;288;g29330e4e784_0_57"/>
          <p:cNvSpPr/>
          <p:nvPr/>
        </p:nvSpPr>
        <p:spPr>
          <a:xfrm>
            <a:off x="1655700" y="4110325"/>
            <a:ext cx="8880600" cy="97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185"/>
              </a:buClr>
              <a:buSzPts val="2800"/>
              <a:buChar char="-"/>
            </a:pPr>
            <a:r>
              <a:rPr lang="zh-CN" sz="2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ES: Jina （开源，基建）</a:t>
            </a:r>
            <a:endParaRPr sz="2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330e4e784_0_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9330e4e784_0_8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4400"/>
              <a:t>PromptPerfect</a:t>
            </a:r>
            <a:endParaRPr sz="4400"/>
          </a:p>
          <a:p>
            <a:pPr indent="-508000" lvl="0" marL="457200" rtl="0" algn="l">
              <a:spcBef>
                <a:spcPts val="1000"/>
              </a:spcBef>
              <a:spcAft>
                <a:spcPts val="0"/>
              </a:spcAft>
              <a:buSzPts val="4400"/>
              <a:buChar char="-"/>
            </a:pPr>
            <a:r>
              <a:rPr lang="zh-CN" sz="4400"/>
              <a:t>图形化界面、多平台、无代码/低代码环境：适用于超级用户(Power users)</a:t>
            </a:r>
            <a:endParaRPr sz="4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4400"/>
              <a:t>Jina Embeddings</a:t>
            </a:r>
            <a:endParaRPr sz="4400"/>
          </a:p>
          <a:p>
            <a:pPr indent="-508000" lvl="0" marL="457200" rtl="0" algn="l">
              <a:spcBef>
                <a:spcPts val="1000"/>
              </a:spcBef>
              <a:spcAft>
                <a:spcPts val="0"/>
              </a:spcAft>
              <a:buSzPts val="4400"/>
              <a:buChar char="-"/>
            </a:pPr>
            <a:r>
              <a:rPr lang="zh-CN" sz="4400"/>
              <a:t>硬核、概念抽象、深度AI开发者社区：适用于企业用户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4800"/>
              <a:buFont typeface="SimHei"/>
              <a:buNone/>
            </a:pPr>
            <a:r>
              <a:rPr b="0" i="1" lang="zh-CN" sz="48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目录</a:t>
            </a:r>
            <a:endParaRPr b="0" i="1" sz="48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1500"/>
              <a:buFont typeface="SimHei"/>
              <a:buNone/>
            </a:pPr>
            <a:r>
              <a:rPr b="0" i="1" lang="zh-CN" sz="1500" u="none" cap="none" strike="noStrike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CONTENTS</a:t>
            </a:r>
            <a:endParaRPr b="0" i="1" sz="15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zh-CN" sz="2400" u="none" cap="none" strike="noStrik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01</a:t>
            </a:r>
            <a:endParaRPr b="0" i="0" sz="24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850121" y="2147522"/>
            <a:ext cx="2000415" cy="482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3000"/>
              <a:buFont typeface="Arial"/>
              <a:buNone/>
            </a:pPr>
            <a:r>
              <a:rPr lang="zh-CN" sz="30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背景介绍</a:t>
            </a:r>
            <a:endParaRPr b="0" i="0" sz="3000" u="none" cap="none" strike="noStrike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zh-CN" sz="2400" u="none" cap="none" strike="noStrik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02</a:t>
            </a:r>
            <a:endParaRPr b="0" i="0" sz="24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850129" y="3061075"/>
            <a:ext cx="41046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开源商业化方法论</a:t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zh-CN" sz="2400" u="none" cap="none" strike="noStrik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03</a:t>
            </a:r>
            <a:endParaRPr b="0" i="0" sz="24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850124" y="3996250"/>
            <a:ext cx="4972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从零开始做以Jina AI为例</a:t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zh-CN" sz="2400" u="none" cap="none" strike="noStrik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04</a:t>
            </a:r>
            <a:endParaRPr b="0" i="0" sz="2400" u="none" cap="none" strike="noStrik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1850129" y="4909800"/>
            <a:ext cx="4176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363E7D"/>
                </a:solidFill>
                <a:latin typeface="SimHei"/>
                <a:ea typeface="SimHei"/>
                <a:cs typeface="SimHei"/>
                <a:sym typeface="SimHei"/>
              </a:rPr>
              <a:t>商业化产生的文化冲突</a:t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E7D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363E7D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22" name="Google Shape;122;p2"/>
          <p:cNvSpPr/>
          <p:nvPr/>
        </p:nvSpPr>
        <p:spPr>
          <a:xfrm rot="-6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  <a:gs pos="100000">
                <a:srgbClr val="FFE8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9330e4e784_0_7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9330e4e784_0_7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g29330e4e784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49" y="422988"/>
            <a:ext cx="5691549" cy="61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9330e4e784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425" y="313912"/>
            <a:ext cx="5829456" cy="623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330e4e784_0_99"/>
          <p:cNvSpPr txBox="1"/>
          <p:nvPr>
            <p:ph type="title"/>
          </p:nvPr>
        </p:nvSpPr>
        <p:spPr>
          <a:xfrm>
            <a:off x="1056350" y="25996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超级用户（30万）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开发者（1万）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企业用户（百）</a:t>
            </a:r>
            <a:endParaRPr/>
          </a:p>
        </p:txBody>
      </p:sp>
      <p:pic>
        <p:nvPicPr>
          <p:cNvPr id="311" name="Google Shape;311;g29330e4e784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900" y="313912"/>
            <a:ext cx="5829456" cy="623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9330e4e784_0_26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“</a:t>
            </a:r>
            <a:r>
              <a:rPr lang="zh-CN"/>
              <a:t>Passive-Aggressive” Market Strategy</a:t>
            </a:r>
            <a:endParaRPr/>
          </a:p>
        </p:txBody>
      </p:sp>
      <p:sp>
        <p:nvSpPr>
          <p:cNvPr id="317" name="Google Shape;317;g29330e4e784_0_262"/>
          <p:cNvSpPr/>
          <p:nvPr/>
        </p:nvSpPr>
        <p:spPr>
          <a:xfrm>
            <a:off x="2463348" y="2068300"/>
            <a:ext cx="1349100" cy="631200"/>
          </a:xfrm>
          <a:prstGeom prst="rect">
            <a:avLst/>
          </a:prstGeom>
          <a:solidFill>
            <a:srgbClr val="0091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Marketing/Sales team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18" name="Google Shape;318;g29330e4e784_0_262"/>
          <p:cNvCxnSpPr>
            <a:stCxn id="319" idx="3"/>
            <a:endCxn id="317" idx="1"/>
          </p:cNvCxnSpPr>
          <p:nvPr/>
        </p:nvCxnSpPr>
        <p:spPr>
          <a:xfrm>
            <a:off x="1939800" y="2383900"/>
            <a:ext cx="523500" cy="0"/>
          </a:xfrm>
          <a:prstGeom prst="straightConnector1">
            <a:avLst/>
          </a:prstGeom>
          <a:noFill/>
          <a:ln cap="flat" cmpd="sng" w="38100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9" name="Google Shape;319;g29330e4e784_0_262"/>
          <p:cNvSpPr/>
          <p:nvPr/>
        </p:nvSpPr>
        <p:spPr>
          <a:xfrm>
            <a:off x="590700" y="2068300"/>
            <a:ext cx="1349100" cy="631200"/>
          </a:xfrm>
          <a:prstGeom prst="rect">
            <a:avLst/>
          </a:prstGeom>
          <a:solidFill>
            <a:srgbClr val="EB616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PromptPerfect etc. SaaS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0" name="Google Shape;320;g29330e4e784_0_262"/>
          <p:cNvSpPr/>
          <p:nvPr/>
        </p:nvSpPr>
        <p:spPr>
          <a:xfrm>
            <a:off x="3029384" y="4561667"/>
            <a:ext cx="4048800" cy="631200"/>
          </a:xfrm>
          <a:prstGeom prst="rect">
            <a:avLst/>
          </a:prstGeom>
          <a:solidFill>
            <a:srgbClr val="FBCB6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Events/BD/Social/Hompage/Sales channels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g29330e4e784_0_262"/>
          <p:cNvSpPr/>
          <p:nvPr/>
        </p:nvSpPr>
        <p:spPr>
          <a:xfrm>
            <a:off x="6164141" y="2080590"/>
            <a:ext cx="1400700" cy="656100"/>
          </a:xfrm>
          <a:prstGeom prst="rect">
            <a:avLst/>
          </a:prstGeom>
          <a:solidFill>
            <a:srgbClr val="0091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Marketing/Sales team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22" name="Google Shape;322;g29330e4e784_0_262"/>
          <p:cNvCxnSpPr>
            <a:stCxn id="323" idx="3"/>
            <a:endCxn id="321" idx="1"/>
          </p:cNvCxnSpPr>
          <p:nvPr/>
        </p:nvCxnSpPr>
        <p:spPr>
          <a:xfrm>
            <a:off x="5759441" y="2408640"/>
            <a:ext cx="404700" cy="0"/>
          </a:xfrm>
          <a:prstGeom prst="straightConnector1">
            <a:avLst/>
          </a:prstGeom>
          <a:noFill/>
          <a:ln cap="flat" cmpd="sng" w="9525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4" name="Google Shape;324;g29330e4e784_0_262"/>
          <p:cNvSpPr/>
          <p:nvPr/>
        </p:nvSpPr>
        <p:spPr>
          <a:xfrm>
            <a:off x="8034342" y="2080590"/>
            <a:ext cx="1400700" cy="656100"/>
          </a:xfrm>
          <a:prstGeom prst="rect">
            <a:avLst/>
          </a:prstGeom>
          <a:solidFill>
            <a:srgbClr val="0091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Requirements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25" name="Google Shape;325;g29330e4e784_0_262"/>
          <p:cNvCxnSpPr>
            <a:stCxn id="321" idx="3"/>
            <a:endCxn id="324" idx="1"/>
          </p:cNvCxnSpPr>
          <p:nvPr/>
        </p:nvCxnSpPr>
        <p:spPr>
          <a:xfrm>
            <a:off x="7564841" y="2408640"/>
            <a:ext cx="469500" cy="0"/>
          </a:xfrm>
          <a:prstGeom prst="straightConnector1">
            <a:avLst/>
          </a:prstGeom>
          <a:noFill/>
          <a:ln cap="flat" cmpd="sng" w="9525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" name="Google Shape;326;g29330e4e784_0_262"/>
          <p:cNvSpPr/>
          <p:nvPr/>
        </p:nvSpPr>
        <p:spPr>
          <a:xfrm>
            <a:off x="9904542" y="2080598"/>
            <a:ext cx="1400700" cy="656100"/>
          </a:xfrm>
          <a:prstGeom prst="rect">
            <a:avLst/>
          </a:prstGeom>
          <a:solidFill>
            <a:srgbClr val="0091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Contract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27" name="Google Shape;327;g29330e4e784_0_262"/>
          <p:cNvCxnSpPr>
            <a:stCxn id="324" idx="3"/>
            <a:endCxn id="326" idx="1"/>
          </p:cNvCxnSpPr>
          <p:nvPr/>
        </p:nvCxnSpPr>
        <p:spPr>
          <a:xfrm>
            <a:off x="9435042" y="2408640"/>
            <a:ext cx="469500" cy="0"/>
          </a:xfrm>
          <a:prstGeom prst="straightConnector1">
            <a:avLst/>
          </a:prstGeom>
          <a:noFill/>
          <a:ln cap="flat" cmpd="sng" w="9525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g29330e4e784_0_262"/>
          <p:cNvSpPr/>
          <p:nvPr/>
        </p:nvSpPr>
        <p:spPr>
          <a:xfrm>
            <a:off x="9170908" y="4958364"/>
            <a:ext cx="1400700" cy="656100"/>
          </a:xfrm>
          <a:prstGeom prst="rect">
            <a:avLst/>
          </a:prstGeom>
          <a:solidFill>
            <a:srgbClr val="EB616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Embedding</a:t>
            </a:r>
            <a:r>
              <a:rPr lang="zh-C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serving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g29330e4e784_0_262"/>
          <p:cNvSpPr/>
          <p:nvPr/>
        </p:nvSpPr>
        <p:spPr>
          <a:xfrm>
            <a:off x="10656208" y="4958379"/>
            <a:ext cx="1400700" cy="656100"/>
          </a:xfrm>
          <a:prstGeom prst="rect">
            <a:avLst/>
          </a:prstGeom>
          <a:solidFill>
            <a:srgbClr val="EB616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Embedding</a:t>
            </a:r>
            <a:r>
              <a:rPr lang="zh-C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tuning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30" name="Google Shape;330;g29330e4e784_0_262"/>
          <p:cNvCxnSpPr>
            <a:stCxn id="326" idx="2"/>
            <a:endCxn id="331" idx="0"/>
          </p:cNvCxnSpPr>
          <p:nvPr/>
        </p:nvCxnSpPr>
        <p:spPr>
          <a:xfrm>
            <a:off x="10604892" y="2736698"/>
            <a:ext cx="0" cy="277500"/>
          </a:xfrm>
          <a:prstGeom prst="straightConnector1">
            <a:avLst/>
          </a:prstGeom>
          <a:noFill/>
          <a:ln cap="flat" cmpd="sng" w="9525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g29330e4e784_0_262"/>
          <p:cNvCxnSpPr>
            <a:stCxn id="331" idx="2"/>
            <a:endCxn id="328" idx="0"/>
          </p:cNvCxnSpPr>
          <p:nvPr/>
        </p:nvCxnSpPr>
        <p:spPr>
          <a:xfrm flipH="1">
            <a:off x="9871367" y="4554231"/>
            <a:ext cx="733500" cy="404100"/>
          </a:xfrm>
          <a:prstGeom prst="straightConnector1">
            <a:avLst/>
          </a:prstGeom>
          <a:noFill/>
          <a:ln cap="flat" cmpd="sng" w="9525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3" name="Google Shape;333;g29330e4e784_0_262"/>
          <p:cNvCxnSpPr>
            <a:stCxn id="331" idx="2"/>
            <a:endCxn id="329" idx="0"/>
          </p:cNvCxnSpPr>
          <p:nvPr/>
        </p:nvCxnSpPr>
        <p:spPr>
          <a:xfrm>
            <a:off x="10604867" y="4554231"/>
            <a:ext cx="751800" cy="404100"/>
          </a:xfrm>
          <a:prstGeom prst="straightConnector1">
            <a:avLst/>
          </a:prstGeom>
          <a:noFill/>
          <a:ln cap="flat" cmpd="sng" w="9525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g29330e4e784_0_262"/>
          <p:cNvSpPr/>
          <p:nvPr/>
        </p:nvSpPr>
        <p:spPr>
          <a:xfrm>
            <a:off x="9904517" y="3014331"/>
            <a:ext cx="1400700" cy="1539900"/>
          </a:xfrm>
          <a:prstGeom prst="rect">
            <a:avLst/>
          </a:prstGeom>
          <a:solidFill>
            <a:srgbClr val="0091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Engineering teams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g29330e4e784_0_262"/>
          <p:cNvSpPr/>
          <p:nvPr/>
        </p:nvSpPr>
        <p:spPr>
          <a:xfrm>
            <a:off x="3029384" y="5684667"/>
            <a:ext cx="4048800" cy="631200"/>
          </a:xfrm>
          <a:prstGeom prst="rect">
            <a:avLst/>
          </a:prstGeom>
          <a:solidFill>
            <a:srgbClr val="FBCB6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Clients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35" name="Google Shape;335;g29330e4e784_0_262"/>
          <p:cNvCxnSpPr>
            <a:stCxn id="317" idx="3"/>
          </p:cNvCxnSpPr>
          <p:nvPr/>
        </p:nvCxnSpPr>
        <p:spPr>
          <a:xfrm>
            <a:off x="3812448" y="2383900"/>
            <a:ext cx="561900" cy="0"/>
          </a:xfrm>
          <a:prstGeom prst="straightConnector1">
            <a:avLst/>
          </a:prstGeom>
          <a:noFill/>
          <a:ln cap="flat" cmpd="sng" w="38100">
            <a:solidFill>
              <a:srgbClr val="00919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g29330e4e784_0_262"/>
          <p:cNvCxnSpPr/>
          <p:nvPr/>
        </p:nvCxnSpPr>
        <p:spPr>
          <a:xfrm>
            <a:off x="4363137" y="2390429"/>
            <a:ext cx="0" cy="2193300"/>
          </a:xfrm>
          <a:prstGeom prst="straightConnector1">
            <a:avLst/>
          </a:prstGeom>
          <a:noFill/>
          <a:ln cap="flat" cmpd="sng" w="38100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7" name="Google Shape;337;g29330e4e784_0_262"/>
          <p:cNvCxnSpPr/>
          <p:nvPr/>
        </p:nvCxnSpPr>
        <p:spPr>
          <a:xfrm>
            <a:off x="4345912" y="5208800"/>
            <a:ext cx="0" cy="523500"/>
          </a:xfrm>
          <a:prstGeom prst="straightConnector1">
            <a:avLst/>
          </a:prstGeom>
          <a:noFill/>
          <a:ln cap="flat" cmpd="sng" w="38100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8" name="Google Shape;338;g29330e4e784_0_262"/>
          <p:cNvCxnSpPr/>
          <p:nvPr/>
        </p:nvCxnSpPr>
        <p:spPr>
          <a:xfrm rot="10800000">
            <a:off x="5816467" y="5186700"/>
            <a:ext cx="0" cy="510900"/>
          </a:xfrm>
          <a:prstGeom prst="straightConnector1">
            <a:avLst/>
          </a:prstGeom>
          <a:noFill/>
          <a:ln cap="flat" cmpd="sng" w="9525">
            <a:solidFill>
              <a:srgbClr val="00919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9" name="Google Shape;339;g29330e4e784_0_262"/>
          <p:cNvCxnSpPr/>
          <p:nvPr/>
        </p:nvCxnSpPr>
        <p:spPr>
          <a:xfrm rot="10800000">
            <a:off x="5770996" y="2413625"/>
            <a:ext cx="0" cy="2114100"/>
          </a:xfrm>
          <a:prstGeom prst="straightConnector1">
            <a:avLst/>
          </a:prstGeom>
          <a:noFill/>
          <a:ln cap="flat" cmpd="sng" w="9525">
            <a:solidFill>
              <a:srgbClr val="00919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g29330e4e784_0_262"/>
          <p:cNvSpPr txBox="1"/>
          <p:nvPr/>
        </p:nvSpPr>
        <p:spPr>
          <a:xfrm>
            <a:off x="1288067" y="3341967"/>
            <a:ext cx="2854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900">
                <a:latin typeface="Poppins"/>
                <a:ea typeface="Poppins"/>
                <a:cs typeface="Poppins"/>
                <a:sym typeface="Poppins"/>
              </a:rPr>
              <a:t>主动outreach</a:t>
            </a: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Build channels, enlarge our networks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1" name="Google Shape;341;g29330e4e784_0_262"/>
          <p:cNvSpPr txBox="1"/>
          <p:nvPr/>
        </p:nvSpPr>
        <p:spPr>
          <a:xfrm>
            <a:off x="5912400" y="3333533"/>
            <a:ext cx="2854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900">
                <a:latin typeface="Poppins"/>
                <a:ea typeface="Poppins"/>
                <a:cs typeface="Poppins"/>
                <a:sym typeface="Poppins"/>
              </a:rPr>
              <a:t>被动inbound</a:t>
            </a: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Get leads from </a:t>
            </a:r>
            <a:r>
              <a:rPr i="1" lang="zh-CN" sz="1900">
                <a:latin typeface="Poppins Light"/>
                <a:ea typeface="Poppins Light"/>
                <a:cs typeface="Poppins Light"/>
                <a:sym typeface="Poppins Light"/>
              </a:rPr>
              <a:t>existing</a:t>
            </a:r>
            <a:r>
              <a:rPr lang="zh-CN" sz="1900">
                <a:latin typeface="Poppins Light"/>
                <a:ea typeface="Poppins Light"/>
                <a:cs typeface="Poppins Light"/>
                <a:sym typeface="Poppins Light"/>
              </a:rPr>
              <a:t> channels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9330e4e784_0_10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几点</a:t>
            </a:r>
            <a:endParaRPr/>
          </a:p>
        </p:txBody>
      </p:sp>
      <p:sp>
        <p:nvSpPr>
          <p:cNvPr id="348" name="Google Shape;348;g29330e4e784_0_10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Marketing/Sales</a:t>
            </a:r>
            <a:r>
              <a:rPr lang="zh-CN"/>
              <a:t>团队需要有一个学习过程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这个学习过程最好在超级用户Power Users群体完成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zh-CN"/>
              <a:t>可以亲自上手，更快的</a:t>
            </a:r>
            <a:r>
              <a:rPr lang="zh-CN"/>
              <a:t>验证客户</a:t>
            </a:r>
            <a:r>
              <a:rPr lang="zh-CN"/>
              <a:t>反馈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zh-CN"/>
              <a:t>更流畅快速的沟通（无需工程师介入）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zh-CN"/>
              <a:t>在中国，随处可学的类C端的运营方式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不要小瞧超级用户，买单的超级用户有不少是企业订阅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建立销售渠道是主动策略的重点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zh-CN"/>
              <a:t>拉新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zh-CN"/>
              <a:t>日活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zh-CN"/>
              <a:t>留存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开发留存用户，调查丢失用户，对产品进行反馈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将学到的知识和建立渠道转化到Enterprise销售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330e4e784_0_40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冲突</a:t>
            </a:r>
            <a:endParaRPr/>
          </a:p>
        </p:txBody>
      </p:sp>
      <p:sp>
        <p:nvSpPr>
          <p:cNvPr id="355" name="Google Shape;355;g29330e4e784_0_40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330e4e784_0_38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开源文化与商业化的冲突</a:t>
            </a:r>
            <a:endParaRPr/>
          </a:p>
        </p:txBody>
      </p:sp>
      <p:sp>
        <p:nvSpPr>
          <p:cNvPr id="362" name="Google Shape;362;g29330e4e784_0_38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开源：共享、合作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社区反馈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商业：赚钱，MRR, ARR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发票、税收、Dispute handling、用户投诉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真正好的技术不仅仅是用来获得Github星星和点赞的，而是可以真正卖钱的。别人只有信任你的技术，才会把钱给你。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330e4e784_0_3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技术文化与销售运营的冲突</a:t>
            </a:r>
            <a:endParaRPr/>
          </a:p>
        </p:txBody>
      </p:sp>
      <p:sp>
        <p:nvSpPr>
          <p:cNvPr id="369" name="Google Shape;369;g29330e4e784_0_38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32639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作为公司的创建者，开源公司中技术人员和工程师地位非常高</a:t>
            </a:r>
            <a:endParaRPr/>
          </a:p>
          <a:p>
            <a:pPr indent="-32639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因此很容易产生Ego，对公司的商业化战略不理解，对市场运营销售不关心。</a:t>
            </a:r>
            <a:endParaRPr/>
          </a:p>
          <a:p>
            <a:pPr indent="-32639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工程：缺乏一定的全局观</a:t>
            </a:r>
            <a:endParaRPr/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Merge到main就完了</a:t>
            </a:r>
            <a:endParaRPr/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Trigger release就完了</a:t>
            </a:r>
            <a:endParaRPr/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发布了release note就完了</a:t>
            </a:r>
            <a:endParaRPr/>
          </a:p>
          <a:p>
            <a:pPr indent="-32639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销售运营：用户是上帝，用户反馈的一定是我们首先该做的。</a:t>
            </a:r>
            <a:endParaRPr/>
          </a:p>
          <a:p>
            <a:pPr indent="-32639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在无付费用户、产品出于初期时，花过多的时间去争执“自认为”存在的市场</a:t>
            </a:r>
            <a:endParaRPr/>
          </a:p>
          <a:p>
            <a:pPr indent="-32639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技术和市场销售运营要相互学习</a:t>
            </a:r>
            <a:endParaRPr/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与工程师定期同步新feature</a:t>
            </a:r>
            <a:endParaRPr/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销售要经过一定的技术能力测试，不能只凭一张嘴，产品都没用过</a:t>
            </a:r>
            <a:endParaRPr/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销售要有专业知识，直接向CEO汇报</a:t>
            </a:r>
            <a:endParaRPr/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我会定期检查销售的产品知识</a:t>
            </a:r>
            <a:endParaRPr/>
          </a:p>
          <a:p>
            <a:pPr indent="-3124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/>
              <a:t>团建：良好的友情和信任是合作的基础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9330e4e784_0_396"/>
          <p:cNvSpPr txBox="1"/>
          <p:nvPr>
            <p:ph idx="1" type="body"/>
          </p:nvPr>
        </p:nvSpPr>
        <p:spPr>
          <a:xfrm>
            <a:off x="838200" y="1825625"/>
            <a:ext cx="6637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/>
              <a:t>外卷：</a:t>
            </a:r>
            <a:r>
              <a:rPr lang="zh-CN"/>
              <a:t>增加新feature, 从而拉新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多向看外，哪些是用户需要的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/>
              <a:t>内卷：</a:t>
            </a:r>
            <a:r>
              <a:rPr lang="zh-CN"/>
              <a:t>改善已有</a:t>
            </a:r>
            <a:r>
              <a:rPr lang="zh-CN"/>
              <a:t>的</a:t>
            </a:r>
            <a:r>
              <a:rPr lang="zh-CN"/>
              <a:t>用户体验，从而增加留存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多向内看，不要只听用户单方面抱怨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二者螺旋式上升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产品现有问题到底是Discoverbility的问题还是Conversion问题？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我们该先解决哪个？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谁来领路?谁来拍板？ CEO</a:t>
            </a:r>
            <a:endParaRPr/>
          </a:p>
        </p:txBody>
      </p:sp>
      <p:sp>
        <p:nvSpPr>
          <p:cNvPr id="376" name="Google Shape;376;g29330e4e784_0_39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AI产品内卷和外卷的冲突</a:t>
            </a:r>
            <a:endParaRPr/>
          </a:p>
        </p:txBody>
      </p:sp>
      <p:pic>
        <p:nvPicPr>
          <p:cNvPr id="377" name="Google Shape;377;g29330e4e784_0_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775" y="2178500"/>
            <a:ext cx="4125825" cy="309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9330e4e784_0_435"/>
          <p:cNvSpPr/>
          <p:nvPr/>
        </p:nvSpPr>
        <p:spPr>
          <a:xfrm>
            <a:off x="1022985" y="764540"/>
            <a:ext cx="60141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6000" u="none" cap="none" strike="noStrike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THANK YOU</a:t>
            </a:r>
            <a:endParaRPr b="1" i="0" sz="6000" u="none" cap="none" strike="noStrike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400" u="none" cap="none" strike="noStrike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 QUESTIONS?</a:t>
            </a:r>
            <a:endParaRPr sz="24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383" name="Google Shape;383;g29330e4e784_0_435"/>
          <p:cNvSpPr/>
          <p:nvPr/>
        </p:nvSpPr>
        <p:spPr>
          <a:xfrm rot="5400000">
            <a:off x="3344560" y="5866130"/>
            <a:ext cx="272400" cy="272400"/>
          </a:xfrm>
          <a:prstGeom prst="ellipse">
            <a:avLst/>
          </a:prstGeom>
          <a:gradFill>
            <a:gsLst>
              <a:gs pos="0">
                <a:srgbClr val="DDEAF6"/>
              </a:gs>
              <a:gs pos="71000">
                <a:srgbClr val="B7DFF4"/>
              </a:gs>
              <a:gs pos="100000">
                <a:srgbClr val="B7DFF4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9330e4e784_0_435"/>
          <p:cNvSpPr/>
          <p:nvPr/>
        </p:nvSpPr>
        <p:spPr>
          <a:xfrm>
            <a:off x="9951373" y="3774203"/>
            <a:ext cx="1401000" cy="140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29330e4e784_0_435"/>
          <p:cNvSpPr txBox="1"/>
          <p:nvPr/>
        </p:nvSpPr>
        <p:spPr>
          <a:xfrm>
            <a:off x="9926955" y="5224380"/>
            <a:ext cx="147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rgbClr val="445185"/>
                </a:solidFill>
                <a:latin typeface="Arial"/>
                <a:ea typeface="Arial"/>
                <a:cs typeface="Arial"/>
                <a:sym typeface="Arial"/>
              </a:rPr>
              <a:t>扫码添加讲师联系方式</a:t>
            </a:r>
            <a:endParaRPr sz="1000">
              <a:solidFill>
                <a:srgbClr val="4451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29330e4e784_0_435"/>
          <p:cNvSpPr/>
          <p:nvPr/>
        </p:nvSpPr>
        <p:spPr>
          <a:xfrm>
            <a:off x="10055225" y="3881755"/>
            <a:ext cx="1193100" cy="1193100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9330e4e784_0_435"/>
          <p:cNvSpPr/>
          <p:nvPr/>
        </p:nvSpPr>
        <p:spPr>
          <a:xfrm>
            <a:off x="9817735" y="1283970"/>
            <a:ext cx="1642200" cy="16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29330e4e784_0_435"/>
          <p:cNvSpPr txBox="1"/>
          <p:nvPr/>
        </p:nvSpPr>
        <p:spPr>
          <a:xfrm>
            <a:off x="9367520" y="2924810"/>
            <a:ext cx="256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445185"/>
                </a:solidFill>
                <a:latin typeface="Arial"/>
                <a:ea typeface="Arial"/>
                <a:cs typeface="Arial"/>
                <a:sym typeface="Arial"/>
              </a:rPr>
              <a:t>欢迎扫码打卡</a:t>
            </a:r>
            <a:endParaRPr b="1" sz="1600">
              <a:solidFill>
                <a:srgbClr val="44518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445185"/>
                </a:solidFill>
                <a:latin typeface="Arial"/>
                <a:ea typeface="Arial"/>
                <a:cs typeface="Arial"/>
                <a:sym typeface="Arial"/>
              </a:rPr>
              <a:t>积分可兑换对应礼品哟！</a:t>
            </a:r>
            <a:endParaRPr b="1" sz="1600">
              <a:solidFill>
                <a:srgbClr val="4451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肖涵" id="389" name="Google Shape;389;g29330e4e784_0_4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145" y="1153160"/>
            <a:ext cx="17907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330e4e784_0_40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背景</a:t>
            </a:r>
            <a:endParaRPr/>
          </a:p>
        </p:txBody>
      </p:sp>
      <p:sp>
        <p:nvSpPr>
          <p:cNvPr id="129" name="Google Shape;129;g29330e4e784_0_40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FD8B1"/>
            </a:gs>
          </a:gsLst>
          <a:lin ang="5400000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/>
        </p:nvSpPr>
        <p:spPr>
          <a:xfrm>
            <a:off x="980002" y="419100"/>
            <a:ext cx="30375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zh-CN" sz="4800">
                <a:solidFill>
                  <a:srgbClr val="445185"/>
                </a:solidFill>
                <a:latin typeface="SimHei"/>
                <a:ea typeface="SimHei"/>
                <a:cs typeface="SimHei"/>
                <a:sym typeface="SimHei"/>
              </a:rPr>
              <a:t>背景介绍</a:t>
            </a:r>
            <a:endParaRPr i="1" sz="4800">
              <a:solidFill>
                <a:srgbClr val="445185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我也曾是开源开发人员(2020年2月创业到现在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185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67225"/>
            <a:ext cx="5986707" cy="206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709" y="2367236"/>
            <a:ext cx="6267366" cy="206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48450"/>
            <a:ext cx="5986699" cy="195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6700" y="4433324"/>
            <a:ext cx="6181969" cy="20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330e4e784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背景介绍</a:t>
            </a:r>
            <a:endParaRPr/>
          </a:p>
        </p:txBody>
      </p:sp>
      <p:sp>
        <p:nvSpPr>
          <p:cNvPr id="146" name="Google Shape;146;g29330e4e784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我也是名AI研究员</a:t>
            </a:r>
            <a:endParaRPr/>
          </a:p>
        </p:txBody>
      </p:sp>
      <p:pic>
        <p:nvPicPr>
          <p:cNvPr id="147" name="Google Shape;147;g29330e4e78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901" y="1690825"/>
            <a:ext cx="4214750" cy="48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330e4e784_0_41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回顾</a:t>
            </a:r>
            <a:endParaRPr/>
          </a:p>
        </p:txBody>
      </p:sp>
      <p:sp>
        <p:nvSpPr>
          <p:cNvPr id="154" name="Google Shape;154;g29330e4e784_0_41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330e4e784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背景介绍</a:t>
            </a:r>
            <a:endParaRPr/>
          </a:p>
        </p:txBody>
      </p:sp>
      <p:sp>
        <p:nvSpPr>
          <p:cNvPr id="161" name="Google Shape;161;g29330e4e784_0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但作为CEO, 我</a:t>
            </a:r>
            <a:r>
              <a:rPr lang="zh-CN" strike="sngStrike"/>
              <a:t>投资人</a:t>
            </a:r>
            <a:r>
              <a:rPr lang="zh-CN"/>
              <a:t>给自己在2023年制定的目标是实现商业化从0到1 ($1M)的突破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不实现商业化就不出席任何活动和演讲，我直接对公司盈利</a:t>
            </a:r>
            <a:r>
              <a:rPr lang="zh-CN"/>
              <a:t>OKR</a:t>
            </a:r>
            <a:r>
              <a:rPr lang="zh-CN"/>
              <a:t>负责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结果上半年基本没参加任何活动：尝试、探索、整合资源、调整战略、调整人员、调整文化、再尝试……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目前实现了一小半的目标，分享一些踩过的坑和走过的路。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330e4e784_0_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开源商业化方法论</a:t>
            </a:r>
            <a:endParaRPr/>
          </a:p>
        </p:txBody>
      </p:sp>
      <p:sp>
        <p:nvSpPr>
          <p:cNvPr id="168" name="Google Shape;168;g29330e4e784_0_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开源商业化实现：</a:t>
            </a:r>
            <a:r>
              <a:rPr b="1" lang="zh-CN"/>
              <a:t>“</a:t>
            </a:r>
            <a:r>
              <a:rPr b="1" lang="zh-CN"/>
              <a:t>基建开源、云上增值。”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ABC 社区版本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ABC Cloud = GUI(社区版+AWS/公有云)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zh-CN"/>
              <a:t>通过高度</a:t>
            </a:r>
            <a:r>
              <a:rPr lang="zh-CN"/>
              <a:t>可用</a:t>
            </a:r>
            <a:r>
              <a:rPr lang="zh-CN"/>
              <a:t>性、可靠性作为卖点收费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月付订阅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Pay-as-you-go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zh-CN"/>
              <a:t>License/On-prem/Self-hosting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330e4e784_0_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开源商业化方法论</a:t>
            </a:r>
            <a:endParaRPr/>
          </a:p>
        </p:txBody>
      </p:sp>
      <p:sp>
        <p:nvSpPr>
          <p:cNvPr id="175" name="Google Shape;175;g29330e4e784_0_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开源商业化渠道：</a:t>
            </a:r>
            <a:r>
              <a:rPr b="1" lang="zh-CN"/>
              <a:t>“</a:t>
            </a:r>
            <a:r>
              <a:rPr b="1" lang="zh-CN"/>
              <a:t>靠社区用户转化”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zh-CN"/>
              <a:t>研发开源软件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zh-CN"/>
              <a:t>运营开发者社区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吸引：业余开发者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教育：深度开发者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挖掘：企业开发者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zh-CN"/>
              <a:t>销售：企业订单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2022-06-28T09:26:00Z</dcterms:created>
  <dc:creator>Teatee Grace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