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4"/>
  </p:notesMasterIdLst>
  <p:sldIdLst>
    <p:sldId id="5689" r:id="rId2"/>
    <p:sldId id="6458" r:id="rId3"/>
    <p:sldId id="5719" r:id="rId4"/>
    <p:sldId id="5753" r:id="rId5"/>
    <p:sldId id="5731" r:id="rId6"/>
    <p:sldId id="5727" r:id="rId7"/>
    <p:sldId id="5742" r:id="rId8"/>
    <p:sldId id="6461" r:id="rId9"/>
    <p:sldId id="6077" r:id="rId10"/>
    <p:sldId id="6078" r:id="rId11"/>
    <p:sldId id="6014" r:id="rId12"/>
    <p:sldId id="6026" r:id="rId13"/>
    <p:sldId id="5700" r:id="rId14"/>
    <p:sldId id="6452" r:id="rId15"/>
    <p:sldId id="6462" r:id="rId16"/>
    <p:sldId id="6463" r:id="rId17"/>
    <p:sldId id="6457" r:id="rId18"/>
    <p:sldId id="6454" r:id="rId19"/>
    <p:sldId id="6451" r:id="rId20"/>
    <p:sldId id="6373" r:id="rId21"/>
    <p:sldId id="6445" r:id="rId22"/>
    <p:sldId id="6388" r:id="rId23"/>
    <p:sldId id="6398" r:id="rId24"/>
    <p:sldId id="6390" r:id="rId25"/>
    <p:sldId id="269" r:id="rId26"/>
    <p:sldId id="266" r:id="rId27"/>
    <p:sldId id="6400" r:id="rId28"/>
    <p:sldId id="265" r:id="rId29"/>
    <p:sldId id="6448" r:id="rId30"/>
    <p:sldId id="6449" r:id="rId31"/>
    <p:sldId id="6447" r:id="rId32"/>
    <p:sldId id="5747"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8B387766-277F-46C0-A846-45292986DA94}">
          <p14:sldIdLst>
            <p14:sldId id="5689"/>
            <p14:sldId id="6458"/>
            <p14:sldId id="5719"/>
            <p14:sldId id="5753"/>
            <p14:sldId id="5731"/>
            <p14:sldId id="5727"/>
            <p14:sldId id="5742"/>
            <p14:sldId id="6461"/>
            <p14:sldId id="6077"/>
            <p14:sldId id="6078"/>
            <p14:sldId id="6014"/>
            <p14:sldId id="6026"/>
            <p14:sldId id="5700"/>
            <p14:sldId id="6452"/>
            <p14:sldId id="6462"/>
            <p14:sldId id="6463"/>
            <p14:sldId id="6457"/>
            <p14:sldId id="6454"/>
            <p14:sldId id="6451"/>
            <p14:sldId id="6373"/>
            <p14:sldId id="6445"/>
            <p14:sldId id="6388"/>
            <p14:sldId id="6398"/>
            <p14:sldId id="6390"/>
            <p14:sldId id="269"/>
            <p14:sldId id="266"/>
            <p14:sldId id="6400"/>
            <p14:sldId id="265"/>
            <p14:sldId id="6448"/>
            <p14:sldId id="6449"/>
            <p14:sldId id="6447"/>
            <p14:sldId id="57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ED7D31"/>
    <a:srgbClr val="F4B183"/>
    <a:srgbClr val="1F74AD"/>
    <a:srgbClr val="1AA3AA"/>
    <a:srgbClr val="3498DB"/>
    <a:srgbClr val="507D46"/>
    <a:srgbClr val="FFFFFF"/>
    <a:srgbClr val="A5A5A5"/>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1" autoAdjust="0"/>
    <p:restoredTop sz="89905" autoAdjust="0"/>
  </p:normalViewPr>
  <p:slideViewPr>
    <p:cSldViewPr snapToGrid="0" snapToObjects="1" showGuides="1">
      <p:cViewPr varScale="1">
        <p:scale>
          <a:sx n="109" d="100"/>
          <a:sy n="109" d="100"/>
        </p:scale>
        <p:origin x="658" y="8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0" d="100"/>
          <a:sy n="120" d="100"/>
        </p:scale>
        <p:origin x="4188"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CE6940B-46F3-0F48-89D6-A51ED6B01ACB}" type="datetimeFigureOut">
              <a:rPr kumimoji="1" lang="zh-CN" altLang="en-US" smtClean="0"/>
              <a:t>2023/9/11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FF64E-0266-9447-ACBE-94E580ED2511}"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1</a:t>
            </a:fld>
            <a:endParaRPr kumimoji="1" lang="zh-CN" altLang="en-US"/>
          </a:p>
        </p:txBody>
      </p:sp>
    </p:spTree>
    <p:extLst>
      <p:ext uri="{BB962C8B-B14F-4D97-AF65-F5344CB8AC3E}">
        <p14:creationId xmlns:p14="http://schemas.microsoft.com/office/powerpoint/2010/main" val="3920568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与此同时，广大</a:t>
            </a:r>
            <a:r>
              <a:rPr lang="en-US" altLang="zh-CN" dirty="0"/>
              <a:t>RISC-V</a:t>
            </a:r>
            <a:r>
              <a:rPr lang="zh-CN" altLang="en-US" dirty="0"/>
              <a:t>社区及合作伙伴与赛昉科技一起通力合作，进行了各类操作系统和软件的适配。在大家的共同努力下，昉</a:t>
            </a:r>
            <a:r>
              <a:rPr lang="en-US" altLang="zh-CN" dirty="0"/>
              <a:t>·</a:t>
            </a:r>
            <a:r>
              <a:rPr lang="zh-CN" altLang="en-US" dirty="0"/>
              <a:t>星光 </a:t>
            </a:r>
            <a:r>
              <a:rPr lang="en-US" altLang="zh-CN" dirty="0"/>
              <a:t>2</a:t>
            </a:r>
            <a:r>
              <a:rPr lang="zh-CN" altLang="en-US" dirty="0"/>
              <a:t>开发板分别适配了</a:t>
            </a:r>
            <a:r>
              <a:rPr lang="en-US" altLang="zh-CN" dirty="0" err="1"/>
              <a:t>openKylin</a:t>
            </a:r>
            <a:r>
              <a:rPr lang="zh-CN" altLang="en-US" dirty="0"/>
              <a:t>， </a:t>
            </a:r>
            <a:r>
              <a:rPr lang="en-US" altLang="zh-CN" dirty="0"/>
              <a:t>openEuler</a:t>
            </a:r>
            <a:r>
              <a:rPr lang="zh-CN" altLang="en-US" dirty="0"/>
              <a:t>，</a:t>
            </a:r>
            <a:r>
              <a:rPr lang="en-US" altLang="zh-CN" dirty="0"/>
              <a:t>openSUSE</a:t>
            </a:r>
            <a:r>
              <a:rPr lang="zh-CN" altLang="en-US" dirty="0"/>
              <a:t>，</a:t>
            </a:r>
            <a:r>
              <a:rPr lang="en-US" altLang="zh-CN" dirty="0"/>
              <a:t>Ubuntu Server</a:t>
            </a:r>
            <a:r>
              <a:rPr lang="zh-CN" altLang="en-US" dirty="0"/>
              <a:t>，</a:t>
            </a:r>
            <a:r>
              <a:rPr lang="en-US" altLang="zh-CN" dirty="0"/>
              <a:t>UEFI</a:t>
            </a:r>
            <a:r>
              <a:rPr lang="zh-CN" altLang="en-US" dirty="0"/>
              <a:t>，</a:t>
            </a:r>
            <a:r>
              <a:rPr lang="en-US" altLang="zh-CN" dirty="0" err="1"/>
              <a:t>deepin</a:t>
            </a:r>
            <a:r>
              <a:rPr lang="zh-CN" altLang="en-US" dirty="0"/>
              <a:t>等操作系统和软件，并于</a:t>
            </a:r>
            <a:r>
              <a:rPr lang="en-US" altLang="zh-CN" dirty="0"/>
              <a:t>2023</a:t>
            </a:r>
            <a:r>
              <a:rPr lang="zh-CN" altLang="en-US" dirty="0"/>
              <a:t>年</a:t>
            </a:r>
            <a:r>
              <a:rPr lang="en-US" altLang="zh-CN" dirty="0"/>
              <a:t>7</a:t>
            </a:r>
            <a:r>
              <a:rPr lang="zh-CN" altLang="en-US" dirty="0"/>
              <a:t>月推出多项活动，征集全球开发者，适配更多丰富的软件和应用场景。</a:t>
            </a:r>
            <a:endParaRPr lang="en-US" dirty="0"/>
          </a:p>
          <a:p>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18</a:t>
            </a:fld>
            <a:endParaRPr kumimoji="1" lang="zh-CN" altLang="en-US"/>
          </a:p>
        </p:txBody>
      </p:sp>
    </p:spTree>
    <p:extLst>
      <p:ext uri="{BB962C8B-B14F-4D97-AF65-F5344CB8AC3E}">
        <p14:creationId xmlns:p14="http://schemas.microsoft.com/office/powerpoint/2010/main" val="127452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以上的这些成绩，都是赛昉科技和生态伙伴们共同努力的结果，广泛的结盟促进了持续的生态发展。</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19</a:t>
            </a:fld>
            <a:endParaRPr kumimoji="1" lang="zh-CN" altLang="en-US"/>
          </a:p>
        </p:txBody>
      </p:sp>
    </p:spTree>
    <p:extLst>
      <p:ext uri="{BB962C8B-B14F-4D97-AF65-F5344CB8AC3E}">
        <p14:creationId xmlns:p14="http://schemas.microsoft.com/office/powerpoint/2010/main" val="72023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effectLst/>
                <a:latin typeface="等线" panose="02010600030101010101" pitchFamily="2" charset="-122"/>
                <a:ea typeface="等线" panose="02010600030101010101" pitchFamily="2" charset="-122"/>
                <a:cs typeface="Arial" panose="020B0604020202020204" pitchFamily="34" charset="0"/>
              </a:rPr>
              <a:t>接下来，让我给大家介绍一项赛昉科技的重要生态创新 </a:t>
            </a:r>
            <a:r>
              <a:rPr lang="en-US" altLang="zh-CN" sz="2000" dirty="0">
                <a:effectLst/>
                <a:latin typeface="等线" panose="02010600030101010101" pitchFamily="2" charset="-122"/>
                <a:ea typeface="等线" panose="02010600030101010101" pitchFamily="2" charset="-122"/>
                <a:cs typeface="Arial" panose="020B0604020202020204" pitchFamily="34" charset="0"/>
              </a:rPr>
              <a:t>– RVspace 2.0</a:t>
            </a:r>
            <a:r>
              <a:rPr lang="zh-CN" altLang="en-US" sz="2000" dirty="0">
                <a:effectLst/>
                <a:latin typeface="等线" panose="02010600030101010101" pitchFamily="2" charset="-122"/>
                <a:ea typeface="等线" panose="02010600030101010101" pitchFamily="2" charset="-122"/>
                <a:cs typeface="Arial" panose="020B0604020202020204" pitchFamily="34" charset="0"/>
              </a:rPr>
              <a:t>。</a:t>
            </a:r>
            <a:r>
              <a:rPr lang="en-US" sz="2000" dirty="0">
                <a:effectLst/>
                <a:latin typeface="等线" panose="02010600030101010101" pitchFamily="2" charset="-122"/>
                <a:ea typeface="等线" panose="02010600030101010101" pitchFamily="2" charset="-122"/>
                <a:cs typeface="Arial" panose="020B0604020202020204" pitchFamily="34" charset="0"/>
              </a:rPr>
              <a:t>2021</a:t>
            </a:r>
            <a:r>
              <a:rPr lang="zh-CN" sz="2000" dirty="0">
                <a:effectLst/>
                <a:latin typeface="等线" panose="02010600030101010101" pitchFamily="2" charset="-122"/>
                <a:ea typeface="等线" panose="02010600030101010101" pitchFamily="2" charset="-122"/>
                <a:cs typeface="Arial" panose="020B0604020202020204" pitchFamily="34" charset="0"/>
              </a:rPr>
              <a:t>年</a:t>
            </a:r>
            <a:r>
              <a:rPr lang="zh-CN" altLang="en-US" sz="2000" dirty="0">
                <a:effectLst/>
                <a:latin typeface="等线" panose="02010600030101010101" pitchFamily="2" charset="-122"/>
                <a:ea typeface="等线" panose="02010600030101010101" pitchFamily="2" charset="-122"/>
                <a:cs typeface="Arial" panose="020B0604020202020204" pitchFamily="34" charset="0"/>
              </a:rPr>
              <a:t>底，</a:t>
            </a:r>
            <a:r>
              <a:rPr lang="en-US" altLang="zh-CN" sz="1200" dirty="0">
                <a:ea typeface="+mn-lt"/>
                <a:cs typeface="Tahoma" panose="020B0604030504040204" pitchFamily="34" charset="0"/>
              </a:rPr>
              <a:t>RVspace</a:t>
            </a:r>
            <a:r>
              <a:rPr lang="zh-CN" altLang="en-US" sz="1200" dirty="0">
                <a:ea typeface="+mn-lt"/>
                <a:cs typeface="Tahoma" panose="020B0604030504040204" pitchFamily="34" charset="0"/>
              </a:rPr>
              <a:t>作为一个</a:t>
            </a:r>
            <a:r>
              <a:rPr lang="en-US" altLang="zh-CN" sz="1200" dirty="0">
                <a:ea typeface="+mn-lt"/>
                <a:cs typeface="Tahoma" panose="020B0604030504040204" pitchFamily="34" charset="0"/>
              </a:rPr>
              <a:t>RISC-V</a:t>
            </a:r>
            <a:r>
              <a:rPr lang="zh-CN" altLang="en-US" sz="1200" dirty="0">
                <a:ea typeface="+mn-lt"/>
                <a:cs typeface="Tahoma" panose="020B0604030504040204" pitchFamily="34" charset="0"/>
              </a:rPr>
              <a:t>社区论坛诞生了，截至</a:t>
            </a:r>
            <a:r>
              <a:rPr lang="en-US" altLang="zh-CN" sz="1200" dirty="0">
                <a:ea typeface="+mn-lt"/>
                <a:cs typeface="Tahoma" panose="020B0604030504040204" pitchFamily="34" charset="0"/>
              </a:rPr>
              <a:t>2023</a:t>
            </a:r>
            <a:r>
              <a:rPr lang="zh-CN" altLang="en-US" sz="1200" dirty="0">
                <a:ea typeface="+mn-lt"/>
                <a:cs typeface="Tahoma" panose="020B0604030504040204" pitchFamily="34" charset="0"/>
              </a:rPr>
              <a:t>年</a:t>
            </a:r>
            <a:r>
              <a:rPr lang="en-US" altLang="zh-CN" sz="1200" dirty="0">
                <a:ea typeface="+mn-lt"/>
                <a:cs typeface="Tahoma" panose="020B0604030504040204" pitchFamily="34" charset="0"/>
              </a:rPr>
              <a:t>8</a:t>
            </a:r>
            <a:r>
              <a:rPr lang="zh-CN" altLang="en-US" sz="1200" dirty="0">
                <a:ea typeface="+mn-lt"/>
                <a:cs typeface="Tahoma" panose="020B0604030504040204" pitchFamily="34" charset="0"/>
              </a:rPr>
              <a:t>月，</a:t>
            </a:r>
            <a:r>
              <a:rPr lang="en-US" sz="1200" dirty="0">
                <a:effectLst/>
                <a:latin typeface="等线" panose="02010600030101010101" pitchFamily="2" charset="-122"/>
                <a:ea typeface="等线" panose="02010600030101010101" pitchFamily="2" charset="-122"/>
                <a:cs typeface="Arial" panose="020B0604020202020204" pitchFamily="34" charset="0"/>
              </a:rPr>
              <a:t>RVspace</a:t>
            </a:r>
            <a:r>
              <a:rPr lang="zh-CN" sz="1200" dirty="0">
                <a:effectLst/>
                <a:latin typeface="等线" panose="02010600030101010101" pitchFamily="2" charset="-122"/>
                <a:ea typeface="等线" panose="02010600030101010101" pitchFamily="2" charset="-122"/>
                <a:cs typeface="Arial" panose="020B0604020202020204" pitchFamily="34" charset="0"/>
              </a:rPr>
              <a:t>累计注册用户已突破</a:t>
            </a:r>
            <a:r>
              <a:rPr lang="en-US" sz="2400" b="1" dirty="0">
                <a:effectLst/>
                <a:latin typeface="等线" panose="02010600030101010101" pitchFamily="2" charset="-122"/>
                <a:ea typeface="等线" panose="02010600030101010101" pitchFamily="2" charset="-122"/>
                <a:cs typeface="Arial" panose="020B0604020202020204" pitchFamily="34" charset="0"/>
              </a:rPr>
              <a:t>1200</a:t>
            </a:r>
            <a:r>
              <a:rPr lang="zh-CN" sz="1200" dirty="0">
                <a:effectLst/>
                <a:latin typeface="等线" panose="02010600030101010101" pitchFamily="2" charset="-122"/>
                <a:ea typeface="等线" panose="02010600030101010101" pitchFamily="2" charset="-122"/>
                <a:cs typeface="Arial" panose="020B0604020202020204" pitchFamily="34" charset="0"/>
              </a:rPr>
              <a:t>人，月均浏览量已突破</a:t>
            </a:r>
            <a:r>
              <a:rPr lang="en-US" sz="2400" b="1" dirty="0">
                <a:effectLst/>
                <a:latin typeface="等线" panose="02010600030101010101" pitchFamily="2" charset="-122"/>
                <a:ea typeface="等线" panose="02010600030101010101" pitchFamily="2" charset="-122"/>
                <a:cs typeface="Arial" panose="020B0604020202020204" pitchFamily="34" charset="0"/>
              </a:rPr>
              <a:t>15</a:t>
            </a:r>
            <a:r>
              <a:rPr lang="zh-CN" sz="2400" b="1" dirty="0">
                <a:effectLst/>
                <a:latin typeface="等线" panose="02010600030101010101" pitchFamily="2" charset="-122"/>
                <a:ea typeface="等线" panose="02010600030101010101" pitchFamily="2" charset="-122"/>
                <a:cs typeface="Arial" panose="020B0604020202020204" pitchFamily="34" charset="0"/>
              </a:rPr>
              <a:t>万</a:t>
            </a:r>
            <a:r>
              <a:rPr lang="zh-CN" sz="1200" dirty="0">
                <a:effectLst/>
                <a:latin typeface="等线" panose="02010600030101010101" pitchFamily="2" charset="-122"/>
                <a:ea typeface="等线" panose="02010600030101010101" pitchFamily="2" charset="-122"/>
                <a:cs typeface="Arial" panose="020B0604020202020204" pitchFamily="34" charset="0"/>
              </a:rPr>
              <a:t>，已经成为广大</a:t>
            </a:r>
            <a:r>
              <a:rPr lang="en-US" sz="1200" dirty="0">
                <a:effectLst/>
                <a:latin typeface="等线" panose="02010600030101010101" pitchFamily="2" charset="-122"/>
                <a:ea typeface="等线" panose="02010600030101010101" pitchFamily="2" charset="-122"/>
                <a:cs typeface="Arial" panose="020B0604020202020204" pitchFamily="34" charset="0"/>
              </a:rPr>
              <a:t>RISC-V</a:t>
            </a:r>
            <a:r>
              <a:rPr lang="zh-CN" sz="1200" dirty="0">
                <a:effectLst/>
                <a:latin typeface="等线" panose="02010600030101010101" pitchFamily="2" charset="-122"/>
                <a:ea typeface="等线" panose="02010600030101010101" pitchFamily="2" charset="-122"/>
                <a:cs typeface="Arial" panose="020B0604020202020204" pitchFamily="34" charset="0"/>
              </a:rPr>
              <a:t>开源板卡使用者，爱好者和开发者的重要汇集地。</a:t>
            </a:r>
            <a:endParaRPr lang="en-US" sz="1200" dirty="0">
              <a:effectLst/>
              <a:latin typeface="等线" panose="02010600030101010101" pitchFamily="2" charset="-122"/>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今天，以上述成绩为基础，同时，为了破局</a:t>
            </a:r>
            <a:r>
              <a:rPr lang="en-US" altLang="zh-CN" dirty="0"/>
              <a:t>RISC-V</a:t>
            </a:r>
            <a:r>
              <a:rPr lang="zh-CN" altLang="en-US" dirty="0"/>
              <a:t>落地的生态难点，赛昉科技为您带来了崭新的</a:t>
            </a:r>
            <a:r>
              <a:rPr lang="en-US" altLang="zh-CN" dirty="0"/>
              <a:t>RVspace</a:t>
            </a:r>
            <a:r>
              <a:rPr lang="zh-CN" altLang="en-US" dirty="0"/>
              <a:t>社区，</a:t>
            </a:r>
            <a:r>
              <a:rPr lang="en-US" altLang="zh-CN" dirty="0"/>
              <a:t>RVspace 2.0</a:t>
            </a:r>
            <a:r>
              <a:rPr lang="zh-CN" altLang="en-US" dirty="0"/>
              <a:t>，即</a:t>
            </a:r>
            <a:r>
              <a:rPr lang="en-US" altLang="zh-CN" sz="1200" b="1" dirty="0">
                <a:ea typeface="+mn-lt"/>
                <a:cs typeface="Tahoma" panose="020B0604030504040204" pitchFamily="34" charset="0"/>
              </a:rPr>
              <a:t>RISC-V</a:t>
            </a:r>
            <a:r>
              <a:rPr lang="zh-CN" altLang="en-US" sz="1200" b="1" dirty="0">
                <a:ea typeface="+mn-lt"/>
                <a:cs typeface="Tahoma" panose="020B0604030504040204" pitchFamily="34" charset="0"/>
              </a:rPr>
              <a:t>首例一站式用户体验中心。</a:t>
            </a:r>
            <a:endParaRPr lang="en-US" sz="1200" b="1" dirty="0">
              <a:ea typeface="+mn-lt"/>
              <a:cs typeface="Tahoma" panose="020B0604030504040204" pitchFamily="34" charset="0"/>
            </a:endParaRPr>
          </a:p>
          <a:p>
            <a:r>
              <a:rPr lang="zh-CN" altLang="en-US" dirty="0"/>
              <a:t> </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20</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RVspace 2.0 </a:t>
            </a:r>
            <a:r>
              <a:rPr lang="zh-CN" altLang="en-US" dirty="0"/>
              <a:t>主要可划分为资源模块和体验模块两大类型</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gn="l"/>
            <a:r>
              <a:rPr lang="zh-CN" altLang="en-US" dirty="0">
                <a:latin typeface="微软雅黑" panose="020B0503020204020204" pitchFamily="34" charset="-122"/>
                <a:ea typeface="微软雅黑" panose="020B0503020204020204" pitchFamily="34" charset="-122"/>
              </a:rPr>
              <a:t>在资源模块中，赛昉科技会罗列官方的各类资源。而体验模块则会以此为依托，激发社区开发者和用户广泛参与各类体验活动，使其创建更多，更加丰富的资源。</a:t>
            </a:r>
            <a:endParaRPr lang="en-US" altLang="zh-CN" dirty="0">
              <a:latin typeface="微软雅黑" panose="020B0503020204020204" pitchFamily="34" charset="-122"/>
              <a:ea typeface="微软雅黑" panose="020B0503020204020204" pitchFamily="34" charset="-122"/>
            </a:endParaRPr>
          </a:p>
          <a:p>
            <a:pPr algn="l"/>
            <a:r>
              <a:rPr lang="zh-CN" altLang="en-US" dirty="0">
                <a:latin typeface="微软雅黑" panose="020B0503020204020204" pitchFamily="34" charset="-122"/>
                <a:ea typeface="微软雅黑" panose="020B0503020204020204" pitchFamily="34" charset="-122"/>
              </a:rPr>
              <a:t>赛昉科技官方在再响应和收集这些资源，用于扩充和不断完善资源库。以资源为交流体验之本，以交流体验促进资源再生，这样就形成了一个有机的资源再生循环。</a:t>
            </a:r>
          </a:p>
          <a:p>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21</a:t>
            </a:fld>
            <a:endParaRPr kumimoji="1" lang="zh-CN" altLang="en-US"/>
          </a:p>
        </p:txBody>
      </p:sp>
    </p:spTree>
    <p:extLst>
      <p:ext uri="{BB962C8B-B14F-4D97-AF65-F5344CB8AC3E}">
        <p14:creationId xmlns:p14="http://schemas.microsoft.com/office/powerpoint/2010/main" val="28973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RVspace 2.0</a:t>
            </a:r>
            <a:r>
              <a:rPr lang="zh-CN" altLang="en-US" dirty="0"/>
              <a:t>总共分为两大类型</a:t>
            </a:r>
            <a:r>
              <a:rPr lang="en-US" altLang="zh-CN" dirty="0"/>
              <a:t>8</a:t>
            </a:r>
            <a:r>
              <a:rPr lang="zh-CN" altLang="en-US" dirty="0"/>
              <a:t>大模块。第一类是资源模块，也就是图中标记为蓝色的模块，包括产品中心，代码中心，应用中心和文档中心。第二类是体验模块，也就是图中标记为橙色的模块，包括购买中心，合作中心，方案中心和交流中心。</a:t>
            </a:r>
            <a:endParaRPr lang="en-US" altLang="zh-CN"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22</a:t>
            </a:fld>
            <a:endParaRPr kumimoji="1" lang="zh-CN" altLang="en-US"/>
          </a:p>
        </p:txBody>
      </p:sp>
    </p:spTree>
    <p:extLst>
      <p:ext uri="{BB962C8B-B14F-4D97-AF65-F5344CB8AC3E}">
        <p14:creationId xmlns:p14="http://schemas.microsoft.com/office/powerpoint/2010/main" val="949499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首先是资源类型。资源类型的第一个板块是产品中心。产品中心将向用户介绍</a:t>
            </a:r>
            <a:r>
              <a:rPr lang="en-US" altLang="zh-CN" dirty="0"/>
              <a:t>IP</a:t>
            </a:r>
            <a:r>
              <a:rPr lang="zh-CN" altLang="en-US" dirty="0"/>
              <a:t>核，</a:t>
            </a:r>
            <a:r>
              <a:rPr lang="en-US" altLang="zh-CN" dirty="0"/>
              <a:t>SoC</a:t>
            </a:r>
            <a:r>
              <a:rPr lang="zh-CN" altLang="en-US" dirty="0"/>
              <a:t>芯片平台和单板计算机这三大产品的基本信息，罗列了三大产品常用的对应资源。</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23</a:t>
            </a:fld>
            <a:endParaRPr kumimoji="1" lang="zh-CN" altLang="en-US"/>
          </a:p>
        </p:txBody>
      </p:sp>
    </p:spTree>
    <p:extLst>
      <p:ext uri="{BB962C8B-B14F-4D97-AF65-F5344CB8AC3E}">
        <p14:creationId xmlns:p14="http://schemas.microsoft.com/office/powerpoint/2010/main" val="3421147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其次，资源类型第二个板块是代码中心。代码中心是赛昉科技软件部门维护的代码仓库，用户可以在其中了解</a:t>
            </a:r>
            <a:r>
              <a:rPr lang="zh-CN" altLang="en-US" dirty="0">
                <a:latin typeface="等线" panose="02010600030101010101" pitchFamily="2" charset="-122"/>
                <a:ea typeface="等线" panose="02010600030101010101" pitchFamily="2" charset="-122"/>
              </a:rPr>
              <a:t>开发进展，下载最新</a:t>
            </a:r>
            <a:r>
              <a:rPr lang="en-US" altLang="zh-CN" dirty="0">
                <a:latin typeface="+mn-lt"/>
              </a:rPr>
              <a:t>SDK</a:t>
            </a:r>
            <a:r>
              <a:rPr lang="zh-CN" altLang="en-US" dirty="0">
                <a:latin typeface="等线" panose="02010600030101010101" pitchFamily="2" charset="-122"/>
                <a:ea typeface="等线" panose="02010600030101010101" pitchFamily="2" charset="-122"/>
              </a:rPr>
              <a:t>源码</a:t>
            </a:r>
            <a:r>
              <a:rPr lang="zh-CN" altLang="en-US" dirty="0"/>
              <a:t>。</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24</a:t>
            </a:fld>
            <a:endParaRPr kumimoji="1" lang="zh-CN" altLang="en-US"/>
          </a:p>
        </p:txBody>
      </p:sp>
    </p:spTree>
    <p:extLst>
      <p:ext uri="{BB962C8B-B14F-4D97-AF65-F5344CB8AC3E}">
        <p14:creationId xmlns:p14="http://schemas.microsoft.com/office/powerpoint/2010/main" val="2889328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第三是文档中心，在这里，用户可以获得赛昉科技所有的开源技术文档。文档中心采用了最新的</a:t>
            </a:r>
            <a:r>
              <a:rPr lang="en-US" altLang="zh-CN" dirty="0"/>
              <a:t>HTML</a:t>
            </a:r>
            <a:r>
              <a:rPr lang="zh-CN" altLang="en-US" dirty="0"/>
              <a:t>响应式布局，支持</a:t>
            </a:r>
            <a:r>
              <a:rPr lang="zh-CN" altLang="en-US" dirty="0">
                <a:latin typeface="等线" panose="02010600030101010101" pitchFamily="2" charset="-122"/>
                <a:ea typeface="等线" panose="02010600030101010101" pitchFamily="2" charset="-122"/>
              </a:rPr>
              <a:t>在线问题检索，和搜索结果自动排序。在这里，用户可以快速获得帮助，自助式地解决绝大部分遇到的常见问题</a:t>
            </a:r>
            <a:r>
              <a:rPr lang="zh-CN" altLang="en-US" dirty="0"/>
              <a:t>。</a:t>
            </a:r>
            <a:endParaRPr lang="en-US" dirty="0"/>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a typeface="等线" panose="02010600030101010101" pitchFamily="2" charset="-122"/>
                <a:cs typeface="Tahoma" panose="020B0604030504040204" pitchFamily="34" charset="0"/>
                <a:sym typeface="Calibri" panose="020F0502020204030204" charset="0"/>
              </a:rPr>
              <a:t>最后，当然也是最重要的板块，就是应用中心。应用中心以文章和视屏的形式，罗列了中英文的官方应用，合作应用，以及收集的社区应用，共计</a:t>
            </a:r>
            <a:r>
              <a:rPr lang="en-US" altLang="zh-CN" sz="2000" dirty="0">
                <a:ea typeface="等线" panose="02010600030101010101" pitchFamily="2" charset="-122"/>
                <a:cs typeface="Tahoma" panose="020B0604030504040204" pitchFamily="34" charset="0"/>
                <a:sym typeface="Calibri" panose="020F0502020204030204" charset="0"/>
              </a:rPr>
              <a:t>100</a:t>
            </a:r>
            <a:r>
              <a:rPr lang="zh-CN" altLang="en-US" sz="1200" dirty="0">
                <a:ea typeface="等线" panose="02010600030101010101" pitchFamily="2" charset="-122"/>
                <a:cs typeface="Tahoma" panose="020B0604030504040204" pitchFamily="34" charset="0"/>
                <a:sym typeface="Calibri" panose="020F0502020204030204" charset="0"/>
              </a:rPr>
              <a:t>篇以上，覆盖多个应用方向，帮助用户快速定位开源板卡和芯片产品的应用场景，体现出</a:t>
            </a:r>
            <a:r>
              <a:rPr lang="en-US" altLang="zh-CN" sz="1200" dirty="0">
                <a:ea typeface="等线" panose="02010600030101010101" pitchFamily="2" charset="-122"/>
                <a:cs typeface="Tahoma" panose="020B0604030504040204" pitchFamily="34" charset="0"/>
                <a:sym typeface="Calibri" panose="020F0502020204030204" charset="0"/>
              </a:rPr>
              <a:t>RISC-V</a:t>
            </a:r>
            <a:r>
              <a:rPr lang="zh-CN" altLang="en-US" sz="1200" dirty="0">
                <a:ea typeface="等线" panose="02010600030101010101" pitchFamily="2" charset="-122"/>
                <a:cs typeface="Tahoma" panose="020B0604030504040204" pitchFamily="34" charset="0"/>
                <a:sym typeface="Calibri" panose="020F0502020204030204" charset="0"/>
              </a:rPr>
              <a:t>能够应用于众多丰富应用场景的巨大潜力。包括大家可以在屏幕上看到的</a:t>
            </a:r>
            <a:r>
              <a:rPr lang="en-US" altLang="zh-CN" sz="1200" dirty="0">
                <a:ea typeface="等线" panose="02010600030101010101" pitchFamily="2" charset="-122"/>
                <a:cs typeface="Tahoma" panose="020B0604030504040204" pitchFamily="34" charset="0"/>
                <a:sym typeface="Calibri" panose="020F0502020204030204" charset="0"/>
              </a:rPr>
              <a:t>IoT</a:t>
            </a:r>
            <a:r>
              <a:rPr lang="zh-CN" altLang="en-US" sz="1200" dirty="0">
                <a:ea typeface="等线" panose="02010600030101010101" pitchFamily="2" charset="-122"/>
                <a:cs typeface="Tahoma" panose="020B0604030504040204" pitchFamily="34" charset="0"/>
                <a:sym typeface="Calibri" panose="020F0502020204030204" charset="0"/>
              </a:rPr>
              <a:t>应用：例如用昉</a:t>
            </a:r>
            <a:r>
              <a:rPr lang="en-US" altLang="zh-CN" sz="1200" dirty="0">
                <a:ea typeface="等线" panose="02010600030101010101" pitchFamily="2" charset="-122"/>
                <a:cs typeface="Tahoma" panose="020B0604030504040204" pitchFamily="34" charset="0"/>
                <a:sym typeface="Calibri" panose="020F0502020204030204" charset="0"/>
              </a:rPr>
              <a:t>·</a:t>
            </a:r>
            <a:r>
              <a:rPr lang="zh-CN" altLang="en-US" sz="1200" dirty="0">
                <a:ea typeface="等线" panose="02010600030101010101" pitchFamily="2" charset="-122"/>
                <a:cs typeface="Tahoma" panose="020B0604030504040204" pitchFamily="34" charset="0"/>
                <a:sym typeface="Calibri" panose="020F0502020204030204" charset="0"/>
              </a:rPr>
              <a:t>星光</a:t>
            </a:r>
            <a:r>
              <a:rPr lang="en-US" altLang="zh-CN" sz="1200" dirty="0">
                <a:ea typeface="等线" panose="02010600030101010101" pitchFamily="2" charset="-122"/>
                <a:cs typeface="Tahoma" panose="020B0604030504040204" pitchFamily="34" charset="0"/>
                <a:sym typeface="Calibri" panose="020F0502020204030204" charset="0"/>
              </a:rPr>
              <a:t>2</a:t>
            </a:r>
            <a:r>
              <a:rPr lang="zh-CN" altLang="en-US" sz="1200" dirty="0">
                <a:ea typeface="等线" panose="02010600030101010101" pitchFamily="2" charset="-122"/>
                <a:cs typeface="Tahoma" panose="020B0604030504040204" pitchFamily="34" charset="0"/>
                <a:sym typeface="Calibri" panose="020F0502020204030204" charset="0"/>
              </a:rPr>
              <a:t>开发板进行火光探测，用昉</a:t>
            </a:r>
            <a:r>
              <a:rPr lang="en-US" altLang="zh-CN" sz="1200" dirty="0">
                <a:ea typeface="等线" panose="02010600030101010101" pitchFamily="2" charset="-122"/>
                <a:cs typeface="Tahoma" panose="020B0604030504040204" pitchFamily="34" charset="0"/>
                <a:sym typeface="Calibri" panose="020F0502020204030204" charset="0"/>
              </a:rPr>
              <a:t>·</a:t>
            </a:r>
            <a:r>
              <a:rPr lang="zh-CN" altLang="en-US" sz="1200" dirty="0">
                <a:ea typeface="等线" panose="02010600030101010101" pitchFamily="2" charset="-122"/>
                <a:cs typeface="Tahoma" panose="020B0604030504040204" pitchFamily="34" charset="0"/>
                <a:sym typeface="Calibri" panose="020F0502020204030204" charset="0"/>
              </a:rPr>
              <a:t>星光</a:t>
            </a:r>
            <a:r>
              <a:rPr lang="en-US" altLang="zh-CN" sz="1200" dirty="0">
                <a:ea typeface="等线" panose="02010600030101010101" pitchFamily="2" charset="-122"/>
                <a:cs typeface="Tahoma" panose="020B0604030504040204" pitchFamily="34" charset="0"/>
                <a:sym typeface="Calibri" panose="020F0502020204030204" charset="0"/>
              </a:rPr>
              <a:t>2</a:t>
            </a:r>
            <a:r>
              <a:rPr lang="zh-CN" altLang="en-US" sz="1200" dirty="0">
                <a:ea typeface="等线" panose="02010600030101010101" pitchFamily="2" charset="-122"/>
                <a:cs typeface="Tahoma" panose="020B0604030504040204" pitchFamily="34" charset="0"/>
                <a:sym typeface="Calibri" panose="020F0502020204030204" charset="0"/>
              </a:rPr>
              <a:t>开发板点亮炫彩灯环等等。网络应用：例如在昉</a:t>
            </a:r>
            <a:r>
              <a:rPr lang="en-US" altLang="zh-CN" sz="1200" dirty="0">
                <a:ea typeface="等线" panose="02010600030101010101" pitchFamily="2" charset="-122"/>
                <a:cs typeface="Tahoma" panose="020B0604030504040204" pitchFamily="34" charset="0"/>
                <a:sym typeface="Calibri" panose="020F0502020204030204" charset="0"/>
              </a:rPr>
              <a:t>·</a:t>
            </a:r>
            <a:r>
              <a:rPr lang="zh-CN" altLang="en-US" sz="1200" dirty="0">
                <a:ea typeface="等线" panose="02010600030101010101" pitchFamily="2" charset="-122"/>
                <a:cs typeface="Tahoma" panose="020B0604030504040204" pitchFamily="34" charset="0"/>
                <a:sym typeface="Calibri" panose="020F0502020204030204" charset="0"/>
              </a:rPr>
              <a:t>星光</a:t>
            </a:r>
            <a:r>
              <a:rPr lang="en-US" altLang="zh-CN" sz="1200" dirty="0">
                <a:ea typeface="等线" panose="02010600030101010101" pitchFamily="2" charset="-122"/>
                <a:cs typeface="Tahoma" panose="020B0604030504040204" pitchFamily="34" charset="0"/>
                <a:sym typeface="Calibri" panose="020F0502020204030204" charset="0"/>
              </a:rPr>
              <a:t>2</a:t>
            </a:r>
            <a:r>
              <a:rPr lang="zh-CN" altLang="en-US" sz="1200" dirty="0">
                <a:ea typeface="等线" panose="02010600030101010101" pitchFamily="2" charset="-122"/>
                <a:cs typeface="Tahoma" panose="020B0604030504040204" pitchFamily="34" charset="0"/>
                <a:sym typeface="Calibri" panose="020F0502020204030204" charset="0"/>
              </a:rPr>
              <a:t>开发板上适配</a:t>
            </a:r>
            <a:r>
              <a:rPr lang="en-US" altLang="zh-CN" sz="1200" dirty="0" err="1">
                <a:ea typeface="等线" panose="02010600030101010101" pitchFamily="2" charset="-122"/>
                <a:cs typeface="Tahoma" panose="020B0604030504040204" pitchFamily="34" charset="0"/>
                <a:sym typeface="Calibri" panose="020F0502020204030204" charset="0"/>
              </a:rPr>
              <a:t>openWRT</a:t>
            </a:r>
            <a:r>
              <a:rPr lang="zh-CN" altLang="en-US" sz="1200" dirty="0">
                <a:ea typeface="等线" panose="02010600030101010101" pitchFamily="2" charset="-122"/>
                <a:cs typeface="Tahoma" panose="020B0604030504040204" pitchFamily="34" charset="0"/>
                <a:sym typeface="Calibri" panose="020F0502020204030204" charset="0"/>
              </a:rPr>
              <a:t>进行网络管理。游戏应用：例如在昉</a:t>
            </a:r>
            <a:r>
              <a:rPr lang="en-US" altLang="zh-CN" sz="1200" dirty="0">
                <a:ea typeface="等线" panose="02010600030101010101" pitchFamily="2" charset="-122"/>
                <a:cs typeface="Tahoma" panose="020B0604030504040204" pitchFamily="34" charset="0"/>
                <a:sym typeface="Calibri" panose="020F0502020204030204" charset="0"/>
              </a:rPr>
              <a:t>·</a:t>
            </a:r>
            <a:r>
              <a:rPr lang="zh-CN" altLang="en-US" sz="1200" dirty="0">
                <a:ea typeface="等线" panose="02010600030101010101" pitchFamily="2" charset="-122"/>
                <a:cs typeface="Tahoma" panose="020B0604030504040204" pitchFamily="34" charset="0"/>
                <a:sym typeface="Calibri" panose="020F0502020204030204" charset="0"/>
              </a:rPr>
              <a:t>星光</a:t>
            </a:r>
            <a:r>
              <a:rPr lang="en-US" altLang="zh-CN" sz="1200" dirty="0">
                <a:ea typeface="等线" panose="02010600030101010101" pitchFamily="2" charset="-122"/>
                <a:cs typeface="Tahoma" panose="020B0604030504040204" pitchFamily="34" charset="0"/>
                <a:sym typeface="Calibri" panose="020F0502020204030204" charset="0"/>
              </a:rPr>
              <a:t>2</a:t>
            </a:r>
            <a:r>
              <a:rPr lang="zh-CN" altLang="en-US" sz="1200" dirty="0">
                <a:ea typeface="等线" panose="02010600030101010101" pitchFamily="2" charset="-122"/>
                <a:cs typeface="Tahoma" panose="020B0604030504040204" pitchFamily="34" charset="0"/>
                <a:sym typeface="Calibri" panose="020F0502020204030204" charset="0"/>
              </a:rPr>
              <a:t>开发板上搭建</a:t>
            </a:r>
            <a:r>
              <a:rPr lang="en-US" altLang="zh-CN" sz="1200" dirty="0">
                <a:ea typeface="等线" panose="02010600030101010101" pitchFamily="2" charset="-122"/>
                <a:cs typeface="Tahoma" panose="020B0604030504040204" pitchFamily="34" charset="0"/>
                <a:sym typeface="Calibri" panose="020F0502020204030204" charset="0"/>
              </a:rPr>
              <a:t>Minecraft server</a:t>
            </a:r>
            <a:r>
              <a:rPr lang="zh-CN" altLang="en-US" sz="1200" dirty="0">
                <a:ea typeface="等线" panose="02010600030101010101" pitchFamily="2" charset="-122"/>
                <a:cs typeface="Tahoma" panose="020B0604030504040204" pitchFamily="34" charset="0"/>
                <a:sym typeface="Calibri" panose="020F0502020204030204" charset="0"/>
              </a:rPr>
              <a:t>，玩复古游戏等。视觉应用：例如基于</a:t>
            </a:r>
            <a:r>
              <a:rPr lang="en-US" altLang="zh-CN" sz="1200" dirty="0" err="1">
                <a:ea typeface="等线" panose="02010600030101010101" pitchFamily="2" charset="-122"/>
                <a:cs typeface="Tahoma" panose="020B0604030504040204" pitchFamily="34" charset="0"/>
                <a:sym typeface="Calibri" panose="020F0502020204030204" charset="0"/>
              </a:rPr>
              <a:t>openCV</a:t>
            </a:r>
            <a:r>
              <a:rPr lang="zh-CN" altLang="en-US" sz="1200" dirty="0">
                <a:ea typeface="等线" panose="02010600030101010101" pitchFamily="2" charset="-122"/>
                <a:cs typeface="Tahoma" panose="020B0604030504040204" pitchFamily="34" charset="0"/>
                <a:sym typeface="Calibri" panose="020F0502020204030204" charset="0"/>
              </a:rPr>
              <a:t>的物体识别等。这些应用均包含完整的操作步骤，并且全部开放了源代码，相信参考这些应用，善于动手的你一定能够盘活你的开发板，探索</a:t>
            </a:r>
            <a:r>
              <a:rPr lang="en-US" altLang="zh-CN" sz="1200" dirty="0">
                <a:ea typeface="等线" panose="02010600030101010101" pitchFamily="2" charset="-122"/>
                <a:cs typeface="Tahoma" panose="020B0604030504040204" pitchFamily="34" charset="0"/>
                <a:sym typeface="Calibri" panose="020F0502020204030204" charset="0"/>
              </a:rPr>
              <a:t>RISC-V</a:t>
            </a:r>
            <a:r>
              <a:rPr lang="zh-CN" altLang="en-US" sz="1200" dirty="0">
                <a:ea typeface="等线" panose="02010600030101010101" pitchFamily="2" charset="-122"/>
                <a:cs typeface="Tahoma" panose="020B0604030504040204" pitchFamily="34" charset="0"/>
                <a:sym typeface="Calibri" panose="020F0502020204030204" charset="0"/>
              </a:rPr>
              <a:t>应用的无限可能。</a:t>
            </a:r>
            <a:endParaRPr lang="en-US" sz="1200" dirty="0">
              <a:ea typeface="等线" panose="02010600030101010101" pitchFamily="2" charset="-122"/>
              <a:cs typeface="Tahoma" panose="020B0604030504040204" pitchFamily="34" charset="0"/>
            </a:endParaRPr>
          </a:p>
          <a:p>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26</a:t>
            </a:fld>
            <a:endParaRPr kumimoji="1" lang="zh-CN" altLang="en-US"/>
          </a:p>
        </p:txBody>
      </p:sp>
    </p:spTree>
    <p:extLst>
      <p:ext uri="{BB962C8B-B14F-4D97-AF65-F5344CB8AC3E}">
        <p14:creationId xmlns:p14="http://schemas.microsoft.com/office/powerpoint/2010/main" val="945988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等线" panose="02010600030101010101" pitchFamily="2" charset="-122"/>
                <a:ea typeface="等线" panose="02010600030101010101" pitchFamily="2" charset="-122"/>
                <a:sym typeface="+mn-lt"/>
              </a:rPr>
              <a:t>接下来让我为大家介绍</a:t>
            </a:r>
            <a:r>
              <a:rPr lang="en-US" altLang="zh-CN" dirty="0">
                <a:latin typeface="等线" panose="02010600030101010101" pitchFamily="2" charset="-122"/>
                <a:ea typeface="等线" panose="02010600030101010101" pitchFamily="2" charset="-122"/>
                <a:sym typeface="+mn-lt"/>
              </a:rPr>
              <a:t>RVspace 2.0</a:t>
            </a:r>
            <a:r>
              <a:rPr lang="zh-CN" altLang="en-US">
                <a:latin typeface="等线" panose="02010600030101010101" pitchFamily="2" charset="-122"/>
                <a:ea typeface="等线" panose="02010600030101010101" pitchFamily="2" charset="-122"/>
                <a:sym typeface="+mn-lt"/>
              </a:rPr>
              <a:t>的第二大板块类型，体验类型。赛</a:t>
            </a:r>
            <a:r>
              <a:rPr lang="zh-CN" altLang="en-US" dirty="0">
                <a:latin typeface="等线" panose="02010600030101010101" pitchFamily="2" charset="-122"/>
                <a:ea typeface="等线" panose="02010600030101010101" pitchFamily="2" charset="-122"/>
                <a:sym typeface="+mn-lt"/>
              </a:rPr>
              <a:t>昉科技推出的首</a:t>
            </a:r>
            <a:r>
              <a:rPr lang="zh-CN" altLang="en-US">
                <a:latin typeface="等线" panose="02010600030101010101" pitchFamily="2" charset="-122"/>
                <a:ea typeface="等线" panose="02010600030101010101" pitchFamily="2" charset="-122"/>
                <a:sym typeface="+mn-lt"/>
              </a:rPr>
              <a:t>个体验类型板块是</a:t>
            </a:r>
            <a:r>
              <a:rPr lang="zh-CN" altLang="en-US" dirty="0">
                <a:latin typeface="等线" panose="02010600030101010101" pitchFamily="2" charset="-122"/>
                <a:ea typeface="等线" panose="02010600030101010101" pitchFamily="2" charset="-122"/>
                <a:sym typeface="+mn-lt"/>
              </a:rPr>
              <a:t>购买中心，购买中心是赛昉科技自建自营的一站</a:t>
            </a:r>
            <a:r>
              <a:rPr lang="zh-CN" altLang="en-US">
                <a:latin typeface="等线" panose="02010600030101010101" pitchFamily="2" charset="-122"/>
                <a:ea typeface="等线" panose="02010600030101010101" pitchFamily="2" charset="-122"/>
                <a:sym typeface="+mn-lt"/>
              </a:rPr>
              <a:t>式购买网页，</a:t>
            </a:r>
            <a:r>
              <a:rPr lang="zh-CN" altLang="en-US" dirty="0">
                <a:latin typeface="等线" panose="02010600030101010101" pitchFamily="2" charset="-122"/>
                <a:ea typeface="等线" panose="02010600030101010101" pitchFamily="2" charset="-122"/>
                <a:sym typeface="+mn-lt"/>
              </a:rPr>
              <a:t>采用即时维护更新的方式，</a:t>
            </a:r>
            <a:r>
              <a:rPr lang="zh-CN" altLang="en-US" dirty="0">
                <a:latin typeface="+mn-ea"/>
                <a:ea typeface="+mn-ea"/>
                <a:sym typeface="+mn-lt"/>
              </a:rPr>
              <a:t>详细展示来自各个国家和地区的对应经销商。使用户能够以最便捷的方式，一目了然地找到自己想要的产品或配件，并从最近的经销商处，以最低的物流成本购买到心仪的产品，并且</a:t>
            </a:r>
            <a:r>
              <a:rPr lang="zh-CN" altLang="en-US" dirty="0">
                <a:latin typeface="等线" panose="02010600030101010101" pitchFamily="2" charset="-122"/>
                <a:ea typeface="等线" panose="02010600030101010101" pitchFamily="2" charset="-122"/>
                <a:sym typeface="+mn-lt"/>
              </a:rPr>
              <a:t>加强与经销商的合作共赢，在上线后的三个月里，已经受到广大用户的经销商的一致好评。</a:t>
            </a:r>
          </a:p>
          <a:p>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27</a:t>
            </a:fld>
            <a:endParaRPr kumimoji="1" lang="zh-CN" altLang="en-US"/>
          </a:p>
        </p:txBody>
      </p:sp>
    </p:spTree>
    <p:extLst>
      <p:ext uri="{BB962C8B-B14F-4D97-AF65-F5344CB8AC3E}">
        <p14:creationId xmlns:p14="http://schemas.microsoft.com/office/powerpoint/2010/main" val="531522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lvl="0" algn="l" defTabSz="914400">
              <a:lnSpc>
                <a:spcPct val="100000"/>
              </a:lnSpc>
              <a:spcBef>
                <a:spcPts val="0"/>
              </a:spcBef>
              <a:spcAft>
                <a:spcPts val="0"/>
              </a:spcAft>
              <a:buClrTx/>
              <a:buSzTx/>
              <a:tabLst/>
              <a:defRPr/>
            </a:pPr>
            <a:r>
              <a:rPr lang="zh-CN" altLang="en-US" dirty="0">
                <a:ea typeface="等线" panose="020F0502020204030204"/>
              </a:rPr>
              <a:t>我今天的分享主要分为</a:t>
            </a:r>
            <a:r>
              <a:rPr lang="en-US" altLang="zh-CN" dirty="0">
                <a:ea typeface="等线" panose="020F0502020204030204"/>
              </a:rPr>
              <a:t>4</a:t>
            </a:r>
            <a:r>
              <a:rPr lang="zh-CN" altLang="en-US" dirty="0">
                <a:ea typeface="等线" panose="020F0502020204030204"/>
              </a:rPr>
              <a:t>个部分。主要包括生态总览和</a:t>
            </a:r>
            <a:r>
              <a:rPr lang="en-US" altLang="zh-CN" dirty="0">
                <a:ea typeface="等线" panose="020F0502020204030204"/>
              </a:rPr>
              <a:t>RVspace 2.0</a:t>
            </a:r>
            <a:r>
              <a:rPr lang="zh-CN" altLang="en-US" dirty="0">
                <a:ea typeface="等线" panose="020F0502020204030204"/>
              </a:rPr>
              <a:t>及其板块介绍。</a:t>
            </a:r>
            <a:endParaRPr lang="en-US" dirty="0">
              <a:ea typeface="等线" panose="020F0502020204030204"/>
            </a:endParaRPr>
          </a:p>
        </p:txBody>
      </p:sp>
      <p:sp>
        <p:nvSpPr>
          <p:cNvPr id="4" name="灯片编号占位符 3"/>
          <p:cNvSpPr>
            <a:spLocks noGrp="1"/>
          </p:cNvSpPr>
          <p:nvPr>
            <p:ph type="sldNum" sz="quarter" idx="5"/>
          </p:nvPr>
        </p:nvSpPr>
        <p:spPr/>
        <p:txBody>
          <a:bodyPr/>
          <a:lstStyle/>
          <a:p>
            <a:fld id="{2D44495F-FF3F-4113-9174-59D10D914A9C}" type="slidenum">
              <a:rPr lang="zh-CN" altLang="en-US" smtClean="0"/>
              <a:t>2</a:t>
            </a:fld>
            <a:endParaRPr lang="zh-CN" altLang="en-US"/>
          </a:p>
        </p:txBody>
      </p:sp>
    </p:spTree>
    <p:extLst>
      <p:ext uri="{BB962C8B-B14F-4D97-AF65-F5344CB8AC3E}">
        <p14:creationId xmlns:p14="http://schemas.microsoft.com/office/powerpoint/2010/main" val="77155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mn-lt"/>
                <a:sym typeface="+mn-lt"/>
              </a:rPr>
              <a:t>其次是合作中心，赛昉科技通过广泛的社区资助计划，贡献奖励计划，和与第三方媒体展开多项合作</a:t>
            </a:r>
            <a:r>
              <a:rPr lang="zh-CN" altLang="en-US">
                <a:latin typeface="+mn-lt"/>
                <a:sym typeface="+mn-lt"/>
              </a:rPr>
              <a:t>项目，多维</a:t>
            </a:r>
            <a:r>
              <a:rPr lang="zh-CN" altLang="en-US" dirty="0">
                <a:latin typeface="+mn-lt"/>
                <a:sym typeface="+mn-lt"/>
              </a:rPr>
              <a:t>度的参与</a:t>
            </a:r>
            <a:r>
              <a:rPr lang="en-US" altLang="zh-CN" dirty="0">
                <a:latin typeface="+mn-lt"/>
                <a:sym typeface="+mn-lt"/>
              </a:rPr>
              <a:t>RISC-V</a:t>
            </a:r>
            <a:r>
              <a:rPr lang="zh-CN" altLang="en-US" dirty="0">
                <a:latin typeface="+mn-lt"/>
                <a:sym typeface="+mn-lt"/>
              </a:rPr>
              <a:t>推广和应用，在国内外消费电子，工业自动化，和各类操作系统适配等重要方向贡献“赛昉力量”，在此，赛昉科技也呼吁上述机构和个人加入其中，广泛参与</a:t>
            </a:r>
            <a:r>
              <a:rPr lang="en-US" altLang="zh-CN" dirty="0">
                <a:latin typeface="+mn-lt"/>
                <a:sym typeface="+mn-lt"/>
              </a:rPr>
              <a:t>RISC-V</a:t>
            </a:r>
            <a:r>
              <a:rPr lang="zh-CN" altLang="en-US" dirty="0">
                <a:latin typeface="+mn-lt"/>
                <a:sym typeface="+mn-lt"/>
              </a:rPr>
              <a:t>的推广和建设。</a:t>
            </a:r>
          </a:p>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mn-lt"/>
                <a:sym typeface="+mn-lt"/>
              </a:rPr>
              <a:t>第三是方案中心，在方案中心中，我们联合各最终产品方案商，罗列了基于赛昉科技自研</a:t>
            </a:r>
            <a:r>
              <a:rPr lang="en-US" altLang="zh-CN" dirty="0">
                <a:latin typeface="+mn-lt"/>
                <a:sym typeface="+mn-lt"/>
              </a:rPr>
              <a:t>SoC</a:t>
            </a:r>
            <a:r>
              <a:rPr lang="zh-CN" altLang="en-US" dirty="0">
                <a:latin typeface="+mn-lt"/>
                <a:sym typeface="+mn-lt"/>
              </a:rPr>
              <a:t>芯片平台的各类最终产品，这些产品涵盖了工业控制、安全网关、边缘计算、消费电子、开源硬件等多个方向，充分展示</a:t>
            </a:r>
            <a:r>
              <a:rPr lang="en-US" altLang="zh-CN" dirty="0">
                <a:latin typeface="+mn-lt"/>
                <a:sym typeface="+mn-lt"/>
              </a:rPr>
              <a:t>RISC-V</a:t>
            </a:r>
            <a:r>
              <a:rPr lang="zh-CN" altLang="en-US" dirty="0">
                <a:latin typeface="+mn-lt"/>
                <a:sym typeface="+mn-lt"/>
              </a:rPr>
              <a:t>的无限可能。</a:t>
            </a:r>
          </a:p>
          <a:p>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29</a:t>
            </a:fld>
            <a:endParaRPr kumimoji="1" lang="zh-CN" altLang="en-US"/>
          </a:p>
        </p:txBody>
      </p:sp>
    </p:spTree>
    <p:extLst>
      <p:ext uri="{BB962C8B-B14F-4D97-AF65-F5344CB8AC3E}">
        <p14:creationId xmlns:p14="http://schemas.microsoft.com/office/powerpoint/2010/main" val="2595619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最后，也是体验模块中最重要的一部分，交流中心。交流中心包括赛昉科技赞助运营的，</a:t>
            </a:r>
            <a:r>
              <a:rPr lang="en-US" altLang="zh-CN" dirty="0"/>
              <a:t>RISC-V</a:t>
            </a:r>
            <a:r>
              <a:rPr lang="zh-CN" altLang="en-US" dirty="0"/>
              <a:t>最</a:t>
            </a:r>
            <a:r>
              <a:rPr lang="zh-CN" altLang="en-US"/>
              <a:t>活跃的技术论坛，论坛由</a:t>
            </a:r>
            <a:r>
              <a:rPr lang="zh-CN" altLang="en-US" dirty="0"/>
              <a:t>赛昉科技筹建，并邀请官方</a:t>
            </a:r>
            <a:r>
              <a:rPr lang="en-US" altLang="zh-CN" dirty="0"/>
              <a:t>FAE</a:t>
            </a:r>
            <a:r>
              <a:rPr lang="zh-CN" altLang="en-US" dirty="0"/>
              <a:t>和软件工程师驻场，同时吸引了大量各个</a:t>
            </a:r>
            <a:r>
              <a:rPr lang="en-US" altLang="zh-CN" dirty="0"/>
              <a:t>RISC-V</a:t>
            </a:r>
            <a:r>
              <a:rPr lang="zh-CN" altLang="en-US" dirty="0"/>
              <a:t>社区的运营者和来自海内外的活跃开发者。赛昉科技在今年</a:t>
            </a:r>
            <a:r>
              <a:rPr lang="en-US" altLang="zh-CN" dirty="0"/>
              <a:t>4</a:t>
            </a:r>
            <a:r>
              <a:rPr lang="zh-CN" altLang="en-US" dirty="0"/>
              <a:t>月也推出了基于昉</a:t>
            </a:r>
            <a:r>
              <a:rPr lang="en-US" altLang="zh-CN" dirty="0"/>
              <a:t>·</a:t>
            </a:r>
            <a:r>
              <a:rPr lang="zh-CN" altLang="en-US" dirty="0"/>
              <a:t>星光 </a:t>
            </a:r>
            <a:r>
              <a:rPr lang="en-US" altLang="zh-CN" dirty="0"/>
              <a:t>2</a:t>
            </a:r>
            <a:r>
              <a:rPr lang="zh-CN" altLang="en-US" dirty="0"/>
              <a:t>开发板的双周报，截止目前，总共发布了</a:t>
            </a:r>
            <a:r>
              <a:rPr lang="en-US" altLang="zh-CN" dirty="0"/>
              <a:t>10</a:t>
            </a:r>
            <a:r>
              <a:rPr lang="zh-CN" altLang="en-US" dirty="0"/>
              <a:t>个版本，总计阅读量已经破万，获得广大</a:t>
            </a:r>
            <a:r>
              <a:rPr lang="en-US" altLang="zh-CN" dirty="0"/>
              <a:t>RISC-V</a:t>
            </a:r>
            <a:r>
              <a:rPr lang="zh-CN" altLang="en-US" dirty="0"/>
              <a:t>开发者的广泛关注。此外，交流中心还包括赛昉科技的官方自媒体信息发布渠道（国内主要是知乎），以及赛昉科技联合的各个国内外自媒体信息发布渠道（国内主要是</a:t>
            </a:r>
            <a:r>
              <a:rPr lang="en-US" altLang="zh-CN" dirty="0"/>
              <a:t>B</a:t>
            </a:r>
            <a:r>
              <a:rPr lang="zh-CN" altLang="en-US" dirty="0"/>
              <a:t>站）。</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30</a:t>
            </a:fld>
            <a:endParaRPr kumimoji="1" lang="zh-CN" altLang="en-US"/>
          </a:p>
        </p:txBody>
      </p:sp>
    </p:spTree>
    <p:extLst>
      <p:ext uri="{BB962C8B-B14F-4D97-AF65-F5344CB8AC3E}">
        <p14:creationId xmlns:p14="http://schemas.microsoft.com/office/powerpoint/2010/main" val="216329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这就是我们的</a:t>
            </a:r>
            <a:r>
              <a:rPr lang="en-US" altLang="zh-CN" dirty="0"/>
              <a:t>RVspace 2.0</a:t>
            </a:r>
            <a:r>
              <a:rPr lang="zh-CN" altLang="en-US" dirty="0"/>
              <a:t>，及其包含的所有资源模块和体验模块。在这里，我诚挚地邀请大家体验赛昉科技新版</a:t>
            </a:r>
            <a:r>
              <a:rPr lang="en-US" altLang="zh-CN" dirty="0"/>
              <a:t>RVspace</a:t>
            </a:r>
            <a:r>
              <a:rPr lang="zh-CN" altLang="en-US" dirty="0"/>
              <a:t>生态社区官网，并探索我们的各类资源，关注知乎，</a:t>
            </a:r>
            <a:r>
              <a:rPr lang="en-US" altLang="zh-CN" dirty="0"/>
              <a:t>B</a:t>
            </a:r>
            <a:r>
              <a:rPr lang="zh-CN" altLang="en-US" dirty="0"/>
              <a:t>站等社交渠道，并注册成为论坛用户，</a:t>
            </a:r>
            <a:r>
              <a:rPr lang="en-US" altLang="zh-CN" dirty="0"/>
              <a:t>RISC-V</a:t>
            </a:r>
            <a:r>
              <a:rPr lang="zh-CN" altLang="en-US"/>
              <a:t>首例一站式用户体验中心，等你来体验！</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31</a:t>
            </a:fld>
            <a:endParaRPr kumimoji="1" lang="zh-CN" altLang="en-US"/>
          </a:p>
        </p:txBody>
      </p:sp>
    </p:spTree>
    <p:extLst>
      <p:ext uri="{BB962C8B-B14F-4D97-AF65-F5344CB8AC3E}">
        <p14:creationId xmlns:p14="http://schemas.microsoft.com/office/powerpoint/2010/main" val="802470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32</a:t>
            </a:fld>
            <a:endParaRPr kumimoji="1" lang="zh-CN" altLang="en-US"/>
          </a:p>
        </p:txBody>
      </p:sp>
    </p:spTree>
    <p:extLst>
      <p:ext uri="{BB962C8B-B14F-4D97-AF65-F5344CB8AC3E}">
        <p14:creationId xmlns:p14="http://schemas.microsoft.com/office/powerpoint/2010/main" val="178095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6</a:t>
            </a:fld>
            <a:endParaRPr kumimoji="1" lang="zh-CN" altLang="en-US"/>
          </a:p>
        </p:txBody>
      </p:sp>
    </p:spTree>
    <p:extLst>
      <p:ext uri="{BB962C8B-B14F-4D97-AF65-F5344CB8AC3E}">
        <p14:creationId xmlns:p14="http://schemas.microsoft.com/office/powerpoint/2010/main" val="53078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ea typeface="等线"/>
            </a:endParaRPr>
          </a:p>
        </p:txBody>
      </p:sp>
      <p:sp>
        <p:nvSpPr>
          <p:cNvPr id="4" name="灯片编号占位符 3"/>
          <p:cNvSpPr>
            <a:spLocks noGrp="1"/>
          </p:cNvSpPr>
          <p:nvPr>
            <p:ph type="sldNum" sz="quarter" idx="5"/>
          </p:nvPr>
        </p:nvSpPr>
        <p:spPr/>
        <p:txBody>
          <a:bodyPr/>
          <a:lstStyle/>
          <a:p>
            <a:fld id="{2D44495F-FF3F-4113-9174-59D10D914A9C}" type="slidenum">
              <a:rPr lang="zh-CN" altLang="en-US" smtClean="0"/>
              <a:t>9</a:t>
            </a:fld>
            <a:endParaRPr lang="zh-CN" altLang="en-US"/>
          </a:p>
        </p:txBody>
      </p:sp>
    </p:spTree>
    <p:extLst>
      <p:ext uri="{BB962C8B-B14F-4D97-AF65-F5344CB8AC3E}">
        <p14:creationId xmlns:p14="http://schemas.microsoft.com/office/powerpoint/2010/main" val="413048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ea typeface="等线"/>
            </a:endParaRPr>
          </a:p>
        </p:txBody>
      </p:sp>
      <p:sp>
        <p:nvSpPr>
          <p:cNvPr id="4" name="灯片编号占位符 3"/>
          <p:cNvSpPr>
            <a:spLocks noGrp="1"/>
          </p:cNvSpPr>
          <p:nvPr>
            <p:ph type="sldNum" sz="quarter" idx="5"/>
          </p:nvPr>
        </p:nvSpPr>
        <p:spPr/>
        <p:txBody>
          <a:bodyPr/>
          <a:lstStyle/>
          <a:p>
            <a:fld id="{2D44495F-FF3F-4113-9174-59D10D914A9C}" type="slidenum">
              <a:rPr lang="zh-CN" altLang="en-US" smtClean="0"/>
              <a:t>10</a:t>
            </a:fld>
            <a:endParaRPr lang="zh-CN" altLang="en-US"/>
          </a:p>
        </p:txBody>
      </p:sp>
    </p:spTree>
    <p:extLst>
      <p:ext uri="{BB962C8B-B14F-4D97-AF65-F5344CB8AC3E}">
        <p14:creationId xmlns:p14="http://schemas.microsoft.com/office/powerpoint/2010/main" val="2390479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问题：</a:t>
            </a:r>
            <a:endParaRPr lang="en-US" altLang="zh-CN" dirty="0"/>
          </a:p>
          <a:p>
            <a:r>
              <a:rPr lang="zh-CN" altLang="en-US" dirty="0"/>
              <a:t>各种协议的分类说明</a:t>
            </a:r>
            <a:endParaRPr lang="en-US" altLang="zh-CN" dirty="0"/>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说明：</a:t>
            </a:r>
            <a:r>
              <a:rPr lang="en-US" altLang="zh-CN" sz="1200" dirty="0">
                <a:solidFill>
                  <a:schemeClr val="tx1"/>
                </a:solidFill>
              </a:rPr>
              <a:t>Bytecode</a:t>
            </a:r>
            <a:r>
              <a:rPr lang="zh-CN" altLang="en-US" sz="1200" dirty="0">
                <a:solidFill>
                  <a:schemeClr val="tx1"/>
                </a:solidFill>
              </a:rPr>
              <a:t>（字节码）、</a:t>
            </a:r>
            <a:r>
              <a:rPr lang="en-US" altLang="zh-CN" sz="1200" dirty="0">
                <a:solidFill>
                  <a:schemeClr val="tx1"/>
                </a:solidFill>
              </a:rPr>
              <a:t>IL</a:t>
            </a:r>
            <a:r>
              <a:rPr lang="zh-CN" altLang="en-US" sz="1200" dirty="0">
                <a:solidFill>
                  <a:schemeClr val="tx1"/>
                </a:solidFill>
              </a:rPr>
              <a:t>（</a:t>
            </a:r>
            <a:r>
              <a:rPr lang="en-US" altLang="zh-CN" sz="1200" dirty="0">
                <a:solidFill>
                  <a:schemeClr val="tx1"/>
                </a:solidFill>
              </a:rPr>
              <a:t>Intermediate Language</a:t>
            </a:r>
            <a:r>
              <a:rPr lang="zh-CN" altLang="en-US" sz="1200" dirty="0">
                <a:solidFill>
                  <a:schemeClr val="tx1"/>
                </a:solidFill>
              </a:rPr>
              <a:t>中间语言指令）</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E4331133-A372-439C-AA75-C905A75AA4AD}" type="slidenum">
              <a:rPr lang="zh-CN" altLang="en-US" smtClean="0"/>
              <a:t>11</a:t>
            </a:fld>
            <a:endParaRPr lang="zh-CN" altLang="en-US"/>
          </a:p>
        </p:txBody>
      </p:sp>
    </p:spTree>
    <p:extLst>
      <p:ext uri="{BB962C8B-B14F-4D97-AF65-F5344CB8AC3E}">
        <p14:creationId xmlns:p14="http://schemas.microsoft.com/office/powerpoint/2010/main" val="140378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问题：</a:t>
            </a:r>
            <a:endParaRPr lang="en-US" altLang="zh-CN" dirty="0"/>
          </a:p>
          <a:p>
            <a:r>
              <a:rPr lang="zh-CN" altLang="en-US" dirty="0"/>
              <a:t>开发环境和编译器是一体的吗？</a:t>
            </a:r>
            <a:endParaRPr lang="en-US" altLang="zh-CN" dirty="0"/>
          </a:p>
          <a:p>
            <a:r>
              <a:rPr lang="en-US" altLang="zh-CN" dirty="0"/>
              <a:t>Java</a:t>
            </a:r>
            <a:r>
              <a:rPr lang="zh-CN" altLang="en-US" dirty="0"/>
              <a:t>的预处理是在编译器完成的吗？</a:t>
            </a:r>
            <a:endParaRPr lang="en-US" altLang="zh-CN" dirty="0"/>
          </a:p>
          <a:p>
            <a:r>
              <a:rPr lang="en-US" altLang="zh-CN" dirty="0"/>
              <a:t>C</a:t>
            </a:r>
            <a:r>
              <a:rPr lang="zh-CN" altLang="en-US" dirty="0"/>
              <a:t>，</a:t>
            </a:r>
            <a:r>
              <a:rPr lang="en-US" altLang="zh-CN" dirty="0" err="1"/>
              <a:t>c++</a:t>
            </a:r>
            <a:r>
              <a:rPr lang="zh-CN" altLang="en-US" dirty="0"/>
              <a:t>的编程环境和编译器叫什么名字</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说明：</a:t>
            </a:r>
            <a:r>
              <a:rPr lang="en-US" altLang="zh-CN" sz="1200" dirty="0">
                <a:solidFill>
                  <a:schemeClr val="tx1"/>
                </a:solidFill>
              </a:rPr>
              <a:t>Bytecode</a:t>
            </a:r>
            <a:r>
              <a:rPr lang="zh-CN" altLang="en-US" sz="1200" dirty="0">
                <a:solidFill>
                  <a:schemeClr val="tx1"/>
                </a:solidFill>
              </a:rPr>
              <a:t>（字节码）、</a:t>
            </a:r>
            <a:r>
              <a:rPr lang="en-US" altLang="zh-CN" sz="1200" dirty="0">
                <a:solidFill>
                  <a:schemeClr val="tx1"/>
                </a:solidFill>
              </a:rPr>
              <a:t>IL</a:t>
            </a:r>
            <a:r>
              <a:rPr lang="zh-CN" altLang="en-US" sz="1200" dirty="0">
                <a:solidFill>
                  <a:schemeClr val="tx1"/>
                </a:solidFill>
              </a:rPr>
              <a:t>（</a:t>
            </a:r>
            <a:r>
              <a:rPr lang="en-US" altLang="zh-CN" sz="1200" dirty="0">
                <a:solidFill>
                  <a:schemeClr val="tx1"/>
                </a:solidFill>
              </a:rPr>
              <a:t>Intermediate Language</a:t>
            </a:r>
            <a:r>
              <a:rPr lang="zh-CN" altLang="en-US" sz="1200" dirty="0">
                <a:solidFill>
                  <a:schemeClr val="tx1"/>
                </a:solidFill>
              </a:rPr>
              <a:t>中间语言指令）</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E4331133-A372-439C-AA75-C905A75AA4AD}" type="slidenum">
              <a:rPr lang="zh-CN" altLang="en-US" smtClean="0"/>
              <a:t>12</a:t>
            </a:fld>
            <a:endParaRPr lang="zh-CN" altLang="en-US"/>
          </a:p>
        </p:txBody>
      </p:sp>
    </p:spTree>
    <p:extLst>
      <p:ext uri="{BB962C8B-B14F-4D97-AF65-F5344CB8AC3E}">
        <p14:creationId xmlns:p14="http://schemas.microsoft.com/office/powerpoint/2010/main" val="164827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首先，我想跟大家分享一下赛昉科技的产品和生态布局。创立五年以来，赛昉科技总共提供了三大产品类型，分别是</a:t>
            </a:r>
            <a:r>
              <a:rPr lang="en-US" altLang="zh-CN" dirty="0"/>
              <a:t>IP</a:t>
            </a:r>
            <a:r>
              <a:rPr lang="zh-CN" altLang="en-US" dirty="0"/>
              <a:t>核，芯片，和开发板，整个产品链条由下至上，不断扩展开来，为基于</a:t>
            </a:r>
            <a:r>
              <a:rPr lang="en-US" altLang="zh-CN" dirty="0"/>
              <a:t>RISC-V</a:t>
            </a:r>
            <a:r>
              <a:rPr lang="zh-CN" altLang="en-US" dirty="0"/>
              <a:t>的产品落地奠定了良好的基础。基于开源开发板，赛昉科技还提供了软件生态，它与上述的这三大产品类型共同构成了赛昉科技基于</a:t>
            </a:r>
            <a:r>
              <a:rPr kumimoji="0" lang="en-US" altLang="zh-CN" sz="12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RISC-V</a:t>
            </a:r>
            <a:r>
              <a:rPr kumimoji="0" lang="zh-CN" altLang="en-US" sz="12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的</a:t>
            </a:r>
            <a:r>
              <a:rPr kumimoji="0" lang="en-US" altLang="zh-CN" sz="12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IP</a:t>
            </a:r>
            <a:r>
              <a:rPr kumimoji="0" lang="zh-CN" altLang="en-US" sz="12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核、芯片、开发板、软件生态的</a:t>
            </a:r>
            <a:r>
              <a:rPr kumimoji="0" lang="en-US" altLang="zh-CN" sz="12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RISC-V</a:t>
            </a:r>
            <a:r>
              <a:rPr kumimoji="0" lang="zh-CN" altLang="en-US" sz="12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整体解决方案。</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14</a:t>
            </a:fld>
            <a:endParaRPr kumimoji="1" lang="zh-CN" altLang="en-US"/>
          </a:p>
        </p:txBody>
      </p:sp>
    </p:spTree>
    <p:extLst>
      <p:ext uri="{BB962C8B-B14F-4D97-AF65-F5344CB8AC3E}">
        <p14:creationId xmlns:p14="http://schemas.microsoft.com/office/powerpoint/2010/main" val="199755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2021</a:t>
            </a:r>
            <a:r>
              <a:rPr lang="zh-CN" altLang="en-US" dirty="0"/>
              <a:t>年，赛昉科技发布了昉</a:t>
            </a:r>
            <a:r>
              <a:rPr lang="en-US" altLang="zh-CN" dirty="0"/>
              <a:t>·</a:t>
            </a:r>
            <a:r>
              <a:rPr lang="zh-CN" altLang="en-US" dirty="0"/>
              <a:t>星光 </a:t>
            </a:r>
            <a:r>
              <a:rPr lang="en-US" altLang="zh-CN" dirty="0"/>
              <a:t>2</a:t>
            </a:r>
            <a:r>
              <a:rPr lang="zh-CN" altLang="en-US" dirty="0"/>
              <a:t>开发板这一业界领先的</a:t>
            </a:r>
            <a:r>
              <a:rPr lang="en-US" altLang="zh-CN" dirty="0"/>
              <a:t>RISC-V</a:t>
            </a:r>
            <a:r>
              <a:rPr lang="zh-CN" altLang="en-US" dirty="0"/>
              <a:t>硬件平台，发布以来，赛昉科技主导并进行了</a:t>
            </a:r>
            <a:r>
              <a:rPr lang="en-US" altLang="zh-CN" dirty="0"/>
              <a:t>Debian</a:t>
            </a:r>
            <a:r>
              <a:rPr lang="zh-CN" altLang="en-US" dirty="0"/>
              <a:t>的适配工作，总计发布了</a:t>
            </a:r>
            <a:r>
              <a:rPr lang="en-US" altLang="zh-CN" dirty="0"/>
              <a:t>5</a:t>
            </a:r>
            <a:r>
              <a:rPr lang="zh-CN" altLang="en-US" dirty="0"/>
              <a:t>个版本，先后引入了</a:t>
            </a:r>
            <a:r>
              <a:rPr lang="en-US" altLang="zh-CN" dirty="0"/>
              <a:t>Firefox</a:t>
            </a:r>
            <a:r>
              <a:rPr lang="zh-CN" altLang="en-US" dirty="0"/>
              <a:t>，</a:t>
            </a:r>
            <a:r>
              <a:rPr lang="en-US" altLang="zh-CN" dirty="0"/>
              <a:t>LibreOffice</a:t>
            </a:r>
            <a:r>
              <a:rPr lang="zh-CN" altLang="en-US" dirty="0"/>
              <a:t>，基于</a:t>
            </a:r>
            <a:r>
              <a:rPr lang="en-US" altLang="zh-CN" dirty="0"/>
              <a:t>SD</a:t>
            </a:r>
            <a:r>
              <a:rPr lang="zh-CN" altLang="en-US" dirty="0"/>
              <a:t>卡和</a:t>
            </a:r>
            <a:r>
              <a:rPr lang="en-US" altLang="zh-CN" dirty="0"/>
              <a:t>eMMC</a:t>
            </a:r>
            <a:r>
              <a:rPr lang="zh-CN" altLang="en-US" dirty="0"/>
              <a:t>卡启动，</a:t>
            </a:r>
            <a:r>
              <a:rPr lang="en-US" altLang="zh-CN" dirty="0"/>
              <a:t>Gnome</a:t>
            </a:r>
            <a:r>
              <a:rPr lang="zh-CN" altLang="en-US" dirty="0"/>
              <a:t>桌面，</a:t>
            </a:r>
            <a:r>
              <a:rPr lang="en-US" altLang="zh-CN" dirty="0" err="1"/>
              <a:t>openCV</a:t>
            </a:r>
            <a:r>
              <a:rPr lang="zh-CN" altLang="en-US" dirty="0"/>
              <a:t>和基于</a:t>
            </a:r>
            <a:r>
              <a:rPr lang="en-US" altLang="zh-CN" dirty="0"/>
              <a:t>NVMe SSD</a:t>
            </a:r>
            <a:r>
              <a:rPr lang="zh-CN" altLang="en-US" dirty="0"/>
              <a:t>启动等多项功能，并推动了</a:t>
            </a:r>
            <a:r>
              <a:rPr lang="en-US" altLang="zh-CN" dirty="0"/>
              <a:t>Debian</a:t>
            </a:r>
            <a:r>
              <a:rPr lang="zh-CN" altLang="en-US" dirty="0"/>
              <a:t>在今年</a:t>
            </a:r>
            <a:r>
              <a:rPr lang="en-US" altLang="zh-CN" dirty="0"/>
              <a:t>7</a:t>
            </a:r>
            <a:r>
              <a:rPr lang="zh-CN" altLang="en-US" dirty="0"/>
              <a:t>月将</a:t>
            </a:r>
            <a:r>
              <a:rPr lang="en-US" altLang="zh-CN" dirty="0"/>
              <a:t>RISC-V</a:t>
            </a:r>
            <a:r>
              <a:rPr lang="zh-CN" altLang="en-US" dirty="0"/>
              <a:t>纳入官方支持的指令集架构。</a:t>
            </a:r>
            <a:endParaRPr lang="en-US" dirty="0"/>
          </a:p>
        </p:txBody>
      </p:sp>
      <p:sp>
        <p:nvSpPr>
          <p:cNvPr id="4" name="灯片编号占位符 3"/>
          <p:cNvSpPr>
            <a:spLocks noGrp="1"/>
          </p:cNvSpPr>
          <p:nvPr>
            <p:ph type="sldNum" sz="quarter" idx="5"/>
          </p:nvPr>
        </p:nvSpPr>
        <p:spPr/>
        <p:txBody>
          <a:bodyPr/>
          <a:lstStyle/>
          <a:p>
            <a:fld id="{B92FF64E-0266-9447-ACBE-94E580ED2511}" type="slidenum">
              <a:rPr kumimoji="1" lang="zh-CN" altLang="en-US" smtClean="0"/>
              <a:t>17</a:t>
            </a:fld>
            <a:endParaRPr kumimoji="1" lang="zh-CN" altLang="en-US"/>
          </a:p>
        </p:txBody>
      </p:sp>
    </p:spTree>
    <p:extLst>
      <p:ext uri="{BB962C8B-B14F-4D97-AF65-F5344CB8AC3E}">
        <p14:creationId xmlns:p14="http://schemas.microsoft.com/office/powerpoint/2010/main" val="635808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lvl1pPr>
              <a:defRPr sz="3600"/>
            </a:lvl1pPr>
          </a:lstStyle>
          <a:p>
            <a:r>
              <a:rPr kumimoji="1" lang="zh-CN" altLang="en-US" dirty="0"/>
              <a:t>单击此处编辑母版标题样式</a:t>
            </a:r>
          </a:p>
        </p:txBody>
      </p:sp>
      <p:sp>
        <p:nvSpPr>
          <p:cNvPr id="3" name="内容占位符 2"/>
          <p:cNvSpPr>
            <a:spLocks noGrp="1"/>
          </p:cNvSpPr>
          <p:nvPr>
            <p:ph idx="1"/>
          </p:nvPr>
        </p:nvSpPr>
        <p:spPr>
          <a:xfrm>
            <a:off x="838200" y="1006997"/>
            <a:ext cx="10515600" cy="5169966"/>
          </a:xfrm>
        </p:spPr>
        <p:txBody>
          <a:bodyPr/>
          <a:lstStyle>
            <a:lvl1pPr>
              <a:defRPr sz="3200" b="1"/>
            </a:lvl1pPr>
            <a:lvl2pPr>
              <a:defRPr sz="2400"/>
            </a:lvl2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6" name="灯片编号占位符 5"/>
          <p:cNvSpPr>
            <a:spLocks noGrp="1"/>
          </p:cNvSpPr>
          <p:nvPr>
            <p:ph type="sldNum" sz="quarter" idx="12"/>
          </p:nvPr>
        </p:nvSpPr>
        <p:spPr>
          <a:xfrm>
            <a:off x="110671" y="6356350"/>
            <a:ext cx="540657" cy="365125"/>
          </a:xfrm>
        </p:spPr>
        <p:txBody>
          <a:bodyPr vert="horz" lIns="91440" tIns="45720" rIns="91440" bIns="45720" rtlCol="0" anchor="ctr"/>
          <a:lstStyle>
            <a:lvl1pPr algn="r">
              <a:defRPr kumimoji="1" lang="zh-CN" altLang="en-US" smtClean="0">
                <a:solidFill>
                  <a:schemeClr val="tx1">
                    <a:tint val="75000"/>
                  </a:schemeClr>
                </a:solidFill>
              </a:defRPr>
            </a:lvl1pPr>
          </a:lstStyle>
          <a:p>
            <a:fld id="{E31008D9-F0B1-D749-B2AB-825935940C7B}" type="slidenum">
              <a:rPr lang="en-US" altLang="zh-CN" smtClean="0"/>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2" name="标题 1"/>
          <p:cNvSpPr>
            <a:spLocks noGrp="1"/>
          </p:cNvSpPr>
          <p:nvPr>
            <p:ph type="title"/>
          </p:nvPr>
        </p:nvSpPr>
        <p:spPr>
          <a:xfrm>
            <a:off x="831850" y="1974539"/>
            <a:ext cx="10515600" cy="2352976"/>
          </a:xfrm>
        </p:spPr>
        <p:txBody>
          <a:bodyPr anchor="ctr">
            <a:normAutofit/>
          </a:bodyPr>
          <a:lstStyle>
            <a:lvl1pPr algn="ctr">
              <a:defRPr sz="4800" b="1">
                <a:solidFill>
                  <a:schemeClr val="tx1"/>
                </a:solidFill>
              </a:defRPr>
            </a:lvl1pPr>
          </a:lstStyle>
          <a:p>
            <a:r>
              <a:rPr kumimoji="1" lang="zh-CN" altLang="en-US" dirty="0"/>
              <a:t>单击此处编辑母版标题样式</a:t>
            </a:r>
          </a:p>
        </p:txBody>
      </p:sp>
      <p:sp>
        <p:nvSpPr>
          <p:cNvPr id="3" name="文本占位符 2"/>
          <p:cNvSpPr>
            <a:spLocks noGrp="1"/>
          </p:cNvSpPr>
          <p:nvPr>
            <p:ph type="body" idx="1"/>
          </p:nvPr>
        </p:nvSpPr>
        <p:spPr>
          <a:xfrm>
            <a:off x="831850" y="4354504"/>
            <a:ext cx="10515600" cy="741362"/>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dirty="0"/>
              <a:t>单击此处编辑母版文本样式</a:t>
            </a:r>
          </a:p>
        </p:txBody>
      </p:sp>
      <p:pic>
        <p:nvPicPr>
          <p:cNvPr id="8" name="图片 7"/>
          <p:cNvPicPr>
            <a:picLocks noChangeAspect="1"/>
          </p:cNvPicPr>
          <p:nvPr userDrawn="1"/>
        </p:nvPicPr>
        <p:blipFill>
          <a:blip r:embed="rId2"/>
          <a:stretch>
            <a:fillRect/>
          </a:stretch>
        </p:blipFill>
        <p:spPr>
          <a:xfrm>
            <a:off x="245549" y="106852"/>
            <a:ext cx="1490102" cy="52615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pic>
        <p:nvPicPr>
          <p:cNvPr id="6" name="图片 5"/>
          <p:cNvPicPr>
            <a:picLocks noChangeAspect="1"/>
          </p:cNvPicPr>
          <p:nvPr userDrawn="1"/>
        </p:nvPicPr>
        <p:blipFill>
          <a:blip r:embed="rId2"/>
          <a:stretch>
            <a:fillRect/>
          </a:stretch>
        </p:blipFill>
        <p:spPr>
          <a:xfrm>
            <a:off x="5305425" y="12700"/>
            <a:ext cx="6858000" cy="6858000"/>
          </a:xfrm>
          <a:prstGeom prst="rect">
            <a:avLst/>
          </a:prstGeom>
        </p:spPr>
      </p:pic>
      <p:pic>
        <p:nvPicPr>
          <p:cNvPr id="7" name="图片 6"/>
          <p:cNvPicPr>
            <a:picLocks noChangeAspect="1"/>
          </p:cNvPicPr>
          <p:nvPr userDrawn="1"/>
        </p:nvPicPr>
        <p:blipFill>
          <a:blip r:embed="rId3"/>
          <a:stretch>
            <a:fillRect/>
          </a:stretch>
        </p:blipFill>
        <p:spPr>
          <a:xfrm>
            <a:off x="245549" y="106852"/>
            <a:ext cx="1490102" cy="526158"/>
          </a:xfrm>
          <a:prstGeom prst="rect">
            <a:avLst/>
          </a:prstGeom>
        </p:spPr>
      </p:pic>
      <p:sp>
        <p:nvSpPr>
          <p:cNvPr id="2" name="标题 1"/>
          <p:cNvSpPr>
            <a:spLocks noGrp="1"/>
          </p:cNvSpPr>
          <p:nvPr>
            <p:ph type="title"/>
          </p:nvPr>
        </p:nvSpPr>
        <p:spPr>
          <a:xfrm>
            <a:off x="838199" y="2799217"/>
            <a:ext cx="10555045" cy="1259566"/>
          </a:xfrm>
        </p:spPr>
        <p:txBody>
          <a:bodyPr>
            <a:noAutofit/>
          </a:bodyPr>
          <a:lstStyle>
            <a:lvl1pPr algn="ctr">
              <a:defRPr sz="4400" b="1"/>
            </a:lvl1pPr>
          </a:lstStyle>
          <a:p>
            <a:r>
              <a:rPr kumimoji="1" lang="zh-CN" altLang="en-US" dirty="0"/>
              <a:t>单击此处编辑母版标题样式</a:t>
            </a:r>
          </a:p>
        </p:txBody>
      </p:sp>
      <p:sp>
        <p:nvSpPr>
          <p:cNvPr id="3" name="灯片编号占位符 2"/>
          <p:cNvSpPr>
            <a:spLocks noGrp="1"/>
          </p:cNvSpPr>
          <p:nvPr>
            <p:ph type="sldNum" sz="quarter" idx="10"/>
          </p:nvPr>
        </p:nvSpPr>
        <p:spPr/>
        <p:txBody>
          <a:bodyPr/>
          <a:lstStyle/>
          <a:p>
            <a:fld id="{E31008D9-F0B1-D749-B2AB-825935940C7B}" type="slidenum">
              <a:rPr lang="en-US" altLang="zh-CN" smtClean="0"/>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pic>
        <p:nvPicPr>
          <p:cNvPr id="8" name="图片 7"/>
          <p:cNvPicPr>
            <a:picLocks noChangeAspect="1"/>
          </p:cNvPicPr>
          <p:nvPr userDrawn="1"/>
        </p:nvPicPr>
        <p:blipFill>
          <a:blip r:embed="rId2"/>
          <a:stretch>
            <a:fillRect/>
          </a:stretch>
        </p:blipFill>
        <p:spPr>
          <a:xfrm>
            <a:off x="5334000" y="12700"/>
            <a:ext cx="6858000" cy="6858000"/>
          </a:xfrm>
          <a:prstGeom prst="rect">
            <a:avLst/>
          </a:prstGeom>
        </p:spPr>
      </p:pic>
      <p:pic>
        <p:nvPicPr>
          <p:cNvPr id="9" name="图片 8"/>
          <p:cNvPicPr>
            <a:picLocks noChangeAspect="1"/>
          </p:cNvPicPr>
          <p:nvPr userDrawn="1"/>
        </p:nvPicPr>
        <p:blipFill>
          <a:blip r:embed="rId3"/>
          <a:stretch>
            <a:fillRect/>
          </a:stretch>
        </p:blipFill>
        <p:spPr>
          <a:xfrm>
            <a:off x="245549" y="106852"/>
            <a:ext cx="1490102" cy="526158"/>
          </a:xfrm>
          <a:prstGeom prst="rect">
            <a:avLst/>
          </a:prstGeom>
        </p:spPr>
      </p:pic>
      <p:sp>
        <p:nvSpPr>
          <p:cNvPr id="13" name="矩形 12"/>
          <p:cNvSpPr/>
          <p:nvPr userDrawn="1"/>
        </p:nvSpPr>
        <p:spPr>
          <a:xfrm>
            <a:off x="1596127" y="2450360"/>
            <a:ext cx="3185626" cy="1754326"/>
          </a:xfrm>
          <a:prstGeom prst="rect">
            <a:avLst/>
          </a:prstGeom>
        </p:spPr>
        <p:txBody>
          <a:bodyPr wrap="square">
            <a:spAutoFit/>
          </a:bodyPr>
          <a:lstStyle/>
          <a:p>
            <a:r>
              <a:rPr kumimoji="1" lang="en-US" altLang="zh-CN" sz="5400" b="1" dirty="0">
                <a:solidFill>
                  <a:schemeClr val="tx1"/>
                </a:solidFill>
              </a:rPr>
              <a:t>THANK</a:t>
            </a:r>
          </a:p>
          <a:p>
            <a:r>
              <a:rPr kumimoji="1" lang="en-US" altLang="zh-CN" sz="5400" b="1" dirty="0">
                <a:solidFill>
                  <a:schemeClr val="tx1"/>
                </a:solidFill>
              </a:rPr>
              <a:t>YOU</a:t>
            </a:r>
            <a:endParaRPr lang="zh-CN" altLang="en-US" sz="5400" b="1"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5" name="灯片编号占位符 4"/>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灯片编号占位符 6"/>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9" name="灯片编号占位符 8"/>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7" name="灯片编号占位符 6"/>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7" name="灯片编号占位符 6"/>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灯片编号占位符 5"/>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灯片编号占位符 5"/>
          <p:cNvSpPr>
            <a:spLocks noGrp="1"/>
          </p:cNvSpPr>
          <p:nvPr>
            <p:ph type="sldNum" sz="quarter" idx="12"/>
          </p:nvPr>
        </p:nvSpPr>
        <p:spPr/>
        <p:txBody>
          <a:bodyPr/>
          <a:lstStyle/>
          <a:p>
            <a:fld id="{E31008D9-F0B1-D749-B2AB-825935940C7B}"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53975" y="142440"/>
            <a:ext cx="10555045" cy="493200"/>
          </a:xfrm>
          <a:prstGeom prst="rect">
            <a:avLst/>
          </a:prstGeom>
        </p:spPr>
        <p:txBody>
          <a:bodyPr vert="horz" lIns="91440" tIns="45720" rIns="91440" bIns="45720" rtlCol="0" anchor="ctr">
            <a:noAutofit/>
          </a:bodyPr>
          <a:lstStyle/>
          <a:p>
            <a:r>
              <a:rPr kumimoji="1" lang="zh-CN" altLang="en-US" dirty="0"/>
              <a:t>单击此处编辑母版标题样式</a:t>
            </a:r>
          </a:p>
        </p:txBody>
      </p:sp>
      <p:sp>
        <p:nvSpPr>
          <p:cNvPr id="3" name="文本占位符 2"/>
          <p:cNvSpPr>
            <a:spLocks noGrp="1"/>
          </p:cNvSpPr>
          <p:nvPr>
            <p:ph type="body" idx="1"/>
          </p:nvPr>
        </p:nvSpPr>
        <p:spPr>
          <a:xfrm>
            <a:off x="857921" y="1137469"/>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6" name="灯片编号占位符 5"/>
          <p:cNvSpPr>
            <a:spLocks noGrp="1"/>
          </p:cNvSpPr>
          <p:nvPr>
            <p:ph type="sldNum" sz="quarter" idx="4"/>
          </p:nvPr>
        </p:nvSpPr>
        <p:spPr>
          <a:xfrm>
            <a:off x="164521" y="6356350"/>
            <a:ext cx="540657" cy="365125"/>
          </a:xfrm>
          <a:prstGeom prst="rect">
            <a:avLst/>
          </a:prstGeom>
        </p:spPr>
        <p:txBody>
          <a:bodyPr vert="horz" lIns="91440" tIns="45720" rIns="91440" bIns="45720" rtlCol="0" anchor="ctr"/>
          <a:lstStyle>
            <a:lvl1pPr algn="r">
              <a:defRPr kumimoji="1" lang="zh-CN" altLang="en-US" sz="1200" smtClean="0">
                <a:solidFill>
                  <a:schemeClr val="tx1">
                    <a:tint val="75000"/>
                  </a:schemeClr>
                </a:solidFill>
              </a:defRPr>
            </a:lvl1pPr>
          </a:lstStyle>
          <a:p>
            <a:fld id="{E31008D9-F0B1-D749-B2AB-825935940C7B}" type="slidenum">
              <a:rPr lang="en-US" altLang="zh-CN" smtClean="0"/>
              <a:t>‹#›</a:t>
            </a:fld>
            <a:endParaRPr lang="en-US" altLang="zh-CN"/>
          </a:p>
        </p:txBody>
      </p:sp>
      <p:pic>
        <p:nvPicPr>
          <p:cNvPr id="13" name="图片 12"/>
          <p:cNvPicPr>
            <a:picLocks noChangeAspect="1"/>
          </p:cNvPicPr>
          <p:nvPr userDrawn="1"/>
        </p:nvPicPr>
        <p:blipFill rotWithShape="1">
          <a:blip r:embed="rId14"/>
          <a:srcRect l="31836"/>
          <a:stretch>
            <a:fillRect/>
          </a:stretch>
        </p:blipFill>
        <p:spPr>
          <a:xfrm>
            <a:off x="10945990" y="6231665"/>
            <a:ext cx="949036" cy="489810"/>
          </a:xfrm>
          <a:prstGeom prst="rect">
            <a:avLst/>
          </a:prstGeom>
        </p:spPr>
      </p:pic>
      <p:cxnSp>
        <p:nvCxnSpPr>
          <p:cNvPr id="15" name="直线连接符 14"/>
          <p:cNvCxnSpPr/>
          <p:nvPr userDrawn="1"/>
        </p:nvCxnSpPr>
        <p:spPr>
          <a:xfrm>
            <a:off x="705178" y="6395678"/>
            <a:ext cx="0" cy="2990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rotWithShape="1">
          <a:blip r:embed="rId14"/>
          <a:srcRect t="1" r="69292" b="-1824"/>
          <a:stretch>
            <a:fillRect/>
          </a:stretch>
        </p:blipFill>
        <p:spPr>
          <a:xfrm>
            <a:off x="235871" y="127179"/>
            <a:ext cx="419881" cy="489811"/>
          </a:xfrm>
          <a:prstGeom prst="rect">
            <a:avLst/>
          </a:prstGeom>
        </p:spPr>
      </p:pic>
      <p:sp>
        <p:nvSpPr>
          <p:cNvPr id="19" name="日期占位符 3"/>
          <p:cNvSpPr txBox="1"/>
          <p:nvPr userDrawn="1"/>
        </p:nvSpPr>
        <p:spPr>
          <a:xfrm>
            <a:off x="3683752" y="6472841"/>
            <a:ext cx="4863939"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dirty="0"/>
              <a:t>Shanghai </a:t>
            </a:r>
            <a:r>
              <a:rPr kumimoji="1" lang="en-US" altLang="zh-CN" dirty="0" err="1"/>
              <a:t>StarFive</a:t>
            </a:r>
            <a:r>
              <a:rPr kumimoji="1" lang="en-US" altLang="zh-CN" dirty="0"/>
              <a:t> Technology Co., Ltd.</a:t>
            </a: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baseline="0">
          <a:solidFill>
            <a:schemeClr val="tx1"/>
          </a:solidFill>
          <a:latin typeface="Arial" panose="020B060402020202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webp"/><Relationship Id="rId2" Type="http://schemas.openxmlformats.org/officeDocument/2006/relationships/notesSlide" Target="../notesSlides/notesSlide11.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webp"/><Relationship Id="rId27" Type="http://schemas.openxmlformats.org/officeDocument/2006/relationships/image" Target="../media/image58.png"/><Relationship Id="rId30"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slideLayout" Target="../slideLayouts/slideLayout2.xml"/><Relationship Id="rId21" Type="http://schemas.openxmlformats.org/officeDocument/2006/relationships/image" Target="../media/image79.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tags" Target="../tags/tag5.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tags" Target="../tags/tag4.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3.sv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notesSlide" Target="../notesSlides/notesSlide14.xml"/><Relationship Id="rId9" Type="http://schemas.openxmlformats.org/officeDocument/2006/relationships/image" Target="../media/image67.sv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1.xml"/><Relationship Id="rId7" Type="http://schemas.openxmlformats.org/officeDocument/2006/relationships/image" Target="../media/image10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3.jpe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notesSlide" Target="../notesSlides/notesSlide21.xml"/><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jpg"/><Relationship Id="rId7" Type="http://schemas.openxmlformats.org/officeDocument/2006/relationships/hyperlink" Target="mailto:support@sifive-china.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recruitment@starfivetech.com" TargetMode="External"/><Relationship Id="rId5" Type="http://schemas.openxmlformats.org/officeDocument/2006/relationships/hyperlink" Target="mailto:marketing@starfivetech.com" TargetMode="External"/><Relationship Id="rId4" Type="http://schemas.openxmlformats.org/officeDocument/2006/relationships/hyperlink" Target="mailto:sales@starfivetech.com" TargetMode="External"/><Relationship Id="rId9"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p:cNvSpPr>
            <a:spLocks noGrp="1"/>
          </p:cNvSpPr>
          <p:nvPr>
            <p:ph type="title"/>
          </p:nvPr>
        </p:nvSpPr>
        <p:spPr>
          <a:xfrm>
            <a:off x="408000" y="1569648"/>
            <a:ext cx="11376000" cy="2352976"/>
          </a:xfrm>
        </p:spPr>
        <p:txBody>
          <a:bodyPr/>
          <a:lstStyle/>
          <a:p>
            <a:r>
              <a:rPr lang="en-US" altLang="zh-CN" dirty="0">
                <a:latin typeface="+mn-lt"/>
                <a:ea typeface="+mj-ea"/>
              </a:rPr>
              <a:t>RISC-V</a:t>
            </a:r>
            <a:r>
              <a:rPr lang="zh-CN" altLang="en-US" dirty="0">
                <a:latin typeface="+mn-lt"/>
                <a:ea typeface="+mj-ea"/>
              </a:rPr>
              <a:t>开源芯片，开发板</a:t>
            </a:r>
            <a:br>
              <a:rPr lang="en-US" altLang="zh-CN" dirty="0">
                <a:latin typeface="+mn-lt"/>
                <a:ea typeface="+mj-ea"/>
              </a:rPr>
            </a:br>
            <a:r>
              <a:rPr lang="zh-CN" altLang="en-US" dirty="0">
                <a:latin typeface="+mn-lt"/>
                <a:ea typeface="+mj-ea"/>
              </a:rPr>
              <a:t>与生态社区建设</a:t>
            </a:r>
            <a:endParaRPr lang="zh-CN" altLang="en-US" dirty="0">
              <a:latin typeface="微软雅黑" panose="020B0503020204020204" pitchFamily="34" charset="-122"/>
              <a:cs typeface="+mn-ea"/>
              <a:sym typeface="微软雅黑" panose="020B0503020204020204" pitchFamily="34" charset="-122"/>
            </a:endParaRPr>
          </a:p>
        </p:txBody>
      </p:sp>
      <p:sp>
        <p:nvSpPr>
          <p:cNvPr id="9" name="文本占位符 4"/>
          <p:cNvSpPr>
            <a:spLocks noGrp="1"/>
          </p:cNvSpPr>
          <p:nvPr>
            <p:ph type="body" idx="1"/>
          </p:nvPr>
        </p:nvSpPr>
        <p:spPr>
          <a:xfrm>
            <a:off x="6634473" y="3908764"/>
            <a:ext cx="4751685" cy="1224142"/>
          </a:xfrm>
        </p:spPr>
        <p:txBody>
          <a:bodyPr>
            <a:normAutofit/>
          </a:bodyPr>
          <a:lstStyle/>
          <a:p>
            <a:pPr marL="0" marR="0" lvl="0" indent="0" algn="r" defTabSz="914400" rtl="0" eaLnBrk="1" fontAlgn="auto" latinLnBrk="0" hangingPunct="1">
              <a:lnSpc>
                <a:spcPct val="120000"/>
              </a:lnSpc>
              <a:spcBef>
                <a:spcPct val="100000"/>
              </a:spcBef>
              <a:spcAft>
                <a:spcPct val="0"/>
              </a:spcAft>
              <a:buClrTx/>
              <a:buSzTx/>
              <a:buFontTx/>
              <a:buNone/>
              <a:defRPr/>
            </a:pPr>
            <a:r>
              <a:rPr kumimoji="0" lang="en-US" altLang="zh-CN" sz="2000" b="0" i="0" u="none" strike="noStrike" kern="1200" cap="none" spc="300" normalizeH="0" baseline="0" noProof="0" dirty="0">
                <a:ln>
                  <a:noFill/>
                </a:ln>
                <a:effectLst/>
                <a:uLnTx/>
                <a:uFillTx/>
                <a:latin typeface="等线" panose="02010600030101010101" pitchFamily="2" charset="-122"/>
                <a:ea typeface="等线" panose="02010600030101010101" pitchFamily="2" charset="-122"/>
                <a:cs typeface="+mn-ea"/>
                <a:sym typeface="微软雅黑" panose="020B0503020204020204" pitchFamily="34" charset="-122"/>
              </a:rPr>
              <a:t> </a:t>
            </a:r>
            <a:r>
              <a:rPr kumimoji="0" lang="zh-CN" altLang="en-US" sz="2000" b="0" i="0" u="none" strike="noStrike" kern="1200" cap="none" spc="300" normalizeH="0" baseline="0" noProof="0" dirty="0">
                <a:ln>
                  <a:noFill/>
                </a:ln>
                <a:effectLst/>
                <a:uLnTx/>
                <a:uFillTx/>
                <a:latin typeface="等线" panose="02010600030101010101" pitchFamily="2" charset="-122"/>
                <a:ea typeface="等线" panose="02010600030101010101" pitchFamily="2" charset="-122"/>
                <a:cs typeface="+mn-ea"/>
                <a:sym typeface="微软雅黑" panose="020B0503020204020204" pitchFamily="34" charset="-122"/>
              </a:rPr>
              <a:t>赛昉科技 </a:t>
            </a:r>
            <a:r>
              <a:rPr kumimoji="0" lang="en-US" altLang="zh-CN" sz="2000" b="0" i="0" u="none" strike="noStrike" kern="1200" cap="none" spc="300" normalizeH="0" baseline="0" noProof="0" dirty="0">
                <a:ln>
                  <a:noFill/>
                </a:ln>
                <a:effectLst/>
                <a:uLnTx/>
                <a:uFillTx/>
                <a:latin typeface="等线" panose="02010600030101010101" pitchFamily="2" charset="-122"/>
                <a:ea typeface="等线" panose="02010600030101010101" pitchFamily="2" charset="-122"/>
                <a:cs typeface="+mn-ea"/>
                <a:sym typeface="微软雅黑" panose="020B0503020204020204" pitchFamily="34" charset="-122"/>
              </a:rPr>
              <a:t>Allen Xue</a:t>
            </a:r>
            <a:endParaRPr lang="en-US" altLang="zh-CN" sz="2000" b="0" spc="300" dirty="0">
              <a:latin typeface="等线" panose="02010600030101010101" pitchFamily="2" charset="-122"/>
              <a:ea typeface="等线" panose="02010600030101010101" pitchFamily="2" charset="-122"/>
              <a:cs typeface="+mn-ea"/>
              <a:sym typeface="微软雅黑" panose="020B0503020204020204" pitchFamily="34" charset="-122"/>
            </a:endParaRPr>
          </a:p>
          <a:p>
            <a:pPr marL="0" marR="0" lvl="0" indent="0" algn="r" defTabSz="914400" rtl="0" eaLnBrk="1" fontAlgn="auto" latinLnBrk="0" hangingPunct="1">
              <a:lnSpc>
                <a:spcPct val="120000"/>
              </a:lnSpc>
              <a:spcBef>
                <a:spcPct val="100000"/>
              </a:spcBef>
              <a:spcAft>
                <a:spcPct val="0"/>
              </a:spcAft>
              <a:buClrTx/>
              <a:buSzTx/>
              <a:buFontTx/>
              <a:buNone/>
              <a:defRPr/>
            </a:pPr>
            <a:r>
              <a:rPr kumimoji="0" lang="en-US" altLang="zh-CN" sz="2000" b="0" i="0" u="none" strike="noStrike" kern="1200" cap="none" spc="300" normalizeH="0" baseline="0" noProof="0" dirty="0">
                <a:ln>
                  <a:noFill/>
                </a:ln>
                <a:effectLst/>
                <a:uLnTx/>
                <a:uFillTx/>
                <a:latin typeface="等线" panose="02010600030101010101" pitchFamily="2" charset="-122"/>
                <a:ea typeface="等线" panose="02010600030101010101" pitchFamily="2" charset="-122"/>
                <a:cs typeface="+mn-ea"/>
                <a:sym typeface="微软雅黑" panose="020B0503020204020204" pitchFamily="34" charset="-122"/>
              </a:rPr>
              <a:t>2023.10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61F928F7-00FB-4FF8-BD32-A50D98A72089}"/>
              </a:ext>
            </a:extLst>
          </p:cNvPr>
          <p:cNvSpPr>
            <a:spLocks noGrp="1"/>
          </p:cNvSpPr>
          <p:nvPr>
            <p:ph type="title"/>
          </p:nvPr>
        </p:nvSpPr>
        <p:spPr>
          <a:xfrm>
            <a:off x="692085" y="141459"/>
            <a:ext cx="8534498" cy="493200"/>
          </a:xfrm>
          <a:ln>
            <a:noFill/>
          </a:ln>
        </p:spPr>
        <p:txBody>
          <a:bodyPr/>
          <a:lstStyle/>
          <a:p>
            <a:r>
              <a:rPr lang="zh-CN" altLang="en-US" sz="2800" dirty="0">
                <a:solidFill>
                  <a:srgbClr val="000000"/>
                </a:solidFill>
                <a:latin typeface="微软雅黑" panose="020B0503020204020204" pitchFamily="34" charset="-122"/>
                <a:ea typeface="微软雅黑" panose="020B0503020204020204" pitchFamily="34" charset="-122"/>
                <a:cs typeface="Arial"/>
                <a:sym typeface="微软雅黑" panose="020B0503020204020204" pitchFamily="34" charset="-122"/>
              </a:rPr>
              <a:t>开源具体策略</a:t>
            </a:r>
          </a:p>
        </p:txBody>
      </p:sp>
      <p:sp>
        <p:nvSpPr>
          <p:cNvPr id="3" name="灯片编号占位符 2">
            <a:extLst>
              <a:ext uri="{FF2B5EF4-FFF2-40B4-BE49-F238E27FC236}">
                <a16:creationId xmlns:a16="http://schemas.microsoft.com/office/drawing/2014/main" id="{4F230D4F-D0AB-4149-8C88-E3DD67B43B5C}"/>
              </a:ext>
            </a:extLst>
          </p:cNvPr>
          <p:cNvSpPr>
            <a:spLocks noGrp="1"/>
          </p:cNvSpPr>
          <p:nvPr>
            <p:ph type="sldNum" sz="quarter" idx="10"/>
          </p:nvPr>
        </p:nvSpPr>
        <p:spPr>
          <a:xfrm>
            <a:off x="0" y="6334813"/>
            <a:ext cx="692084" cy="414779"/>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008D9-F0B1-D749-B2AB-825935940C7B}" type="slidenum">
              <a:rPr lang="en-US" altLang="zh-CN" smtClean="0"/>
              <a:pPr/>
              <a:t>10</a:t>
            </a:fld>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2" name="表格 6">
            <a:extLst>
              <a:ext uri="{FF2B5EF4-FFF2-40B4-BE49-F238E27FC236}">
                <a16:creationId xmlns:a16="http://schemas.microsoft.com/office/drawing/2014/main" id="{8215DA1F-6B2C-4392-C55A-F695F65FBE53}"/>
              </a:ext>
            </a:extLst>
          </p:cNvPr>
          <p:cNvGraphicFramePr>
            <a:graphicFrameLocks noGrp="1"/>
          </p:cNvGraphicFramePr>
          <p:nvPr/>
        </p:nvGraphicFramePr>
        <p:xfrm>
          <a:off x="692084" y="1054442"/>
          <a:ext cx="10639945" cy="4810201"/>
        </p:xfrm>
        <a:graphic>
          <a:graphicData uri="http://schemas.openxmlformats.org/drawingml/2006/table">
            <a:tbl>
              <a:tblPr firstRow="1" bandRow="1">
                <a:tableStyleId>{5C22544A-7EE6-4342-B048-85BDC9FD1C3A}</a:tableStyleId>
              </a:tblPr>
              <a:tblGrid>
                <a:gridCol w="1309982">
                  <a:extLst>
                    <a:ext uri="{9D8B030D-6E8A-4147-A177-3AD203B41FA5}">
                      <a16:colId xmlns:a16="http://schemas.microsoft.com/office/drawing/2014/main" val="2152800985"/>
                    </a:ext>
                  </a:extLst>
                </a:gridCol>
                <a:gridCol w="818738">
                  <a:extLst>
                    <a:ext uri="{9D8B030D-6E8A-4147-A177-3AD203B41FA5}">
                      <a16:colId xmlns:a16="http://schemas.microsoft.com/office/drawing/2014/main" val="47012958"/>
                    </a:ext>
                  </a:extLst>
                </a:gridCol>
                <a:gridCol w="1801226">
                  <a:extLst>
                    <a:ext uri="{9D8B030D-6E8A-4147-A177-3AD203B41FA5}">
                      <a16:colId xmlns:a16="http://schemas.microsoft.com/office/drawing/2014/main" val="3070005015"/>
                    </a:ext>
                  </a:extLst>
                </a:gridCol>
                <a:gridCol w="2450848">
                  <a:extLst>
                    <a:ext uri="{9D8B030D-6E8A-4147-A177-3AD203B41FA5}">
                      <a16:colId xmlns:a16="http://schemas.microsoft.com/office/drawing/2014/main" val="547274699"/>
                    </a:ext>
                  </a:extLst>
                </a:gridCol>
                <a:gridCol w="2069528">
                  <a:extLst>
                    <a:ext uri="{9D8B030D-6E8A-4147-A177-3AD203B41FA5}">
                      <a16:colId xmlns:a16="http://schemas.microsoft.com/office/drawing/2014/main" val="848060038"/>
                    </a:ext>
                  </a:extLst>
                </a:gridCol>
                <a:gridCol w="2189623">
                  <a:extLst>
                    <a:ext uri="{9D8B030D-6E8A-4147-A177-3AD203B41FA5}">
                      <a16:colId xmlns:a16="http://schemas.microsoft.com/office/drawing/2014/main" val="2221929445"/>
                    </a:ext>
                  </a:extLst>
                </a:gridCol>
              </a:tblGrid>
              <a:tr h="533517">
                <a:tc>
                  <a:txBody>
                    <a:bodyPr/>
                    <a:lstStyle/>
                    <a:p>
                      <a:pPr algn="ct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分类</a:t>
                      </a:r>
                    </a:p>
                  </a:txBody>
                  <a:tcPr/>
                </a:tc>
                <a:tc>
                  <a:txBody>
                    <a:bodyPr/>
                    <a:lstStyle/>
                    <a:p>
                      <a:pPr algn="ct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简写</a:t>
                      </a:r>
                    </a:p>
                  </a:txBody>
                  <a:tcPr/>
                </a:tc>
                <a:tc>
                  <a:txBody>
                    <a:bodyPr/>
                    <a:lstStyle/>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7110 IP</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52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项</a:t>
                      </a:r>
                    </a:p>
                  </a:txBody>
                  <a:tcPr/>
                </a:tc>
                <a:tc>
                  <a:txBody>
                    <a:bodyPr/>
                    <a:lstStyle/>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7110 SoC</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43</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项</a:t>
                      </a:r>
                    </a:p>
                  </a:txBody>
                  <a:tcPr/>
                </a:tc>
                <a:tc>
                  <a:txBody>
                    <a:bodyPr/>
                    <a:lstStyle/>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SDK</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项</a:t>
                      </a:r>
                    </a:p>
                  </a:txBody>
                  <a:tcPr/>
                </a:tc>
                <a:tc>
                  <a:txBody>
                    <a:bodyPr/>
                    <a:lstStyle/>
                    <a:p>
                      <a:pPr algn="ct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VF2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文档</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设计资料：</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27</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项</a:t>
                      </a:r>
                    </a:p>
                  </a:txBody>
                  <a:tcPr/>
                </a:tc>
                <a:extLst>
                  <a:ext uri="{0D108BD9-81ED-4DB2-BD59-A6C34878D82A}">
                    <a16:rowId xmlns:a16="http://schemas.microsoft.com/office/drawing/2014/main" val="336034168"/>
                  </a:ext>
                </a:extLst>
              </a:tr>
              <a:tr h="1091009">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开源</a:t>
                      </a: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Y</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14</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，其中</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Softcore 11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；文档</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3</a:t>
                      </a: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，其中：</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Lib 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；源码包</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；文档</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29</a:t>
                      </a:r>
                    </a:p>
                    <a:p>
                      <a:pPr algn="l"/>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，均为源代码</a:t>
                      </a: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，其中</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文档</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13</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；设计源文件 </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9</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extLst>
                  <a:ext uri="{0D108BD9-81ED-4DB2-BD59-A6C34878D82A}">
                    <a16:rowId xmlns:a16="http://schemas.microsoft.com/office/drawing/2014/main" val="2360038265"/>
                  </a:ext>
                </a:extLst>
              </a:tr>
              <a:tr h="888224">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请求后获取</a:t>
                      </a: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OR</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，均为文档</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，为源代码</a:t>
                      </a:r>
                    </a:p>
                    <a:p>
                      <a:pPr algn="l"/>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，其中</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文档</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设计源文件 </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extLst>
                  <a:ext uri="{0D108BD9-81ED-4DB2-BD59-A6C34878D82A}">
                    <a16:rowId xmlns:a16="http://schemas.microsoft.com/office/drawing/2014/main" val="2316134255"/>
                  </a:ext>
                </a:extLst>
              </a:tr>
              <a:tr h="764777">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签署</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NDA</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后获取</a:t>
                      </a: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ORN</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，均为</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Softcore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extLst>
                  <a:ext uri="{0D108BD9-81ED-4DB2-BD59-A6C34878D82A}">
                    <a16:rowId xmlns:a16="http://schemas.microsoft.com/office/drawing/2014/main" val="170644132"/>
                  </a:ext>
                </a:extLst>
              </a:tr>
              <a:tr h="664111">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部分开源</a:t>
                      </a: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POS</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，为文档</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，为文档</a:t>
                      </a:r>
                    </a:p>
                  </a:txBody>
                  <a:tcPr/>
                </a:tc>
                <a:extLst>
                  <a:ext uri="{0D108BD9-81ED-4DB2-BD59-A6C34878D82A}">
                    <a16:rowId xmlns:a16="http://schemas.microsoft.com/office/drawing/2014/main" val="2838673203"/>
                  </a:ext>
                </a:extLst>
              </a:tr>
              <a:tr h="795121">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不开源</a:t>
                      </a: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N</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总计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，其中</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Softcore 15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GDS 15</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，其中：</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设计源文件</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，文档</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tc>
                  <a:txBody>
                    <a:bodyPr/>
                    <a:lstStyle/>
                    <a:p>
                      <a:pPr algn="l"/>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txBody>
                  <a:tcPr/>
                </a:tc>
                <a:extLst>
                  <a:ext uri="{0D108BD9-81ED-4DB2-BD59-A6C34878D82A}">
                    <a16:rowId xmlns:a16="http://schemas.microsoft.com/office/drawing/2014/main" val="715596761"/>
                  </a:ext>
                </a:extLst>
              </a:tr>
            </a:tbl>
          </a:graphicData>
        </a:graphic>
      </p:graphicFrame>
      <p:sp>
        <p:nvSpPr>
          <p:cNvPr id="4" name="文本框 3">
            <a:extLst>
              <a:ext uri="{FF2B5EF4-FFF2-40B4-BE49-F238E27FC236}">
                <a16:creationId xmlns:a16="http://schemas.microsoft.com/office/drawing/2014/main" id="{3CADC7FB-85BB-1161-1F2E-E851B76D7E4E}"/>
              </a:ext>
            </a:extLst>
          </p:cNvPr>
          <p:cNvSpPr txBox="1"/>
          <p:nvPr/>
        </p:nvSpPr>
        <p:spPr>
          <a:xfrm>
            <a:off x="8893628" y="6019800"/>
            <a:ext cx="1175657" cy="369332"/>
          </a:xfrm>
          <a:prstGeom prst="rect">
            <a:avLst/>
          </a:prstGeom>
          <a:noFill/>
        </p:spPr>
        <p:txBody>
          <a:bodyPr wrap="square" rtlCol="0">
            <a:spAutoFit/>
          </a:bodyPr>
          <a:lstStyle/>
          <a:p>
            <a:r>
              <a:rPr lang="zh-CN" altLang="en-US" dirty="0"/>
              <a:t>共</a:t>
            </a:r>
            <a:r>
              <a:rPr lang="en-US" altLang="zh-CN" dirty="0"/>
              <a:t>128</a:t>
            </a:r>
            <a:r>
              <a:rPr lang="zh-CN" altLang="en-US" dirty="0"/>
              <a:t>项</a:t>
            </a:r>
          </a:p>
        </p:txBody>
      </p:sp>
    </p:spTree>
    <p:extLst>
      <p:ext uri="{BB962C8B-B14F-4D97-AF65-F5344CB8AC3E}">
        <p14:creationId xmlns:p14="http://schemas.microsoft.com/office/powerpoint/2010/main" val="406809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D0F3F-04B4-4292-A0F5-10C7F782E91F}"/>
              </a:ext>
            </a:extLst>
          </p:cNvPr>
          <p:cNvSpPr>
            <a:spLocks noGrp="1"/>
          </p:cNvSpPr>
          <p:nvPr>
            <p:ph type="title"/>
          </p:nvPr>
        </p:nvSpPr>
        <p:spPr>
          <a:xfrm>
            <a:off x="817429" y="111286"/>
            <a:ext cx="10555045" cy="493200"/>
          </a:xfrm>
        </p:spPr>
        <p:txBody>
          <a:bodyPr/>
          <a:lstStyle/>
          <a:p>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2.1</a:t>
            </a:r>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关于开源许可证</a:t>
            </a:r>
          </a:p>
        </p:txBody>
      </p:sp>
      <p:sp>
        <p:nvSpPr>
          <p:cNvPr id="3" name="灯片编号占位符 2">
            <a:extLst>
              <a:ext uri="{FF2B5EF4-FFF2-40B4-BE49-F238E27FC236}">
                <a16:creationId xmlns:a16="http://schemas.microsoft.com/office/drawing/2014/main" id="{94126877-759D-4E2A-841B-B0BC94CD6BD8}"/>
              </a:ext>
            </a:extLst>
          </p:cNvPr>
          <p:cNvSpPr>
            <a:spLocks noGrp="1"/>
          </p:cNvSpPr>
          <p:nvPr>
            <p:ph type="sldNum" sz="quarter" idx="10"/>
          </p:nvPr>
        </p:nvSpPr>
        <p:spPr>
          <a:xfrm>
            <a:off x="0" y="6334813"/>
            <a:ext cx="692084" cy="414779"/>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008D9-F0B1-D749-B2AB-825935940C7B}" type="slidenum">
              <a:rPr lang="en-US" altLang="zh-CN" smtClean="0"/>
              <a:pPr/>
              <a:t>11</a:t>
            </a:fld>
            <a:endParaRPr lang="en-US"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a:extLst>
              <a:ext uri="{FF2B5EF4-FFF2-40B4-BE49-F238E27FC236}">
                <a16:creationId xmlns:a16="http://schemas.microsoft.com/office/drawing/2014/main" id="{AE1DA6FD-6FD9-4ADB-922A-44CBE581C3AA}"/>
              </a:ext>
            </a:extLst>
          </p:cNvPr>
          <p:cNvSpPr txBox="1"/>
          <p:nvPr/>
        </p:nvSpPr>
        <p:spPr>
          <a:xfrm>
            <a:off x="85060" y="731852"/>
            <a:ext cx="4171950" cy="40010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开源许可证分为</a:t>
            </a: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类</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开放型：没有使用限制，不保证代码质量，自担风险，必须披露原作者（</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MIT</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BSD</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Apache</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弱传染型：修改的代码依照原许可证开源，保证其他人在许可证下共享源代码（</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LGPL</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MPL</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EPL</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传染型：如果部分代码在该许可证下，则发布时作为整体使用该许可证（</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GPL</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强传染型：在传染型许可证下增加了网上应用程序的约束，当不二次发行但用于提供云服务</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远程网络交付时，则该修改的代码需要开源（</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AGPL</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3" name="iṧlïḋé">
            <a:extLst>
              <a:ext uri="{FF2B5EF4-FFF2-40B4-BE49-F238E27FC236}">
                <a16:creationId xmlns:a16="http://schemas.microsoft.com/office/drawing/2014/main" id="{F4DFDA33-DC25-47B6-B3C2-848DFF806F68}"/>
              </a:ext>
            </a:extLst>
          </p:cNvPr>
          <p:cNvSpPr/>
          <p:nvPr/>
        </p:nvSpPr>
        <p:spPr bwMode="gray">
          <a:xfrm>
            <a:off x="4324066" y="3398742"/>
            <a:ext cx="2556000" cy="592537"/>
          </a:xfrm>
          <a:prstGeom prst="rect">
            <a:avLst/>
          </a:prstGeom>
          <a:solidFill>
            <a:schemeClr val="accent2"/>
          </a:solidFill>
          <a:ln w="19050">
            <a:no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a:bodyPr>
          <a:lstStyle/>
          <a:p>
            <a:pPr algn="ct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BSD</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íŝļiḍê">
            <a:extLst>
              <a:ext uri="{FF2B5EF4-FFF2-40B4-BE49-F238E27FC236}">
                <a16:creationId xmlns:a16="http://schemas.microsoft.com/office/drawing/2014/main" id="{61645841-CD1A-4A16-94ED-79CCEEA9FBBC}"/>
              </a:ext>
            </a:extLst>
          </p:cNvPr>
          <p:cNvSpPr/>
          <p:nvPr/>
        </p:nvSpPr>
        <p:spPr bwMode="gray">
          <a:xfrm>
            <a:off x="4313434" y="4146561"/>
            <a:ext cx="2556000" cy="592537"/>
          </a:xfrm>
          <a:prstGeom prst="rect">
            <a:avLst/>
          </a:prstGeom>
          <a:solidFill>
            <a:schemeClr val="accent3"/>
          </a:solidFill>
          <a:ln w="19050">
            <a:no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a:bodyPr>
          <a:lstStyle/>
          <a:p>
            <a:pPr algn="ct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LGPL</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iṩ1ide">
            <a:extLst>
              <a:ext uri="{FF2B5EF4-FFF2-40B4-BE49-F238E27FC236}">
                <a16:creationId xmlns:a16="http://schemas.microsoft.com/office/drawing/2014/main" id="{1D6D6AA5-3E58-4A2A-B450-B4D4998EBB95}"/>
              </a:ext>
            </a:extLst>
          </p:cNvPr>
          <p:cNvSpPr/>
          <p:nvPr/>
        </p:nvSpPr>
        <p:spPr bwMode="gray">
          <a:xfrm>
            <a:off x="4288979" y="2203647"/>
            <a:ext cx="2556000" cy="592537"/>
          </a:xfrm>
          <a:prstGeom prst="rect">
            <a:avLst/>
          </a:prstGeom>
          <a:solidFill>
            <a:schemeClr val="accent6"/>
          </a:solidFill>
          <a:ln w="19050">
            <a:no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a:bodyPr>
          <a:lstStyle/>
          <a:p>
            <a:pPr algn="ct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MIT</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iṩ1ide">
            <a:extLst>
              <a:ext uri="{FF2B5EF4-FFF2-40B4-BE49-F238E27FC236}">
                <a16:creationId xmlns:a16="http://schemas.microsoft.com/office/drawing/2014/main" id="{F3DAAB6B-A6D6-41A3-A773-E1DC3D92B960}"/>
              </a:ext>
            </a:extLst>
          </p:cNvPr>
          <p:cNvSpPr/>
          <p:nvPr/>
        </p:nvSpPr>
        <p:spPr bwMode="gray">
          <a:xfrm>
            <a:off x="4297680" y="5042444"/>
            <a:ext cx="2556000" cy="592537"/>
          </a:xfrm>
          <a:prstGeom prst="rect">
            <a:avLst/>
          </a:prstGeom>
          <a:solidFill>
            <a:schemeClr val="tx2"/>
          </a:solidFill>
          <a:ln w="19050">
            <a:no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GPL</a:t>
            </a:r>
          </a:p>
        </p:txBody>
      </p:sp>
      <p:sp>
        <p:nvSpPr>
          <p:cNvPr id="27" name="文本框 26">
            <a:extLst>
              <a:ext uri="{FF2B5EF4-FFF2-40B4-BE49-F238E27FC236}">
                <a16:creationId xmlns:a16="http://schemas.microsoft.com/office/drawing/2014/main" id="{A218B4FE-5474-42E8-B25B-48B5D8D84F4C}"/>
              </a:ext>
            </a:extLst>
          </p:cNvPr>
          <p:cNvSpPr txBox="1"/>
          <p:nvPr/>
        </p:nvSpPr>
        <p:spPr>
          <a:xfrm>
            <a:off x="6856671" y="3240956"/>
            <a:ext cx="5236269"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开放许可证，鼓励代码贡献，但需要尊重代码作者的著作权。需要包含原始版权和许可声明。未经书面许可不得使用原作者</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机构的名字和原产品名字进行推广。</a:t>
            </a:r>
          </a:p>
        </p:txBody>
      </p:sp>
      <p:sp>
        <p:nvSpPr>
          <p:cNvPr id="34" name="文本框 33">
            <a:extLst>
              <a:ext uri="{FF2B5EF4-FFF2-40B4-BE49-F238E27FC236}">
                <a16:creationId xmlns:a16="http://schemas.microsoft.com/office/drawing/2014/main" id="{33255952-70E0-4EDA-B6AA-44C618A669C9}"/>
              </a:ext>
            </a:extLst>
          </p:cNvPr>
          <p:cNvSpPr txBox="1"/>
          <p:nvPr/>
        </p:nvSpPr>
        <p:spPr>
          <a:xfrm>
            <a:off x="6856670" y="4132030"/>
            <a:ext cx="5236269"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弱传染型许可证，允许商业软件通过类库引用方式使用</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LGPL</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类库而不需要公开商业软件源代码，但所有修改、涉及修改的代码、额外</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衍生代码都需采用</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LGPL</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许可证</a:t>
            </a:r>
          </a:p>
        </p:txBody>
      </p:sp>
      <p:sp>
        <p:nvSpPr>
          <p:cNvPr id="35" name="文本框 34">
            <a:extLst>
              <a:ext uri="{FF2B5EF4-FFF2-40B4-BE49-F238E27FC236}">
                <a16:creationId xmlns:a16="http://schemas.microsoft.com/office/drawing/2014/main" id="{62F3C5FD-28DA-435C-9318-8F4D9D26C26F}"/>
              </a:ext>
            </a:extLst>
          </p:cNvPr>
          <p:cNvSpPr txBox="1"/>
          <p:nvPr/>
        </p:nvSpPr>
        <p:spPr>
          <a:xfrm>
            <a:off x="6849578" y="5131604"/>
            <a:ext cx="5236269"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传染型许可证，基于任何人自由复制、修改、发布代码的权力。所有代码的衍生需要按照原许可证发布，不论任何发布形式都必须附上源代码。确保软件永远以开放源代码形式发布，保护开发成果不被窃取用于商业发售。</a:t>
            </a:r>
          </a:p>
        </p:txBody>
      </p:sp>
      <p:sp>
        <p:nvSpPr>
          <p:cNvPr id="36" name="文本框 35">
            <a:extLst>
              <a:ext uri="{FF2B5EF4-FFF2-40B4-BE49-F238E27FC236}">
                <a16:creationId xmlns:a16="http://schemas.microsoft.com/office/drawing/2014/main" id="{03D0215F-6463-463E-8D9E-053760DB7711}"/>
              </a:ext>
            </a:extLst>
          </p:cNvPr>
          <p:cNvSpPr txBox="1"/>
          <p:nvPr/>
        </p:nvSpPr>
        <p:spPr>
          <a:xfrm>
            <a:off x="6830001" y="2018023"/>
            <a:ext cx="5236269"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开放型，允许开发者使用、复制、修改、合并、发表、分发、再授权、销售该软件。条件：在发布的源代码必须包含原始版权和许可生命。若发布的的产品是二进制则需要在文档和版权生命中包含原始版权和许可声明。</a:t>
            </a:r>
          </a:p>
        </p:txBody>
      </p:sp>
      <p:sp>
        <p:nvSpPr>
          <p:cNvPr id="37" name="iṩ1ide">
            <a:extLst>
              <a:ext uri="{FF2B5EF4-FFF2-40B4-BE49-F238E27FC236}">
                <a16:creationId xmlns:a16="http://schemas.microsoft.com/office/drawing/2014/main" id="{E1AEAA07-512F-4563-BA04-71A2EDC2FC53}"/>
              </a:ext>
            </a:extLst>
          </p:cNvPr>
          <p:cNvSpPr/>
          <p:nvPr/>
        </p:nvSpPr>
        <p:spPr bwMode="gray">
          <a:xfrm>
            <a:off x="4281094" y="714110"/>
            <a:ext cx="2556000" cy="592537"/>
          </a:xfrm>
          <a:prstGeom prst="rect">
            <a:avLst/>
          </a:prstGeom>
          <a:solidFill>
            <a:schemeClr val="accent4"/>
          </a:solidFill>
          <a:ln w="19050">
            <a:no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a:bodyPr>
          <a:lstStyle/>
          <a:p>
            <a:pPr algn="ct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Apache</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文本框 37">
            <a:extLst>
              <a:ext uri="{FF2B5EF4-FFF2-40B4-BE49-F238E27FC236}">
                <a16:creationId xmlns:a16="http://schemas.microsoft.com/office/drawing/2014/main" id="{74B9A4C4-D4A6-438E-9245-D6DE13F40D95}"/>
              </a:ext>
            </a:extLst>
          </p:cNvPr>
          <p:cNvSpPr txBox="1"/>
          <p:nvPr/>
        </p:nvSpPr>
        <p:spPr>
          <a:xfrm>
            <a:off x="6803066" y="679940"/>
            <a:ext cx="5236269"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开放许可证，鼓励代码共享，尊重作者著作权，允许修改和在发布。没修改过的文件许可证不变，修改过的必须向用户说明已修改，延伸代码需带有原有协议、商标、专利声明和规定，在发布产品需要包括</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Apache</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许可证，也可再增加其他许可证。</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extLst>
      <p:ext uri="{BB962C8B-B14F-4D97-AF65-F5344CB8AC3E}">
        <p14:creationId xmlns:p14="http://schemas.microsoft.com/office/powerpoint/2010/main" val="95969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D0F3F-04B4-4292-A0F5-10C7F782E91F}"/>
              </a:ext>
            </a:extLst>
          </p:cNvPr>
          <p:cNvSpPr>
            <a:spLocks noGrp="1"/>
          </p:cNvSpPr>
          <p:nvPr>
            <p:ph type="title"/>
          </p:nvPr>
        </p:nvSpPr>
        <p:spPr>
          <a:xfrm>
            <a:off x="817429" y="111286"/>
            <a:ext cx="10555045" cy="493200"/>
          </a:xfrm>
        </p:spPr>
        <p:txBody>
          <a:bodyPr/>
          <a:lstStyle/>
          <a:p>
            <a:r>
              <a:rPr lang="en-US" altLang="zh-CN" sz="2800" dirty="0">
                <a:latin typeface="微软雅黑" panose="020B0503020204020204" pitchFamily="34" charset="-122"/>
                <a:sym typeface="微软雅黑" panose="020B0503020204020204" pitchFamily="34" charset="-122"/>
              </a:rPr>
              <a:t>2.2 </a:t>
            </a:r>
            <a:r>
              <a:rPr lang="zh-CN" altLang="en-US" sz="2800" dirty="0">
                <a:latin typeface="微软雅黑" panose="020B0503020204020204" pitchFamily="34" charset="-122"/>
                <a:sym typeface="微软雅黑" panose="020B0503020204020204" pitchFamily="34" charset="-122"/>
              </a:rPr>
              <a:t>赛昉科技</a:t>
            </a:r>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为什么选择</a:t>
            </a:r>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Linux?</a:t>
            </a:r>
            <a:endParaRPr lang="zh-CN" altLang="en-US" sz="2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灯片编号占位符 2">
            <a:extLst>
              <a:ext uri="{FF2B5EF4-FFF2-40B4-BE49-F238E27FC236}">
                <a16:creationId xmlns:a16="http://schemas.microsoft.com/office/drawing/2014/main" id="{94126877-759D-4E2A-841B-B0BC94CD6BD8}"/>
              </a:ext>
            </a:extLst>
          </p:cNvPr>
          <p:cNvSpPr>
            <a:spLocks noGrp="1"/>
          </p:cNvSpPr>
          <p:nvPr>
            <p:ph type="sldNum" sz="quarter" idx="10"/>
          </p:nvPr>
        </p:nvSpPr>
        <p:spPr>
          <a:xfrm>
            <a:off x="0" y="6334813"/>
            <a:ext cx="692084" cy="414779"/>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008D9-F0B1-D749-B2AB-825935940C7B}" type="slidenum">
              <a:rPr lang="en-US" altLang="zh-CN" smtClean="0"/>
              <a:pPr/>
              <a:t>12</a:t>
            </a:fld>
            <a:endParaRPr lang="en-US" altLang="zh-CN">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7" name="表格 4">
            <a:extLst>
              <a:ext uri="{FF2B5EF4-FFF2-40B4-BE49-F238E27FC236}">
                <a16:creationId xmlns:a16="http://schemas.microsoft.com/office/drawing/2014/main" id="{C592BF8F-47C2-4322-9897-F6787CFCDED8}"/>
              </a:ext>
            </a:extLst>
          </p:cNvPr>
          <p:cNvGraphicFramePr>
            <a:graphicFrameLocks noGrp="1"/>
          </p:cNvGraphicFramePr>
          <p:nvPr>
            <p:extLst>
              <p:ext uri="{D42A27DB-BD31-4B8C-83A1-F6EECF244321}">
                <p14:modId xmlns:p14="http://schemas.microsoft.com/office/powerpoint/2010/main" val="3167323835"/>
              </p:ext>
            </p:extLst>
          </p:nvPr>
        </p:nvGraphicFramePr>
        <p:xfrm>
          <a:off x="490876" y="759450"/>
          <a:ext cx="11519616" cy="5339100"/>
        </p:xfrm>
        <a:graphic>
          <a:graphicData uri="http://schemas.openxmlformats.org/drawingml/2006/table">
            <a:tbl>
              <a:tblPr firstRow="1" bandRow="1"/>
              <a:tblGrid>
                <a:gridCol w="1919936">
                  <a:extLst>
                    <a:ext uri="{9D8B030D-6E8A-4147-A177-3AD203B41FA5}">
                      <a16:colId xmlns:a16="http://schemas.microsoft.com/office/drawing/2014/main" val="3353538977"/>
                    </a:ext>
                  </a:extLst>
                </a:gridCol>
                <a:gridCol w="1919936">
                  <a:extLst>
                    <a:ext uri="{9D8B030D-6E8A-4147-A177-3AD203B41FA5}">
                      <a16:colId xmlns:a16="http://schemas.microsoft.com/office/drawing/2014/main" val="923281710"/>
                    </a:ext>
                  </a:extLst>
                </a:gridCol>
                <a:gridCol w="1919936">
                  <a:extLst>
                    <a:ext uri="{9D8B030D-6E8A-4147-A177-3AD203B41FA5}">
                      <a16:colId xmlns:a16="http://schemas.microsoft.com/office/drawing/2014/main" val="2571345854"/>
                    </a:ext>
                  </a:extLst>
                </a:gridCol>
                <a:gridCol w="1919936">
                  <a:extLst>
                    <a:ext uri="{9D8B030D-6E8A-4147-A177-3AD203B41FA5}">
                      <a16:colId xmlns:a16="http://schemas.microsoft.com/office/drawing/2014/main" val="2646765860"/>
                    </a:ext>
                  </a:extLst>
                </a:gridCol>
                <a:gridCol w="1919936">
                  <a:extLst>
                    <a:ext uri="{9D8B030D-6E8A-4147-A177-3AD203B41FA5}">
                      <a16:colId xmlns:a16="http://schemas.microsoft.com/office/drawing/2014/main" val="113223334"/>
                    </a:ext>
                  </a:extLst>
                </a:gridCol>
                <a:gridCol w="1919936">
                  <a:extLst>
                    <a:ext uri="{9D8B030D-6E8A-4147-A177-3AD203B41FA5}">
                      <a16:colId xmlns:a16="http://schemas.microsoft.com/office/drawing/2014/main" val="3544770797"/>
                    </a:ext>
                  </a:extLst>
                </a:gridCol>
              </a:tblGrid>
              <a:tr h="1037595">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r>
                        <a:rPr lang="en-US" altLang="zh-CN" dirty="0"/>
                        <a:t>Windows</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r>
                        <a:rPr lang="en-US" altLang="zh-CN" dirty="0"/>
                        <a:t>Linux</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r>
                        <a:rPr lang="en-US" altLang="zh-CN" dirty="0"/>
                        <a:t>Chrome OS</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p>
                      <a:r>
                        <a:rPr lang="en-US" altLang="zh-CN" sz="1800" b="1" kern="1200" dirty="0">
                          <a:solidFill>
                            <a:schemeClr val="lt1"/>
                          </a:solidFill>
                          <a:latin typeface="等线" panose="020F0502020204030204"/>
                          <a:ea typeface="+mn-ea"/>
                          <a:cs typeface="+mn-cs"/>
                        </a:rPr>
                        <a:t>Android</a:t>
                      </a:r>
                      <a:endParaRPr lang="zh-CN" altLang="en-US" sz="1800" b="1" kern="1200" dirty="0">
                        <a:solidFill>
                          <a:schemeClr val="lt1"/>
                        </a:solidFill>
                        <a:latin typeface="等线" panose="020F0502020204030204"/>
                        <a:ea typeface="+mn-ea"/>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r>
                        <a:rPr lang="en-US" altLang="zh-CN" dirty="0" err="1"/>
                        <a:t>FreeRTOS</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176806224"/>
                  </a:ext>
                </a:extLst>
              </a:tr>
              <a:tr h="1037595">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类型</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多平台操作系统</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多平台操作系统</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轻量级桌面操作系统</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p>
                      <a:r>
                        <a:rPr lang="zh-CN" altLang="en-US" dirty="0"/>
                        <a:t>移动端操作系统</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嵌入式操作系统</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332592438"/>
                  </a:ext>
                </a:extLst>
              </a:tr>
              <a:tr h="1037595">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是否开源</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否</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是</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部分开源（开源版本</a:t>
                      </a:r>
                      <a:r>
                        <a:rPr lang="en-US" altLang="zh-CN" dirty="0"/>
                        <a:t>Chromium OS</a:t>
                      </a:r>
                      <a:r>
                        <a:rPr lang="zh-CN" altLang="en-US"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r>
                        <a:rPr lang="zh-CN" altLang="en-US" dirty="0"/>
                        <a:t>部分开源（源代码</a:t>
                      </a:r>
                      <a:r>
                        <a:rPr lang="en-US" altLang="zh-CN" dirty="0"/>
                        <a:t>AOSP</a:t>
                      </a:r>
                      <a:r>
                        <a:rPr lang="zh-CN" altLang="en-US" dirty="0"/>
                        <a:t>开源）</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是</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83147358"/>
                  </a:ext>
                </a:extLst>
              </a:tr>
              <a:tr h="1037595">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许可协议</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GPL</a:t>
                      </a:r>
                      <a:r>
                        <a:rPr lang="zh-CN" altLang="en-US" dirty="0"/>
                        <a:t>，</a:t>
                      </a:r>
                      <a:r>
                        <a:rPr lang="en-US" altLang="zh-CN" dirty="0"/>
                        <a:t>BSD</a:t>
                      </a:r>
                      <a:r>
                        <a:rPr lang="zh-CN" altLang="en-US" dirty="0"/>
                        <a:t>，</a:t>
                      </a:r>
                      <a:r>
                        <a:rPr lang="en-US" altLang="zh-CN" dirty="0"/>
                        <a:t>Apache</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BSD</a:t>
                      </a:r>
                      <a:r>
                        <a:rPr lang="zh-CN" altLang="en-US" dirty="0"/>
                        <a:t>为主的多重许可</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p>
                      <a:r>
                        <a:rPr lang="zh-CN" altLang="en-US" dirty="0"/>
                        <a:t>以</a:t>
                      </a:r>
                      <a:r>
                        <a:rPr lang="en-US" altLang="zh-CN" dirty="0"/>
                        <a:t>Apache</a:t>
                      </a:r>
                      <a:r>
                        <a:rPr lang="zh-CN" altLang="en-US" dirty="0"/>
                        <a:t>为主的多重许可包括</a:t>
                      </a:r>
                      <a:r>
                        <a:rPr lang="en-US" altLang="zh-CN" dirty="0"/>
                        <a:t>BSD</a:t>
                      </a:r>
                      <a:r>
                        <a:rPr lang="zh-CN" altLang="en-US" dirty="0"/>
                        <a:t>、</a:t>
                      </a:r>
                      <a:r>
                        <a:rPr lang="en-US" altLang="zh-CN" dirty="0"/>
                        <a:t>MIT</a:t>
                      </a:r>
                      <a:r>
                        <a:rPr lang="zh-CN" altLang="en-US" dirty="0"/>
                        <a:t>、</a:t>
                      </a:r>
                      <a:r>
                        <a:rPr lang="en-US" altLang="zh-CN" dirty="0"/>
                        <a:t>GPL</a:t>
                      </a:r>
                      <a:r>
                        <a:rPr lang="zh-CN" altLang="en-US" dirty="0"/>
                        <a:t>、</a:t>
                      </a:r>
                      <a:r>
                        <a:rPr lang="en-US" altLang="zh-CN" dirty="0"/>
                        <a:t>LGPL</a:t>
                      </a:r>
                      <a:r>
                        <a:rPr lang="zh-CN" altLang="en-US" dirty="0"/>
                        <a:t>等</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MIT</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17569738"/>
                  </a:ext>
                </a:extLst>
              </a:tr>
              <a:tr h="1037595">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zh-CN" altLang="en-US" dirty="0"/>
                        <a:t>主要发行版</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Windows</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Debian, Ubuntu</a:t>
                      </a:r>
                      <a:r>
                        <a:rPr lang="zh-CN" altLang="en-US" dirty="0"/>
                        <a:t>，</a:t>
                      </a:r>
                      <a:endParaRPr lang="en-US" altLang="zh-CN" dirty="0"/>
                    </a:p>
                    <a:p>
                      <a:r>
                        <a:rPr lang="en-US" altLang="zh-CN" dirty="0"/>
                        <a:t>SUSE</a:t>
                      </a:r>
                      <a:r>
                        <a:rPr lang="zh-CN" altLang="en-US" dirty="0"/>
                        <a:t>，</a:t>
                      </a:r>
                      <a:r>
                        <a:rPr lang="en-US" altLang="zh-CN" dirty="0"/>
                        <a:t>Fedora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a:t>Chrome OS</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r>
                        <a:rPr lang="en-US" altLang="zh-CN" dirty="0"/>
                        <a:t>Android</a:t>
                      </a:r>
                      <a:endParaRPr lang="zh-CN" altLang="en-US"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r>
                        <a:rPr lang="en-US" altLang="zh-CN" dirty="0" err="1"/>
                        <a:t>OpenRTOS</a:t>
                      </a:r>
                      <a:r>
                        <a:rPr lang="zh-CN" altLang="en-US" dirty="0"/>
                        <a:t>，</a:t>
                      </a:r>
                      <a:endParaRPr lang="en-US" altLang="zh-CN" dirty="0"/>
                    </a:p>
                    <a:p>
                      <a:r>
                        <a:rPr lang="en-US" altLang="zh-CN" dirty="0" err="1"/>
                        <a:t>SafeRTOS</a:t>
                      </a:r>
                      <a:r>
                        <a:rPr lang="zh-CN" altLang="en-US" dirty="0"/>
                        <a:t>，</a:t>
                      </a:r>
                      <a:endParaRPr lang="en-US" altLang="zh-CN" dirty="0"/>
                    </a:p>
                    <a:p>
                      <a:r>
                        <a:rPr lang="en-US" altLang="zh-CN" dirty="0"/>
                        <a:t>RT-Thread</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20068060"/>
                  </a:ext>
                </a:extLst>
              </a:tr>
            </a:tbl>
          </a:graphicData>
        </a:graphic>
      </p:graphicFrame>
    </p:spTree>
    <p:custDataLst>
      <p:tags r:id="rId1"/>
    </p:custDataLst>
    <p:extLst>
      <p:ext uri="{BB962C8B-B14F-4D97-AF65-F5344CB8AC3E}">
        <p14:creationId xmlns:p14="http://schemas.microsoft.com/office/powerpoint/2010/main" val="2288479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圆角矩形 16"/>
          <p:cNvSpPr/>
          <p:nvPr/>
        </p:nvSpPr>
        <p:spPr>
          <a:xfrm>
            <a:off x="3702707" y="1376233"/>
            <a:ext cx="8138685" cy="4066427"/>
          </a:xfrm>
          <a:prstGeom prst="roundRect">
            <a:avLst/>
          </a:prstGeom>
          <a:solidFill>
            <a:schemeClr val="bg1"/>
          </a:solidFill>
          <a:ln w="28575" cap="flat" cmpd="sng" algn="ctr">
            <a:solidFill>
              <a:schemeClr val="accent5">
                <a:lumMod val="20000"/>
                <a:lumOff val="80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sym typeface="微软雅黑" panose="020B0503020204020204" pitchFamily="34" charset="-122"/>
              </a:rPr>
              <a:t>提供基于</a:t>
            </a:r>
            <a:r>
              <a:rPr lang="en-US" altLang="zh-CN" dirty="0">
                <a:latin typeface="微软雅黑" panose="020B0503020204020204" pitchFamily="34" charset="-122"/>
                <a:sym typeface="微软雅黑" panose="020B0503020204020204" pitchFamily="34" charset="-122"/>
              </a:rPr>
              <a:t>RISC-V</a:t>
            </a:r>
            <a:r>
              <a:rPr lang="zh-CN" altLang="en-US" dirty="0">
                <a:latin typeface="微软雅黑" panose="020B0503020204020204" pitchFamily="34" charset="-122"/>
                <a:sym typeface="微软雅黑" panose="020B0503020204020204" pitchFamily="34" charset="-122"/>
              </a:rPr>
              <a:t>的产品及整体解决方案</a:t>
            </a: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latin typeface="微软雅黑" panose="020B0503020204020204" pitchFamily="34" charset="-122"/>
                <a:ea typeface="微软雅黑" panose="020B0503020204020204" pitchFamily="34" charset="-122"/>
                <a:sym typeface="微软雅黑" panose="020B0503020204020204" pitchFamily="34" charset="-122"/>
              </a:rPr>
              <a:t>13</a:t>
            </a:fld>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9" name="直接连接符 48"/>
          <p:cNvCxnSpPr/>
          <p:nvPr/>
        </p:nvCxnSpPr>
        <p:spPr>
          <a:xfrm flipV="1">
            <a:off x="4813452" y="2552091"/>
            <a:ext cx="4687811" cy="12005"/>
          </a:xfrm>
          <a:prstGeom prst="line">
            <a:avLst/>
          </a:prstGeom>
          <a:ln w="9525">
            <a:solidFill>
              <a:schemeClr val="tx2"/>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4484181" y="3408124"/>
            <a:ext cx="5250771" cy="28874"/>
          </a:xfrm>
          <a:prstGeom prst="line">
            <a:avLst/>
          </a:prstGeom>
          <a:ln w="9525">
            <a:solidFill>
              <a:schemeClr val="tx2"/>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213678" y="4154258"/>
            <a:ext cx="5169762" cy="0"/>
          </a:xfrm>
          <a:prstGeom prst="line">
            <a:avLst/>
          </a:prstGeom>
          <a:ln w="9525">
            <a:solidFill>
              <a:schemeClr val="tx2"/>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829747" y="5120076"/>
            <a:ext cx="5338030" cy="0"/>
          </a:xfrm>
          <a:prstGeom prst="line">
            <a:avLst/>
          </a:prstGeom>
          <a:ln w="9525">
            <a:solidFill>
              <a:schemeClr val="tx2"/>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3"/>
          <p:cNvSpPr txBox="1"/>
          <p:nvPr/>
        </p:nvSpPr>
        <p:spPr>
          <a:xfrm>
            <a:off x="4770251" y="1942150"/>
            <a:ext cx="3849928" cy="307777"/>
          </a:xfrm>
          <a:prstGeom prst="rect">
            <a:avLst/>
          </a:prstGeom>
          <a:noFill/>
          <a:ln>
            <a:noFill/>
          </a:ln>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开源软件和开源社区</a:t>
            </a:r>
          </a:p>
        </p:txBody>
      </p:sp>
      <p:sp>
        <p:nvSpPr>
          <p:cNvPr id="57" name="文本框 54"/>
          <p:cNvSpPr txBox="1"/>
          <p:nvPr/>
        </p:nvSpPr>
        <p:spPr>
          <a:xfrm>
            <a:off x="5066808" y="2843471"/>
            <a:ext cx="3455359" cy="307777"/>
          </a:xfrm>
          <a:prstGeom prst="rect">
            <a:avLst/>
          </a:prstGeom>
          <a:noFill/>
          <a:ln>
            <a:noFill/>
          </a:ln>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基于</a:t>
            </a:r>
            <a:r>
              <a:rPr kumimoji="0" lang="en-US" altLang="zh-CN"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RISC-V</a:t>
            </a: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的高性价比开发板</a:t>
            </a:r>
          </a:p>
        </p:txBody>
      </p:sp>
      <p:sp>
        <p:nvSpPr>
          <p:cNvPr id="58" name="文本框 55"/>
          <p:cNvSpPr txBox="1"/>
          <p:nvPr/>
        </p:nvSpPr>
        <p:spPr>
          <a:xfrm>
            <a:off x="5208069" y="3769836"/>
            <a:ext cx="2972138" cy="307777"/>
          </a:xfrm>
          <a:prstGeom prst="rect">
            <a:avLst/>
          </a:prstGeom>
          <a:noFill/>
          <a:ln>
            <a:noFill/>
          </a:ln>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基于</a:t>
            </a:r>
            <a:r>
              <a:rPr kumimoji="0" lang="en-US" altLang="zh-CN"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RISC-V</a:t>
            </a: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的系列芯片</a:t>
            </a:r>
          </a:p>
        </p:txBody>
      </p:sp>
      <p:sp>
        <p:nvSpPr>
          <p:cNvPr id="59" name="文本框 56"/>
          <p:cNvSpPr txBox="1"/>
          <p:nvPr/>
        </p:nvSpPr>
        <p:spPr>
          <a:xfrm>
            <a:off x="4998688" y="5652428"/>
            <a:ext cx="3390900" cy="307777"/>
          </a:xfrm>
          <a:prstGeom prst="rect">
            <a:avLst/>
          </a:prstGeom>
          <a:noFill/>
          <a:ln>
            <a:noFill/>
          </a:ln>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基金会主导开发迭代</a:t>
            </a:r>
          </a:p>
        </p:txBody>
      </p:sp>
      <p:sp>
        <p:nvSpPr>
          <p:cNvPr id="60" name="文本框 57"/>
          <p:cNvSpPr txBox="1"/>
          <p:nvPr/>
        </p:nvSpPr>
        <p:spPr>
          <a:xfrm>
            <a:off x="4932712" y="4510429"/>
            <a:ext cx="3342258" cy="615553"/>
          </a:xfrm>
          <a:prstGeom prst="rect">
            <a:avLst/>
          </a:prstGeom>
          <a:noFill/>
          <a:ln>
            <a:noFill/>
          </a:ln>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高性能、高能</a:t>
            </a:r>
            <a:r>
              <a:rPr lang="zh-CN" altLang="en-US" sz="2000" b="1" dirty="0">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效</a:t>
            </a:r>
            <a:r>
              <a:rPr kumimoji="0" lang="en-US" altLang="zh-CN"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RISC-V</a:t>
            </a: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内核</a:t>
            </a:r>
            <a:endParaRPr kumimoji="0" lang="en-US" altLang="zh-CN"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p:txBody>
      </p:sp>
      <p:sp>
        <p:nvSpPr>
          <p:cNvPr id="62" name="等腰三角形 61"/>
          <p:cNvSpPr/>
          <p:nvPr/>
        </p:nvSpPr>
        <p:spPr>
          <a:xfrm rot="5400000">
            <a:off x="7658517" y="2978222"/>
            <a:ext cx="3818931" cy="800411"/>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文本框 60"/>
          <p:cNvSpPr txBox="1"/>
          <p:nvPr/>
        </p:nvSpPr>
        <p:spPr>
          <a:xfrm>
            <a:off x="10040260" y="2629889"/>
            <a:ext cx="1797622" cy="1692771"/>
          </a:xfrm>
          <a:prstGeom prst="rect">
            <a:avLst/>
          </a:prstGeom>
          <a:noFill/>
          <a:ln>
            <a:noFill/>
          </a:ln>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基于</a:t>
            </a:r>
            <a:r>
              <a:rPr kumimoji="0" lang="en-US" altLang="zh-CN" sz="2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sz="2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的</a:t>
            </a:r>
            <a:r>
              <a:rPr kumimoji="0" lang="en-US" altLang="zh-CN" sz="2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IP</a:t>
            </a:r>
            <a:r>
              <a:rPr kumimoji="0" lang="zh-CN" altLang="en-US" sz="2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核、芯片、开发板、软件生态、整体解决方案</a:t>
            </a:r>
          </a:p>
        </p:txBody>
      </p:sp>
      <p:cxnSp>
        <p:nvCxnSpPr>
          <p:cNvPr id="78" name="直接连接符 77"/>
          <p:cNvCxnSpPr/>
          <p:nvPr/>
        </p:nvCxnSpPr>
        <p:spPr>
          <a:xfrm>
            <a:off x="5200306" y="1647969"/>
            <a:ext cx="3967471" cy="0"/>
          </a:xfrm>
          <a:prstGeom prst="line">
            <a:avLst/>
          </a:prstGeom>
          <a:ln w="9525">
            <a:solidFill>
              <a:schemeClr val="tx2"/>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7A053FAC-3E5C-2E38-F34F-E19370F7F749}"/>
              </a:ext>
            </a:extLst>
          </p:cNvPr>
          <p:cNvGrpSpPr/>
          <p:nvPr/>
        </p:nvGrpSpPr>
        <p:grpSpPr>
          <a:xfrm>
            <a:off x="370516" y="1265060"/>
            <a:ext cx="4958834" cy="4857834"/>
            <a:chOff x="693040" y="1372140"/>
            <a:chExt cx="4958834" cy="4857834"/>
          </a:xfrm>
        </p:grpSpPr>
        <p:sp>
          <p:nvSpPr>
            <p:cNvPr id="16" name="流程图: 手动操作 15">
              <a:extLst>
                <a:ext uri="{FF2B5EF4-FFF2-40B4-BE49-F238E27FC236}">
                  <a16:creationId xmlns:a16="http://schemas.microsoft.com/office/drawing/2014/main" id="{C9923880-7F97-02DD-1D09-87D7BEF5EFEC}"/>
                </a:ext>
              </a:extLst>
            </p:cNvPr>
            <p:cNvSpPr>
              <a:spLocks noChangeAspect="1"/>
            </p:cNvSpPr>
            <p:nvPr/>
          </p:nvSpPr>
          <p:spPr>
            <a:xfrm>
              <a:off x="693040" y="1372140"/>
              <a:ext cx="4958834" cy="2502807"/>
            </a:xfrm>
            <a:prstGeom prst="flowChartManualOperation">
              <a:avLst/>
            </a:prstGeom>
            <a:solidFill>
              <a:srgbClr val="5E5CA2"/>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流程图: 手动操作 16">
              <a:extLst>
                <a:ext uri="{FF2B5EF4-FFF2-40B4-BE49-F238E27FC236}">
                  <a16:creationId xmlns:a16="http://schemas.microsoft.com/office/drawing/2014/main" id="{FC3F488F-5716-3B40-3FA8-DC8D54051FDB}"/>
                </a:ext>
              </a:extLst>
            </p:cNvPr>
            <p:cNvSpPr>
              <a:spLocks noChangeAspect="1"/>
            </p:cNvSpPr>
            <p:nvPr/>
          </p:nvSpPr>
          <p:spPr>
            <a:xfrm>
              <a:off x="1110574" y="2483618"/>
              <a:ext cx="4114800" cy="2076809"/>
            </a:xfrm>
            <a:prstGeom prst="flowChartManualOperation">
              <a:avLst/>
            </a:prstGeom>
            <a:solidFill>
              <a:srgbClr val="178AA1"/>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流程图: 手动操作 17">
              <a:extLst>
                <a:ext uri="{FF2B5EF4-FFF2-40B4-BE49-F238E27FC236}">
                  <a16:creationId xmlns:a16="http://schemas.microsoft.com/office/drawing/2014/main" id="{83D7AB94-5B50-C7D1-1A68-E23DF0114060}"/>
                </a:ext>
              </a:extLst>
            </p:cNvPr>
            <p:cNvSpPr>
              <a:spLocks noChangeAspect="1"/>
            </p:cNvSpPr>
            <p:nvPr/>
          </p:nvSpPr>
          <p:spPr>
            <a:xfrm>
              <a:off x="1446749" y="3337415"/>
              <a:ext cx="3451413" cy="1741987"/>
            </a:xfrm>
            <a:prstGeom prst="flowChartManualOperation">
              <a:avLst/>
            </a:prstGeom>
            <a:solidFill>
              <a:srgbClr val="178AA1"/>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流程图: 手动操作 18">
              <a:extLst>
                <a:ext uri="{FF2B5EF4-FFF2-40B4-BE49-F238E27FC236}">
                  <a16:creationId xmlns:a16="http://schemas.microsoft.com/office/drawing/2014/main" id="{9C46BC80-DD03-78E2-A090-80E7531C2857}"/>
                </a:ext>
              </a:extLst>
            </p:cNvPr>
            <p:cNvSpPr>
              <a:spLocks noChangeAspect="1"/>
            </p:cNvSpPr>
            <p:nvPr/>
          </p:nvSpPr>
          <p:spPr>
            <a:xfrm>
              <a:off x="1829301" y="4304933"/>
              <a:ext cx="2677345" cy="1351301"/>
            </a:xfrm>
            <a:prstGeom prst="flowChartManualOperation">
              <a:avLst/>
            </a:prstGeom>
            <a:solidFill>
              <a:srgbClr val="178AA1"/>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流程图: 手动操作 19">
              <a:extLst>
                <a:ext uri="{FF2B5EF4-FFF2-40B4-BE49-F238E27FC236}">
                  <a16:creationId xmlns:a16="http://schemas.microsoft.com/office/drawing/2014/main" id="{64731497-6A2F-650D-624D-BC3676EC34AD}"/>
                </a:ext>
              </a:extLst>
            </p:cNvPr>
            <p:cNvSpPr>
              <a:spLocks noChangeAspect="1"/>
            </p:cNvSpPr>
            <p:nvPr/>
          </p:nvSpPr>
          <p:spPr>
            <a:xfrm>
              <a:off x="2222198" y="5270751"/>
              <a:ext cx="1900517" cy="959223"/>
            </a:xfrm>
            <a:prstGeom prst="flowChartManualOperation">
              <a:avLst/>
            </a:prstGeom>
            <a:solidFill>
              <a:schemeClr val="accent1">
                <a:lumMod val="10000"/>
                <a:lumOff val="90000"/>
              </a:schemeClr>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a:extLst>
                <a:ext uri="{FF2B5EF4-FFF2-40B4-BE49-F238E27FC236}">
                  <a16:creationId xmlns:a16="http://schemas.microsoft.com/office/drawing/2014/main" id="{6C9E9EB2-77BF-896A-A33B-A31273FD6FB6}"/>
                </a:ext>
              </a:extLst>
            </p:cNvPr>
            <p:cNvSpPr txBox="1"/>
            <p:nvPr/>
          </p:nvSpPr>
          <p:spPr>
            <a:xfrm>
              <a:off x="1879036" y="1588934"/>
              <a:ext cx="262761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软件生态</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kumimoji="0" lang="en-US" altLang="zh-CN" sz="2000" b="1"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RVspace</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社区</a:t>
              </a:r>
            </a:p>
          </p:txBody>
        </p:sp>
        <p:sp>
          <p:nvSpPr>
            <p:cNvPr id="22" name="文本框 21">
              <a:extLst>
                <a:ext uri="{FF2B5EF4-FFF2-40B4-BE49-F238E27FC236}">
                  <a16:creationId xmlns:a16="http://schemas.microsoft.com/office/drawing/2014/main" id="{A35077FD-0BBA-76F1-A62C-974066B6F4F3}"/>
                </a:ext>
              </a:extLst>
            </p:cNvPr>
            <p:cNvSpPr txBox="1"/>
            <p:nvPr/>
          </p:nvSpPr>
          <p:spPr>
            <a:xfrm>
              <a:off x="2397361" y="2566446"/>
              <a:ext cx="1520468" cy="101566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开发板</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昉</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星光</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文本框 22">
              <a:extLst>
                <a:ext uri="{FF2B5EF4-FFF2-40B4-BE49-F238E27FC236}">
                  <a16:creationId xmlns:a16="http://schemas.microsoft.com/office/drawing/2014/main" id="{208599A9-2AE0-C3B1-6DB0-B7C930B2C011}"/>
                </a:ext>
              </a:extLst>
            </p:cNvPr>
            <p:cNvSpPr txBox="1"/>
            <p:nvPr/>
          </p:nvSpPr>
          <p:spPr>
            <a:xfrm>
              <a:off x="2432607" y="3453931"/>
              <a:ext cx="1520468"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芯片</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昉</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惊鸿</a:t>
              </a:r>
            </a:p>
          </p:txBody>
        </p:sp>
        <p:sp>
          <p:nvSpPr>
            <p:cNvPr id="24" name="文本框 23">
              <a:extLst>
                <a:ext uri="{FF2B5EF4-FFF2-40B4-BE49-F238E27FC236}">
                  <a16:creationId xmlns:a16="http://schemas.microsoft.com/office/drawing/2014/main" id="{1D89F6D0-CC74-640F-BBA0-694A2F9BE5EB}"/>
                </a:ext>
              </a:extLst>
            </p:cNvPr>
            <p:cNvSpPr txBox="1"/>
            <p:nvPr/>
          </p:nvSpPr>
          <p:spPr>
            <a:xfrm>
              <a:off x="2143387" y="4304933"/>
              <a:ext cx="2098907" cy="101566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IP</a:t>
              </a:r>
            </a:p>
            <a:p>
              <a:pPr algn="ctr">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昉</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天枢</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lang="zh-CN" altLang="en-US"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昉</a:t>
              </a:r>
              <a:r>
                <a:rPr lang="en-US" altLang="zh-CN"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天链</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文本框 24">
              <a:extLst>
                <a:ext uri="{FF2B5EF4-FFF2-40B4-BE49-F238E27FC236}">
                  <a16:creationId xmlns:a16="http://schemas.microsoft.com/office/drawing/2014/main" id="{6F8BB9CA-F5C8-29BA-74DC-6B1F4851F6D7}"/>
                </a:ext>
              </a:extLst>
            </p:cNvPr>
            <p:cNvSpPr txBox="1"/>
            <p:nvPr/>
          </p:nvSpPr>
          <p:spPr>
            <a:xfrm>
              <a:off x="2397361" y="5379327"/>
              <a:ext cx="1520468"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指令集</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kumimoji="0" lang="en-US" altLang="zh-CN"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endPar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E6222C-E341-A62F-C769-1B8DBD3CC3D3}"/>
              </a:ext>
            </a:extLst>
          </p:cNvPr>
          <p:cNvSpPr>
            <a:spLocks noGrp="1"/>
          </p:cNvSpPr>
          <p:nvPr>
            <p:ph type="title"/>
          </p:nvPr>
        </p:nvSpPr>
        <p:spPr/>
        <p:txBody>
          <a:bodyPr/>
          <a:lstStyle/>
          <a:p>
            <a:r>
              <a:rPr lang="en-US" altLang="zh-CN" dirty="0">
                <a:latin typeface="+mn-lt"/>
              </a:rPr>
              <a:t>1.1 </a:t>
            </a:r>
            <a:r>
              <a:rPr lang="zh-CN" altLang="en-US" dirty="0">
                <a:latin typeface="+mn-lt"/>
              </a:rPr>
              <a:t>开源硬件与生态社区的关系</a:t>
            </a:r>
            <a:endParaRPr lang="en-US" dirty="0">
              <a:latin typeface="+mn-lt"/>
            </a:endParaRPr>
          </a:p>
        </p:txBody>
      </p:sp>
      <p:sp>
        <p:nvSpPr>
          <p:cNvPr id="3" name="灯片编号占位符 2">
            <a:extLst>
              <a:ext uri="{FF2B5EF4-FFF2-40B4-BE49-F238E27FC236}">
                <a16:creationId xmlns:a16="http://schemas.microsoft.com/office/drawing/2014/main" id="{B8044260-86FE-AADF-5AFA-552ADA0F91C7}"/>
              </a:ext>
            </a:extLst>
          </p:cNvPr>
          <p:cNvSpPr>
            <a:spLocks noGrp="1"/>
          </p:cNvSpPr>
          <p:nvPr>
            <p:ph type="sldNum" sz="quarter" idx="12"/>
          </p:nvPr>
        </p:nvSpPr>
        <p:spPr/>
        <p:txBody>
          <a:bodyPr/>
          <a:lstStyle/>
          <a:p>
            <a:fld id="{E31008D9-F0B1-D749-B2AB-825935940C7B}" type="slidenum">
              <a:rPr kumimoji="1" lang="zh-CN" altLang="en-US" smtClean="0"/>
              <a:t>14</a:t>
            </a:fld>
            <a:endParaRPr kumimoji="1" lang="zh-CN" altLang="en-US"/>
          </a:p>
        </p:txBody>
      </p:sp>
      <p:grpSp>
        <p:nvGrpSpPr>
          <p:cNvPr id="4" name="组合 3">
            <a:extLst>
              <a:ext uri="{FF2B5EF4-FFF2-40B4-BE49-F238E27FC236}">
                <a16:creationId xmlns:a16="http://schemas.microsoft.com/office/drawing/2014/main" id="{CBB5369C-ACC5-D351-9D08-E4B4C19D2B69}"/>
              </a:ext>
            </a:extLst>
          </p:cNvPr>
          <p:cNvGrpSpPr/>
          <p:nvPr/>
        </p:nvGrpSpPr>
        <p:grpSpPr>
          <a:xfrm>
            <a:off x="285751" y="1372140"/>
            <a:ext cx="5005680" cy="4857834"/>
            <a:chOff x="646194" y="1372140"/>
            <a:chExt cx="5005680" cy="4857834"/>
          </a:xfrm>
        </p:grpSpPr>
        <p:sp>
          <p:nvSpPr>
            <p:cNvPr id="5" name="流程图: 手动操作 4">
              <a:extLst>
                <a:ext uri="{FF2B5EF4-FFF2-40B4-BE49-F238E27FC236}">
                  <a16:creationId xmlns:a16="http://schemas.microsoft.com/office/drawing/2014/main" id="{28B888FB-C791-E4FA-53F3-C570AFA0A84E}"/>
                </a:ext>
              </a:extLst>
            </p:cNvPr>
            <p:cNvSpPr>
              <a:spLocks noChangeAspect="1"/>
            </p:cNvSpPr>
            <p:nvPr/>
          </p:nvSpPr>
          <p:spPr>
            <a:xfrm>
              <a:off x="646194" y="1372140"/>
              <a:ext cx="5005680" cy="2502807"/>
            </a:xfrm>
            <a:prstGeom prst="flowChartManualOperation">
              <a:avLst/>
            </a:prstGeom>
            <a:solidFill>
              <a:srgbClr val="5E5CA2"/>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endParaRPr>
            </a:p>
          </p:txBody>
        </p:sp>
        <p:sp>
          <p:nvSpPr>
            <p:cNvPr id="6" name="流程图: 手动操作 5">
              <a:extLst>
                <a:ext uri="{FF2B5EF4-FFF2-40B4-BE49-F238E27FC236}">
                  <a16:creationId xmlns:a16="http://schemas.microsoft.com/office/drawing/2014/main" id="{F19AAA1C-FF8E-833D-1A8F-086EB5905F5B}"/>
                </a:ext>
              </a:extLst>
            </p:cNvPr>
            <p:cNvSpPr>
              <a:spLocks noChangeAspect="1"/>
            </p:cNvSpPr>
            <p:nvPr/>
          </p:nvSpPr>
          <p:spPr>
            <a:xfrm>
              <a:off x="1110574" y="2483618"/>
              <a:ext cx="4114800" cy="2076809"/>
            </a:xfrm>
            <a:prstGeom prst="flowChartManualOperation">
              <a:avLst/>
            </a:prstGeom>
            <a:solidFill>
              <a:srgbClr val="178AA1"/>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endParaRPr>
            </a:p>
          </p:txBody>
        </p:sp>
        <p:sp>
          <p:nvSpPr>
            <p:cNvPr id="7" name="流程图: 手动操作 6">
              <a:extLst>
                <a:ext uri="{FF2B5EF4-FFF2-40B4-BE49-F238E27FC236}">
                  <a16:creationId xmlns:a16="http://schemas.microsoft.com/office/drawing/2014/main" id="{D1DEB1CB-449F-D680-141D-D9D7EF065999}"/>
                </a:ext>
              </a:extLst>
            </p:cNvPr>
            <p:cNvSpPr>
              <a:spLocks noChangeAspect="1"/>
            </p:cNvSpPr>
            <p:nvPr/>
          </p:nvSpPr>
          <p:spPr>
            <a:xfrm>
              <a:off x="1446749" y="3337415"/>
              <a:ext cx="3451413" cy="1741987"/>
            </a:xfrm>
            <a:prstGeom prst="flowChartManualOperation">
              <a:avLst/>
            </a:prstGeom>
            <a:solidFill>
              <a:srgbClr val="178AA1"/>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endParaRPr>
            </a:p>
          </p:txBody>
        </p:sp>
        <p:sp>
          <p:nvSpPr>
            <p:cNvPr id="8" name="流程图: 手动操作 7">
              <a:extLst>
                <a:ext uri="{FF2B5EF4-FFF2-40B4-BE49-F238E27FC236}">
                  <a16:creationId xmlns:a16="http://schemas.microsoft.com/office/drawing/2014/main" id="{111EC7EA-65B8-9A22-BCC0-62D3FFB99EA6}"/>
                </a:ext>
              </a:extLst>
            </p:cNvPr>
            <p:cNvSpPr>
              <a:spLocks noChangeAspect="1"/>
            </p:cNvSpPr>
            <p:nvPr/>
          </p:nvSpPr>
          <p:spPr>
            <a:xfrm>
              <a:off x="1829301" y="4304933"/>
              <a:ext cx="2677345" cy="1351301"/>
            </a:xfrm>
            <a:prstGeom prst="flowChartManualOperation">
              <a:avLst/>
            </a:prstGeom>
            <a:solidFill>
              <a:srgbClr val="178AA1"/>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endParaRPr>
            </a:p>
          </p:txBody>
        </p:sp>
        <p:sp>
          <p:nvSpPr>
            <p:cNvPr id="9" name="流程图: 手动操作 8">
              <a:extLst>
                <a:ext uri="{FF2B5EF4-FFF2-40B4-BE49-F238E27FC236}">
                  <a16:creationId xmlns:a16="http://schemas.microsoft.com/office/drawing/2014/main" id="{5815A7FB-EC13-3E3B-33D8-C4065DEE5BB1}"/>
                </a:ext>
              </a:extLst>
            </p:cNvPr>
            <p:cNvSpPr>
              <a:spLocks noChangeAspect="1"/>
            </p:cNvSpPr>
            <p:nvPr/>
          </p:nvSpPr>
          <p:spPr>
            <a:xfrm>
              <a:off x="2222198" y="5270751"/>
              <a:ext cx="1900517" cy="959223"/>
            </a:xfrm>
            <a:prstGeom prst="flowChartManualOperation">
              <a:avLst/>
            </a:prstGeom>
            <a:solidFill>
              <a:schemeClr val="accent1">
                <a:lumMod val="10000"/>
                <a:lumOff val="90000"/>
              </a:schemeClr>
            </a:solidFill>
            <a:ln w="57150">
              <a:solidFill>
                <a:srgbClr val="092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4646213C-27CF-A4F9-A805-2885FF5DB292}"/>
                </a:ext>
              </a:extLst>
            </p:cNvPr>
            <p:cNvSpPr txBox="1"/>
            <p:nvPr/>
          </p:nvSpPr>
          <p:spPr>
            <a:xfrm>
              <a:off x="1879036" y="1743735"/>
              <a:ext cx="2627610"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rPr>
                <a:t>软件生态</a:t>
              </a:r>
            </a:p>
          </p:txBody>
        </p:sp>
        <p:sp>
          <p:nvSpPr>
            <p:cNvPr id="11" name="文本框 10">
              <a:extLst>
                <a:ext uri="{FF2B5EF4-FFF2-40B4-BE49-F238E27FC236}">
                  <a16:creationId xmlns:a16="http://schemas.microsoft.com/office/drawing/2014/main" id="{BF6AA55D-AE4A-16C7-AFD5-CB955C3AF732}"/>
                </a:ext>
              </a:extLst>
            </p:cNvPr>
            <p:cNvSpPr txBox="1"/>
            <p:nvPr/>
          </p:nvSpPr>
          <p:spPr>
            <a:xfrm>
              <a:off x="2412223" y="2750615"/>
              <a:ext cx="1520468"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rPr>
                <a:t>开发板</a:t>
              </a:r>
            </a:p>
          </p:txBody>
        </p:sp>
        <p:sp>
          <p:nvSpPr>
            <p:cNvPr id="12" name="文本框 11">
              <a:extLst>
                <a:ext uri="{FF2B5EF4-FFF2-40B4-BE49-F238E27FC236}">
                  <a16:creationId xmlns:a16="http://schemas.microsoft.com/office/drawing/2014/main" id="{856CBF52-064C-CBF2-B761-FC4622522E43}"/>
                </a:ext>
              </a:extLst>
            </p:cNvPr>
            <p:cNvSpPr txBox="1"/>
            <p:nvPr/>
          </p:nvSpPr>
          <p:spPr>
            <a:xfrm>
              <a:off x="2412223" y="3689831"/>
              <a:ext cx="1520468"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rPr>
                <a:t>芯片</a:t>
              </a:r>
            </a:p>
          </p:txBody>
        </p:sp>
        <p:sp>
          <p:nvSpPr>
            <p:cNvPr id="13" name="文本框 12">
              <a:extLst>
                <a:ext uri="{FF2B5EF4-FFF2-40B4-BE49-F238E27FC236}">
                  <a16:creationId xmlns:a16="http://schemas.microsoft.com/office/drawing/2014/main" id="{CD9CFDD1-5A83-5321-B011-3437D1A1BD96}"/>
                </a:ext>
              </a:extLst>
            </p:cNvPr>
            <p:cNvSpPr txBox="1"/>
            <p:nvPr/>
          </p:nvSpPr>
          <p:spPr>
            <a:xfrm>
              <a:off x="2118519" y="4609793"/>
              <a:ext cx="2098907"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rPr>
                <a:t>IP</a:t>
              </a:r>
              <a:r>
                <a:rPr kumimoji="0" lang="zh-CN" altLang="en-US" sz="2000" b="0" i="0" u="none" strike="noStrike" kern="1200" cap="none" spc="0" normalizeH="0" baseline="0" noProof="0" dirty="0">
                  <a:ln>
                    <a:noFill/>
                  </a:ln>
                  <a:solidFill>
                    <a:schemeClr val="bg1"/>
                  </a:solidFill>
                  <a:effectLst/>
                  <a:uLnTx/>
                  <a:uFillTx/>
                  <a:ea typeface="微软雅黑" panose="020B0503020204020204" pitchFamily="34" charset="-122"/>
                  <a:sym typeface="微软雅黑" panose="020B0503020204020204" pitchFamily="34" charset="-122"/>
                </a:rPr>
                <a:t>核</a:t>
              </a:r>
            </a:p>
          </p:txBody>
        </p:sp>
        <p:sp>
          <p:nvSpPr>
            <p:cNvPr id="14" name="文本框 13">
              <a:extLst>
                <a:ext uri="{FF2B5EF4-FFF2-40B4-BE49-F238E27FC236}">
                  <a16:creationId xmlns:a16="http://schemas.microsoft.com/office/drawing/2014/main" id="{FCC89EC4-8EF9-1170-4B4A-F29C2BCD76F6}"/>
                </a:ext>
              </a:extLst>
            </p:cNvPr>
            <p:cNvSpPr txBox="1"/>
            <p:nvPr/>
          </p:nvSpPr>
          <p:spPr>
            <a:xfrm>
              <a:off x="2412223" y="5479938"/>
              <a:ext cx="1520468"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指令集</a:t>
              </a:r>
              <a:r>
                <a:rPr kumimoji="0" lang="en-US" altLang="zh-CN" sz="18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RISC-V</a:t>
              </a:r>
              <a:endParaRPr kumimoji="0" lang="zh-CN" altLang="en-US"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endParaRPr>
            </a:p>
          </p:txBody>
        </p:sp>
      </p:grpSp>
      <p:cxnSp>
        <p:nvCxnSpPr>
          <p:cNvPr id="15" name="直接连接符 14">
            <a:extLst>
              <a:ext uri="{FF2B5EF4-FFF2-40B4-BE49-F238E27FC236}">
                <a16:creationId xmlns:a16="http://schemas.microsoft.com/office/drawing/2014/main" id="{6B8A42D3-4D46-B3C8-FFEA-F1A67C44F1E6}"/>
              </a:ext>
            </a:extLst>
          </p:cNvPr>
          <p:cNvCxnSpPr/>
          <p:nvPr/>
        </p:nvCxnSpPr>
        <p:spPr>
          <a:xfrm flipV="1">
            <a:off x="4864931" y="2481382"/>
            <a:ext cx="4802546" cy="2237"/>
          </a:xfrm>
          <a:prstGeom prst="line">
            <a:avLst/>
          </a:prstGeom>
          <a:ln w="9525">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D6AC481-375B-5576-EB8B-CCE7A28E4CE5}"/>
              </a:ext>
            </a:extLst>
          </p:cNvPr>
          <p:cNvCxnSpPr/>
          <p:nvPr/>
        </p:nvCxnSpPr>
        <p:spPr>
          <a:xfrm>
            <a:off x="4537719" y="3337415"/>
            <a:ext cx="5129758" cy="0"/>
          </a:xfrm>
          <a:prstGeom prst="line">
            <a:avLst/>
          </a:prstGeom>
          <a:ln w="9525">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2B4ACD6-029D-D8F8-A9E5-5FB6157EC557}"/>
              </a:ext>
            </a:extLst>
          </p:cNvPr>
          <p:cNvCxnSpPr/>
          <p:nvPr/>
        </p:nvCxnSpPr>
        <p:spPr>
          <a:xfrm>
            <a:off x="4146203" y="4304933"/>
            <a:ext cx="5521274" cy="0"/>
          </a:xfrm>
          <a:prstGeom prst="line">
            <a:avLst/>
          </a:prstGeom>
          <a:ln w="9525">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F5C5EBC-515A-A55F-B28A-90F1543F5500}"/>
              </a:ext>
            </a:extLst>
          </p:cNvPr>
          <p:cNvCxnSpPr/>
          <p:nvPr/>
        </p:nvCxnSpPr>
        <p:spPr>
          <a:xfrm>
            <a:off x="3762272" y="5270751"/>
            <a:ext cx="5924000" cy="0"/>
          </a:xfrm>
          <a:prstGeom prst="line">
            <a:avLst/>
          </a:prstGeom>
          <a:ln w="9525">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F0ED192-59B2-F53A-93C0-AF5FA5921076}"/>
              </a:ext>
            </a:extLst>
          </p:cNvPr>
          <p:cNvSpPr txBox="1"/>
          <p:nvPr/>
        </p:nvSpPr>
        <p:spPr>
          <a:xfrm>
            <a:off x="4920372" y="2752400"/>
            <a:ext cx="1090546"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昉</a:t>
            </a:r>
            <a:r>
              <a:rPr kumimoji="0" lang="en-US" altLang="zh-CN" sz="2400" b="1"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a:t>
            </a: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星光</a:t>
            </a:r>
          </a:p>
        </p:txBody>
      </p:sp>
      <p:sp>
        <p:nvSpPr>
          <p:cNvPr id="20" name="文本框 19">
            <a:extLst>
              <a:ext uri="{FF2B5EF4-FFF2-40B4-BE49-F238E27FC236}">
                <a16:creationId xmlns:a16="http://schemas.microsoft.com/office/drawing/2014/main" id="{E25BAD81-E451-4FDA-919B-FBE629201416}"/>
              </a:ext>
            </a:extLst>
          </p:cNvPr>
          <p:cNvSpPr txBox="1"/>
          <p:nvPr/>
        </p:nvSpPr>
        <p:spPr>
          <a:xfrm>
            <a:off x="4421678" y="3674013"/>
            <a:ext cx="2084389"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昉</a:t>
            </a:r>
            <a:r>
              <a:rPr kumimoji="0" lang="en-US" altLang="zh-CN" sz="2400" b="1"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a:t>
            </a: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惊鸿</a:t>
            </a:r>
          </a:p>
        </p:txBody>
      </p:sp>
      <p:sp>
        <p:nvSpPr>
          <p:cNvPr id="21" name="文本框 20">
            <a:extLst>
              <a:ext uri="{FF2B5EF4-FFF2-40B4-BE49-F238E27FC236}">
                <a16:creationId xmlns:a16="http://schemas.microsoft.com/office/drawing/2014/main" id="{BDF9C68F-8C8F-28B7-CE77-27585F8553FC}"/>
              </a:ext>
            </a:extLst>
          </p:cNvPr>
          <p:cNvSpPr txBox="1"/>
          <p:nvPr/>
        </p:nvSpPr>
        <p:spPr>
          <a:xfrm>
            <a:off x="4579299" y="4454845"/>
            <a:ext cx="1781699" cy="73866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昉</a:t>
            </a:r>
            <a:r>
              <a:rPr kumimoji="0" lang="en-US" altLang="zh-CN" sz="2400" b="1"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a:t>
            </a: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天枢</a:t>
            </a:r>
            <a:endParaRPr kumimoji="0" lang="en-US" altLang="zh-CN"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昉</a:t>
            </a:r>
            <a:r>
              <a:rPr kumimoji="0" lang="en-US" altLang="zh-CN"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a:t>
            </a: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天链</a:t>
            </a:r>
          </a:p>
        </p:txBody>
      </p:sp>
      <p:sp>
        <p:nvSpPr>
          <p:cNvPr id="22" name="文本框 21">
            <a:extLst>
              <a:ext uri="{FF2B5EF4-FFF2-40B4-BE49-F238E27FC236}">
                <a16:creationId xmlns:a16="http://schemas.microsoft.com/office/drawing/2014/main" id="{F8835671-630C-3BDE-133C-41541368DD63}"/>
              </a:ext>
            </a:extLst>
          </p:cNvPr>
          <p:cNvSpPr txBox="1"/>
          <p:nvPr/>
        </p:nvSpPr>
        <p:spPr>
          <a:xfrm>
            <a:off x="5915560" y="1871441"/>
            <a:ext cx="3849928" cy="307777"/>
          </a:xfrm>
          <a:prstGeom prst="rect">
            <a:avLst/>
          </a:prstGeom>
          <a:noFill/>
          <a:ln>
            <a:noFill/>
          </a:ln>
        </p:spPr>
        <p:txBody>
          <a:bodyPr wrap="square" lIns="0" tIns="0" rIns="0" bIns="0" rtlCol="0">
            <a:spAutoFit/>
          </a:bodyPr>
          <a:lstStyle/>
          <a:p>
            <a:pPr algn="ctr">
              <a:defRPr/>
            </a:pPr>
            <a:r>
              <a:rPr kumimoji="0" lang="zh-CN" altLang="en-US"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开源软件和</a:t>
            </a:r>
            <a:r>
              <a:rPr lang="en-US" altLang="zh-CN" sz="2000" dirty="0">
                <a:ea typeface="微软雅黑" panose="020B0503020204020204" pitchFamily="34" charset="-122"/>
                <a:sym typeface="微软雅黑" panose="020B0503020204020204" pitchFamily="34" charset="-122"/>
              </a:rPr>
              <a:t>RVspace</a:t>
            </a:r>
            <a:r>
              <a:rPr kumimoji="0" lang="zh-CN" altLang="en-US"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社区</a:t>
            </a:r>
          </a:p>
        </p:txBody>
      </p:sp>
      <p:sp>
        <p:nvSpPr>
          <p:cNvPr id="23" name="文本框 22">
            <a:extLst>
              <a:ext uri="{FF2B5EF4-FFF2-40B4-BE49-F238E27FC236}">
                <a16:creationId xmlns:a16="http://schemas.microsoft.com/office/drawing/2014/main" id="{2F4DF769-E56A-B399-2971-A1452F303BD2}"/>
              </a:ext>
            </a:extLst>
          </p:cNvPr>
          <p:cNvSpPr txBox="1"/>
          <p:nvPr/>
        </p:nvSpPr>
        <p:spPr>
          <a:xfrm>
            <a:off x="6212117" y="2772762"/>
            <a:ext cx="3455359" cy="307777"/>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基于</a:t>
            </a:r>
            <a:r>
              <a:rPr kumimoji="0" lang="en-US" altLang="zh-CN"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RISC-V</a:t>
            </a:r>
            <a:r>
              <a:rPr kumimoji="0" lang="zh-CN" altLang="en-US"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的高性价比开发板</a:t>
            </a:r>
          </a:p>
        </p:txBody>
      </p:sp>
      <p:sp>
        <p:nvSpPr>
          <p:cNvPr id="24" name="文本框 23">
            <a:extLst>
              <a:ext uri="{FF2B5EF4-FFF2-40B4-BE49-F238E27FC236}">
                <a16:creationId xmlns:a16="http://schemas.microsoft.com/office/drawing/2014/main" id="{BD5A5095-BA49-D768-E4E6-5CB73BCD89FB}"/>
              </a:ext>
            </a:extLst>
          </p:cNvPr>
          <p:cNvSpPr txBox="1"/>
          <p:nvPr/>
        </p:nvSpPr>
        <p:spPr>
          <a:xfrm>
            <a:off x="6353378" y="3699127"/>
            <a:ext cx="2972138" cy="307777"/>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基于</a:t>
            </a:r>
            <a:r>
              <a:rPr kumimoji="0" lang="en-US" altLang="zh-CN"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RISC-V</a:t>
            </a:r>
            <a:r>
              <a:rPr kumimoji="0" lang="zh-CN" altLang="en-US"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的系列芯片</a:t>
            </a:r>
          </a:p>
        </p:txBody>
      </p:sp>
      <p:sp>
        <p:nvSpPr>
          <p:cNvPr id="25" name="文本框 24">
            <a:extLst>
              <a:ext uri="{FF2B5EF4-FFF2-40B4-BE49-F238E27FC236}">
                <a16:creationId xmlns:a16="http://schemas.microsoft.com/office/drawing/2014/main" id="{A2D8F3A2-396B-5FCB-9724-7F1B2403AA0B}"/>
              </a:ext>
            </a:extLst>
          </p:cNvPr>
          <p:cNvSpPr txBox="1"/>
          <p:nvPr/>
        </p:nvSpPr>
        <p:spPr>
          <a:xfrm>
            <a:off x="4810617" y="5583981"/>
            <a:ext cx="3390900" cy="307777"/>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RISC-V</a:t>
            </a:r>
            <a:r>
              <a:rPr kumimoji="0" lang="zh-CN" altLang="en-US"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基金会主导开发迭代</a:t>
            </a:r>
          </a:p>
        </p:txBody>
      </p:sp>
      <p:sp>
        <p:nvSpPr>
          <p:cNvPr id="26" name="文本框 25">
            <a:extLst>
              <a:ext uri="{FF2B5EF4-FFF2-40B4-BE49-F238E27FC236}">
                <a16:creationId xmlns:a16="http://schemas.microsoft.com/office/drawing/2014/main" id="{8F629A64-B634-42AB-A5C7-6D16022D16E1}"/>
              </a:ext>
            </a:extLst>
          </p:cNvPr>
          <p:cNvSpPr txBox="1"/>
          <p:nvPr/>
        </p:nvSpPr>
        <p:spPr>
          <a:xfrm>
            <a:off x="6212874" y="4525548"/>
            <a:ext cx="3473397" cy="61555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高性能</a:t>
            </a:r>
            <a:r>
              <a:rPr kumimoji="0" lang="en-US" altLang="zh-CN"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a:t>
            </a:r>
            <a:r>
              <a:rPr lang="zh-CN" altLang="en-US" sz="2000" dirty="0">
                <a:ea typeface="微软雅黑" panose="020B0503020204020204" pitchFamily="34" charset="-122"/>
                <a:cs typeface="Calibri" panose="020F0502020204030204" pitchFamily="34" charset="0"/>
                <a:sym typeface="微软雅黑" panose="020B0503020204020204" pitchFamily="34" charset="-122"/>
              </a:rPr>
              <a:t>高能效</a:t>
            </a:r>
            <a:r>
              <a:rPr kumimoji="0" lang="en-US" altLang="zh-CN"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RISC-V CPU </a:t>
            </a:r>
            <a:r>
              <a:rPr lang="en-US" altLang="zh-CN" sz="2000" dirty="0">
                <a:ea typeface="微软雅黑" panose="020B0503020204020204" pitchFamily="34" charset="-122"/>
                <a:cs typeface="Calibri" panose="020F0502020204030204" pitchFamily="34" charset="0"/>
                <a:sym typeface="微软雅黑" panose="020B0503020204020204" pitchFamily="34" charset="-122"/>
              </a:rPr>
              <a:t>IP</a:t>
            </a:r>
            <a:r>
              <a:rPr lang="zh-CN" altLang="en-US" sz="2000" dirty="0">
                <a:ea typeface="微软雅黑" panose="020B0503020204020204" pitchFamily="34" charset="-122"/>
                <a:cs typeface="Calibri" panose="020F0502020204030204" pitchFamily="34" charset="0"/>
                <a:sym typeface="微软雅黑" panose="020B0503020204020204" pitchFamily="34" charset="-122"/>
              </a:rPr>
              <a:t>核</a:t>
            </a:r>
            <a:endParaRPr kumimoji="0" lang="en-US" altLang="zh-CN"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Interconnect Fabric IP</a:t>
            </a:r>
            <a:r>
              <a:rPr kumimoji="0" lang="zh-CN" altLang="en-US" sz="2000" b="0" i="0" u="none" strike="noStrike" kern="1200" cap="none" spc="0" normalizeH="0" baseline="0" noProof="0" dirty="0">
                <a:ln>
                  <a:noFill/>
                </a:ln>
                <a:effectLst/>
                <a:uLnTx/>
                <a:uFillTx/>
                <a:ea typeface="微软雅黑" panose="020B0503020204020204" pitchFamily="34" charset="-122"/>
                <a:cs typeface="Calibri" panose="020F0502020204030204" pitchFamily="34" charset="0"/>
                <a:sym typeface="微软雅黑" panose="020B0503020204020204" pitchFamily="34" charset="-122"/>
              </a:rPr>
              <a:t>核</a:t>
            </a:r>
          </a:p>
        </p:txBody>
      </p:sp>
      <p:sp>
        <p:nvSpPr>
          <p:cNvPr id="27" name="L 形 26">
            <a:extLst>
              <a:ext uri="{FF2B5EF4-FFF2-40B4-BE49-F238E27FC236}">
                <a16:creationId xmlns:a16="http://schemas.microsoft.com/office/drawing/2014/main" id="{946A8911-0749-CAF0-254C-09313B909748}"/>
              </a:ext>
            </a:extLst>
          </p:cNvPr>
          <p:cNvSpPr/>
          <p:nvPr/>
        </p:nvSpPr>
        <p:spPr>
          <a:xfrm rot="5400000">
            <a:off x="6579019" y="2082048"/>
            <a:ext cx="2787133" cy="3585804"/>
          </a:xfrm>
          <a:prstGeom prst="corner">
            <a:avLst>
              <a:gd name="adj1" fmla="val 82058"/>
              <a:gd name="adj2" fmla="val 120801"/>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ea typeface="微软雅黑" panose="020B0503020204020204" pitchFamily="34" charset="-122"/>
              <a:sym typeface="微软雅黑" panose="020B0503020204020204" pitchFamily="34" charset="-122"/>
            </a:endParaRPr>
          </a:p>
        </p:txBody>
      </p:sp>
      <p:sp>
        <p:nvSpPr>
          <p:cNvPr id="28" name="等腰三角形 27">
            <a:extLst>
              <a:ext uri="{FF2B5EF4-FFF2-40B4-BE49-F238E27FC236}">
                <a16:creationId xmlns:a16="http://schemas.microsoft.com/office/drawing/2014/main" id="{80CE37B7-3394-B380-227A-D0E2D3E69E22}"/>
              </a:ext>
            </a:extLst>
          </p:cNvPr>
          <p:cNvSpPr/>
          <p:nvPr/>
        </p:nvSpPr>
        <p:spPr>
          <a:xfrm rot="5400000">
            <a:off x="8206111" y="3191857"/>
            <a:ext cx="3630635" cy="474288"/>
          </a:xfrm>
          <a:prstGeom prst="triangle">
            <a:avLst/>
          </a:prstGeom>
          <a:solidFill>
            <a:srgbClr val="DAE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chemeClr val="tx1"/>
              </a:solidFill>
              <a:effectLst/>
              <a:uLnTx/>
              <a:uFillTx/>
              <a:ea typeface="微软雅黑" panose="020B0503020204020204" pitchFamily="34" charset="-122"/>
              <a:sym typeface="微软雅黑" panose="020B0503020204020204" pitchFamily="34" charset="-122"/>
            </a:endParaRPr>
          </a:p>
        </p:txBody>
      </p:sp>
      <p:sp>
        <p:nvSpPr>
          <p:cNvPr id="29" name="文本框 28">
            <a:extLst>
              <a:ext uri="{FF2B5EF4-FFF2-40B4-BE49-F238E27FC236}">
                <a16:creationId xmlns:a16="http://schemas.microsoft.com/office/drawing/2014/main" id="{60F1303F-AF07-59FC-EF1E-BDEBCF433F20}"/>
              </a:ext>
            </a:extLst>
          </p:cNvPr>
          <p:cNvSpPr txBox="1"/>
          <p:nvPr/>
        </p:nvSpPr>
        <p:spPr>
          <a:xfrm>
            <a:off x="10277368" y="2696767"/>
            <a:ext cx="1741283" cy="123110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ea typeface="微软雅黑" panose="020B0503020204020204" pitchFamily="34" charset="-122"/>
                <a:sym typeface="微软雅黑" panose="020B0503020204020204" pitchFamily="34" charset="-122"/>
              </a:rPr>
              <a:t>基于</a:t>
            </a:r>
            <a:r>
              <a:rPr kumimoji="0" lang="en-US" altLang="zh-CN"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IP</a:t>
            </a:r>
            <a:r>
              <a:rPr kumimoji="0" lang="zh-CN" altLang="en-US"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核、芯片、开发板、软件生态的</a:t>
            </a:r>
            <a:r>
              <a:rPr kumimoji="0" lang="en-US" altLang="zh-CN"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RISC-V</a:t>
            </a:r>
            <a:r>
              <a:rPr kumimoji="0" lang="zh-CN" altLang="en-US" sz="2000" b="0" i="0" u="none" strike="noStrike" kern="1200" cap="none" spc="0" normalizeH="0" baseline="0" noProof="0" dirty="0">
                <a:ln>
                  <a:noFill/>
                </a:ln>
                <a:effectLst/>
                <a:uLnTx/>
                <a:uFillTx/>
                <a:ea typeface="微软雅黑" panose="020B0503020204020204" pitchFamily="34" charset="-122"/>
                <a:sym typeface="微软雅黑" panose="020B0503020204020204" pitchFamily="34" charset="-122"/>
              </a:rPr>
              <a:t>整体解决方案</a:t>
            </a:r>
          </a:p>
        </p:txBody>
      </p:sp>
      <p:cxnSp>
        <p:nvCxnSpPr>
          <p:cNvPr id="30" name="直接连接符 29">
            <a:extLst>
              <a:ext uri="{FF2B5EF4-FFF2-40B4-BE49-F238E27FC236}">
                <a16:creationId xmlns:a16="http://schemas.microsoft.com/office/drawing/2014/main" id="{62CF2C3F-EBEC-0543-D342-22F36DDF9DC3}"/>
              </a:ext>
            </a:extLst>
          </p:cNvPr>
          <p:cNvCxnSpPr/>
          <p:nvPr/>
        </p:nvCxnSpPr>
        <p:spPr>
          <a:xfrm>
            <a:off x="5291431" y="1438388"/>
            <a:ext cx="4394841" cy="0"/>
          </a:xfrm>
          <a:prstGeom prst="line">
            <a:avLst/>
          </a:prstGeom>
          <a:ln w="9525">
            <a:solidFill>
              <a:schemeClr val="bg1"/>
            </a:solidFill>
            <a:prstDash val="lg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24BC411-B1F1-06FF-F9DA-3D2A0F709264}"/>
              </a:ext>
            </a:extLst>
          </p:cNvPr>
          <p:cNvCxnSpPr/>
          <p:nvPr/>
        </p:nvCxnSpPr>
        <p:spPr>
          <a:xfrm>
            <a:off x="9643338" y="1463483"/>
            <a:ext cx="18795" cy="1023498"/>
          </a:xfrm>
          <a:prstGeom prst="line">
            <a:avLst/>
          </a:prstGeom>
          <a:ln w="9525">
            <a:solidFill>
              <a:schemeClr val="bg1"/>
            </a:solidFill>
            <a:prstDash val="lg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C531697-CD6A-0392-D435-46481FBD6D53}"/>
              </a:ext>
            </a:extLst>
          </p:cNvPr>
          <p:cNvCxnSpPr/>
          <p:nvPr/>
        </p:nvCxnSpPr>
        <p:spPr>
          <a:xfrm>
            <a:off x="6179683" y="1477997"/>
            <a:ext cx="0" cy="1502527"/>
          </a:xfrm>
          <a:prstGeom prst="line">
            <a:avLst/>
          </a:prstGeom>
          <a:ln w="9525">
            <a:solidFill>
              <a:schemeClr val="bg1"/>
            </a:solidFill>
            <a:prstDash val="lg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26E1BE46-9618-B985-A046-23B7E95C899F}"/>
              </a:ext>
            </a:extLst>
          </p:cNvPr>
          <p:cNvSpPr txBox="1"/>
          <p:nvPr/>
        </p:nvSpPr>
        <p:spPr>
          <a:xfrm>
            <a:off x="4755515" y="1846918"/>
            <a:ext cx="1592286"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软件栈</a:t>
            </a:r>
          </a:p>
        </p:txBody>
      </p:sp>
      <p:sp>
        <p:nvSpPr>
          <p:cNvPr id="34" name="文本框 33">
            <a:extLst>
              <a:ext uri="{FF2B5EF4-FFF2-40B4-BE49-F238E27FC236}">
                <a16:creationId xmlns:a16="http://schemas.microsoft.com/office/drawing/2014/main" id="{18E6596C-9057-BE3F-4B7C-E6F70AB55F31}"/>
              </a:ext>
            </a:extLst>
          </p:cNvPr>
          <p:cNvSpPr txBox="1"/>
          <p:nvPr/>
        </p:nvSpPr>
        <p:spPr>
          <a:xfrm>
            <a:off x="9934263" y="2031584"/>
            <a:ext cx="2084389"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等线" panose="02010600030101010101" pitchFamily="2" charset="-122"/>
                <a:ea typeface="等线" panose="02010600030101010101" pitchFamily="2" charset="-122"/>
                <a:sym typeface="微软雅黑" panose="020B0503020204020204" pitchFamily="34" charset="-122"/>
              </a:rPr>
              <a:t>赛昉科技</a:t>
            </a:r>
          </a:p>
        </p:txBody>
      </p:sp>
    </p:spTree>
    <p:extLst>
      <p:ext uri="{BB962C8B-B14F-4D97-AF65-F5344CB8AC3E}">
        <p14:creationId xmlns:p14="http://schemas.microsoft.com/office/powerpoint/2010/main" val="599606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EB0229-F413-8FBF-4729-24017C4F6634}"/>
              </a:ext>
            </a:extLst>
          </p:cNvPr>
          <p:cNvSpPr>
            <a:spLocks noGrp="1"/>
          </p:cNvSpPr>
          <p:nvPr>
            <p:ph type="title"/>
          </p:nvPr>
        </p:nvSpPr>
        <p:spPr/>
        <p:txBody>
          <a:bodyPr/>
          <a:lstStyle/>
          <a:p>
            <a:r>
              <a:rPr lang="zh-CN" altLang="en-US" dirty="0"/>
              <a:t>最新发布的</a:t>
            </a:r>
            <a:r>
              <a:rPr lang="en-US" altLang="zh-CN" dirty="0"/>
              <a:t>RISC-V IP</a:t>
            </a:r>
            <a:r>
              <a:rPr lang="zh-CN" altLang="en-US" dirty="0"/>
              <a:t>产品</a:t>
            </a:r>
            <a:endParaRPr lang="en-US" dirty="0"/>
          </a:p>
        </p:txBody>
      </p:sp>
      <p:sp>
        <p:nvSpPr>
          <p:cNvPr id="4" name="内容占位符 3">
            <a:extLst>
              <a:ext uri="{FF2B5EF4-FFF2-40B4-BE49-F238E27FC236}">
                <a16:creationId xmlns:a16="http://schemas.microsoft.com/office/drawing/2014/main" id="{E4649C38-D523-978A-7B0C-5D98DE39C437}"/>
              </a:ext>
            </a:extLst>
          </p:cNvPr>
          <p:cNvSpPr>
            <a:spLocks noGrp="1"/>
          </p:cNvSpPr>
          <p:nvPr>
            <p:ph idx="1"/>
          </p:nvPr>
        </p:nvSpPr>
        <p:spPr/>
        <p:txBody>
          <a:bodyPr/>
          <a:lstStyle/>
          <a:p>
            <a:r>
              <a:rPr lang="en-US" dirty="0"/>
              <a:t>TBD</a:t>
            </a:r>
          </a:p>
        </p:txBody>
      </p:sp>
      <p:sp>
        <p:nvSpPr>
          <p:cNvPr id="3" name="灯片编号占位符 2">
            <a:extLst>
              <a:ext uri="{FF2B5EF4-FFF2-40B4-BE49-F238E27FC236}">
                <a16:creationId xmlns:a16="http://schemas.microsoft.com/office/drawing/2014/main" id="{D28BCFFE-47AA-B681-FE32-B1B3266BF5BA}"/>
              </a:ext>
            </a:extLst>
          </p:cNvPr>
          <p:cNvSpPr>
            <a:spLocks noGrp="1"/>
          </p:cNvSpPr>
          <p:nvPr>
            <p:ph type="sldNum" sz="quarter" idx="12"/>
          </p:nvPr>
        </p:nvSpPr>
        <p:spPr/>
        <p:txBody>
          <a:bodyPr/>
          <a:lstStyle/>
          <a:p>
            <a:fld id="{E31008D9-F0B1-D749-B2AB-825935940C7B}" type="slidenum">
              <a:rPr kumimoji="1" lang="zh-CN" altLang="en-US" smtClean="0"/>
              <a:t>15</a:t>
            </a:fld>
            <a:endParaRPr kumimoji="1" lang="zh-CN" altLang="en-US"/>
          </a:p>
        </p:txBody>
      </p:sp>
    </p:spTree>
    <p:extLst>
      <p:ext uri="{BB962C8B-B14F-4D97-AF65-F5344CB8AC3E}">
        <p14:creationId xmlns:p14="http://schemas.microsoft.com/office/powerpoint/2010/main" val="2825722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96250-714D-3D69-DDFC-0117A2027EA9}"/>
              </a:ext>
            </a:extLst>
          </p:cNvPr>
          <p:cNvSpPr>
            <a:spLocks noGrp="1"/>
          </p:cNvSpPr>
          <p:nvPr>
            <p:ph type="title"/>
          </p:nvPr>
        </p:nvSpPr>
        <p:spPr/>
        <p:txBody>
          <a:bodyPr/>
          <a:lstStyle/>
          <a:p>
            <a:r>
              <a:rPr lang="zh-CN" altLang="en-US" dirty="0"/>
              <a:t>基于这些</a:t>
            </a:r>
            <a:r>
              <a:rPr lang="en-US" altLang="zh-CN" dirty="0"/>
              <a:t>IP</a:t>
            </a:r>
            <a:r>
              <a:rPr lang="zh-CN" altLang="en-US" dirty="0"/>
              <a:t>产品的下一代开源芯片</a:t>
            </a:r>
            <a:endParaRPr lang="en-US" dirty="0"/>
          </a:p>
        </p:txBody>
      </p:sp>
      <p:sp>
        <p:nvSpPr>
          <p:cNvPr id="4" name="内容占位符 3">
            <a:extLst>
              <a:ext uri="{FF2B5EF4-FFF2-40B4-BE49-F238E27FC236}">
                <a16:creationId xmlns:a16="http://schemas.microsoft.com/office/drawing/2014/main" id="{EB9CE0E8-34D0-11E4-27C9-6053385F5404}"/>
              </a:ext>
            </a:extLst>
          </p:cNvPr>
          <p:cNvSpPr>
            <a:spLocks noGrp="1"/>
          </p:cNvSpPr>
          <p:nvPr>
            <p:ph idx="1"/>
          </p:nvPr>
        </p:nvSpPr>
        <p:spPr/>
        <p:txBody>
          <a:bodyPr/>
          <a:lstStyle/>
          <a:p>
            <a:r>
              <a:rPr lang="en-US" dirty="0"/>
              <a:t>TBD</a:t>
            </a:r>
          </a:p>
        </p:txBody>
      </p:sp>
      <p:sp>
        <p:nvSpPr>
          <p:cNvPr id="3" name="灯片编号占位符 2">
            <a:extLst>
              <a:ext uri="{FF2B5EF4-FFF2-40B4-BE49-F238E27FC236}">
                <a16:creationId xmlns:a16="http://schemas.microsoft.com/office/drawing/2014/main" id="{26322097-90EF-2B57-6579-0F31589EFF91}"/>
              </a:ext>
            </a:extLst>
          </p:cNvPr>
          <p:cNvSpPr>
            <a:spLocks noGrp="1"/>
          </p:cNvSpPr>
          <p:nvPr>
            <p:ph type="sldNum" sz="quarter" idx="12"/>
          </p:nvPr>
        </p:nvSpPr>
        <p:spPr/>
        <p:txBody>
          <a:bodyPr/>
          <a:lstStyle/>
          <a:p>
            <a:fld id="{E31008D9-F0B1-D749-B2AB-825935940C7B}" type="slidenum">
              <a:rPr kumimoji="1" lang="zh-CN" altLang="en-US" smtClean="0"/>
              <a:t>16</a:t>
            </a:fld>
            <a:endParaRPr kumimoji="1" lang="zh-CN" altLang="en-US"/>
          </a:p>
        </p:txBody>
      </p:sp>
    </p:spTree>
    <p:extLst>
      <p:ext uri="{BB962C8B-B14F-4D97-AF65-F5344CB8AC3E}">
        <p14:creationId xmlns:p14="http://schemas.microsoft.com/office/powerpoint/2010/main" val="57569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3599E-76A6-E9F5-7E2A-F809CC130FE2}"/>
              </a:ext>
            </a:extLst>
          </p:cNvPr>
          <p:cNvSpPr>
            <a:spLocks noGrp="1"/>
          </p:cNvSpPr>
          <p:nvPr>
            <p:ph type="title"/>
          </p:nvPr>
        </p:nvSpPr>
        <p:spPr/>
        <p:txBody>
          <a:bodyPr/>
          <a:lstStyle/>
          <a:p>
            <a:r>
              <a:rPr lang="en-US" altLang="zh-CN" dirty="0"/>
              <a:t>1.2 </a:t>
            </a:r>
            <a:r>
              <a:rPr lang="zh-CN" altLang="en-US" dirty="0"/>
              <a:t>开源芯片厂商主导生态适配 </a:t>
            </a:r>
            <a:r>
              <a:rPr lang="en-US" altLang="zh-CN" dirty="0"/>
              <a:t>– </a:t>
            </a:r>
            <a:r>
              <a:rPr lang="zh-CN" altLang="en-US" dirty="0"/>
              <a:t>赛昉</a:t>
            </a:r>
            <a:r>
              <a:rPr lang="en-US" altLang="zh-CN" dirty="0"/>
              <a:t>Debian</a:t>
            </a:r>
            <a:r>
              <a:rPr lang="zh-CN" altLang="en-US" dirty="0"/>
              <a:t>案例</a:t>
            </a:r>
            <a:endParaRPr lang="en-US" dirty="0"/>
          </a:p>
        </p:txBody>
      </p:sp>
      <p:sp>
        <p:nvSpPr>
          <p:cNvPr id="3" name="灯片编号占位符 2">
            <a:extLst>
              <a:ext uri="{FF2B5EF4-FFF2-40B4-BE49-F238E27FC236}">
                <a16:creationId xmlns:a16="http://schemas.microsoft.com/office/drawing/2014/main" id="{980B10BC-E493-A359-F5F1-794D88BAFEA5}"/>
              </a:ext>
            </a:extLst>
          </p:cNvPr>
          <p:cNvSpPr>
            <a:spLocks noGrp="1"/>
          </p:cNvSpPr>
          <p:nvPr>
            <p:ph type="sldNum" sz="quarter" idx="12"/>
          </p:nvPr>
        </p:nvSpPr>
        <p:spPr/>
        <p:txBody>
          <a:bodyPr/>
          <a:lstStyle/>
          <a:p>
            <a:fld id="{E31008D9-F0B1-D749-B2AB-825935940C7B}" type="slidenum">
              <a:rPr kumimoji="1" lang="zh-CN" altLang="en-US" smtClean="0"/>
              <a:t>17</a:t>
            </a:fld>
            <a:endParaRPr kumimoji="1" lang="zh-CN" altLang="en-US"/>
          </a:p>
        </p:txBody>
      </p:sp>
      <p:sp>
        <p:nvSpPr>
          <p:cNvPr id="28" name="iṣľiďe">
            <a:extLst>
              <a:ext uri="{FF2B5EF4-FFF2-40B4-BE49-F238E27FC236}">
                <a16:creationId xmlns:a16="http://schemas.microsoft.com/office/drawing/2014/main" id="{141E2DD9-4765-9BCD-75D8-3CC2711CC2C8}"/>
              </a:ext>
            </a:extLst>
          </p:cNvPr>
          <p:cNvSpPr/>
          <p:nvPr/>
        </p:nvSpPr>
        <p:spPr>
          <a:xfrm>
            <a:off x="10404577" y="3348251"/>
            <a:ext cx="89155" cy="89155"/>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îSḻï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720BA7C4-6E59-0DB0-27C7-FADA3E813F4A}"/>
              </a:ext>
            </a:extLst>
          </p:cNvPr>
          <p:cNvGrpSpPr>
            <a:grpSpLocks noChangeAspect="1"/>
          </p:cNvGrpSpPr>
          <p:nvPr/>
        </p:nvGrpSpPr>
        <p:grpSpPr>
          <a:xfrm>
            <a:off x="391936" y="1894433"/>
            <a:ext cx="11080988" cy="3263146"/>
            <a:chOff x="594469" y="1889758"/>
            <a:chExt cx="12627501" cy="3718564"/>
          </a:xfrm>
        </p:grpSpPr>
        <p:cxnSp>
          <p:nvCxnSpPr>
            <p:cNvPr id="5" name="íṧliḓê">
              <a:extLst>
                <a:ext uri="{FF2B5EF4-FFF2-40B4-BE49-F238E27FC236}">
                  <a16:creationId xmlns:a16="http://schemas.microsoft.com/office/drawing/2014/main" id="{CBFE1268-E08F-E43B-F062-BA1FA4345CBB}"/>
                </a:ext>
              </a:extLst>
            </p:cNvPr>
            <p:cNvCxnSpPr>
              <a:cxnSpLocks/>
            </p:cNvCxnSpPr>
            <p:nvPr/>
          </p:nvCxnSpPr>
          <p:spPr>
            <a:xfrm>
              <a:off x="660400" y="3589386"/>
              <a:ext cx="1256157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išḻîḑe">
              <a:extLst>
                <a:ext uri="{FF2B5EF4-FFF2-40B4-BE49-F238E27FC236}">
                  <a16:creationId xmlns:a16="http://schemas.microsoft.com/office/drawing/2014/main" id="{46E4CCD5-ED32-48AA-A651-507CDE8E4788}"/>
                </a:ext>
              </a:extLst>
            </p:cNvPr>
            <p:cNvSpPr/>
            <p:nvPr/>
          </p:nvSpPr>
          <p:spPr>
            <a:xfrm>
              <a:off x="4020236"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 name="ïṡ1iďè">
              <a:extLst>
                <a:ext uri="{FF2B5EF4-FFF2-40B4-BE49-F238E27FC236}">
                  <a16:creationId xmlns:a16="http://schemas.microsoft.com/office/drawing/2014/main" id="{6C90473E-BFE2-C3D2-0849-F4A966CCEDDA}"/>
                </a:ext>
              </a:extLst>
            </p:cNvPr>
            <p:cNvCxnSpPr>
              <a:cxnSpLocks/>
              <a:stCxn id="6" idx="4"/>
              <a:endCxn id="8" idx="0"/>
            </p:cNvCxnSpPr>
            <p:nvPr/>
          </p:nvCxnSpPr>
          <p:spPr>
            <a:xfrm flipH="1">
              <a:off x="4071033" y="3641695"/>
              <a:ext cx="2" cy="1001921"/>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ïşlíḓè">
              <a:extLst>
                <a:ext uri="{FF2B5EF4-FFF2-40B4-BE49-F238E27FC236}">
                  <a16:creationId xmlns:a16="http://schemas.microsoft.com/office/drawing/2014/main" id="{4B555594-1825-7065-B84A-755C46DB66FF}"/>
                </a:ext>
              </a:extLst>
            </p:cNvPr>
            <p:cNvSpPr/>
            <p:nvPr/>
          </p:nvSpPr>
          <p:spPr>
            <a:xfrm>
              <a:off x="2631033" y="4643616"/>
              <a:ext cx="2880000" cy="964706"/>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Image 69: Libre Office V7.5, Min Desktop (500M)</a:t>
              </a:r>
            </a:p>
          </p:txBody>
        </p:sp>
        <p:sp>
          <p:nvSpPr>
            <p:cNvPr id="9" name="íṡḻïďé">
              <a:extLst>
                <a:ext uri="{FF2B5EF4-FFF2-40B4-BE49-F238E27FC236}">
                  <a16:creationId xmlns:a16="http://schemas.microsoft.com/office/drawing/2014/main" id="{8A3FABD0-35CE-F8AE-CE4B-9E6783272B68}"/>
                </a:ext>
              </a:extLst>
            </p:cNvPr>
            <p:cNvSpPr txBox="1"/>
            <p:nvPr/>
          </p:nvSpPr>
          <p:spPr bwMode="auto">
            <a:xfrm>
              <a:off x="3045993" y="2974706"/>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2022.12</a:t>
              </a:r>
            </a:p>
          </p:txBody>
        </p:sp>
        <p:sp>
          <p:nvSpPr>
            <p:cNvPr id="10" name="îṧḻiďe">
              <a:extLst>
                <a:ext uri="{FF2B5EF4-FFF2-40B4-BE49-F238E27FC236}">
                  <a16:creationId xmlns:a16="http://schemas.microsoft.com/office/drawing/2014/main" id="{F6BF2817-7712-4344-925F-2F241B0630F5}"/>
                </a:ext>
              </a:extLst>
            </p:cNvPr>
            <p:cNvSpPr/>
            <p:nvPr/>
          </p:nvSpPr>
          <p:spPr>
            <a:xfrm>
              <a:off x="1986196"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1" name="ïS1ïdé">
              <a:extLst>
                <a:ext uri="{FF2B5EF4-FFF2-40B4-BE49-F238E27FC236}">
                  <a16:creationId xmlns:a16="http://schemas.microsoft.com/office/drawing/2014/main" id="{744E1E96-1E81-D5C7-176D-FFB3EFE20829}"/>
                </a:ext>
              </a:extLst>
            </p:cNvPr>
            <p:cNvCxnSpPr>
              <a:cxnSpLocks/>
              <a:stCxn id="10" idx="0"/>
              <a:endCxn id="12" idx="2"/>
            </p:cNvCxnSpPr>
            <p:nvPr/>
          </p:nvCxnSpPr>
          <p:spPr>
            <a:xfrm flipH="1" flipV="1">
              <a:off x="2034469" y="2780569"/>
              <a:ext cx="2526" cy="759528"/>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ïṧ1iḍè">
              <a:extLst>
                <a:ext uri="{FF2B5EF4-FFF2-40B4-BE49-F238E27FC236}">
                  <a16:creationId xmlns:a16="http://schemas.microsoft.com/office/drawing/2014/main" id="{A7B42F38-6CC2-29E4-E00C-0D7E021A2437}"/>
                </a:ext>
              </a:extLst>
            </p:cNvPr>
            <p:cNvSpPr/>
            <p:nvPr/>
          </p:nvSpPr>
          <p:spPr>
            <a:xfrm>
              <a:off x="594469" y="1889760"/>
              <a:ext cx="2880000" cy="890809"/>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Image 55:</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Firefox,</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Libre Office,</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ffmpeg</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gstreamer</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13" name="íSḷïḍê">
              <a:extLst>
                <a:ext uri="{FF2B5EF4-FFF2-40B4-BE49-F238E27FC236}">
                  <a16:creationId xmlns:a16="http://schemas.microsoft.com/office/drawing/2014/main" id="{EB59991D-FE81-067C-598F-05B78C45D7F3}"/>
                </a:ext>
              </a:extLst>
            </p:cNvPr>
            <p:cNvSpPr txBox="1"/>
            <p:nvPr/>
          </p:nvSpPr>
          <p:spPr bwMode="auto">
            <a:xfrm>
              <a:off x="1009429" y="3737498"/>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2022.12</a:t>
              </a:r>
            </a:p>
          </p:txBody>
        </p:sp>
        <p:sp>
          <p:nvSpPr>
            <p:cNvPr id="14" name="îSlïḍé">
              <a:extLst>
                <a:ext uri="{FF2B5EF4-FFF2-40B4-BE49-F238E27FC236}">
                  <a16:creationId xmlns:a16="http://schemas.microsoft.com/office/drawing/2014/main" id="{7BBD7D7A-CC77-0DDB-763D-1E629084CE36}"/>
                </a:ext>
              </a:extLst>
            </p:cNvPr>
            <p:cNvSpPr/>
            <p:nvPr/>
          </p:nvSpPr>
          <p:spPr>
            <a:xfrm>
              <a:off x="6045202"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5" name="ïśļïďe">
              <a:extLst>
                <a:ext uri="{FF2B5EF4-FFF2-40B4-BE49-F238E27FC236}">
                  <a16:creationId xmlns:a16="http://schemas.microsoft.com/office/drawing/2014/main" id="{D0E8030A-6388-44CD-A5A8-E7FA51BA38E9}"/>
                </a:ext>
              </a:extLst>
            </p:cNvPr>
            <p:cNvCxnSpPr/>
            <p:nvPr/>
          </p:nvCxnSpPr>
          <p:spPr>
            <a:xfrm flipH="1" flipV="1">
              <a:off x="6096000" y="2799997"/>
              <a:ext cx="1" cy="75600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îsḻidê">
              <a:extLst>
                <a:ext uri="{FF2B5EF4-FFF2-40B4-BE49-F238E27FC236}">
                  <a16:creationId xmlns:a16="http://schemas.microsoft.com/office/drawing/2014/main" id="{01722A91-EC55-1E11-055B-CC87EF6EAC32}"/>
                </a:ext>
              </a:extLst>
            </p:cNvPr>
            <p:cNvSpPr/>
            <p:nvPr/>
          </p:nvSpPr>
          <p:spPr>
            <a:xfrm>
              <a:off x="4669048" y="1907106"/>
              <a:ext cx="2880000" cy="917374"/>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Image-202302: WiFi Dongle, HDMI audio, SD/eMMC boot…</a:t>
              </a:r>
            </a:p>
          </p:txBody>
        </p:sp>
        <p:sp>
          <p:nvSpPr>
            <p:cNvPr id="17" name="iŝlídé">
              <a:extLst>
                <a:ext uri="{FF2B5EF4-FFF2-40B4-BE49-F238E27FC236}">
                  <a16:creationId xmlns:a16="http://schemas.microsoft.com/office/drawing/2014/main" id="{2841A870-0E5B-787D-750C-E045936FA419}"/>
                </a:ext>
              </a:extLst>
            </p:cNvPr>
            <p:cNvSpPr txBox="1"/>
            <p:nvPr/>
          </p:nvSpPr>
          <p:spPr bwMode="auto">
            <a:xfrm>
              <a:off x="5070959" y="3737498"/>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2023.2</a:t>
              </a:r>
            </a:p>
          </p:txBody>
        </p:sp>
        <p:sp>
          <p:nvSpPr>
            <p:cNvPr id="18" name="iṣľiďe">
              <a:extLst>
                <a:ext uri="{FF2B5EF4-FFF2-40B4-BE49-F238E27FC236}">
                  <a16:creationId xmlns:a16="http://schemas.microsoft.com/office/drawing/2014/main" id="{8206FA23-873E-65CD-E86C-AABDCA8E46E1}"/>
                </a:ext>
              </a:extLst>
            </p:cNvPr>
            <p:cNvSpPr/>
            <p:nvPr/>
          </p:nvSpPr>
          <p:spPr>
            <a:xfrm>
              <a:off x="8075967"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9" name="îşļiḋe">
              <a:extLst>
                <a:ext uri="{FF2B5EF4-FFF2-40B4-BE49-F238E27FC236}">
                  <a16:creationId xmlns:a16="http://schemas.microsoft.com/office/drawing/2014/main" id="{87225801-1D9B-ACF6-BC3E-BF7254DB9F64}"/>
                </a:ext>
              </a:extLst>
            </p:cNvPr>
            <p:cNvCxnSpPr>
              <a:cxnSpLocks/>
              <a:stCxn id="18" idx="4"/>
              <a:endCxn id="20" idx="0"/>
            </p:cNvCxnSpPr>
            <p:nvPr/>
          </p:nvCxnSpPr>
          <p:spPr>
            <a:xfrm>
              <a:off x="8126766" y="3641695"/>
              <a:ext cx="1409" cy="98932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ïšḻïḓé">
              <a:extLst>
                <a:ext uri="{FF2B5EF4-FFF2-40B4-BE49-F238E27FC236}">
                  <a16:creationId xmlns:a16="http://schemas.microsoft.com/office/drawing/2014/main" id="{D6F303EB-80BE-307D-8F92-4BC4A32776D5}"/>
                </a:ext>
              </a:extLst>
            </p:cNvPr>
            <p:cNvSpPr/>
            <p:nvPr/>
          </p:nvSpPr>
          <p:spPr>
            <a:xfrm>
              <a:off x="6584154" y="4631024"/>
              <a:ext cx="3088041" cy="964706"/>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Image-202303: IPv6, 4 K resolution support, Gnome Desktop</a:t>
              </a:r>
            </a:p>
          </p:txBody>
        </p:sp>
        <p:sp>
          <p:nvSpPr>
            <p:cNvPr id="21" name="îşļîďê">
              <a:extLst>
                <a:ext uri="{FF2B5EF4-FFF2-40B4-BE49-F238E27FC236}">
                  <a16:creationId xmlns:a16="http://schemas.microsoft.com/office/drawing/2014/main" id="{BE1E0427-AD0D-0DAB-E8AD-4D147B31ED4A}"/>
                </a:ext>
              </a:extLst>
            </p:cNvPr>
            <p:cNvSpPr txBox="1"/>
            <p:nvPr/>
          </p:nvSpPr>
          <p:spPr bwMode="auto">
            <a:xfrm>
              <a:off x="7133105" y="2997539"/>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2023.3</a:t>
              </a:r>
            </a:p>
          </p:txBody>
        </p:sp>
        <p:sp>
          <p:nvSpPr>
            <p:cNvPr id="22" name="iśḷîḓé">
              <a:extLst>
                <a:ext uri="{FF2B5EF4-FFF2-40B4-BE49-F238E27FC236}">
                  <a16:creationId xmlns:a16="http://schemas.microsoft.com/office/drawing/2014/main" id="{B2BC601B-37AE-C9AC-A647-BD3E387373CF}"/>
                </a:ext>
              </a:extLst>
            </p:cNvPr>
            <p:cNvSpPr/>
            <p:nvPr/>
          </p:nvSpPr>
          <p:spPr>
            <a:xfrm>
              <a:off x="10106732"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3" name="îS1iďê">
              <a:extLst>
                <a:ext uri="{FF2B5EF4-FFF2-40B4-BE49-F238E27FC236}">
                  <a16:creationId xmlns:a16="http://schemas.microsoft.com/office/drawing/2014/main" id="{A9F56B0B-008A-9E95-0CEA-1A0A5F6E448B}"/>
                </a:ext>
              </a:extLst>
            </p:cNvPr>
            <p:cNvCxnSpPr>
              <a:cxnSpLocks/>
              <a:stCxn id="22" idx="0"/>
              <a:endCxn id="24" idx="2"/>
            </p:cNvCxnSpPr>
            <p:nvPr/>
          </p:nvCxnSpPr>
          <p:spPr>
            <a:xfrm flipH="1" flipV="1">
              <a:off x="10144831" y="2780569"/>
              <a:ext cx="12700" cy="75952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íṧḷíḋe">
              <a:extLst>
                <a:ext uri="{FF2B5EF4-FFF2-40B4-BE49-F238E27FC236}">
                  <a16:creationId xmlns:a16="http://schemas.microsoft.com/office/drawing/2014/main" id="{504D99C9-99FC-799B-8548-98C14BF0DBE7}"/>
                </a:ext>
              </a:extLst>
            </p:cNvPr>
            <p:cNvSpPr/>
            <p:nvPr/>
          </p:nvSpPr>
          <p:spPr>
            <a:xfrm>
              <a:off x="8704831" y="1889758"/>
              <a:ext cx="2880000" cy="890811"/>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Image-202306: Chromium, OpenCV, NVMe boot, VLC…</a:t>
              </a:r>
            </a:p>
          </p:txBody>
        </p:sp>
        <p:sp>
          <p:nvSpPr>
            <p:cNvPr id="25" name="î$ľiḍe">
              <a:extLst>
                <a:ext uri="{FF2B5EF4-FFF2-40B4-BE49-F238E27FC236}">
                  <a16:creationId xmlns:a16="http://schemas.microsoft.com/office/drawing/2014/main" id="{B0E11E70-CCE1-752E-5D64-7EF5354390B5}"/>
                </a:ext>
              </a:extLst>
            </p:cNvPr>
            <p:cNvSpPr txBox="1"/>
            <p:nvPr/>
          </p:nvSpPr>
          <p:spPr bwMode="auto">
            <a:xfrm>
              <a:off x="9132490" y="3737498"/>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2023.6</a:t>
              </a:r>
            </a:p>
          </p:txBody>
        </p:sp>
      </p:grpSp>
      <p:pic>
        <p:nvPicPr>
          <p:cNvPr id="27" name="图片 26">
            <a:extLst>
              <a:ext uri="{FF2B5EF4-FFF2-40B4-BE49-F238E27FC236}">
                <a16:creationId xmlns:a16="http://schemas.microsoft.com/office/drawing/2014/main" id="{D5EBCCD4-3145-2DBD-976D-F7016D56C878}"/>
              </a:ext>
            </a:extLst>
          </p:cNvPr>
          <p:cNvPicPr>
            <a:picLocks noChangeAspect="1"/>
          </p:cNvPicPr>
          <p:nvPr/>
        </p:nvPicPr>
        <p:blipFill>
          <a:blip r:embed="rId3"/>
          <a:stretch>
            <a:fillRect/>
          </a:stretch>
        </p:blipFill>
        <p:spPr>
          <a:xfrm>
            <a:off x="510299" y="932757"/>
            <a:ext cx="376396" cy="360000"/>
          </a:xfrm>
          <a:prstGeom prst="rect">
            <a:avLst/>
          </a:prstGeom>
        </p:spPr>
      </p:pic>
      <p:pic>
        <p:nvPicPr>
          <p:cNvPr id="30" name="图片 29">
            <a:extLst>
              <a:ext uri="{FF2B5EF4-FFF2-40B4-BE49-F238E27FC236}">
                <a16:creationId xmlns:a16="http://schemas.microsoft.com/office/drawing/2014/main" id="{B3647B1A-9717-0D38-547D-61FD2F3ECE62}"/>
              </a:ext>
            </a:extLst>
          </p:cNvPr>
          <p:cNvPicPr>
            <a:picLocks noChangeAspect="1"/>
          </p:cNvPicPr>
          <p:nvPr/>
        </p:nvPicPr>
        <p:blipFill>
          <a:blip r:embed="rId4"/>
          <a:stretch>
            <a:fillRect/>
          </a:stretch>
        </p:blipFill>
        <p:spPr>
          <a:xfrm>
            <a:off x="973185" y="963580"/>
            <a:ext cx="1269279" cy="360000"/>
          </a:xfrm>
          <a:prstGeom prst="rect">
            <a:avLst/>
          </a:prstGeom>
        </p:spPr>
      </p:pic>
      <p:pic>
        <p:nvPicPr>
          <p:cNvPr id="32" name="图片 31">
            <a:extLst>
              <a:ext uri="{FF2B5EF4-FFF2-40B4-BE49-F238E27FC236}">
                <a16:creationId xmlns:a16="http://schemas.microsoft.com/office/drawing/2014/main" id="{AFEEBF89-C854-C49F-3762-374C82B5B1D7}"/>
              </a:ext>
            </a:extLst>
          </p:cNvPr>
          <p:cNvPicPr>
            <a:picLocks noChangeAspect="1"/>
          </p:cNvPicPr>
          <p:nvPr/>
        </p:nvPicPr>
        <p:blipFill>
          <a:blip r:embed="rId5"/>
          <a:stretch>
            <a:fillRect/>
          </a:stretch>
        </p:blipFill>
        <p:spPr>
          <a:xfrm>
            <a:off x="274165" y="1416611"/>
            <a:ext cx="1225059" cy="360000"/>
          </a:xfrm>
          <a:prstGeom prst="rect">
            <a:avLst/>
          </a:prstGeom>
        </p:spPr>
      </p:pic>
      <p:pic>
        <p:nvPicPr>
          <p:cNvPr id="36" name="图片 35">
            <a:extLst>
              <a:ext uri="{FF2B5EF4-FFF2-40B4-BE49-F238E27FC236}">
                <a16:creationId xmlns:a16="http://schemas.microsoft.com/office/drawing/2014/main" id="{BD976FE1-C425-4EC2-7487-DFB76802CF9D}"/>
              </a:ext>
            </a:extLst>
          </p:cNvPr>
          <p:cNvPicPr>
            <a:picLocks noChangeAspect="1"/>
          </p:cNvPicPr>
          <p:nvPr/>
        </p:nvPicPr>
        <p:blipFill>
          <a:blip r:embed="rId6"/>
          <a:stretch>
            <a:fillRect/>
          </a:stretch>
        </p:blipFill>
        <p:spPr>
          <a:xfrm>
            <a:off x="1534516" y="1442147"/>
            <a:ext cx="1372747" cy="360000"/>
          </a:xfrm>
          <a:prstGeom prst="rect">
            <a:avLst/>
          </a:prstGeom>
        </p:spPr>
      </p:pic>
      <p:pic>
        <p:nvPicPr>
          <p:cNvPr id="38" name="图片 37">
            <a:extLst>
              <a:ext uri="{FF2B5EF4-FFF2-40B4-BE49-F238E27FC236}">
                <a16:creationId xmlns:a16="http://schemas.microsoft.com/office/drawing/2014/main" id="{90494CAC-A27A-FB84-7C18-CC3C4EA0DAA5}"/>
              </a:ext>
            </a:extLst>
          </p:cNvPr>
          <p:cNvPicPr>
            <a:picLocks noChangeAspect="1"/>
          </p:cNvPicPr>
          <p:nvPr/>
        </p:nvPicPr>
        <p:blipFill>
          <a:blip r:embed="rId4"/>
          <a:stretch>
            <a:fillRect/>
          </a:stretch>
        </p:blipFill>
        <p:spPr>
          <a:xfrm>
            <a:off x="2128864" y="5281197"/>
            <a:ext cx="1269279" cy="360000"/>
          </a:xfrm>
          <a:prstGeom prst="rect">
            <a:avLst/>
          </a:prstGeom>
        </p:spPr>
      </p:pic>
      <p:pic>
        <p:nvPicPr>
          <p:cNvPr id="43" name="图片 42">
            <a:extLst>
              <a:ext uri="{FF2B5EF4-FFF2-40B4-BE49-F238E27FC236}">
                <a16:creationId xmlns:a16="http://schemas.microsoft.com/office/drawing/2014/main" id="{A0D89E6F-C9E1-9501-367E-15DF798223DE}"/>
              </a:ext>
            </a:extLst>
          </p:cNvPr>
          <p:cNvPicPr>
            <a:picLocks noChangeAspect="1"/>
          </p:cNvPicPr>
          <p:nvPr/>
        </p:nvPicPr>
        <p:blipFill>
          <a:blip r:embed="rId7"/>
          <a:stretch>
            <a:fillRect/>
          </a:stretch>
        </p:blipFill>
        <p:spPr>
          <a:xfrm>
            <a:off x="3442718" y="5281197"/>
            <a:ext cx="823846" cy="720000"/>
          </a:xfrm>
          <a:prstGeom prst="rect">
            <a:avLst/>
          </a:prstGeom>
        </p:spPr>
      </p:pic>
      <p:pic>
        <p:nvPicPr>
          <p:cNvPr id="45" name="图片 44">
            <a:extLst>
              <a:ext uri="{FF2B5EF4-FFF2-40B4-BE49-F238E27FC236}">
                <a16:creationId xmlns:a16="http://schemas.microsoft.com/office/drawing/2014/main" id="{F0AA641E-A6FA-31A9-CF88-88844FEBB818}"/>
              </a:ext>
            </a:extLst>
          </p:cNvPr>
          <p:cNvPicPr>
            <a:picLocks noChangeAspect="1"/>
          </p:cNvPicPr>
          <p:nvPr/>
        </p:nvPicPr>
        <p:blipFill rotWithShape="1">
          <a:blip r:embed="rId8"/>
          <a:srcRect t="28965" b="20515"/>
          <a:stretch/>
        </p:blipFill>
        <p:spPr>
          <a:xfrm>
            <a:off x="4656919" y="1444040"/>
            <a:ext cx="890742" cy="360000"/>
          </a:xfrm>
          <a:prstGeom prst="rect">
            <a:avLst/>
          </a:prstGeom>
        </p:spPr>
      </p:pic>
      <p:pic>
        <p:nvPicPr>
          <p:cNvPr id="47" name="图片 46">
            <a:extLst>
              <a:ext uri="{FF2B5EF4-FFF2-40B4-BE49-F238E27FC236}">
                <a16:creationId xmlns:a16="http://schemas.microsoft.com/office/drawing/2014/main" id="{54DBFEB8-DA6E-A113-623C-8D1034868423}"/>
              </a:ext>
            </a:extLst>
          </p:cNvPr>
          <p:cNvPicPr>
            <a:picLocks noChangeAspect="1"/>
          </p:cNvPicPr>
          <p:nvPr/>
        </p:nvPicPr>
        <p:blipFill>
          <a:blip r:embed="rId9"/>
          <a:stretch>
            <a:fillRect/>
          </a:stretch>
        </p:blipFill>
        <p:spPr>
          <a:xfrm>
            <a:off x="4126327" y="1442147"/>
            <a:ext cx="480451" cy="360000"/>
          </a:xfrm>
          <a:prstGeom prst="rect">
            <a:avLst/>
          </a:prstGeom>
        </p:spPr>
      </p:pic>
      <p:pic>
        <p:nvPicPr>
          <p:cNvPr id="49" name="图片 48">
            <a:extLst>
              <a:ext uri="{FF2B5EF4-FFF2-40B4-BE49-F238E27FC236}">
                <a16:creationId xmlns:a16="http://schemas.microsoft.com/office/drawing/2014/main" id="{896F89C0-8363-4478-74DA-15FADDBB35ED}"/>
              </a:ext>
            </a:extLst>
          </p:cNvPr>
          <p:cNvPicPr>
            <a:picLocks noChangeAspect="1"/>
          </p:cNvPicPr>
          <p:nvPr/>
        </p:nvPicPr>
        <p:blipFill>
          <a:blip r:embed="rId10"/>
          <a:stretch>
            <a:fillRect/>
          </a:stretch>
        </p:blipFill>
        <p:spPr>
          <a:xfrm>
            <a:off x="5665586" y="5223324"/>
            <a:ext cx="907200" cy="360000"/>
          </a:xfrm>
          <a:prstGeom prst="rect">
            <a:avLst/>
          </a:prstGeom>
        </p:spPr>
      </p:pic>
      <p:pic>
        <p:nvPicPr>
          <p:cNvPr id="51" name="图片 50">
            <a:extLst>
              <a:ext uri="{FF2B5EF4-FFF2-40B4-BE49-F238E27FC236}">
                <a16:creationId xmlns:a16="http://schemas.microsoft.com/office/drawing/2014/main" id="{FD39EAA2-69D3-8456-7781-41DA3357F7F3}"/>
              </a:ext>
            </a:extLst>
          </p:cNvPr>
          <p:cNvPicPr>
            <a:picLocks noChangeAspect="1"/>
          </p:cNvPicPr>
          <p:nvPr/>
        </p:nvPicPr>
        <p:blipFill>
          <a:blip r:embed="rId11"/>
          <a:stretch>
            <a:fillRect/>
          </a:stretch>
        </p:blipFill>
        <p:spPr>
          <a:xfrm>
            <a:off x="6688145" y="5238538"/>
            <a:ext cx="1057500" cy="360000"/>
          </a:xfrm>
          <a:prstGeom prst="rect">
            <a:avLst/>
          </a:prstGeom>
        </p:spPr>
      </p:pic>
      <p:pic>
        <p:nvPicPr>
          <p:cNvPr id="53" name="图片 52">
            <a:extLst>
              <a:ext uri="{FF2B5EF4-FFF2-40B4-BE49-F238E27FC236}">
                <a16:creationId xmlns:a16="http://schemas.microsoft.com/office/drawing/2014/main" id="{815E7E7B-1BE4-B82B-7E7B-2410C3BC9F40}"/>
              </a:ext>
            </a:extLst>
          </p:cNvPr>
          <p:cNvPicPr>
            <a:picLocks noChangeAspect="1"/>
          </p:cNvPicPr>
          <p:nvPr/>
        </p:nvPicPr>
        <p:blipFill>
          <a:blip r:embed="rId12"/>
          <a:stretch>
            <a:fillRect/>
          </a:stretch>
        </p:blipFill>
        <p:spPr>
          <a:xfrm>
            <a:off x="9118981" y="1456077"/>
            <a:ext cx="379286" cy="360000"/>
          </a:xfrm>
          <a:prstGeom prst="rect">
            <a:avLst/>
          </a:prstGeom>
        </p:spPr>
      </p:pic>
      <p:pic>
        <p:nvPicPr>
          <p:cNvPr id="55" name="图片 54">
            <a:extLst>
              <a:ext uri="{FF2B5EF4-FFF2-40B4-BE49-F238E27FC236}">
                <a16:creationId xmlns:a16="http://schemas.microsoft.com/office/drawing/2014/main" id="{B05C55F1-971F-F23D-0A57-A099F115FB92}"/>
              </a:ext>
            </a:extLst>
          </p:cNvPr>
          <p:cNvPicPr>
            <a:picLocks noChangeAspect="1"/>
          </p:cNvPicPr>
          <p:nvPr/>
        </p:nvPicPr>
        <p:blipFill>
          <a:blip r:embed="rId13"/>
          <a:stretch>
            <a:fillRect/>
          </a:stretch>
        </p:blipFill>
        <p:spPr>
          <a:xfrm>
            <a:off x="8156235" y="1211091"/>
            <a:ext cx="1037181" cy="360000"/>
          </a:xfrm>
          <a:prstGeom prst="rect">
            <a:avLst/>
          </a:prstGeom>
        </p:spPr>
      </p:pic>
      <p:pic>
        <p:nvPicPr>
          <p:cNvPr id="57" name="图片 56">
            <a:extLst>
              <a:ext uri="{FF2B5EF4-FFF2-40B4-BE49-F238E27FC236}">
                <a16:creationId xmlns:a16="http://schemas.microsoft.com/office/drawing/2014/main" id="{1309F110-183D-A954-DBF4-B20489F76899}"/>
              </a:ext>
            </a:extLst>
          </p:cNvPr>
          <p:cNvPicPr>
            <a:picLocks noChangeAspect="1"/>
          </p:cNvPicPr>
          <p:nvPr/>
        </p:nvPicPr>
        <p:blipFill>
          <a:blip r:embed="rId14"/>
          <a:stretch>
            <a:fillRect/>
          </a:stretch>
        </p:blipFill>
        <p:spPr>
          <a:xfrm>
            <a:off x="7585224" y="1198820"/>
            <a:ext cx="571011" cy="360000"/>
          </a:xfrm>
          <a:prstGeom prst="rect">
            <a:avLst/>
          </a:prstGeom>
        </p:spPr>
      </p:pic>
      <p:pic>
        <p:nvPicPr>
          <p:cNvPr id="59" name="图片 58">
            <a:extLst>
              <a:ext uri="{FF2B5EF4-FFF2-40B4-BE49-F238E27FC236}">
                <a16:creationId xmlns:a16="http://schemas.microsoft.com/office/drawing/2014/main" id="{2D26F79C-C560-2CB9-F5FE-FAF61B41FFC7}"/>
              </a:ext>
            </a:extLst>
          </p:cNvPr>
          <p:cNvPicPr>
            <a:picLocks noChangeAspect="1"/>
          </p:cNvPicPr>
          <p:nvPr/>
        </p:nvPicPr>
        <p:blipFill>
          <a:blip r:embed="rId15"/>
          <a:stretch>
            <a:fillRect/>
          </a:stretch>
        </p:blipFill>
        <p:spPr>
          <a:xfrm>
            <a:off x="9498267" y="1482933"/>
            <a:ext cx="319156" cy="360000"/>
          </a:xfrm>
          <a:prstGeom prst="rect">
            <a:avLst/>
          </a:prstGeom>
        </p:spPr>
      </p:pic>
      <p:sp>
        <p:nvSpPr>
          <p:cNvPr id="26" name="íṧḷíḋe">
            <a:extLst>
              <a:ext uri="{FF2B5EF4-FFF2-40B4-BE49-F238E27FC236}">
                <a16:creationId xmlns:a16="http://schemas.microsoft.com/office/drawing/2014/main" id="{97C2037F-5797-6C84-7F89-D2E476D41A46}"/>
              </a:ext>
            </a:extLst>
          </p:cNvPr>
          <p:cNvSpPr/>
          <p:nvPr/>
        </p:nvSpPr>
        <p:spPr>
          <a:xfrm>
            <a:off x="9140936" y="4296129"/>
            <a:ext cx="2527281" cy="781712"/>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Image-202308: Smooth Play of Online Video,</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GPU OpenGL ES</a:t>
            </a:r>
          </a:p>
        </p:txBody>
      </p:sp>
      <p:sp>
        <p:nvSpPr>
          <p:cNvPr id="29" name="î$ľiḍe">
            <a:extLst>
              <a:ext uri="{FF2B5EF4-FFF2-40B4-BE49-F238E27FC236}">
                <a16:creationId xmlns:a16="http://schemas.microsoft.com/office/drawing/2014/main" id="{6B18534C-0004-57BA-ECC9-11220DED76FD}"/>
              </a:ext>
            </a:extLst>
          </p:cNvPr>
          <p:cNvSpPr txBox="1"/>
          <p:nvPr/>
        </p:nvSpPr>
        <p:spPr bwMode="auto">
          <a:xfrm>
            <a:off x="9505074" y="2954957"/>
            <a:ext cx="1799004" cy="3876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2023.8</a:t>
            </a:r>
          </a:p>
        </p:txBody>
      </p:sp>
      <p:cxnSp>
        <p:nvCxnSpPr>
          <p:cNvPr id="31" name="îşļiḋe">
            <a:extLst>
              <a:ext uri="{FF2B5EF4-FFF2-40B4-BE49-F238E27FC236}">
                <a16:creationId xmlns:a16="http://schemas.microsoft.com/office/drawing/2014/main" id="{3250BA10-E2F6-A0FD-4BE1-C79A2C6E7086}"/>
              </a:ext>
            </a:extLst>
          </p:cNvPr>
          <p:cNvCxnSpPr>
            <a:cxnSpLocks/>
          </p:cNvCxnSpPr>
          <p:nvPr/>
        </p:nvCxnSpPr>
        <p:spPr>
          <a:xfrm>
            <a:off x="10446682" y="3424808"/>
            <a:ext cx="1236" cy="868164"/>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05C45F56-AF03-E333-ADEC-E1EAE96D3593}"/>
              </a:ext>
            </a:extLst>
          </p:cNvPr>
          <p:cNvPicPr>
            <a:picLocks noChangeAspect="1"/>
          </p:cNvPicPr>
          <p:nvPr/>
        </p:nvPicPr>
        <p:blipFill>
          <a:blip r:embed="rId16"/>
          <a:stretch>
            <a:fillRect/>
          </a:stretch>
        </p:blipFill>
        <p:spPr>
          <a:xfrm>
            <a:off x="9140937" y="5157579"/>
            <a:ext cx="1012557" cy="360000"/>
          </a:xfrm>
          <a:prstGeom prst="rect">
            <a:avLst/>
          </a:prstGeom>
        </p:spPr>
      </p:pic>
      <p:pic>
        <p:nvPicPr>
          <p:cNvPr id="41" name="图片 40">
            <a:extLst>
              <a:ext uri="{FF2B5EF4-FFF2-40B4-BE49-F238E27FC236}">
                <a16:creationId xmlns:a16="http://schemas.microsoft.com/office/drawing/2014/main" id="{2D91E686-0417-647D-D922-7EC395A09C01}"/>
              </a:ext>
            </a:extLst>
          </p:cNvPr>
          <p:cNvPicPr>
            <a:picLocks noChangeAspect="1"/>
          </p:cNvPicPr>
          <p:nvPr/>
        </p:nvPicPr>
        <p:blipFill>
          <a:blip r:embed="rId17"/>
          <a:stretch>
            <a:fillRect/>
          </a:stretch>
        </p:blipFill>
        <p:spPr>
          <a:xfrm>
            <a:off x="10264739" y="5146529"/>
            <a:ext cx="596978" cy="360000"/>
          </a:xfrm>
          <a:prstGeom prst="rect">
            <a:avLst/>
          </a:prstGeom>
        </p:spPr>
      </p:pic>
    </p:spTree>
    <p:extLst>
      <p:ext uri="{BB962C8B-B14F-4D97-AF65-F5344CB8AC3E}">
        <p14:creationId xmlns:p14="http://schemas.microsoft.com/office/powerpoint/2010/main" val="4198079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3599E-76A6-E9F5-7E2A-F809CC130FE2}"/>
              </a:ext>
            </a:extLst>
          </p:cNvPr>
          <p:cNvSpPr>
            <a:spLocks noGrp="1"/>
          </p:cNvSpPr>
          <p:nvPr>
            <p:ph type="title"/>
          </p:nvPr>
        </p:nvSpPr>
        <p:spPr/>
        <p:txBody>
          <a:bodyPr/>
          <a:lstStyle/>
          <a:p>
            <a:r>
              <a:rPr lang="en-US" altLang="zh-CN" dirty="0"/>
              <a:t>1.3 </a:t>
            </a:r>
            <a:r>
              <a:rPr lang="zh-CN" altLang="en-US" dirty="0"/>
              <a:t>开源社区生态适配 </a:t>
            </a:r>
            <a:r>
              <a:rPr lang="en-US" altLang="zh-CN" dirty="0"/>
              <a:t>– VisionFive 2</a:t>
            </a:r>
            <a:r>
              <a:rPr lang="zh-CN" altLang="en-US" dirty="0"/>
              <a:t>案例</a:t>
            </a:r>
            <a:endParaRPr lang="en-US" dirty="0"/>
          </a:p>
        </p:txBody>
      </p:sp>
      <p:sp>
        <p:nvSpPr>
          <p:cNvPr id="3" name="灯片编号占位符 2">
            <a:extLst>
              <a:ext uri="{FF2B5EF4-FFF2-40B4-BE49-F238E27FC236}">
                <a16:creationId xmlns:a16="http://schemas.microsoft.com/office/drawing/2014/main" id="{980B10BC-E493-A359-F5F1-794D88BAFEA5}"/>
              </a:ext>
            </a:extLst>
          </p:cNvPr>
          <p:cNvSpPr>
            <a:spLocks noGrp="1"/>
          </p:cNvSpPr>
          <p:nvPr>
            <p:ph type="sldNum" sz="quarter" idx="12"/>
          </p:nvPr>
        </p:nvSpPr>
        <p:spPr/>
        <p:txBody>
          <a:bodyPr/>
          <a:lstStyle/>
          <a:p>
            <a:fld id="{E31008D9-F0B1-D749-B2AB-825935940C7B}" type="slidenum">
              <a:rPr kumimoji="1" lang="zh-CN" altLang="en-US" smtClean="0"/>
              <a:t>18</a:t>
            </a:fld>
            <a:endParaRPr kumimoji="1" lang="zh-CN" altLang="en-US"/>
          </a:p>
        </p:txBody>
      </p:sp>
      <p:sp>
        <p:nvSpPr>
          <p:cNvPr id="28" name="iṣľiďe">
            <a:extLst>
              <a:ext uri="{FF2B5EF4-FFF2-40B4-BE49-F238E27FC236}">
                <a16:creationId xmlns:a16="http://schemas.microsoft.com/office/drawing/2014/main" id="{141E2DD9-4765-9BCD-75D8-3CC2711CC2C8}"/>
              </a:ext>
            </a:extLst>
          </p:cNvPr>
          <p:cNvSpPr/>
          <p:nvPr/>
        </p:nvSpPr>
        <p:spPr>
          <a:xfrm>
            <a:off x="10404577" y="3348251"/>
            <a:ext cx="89155" cy="89155"/>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6" name="组合 25">
            <a:extLst>
              <a:ext uri="{FF2B5EF4-FFF2-40B4-BE49-F238E27FC236}">
                <a16:creationId xmlns:a16="http://schemas.microsoft.com/office/drawing/2014/main" id="{11B91696-11C8-6470-1A7E-044E1648C8CA}"/>
              </a:ext>
            </a:extLst>
          </p:cNvPr>
          <p:cNvGrpSpPr/>
          <p:nvPr/>
        </p:nvGrpSpPr>
        <p:grpSpPr>
          <a:xfrm>
            <a:off x="391936" y="1894433"/>
            <a:ext cx="11680076" cy="3263146"/>
            <a:chOff x="129135" y="1130915"/>
            <a:chExt cx="11680076" cy="3263146"/>
          </a:xfrm>
        </p:grpSpPr>
        <p:grpSp>
          <p:nvGrpSpPr>
            <p:cNvPr id="4" name="îSḻï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720BA7C4-6E59-0DB0-27C7-FADA3E813F4A}"/>
                </a:ext>
              </a:extLst>
            </p:cNvPr>
            <p:cNvGrpSpPr>
              <a:grpSpLocks noChangeAspect="1"/>
            </p:cNvGrpSpPr>
            <p:nvPr/>
          </p:nvGrpSpPr>
          <p:grpSpPr>
            <a:xfrm>
              <a:off x="129135" y="1130915"/>
              <a:ext cx="11080988" cy="3263146"/>
              <a:chOff x="594469" y="1889758"/>
              <a:chExt cx="12627501" cy="3718564"/>
            </a:xfrm>
          </p:grpSpPr>
          <p:cxnSp>
            <p:nvCxnSpPr>
              <p:cNvPr id="5" name="íṧliḓê">
                <a:extLst>
                  <a:ext uri="{FF2B5EF4-FFF2-40B4-BE49-F238E27FC236}">
                    <a16:creationId xmlns:a16="http://schemas.microsoft.com/office/drawing/2014/main" id="{CBFE1268-E08F-E43B-F062-BA1FA4345CBB}"/>
                  </a:ext>
                </a:extLst>
              </p:cNvPr>
              <p:cNvCxnSpPr>
                <a:cxnSpLocks/>
              </p:cNvCxnSpPr>
              <p:nvPr/>
            </p:nvCxnSpPr>
            <p:spPr>
              <a:xfrm>
                <a:off x="660400" y="3589386"/>
                <a:ext cx="1256157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išḻîḑe">
                <a:extLst>
                  <a:ext uri="{FF2B5EF4-FFF2-40B4-BE49-F238E27FC236}">
                    <a16:creationId xmlns:a16="http://schemas.microsoft.com/office/drawing/2014/main" id="{46E4CCD5-ED32-48AA-A651-507CDE8E4788}"/>
                  </a:ext>
                </a:extLst>
              </p:cNvPr>
              <p:cNvSpPr/>
              <p:nvPr/>
            </p:nvSpPr>
            <p:spPr>
              <a:xfrm>
                <a:off x="4020236"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 name="ïṡ1iďè">
                <a:extLst>
                  <a:ext uri="{FF2B5EF4-FFF2-40B4-BE49-F238E27FC236}">
                    <a16:creationId xmlns:a16="http://schemas.microsoft.com/office/drawing/2014/main" id="{6C90473E-BFE2-C3D2-0849-F4A966CCEDDA}"/>
                  </a:ext>
                </a:extLst>
              </p:cNvPr>
              <p:cNvCxnSpPr>
                <a:cxnSpLocks/>
                <a:stCxn id="6" idx="4"/>
                <a:endCxn id="8" idx="0"/>
              </p:cNvCxnSpPr>
              <p:nvPr/>
            </p:nvCxnSpPr>
            <p:spPr>
              <a:xfrm flipH="1">
                <a:off x="4071033" y="3641695"/>
                <a:ext cx="2" cy="1001921"/>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ïşlíḓè">
                <a:extLst>
                  <a:ext uri="{FF2B5EF4-FFF2-40B4-BE49-F238E27FC236}">
                    <a16:creationId xmlns:a16="http://schemas.microsoft.com/office/drawing/2014/main" id="{4B555594-1825-7065-B84A-755C46DB66FF}"/>
                  </a:ext>
                </a:extLst>
              </p:cNvPr>
              <p:cNvSpPr/>
              <p:nvPr/>
            </p:nvSpPr>
            <p:spPr>
              <a:xfrm>
                <a:off x="2631033" y="4643616"/>
                <a:ext cx="2880000" cy="964706"/>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VisionFive 2</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适配</a:t>
                </a: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openSUSE</a:t>
                </a:r>
              </a:p>
            </p:txBody>
          </p:sp>
          <p:sp>
            <p:nvSpPr>
              <p:cNvPr id="9" name="íṡḻïďé">
                <a:extLst>
                  <a:ext uri="{FF2B5EF4-FFF2-40B4-BE49-F238E27FC236}">
                    <a16:creationId xmlns:a16="http://schemas.microsoft.com/office/drawing/2014/main" id="{8A3FABD0-35CE-F8AE-CE4B-9E6783272B68}"/>
                  </a:ext>
                </a:extLst>
              </p:cNvPr>
              <p:cNvSpPr txBox="1"/>
              <p:nvPr/>
            </p:nvSpPr>
            <p:spPr bwMode="auto">
              <a:xfrm>
                <a:off x="3045993" y="2974706"/>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2023.3</a:t>
                </a:r>
              </a:p>
            </p:txBody>
          </p:sp>
          <p:sp>
            <p:nvSpPr>
              <p:cNvPr id="10" name="îṧḻiďe">
                <a:extLst>
                  <a:ext uri="{FF2B5EF4-FFF2-40B4-BE49-F238E27FC236}">
                    <a16:creationId xmlns:a16="http://schemas.microsoft.com/office/drawing/2014/main" id="{F6BF2817-7712-4344-925F-2F241B0630F5}"/>
                  </a:ext>
                </a:extLst>
              </p:cNvPr>
              <p:cNvSpPr/>
              <p:nvPr/>
            </p:nvSpPr>
            <p:spPr>
              <a:xfrm>
                <a:off x="1986196"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1" name="ïS1ïdé">
                <a:extLst>
                  <a:ext uri="{FF2B5EF4-FFF2-40B4-BE49-F238E27FC236}">
                    <a16:creationId xmlns:a16="http://schemas.microsoft.com/office/drawing/2014/main" id="{744E1E96-1E81-D5C7-176D-FFB3EFE20829}"/>
                  </a:ext>
                </a:extLst>
              </p:cNvPr>
              <p:cNvCxnSpPr>
                <a:cxnSpLocks/>
                <a:stCxn id="10" idx="0"/>
                <a:endCxn id="12" idx="2"/>
              </p:cNvCxnSpPr>
              <p:nvPr/>
            </p:nvCxnSpPr>
            <p:spPr>
              <a:xfrm flipH="1" flipV="1">
                <a:off x="2034469" y="2780569"/>
                <a:ext cx="2526" cy="759528"/>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ïṧ1iḍè">
                <a:extLst>
                  <a:ext uri="{FF2B5EF4-FFF2-40B4-BE49-F238E27FC236}">
                    <a16:creationId xmlns:a16="http://schemas.microsoft.com/office/drawing/2014/main" id="{A7B42F38-6CC2-29E4-E00C-0D7E021A2437}"/>
                  </a:ext>
                </a:extLst>
              </p:cNvPr>
              <p:cNvSpPr/>
              <p:nvPr/>
            </p:nvSpPr>
            <p:spPr>
              <a:xfrm>
                <a:off x="594469" y="1889760"/>
                <a:ext cx="2880000" cy="890809"/>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openKylin</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openEuler</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适配</a:t>
                </a: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VisionFive 2</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íSḷïḍê">
                <a:extLst>
                  <a:ext uri="{FF2B5EF4-FFF2-40B4-BE49-F238E27FC236}">
                    <a16:creationId xmlns:a16="http://schemas.microsoft.com/office/drawing/2014/main" id="{EB59991D-FE81-067C-598F-05B78C45D7F3}"/>
                  </a:ext>
                </a:extLst>
              </p:cNvPr>
              <p:cNvSpPr txBox="1"/>
              <p:nvPr/>
            </p:nvSpPr>
            <p:spPr bwMode="auto">
              <a:xfrm>
                <a:off x="1009429" y="3737498"/>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2023.2</a:t>
                </a:r>
              </a:p>
            </p:txBody>
          </p:sp>
          <p:sp>
            <p:nvSpPr>
              <p:cNvPr id="14" name="îSlïḍé">
                <a:extLst>
                  <a:ext uri="{FF2B5EF4-FFF2-40B4-BE49-F238E27FC236}">
                    <a16:creationId xmlns:a16="http://schemas.microsoft.com/office/drawing/2014/main" id="{7BBD7D7A-CC77-0DDB-763D-1E629084CE36}"/>
                  </a:ext>
                </a:extLst>
              </p:cNvPr>
              <p:cNvSpPr/>
              <p:nvPr/>
            </p:nvSpPr>
            <p:spPr>
              <a:xfrm>
                <a:off x="6045202"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5" name="ïśļïďe">
                <a:extLst>
                  <a:ext uri="{FF2B5EF4-FFF2-40B4-BE49-F238E27FC236}">
                    <a16:creationId xmlns:a16="http://schemas.microsoft.com/office/drawing/2014/main" id="{D0E8030A-6388-44CD-A5A8-E7FA51BA38E9}"/>
                  </a:ext>
                </a:extLst>
              </p:cNvPr>
              <p:cNvCxnSpPr/>
              <p:nvPr/>
            </p:nvCxnSpPr>
            <p:spPr>
              <a:xfrm flipH="1" flipV="1">
                <a:off x="6096000" y="2799997"/>
                <a:ext cx="1" cy="75600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îsḻidê">
                <a:extLst>
                  <a:ext uri="{FF2B5EF4-FFF2-40B4-BE49-F238E27FC236}">
                    <a16:creationId xmlns:a16="http://schemas.microsoft.com/office/drawing/2014/main" id="{01722A91-EC55-1E11-055B-CC87EF6EAC32}"/>
                  </a:ext>
                </a:extLst>
              </p:cNvPr>
              <p:cNvSpPr/>
              <p:nvPr/>
            </p:nvSpPr>
            <p:spPr>
              <a:xfrm>
                <a:off x="4669048" y="1907106"/>
                <a:ext cx="2880000" cy="917374"/>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VisionFive 2</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适配</a:t>
                </a: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Ubuntu Server</a:t>
                </a:r>
              </a:p>
            </p:txBody>
          </p:sp>
          <p:sp>
            <p:nvSpPr>
              <p:cNvPr id="17" name="iŝlídé">
                <a:extLst>
                  <a:ext uri="{FF2B5EF4-FFF2-40B4-BE49-F238E27FC236}">
                    <a16:creationId xmlns:a16="http://schemas.microsoft.com/office/drawing/2014/main" id="{2841A870-0E5B-787D-750C-E045936FA419}"/>
                  </a:ext>
                </a:extLst>
              </p:cNvPr>
              <p:cNvSpPr txBox="1"/>
              <p:nvPr/>
            </p:nvSpPr>
            <p:spPr bwMode="auto">
              <a:xfrm>
                <a:off x="5070959" y="3737498"/>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2023.5</a:t>
                </a:r>
              </a:p>
            </p:txBody>
          </p:sp>
          <p:sp>
            <p:nvSpPr>
              <p:cNvPr id="18" name="iṣľiďe">
                <a:extLst>
                  <a:ext uri="{FF2B5EF4-FFF2-40B4-BE49-F238E27FC236}">
                    <a16:creationId xmlns:a16="http://schemas.microsoft.com/office/drawing/2014/main" id="{8206FA23-873E-65CD-E86C-AABDCA8E46E1}"/>
                  </a:ext>
                </a:extLst>
              </p:cNvPr>
              <p:cNvSpPr/>
              <p:nvPr/>
            </p:nvSpPr>
            <p:spPr>
              <a:xfrm>
                <a:off x="8075967"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9" name="îşļiḋe">
                <a:extLst>
                  <a:ext uri="{FF2B5EF4-FFF2-40B4-BE49-F238E27FC236}">
                    <a16:creationId xmlns:a16="http://schemas.microsoft.com/office/drawing/2014/main" id="{87225801-1D9B-ACF6-BC3E-BF7254DB9F64}"/>
                  </a:ext>
                </a:extLst>
              </p:cNvPr>
              <p:cNvCxnSpPr>
                <a:cxnSpLocks/>
                <a:stCxn id="18" idx="4"/>
                <a:endCxn id="20" idx="0"/>
              </p:cNvCxnSpPr>
              <p:nvPr/>
            </p:nvCxnSpPr>
            <p:spPr>
              <a:xfrm>
                <a:off x="8126766" y="3641695"/>
                <a:ext cx="1409" cy="98932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ïšḻïḓé">
                <a:extLst>
                  <a:ext uri="{FF2B5EF4-FFF2-40B4-BE49-F238E27FC236}">
                    <a16:creationId xmlns:a16="http://schemas.microsoft.com/office/drawing/2014/main" id="{D6F303EB-80BE-307D-8F92-4BC4A32776D5}"/>
                  </a:ext>
                </a:extLst>
              </p:cNvPr>
              <p:cNvSpPr/>
              <p:nvPr/>
            </p:nvSpPr>
            <p:spPr>
              <a:xfrm>
                <a:off x="6584154" y="4631024"/>
                <a:ext cx="3088041" cy="964706"/>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VisionFive 2</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支持</a:t>
                </a:r>
                <a:r>
                  <a:rPr lang="en-US" altLang="zh-CN"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TianCore</a:t>
                </a: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EDK II (UEFI)</a:t>
                </a:r>
              </a:p>
            </p:txBody>
          </p:sp>
          <p:sp>
            <p:nvSpPr>
              <p:cNvPr id="21" name="îşļîďê">
                <a:extLst>
                  <a:ext uri="{FF2B5EF4-FFF2-40B4-BE49-F238E27FC236}">
                    <a16:creationId xmlns:a16="http://schemas.microsoft.com/office/drawing/2014/main" id="{BE1E0427-AD0D-0DAB-E8AD-4D147B31ED4A}"/>
                  </a:ext>
                </a:extLst>
              </p:cNvPr>
              <p:cNvSpPr txBox="1"/>
              <p:nvPr/>
            </p:nvSpPr>
            <p:spPr bwMode="auto">
              <a:xfrm>
                <a:off x="7133105" y="2997539"/>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2023.5</a:t>
                </a:r>
              </a:p>
            </p:txBody>
          </p:sp>
          <p:sp>
            <p:nvSpPr>
              <p:cNvPr id="22" name="iśḷîḓé">
                <a:extLst>
                  <a:ext uri="{FF2B5EF4-FFF2-40B4-BE49-F238E27FC236}">
                    <a16:creationId xmlns:a16="http://schemas.microsoft.com/office/drawing/2014/main" id="{B2BC601B-37AE-C9AC-A647-BD3E387373CF}"/>
                  </a:ext>
                </a:extLst>
              </p:cNvPr>
              <p:cNvSpPr/>
              <p:nvPr/>
            </p:nvSpPr>
            <p:spPr>
              <a:xfrm>
                <a:off x="10106732" y="3540097"/>
                <a:ext cx="101598" cy="10159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3" name="îS1iďê">
                <a:extLst>
                  <a:ext uri="{FF2B5EF4-FFF2-40B4-BE49-F238E27FC236}">
                    <a16:creationId xmlns:a16="http://schemas.microsoft.com/office/drawing/2014/main" id="{A9F56B0B-008A-9E95-0CEA-1A0A5F6E448B}"/>
                  </a:ext>
                </a:extLst>
              </p:cNvPr>
              <p:cNvCxnSpPr>
                <a:cxnSpLocks/>
                <a:stCxn id="22" idx="3"/>
                <a:endCxn id="24" idx="2"/>
              </p:cNvCxnSpPr>
              <p:nvPr/>
            </p:nvCxnSpPr>
            <p:spPr>
              <a:xfrm flipV="1">
                <a:off x="10121610" y="2780569"/>
                <a:ext cx="23221" cy="846248"/>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íṧḷíḋe">
                <a:extLst>
                  <a:ext uri="{FF2B5EF4-FFF2-40B4-BE49-F238E27FC236}">
                    <a16:creationId xmlns:a16="http://schemas.microsoft.com/office/drawing/2014/main" id="{504D99C9-99FC-799B-8548-98C14BF0DBE7}"/>
                  </a:ext>
                </a:extLst>
              </p:cNvPr>
              <p:cNvSpPr/>
              <p:nvPr/>
            </p:nvSpPr>
            <p:spPr>
              <a:xfrm>
                <a:off x="8704831" y="1889758"/>
                <a:ext cx="2880000" cy="890811"/>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VisionFive 2</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适配</a:t>
                </a:r>
                <a:r>
                  <a:rPr lang="en-US" altLang="zh-CN"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deepin</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î$ľiḍe">
                <a:extLst>
                  <a:ext uri="{FF2B5EF4-FFF2-40B4-BE49-F238E27FC236}">
                    <a16:creationId xmlns:a16="http://schemas.microsoft.com/office/drawing/2014/main" id="{B0E11E70-CCE1-752E-5D64-7EF5354390B5}"/>
                  </a:ext>
                </a:extLst>
              </p:cNvPr>
              <p:cNvSpPr txBox="1"/>
              <p:nvPr/>
            </p:nvSpPr>
            <p:spPr bwMode="auto">
              <a:xfrm>
                <a:off x="9132490" y="3737498"/>
                <a:ext cx="205008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2023.6</a:t>
                </a:r>
              </a:p>
            </p:txBody>
          </p:sp>
        </p:grpSp>
        <p:cxnSp>
          <p:nvCxnSpPr>
            <p:cNvPr id="29" name="îşļiḋe">
              <a:extLst>
                <a:ext uri="{FF2B5EF4-FFF2-40B4-BE49-F238E27FC236}">
                  <a16:creationId xmlns:a16="http://schemas.microsoft.com/office/drawing/2014/main" id="{9B375420-CAC3-C601-EB27-26096EDB477C}"/>
                </a:ext>
              </a:extLst>
            </p:cNvPr>
            <p:cNvCxnSpPr>
              <a:cxnSpLocks/>
              <a:stCxn id="28" idx="4"/>
              <a:endCxn id="30" idx="0"/>
            </p:cNvCxnSpPr>
            <p:nvPr/>
          </p:nvCxnSpPr>
          <p:spPr>
            <a:xfrm>
              <a:off x="10186354" y="2681508"/>
              <a:ext cx="692" cy="860544"/>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ïšḻïḓé">
              <a:extLst>
                <a:ext uri="{FF2B5EF4-FFF2-40B4-BE49-F238E27FC236}">
                  <a16:creationId xmlns:a16="http://schemas.microsoft.com/office/drawing/2014/main" id="{95B80982-527F-3FD3-958A-BFE7AC70851E}"/>
                </a:ext>
              </a:extLst>
            </p:cNvPr>
            <p:cNvSpPr/>
            <p:nvPr/>
          </p:nvSpPr>
          <p:spPr>
            <a:xfrm>
              <a:off x="8564880" y="3542052"/>
              <a:ext cx="3244331" cy="840959"/>
            </a:xfrm>
            <a:prstGeom prst="roundRect">
              <a:avLst/>
            </a:prstGeom>
            <a:solidFill>
              <a:srgbClr val="5BA3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VisionFive 2</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推出多项活动，征集全球开发者，</a:t>
              </a:r>
              <a:endPar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适配更多丰富应用场景</a:t>
              </a:r>
            </a:p>
          </p:txBody>
        </p:sp>
      </p:grpSp>
      <p:sp>
        <p:nvSpPr>
          <p:cNvPr id="31" name="îşļîďê">
            <a:extLst>
              <a:ext uri="{FF2B5EF4-FFF2-40B4-BE49-F238E27FC236}">
                <a16:creationId xmlns:a16="http://schemas.microsoft.com/office/drawing/2014/main" id="{63E73B88-A9E8-24B5-0A68-19741EDC744F}"/>
              </a:ext>
            </a:extLst>
          </p:cNvPr>
          <p:cNvSpPr txBox="1"/>
          <p:nvPr/>
        </p:nvSpPr>
        <p:spPr bwMode="auto">
          <a:xfrm>
            <a:off x="9577189" y="2872141"/>
            <a:ext cx="1799004" cy="3876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2023.7</a:t>
            </a:r>
          </a:p>
        </p:txBody>
      </p:sp>
      <p:pic>
        <p:nvPicPr>
          <p:cNvPr id="1026" name="Picture 2" descr="图片">
            <a:extLst>
              <a:ext uri="{FF2B5EF4-FFF2-40B4-BE49-F238E27FC236}">
                <a16:creationId xmlns:a16="http://schemas.microsoft.com/office/drawing/2014/main" id="{F42CC0D1-4B29-FF63-D727-B02E82F96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496" y="772399"/>
            <a:ext cx="188128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图片">
            <a:extLst>
              <a:ext uri="{FF2B5EF4-FFF2-40B4-BE49-F238E27FC236}">
                <a16:creationId xmlns:a16="http://schemas.microsoft.com/office/drawing/2014/main" id="{8E5ED340-0E9D-9C64-3F9F-937079DE8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60" y="768725"/>
            <a:ext cx="1593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图片">
            <a:extLst>
              <a:ext uri="{FF2B5EF4-FFF2-40B4-BE49-F238E27FC236}">
                <a16:creationId xmlns:a16="http://schemas.microsoft.com/office/drawing/2014/main" id="{EA3C0B4A-2C00-F196-0366-82AAF3E7C26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316" y="5199723"/>
            <a:ext cx="28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图片">
            <a:extLst>
              <a:ext uri="{FF2B5EF4-FFF2-40B4-BE49-F238E27FC236}">
                <a16:creationId xmlns:a16="http://schemas.microsoft.com/office/drawing/2014/main" id="{7D50DB57-64A7-9CD4-0024-5FF28AAE8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3755" y="776462"/>
            <a:ext cx="206470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图片">
            <a:extLst>
              <a:ext uri="{FF2B5EF4-FFF2-40B4-BE49-F238E27FC236}">
                <a16:creationId xmlns:a16="http://schemas.microsoft.com/office/drawing/2014/main" id="{C624EDB7-C5DE-396A-E820-46193EFD8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3248" y="776462"/>
            <a:ext cx="191842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图片 42">
            <a:extLst>
              <a:ext uri="{FF2B5EF4-FFF2-40B4-BE49-F238E27FC236}">
                <a16:creationId xmlns:a16="http://schemas.microsoft.com/office/drawing/2014/main" id="{12A331FD-A2F6-BD8E-CD31-6C3CEE4B86E6}"/>
              </a:ext>
            </a:extLst>
          </p:cNvPr>
          <p:cNvPicPr>
            <a:picLocks noChangeAspect="1"/>
          </p:cNvPicPr>
          <p:nvPr/>
        </p:nvPicPr>
        <p:blipFill>
          <a:blip r:embed="rId8"/>
          <a:stretch>
            <a:fillRect/>
          </a:stretch>
        </p:blipFill>
        <p:spPr>
          <a:xfrm>
            <a:off x="9159517" y="5177290"/>
            <a:ext cx="2668430" cy="1080000"/>
          </a:xfrm>
          <a:prstGeom prst="rect">
            <a:avLst/>
          </a:prstGeom>
        </p:spPr>
      </p:pic>
      <p:pic>
        <p:nvPicPr>
          <p:cNvPr id="32" name="图片 31">
            <a:extLst>
              <a:ext uri="{FF2B5EF4-FFF2-40B4-BE49-F238E27FC236}">
                <a16:creationId xmlns:a16="http://schemas.microsoft.com/office/drawing/2014/main" id="{9BE280B3-7351-B773-EFA2-C268B3B21225}"/>
              </a:ext>
            </a:extLst>
          </p:cNvPr>
          <p:cNvPicPr>
            <a:picLocks noChangeAspect="1"/>
          </p:cNvPicPr>
          <p:nvPr/>
        </p:nvPicPr>
        <p:blipFill>
          <a:blip r:embed="rId9"/>
          <a:stretch>
            <a:fillRect/>
          </a:stretch>
        </p:blipFill>
        <p:spPr>
          <a:xfrm>
            <a:off x="2669721" y="5199723"/>
            <a:ext cx="1754590" cy="1080000"/>
          </a:xfrm>
          <a:prstGeom prst="rect">
            <a:avLst/>
          </a:prstGeom>
        </p:spPr>
      </p:pic>
    </p:spTree>
    <p:extLst>
      <p:ext uri="{BB962C8B-B14F-4D97-AF65-F5344CB8AC3E}">
        <p14:creationId xmlns:p14="http://schemas.microsoft.com/office/powerpoint/2010/main" val="220117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圆角矩形 47">
            <a:extLst>
              <a:ext uri="{FF2B5EF4-FFF2-40B4-BE49-F238E27FC236}">
                <a16:creationId xmlns:a16="http://schemas.microsoft.com/office/drawing/2014/main" id="{E9D0E029-C4B9-7D5C-624F-EDC3980DD5C3}"/>
              </a:ext>
            </a:extLst>
          </p:cNvPr>
          <p:cNvSpPr/>
          <p:nvPr/>
        </p:nvSpPr>
        <p:spPr>
          <a:xfrm>
            <a:off x="6913109" y="2230940"/>
            <a:ext cx="1063484"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91" name="圆角矩形 54">
            <a:extLst>
              <a:ext uri="{FF2B5EF4-FFF2-40B4-BE49-F238E27FC236}">
                <a16:creationId xmlns:a16="http://schemas.microsoft.com/office/drawing/2014/main" id="{F7ADD0F4-08CC-25B7-84E5-A439AC0A6213}"/>
              </a:ext>
            </a:extLst>
          </p:cNvPr>
          <p:cNvSpPr/>
          <p:nvPr/>
        </p:nvSpPr>
        <p:spPr>
          <a:xfrm>
            <a:off x="7746712" y="1258061"/>
            <a:ext cx="2258707" cy="814011"/>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82" name="圆角矩形 39">
            <a:extLst>
              <a:ext uri="{FF2B5EF4-FFF2-40B4-BE49-F238E27FC236}">
                <a16:creationId xmlns:a16="http://schemas.microsoft.com/office/drawing/2014/main" id="{9DDB4915-8FCE-E500-7EEB-881BF856D072}"/>
              </a:ext>
            </a:extLst>
          </p:cNvPr>
          <p:cNvSpPr/>
          <p:nvPr/>
        </p:nvSpPr>
        <p:spPr>
          <a:xfrm>
            <a:off x="8193840" y="3168610"/>
            <a:ext cx="1243712"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4" name="圆角矩形 40">
            <a:extLst>
              <a:ext uri="{FF2B5EF4-FFF2-40B4-BE49-F238E27FC236}">
                <a16:creationId xmlns:a16="http://schemas.microsoft.com/office/drawing/2014/main" id="{5955C19D-99A9-6C69-97F8-8402B8298AE6}"/>
              </a:ext>
            </a:extLst>
          </p:cNvPr>
          <p:cNvSpPr/>
          <p:nvPr/>
        </p:nvSpPr>
        <p:spPr>
          <a:xfrm>
            <a:off x="5073208" y="4237883"/>
            <a:ext cx="1619120"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9" name="圆角矩形 27">
            <a:extLst>
              <a:ext uri="{FF2B5EF4-FFF2-40B4-BE49-F238E27FC236}">
                <a16:creationId xmlns:a16="http://schemas.microsoft.com/office/drawing/2014/main" id="{DC5934CD-3775-4904-68A9-534C7A64BEFC}"/>
              </a:ext>
            </a:extLst>
          </p:cNvPr>
          <p:cNvSpPr/>
          <p:nvPr/>
        </p:nvSpPr>
        <p:spPr>
          <a:xfrm>
            <a:off x="7305186" y="5229189"/>
            <a:ext cx="1767314"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 name="标题 1">
            <a:extLst>
              <a:ext uri="{FF2B5EF4-FFF2-40B4-BE49-F238E27FC236}">
                <a16:creationId xmlns:a16="http://schemas.microsoft.com/office/drawing/2014/main" id="{235EE8FB-DFE0-4B63-B31A-8DE7597740CC}"/>
              </a:ext>
            </a:extLst>
          </p:cNvPr>
          <p:cNvSpPr>
            <a:spLocks noGrp="1"/>
          </p:cNvSpPr>
          <p:nvPr>
            <p:ph type="title"/>
          </p:nvPr>
        </p:nvSpPr>
        <p:spPr/>
        <p:txBody>
          <a:bodyPr/>
          <a:lstStyle/>
          <a:p>
            <a:r>
              <a:rPr lang="en-US" altLang="zh-CN" dirty="0">
                <a:latin typeface="Calibri" panose="020F0502020204030204" pitchFamily="34" charset="0"/>
                <a:sym typeface="Calibri" panose="020F0502020204030204" pitchFamily="34" charset="0"/>
              </a:rPr>
              <a:t>1.4 </a:t>
            </a:r>
            <a:r>
              <a:rPr lang="zh-CN" altLang="en-US" dirty="0">
                <a:latin typeface="Calibri" panose="020F0502020204030204" pitchFamily="34" charset="0"/>
                <a:sym typeface="Calibri" panose="020F0502020204030204" pitchFamily="34" charset="0"/>
              </a:rPr>
              <a:t>开源和商业伙伴群策群力促进生态发展</a:t>
            </a:r>
            <a:endParaRPr lang="en-US" dirty="0"/>
          </a:p>
        </p:txBody>
      </p:sp>
      <p:sp>
        <p:nvSpPr>
          <p:cNvPr id="3" name="灯片编号占位符 2">
            <a:extLst>
              <a:ext uri="{FF2B5EF4-FFF2-40B4-BE49-F238E27FC236}">
                <a16:creationId xmlns:a16="http://schemas.microsoft.com/office/drawing/2014/main" id="{33ED0B4D-F0A8-561A-B787-E4011697777F}"/>
              </a:ext>
            </a:extLst>
          </p:cNvPr>
          <p:cNvSpPr>
            <a:spLocks noGrp="1"/>
          </p:cNvSpPr>
          <p:nvPr>
            <p:ph type="sldNum" sz="quarter" idx="12"/>
          </p:nvPr>
        </p:nvSpPr>
        <p:spPr/>
        <p:txBody>
          <a:bodyPr/>
          <a:lstStyle/>
          <a:p>
            <a:fld id="{E31008D9-F0B1-D749-B2AB-825935940C7B}" type="slidenum">
              <a:rPr kumimoji="1" lang="zh-CN" altLang="en-US" smtClean="0"/>
              <a:t>19</a:t>
            </a:fld>
            <a:endParaRPr kumimoji="1" lang="zh-CN" altLang="en-US"/>
          </a:p>
        </p:txBody>
      </p:sp>
      <p:sp>
        <p:nvSpPr>
          <p:cNvPr id="4" name="圆角矩形 39">
            <a:extLst>
              <a:ext uri="{FF2B5EF4-FFF2-40B4-BE49-F238E27FC236}">
                <a16:creationId xmlns:a16="http://schemas.microsoft.com/office/drawing/2014/main" id="{929B5A5F-F87E-773B-6E9E-66F8F74F56F8}"/>
              </a:ext>
            </a:extLst>
          </p:cNvPr>
          <p:cNvSpPr/>
          <p:nvPr/>
        </p:nvSpPr>
        <p:spPr>
          <a:xfrm>
            <a:off x="6508451" y="3175227"/>
            <a:ext cx="1569378"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 name="灯片编号占位符 2">
            <a:extLst>
              <a:ext uri="{FF2B5EF4-FFF2-40B4-BE49-F238E27FC236}">
                <a16:creationId xmlns:a16="http://schemas.microsoft.com/office/drawing/2014/main" id="{5CFDEA9F-289F-6274-80E6-3EB450B794CB}"/>
              </a:ext>
            </a:extLst>
          </p:cNvPr>
          <p:cNvSpPr txBox="1">
            <a:spLocks/>
          </p:cNvSpPr>
          <p:nvPr/>
        </p:nvSpPr>
        <p:spPr>
          <a:xfrm>
            <a:off x="148127" y="6278030"/>
            <a:ext cx="461473" cy="365125"/>
          </a:xfrm>
          <a:prstGeom prst="rect">
            <a:avLst/>
          </a:prstGeom>
        </p:spPr>
        <p:txBody>
          <a:bodyPr vert="horz" lIns="91440" tIns="45720" rIns="91440" bIns="45720" rtlCol="0" anchor="ctr"/>
          <a:lstStyle>
            <a:defPPr>
              <a:defRPr lang="zh-CN"/>
            </a:defPPr>
            <a:lvl1pPr marL="0" algn="r" defTabSz="914400" rtl="0" eaLnBrk="1" latinLnBrk="0" hangingPunct="1">
              <a:defRPr kumimoji="1" lang="zh-CN"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C7AB21BB-3C86-47C6-8FF8-92983046197B}" type="slidenum">
              <a:rPr kumimoji="0" lang="en-US" sz="1000" smtClean="0">
                <a:solidFill>
                  <a:prstClr val="white"/>
                </a:solidFill>
                <a:latin typeface="Calibri" panose="020F0502020204030204" pitchFamily="34" charset="0"/>
                <a:ea typeface="微软雅黑" panose="020B0503020204020204" pitchFamily="34" charset="-122"/>
                <a:sym typeface="Calibri" panose="020F0502020204030204" pitchFamily="34" charset="0"/>
              </a:rPr>
              <a:pPr algn="ctr">
                <a:defRPr/>
              </a:pPr>
              <a:t>19</a:t>
            </a:fld>
            <a:endParaRPr kumimoji="0" lang="en-US" sz="10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 name="圆角矩形 59">
            <a:extLst>
              <a:ext uri="{FF2B5EF4-FFF2-40B4-BE49-F238E27FC236}">
                <a16:creationId xmlns:a16="http://schemas.microsoft.com/office/drawing/2014/main" id="{4B284AAD-F816-8F48-C727-62A41F4F17B6}"/>
              </a:ext>
            </a:extLst>
          </p:cNvPr>
          <p:cNvSpPr/>
          <p:nvPr/>
        </p:nvSpPr>
        <p:spPr>
          <a:xfrm>
            <a:off x="4379687" y="2219354"/>
            <a:ext cx="2347178"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 name="圆角矩形 58">
            <a:extLst>
              <a:ext uri="{FF2B5EF4-FFF2-40B4-BE49-F238E27FC236}">
                <a16:creationId xmlns:a16="http://schemas.microsoft.com/office/drawing/2014/main" id="{56526F8C-3474-DDE8-2479-9F27CFC67A5E}"/>
              </a:ext>
            </a:extLst>
          </p:cNvPr>
          <p:cNvSpPr/>
          <p:nvPr/>
        </p:nvSpPr>
        <p:spPr>
          <a:xfrm>
            <a:off x="2700347" y="2239381"/>
            <a:ext cx="1500007"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8" name="圆角矩形 55">
            <a:extLst>
              <a:ext uri="{FF2B5EF4-FFF2-40B4-BE49-F238E27FC236}">
                <a16:creationId xmlns:a16="http://schemas.microsoft.com/office/drawing/2014/main" id="{2C979062-D54D-02E1-6B48-5A3F9E010E67}"/>
              </a:ext>
            </a:extLst>
          </p:cNvPr>
          <p:cNvSpPr/>
          <p:nvPr/>
        </p:nvSpPr>
        <p:spPr>
          <a:xfrm>
            <a:off x="728472" y="1232099"/>
            <a:ext cx="2437941"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9" name="圆角矩形 54">
            <a:extLst>
              <a:ext uri="{FF2B5EF4-FFF2-40B4-BE49-F238E27FC236}">
                <a16:creationId xmlns:a16="http://schemas.microsoft.com/office/drawing/2014/main" id="{C08B25A5-029D-A790-DE1D-0CDBB926B045}"/>
              </a:ext>
            </a:extLst>
          </p:cNvPr>
          <p:cNvSpPr/>
          <p:nvPr/>
        </p:nvSpPr>
        <p:spPr>
          <a:xfrm>
            <a:off x="3328224" y="1232099"/>
            <a:ext cx="2729609"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0" name="圆角矩形 49">
            <a:extLst>
              <a:ext uri="{FF2B5EF4-FFF2-40B4-BE49-F238E27FC236}">
                <a16:creationId xmlns:a16="http://schemas.microsoft.com/office/drawing/2014/main" id="{4DDA6465-FB6F-5BE5-16A0-CFC1E12867D6}"/>
              </a:ext>
            </a:extLst>
          </p:cNvPr>
          <p:cNvSpPr/>
          <p:nvPr/>
        </p:nvSpPr>
        <p:spPr>
          <a:xfrm>
            <a:off x="6220909" y="1232099"/>
            <a:ext cx="1314031"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1" name="圆角矩形 47">
            <a:extLst>
              <a:ext uri="{FF2B5EF4-FFF2-40B4-BE49-F238E27FC236}">
                <a16:creationId xmlns:a16="http://schemas.microsoft.com/office/drawing/2014/main" id="{DD8BD70E-16DB-4E20-DEF8-F6984D21209A}"/>
              </a:ext>
            </a:extLst>
          </p:cNvPr>
          <p:cNvSpPr/>
          <p:nvPr/>
        </p:nvSpPr>
        <p:spPr>
          <a:xfrm>
            <a:off x="8161382" y="2219354"/>
            <a:ext cx="1790688"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2" name="圆角矩形 44">
            <a:extLst>
              <a:ext uri="{FF2B5EF4-FFF2-40B4-BE49-F238E27FC236}">
                <a16:creationId xmlns:a16="http://schemas.microsoft.com/office/drawing/2014/main" id="{2C58C366-FBAB-71A5-080C-9B97DE70A3B8}"/>
              </a:ext>
            </a:extLst>
          </p:cNvPr>
          <p:cNvSpPr/>
          <p:nvPr/>
        </p:nvSpPr>
        <p:spPr>
          <a:xfrm>
            <a:off x="3319273" y="3208529"/>
            <a:ext cx="1266904"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3" name="圆角矩形 43">
            <a:extLst>
              <a:ext uri="{FF2B5EF4-FFF2-40B4-BE49-F238E27FC236}">
                <a16:creationId xmlns:a16="http://schemas.microsoft.com/office/drawing/2014/main" id="{55D661DA-2D82-F678-BF0E-3735991BA3EB}"/>
              </a:ext>
            </a:extLst>
          </p:cNvPr>
          <p:cNvSpPr/>
          <p:nvPr/>
        </p:nvSpPr>
        <p:spPr>
          <a:xfrm>
            <a:off x="10218247" y="1232099"/>
            <a:ext cx="1516552"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4" name="圆角矩形 39">
            <a:extLst>
              <a:ext uri="{FF2B5EF4-FFF2-40B4-BE49-F238E27FC236}">
                <a16:creationId xmlns:a16="http://schemas.microsoft.com/office/drawing/2014/main" id="{D59CB410-7769-AAEF-7C6D-71ACB1CAC8F2}"/>
              </a:ext>
            </a:extLst>
          </p:cNvPr>
          <p:cNvSpPr/>
          <p:nvPr/>
        </p:nvSpPr>
        <p:spPr>
          <a:xfrm>
            <a:off x="4772272" y="3214489"/>
            <a:ext cx="1620168"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6" name="圆角矩形 35">
            <a:extLst>
              <a:ext uri="{FF2B5EF4-FFF2-40B4-BE49-F238E27FC236}">
                <a16:creationId xmlns:a16="http://schemas.microsoft.com/office/drawing/2014/main" id="{9DD9D6F9-239B-6FDA-016B-154E44EC9F39}"/>
              </a:ext>
            </a:extLst>
          </p:cNvPr>
          <p:cNvSpPr/>
          <p:nvPr/>
        </p:nvSpPr>
        <p:spPr>
          <a:xfrm>
            <a:off x="10218247" y="2219353"/>
            <a:ext cx="1557037"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7" name="圆角矩形 32">
            <a:extLst>
              <a:ext uri="{FF2B5EF4-FFF2-40B4-BE49-F238E27FC236}">
                <a16:creationId xmlns:a16="http://schemas.microsoft.com/office/drawing/2014/main" id="{674EA63B-CBCC-E658-2A01-D0B4D51FD792}"/>
              </a:ext>
            </a:extLst>
          </p:cNvPr>
          <p:cNvSpPr/>
          <p:nvPr/>
        </p:nvSpPr>
        <p:spPr>
          <a:xfrm>
            <a:off x="9553563" y="3179831"/>
            <a:ext cx="2195684"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8" name="圆角矩形 6">
            <a:extLst>
              <a:ext uri="{FF2B5EF4-FFF2-40B4-BE49-F238E27FC236}">
                <a16:creationId xmlns:a16="http://schemas.microsoft.com/office/drawing/2014/main" id="{E5913714-7341-4183-4D64-ACDE6999D39B}"/>
              </a:ext>
            </a:extLst>
          </p:cNvPr>
          <p:cNvSpPr/>
          <p:nvPr/>
        </p:nvSpPr>
        <p:spPr>
          <a:xfrm>
            <a:off x="696574" y="3214489"/>
            <a:ext cx="2437942"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0" name="圆角矩形 56">
            <a:extLst>
              <a:ext uri="{FF2B5EF4-FFF2-40B4-BE49-F238E27FC236}">
                <a16:creationId xmlns:a16="http://schemas.microsoft.com/office/drawing/2014/main" id="{2EC0010D-7590-E4A1-E702-67089743DAFE}"/>
              </a:ext>
            </a:extLst>
          </p:cNvPr>
          <p:cNvSpPr/>
          <p:nvPr/>
        </p:nvSpPr>
        <p:spPr>
          <a:xfrm>
            <a:off x="9245532" y="5231710"/>
            <a:ext cx="2496997"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 name="圆角矩形 29">
            <a:extLst>
              <a:ext uri="{FF2B5EF4-FFF2-40B4-BE49-F238E27FC236}">
                <a16:creationId xmlns:a16="http://schemas.microsoft.com/office/drawing/2014/main" id="{4AC1D2AF-3C0E-57BA-8E96-47490B673CA3}"/>
              </a:ext>
            </a:extLst>
          </p:cNvPr>
          <p:cNvSpPr/>
          <p:nvPr/>
        </p:nvSpPr>
        <p:spPr>
          <a:xfrm>
            <a:off x="8287006" y="4205423"/>
            <a:ext cx="1633537"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25" name="图片 24">
            <a:extLst>
              <a:ext uri="{FF2B5EF4-FFF2-40B4-BE49-F238E27FC236}">
                <a16:creationId xmlns:a16="http://schemas.microsoft.com/office/drawing/2014/main" id="{E43E053C-3D39-6342-53C7-8B704D82ED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2522" y="5414643"/>
            <a:ext cx="1463237" cy="525219"/>
          </a:xfrm>
          <a:prstGeom prst="rect">
            <a:avLst/>
          </a:prstGeom>
        </p:spPr>
      </p:pic>
      <p:sp>
        <p:nvSpPr>
          <p:cNvPr id="32" name="圆角矩形 41">
            <a:extLst>
              <a:ext uri="{FF2B5EF4-FFF2-40B4-BE49-F238E27FC236}">
                <a16:creationId xmlns:a16="http://schemas.microsoft.com/office/drawing/2014/main" id="{D3C27C36-7F8D-8730-64A2-9B4AC1801358}"/>
              </a:ext>
            </a:extLst>
          </p:cNvPr>
          <p:cNvSpPr/>
          <p:nvPr/>
        </p:nvSpPr>
        <p:spPr>
          <a:xfrm>
            <a:off x="722652" y="5218268"/>
            <a:ext cx="2104283"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4" name="图片 33">
            <a:extLst>
              <a:ext uri="{FF2B5EF4-FFF2-40B4-BE49-F238E27FC236}">
                <a16:creationId xmlns:a16="http://schemas.microsoft.com/office/drawing/2014/main" id="{08047287-46E4-D83B-E561-C3AE5FCA42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0019" y="1345519"/>
            <a:ext cx="1093008" cy="611344"/>
          </a:xfrm>
          <a:prstGeom prst="rect">
            <a:avLst/>
          </a:prstGeom>
        </p:spPr>
      </p:pic>
      <p:grpSp>
        <p:nvGrpSpPr>
          <p:cNvPr id="36" name="组合 35">
            <a:extLst>
              <a:ext uri="{FF2B5EF4-FFF2-40B4-BE49-F238E27FC236}">
                <a16:creationId xmlns:a16="http://schemas.microsoft.com/office/drawing/2014/main" id="{B5FCAD3C-9D0F-1694-4CDD-6BA61474C312}"/>
              </a:ext>
            </a:extLst>
          </p:cNvPr>
          <p:cNvGrpSpPr/>
          <p:nvPr/>
        </p:nvGrpSpPr>
        <p:grpSpPr>
          <a:xfrm>
            <a:off x="903382" y="5218268"/>
            <a:ext cx="4377455" cy="839973"/>
            <a:chOff x="-1667306" y="5145116"/>
            <a:chExt cx="4721401" cy="839973"/>
          </a:xfrm>
        </p:grpSpPr>
        <p:sp>
          <p:nvSpPr>
            <p:cNvPr id="37" name="圆角矩形 31">
              <a:extLst>
                <a:ext uri="{FF2B5EF4-FFF2-40B4-BE49-F238E27FC236}">
                  <a16:creationId xmlns:a16="http://schemas.microsoft.com/office/drawing/2014/main" id="{0EA26A2A-CB3E-2542-36F4-B5AFDDBAE4EC}"/>
                </a:ext>
              </a:extLst>
            </p:cNvPr>
            <p:cNvSpPr/>
            <p:nvPr/>
          </p:nvSpPr>
          <p:spPr>
            <a:xfrm>
              <a:off x="676621" y="5145116"/>
              <a:ext cx="2377474"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8" name="图片 37">
              <a:extLst>
                <a:ext uri="{FF2B5EF4-FFF2-40B4-BE49-F238E27FC236}">
                  <a16:creationId xmlns:a16="http://schemas.microsoft.com/office/drawing/2014/main" id="{7EF35A8F-7F92-0B24-5C91-6886A93D99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667306" y="5286002"/>
              <a:ext cx="1895513" cy="533493"/>
            </a:xfrm>
            <a:prstGeom prst="rect">
              <a:avLst/>
            </a:prstGeom>
          </p:spPr>
        </p:pic>
      </p:grpSp>
      <p:pic>
        <p:nvPicPr>
          <p:cNvPr id="42" name="图形 34">
            <a:extLst>
              <a:ext uri="{FF2B5EF4-FFF2-40B4-BE49-F238E27FC236}">
                <a16:creationId xmlns:a16="http://schemas.microsoft.com/office/drawing/2014/main" id="{9305AD7E-F60E-6E2C-C2B7-0359450958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234" y="1473411"/>
            <a:ext cx="2254157" cy="356757"/>
          </a:xfrm>
          <a:prstGeom prst="rect">
            <a:avLst/>
          </a:prstGeom>
        </p:spPr>
      </p:pic>
      <p:sp>
        <p:nvSpPr>
          <p:cNvPr id="43" name="圆角矩形 57">
            <a:extLst>
              <a:ext uri="{FF2B5EF4-FFF2-40B4-BE49-F238E27FC236}">
                <a16:creationId xmlns:a16="http://schemas.microsoft.com/office/drawing/2014/main" id="{81982180-5B9D-4A40-5182-FF5E5CDCC666}"/>
              </a:ext>
            </a:extLst>
          </p:cNvPr>
          <p:cNvSpPr/>
          <p:nvPr/>
        </p:nvSpPr>
        <p:spPr>
          <a:xfrm>
            <a:off x="694945" y="2219354"/>
            <a:ext cx="1805043"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45" name="图片 44">
            <a:extLst>
              <a:ext uri="{FF2B5EF4-FFF2-40B4-BE49-F238E27FC236}">
                <a16:creationId xmlns:a16="http://schemas.microsoft.com/office/drawing/2014/main" id="{82A8FC2A-57C1-0B59-A660-52581DB71C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3859" y="2297568"/>
            <a:ext cx="1155189" cy="683544"/>
          </a:xfrm>
          <a:prstGeom prst="rect">
            <a:avLst/>
          </a:prstGeom>
        </p:spPr>
      </p:pic>
      <p:sp>
        <p:nvSpPr>
          <p:cNvPr id="47" name="圆角矩形 40">
            <a:extLst>
              <a:ext uri="{FF2B5EF4-FFF2-40B4-BE49-F238E27FC236}">
                <a16:creationId xmlns:a16="http://schemas.microsoft.com/office/drawing/2014/main" id="{5ED9D04A-A5F2-A5AE-81FB-E7D514A98262}"/>
              </a:ext>
            </a:extLst>
          </p:cNvPr>
          <p:cNvSpPr/>
          <p:nvPr/>
        </p:nvSpPr>
        <p:spPr>
          <a:xfrm>
            <a:off x="10005418" y="4205423"/>
            <a:ext cx="1716545"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49" name="组合 48">
            <a:extLst>
              <a:ext uri="{FF2B5EF4-FFF2-40B4-BE49-F238E27FC236}">
                <a16:creationId xmlns:a16="http://schemas.microsoft.com/office/drawing/2014/main" id="{601A9ACF-CF96-B886-C53A-1DB92B0DFE6D}"/>
              </a:ext>
            </a:extLst>
          </p:cNvPr>
          <p:cNvGrpSpPr/>
          <p:nvPr/>
        </p:nvGrpSpPr>
        <p:grpSpPr>
          <a:xfrm>
            <a:off x="5509195" y="5230850"/>
            <a:ext cx="1620168" cy="839973"/>
            <a:chOff x="5243030" y="5145116"/>
            <a:chExt cx="2122955" cy="839973"/>
          </a:xfrm>
        </p:grpSpPr>
        <p:sp>
          <p:nvSpPr>
            <p:cNvPr id="50" name="圆角矩形 42">
              <a:extLst>
                <a:ext uri="{FF2B5EF4-FFF2-40B4-BE49-F238E27FC236}">
                  <a16:creationId xmlns:a16="http://schemas.microsoft.com/office/drawing/2014/main" id="{F0C11396-3EFF-5EB6-676E-EC4E8CF77B68}"/>
                </a:ext>
              </a:extLst>
            </p:cNvPr>
            <p:cNvSpPr/>
            <p:nvPr/>
          </p:nvSpPr>
          <p:spPr>
            <a:xfrm>
              <a:off x="5243030" y="5145116"/>
              <a:ext cx="2122955"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51" name="图片 50">
              <a:extLst>
                <a:ext uri="{FF2B5EF4-FFF2-40B4-BE49-F238E27FC236}">
                  <a16:creationId xmlns:a16="http://schemas.microsoft.com/office/drawing/2014/main" id="{6619E67E-5BA0-2E3E-70A7-37485DB859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2985" y="5242779"/>
              <a:ext cx="1811528" cy="722782"/>
            </a:xfrm>
            <a:prstGeom prst="rect">
              <a:avLst/>
            </a:prstGeom>
          </p:spPr>
        </p:pic>
      </p:grpSp>
      <p:pic>
        <p:nvPicPr>
          <p:cNvPr id="53" name="图片 52">
            <a:extLst>
              <a:ext uri="{FF2B5EF4-FFF2-40B4-BE49-F238E27FC236}">
                <a16:creationId xmlns:a16="http://schemas.microsoft.com/office/drawing/2014/main" id="{16FE535D-AD60-BA5B-681B-6BB8639A905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69840" y="2449840"/>
            <a:ext cx="1411398" cy="458452"/>
          </a:xfrm>
          <a:prstGeom prst="rect">
            <a:avLst/>
          </a:prstGeom>
        </p:spPr>
      </p:pic>
      <p:sp>
        <p:nvSpPr>
          <p:cNvPr id="55" name="圆角矩形 40">
            <a:extLst>
              <a:ext uri="{FF2B5EF4-FFF2-40B4-BE49-F238E27FC236}">
                <a16:creationId xmlns:a16="http://schemas.microsoft.com/office/drawing/2014/main" id="{59AA7A39-932B-0E54-B7B5-36EB1AC3C7CB}"/>
              </a:ext>
            </a:extLst>
          </p:cNvPr>
          <p:cNvSpPr/>
          <p:nvPr/>
        </p:nvSpPr>
        <p:spPr>
          <a:xfrm>
            <a:off x="728472" y="4205423"/>
            <a:ext cx="1971875"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8" name="圆角矩形 40">
            <a:extLst>
              <a:ext uri="{FF2B5EF4-FFF2-40B4-BE49-F238E27FC236}">
                <a16:creationId xmlns:a16="http://schemas.microsoft.com/office/drawing/2014/main" id="{5054E2F5-5892-7F6A-411B-C84B72669BCD}"/>
              </a:ext>
            </a:extLst>
          </p:cNvPr>
          <p:cNvSpPr/>
          <p:nvPr/>
        </p:nvSpPr>
        <p:spPr>
          <a:xfrm>
            <a:off x="2830255" y="4205423"/>
            <a:ext cx="2087880"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63" name="图片 62">
            <a:extLst>
              <a:ext uri="{FF2B5EF4-FFF2-40B4-BE49-F238E27FC236}">
                <a16:creationId xmlns:a16="http://schemas.microsoft.com/office/drawing/2014/main" id="{26F42E62-6D52-CE7B-11D2-27D8F1E3230E}"/>
              </a:ext>
            </a:extLst>
          </p:cNvPr>
          <p:cNvPicPr>
            <a:picLocks noChangeAspect="1"/>
          </p:cNvPicPr>
          <p:nvPr/>
        </p:nvPicPr>
        <p:blipFill>
          <a:blip r:embed="rId10"/>
          <a:stretch>
            <a:fillRect/>
          </a:stretch>
        </p:blipFill>
        <p:spPr>
          <a:xfrm>
            <a:off x="3220804" y="1405672"/>
            <a:ext cx="2880000" cy="531743"/>
          </a:xfrm>
          <a:prstGeom prst="rect">
            <a:avLst/>
          </a:prstGeom>
        </p:spPr>
      </p:pic>
      <p:pic>
        <p:nvPicPr>
          <p:cNvPr id="65" name="图片 64">
            <a:extLst>
              <a:ext uri="{FF2B5EF4-FFF2-40B4-BE49-F238E27FC236}">
                <a16:creationId xmlns:a16="http://schemas.microsoft.com/office/drawing/2014/main" id="{19B1C4ED-EF31-BEEE-458D-4151165D1FE2}"/>
              </a:ext>
            </a:extLst>
          </p:cNvPr>
          <p:cNvPicPr>
            <a:picLocks noChangeAspect="1"/>
          </p:cNvPicPr>
          <p:nvPr/>
        </p:nvPicPr>
        <p:blipFill>
          <a:blip r:embed="rId11"/>
          <a:stretch>
            <a:fillRect/>
          </a:stretch>
        </p:blipFill>
        <p:spPr>
          <a:xfrm>
            <a:off x="10232423" y="2411895"/>
            <a:ext cx="1512000" cy="532260"/>
          </a:xfrm>
          <a:prstGeom prst="rect">
            <a:avLst/>
          </a:prstGeom>
        </p:spPr>
      </p:pic>
      <p:pic>
        <p:nvPicPr>
          <p:cNvPr id="66" name="Picture 6" descr="openEuler Community Infrastructure Is Launched">
            <a:extLst>
              <a:ext uri="{FF2B5EF4-FFF2-40B4-BE49-F238E27FC236}">
                <a16:creationId xmlns:a16="http://schemas.microsoft.com/office/drawing/2014/main" id="{8F32B1E7-A481-8316-ACAE-0C85B8CD79BC}"/>
              </a:ext>
            </a:extLst>
          </p:cNvPr>
          <p:cNvPicPr>
            <a:picLocks noChangeAspect="1" noChangeArrowheads="1"/>
          </p:cNvPicPr>
          <p:nvPr/>
        </p:nvPicPr>
        <p:blipFill>
          <a:blip r:embed="rId12" cstate="email"/>
          <a:srcRect/>
          <a:stretch>
            <a:fillRect/>
          </a:stretch>
        </p:blipFill>
        <p:spPr bwMode="auto">
          <a:xfrm>
            <a:off x="6562229" y="3341266"/>
            <a:ext cx="1476000" cy="520940"/>
          </a:xfrm>
          <a:prstGeom prst="rect">
            <a:avLst/>
          </a:prstGeom>
          <a:noFill/>
          <a:extLst>
            <a:ext uri="{909E8E84-426E-40DD-AFC4-6F175D3DCCD1}">
              <a14:hiddenFill xmlns:a14="http://schemas.microsoft.com/office/drawing/2010/main">
                <a:solidFill>
                  <a:srgbClr val="FFFFFF"/>
                </a:solidFill>
              </a14:hiddenFill>
            </a:ext>
          </a:extLst>
        </p:spPr>
      </p:pic>
      <p:pic>
        <p:nvPicPr>
          <p:cNvPr id="67" name="图片 66">
            <a:extLst>
              <a:ext uri="{FF2B5EF4-FFF2-40B4-BE49-F238E27FC236}">
                <a16:creationId xmlns:a16="http://schemas.microsoft.com/office/drawing/2014/main" id="{4A37C245-191F-7988-B7DB-BA0A18D2D314}"/>
              </a:ext>
            </a:extLst>
          </p:cNvPr>
          <p:cNvPicPr>
            <a:picLocks noChangeAspect="1"/>
          </p:cNvPicPr>
          <p:nvPr/>
        </p:nvPicPr>
        <p:blipFill>
          <a:blip r:embed="rId13"/>
          <a:stretch>
            <a:fillRect/>
          </a:stretch>
        </p:blipFill>
        <p:spPr>
          <a:xfrm>
            <a:off x="831234" y="3318597"/>
            <a:ext cx="2073857" cy="540000"/>
          </a:xfrm>
          <a:prstGeom prst="rect">
            <a:avLst/>
          </a:prstGeom>
        </p:spPr>
      </p:pic>
      <p:pic>
        <p:nvPicPr>
          <p:cNvPr id="68" name="图片 67">
            <a:extLst>
              <a:ext uri="{FF2B5EF4-FFF2-40B4-BE49-F238E27FC236}">
                <a16:creationId xmlns:a16="http://schemas.microsoft.com/office/drawing/2014/main" id="{339B1992-52B1-D327-50EF-742961869EA6}"/>
              </a:ext>
            </a:extLst>
          </p:cNvPr>
          <p:cNvPicPr>
            <a:picLocks noChangeAspect="1"/>
          </p:cNvPicPr>
          <p:nvPr/>
        </p:nvPicPr>
        <p:blipFill>
          <a:blip r:embed="rId14"/>
          <a:stretch>
            <a:fillRect/>
          </a:stretch>
        </p:blipFill>
        <p:spPr>
          <a:xfrm>
            <a:off x="4895984" y="3431063"/>
            <a:ext cx="1398600" cy="360000"/>
          </a:xfrm>
          <a:prstGeom prst="rect">
            <a:avLst/>
          </a:prstGeom>
        </p:spPr>
      </p:pic>
      <p:pic>
        <p:nvPicPr>
          <p:cNvPr id="69" name="图片 68">
            <a:extLst>
              <a:ext uri="{FF2B5EF4-FFF2-40B4-BE49-F238E27FC236}">
                <a16:creationId xmlns:a16="http://schemas.microsoft.com/office/drawing/2014/main" id="{BDEAF619-528A-D19A-0DDA-B87B544D77B7}"/>
              </a:ext>
            </a:extLst>
          </p:cNvPr>
          <p:cNvPicPr>
            <a:picLocks noChangeAspect="1"/>
          </p:cNvPicPr>
          <p:nvPr/>
        </p:nvPicPr>
        <p:blipFill>
          <a:blip r:embed="rId15"/>
          <a:stretch>
            <a:fillRect/>
          </a:stretch>
        </p:blipFill>
        <p:spPr>
          <a:xfrm>
            <a:off x="3531743" y="3263273"/>
            <a:ext cx="792000" cy="705701"/>
          </a:xfrm>
          <a:prstGeom prst="rect">
            <a:avLst/>
          </a:prstGeom>
        </p:spPr>
      </p:pic>
      <p:pic>
        <p:nvPicPr>
          <p:cNvPr id="71" name="图片 70">
            <a:extLst>
              <a:ext uri="{FF2B5EF4-FFF2-40B4-BE49-F238E27FC236}">
                <a16:creationId xmlns:a16="http://schemas.microsoft.com/office/drawing/2014/main" id="{5AA7268E-7574-A16D-B2F5-165236DB8042}"/>
              </a:ext>
            </a:extLst>
          </p:cNvPr>
          <p:cNvPicPr>
            <a:picLocks noChangeAspect="1"/>
          </p:cNvPicPr>
          <p:nvPr/>
        </p:nvPicPr>
        <p:blipFill rotWithShape="1">
          <a:blip r:embed="rId16"/>
          <a:srcRect l="7255" t="23169" r="10326" b="25745"/>
          <a:stretch/>
        </p:blipFill>
        <p:spPr>
          <a:xfrm>
            <a:off x="2863919" y="4318600"/>
            <a:ext cx="1980000" cy="613617"/>
          </a:xfrm>
          <a:prstGeom prst="rect">
            <a:avLst/>
          </a:prstGeom>
        </p:spPr>
      </p:pic>
      <p:pic>
        <p:nvPicPr>
          <p:cNvPr id="76" name="图片 75">
            <a:extLst>
              <a:ext uri="{FF2B5EF4-FFF2-40B4-BE49-F238E27FC236}">
                <a16:creationId xmlns:a16="http://schemas.microsoft.com/office/drawing/2014/main" id="{EF0ABACD-E78A-588C-7985-B0A6E2132B61}"/>
              </a:ext>
            </a:extLst>
          </p:cNvPr>
          <p:cNvPicPr>
            <a:picLocks noChangeAspect="1"/>
          </p:cNvPicPr>
          <p:nvPr/>
        </p:nvPicPr>
        <p:blipFill>
          <a:blip r:embed="rId17"/>
          <a:stretch>
            <a:fillRect/>
          </a:stretch>
        </p:blipFill>
        <p:spPr>
          <a:xfrm>
            <a:off x="8383774" y="4281455"/>
            <a:ext cx="1440000" cy="723172"/>
          </a:xfrm>
          <a:prstGeom prst="rect">
            <a:avLst/>
          </a:prstGeom>
        </p:spPr>
      </p:pic>
      <p:pic>
        <p:nvPicPr>
          <p:cNvPr id="78" name="图片 77">
            <a:extLst>
              <a:ext uri="{FF2B5EF4-FFF2-40B4-BE49-F238E27FC236}">
                <a16:creationId xmlns:a16="http://schemas.microsoft.com/office/drawing/2014/main" id="{9B0D023D-501F-C725-B72B-69D1EBA0D21F}"/>
              </a:ext>
            </a:extLst>
          </p:cNvPr>
          <p:cNvPicPr>
            <a:picLocks noChangeAspect="1"/>
          </p:cNvPicPr>
          <p:nvPr/>
        </p:nvPicPr>
        <p:blipFill>
          <a:blip r:embed="rId18"/>
          <a:stretch>
            <a:fillRect/>
          </a:stretch>
        </p:blipFill>
        <p:spPr>
          <a:xfrm>
            <a:off x="10181521" y="4220040"/>
            <a:ext cx="1440000" cy="817649"/>
          </a:xfrm>
          <a:prstGeom prst="rect">
            <a:avLst/>
          </a:prstGeom>
        </p:spPr>
      </p:pic>
      <p:pic>
        <p:nvPicPr>
          <p:cNvPr id="80" name="图片 79">
            <a:extLst>
              <a:ext uri="{FF2B5EF4-FFF2-40B4-BE49-F238E27FC236}">
                <a16:creationId xmlns:a16="http://schemas.microsoft.com/office/drawing/2014/main" id="{15C98749-A5EF-B60D-28A6-A6000D23DB01}"/>
              </a:ext>
            </a:extLst>
          </p:cNvPr>
          <p:cNvPicPr>
            <a:picLocks noChangeAspect="1"/>
          </p:cNvPicPr>
          <p:nvPr/>
        </p:nvPicPr>
        <p:blipFill>
          <a:blip r:embed="rId19"/>
          <a:stretch>
            <a:fillRect/>
          </a:stretch>
        </p:blipFill>
        <p:spPr>
          <a:xfrm>
            <a:off x="784965" y="2295721"/>
            <a:ext cx="1620000" cy="662727"/>
          </a:xfrm>
          <a:prstGeom prst="rect">
            <a:avLst/>
          </a:prstGeom>
        </p:spPr>
      </p:pic>
      <p:pic>
        <p:nvPicPr>
          <p:cNvPr id="81" name="图片 80">
            <a:extLst>
              <a:ext uri="{FF2B5EF4-FFF2-40B4-BE49-F238E27FC236}">
                <a16:creationId xmlns:a16="http://schemas.microsoft.com/office/drawing/2014/main" id="{5B7FD0CE-BF89-64B2-D7A4-9F8940D3E1DC}"/>
              </a:ext>
            </a:extLst>
          </p:cNvPr>
          <p:cNvPicPr>
            <a:picLocks noChangeAspect="1"/>
          </p:cNvPicPr>
          <p:nvPr/>
        </p:nvPicPr>
        <p:blipFill>
          <a:blip r:embed="rId20"/>
          <a:stretch>
            <a:fillRect/>
          </a:stretch>
        </p:blipFill>
        <p:spPr>
          <a:xfrm>
            <a:off x="8221696" y="3279935"/>
            <a:ext cx="1188000" cy="595541"/>
          </a:xfrm>
          <a:prstGeom prst="rect">
            <a:avLst/>
          </a:prstGeom>
        </p:spPr>
      </p:pic>
      <p:pic>
        <p:nvPicPr>
          <p:cNvPr id="84" name="图片 83">
            <a:extLst>
              <a:ext uri="{FF2B5EF4-FFF2-40B4-BE49-F238E27FC236}">
                <a16:creationId xmlns:a16="http://schemas.microsoft.com/office/drawing/2014/main" id="{E9A9F30A-B1BE-D761-3D5B-E43981BECFFB}"/>
              </a:ext>
            </a:extLst>
          </p:cNvPr>
          <p:cNvPicPr>
            <a:picLocks noChangeAspect="1"/>
          </p:cNvPicPr>
          <p:nvPr/>
        </p:nvPicPr>
        <p:blipFill>
          <a:blip r:embed="rId21"/>
          <a:stretch>
            <a:fillRect/>
          </a:stretch>
        </p:blipFill>
        <p:spPr>
          <a:xfrm>
            <a:off x="4486932" y="2295721"/>
            <a:ext cx="2160000" cy="686705"/>
          </a:xfrm>
          <a:prstGeom prst="rect">
            <a:avLst/>
          </a:prstGeom>
        </p:spPr>
      </p:pic>
      <p:pic>
        <p:nvPicPr>
          <p:cNvPr id="86" name="图片 85">
            <a:extLst>
              <a:ext uri="{FF2B5EF4-FFF2-40B4-BE49-F238E27FC236}">
                <a16:creationId xmlns:a16="http://schemas.microsoft.com/office/drawing/2014/main" id="{CAEE0EAD-5FB6-1FE9-B785-F8E0F5B71AB7}"/>
              </a:ext>
            </a:extLst>
          </p:cNvPr>
          <p:cNvPicPr>
            <a:picLocks noChangeAspect="1"/>
          </p:cNvPicPr>
          <p:nvPr/>
        </p:nvPicPr>
        <p:blipFill>
          <a:blip r:embed="rId22"/>
          <a:stretch>
            <a:fillRect/>
          </a:stretch>
        </p:blipFill>
        <p:spPr>
          <a:xfrm>
            <a:off x="6494918" y="1287370"/>
            <a:ext cx="720000" cy="720000"/>
          </a:xfrm>
          <a:prstGeom prst="rect">
            <a:avLst/>
          </a:prstGeom>
        </p:spPr>
      </p:pic>
      <p:pic>
        <p:nvPicPr>
          <p:cNvPr id="88" name="图形 87">
            <a:extLst>
              <a:ext uri="{FF2B5EF4-FFF2-40B4-BE49-F238E27FC236}">
                <a16:creationId xmlns:a16="http://schemas.microsoft.com/office/drawing/2014/main" id="{B10C4E98-8EE7-D180-8E98-E7B22870590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220804" y="5284832"/>
            <a:ext cx="1800000" cy="655030"/>
          </a:xfrm>
          <a:prstGeom prst="rect">
            <a:avLst/>
          </a:prstGeom>
        </p:spPr>
      </p:pic>
      <p:pic>
        <p:nvPicPr>
          <p:cNvPr id="93" name="图片 92">
            <a:extLst>
              <a:ext uri="{FF2B5EF4-FFF2-40B4-BE49-F238E27FC236}">
                <a16:creationId xmlns:a16="http://schemas.microsoft.com/office/drawing/2014/main" id="{179148D4-52FC-2317-0D8A-02B38E9E7015}"/>
              </a:ext>
            </a:extLst>
          </p:cNvPr>
          <p:cNvPicPr>
            <a:picLocks noChangeAspect="1"/>
          </p:cNvPicPr>
          <p:nvPr/>
        </p:nvPicPr>
        <p:blipFill>
          <a:blip r:embed="rId25"/>
          <a:stretch>
            <a:fillRect/>
          </a:stretch>
        </p:blipFill>
        <p:spPr>
          <a:xfrm>
            <a:off x="7055692" y="2253927"/>
            <a:ext cx="792000" cy="792000"/>
          </a:xfrm>
          <a:prstGeom prst="rect">
            <a:avLst/>
          </a:prstGeom>
        </p:spPr>
      </p:pic>
      <p:pic>
        <p:nvPicPr>
          <p:cNvPr id="96" name="图片 95">
            <a:extLst>
              <a:ext uri="{FF2B5EF4-FFF2-40B4-BE49-F238E27FC236}">
                <a16:creationId xmlns:a16="http://schemas.microsoft.com/office/drawing/2014/main" id="{63A4A68A-E430-442E-8D05-D73798D9EDD8}"/>
              </a:ext>
            </a:extLst>
          </p:cNvPr>
          <p:cNvPicPr>
            <a:picLocks noChangeAspect="1"/>
          </p:cNvPicPr>
          <p:nvPr/>
        </p:nvPicPr>
        <p:blipFill>
          <a:blip r:embed="rId26"/>
          <a:stretch>
            <a:fillRect/>
          </a:stretch>
        </p:blipFill>
        <p:spPr>
          <a:xfrm>
            <a:off x="9303405" y="5505378"/>
            <a:ext cx="2381250" cy="323850"/>
          </a:xfrm>
          <a:prstGeom prst="rect">
            <a:avLst/>
          </a:prstGeom>
        </p:spPr>
      </p:pic>
      <p:pic>
        <p:nvPicPr>
          <p:cNvPr id="19" name="图片 18">
            <a:extLst>
              <a:ext uri="{FF2B5EF4-FFF2-40B4-BE49-F238E27FC236}">
                <a16:creationId xmlns:a16="http://schemas.microsoft.com/office/drawing/2014/main" id="{B9DDA6BA-F857-DA9C-D95C-A7A1EDA6DF80}"/>
              </a:ext>
            </a:extLst>
          </p:cNvPr>
          <p:cNvPicPr>
            <a:picLocks noChangeAspect="1"/>
          </p:cNvPicPr>
          <p:nvPr/>
        </p:nvPicPr>
        <p:blipFill>
          <a:blip r:embed="rId27"/>
          <a:stretch>
            <a:fillRect/>
          </a:stretch>
        </p:blipFill>
        <p:spPr>
          <a:xfrm>
            <a:off x="5152980" y="4418386"/>
            <a:ext cx="1451376" cy="472481"/>
          </a:xfrm>
          <a:prstGeom prst="rect">
            <a:avLst/>
          </a:prstGeom>
        </p:spPr>
      </p:pic>
      <p:sp>
        <p:nvSpPr>
          <p:cNvPr id="21" name="圆角矩形 29">
            <a:extLst>
              <a:ext uri="{FF2B5EF4-FFF2-40B4-BE49-F238E27FC236}">
                <a16:creationId xmlns:a16="http://schemas.microsoft.com/office/drawing/2014/main" id="{4A30AC1C-30D1-81CA-613B-0B54FB90A396}"/>
              </a:ext>
            </a:extLst>
          </p:cNvPr>
          <p:cNvSpPr/>
          <p:nvPr/>
        </p:nvSpPr>
        <p:spPr>
          <a:xfrm>
            <a:off x="6789096" y="4217188"/>
            <a:ext cx="1372286" cy="8399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24" name="图片 23">
            <a:extLst>
              <a:ext uri="{FF2B5EF4-FFF2-40B4-BE49-F238E27FC236}">
                <a16:creationId xmlns:a16="http://schemas.microsoft.com/office/drawing/2014/main" id="{17490825-A175-FEEE-9513-9979F5C4BD9A}"/>
              </a:ext>
            </a:extLst>
          </p:cNvPr>
          <p:cNvPicPr>
            <a:picLocks noChangeAspect="1"/>
          </p:cNvPicPr>
          <p:nvPr/>
        </p:nvPicPr>
        <p:blipFill>
          <a:blip r:embed="rId28"/>
          <a:stretch>
            <a:fillRect/>
          </a:stretch>
        </p:blipFill>
        <p:spPr>
          <a:xfrm>
            <a:off x="9611541" y="3392189"/>
            <a:ext cx="2160002" cy="432000"/>
          </a:xfrm>
          <a:prstGeom prst="rect">
            <a:avLst/>
          </a:prstGeom>
        </p:spPr>
      </p:pic>
      <p:pic>
        <p:nvPicPr>
          <p:cNvPr id="27" name="图片 26">
            <a:extLst>
              <a:ext uri="{FF2B5EF4-FFF2-40B4-BE49-F238E27FC236}">
                <a16:creationId xmlns:a16="http://schemas.microsoft.com/office/drawing/2014/main" id="{FE8C1AE4-D2AA-7312-B6C0-22A2733C2582}"/>
              </a:ext>
            </a:extLst>
          </p:cNvPr>
          <p:cNvPicPr>
            <a:picLocks noChangeAspect="1"/>
          </p:cNvPicPr>
          <p:nvPr/>
        </p:nvPicPr>
        <p:blipFill>
          <a:blip r:embed="rId29"/>
          <a:stretch>
            <a:fillRect/>
          </a:stretch>
        </p:blipFill>
        <p:spPr>
          <a:xfrm>
            <a:off x="6966202" y="4369317"/>
            <a:ext cx="1080000" cy="540000"/>
          </a:xfrm>
          <a:prstGeom prst="rect">
            <a:avLst/>
          </a:prstGeom>
        </p:spPr>
      </p:pic>
      <p:pic>
        <p:nvPicPr>
          <p:cNvPr id="30" name="图片 29">
            <a:extLst>
              <a:ext uri="{FF2B5EF4-FFF2-40B4-BE49-F238E27FC236}">
                <a16:creationId xmlns:a16="http://schemas.microsoft.com/office/drawing/2014/main" id="{BF712F3E-A86F-0B37-D2D2-CDC9522B5965}"/>
              </a:ext>
            </a:extLst>
          </p:cNvPr>
          <p:cNvPicPr>
            <a:picLocks noChangeAspect="1"/>
          </p:cNvPicPr>
          <p:nvPr/>
        </p:nvPicPr>
        <p:blipFill>
          <a:blip r:embed="rId30"/>
          <a:stretch>
            <a:fillRect/>
          </a:stretch>
        </p:blipFill>
        <p:spPr>
          <a:xfrm>
            <a:off x="1001019" y="4278856"/>
            <a:ext cx="1440000" cy="720000"/>
          </a:xfrm>
          <a:prstGeom prst="rect">
            <a:avLst/>
          </a:prstGeom>
        </p:spPr>
      </p:pic>
      <p:pic>
        <p:nvPicPr>
          <p:cNvPr id="15" name="Picture 2">
            <a:extLst>
              <a:ext uri="{FF2B5EF4-FFF2-40B4-BE49-F238E27FC236}">
                <a16:creationId xmlns:a16="http://schemas.microsoft.com/office/drawing/2014/main" id="{EA00D562-EF71-6C5C-6153-5AF46A0AA075}"/>
              </a:ext>
            </a:extLst>
          </p:cNvPr>
          <p:cNvPicPr>
            <a:picLocks noChangeAspect="1" noChangeArrowheads="1"/>
          </p:cNvPicPr>
          <p:nvPr/>
        </p:nvPicPr>
        <p:blipFill rotWithShape="1">
          <a:blip r:embed="rId31" cstate="screen"/>
          <a:srcRect/>
          <a:stretch>
            <a:fillRect/>
          </a:stretch>
        </p:blipFill>
        <p:spPr bwMode="auto">
          <a:xfrm>
            <a:off x="7980732" y="1450755"/>
            <a:ext cx="1843042" cy="47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0ED91B6-F4F0-4475-9D2A-3BA89CA267BA}"/>
              </a:ext>
            </a:extLst>
          </p:cNvPr>
          <p:cNvSpPr>
            <a:spLocks noGrp="1"/>
          </p:cNvSpPr>
          <p:nvPr>
            <p:ph type="title"/>
          </p:nvPr>
        </p:nvSpPr>
        <p:spPr/>
        <p:txBody>
          <a:bodyPr>
            <a:normAutofit fontScale="90000"/>
          </a:bodyPr>
          <a:lstStyle/>
          <a:p>
            <a:r>
              <a:rPr lang="zh-CN" altLang="en-US" dirty="0"/>
              <a:t>目录</a:t>
            </a:r>
          </a:p>
        </p:txBody>
      </p:sp>
      <p:sp>
        <p:nvSpPr>
          <p:cNvPr id="4" name="矩形 3">
            <a:extLst>
              <a:ext uri="{FF2B5EF4-FFF2-40B4-BE49-F238E27FC236}">
                <a16:creationId xmlns:a16="http://schemas.microsoft.com/office/drawing/2014/main" id="{D865924D-3C0C-48A3-8633-F666F0B87D09}"/>
              </a:ext>
            </a:extLst>
          </p:cNvPr>
          <p:cNvSpPr/>
          <p:nvPr/>
        </p:nvSpPr>
        <p:spPr>
          <a:xfrm>
            <a:off x="999958" y="1394326"/>
            <a:ext cx="9946104" cy="9090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zh-CN" altLang="en-US" sz="2800" b="1" dirty="0">
                <a:solidFill>
                  <a:schemeClr val="tx1"/>
                </a:solidFill>
              </a:rPr>
              <a:t>关于</a:t>
            </a:r>
            <a:r>
              <a:rPr lang="en-US" altLang="zh-CN" sz="2800" b="1" dirty="0">
                <a:solidFill>
                  <a:schemeClr val="tx1"/>
                </a:solidFill>
              </a:rPr>
              <a:t>RISC-V</a:t>
            </a:r>
            <a:r>
              <a:rPr lang="zh-CN" altLang="en-US" sz="2800" b="1" dirty="0">
                <a:solidFill>
                  <a:schemeClr val="tx1"/>
                </a:solidFill>
              </a:rPr>
              <a:t>和赛昉科技</a:t>
            </a:r>
            <a:endParaRPr lang="en-US" altLang="zh-CN" sz="2800" b="1" dirty="0">
              <a:solidFill>
                <a:schemeClr val="tx1"/>
              </a:solidFill>
            </a:endParaRPr>
          </a:p>
        </p:txBody>
      </p:sp>
      <p:sp>
        <p:nvSpPr>
          <p:cNvPr id="5" name="矩形 4">
            <a:extLst>
              <a:ext uri="{FF2B5EF4-FFF2-40B4-BE49-F238E27FC236}">
                <a16:creationId xmlns:a16="http://schemas.microsoft.com/office/drawing/2014/main" id="{E6A27BDD-44CE-4490-804D-15E3020334E3}"/>
              </a:ext>
            </a:extLst>
          </p:cNvPr>
          <p:cNvSpPr/>
          <p:nvPr/>
        </p:nvSpPr>
        <p:spPr>
          <a:xfrm>
            <a:off x="999958" y="2661151"/>
            <a:ext cx="9946104" cy="9090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startAt="2"/>
            </a:pPr>
            <a:r>
              <a:rPr lang="zh-CN" altLang="en-US" sz="2800" b="1" dirty="0">
                <a:solidFill>
                  <a:schemeClr val="tx1"/>
                </a:solidFill>
              </a:rPr>
              <a:t>赛昉科技的</a:t>
            </a:r>
            <a:r>
              <a:rPr lang="en-US" altLang="zh-CN" sz="2800" b="1" dirty="0">
                <a:solidFill>
                  <a:schemeClr val="tx1"/>
                </a:solidFill>
              </a:rPr>
              <a:t>RISC-V</a:t>
            </a:r>
            <a:r>
              <a:rPr lang="zh-CN" altLang="en-US" sz="2800" b="1" dirty="0">
                <a:solidFill>
                  <a:schemeClr val="tx1"/>
                </a:solidFill>
              </a:rPr>
              <a:t>开源芯片之路</a:t>
            </a:r>
            <a:endParaRPr lang="en-US" altLang="zh-CN" sz="2800" b="1" dirty="0">
              <a:solidFill>
                <a:schemeClr val="tx1"/>
              </a:solidFill>
            </a:endParaRPr>
          </a:p>
        </p:txBody>
      </p:sp>
      <p:sp>
        <p:nvSpPr>
          <p:cNvPr id="6" name="矩形 5">
            <a:extLst>
              <a:ext uri="{FF2B5EF4-FFF2-40B4-BE49-F238E27FC236}">
                <a16:creationId xmlns:a16="http://schemas.microsoft.com/office/drawing/2014/main" id="{88B11829-0C4E-4D2A-BBF4-69F22A5D70F2}"/>
              </a:ext>
            </a:extLst>
          </p:cNvPr>
          <p:cNvSpPr/>
          <p:nvPr/>
        </p:nvSpPr>
        <p:spPr>
          <a:xfrm>
            <a:off x="999958" y="3927976"/>
            <a:ext cx="9946104" cy="9090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startAt="3"/>
            </a:pPr>
            <a:r>
              <a:rPr lang="zh-CN" altLang="en-US" sz="2800" b="1" dirty="0">
                <a:solidFill>
                  <a:schemeClr val="tx1"/>
                </a:solidFill>
              </a:rPr>
              <a:t>生态创新 </a:t>
            </a:r>
            <a:r>
              <a:rPr lang="en-US" altLang="zh-CN" sz="2800" b="1" dirty="0">
                <a:solidFill>
                  <a:schemeClr val="tx1"/>
                </a:solidFill>
              </a:rPr>
              <a:t>– RVspace 2.0</a:t>
            </a:r>
          </a:p>
        </p:txBody>
      </p:sp>
      <p:sp>
        <p:nvSpPr>
          <p:cNvPr id="7" name="矩形 6">
            <a:extLst>
              <a:ext uri="{FF2B5EF4-FFF2-40B4-BE49-F238E27FC236}">
                <a16:creationId xmlns:a16="http://schemas.microsoft.com/office/drawing/2014/main" id="{0675B6A9-5FB7-4E95-85E9-4A03751FA3F4}"/>
              </a:ext>
            </a:extLst>
          </p:cNvPr>
          <p:cNvSpPr/>
          <p:nvPr/>
        </p:nvSpPr>
        <p:spPr>
          <a:xfrm>
            <a:off x="999958" y="5194801"/>
            <a:ext cx="9946104" cy="9090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startAt="4"/>
            </a:pPr>
            <a:r>
              <a:rPr lang="zh-CN" altLang="en-US" sz="2800" b="1" dirty="0">
                <a:solidFill>
                  <a:schemeClr val="tx1"/>
                </a:solidFill>
              </a:rPr>
              <a:t>结语</a:t>
            </a:r>
            <a:endParaRPr lang="en-US" altLang="zh-CN" sz="2800" b="1" dirty="0">
              <a:solidFill>
                <a:schemeClr val="tx1"/>
              </a:solidFill>
            </a:endParaRPr>
          </a:p>
        </p:txBody>
      </p:sp>
    </p:spTree>
    <p:extLst>
      <p:ext uri="{BB962C8B-B14F-4D97-AF65-F5344CB8AC3E}">
        <p14:creationId xmlns:p14="http://schemas.microsoft.com/office/powerpoint/2010/main" val="185314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等线" panose="02010600030101010101" pitchFamily="2" charset="-122"/>
                <a:ea typeface="等线" panose="02010600030101010101" pitchFamily="2" charset="-122"/>
              </a:rPr>
              <a:t>2.1 </a:t>
            </a:r>
            <a:r>
              <a:rPr lang="zh-CN" altLang="en-US" dirty="0">
                <a:latin typeface="等线" panose="02010600030101010101" pitchFamily="2" charset="-122"/>
                <a:ea typeface="等线" panose="02010600030101010101" pitchFamily="2" charset="-122"/>
              </a:rPr>
              <a:t>介绍开源社区</a:t>
            </a:r>
            <a:r>
              <a:rPr lang="en-US" altLang="zh-CN" dirty="0">
                <a:latin typeface="等线" panose="02010600030101010101" pitchFamily="2" charset="-122"/>
                <a:ea typeface="等线" panose="02010600030101010101" pitchFamily="2" charset="-122"/>
              </a:rPr>
              <a:t>RVspace</a:t>
            </a:r>
            <a:endParaRPr lang="en-US" dirty="0">
              <a:latin typeface="+mn-lt"/>
            </a:endParaRP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t>20</a:t>
            </a:fld>
            <a:endParaRPr kumimoji="1" lang="zh-CN" altLang="en-US"/>
          </a:p>
        </p:txBody>
      </p:sp>
      <p:pic>
        <p:nvPicPr>
          <p:cNvPr id="6" name="图片 5"/>
          <p:cNvPicPr>
            <a:picLocks noChangeAspect="1"/>
          </p:cNvPicPr>
          <p:nvPr/>
        </p:nvPicPr>
        <p:blipFill>
          <a:blip r:embed="rId3"/>
          <a:stretch>
            <a:fillRect/>
          </a:stretch>
        </p:blipFill>
        <p:spPr>
          <a:xfrm>
            <a:off x="3870277" y="2083269"/>
            <a:ext cx="4322439" cy="1780186"/>
          </a:xfrm>
          <a:prstGeom prst="rect">
            <a:avLst/>
          </a:prstGeom>
        </p:spPr>
      </p:pic>
      <p:sp>
        <p:nvSpPr>
          <p:cNvPr id="19" name="文本框 18"/>
          <p:cNvSpPr txBox="1"/>
          <p:nvPr/>
        </p:nvSpPr>
        <p:spPr>
          <a:xfrm>
            <a:off x="1014748" y="4051145"/>
            <a:ext cx="10647688" cy="1200329"/>
          </a:xfrm>
          <a:prstGeom prst="rect">
            <a:avLst/>
          </a:prstGeom>
          <a:noFill/>
        </p:spPr>
        <p:txBody>
          <a:bodyPr wrap="square" rtlCol="0">
            <a:spAutoFit/>
          </a:bodyPr>
          <a:lstStyle/>
          <a:p>
            <a:r>
              <a:rPr lang="zh-CN" altLang="en-US" b="1" dirty="0">
                <a:latin typeface="等线" panose="02010600030101010101" pitchFamily="2" charset="-122"/>
                <a:ea typeface="等线" panose="02010600030101010101" pitchFamily="2" charset="-122"/>
                <a:cs typeface="Arial" panose="020B0604020202020204" pitchFamily="34" charset="0"/>
              </a:rPr>
              <a:t>今天，隆重推出：</a:t>
            </a:r>
            <a:endParaRPr lang="en-US" altLang="zh-CN" b="1" dirty="0">
              <a:latin typeface="等线" panose="02010600030101010101" pitchFamily="2" charset="-122"/>
              <a:ea typeface="等线" panose="02010600030101010101" pitchFamily="2" charset="-122"/>
              <a:cs typeface="Arial" panose="020B0604020202020204" pitchFamily="34" charset="0"/>
            </a:endParaRPr>
          </a:p>
          <a:p>
            <a:r>
              <a:rPr lang="en-US" altLang="zh-CN" sz="5400" b="1" dirty="0">
                <a:ea typeface="+mn-lt"/>
                <a:cs typeface="Tahoma" panose="020B0604030504040204" pitchFamily="34" charset="0"/>
              </a:rPr>
              <a:t>RISC-V</a:t>
            </a:r>
            <a:r>
              <a:rPr lang="zh-CN" altLang="en-US" sz="5400" b="1" dirty="0">
                <a:ea typeface="+mn-lt"/>
                <a:cs typeface="Tahoma" panose="020B0604030504040204" pitchFamily="34" charset="0"/>
              </a:rPr>
              <a:t>首例一站式用户体验中心</a:t>
            </a:r>
            <a:endParaRPr lang="en-US" sz="5400" b="1" dirty="0">
              <a:ea typeface="+mn-lt"/>
              <a:cs typeface="Tahoma" panose="020B0604030504040204" pitchFamily="34" charset="0"/>
            </a:endParaRPr>
          </a:p>
        </p:txBody>
      </p:sp>
      <p:sp>
        <p:nvSpPr>
          <p:cNvPr id="20" name="文本框 19">
            <a:extLst>
              <a:ext uri="{FF2B5EF4-FFF2-40B4-BE49-F238E27FC236}">
                <a16:creationId xmlns:a16="http://schemas.microsoft.com/office/drawing/2014/main" id="{2D7458F5-411C-1914-09BC-B206BAA51494}"/>
              </a:ext>
            </a:extLst>
          </p:cNvPr>
          <p:cNvSpPr txBox="1"/>
          <p:nvPr/>
        </p:nvSpPr>
        <p:spPr>
          <a:xfrm>
            <a:off x="969676" y="751761"/>
            <a:ext cx="10252648" cy="1038811"/>
          </a:xfrm>
          <a:prstGeom prst="rect">
            <a:avLst/>
          </a:prstGeom>
          <a:noFill/>
        </p:spPr>
        <p:txBody>
          <a:bodyPr wrap="square">
            <a:spAutoFit/>
          </a:bodyPr>
          <a:lstStyle/>
          <a:p>
            <a:pPr algn="just">
              <a:lnSpc>
                <a:spcPct val="107000"/>
              </a:lnSpc>
              <a:spcAft>
                <a:spcPts val="800"/>
              </a:spcAft>
            </a:pPr>
            <a:r>
              <a:rPr lang="zh-CN" altLang="en-US" b="1" dirty="0">
                <a:latin typeface="等线" panose="02010600030101010101" pitchFamily="2" charset="-122"/>
                <a:ea typeface="等线" panose="02010600030101010101" pitchFamily="2" charset="-122"/>
                <a:cs typeface="Arial" panose="020B0604020202020204" pitchFamily="34" charset="0"/>
              </a:rPr>
              <a:t>过去</a:t>
            </a:r>
            <a:r>
              <a:rPr lang="zh-CN" altLang="en-US" dirty="0">
                <a:latin typeface="等线" panose="02010600030101010101" pitchFamily="2" charset="-122"/>
                <a:ea typeface="等线" panose="02010600030101010101" pitchFamily="2" charset="-122"/>
                <a:cs typeface="Arial" panose="020B0604020202020204" pitchFamily="34" charset="0"/>
              </a:rPr>
              <a:t>：注册用户：</a:t>
            </a:r>
            <a:r>
              <a:rPr lang="en-US" sz="6000" b="1" dirty="0">
                <a:effectLst/>
                <a:latin typeface="等线" panose="02010600030101010101" pitchFamily="2" charset="-122"/>
                <a:ea typeface="等线" panose="02010600030101010101" pitchFamily="2" charset="-122"/>
                <a:cs typeface="Arial" panose="020B0604020202020204" pitchFamily="34" charset="0"/>
              </a:rPr>
              <a:t>1200</a:t>
            </a:r>
            <a:r>
              <a:rPr lang="zh-CN" sz="1800" dirty="0">
                <a:effectLst/>
                <a:latin typeface="等线" panose="02010600030101010101" pitchFamily="2" charset="-122"/>
                <a:ea typeface="等线" panose="02010600030101010101" pitchFamily="2" charset="-122"/>
                <a:cs typeface="Arial" panose="020B0604020202020204" pitchFamily="34" charset="0"/>
              </a:rPr>
              <a:t>人，月均浏览量</a:t>
            </a:r>
            <a:r>
              <a:rPr lang="zh-CN" altLang="en-US" dirty="0">
                <a:latin typeface="等线" panose="02010600030101010101" pitchFamily="2" charset="-122"/>
                <a:ea typeface="等线" panose="02010600030101010101" pitchFamily="2" charset="-122"/>
                <a:cs typeface="Arial" panose="020B0604020202020204" pitchFamily="34" charset="0"/>
              </a:rPr>
              <a:t>：</a:t>
            </a:r>
            <a:r>
              <a:rPr lang="en-US" sz="6000" b="1" dirty="0">
                <a:effectLst/>
                <a:latin typeface="等线" panose="02010600030101010101" pitchFamily="2" charset="-122"/>
                <a:ea typeface="等线" panose="02010600030101010101" pitchFamily="2" charset="-122"/>
                <a:cs typeface="Arial" panose="020B0604020202020204" pitchFamily="34" charset="0"/>
              </a:rPr>
              <a:t>15</a:t>
            </a:r>
            <a:r>
              <a:rPr lang="zh-CN" sz="6000" b="1" dirty="0">
                <a:effectLst/>
                <a:latin typeface="等线" panose="02010600030101010101" pitchFamily="2" charset="-122"/>
                <a:ea typeface="等线" panose="02010600030101010101" pitchFamily="2" charset="-122"/>
                <a:cs typeface="Arial" panose="020B0604020202020204" pitchFamily="34" charset="0"/>
              </a:rPr>
              <a:t>万</a:t>
            </a:r>
            <a:r>
              <a:rPr lang="en-US" altLang="zh-CN" sz="6000" b="1" dirty="0">
                <a:effectLst/>
                <a:latin typeface="等线" panose="02010600030101010101" pitchFamily="2" charset="-122"/>
                <a:ea typeface="等线" panose="02010600030101010101" pitchFamily="2" charset="-122"/>
                <a:cs typeface="Arial" panose="020B0604020202020204" pitchFamily="34" charset="0"/>
              </a:rPr>
              <a:t>+</a:t>
            </a:r>
            <a:endParaRPr lang="en-US" sz="6000" dirty="0">
              <a:effectLst/>
              <a:latin typeface="等线" panose="02010600030101010101" pitchFamily="2" charset="-122"/>
              <a:ea typeface="等线"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0"/>
                                        </p:tgtEl>
                                      </p:cBhvr>
                                    </p:animEffect>
                                    <p:anim calcmode="lin" valueType="num">
                                      <p:cBhvr>
                                        <p:cTn id="14" dur="1000"/>
                                        <p:tgtEl>
                                          <p:spTgt spid="20"/>
                                        </p:tgtEl>
                                        <p:attrNameLst>
                                          <p:attrName>ppt_x</p:attrName>
                                        </p:attrNameLst>
                                      </p:cBhvr>
                                      <p:tavLst>
                                        <p:tav tm="0">
                                          <p:val>
                                            <p:strVal val="ppt_x"/>
                                          </p:val>
                                        </p:tav>
                                        <p:tav tm="100000">
                                          <p:val>
                                            <p:strVal val="ppt_x"/>
                                          </p:val>
                                        </p:tav>
                                      </p:tavLst>
                                    </p:anim>
                                    <p:anim calcmode="lin" valueType="num">
                                      <p:cBhvr>
                                        <p:cTn id="15" dur="1000"/>
                                        <p:tgtEl>
                                          <p:spTgt spid="20"/>
                                        </p:tgtEl>
                                        <p:attrNameLst>
                                          <p:attrName>ppt_y</p:attrName>
                                        </p:attrNameLst>
                                      </p:cBhvr>
                                      <p:tavLst>
                                        <p:tav tm="0">
                                          <p:val>
                                            <p:strVal val="ppt_y"/>
                                          </p:val>
                                        </p:tav>
                                        <p:tav tm="100000">
                                          <p:val>
                                            <p:strVal val="ppt_y+.1"/>
                                          </p:val>
                                        </p:tav>
                                      </p:tavLst>
                                    </p:anim>
                                    <p:set>
                                      <p:cBhvr>
                                        <p:cTn id="1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9042C5-3572-9EC1-E65C-E386FA9E80ED}"/>
              </a:ext>
            </a:extLst>
          </p:cNvPr>
          <p:cNvSpPr>
            <a:spLocks noGrp="1"/>
          </p:cNvSpPr>
          <p:nvPr>
            <p:ph type="title"/>
          </p:nvPr>
        </p:nvSpPr>
        <p:spPr/>
        <p:txBody>
          <a:bodyPr>
            <a:normAutofit fontScale="90000"/>
          </a:bodyPr>
          <a:lstStyle/>
          <a:p>
            <a:r>
              <a:rPr lang="en-US" altLang="zh-CN" dirty="0"/>
              <a:t>2.2 RVspace 2.0 </a:t>
            </a:r>
            <a:r>
              <a:rPr lang="zh-CN" altLang="en-US" dirty="0">
                <a:latin typeface="等线" panose="02010600030101010101" pitchFamily="2" charset="-122"/>
                <a:ea typeface="等线" panose="02010600030101010101" pitchFamily="2" charset="-122"/>
              </a:rPr>
              <a:t>板块划分理念</a:t>
            </a:r>
            <a:endParaRPr lang="en-US"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8FEE1ED8-E2ED-7D98-2730-A05219E3005B}"/>
              </a:ext>
            </a:extLst>
          </p:cNvPr>
          <p:cNvSpPr>
            <a:spLocks noGrp="1"/>
          </p:cNvSpPr>
          <p:nvPr>
            <p:ph type="sldNum" sz="quarter" idx="12"/>
          </p:nvPr>
        </p:nvSpPr>
        <p:spPr/>
        <p:txBody>
          <a:bodyPr/>
          <a:lstStyle/>
          <a:p>
            <a:fld id="{E31008D9-F0B1-D749-B2AB-825935940C7B}" type="slidenum">
              <a:rPr kumimoji="1" lang="zh-CN" altLang="en-US" smtClean="0"/>
              <a:t>21</a:t>
            </a:fld>
            <a:endParaRPr kumimoji="1" lang="zh-CN" altLang="en-US"/>
          </a:p>
        </p:txBody>
      </p:sp>
      <p:grpSp>
        <p:nvGrpSpPr>
          <p:cNvPr id="4" name="组合 3">
            <a:extLst>
              <a:ext uri="{FF2B5EF4-FFF2-40B4-BE49-F238E27FC236}">
                <a16:creationId xmlns:a16="http://schemas.microsoft.com/office/drawing/2014/main" id="{3D5F1AE3-1B95-DD6A-4BC7-8F575A6BDB9C}"/>
              </a:ext>
            </a:extLst>
          </p:cNvPr>
          <p:cNvGrpSpPr/>
          <p:nvPr/>
        </p:nvGrpSpPr>
        <p:grpSpPr>
          <a:xfrm>
            <a:off x="759949" y="841609"/>
            <a:ext cx="11064670" cy="4269234"/>
            <a:chOff x="1636643" y="2773018"/>
            <a:chExt cx="7696200" cy="3200400"/>
          </a:xfrm>
        </p:grpSpPr>
        <p:sp>
          <p:nvSpPr>
            <p:cNvPr id="5" name="AutoShape 3">
              <a:extLst>
                <a:ext uri="{FF2B5EF4-FFF2-40B4-BE49-F238E27FC236}">
                  <a16:creationId xmlns:a16="http://schemas.microsoft.com/office/drawing/2014/main" id="{F1E13BC9-BB62-F435-BB52-EB3C9ED5DC94}"/>
                </a:ext>
              </a:extLst>
            </p:cNvPr>
            <p:cNvSpPr>
              <a:spLocks noChangeArrowheads="1"/>
            </p:cNvSpPr>
            <p:nvPr/>
          </p:nvSpPr>
          <p:spPr bwMode="gray">
            <a:xfrm>
              <a:off x="1636643" y="2773018"/>
              <a:ext cx="7696200" cy="3200400"/>
            </a:xfrm>
            <a:prstGeom prst="roundRect">
              <a:avLst>
                <a:gd name="adj" fmla="val 50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6" name="Line 4">
              <a:extLst>
                <a:ext uri="{FF2B5EF4-FFF2-40B4-BE49-F238E27FC236}">
                  <a16:creationId xmlns:a16="http://schemas.microsoft.com/office/drawing/2014/main" id="{6D609A35-6460-B44A-B2DA-D6B7638AA698}"/>
                </a:ext>
              </a:extLst>
            </p:cNvPr>
            <p:cNvSpPr>
              <a:spLocks noChangeShapeType="1"/>
            </p:cNvSpPr>
            <p:nvPr/>
          </p:nvSpPr>
          <p:spPr bwMode="gray">
            <a:xfrm flipH="1">
              <a:off x="3598793" y="5114581"/>
              <a:ext cx="4075113" cy="9525"/>
            </a:xfrm>
            <a:prstGeom prst="line">
              <a:avLst/>
            </a:prstGeom>
            <a:noFill/>
            <a:ln w="76200">
              <a:solidFill>
                <a:srgbClr val="92D05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 name="Line 5">
              <a:extLst>
                <a:ext uri="{FF2B5EF4-FFF2-40B4-BE49-F238E27FC236}">
                  <a16:creationId xmlns:a16="http://schemas.microsoft.com/office/drawing/2014/main" id="{6C1DAFC1-20C5-B210-90A0-C579C04F9348}"/>
                </a:ext>
              </a:extLst>
            </p:cNvPr>
            <p:cNvSpPr>
              <a:spLocks noChangeShapeType="1"/>
            </p:cNvSpPr>
            <p:nvPr/>
          </p:nvSpPr>
          <p:spPr bwMode="gray">
            <a:xfrm>
              <a:off x="3138418" y="3674718"/>
              <a:ext cx="4075113" cy="95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 name="Oval 6">
              <a:extLst>
                <a:ext uri="{FF2B5EF4-FFF2-40B4-BE49-F238E27FC236}">
                  <a16:creationId xmlns:a16="http://schemas.microsoft.com/office/drawing/2014/main" id="{E3DD4399-7AFB-6260-611C-895FBD3AB419}"/>
                </a:ext>
              </a:extLst>
            </p:cNvPr>
            <p:cNvSpPr>
              <a:spLocks noChangeArrowheads="1"/>
            </p:cNvSpPr>
            <p:nvPr/>
          </p:nvSpPr>
          <p:spPr bwMode="gray">
            <a:xfrm>
              <a:off x="6983343" y="3684243"/>
              <a:ext cx="1423988" cy="1423988"/>
            </a:xfrm>
            <a:prstGeom prst="ellipse">
              <a:avLst/>
            </a:prstGeom>
            <a:gradFill rotWithShape="1">
              <a:gsLst>
                <a:gs pos="0">
                  <a:schemeClr val="accent2">
                    <a:gamma/>
                    <a:tint val="48627"/>
                    <a:invGamma/>
                  </a:schemeClr>
                </a:gs>
                <a:gs pos="100000">
                  <a:schemeClr val="accent2"/>
                </a:gs>
              </a:gsLst>
              <a:path path="shape">
                <a:fillToRect l="50000" t="50000" r="50000" b="50000"/>
              </a:path>
            </a:gradFill>
            <a:ln w="95250" algn="ctr">
              <a:solidFill>
                <a:schemeClr val="bg1"/>
              </a:solidFill>
              <a:round/>
              <a:headEnd/>
              <a:tailE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9" name="Oval 7">
              <a:extLst>
                <a:ext uri="{FF2B5EF4-FFF2-40B4-BE49-F238E27FC236}">
                  <a16:creationId xmlns:a16="http://schemas.microsoft.com/office/drawing/2014/main" id="{B9CA623D-D36B-348D-6ABA-0C97888F04E6}"/>
                </a:ext>
              </a:extLst>
            </p:cNvPr>
            <p:cNvSpPr>
              <a:spLocks noChangeArrowheads="1"/>
            </p:cNvSpPr>
            <p:nvPr/>
          </p:nvSpPr>
          <p:spPr bwMode="gray">
            <a:xfrm>
              <a:off x="2487543" y="3684243"/>
              <a:ext cx="1423988" cy="1423988"/>
            </a:xfrm>
            <a:prstGeom prst="ellipse">
              <a:avLst/>
            </a:prstGeom>
            <a:gradFill rotWithShape="1">
              <a:gsLst>
                <a:gs pos="0">
                  <a:srgbClr val="DBE9F5"/>
                </a:gs>
                <a:gs pos="100000">
                  <a:srgbClr val="92BCE2"/>
                </a:gs>
              </a:gsLst>
              <a:path path="shape">
                <a:fillToRect l="50000" t="50000" r="50000" b="50000"/>
              </a:path>
            </a:gradFill>
            <a:ln w="952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10" name="AutoShape 8">
              <a:extLst>
                <a:ext uri="{FF2B5EF4-FFF2-40B4-BE49-F238E27FC236}">
                  <a16:creationId xmlns:a16="http://schemas.microsoft.com/office/drawing/2014/main" id="{AE9C69E8-2E48-7754-A6A5-068652C03B57}"/>
                </a:ext>
              </a:extLst>
            </p:cNvPr>
            <p:cNvSpPr>
              <a:spLocks noChangeArrowheads="1"/>
            </p:cNvSpPr>
            <p:nvPr/>
          </p:nvSpPr>
          <p:spPr bwMode="gray">
            <a:xfrm>
              <a:off x="3565456" y="2993681"/>
              <a:ext cx="1594505" cy="468312"/>
            </a:xfrm>
            <a:prstGeom prst="chevron">
              <a:avLst>
                <a:gd name="adj" fmla="val 43225"/>
              </a:avLst>
            </a:prstGeom>
            <a:solidFill>
              <a:schemeClr val="bg1">
                <a:lumMod val="95000"/>
                <a:alpha val="50195"/>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等线" panose="02010600030101010101" pitchFamily="2" charset="-122"/>
                  <a:ea typeface="等线" panose="02010600030101010101" pitchFamily="2" charset="-122"/>
                </a:rPr>
                <a:t>官方资源</a:t>
              </a:r>
            </a:p>
          </p:txBody>
        </p:sp>
        <p:sp>
          <p:nvSpPr>
            <p:cNvPr id="11" name="AutoShape 9">
              <a:extLst>
                <a:ext uri="{FF2B5EF4-FFF2-40B4-BE49-F238E27FC236}">
                  <a16:creationId xmlns:a16="http://schemas.microsoft.com/office/drawing/2014/main" id="{9C045DA7-FCBD-FA39-7142-71575D315E39}"/>
                </a:ext>
              </a:extLst>
            </p:cNvPr>
            <p:cNvSpPr>
              <a:spLocks noChangeArrowheads="1"/>
            </p:cNvSpPr>
            <p:nvPr/>
          </p:nvSpPr>
          <p:spPr bwMode="gray">
            <a:xfrm>
              <a:off x="5045145" y="2993681"/>
              <a:ext cx="2438261" cy="468312"/>
            </a:xfrm>
            <a:prstGeom prst="chevron">
              <a:avLst>
                <a:gd name="adj" fmla="val 43225"/>
              </a:avLst>
            </a:prstGeom>
            <a:solidFill>
              <a:schemeClr val="accent6">
                <a:lumMod val="40000"/>
                <a:lumOff val="60000"/>
                <a:alpha val="50195"/>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12" name="Group 10">
              <a:extLst>
                <a:ext uri="{FF2B5EF4-FFF2-40B4-BE49-F238E27FC236}">
                  <a16:creationId xmlns:a16="http://schemas.microsoft.com/office/drawing/2014/main" id="{16D7E2D2-6D56-B9E8-642F-E6D006A1AD77}"/>
                </a:ext>
              </a:extLst>
            </p:cNvPr>
            <p:cNvGrpSpPr>
              <a:grpSpLocks/>
            </p:cNvGrpSpPr>
            <p:nvPr/>
          </p:nvGrpSpPr>
          <p:grpSpPr bwMode="auto">
            <a:xfrm>
              <a:off x="6638856" y="2993681"/>
              <a:ext cx="2459037" cy="2765425"/>
              <a:chOff x="3340" y="1301"/>
              <a:chExt cx="1549" cy="1742"/>
            </a:xfrm>
          </p:grpSpPr>
          <p:sp>
            <p:nvSpPr>
              <p:cNvPr id="22" name="AutoShape 11">
                <a:extLst>
                  <a:ext uri="{FF2B5EF4-FFF2-40B4-BE49-F238E27FC236}">
                    <a16:creationId xmlns:a16="http://schemas.microsoft.com/office/drawing/2014/main" id="{87622079-4F43-54DC-9773-33BD243FB372}"/>
                  </a:ext>
                </a:extLst>
              </p:cNvPr>
              <p:cNvSpPr>
                <a:spLocks noChangeArrowheads="1"/>
              </p:cNvSpPr>
              <p:nvPr/>
            </p:nvSpPr>
            <p:spPr bwMode="gray">
              <a:xfrm rot="5400000">
                <a:off x="3244" y="1397"/>
                <a:ext cx="1742" cy="1549"/>
              </a:xfrm>
              <a:custGeom>
                <a:avLst/>
                <a:gdLst>
                  <a:gd name="T0" fmla="*/ 871 w 21600"/>
                  <a:gd name="T1" fmla="*/ 0 h 21600"/>
                  <a:gd name="T2" fmla="*/ 150 w 21600"/>
                  <a:gd name="T3" fmla="*/ 818 h 21600"/>
                  <a:gd name="T4" fmla="*/ 871 w 21600"/>
                  <a:gd name="T5" fmla="*/ 264 h 21600"/>
                  <a:gd name="T6" fmla="*/ 1592 w 21600"/>
                  <a:gd name="T7" fmla="*/ 818 h 21600"/>
                  <a:gd name="T8" fmla="*/ 0 60000 65536"/>
                  <a:gd name="T9" fmla="*/ 0 60000 65536"/>
                  <a:gd name="T10" fmla="*/ 0 60000 65536"/>
                  <a:gd name="T11" fmla="*/ 0 60000 65536"/>
                  <a:gd name="T12" fmla="*/ 0 w 21600"/>
                  <a:gd name="T13" fmla="*/ 0 h 21600"/>
                  <a:gd name="T14" fmla="*/ 21600 w 21600"/>
                  <a:gd name="T15" fmla="*/ 8478 h 21600"/>
                </a:gdLst>
                <a:ahLst/>
                <a:cxnLst>
                  <a:cxn ang="T8">
                    <a:pos x="T0" y="T1"/>
                  </a:cxn>
                  <a:cxn ang="T9">
                    <a:pos x="T2" y="T3"/>
                  </a:cxn>
                  <a:cxn ang="T10">
                    <a:pos x="T4" y="T5"/>
                  </a:cxn>
                  <a:cxn ang="T11">
                    <a:pos x="T6" y="T7"/>
                  </a:cxn>
                </a:cxnLst>
                <a:rect l="T12" t="T13" r="T14" b="T15"/>
                <a:pathLst>
                  <a:path w="21600" h="21600">
                    <a:moveTo>
                      <a:pt x="3695" y="11280"/>
                    </a:moveTo>
                    <a:cubicBezTo>
                      <a:pt x="3684" y="11120"/>
                      <a:pt x="3679" y="10960"/>
                      <a:pt x="3679" y="10800"/>
                    </a:cubicBezTo>
                    <a:cubicBezTo>
                      <a:pt x="3679" y="6867"/>
                      <a:pt x="6867" y="3679"/>
                      <a:pt x="10800" y="3679"/>
                    </a:cubicBezTo>
                    <a:cubicBezTo>
                      <a:pt x="14732" y="3679"/>
                      <a:pt x="17921" y="6867"/>
                      <a:pt x="17921" y="10800"/>
                    </a:cubicBezTo>
                    <a:cubicBezTo>
                      <a:pt x="17921" y="10960"/>
                      <a:pt x="17915" y="11120"/>
                      <a:pt x="17904" y="11280"/>
                    </a:cubicBezTo>
                    <a:lnTo>
                      <a:pt x="21575" y="11529"/>
                    </a:lnTo>
                    <a:cubicBezTo>
                      <a:pt x="21591" y="11286"/>
                      <a:pt x="21600" y="11043"/>
                      <a:pt x="21600" y="10800"/>
                    </a:cubicBezTo>
                    <a:cubicBezTo>
                      <a:pt x="21600" y="4835"/>
                      <a:pt x="16764" y="0"/>
                      <a:pt x="10800" y="0"/>
                    </a:cubicBezTo>
                    <a:cubicBezTo>
                      <a:pt x="4835" y="0"/>
                      <a:pt x="0" y="4835"/>
                      <a:pt x="0" y="10800"/>
                    </a:cubicBezTo>
                    <a:cubicBezTo>
                      <a:pt x="-1" y="11043"/>
                      <a:pt x="8" y="11286"/>
                      <a:pt x="24" y="11529"/>
                    </a:cubicBezTo>
                    <a:close/>
                  </a:path>
                </a:pathLst>
              </a:custGeom>
              <a:solidFill>
                <a:schemeClr val="accent6">
                  <a:lumMod val="60000"/>
                  <a:lumOff val="4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3" name="AutoShape 12">
                <a:extLst>
                  <a:ext uri="{FF2B5EF4-FFF2-40B4-BE49-F238E27FC236}">
                    <a16:creationId xmlns:a16="http://schemas.microsoft.com/office/drawing/2014/main" id="{C959E39E-986A-3CD2-EF0C-62622ABA1062}"/>
                  </a:ext>
                </a:extLst>
              </p:cNvPr>
              <p:cNvSpPr>
                <a:spLocks noChangeArrowheads="1"/>
              </p:cNvSpPr>
              <p:nvPr/>
            </p:nvSpPr>
            <p:spPr bwMode="gray">
              <a:xfrm>
                <a:off x="3872" y="1303"/>
                <a:ext cx="411" cy="295"/>
              </a:xfrm>
              <a:prstGeom prst="chevron">
                <a:avLst>
                  <a:gd name="adj" fmla="val 44744"/>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4" name="AutoShape 13">
                <a:extLst>
                  <a:ext uri="{FF2B5EF4-FFF2-40B4-BE49-F238E27FC236}">
                    <a16:creationId xmlns:a16="http://schemas.microsoft.com/office/drawing/2014/main" id="{83EE98E7-F01E-DCA1-C979-DA169B9F480C}"/>
                  </a:ext>
                </a:extLst>
              </p:cNvPr>
              <p:cNvSpPr>
                <a:spLocks noChangeArrowheads="1"/>
              </p:cNvSpPr>
              <p:nvPr/>
            </p:nvSpPr>
            <p:spPr bwMode="gray">
              <a:xfrm rot="10800000">
                <a:off x="3891" y="2745"/>
                <a:ext cx="314" cy="295"/>
              </a:xfrm>
              <a:prstGeom prst="chevron">
                <a:avLst>
                  <a:gd name="adj" fmla="val 44069"/>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sp>
          <p:nvSpPr>
            <p:cNvPr id="13" name="AutoShape 14">
              <a:extLst>
                <a:ext uri="{FF2B5EF4-FFF2-40B4-BE49-F238E27FC236}">
                  <a16:creationId xmlns:a16="http://schemas.microsoft.com/office/drawing/2014/main" id="{77AB72D4-8A17-981E-5EEB-71349F06A27E}"/>
                </a:ext>
              </a:extLst>
            </p:cNvPr>
            <p:cNvSpPr>
              <a:spLocks noChangeArrowheads="1"/>
            </p:cNvSpPr>
            <p:nvPr/>
          </p:nvSpPr>
          <p:spPr bwMode="gray">
            <a:xfrm flipH="1">
              <a:off x="3667056" y="5289206"/>
              <a:ext cx="3889375" cy="468312"/>
            </a:xfrm>
            <a:prstGeom prst="chevron">
              <a:avLst>
                <a:gd name="adj" fmla="val 47562"/>
              </a:avLst>
            </a:prstGeom>
            <a:solidFill>
              <a:srgbClr val="E8BD5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latin typeface="等线" panose="02010600030101010101" pitchFamily="2" charset="-122"/>
                  <a:ea typeface="等线" panose="02010600030101010101" pitchFamily="2" charset="-122"/>
                </a:rPr>
                <a:t>响应用户互动，扩散用户资源</a:t>
              </a:r>
            </a:p>
          </p:txBody>
        </p:sp>
        <p:grpSp>
          <p:nvGrpSpPr>
            <p:cNvPr id="14" name="Group 15">
              <a:extLst>
                <a:ext uri="{FF2B5EF4-FFF2-40B4-BE49-F238E27FC236}">
                  <a16:creationId xmlns:a16="http://schemas.microsoft.com/office/drawing/2014/main" id="{C62FC614-CE83-8C7A-C69B-87E97FFBEAFC}"/>
                </a:ext>
              </a:extLst>
            </p:cNvPr>
            <p:cNvGrpSpPr>
              <a:grpSpLocks/>
            </p:cNvGrpSpPr>
            <p:nvPr/>
          </p:nvGrpSpPr>
          <p:grpSpPr bwMode="auto">
            <a:xfrm>
              <a:off x="1798568" y="2996856"/>
              <a:ext cx="2459038" cy="2767012"/>
              <a:chOff x="533" y="1485"/>
              <a:chExt cx="1549" cy="1743"/>
            </a:xfrm>
          </p:grpSpPr>
          <p:sp>
            <p:nvSpPr>
              <p:cNvPr id="19" name="AutoShape 16">
                <a:extLst>
                  <a:ext uri="{FF2B5EF4-FFF2-40B4-BE49-F238E27FC236}">
                    <a16:creationId xmlns:a16="http://schemas.microsoft.com/office/drawing/2014/main" id="{E4B087BB-1637-5F4A-C85A-2DD5B85AAB3B}"/>
                  </a:ext>
                </a:extLst>
              </p:cNvPr>
              <p:cNvSpPr>
                <a:spLocks noChangeArrowheads="1"/>
              </p:cNvSpPr>
              <p:nvPr/>
            </p:nvSpPr>
            <p:spPr bwMode="gray">
              <a:xfrm rot="16200000" flipH="1">
                <a:off x="437" y="1581"/>
                <a:ext cx="1742" cy="1549"/>
              </a:xfrm>
              <a:custGeom>
                <a:avLst/>
                <a:gdLst>
                  <a:gd name="T0" fmla="*/ 871 w 21600"/>
                  <a:gd name="T1" fmla="*/ 0 h 21600"/>
                  <a:gd name="T2" fmla="*/ 152 w 21600"/>
                  <a:gd name="T3" fmla="*/ 853 h 21600"/>
                  <a:gd name="T4" fmla="*/ 871 w 21600"/>
                  <a:gd name="T5" fmla="*/ 261 h 21600"/>
                  <a:gd name="T6" fmla="*/ 1590 w 21600"/>
                  <a:gd name="T7" fmla="*/ 853 h 21600"/>
                  <a:gd name="T8" fmla="*/ 0 60000 65536"/>
                  <a:gd name="T9" fmla="*/ 0 60000 65536"/>
                  <a:gd name="T10" fmla="*/ 0 60000 65536"/>
                  <a:gd name="T11" fmla="*/ 0 60000 65536"/>
                  <a:gd name="T12" fmla="*/ 0 w 21600"/>
                  <a:gd name="T13" fmla="*/ 0 h 21600"/>
                  <a:gd name="T14" fmla="*/ 21600 w 21600"/>
                  <a:gd name="T15" fmla="*/ 9120 h 21600"/>
                </a:gdLst>
                <a:ahLst/>
                <a:cxnLst>
                  <a:cxn ang="T8">
                    <a:pos x="T0" y="T1"/>
                  </a:cxn>
                  <a:cxn ang="T9">
                    <a:pos x="T2" y="T3"/>
                  </a:cxn>
                  <a:cxn ang="T10">
                    <a:pos x="T4" y="T5"/>
                  </a:cxn>
                  <a:cxn ang="T11">
                    <a:pos x="T6" y="T7"/>
                  </a:cxn>
                </a:cxnLst>
                <a:rect l="T12" t="T13" r="T14" b="T15"/>
                <a:pathLst>
                  <a:path w="21600" h="21600">
                    <a:moveTo>
                      <a:pt x="3695" y="11670"/>
                    </a:moveTo>
                    <a:cubicBezTo>
                      <a:pt x="3659" y="11382"/>
                      <a:pt x="3642" y="11091"/>
                      <a:pt x="3642" y="10800"/>
                    </a:cubicBezTo>
                    <a:cubicBezTo>
                      <a:pt x="3642" y="6846"/>
                      <a:pt x="6846" y="3642"/>
                      <a:pt x="10800" y="3642"/>
                    </a:cubicBezTo>
                    <a:cubicBezTo>
                      <a:pt x="14753" y="3642"/>
                      <a:pt x="17958" y="6846"/>
                      <a:pt x="17958" y="10800"/>
                    </a:cubicBezTo>
                    <a:cubicBezTo>
                      <a:pt x="17958" y="11091"/>
                      <a:pt x="17940" y="11382"/>
                      <a:pt x="17904" y="11670"/>
                    </a:cubicBezTo>
                    <a:lnTo>
                      <a:pt x="21519" y="12114"/>
                    </a:lnTo>
                    <a:cubicBezTo>
                      <a:pt x="21573" y="11678"/>
                      <a:pt x="21600" y="11239"/>
                      <a:pt x="21600" y="10800"/>
                    </a:cubicBezTo>
                    <a:cubicBezTo>
                      <a:pt x="21600" y="4835"/>
                      <a:pt x="16764" y="0"/>
                      <a:pt x="10800" y="0"/>
                    </a:cubicBezTo>
                    <a:cubicBezTo>
                      <a:pt x="4835" y="0"/>
                      <a:pt x="0" y="4835"/>
                      <a:pt x="0" y="10800"/>
                    </a:cubicBezTo>
                    <a:cubicBezTo>
                      <a:pt x="-1" y="11239"/>
                      <a:pt x="26" y="11678"/>
                      <a:pt x="80" y="12114"/>
                    </a:cubicBezTo>
                    <a:close/>
                  </a:path>
                </a:pathLst>
              </a:cu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dirty="0">
                  <a:latin typeface="微软雅黑" panose="020B0503020204020204" pitchFamily="34" charset="-122"/>
                  <a:ea typeface="微软雅黑" panose="020B0503020204020204" pitchFamily="34" charset="-122"/>
                </a:endParaRPr>
              </a:p>
            </p:txBody>
          </p:sp>
          <p:sp>
            <p:nvSpPr>
              <p:cNvPr id="20" name="AutoShape 17">
                <a:extLst>
                  <a:ext uri="{FF2B5EF4-FFF2-40B4-BE49-F238E27FC236}">
                    <a16:creationId xmlns:a16="http://schemas.microsoft.com/office/drawing/2014/main" id="{FD57FFEE-C892-EFB3-E469-3F74B1BB6FB3}"/>
                  </a:ext>
                </a:extLst>
              </p:cNvPr>
              <p:cNvSpPr>
                <a:spLocks noChangeArrowheads="1"/>
              </p:cNvSpPr>
              <p:nvPr/>
            </p:nvSpPr>
            <p:spPr bwMode="gray">
              <a:xfrm>
                <a:off x="1235" y="1487"/>
                <a:ext cx="411" cy="295"/>
              </a:xfrm>
              <a:prstGeom prst="chevron">
                <a:avLst>
                  <a:gd name="adj" fmla="val 44744"/>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1" name="AutoShape 18">
                <a:extLst>
                  <a:ext uri="{FF2B5EF4-FFF2-40B4-BE49-F238E27FC236}">
                    <a16:creationId xmlns:a16="http://schemas.microsoft.com/office/drawing/2014/main" id="{A4F0A8BA-A316-484C-5E7E-6A0C05F4D57C}"/>
                  </a:ext>
                </a:extLst>
              </p:cNvPr>
              <p:cNvSpPr>
                <a:spLocks noChangeArrowheads="1"/>
              </p:cNvSpPr>
              <p:nvPr/>
            </p:nvSpPr>
            <p:spPr bwMode="gray">
              <a:xfrm rot="10800000">
                <a:off x="1223" y="2933"/>
                <a:ext cx="499" cy="295"/>
              </a:xfrm>
              <a:prstGeom prst="chevron">
                <a:avLst>
                  <a:gd name="adj" fmla="val 46783"/>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sp>
          <p:nvSpPr>
            <p:cNvPr id="15" name="Rectangle 21">
              <a:extLst>
                <a:ext uri="{FF2B5EF4-FFF2-40B4-BE49-F238E27FC236}">
                  <a16:creationId xmlns:a16="http://schemas.microsoft.com/office/drawing/2014/main" id="{A2A31216-AE99-5063-BD6A-58689521CD80}"/>
                </a:ext>
              </a:extLst>
            </p:cNvPr>
            <p:cNvSpPr>
              <a:spLocks noChangeArrowheads="1"/>
            </p:cNvSpPr>
            <p:nvPr/>
          </p:nvSpPr>
          <p:spPr bwMode="gray">
            <a:xfrm>
              <a:off x="5102950" y="2869165"/>
              <a:ext cx="2438261" cy="5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600" dirty="0">
                <a:latin typeface="微软雅黑" panose="020B0503020204020204" pitchFamily="34" charset="-122"/>
                <a:ea typeface="微软雅黑" panose="020B0503020204020204" pitchFamily="34" charset="-122"/>
              </a:endParaRPr>
            </a:p>
            <a:p>
              <a:pPr algn="ctr" eaLnBrk="1" hangingPunct="1"/>
              <a:r>
                <a:rPr lang="zh-CN" altLang="en-US" sz="2400" dirty="0">
                  <a:latin typeface="等线" panose="02010600030101010101" pitchFamily="2" charset="-122"/>
                  <a:ea typeface="等线" panose="02010600030101010101" pitchFamily="2" charset="-122"/>
                </a:rPr>
                <a:t>社区资源（</a:t>
              </a:r>
              <a:r>
                <a:rPr lang="en-US" altLang="zh-CN" sz="2400" dirty="0">
                  <a:latin typeface="等线" panose="02010600030101010101" pitchFamily="2" charset="-122"/>
                  <a:ea typeface="等线" panose="02010600030101010101" pitchFamily="2" charset="-122"/>
                </a:rPr>
                <a:t>UGC</a:t>
              </a:r>
              <a:r>
                <a:rPr lang="zh-CN" altLang="en-US" sz="2400" dirty="0">
                  <a:latin typeface="等线" panose="02010600030101010101" pitchFamily="2" charset="-122"/>
                  <a:ea typeface="等线" panose="02010600030101010101" pitchFamily="2" charset="-122"/>
                </a:rPr>
                <a:t>）</a:t>
              </a:r>
              <a:endParaRPr lang="en-US" altLang="zh-CN" sz="2400" dirty="0">
                <a:latin typeface="等线" panose="02010600030101010101" pitchFamily="2" charset="-122"/>
                <a:ea typeface="等线" panose="02010600030101010101" pitchFamily="2" charset="-122"/>
              </a:endParaRPr>
            </a:p>
          </p:txBody>
        </p:sp>
        <p:sp>
          <p:nvSpPr>
            <p:cNvPr id="16" name="Rectangle 22">
              <a:extLst>
                <a:ext uri="{FF2B5EF4-FFF2-40B4-BE49-F238E27FC236}">
                  <a16:creationId xmlns:a16="http://schemas.microsoft.com/office/drawing/2014/main" id="{C8C802AB-433C-704B-50CF-088EE26740CF}"/>
                </a:ext>
              </a:extLst>
            </p:cNvPr>
            <p:cNvSpPr>
              <a:spLocks noChangeArrowheads="1"/>
            </p:cNvSpPr>
            <p:nvPr/>
          </p:nvSpPr>
          <p:spPr bwMode="gray">
            <a:xfrm>
              <a:off x="2487543" y="4209706"/>
              <a:ext cx="1423988" cy="39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等线" panose="02010600030101010101" pitchFamily="2" charset="-122"/>
                  <a:ea typeface="等线" panose="02010600030101010101" pitchFamily="2" charset="-122"/>
                </a:rPr>
                <a:t>资源模块</a:t>
              </a:r>
              <a:endParaRPr lang="en-US" altLang="zh-CN" sz="2800" b="1" dirty="0">
                <a:latin typeface="等线" panose="02010600030101010101" pitchFamily="2" charset="-122"/>
                <a:ea typeface="等线" panose="02010600030101010101" pitchFamily="2" charset="-122"/>
              </a:endParaRPr>
            </a:p>
          </p:txBody>
        </p:sp>
        <p:sp>
          <p:nvSpPr>
            <p:cNvPr id="17" name="Rectangle 23">
              <a:extLst>
                <a:ext uri="{FF2B5EF4-FFF2-40B4-BE49-F238E27FC236}">
                  <a16:creationId xmlns:a16="http://schemas.microsoft.com/office/drawing/2014/main" id="{E49FD0CB-0740-8B1C-C5CD-9FABD7B4EE19}"/>
                </a:ext>
              </a:extLst>
            </p:cNvPr>
            <p:cNvSpPr>
              <a:spLocks noChangeArrowheads="1"/>
            </p:cNvSpPr>
            <p:nvPr/>
          </p:nvSpPr>
          <p:spPr bwMode="gray">
            <a:xfrm>
              <a:off x="6980168" y="4209706"/>
              <a:ext cx="1423988" cy="39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等线" panose="02010600030101010101" pitchFamily="2" charset="-122"/>
                  <a:ea typeface="等线" panose="02010600030101010101" pitchFamily="2" charset="-122"/>
                </a:rPr>
                <a:t>体验模块</a:t>
              </a:r>
              <a:endParaRPr lang="en-US" altLang="zh-CN" sz="2800" b="1" dirty="0">
                <a:latin typeface="等线" panose="02010600030101010101" pitchFamily="2" charset="-122"/>
                <a:ea typeface="等线" panose="02010600030101010101" pitchFamily="2" charset="-122"/>
              </a:endParaRPr>
            </a:p>
          </p:txBody>
        </p:sp>
        <p:sp>
          <p:nvSpPr>
            <p:cNvPr id="18" name="文本框 17">
              <a:extLst>
                <a:ext uri="{FF2B5EF4-FFF2-40B4-BE49-F238E27FC236}">
                  <a16:creationId xmlns:a16="http://schemas.microsoft.com/office/drawing/2014/main" id="{95502A9B-3657-1491-E513-2381324469B3}"/>
                </a:ext>
              </a:extLst>
            </p:cNvPr>
            <p:cNvSpPr txBox="1"/>
            <p:nvPr/>
          </p:nvSpPr>
          <p:spPr>
            <a:xfrm>
              <a:off x="4475746" y="4061408"/>
              <a:ext cx="2601119" cy="622951"/>
            </a:xfrm>
            <a:prstGeom prst="rect">
              <a:avLst/>
            </a:prstGeom>
            <a:noFill/>
          </p:spPr>
          <p:txBody>
            <a:bodyPr wrap="square" rtlCol="0">
              <a:spAutoFit/>
            </a:bodyPr>
            <a:lstStyle/>
            <a:p>
              <a:r>
                <a:rPr lang="zh-CN" altLang="en-US" sz="2400" b="1" dirty="0">
                  <a:solidFill>
                    <a:schemeClr val="bg1"/>
                  </a:solidFill>
                  <a:latin typeface="等线" panose="02010600030101010101" pitchFamily="2" charset="-122"/>
                  <a:ea typeface="等线" panose="02010600030101010101" pitchFamily="2" charset="-122"/>
                </a:rPr>
                <a:t>以资源为交流之本，</a:t>
              </a:r>
            </a:p>
            <a:p>
              <a:r>
                <a:rPr lang="zh-CN" altLang="en-US" sz="2400" b="1" dirty="0">
                  <a:solidFill>
                    <a:schemeClr val="bg1"/>
                  </a:solidFill>
                  <a:latin typeface="等线" panose="02010600030101010101" pitchFamily="2" charset="-122"/>
                  <a:ea typeface="等线" panose="02010600030101010101" pitchFamily="2" charset="-122"/>
                </a:rPr>
                <a:t>以交流促进资源再生</a:t>
              </a:r>
              <a:endParaRPr lang="en-US" altLang="zh-CN" sz="2400" b="1" dirty="0">
                <a:solidFill>
                  <a:schemeClr val="bg1"/>
                </a:solidFill>
                <a:latin typeface="等线" panose="02010600030101010101" pitchFamily="2" charset="-122"/>
                <a:ea typeface="等线" panose="02010600030101010101" pitchFamily="2" charset="-122"/>
              </a:endParaRPr>
            </a:p>
          </p:txBody>
        </p:sp>
      </p:grpSp>
    </p:spTree>
    <p:extLst>
      <p:ext uri="{BB962C8B-B14F-4D97-AF65-F5344CB8AC3E}">
        <p14:creationId xmlns:p14="http://schemas.microsoft.com/office/powerpoint/2010/main" val="136772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mn-lt"/>
              </a:rPr>
              <a:t>2.3 RVspace 2.0 </a:t>
            </a:r>
            <a:r>
              <a:rPr lang="zh-CN" altLang="en-US" dirty="0">
                <a:latin typeface="+mn-lt"/>
              </a:rPr>
              <a:t>模块架构介绍</a:t>
            </a:r>
            <a:r>
              <a:rPr lang="en-US" altLang="zh-CN" dirty="0">
                <a:latin typeface="+mn-lt"/>
              </a:rPr>
              <a:t>-1</a:t>
            </a:r>
            <a:endParaRPr lang="en-US" dirty="0">
              <a:latin typeface="+mn-lt"/>
            </a:endParaRP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t>22</a:t>
            </a:fld>
            <a:endParaRPr kumimoji="1" lang="zh-CN" altLang="en-US"/>
          </a:p>
        </p:txBody>
      </p:sp>
      <p:sp>
        <p:nvSpPr>
          <p:cNvPr id="4" name="Freeform 5">
            <a:extLst>
              <a:ext uri="{FF2B5EF4-FFF2-40B4-BE49-F238E27FC236}">
                <a16:creationId xmlns:a16="http://schemas.microsoft.com/office/drawing/2014/main" id="{51D4FE46-4FDC-AE08-2505-5CC978D6D84E}"/>
              </a:ext>
            </a:extLst>
          </p:cNvPr>
          <p:cNvSpPr/>
          <p:nvPr/>
        </p:nvSpPr>
        <p:spPr bwMode="auto">
          <a:xfrm>
            <a:off x="5058079" y="1543700"/>
            <a:ext cx="1141091" cy="988660"/>
          </a:xfrm>
          <a:custGeom>
            <a:avLst/>
            <a:gdLst>
              <a:gd name="T0" fmla="*/ 607 w 689"/>
              <a:gd name="T1" fmla="*/ 375 h 597"/>
              <a:gd name="T2" fmla="*/ 689 w 689"/>
              <a:gd name="T3" fmla="*/ 293 h 597"/>
              <a:gd name="T4" fmla="*/ 0 w 689"/>
              <a:gd name="T5" fmla="*/ 0 h 597"/>
              <a:gd name="T6" fmla="*/ 0 w 689"/>
              <a:gd name="T7" fmla="*/ 74 h 597"/>
              <a:gd name="T8" fmla="*/ 123 w 689"/>
              <a:gd name="T9" fmla="*/ 206 h 597"/>
              <a:gd name="T10" fmla="*/ 0 w 689"/>
              <a:gd name="T11" fmla="*/ 338 h 597"/>
              <a:gd name="T12" fmla="*/ 0 w 689"/>
              <a:gd name="T13" fmla="*/ 427 h 597"/>
              <a:gd name="T14" fmla="*/ 386 w 689"/>
              <a:gd name="T15" fmla="*/ 597 h 597"/>
              <a:gd name="T16" fmla="*/ 453 w 689"/>
              <a:gd name="T17" fmla="*/ 530 h 597"/>
              <a:gd name="T18" fmla="*/ 545 w 689"/>
              <a:gd name="T19" fmla="*/ 576 h 597"/>
              <a:gd name="T20" fmla="*/ 658 w 689"/>
              <a:gd name="T21" fmla="*/ 463 h 597"/>
              <a:gd name="T22" fmla="*/ 607 w 689"/>
              <a:gd name="T23" fmla="*/ 37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9" h="597">
                <a:moveTo>
                  <a:pt x="607" y="375"/>
                </a:moveTo>
                <a:cubicBezTo>
                  <a:pt x="689" y="293"/>
                  <a:pt x="689" y="293"/>
                  <a:pt x="689" y="293"/>
                </a:cubicBezTo>
                <a:cubicBezTo>
                  <a:pt x="513" y="117"/>
                  <a:pt x="269" y="5"/>
                  <a:pt x="0" y="0"/>
                </a:cubicBezTo>
                <a:cubicBezTo>
                  <a:pt x="0" y="74"/>
                  <a:pt x="0" y="74"/>
                  <a:pt x="0" y="74"/>
                </a:cubicBezTo>
                <a:cubicBezTo>
                  <a:pt x="68" y="77"/>
                  <a:pt x="123" y="135"/>
                  <a:pt x="123" y="206"/>
                </a:cubicBezTo>
                <a:cubicBezTo>
                  <a:pt x="123" y="276"/>
                  <a:pt x="68" y="334"/>
                  <a:pt x="0" y="338"/>
                </a:cubicBezTo>
                <a:cubicBezTo>
                  <a:pt x="0" y="427"/>
                  <a:pt x="0" y="427"/>
                  <a:pt x="0" y="427"/>
                </a:cubicBezTo>
                <a:cubicBezTo>
                  <a:pt x="151" y="432"/>
                  <a:pt x="288" y="498"/>
                  <a:pt x="386" y="597"/>
                </a:cubicBezTo>
                <a:cubicBezTo>
                  <a:pt x="453" y="530"/>
                  <a:pt x="453" y="530"/>
                  <a:pt x="453" y="530"/>
                </a:cubicBezTo>
                <a:cubicBezTo>
                  <a:pt x="473" y="561"/>
                  <a:pt x="504" y="576"/>
                  <a:pt x="545" y="576"/>
                </a:cubicBezTo>
                <a:cubicBezTo>
                  <a:pt x="607" y="576"/>
                  <a:pt x="658" y="530"/>
                  <a:pt x="658" y="463"/>
                </a:cubicBezTo>
                <a:cubicBezTo>
                  <a:pt x="658" y="427"/>
                  <a:pt x="637" y="396"/>
                  <a:pt x="607" y="375"/>
                </a:cubicBezTo>
                <a:close/>
              </a:path>
            </a:pathLst>
          </a:custGeom>
          <a:solidFill>
            <a:schemeClr val="accent5"/>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5" name="Freeform 6">
            <a:extLst>
              <a:ext uri="{FF2B5EF4-FFF2-40B4-BE49-F238E27FC236}">
                <a16:creationId xmlns:a16="http://schemas.microsoft.com/office/drawing/2014/main" id="{DE81CDA4-4635-4879-D128-62D67C063FA3}"/>
              </a:ext>
            </a:extLst>
          </p:cNvPr>
          <p:cNvSpPr/>
          <p:nvPr/>
        </p:nvSpPr>
        <p:spPr bwMode="auto">
          <a:xfrm>
            <a:off x="5720511" y="2052276"/>
            <a:ext cx="963018" cy="1357628"/>
          </a:xfrm>
          <a:custGeom>
            <a:avLst/>
            <a:gdLst>
              <a:gd name="T0" fmla="*/ 302 w 581"/>
              <a:gd name="T1" fmla="*/ 0 h 820"/>
              <a:gd name="T2" fmla="*/ 235 w 581"/>
              <a:gd name="T3" fmla="*/ 67 h 820"/>
              <a:gd name="T4" fmla="*/ 277 w 581"/>
              <a:gd name="T5" fmla="*/ 156 h 820"/>
              <a:gd name="T6" fmla="*/ 238 w 581"/>
              <a:gd name="T7" fmla="*/ 251 h 820"/>
              <a:gd name="T8" fmla="*/ 145 w 581"/>
              <a:gd name="T9" fmla="*/ 288 h 820"/>
              <a:gd name="T10" fmla="*/ 51 w 581"/>
              <a:gd name="T11" fmla="*/ 251 h 820"/>
              <a:gd name="T12" fmla="*/ 0 w 581"/>
              <a:gd name="T13" fmla="*/ 303 h 820"/>
              <a:gd name="T14" fmla="*/ 156 w 581"/>
              <a:gd name="T15" fmla="*/ 696 h 820"/>
              <a:gd name="T16" fmla="*/ 259 w 581"/>
              <a:gd name="T17" fmla="*/ 696 h 820"/>
              <a:gd name="T18" fmla="*/ 259 w 581"/>
              <a:gd name="T19" fmla="*/ 712 h 820"/>
              <a:gd name="T20" fmla="*/ 366 w 581"/>
              <a:gd name="T21" fmla="*/ 820 h 820"/>
              <a:gd name="T22" fmla="*/ 479 w 581"/>
              <a:gd name="T23" fmla="*/ 712 h 820"/>
              <a:gd name="T24" fmla="*/ 479 w 581"/>
              <a:gd name="T25" fmla="*/ 696 h 820"/>
              <a:gd name="T26" fmla="*/ 581 w 581"/>
              <a:gd name="T27" fmla="*/ 696 h 820"/>
              <a:gd name="T28" fmla="*/ 302 w 581"/>
              <a:gd name="T29"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1" h="820">
                <a:moveTo>
                  <a:pt x="302" y="0"/>
                </a:moveTo>
                <a:cubicBezTo>
                  <a:pt x="235" y="67"/>
                  <a:pt x="235" y="67"/>
                  <a:pt x="235" y="67"/>
                </a:cubicBezTo>
                <a:cubicBezTo>
                  <a:pt x="262" y="91"/>
                  <a:pt x="277" y="122"/>
                  <a:pt x="277" y="156"/>
                </a:cubicBezTo>
                <a:cubicBezTo>
                  <a:pt x="277" y="193"/>
                  <a:pt x="263" y="227"/>
                  <a:pt x="238" y="251"/>
                </a:cubicBezTo>
                <a:cubicBezTo>
                  <a:pt x="213" y="275"/>
                  <a:pt x="180" y="288"/>
                  <a:pt x="145" y="288"/>
                </a:cubicBezTo>
                <a:cubicBezTo>
                  <a:pt x="106" y="288"/>
                  <a:pt x="75" y="276"/>
                  <a:pt x="51" y="251"/>
                </a:cubicBezTo>
                <a:cubicBezTo>
                  <a:pt x="0" y="303"/>
                  <a:pt x="0" y="303"/>
                  <a:pt x="0" y="303"/>
                </a:cubicBezTo>
                <a:cubicBezTo>
                  <a:pt x="95" y="405"/>
                  <a:pt x="156" y="543"/>
                  <a:pt x="156" y="696"/>
                </a:cubicBezTo>
                <a:cubicBezTo>
                  <a:pt x="259" y="696"/>
                  <a:pt x="259" y="696"/>
                  <a:pt x="259" y="696"/>
                </a:cubicBezTo>
                <a:cubicBezTo>
                  <a:pt x="259" y="701"/>
                  <a:pt x="259" y="707"/>
                  <a:pt x="259" y="712"/>
                </a:cubicBezTo>
                <a:cubicBezTo>
                  <a:pt x="259" y="773"/>
                  <a:pt x="305" y="820"/>
                  <a:pt x="366" y="820"/>
                </a:cubicBezTo>
                <a:cubicBezTo>
                  <a:pt x="433" y="820"/>
                  <a:pt x="479" y="773"/>
                  <a:pt x="479" y="712"/>
                </a:cubicBezTo>
                <a:cubicBezTo>
                  <a:pt x="479" y="707"/>
                  <a:pt x="479" y="701"/>
                  <a:pt x="479" y="696"/>
                </a:cubicBezTo>
                <a:cubicBezTo>
                  <a:pt x="581" y="696"/>
                  <a:pt x="581" y="696"/>
                  <a:pt x="581" y="696"/>
                </a:cubicBezTo>
                <a:cubicBezTo>
                  <a:pt x="581" y="425"/>
                  <a:pt x="474" y="183"/>
                  <a:pt x="302" y="0"/>
                </a:cubicBezTo>
                <a:close/>
              </a:path>
            </a:pathLst>
          </a:custGeom>
          <a:solidFill>
            <a:schemeClr val="accent5"/>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6" name="Freeform 7">
            <a:extLst>
              <a:ext uri="{FF2B5EF4-FFF2-40B4-BE49-F238E27FC236}">
                <a16:creationId xmlns:a16="http://schemas.microsoft.com/office/drawing/2014/main" id="{CF13611C-C8B0-BE20-495C-81185BD5A3C9}"/>
              </a:ext>
            </a:extLst>
          </p:cNvPr>
          <p:cNvSpPr/>
          <p:nvPr/>
        </p:nvSpPr>
        <p:spPr bwMode="auto">
          <a:xfrm>
            <a:off x="5686321" y="3236104"/>
            <a:ext cx="994359" cy="1148214"/>
          </a:xfrm>
          <a:custGeom>
            <a:avLst/>
            <a:gdLst>
              <a:gd name="T0" fmla="*/ 519 w 600"/>
              <a:gd name="T1" fmla="*/ 0 h 693"/>
              <a:gd name="T2" fmla="*/ 387 w 600"/>
              <a:gd name="T3" fmla="*/ 124 h 693"/>
              <a:gd name="T4" fmla="*/ 261 w 600"/>
              <a:gd name="T5" fmla="*/ 0 h 693"/>
              <a:gd name="T6" fmla="*/ 174 w 600"/>
              <a:gd name="T7" fmla="*/ 0 h 693"/>
              <a:gd name="T8" fmla="*/ 0 w 600"/>
              <a:gd name="T9" fmla="*/ 389 h 693"/>
              <a:gd name="T10" fmla="*/ 82 w 600"/>
              <a:gd name="T11" fmla="*/ 472 h 693"/>
              <a:gd name="T12" fmla="*/ 25 w 600"/>
              <a:gd name="T13" fmla="*/ 565 h 693"/>
              <a:gd name="T14" fmla="*/ 138 w 600"/>
              <a:gd name="T15" fmla="*/ 678 h 693"/>
              <a:gd name="T16" fmla="*/ 236 w 600"/>
              <a:gd name="T17" fmla="*/ 626 h 693"/>
              <a:gd name="T18" fmla="*/ 302 w 600"/>
              <a:gd name="T19" fmla="*/ 693 h 693"/>
              <a:gd name="T20" fmla="*/ 600 w 600"/>
              <a:gd name="T21" fmla="*/ 0 h 693"/>
              <a:gd name="T22" fmla="*/ 519 w 600"/>
              <a:gd name="T23"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0" h="693">
                <a:moveTo>
                  <a:pt x="519" y="0"/>
                </a:moveTo>
                <a:cubicBezTo>
                  <a:pt x="517" y="72"/>
                  <a:pt x="462" y="124"/>
                  <a:pt x="387" y="124"/>
                </a:cubicBezTo>
                <a:cubicBezTo>
                  <a:pt x="316" y="124"/>
                  <a:pt x="262" y="71"/>
                  <a:pt x="261" y="0"/>
                </a:cubicBezTo>
                <a:cubicBezTo>
                  <a:pt x="174" y="0"/>
                  <a:pt x="174" y="0"/>
                  <a:pt x="174" y="0"/>
                </a:cubicBezTo>
                <a:cubicBezTo>
                  <a:pt x="168" y="151"/>
                  <a:pt x="102" y="291"/>
                  <a:pt x="0" y="389"/>
                </a:cubicBezTo>
                <a:cubicBezTo>
                  <a:pt x="82" y="472"/>
                  <a:pt x="82" y="472"/>
                  <a:pt x="82" y="472"/>
                </a:cubicBezTo>
                <a:cubicBezTo>
                  <a:pt x="46" y="487"/>
                  <a:pt x="25" y="523"/>
                  <a:pt x="25" y="565"/>
                </a:cubicBezTo>
                <a:cubicBezTo>
                  <a:pt x="25" y="626"/>
                  <a:pt x="77" y="678"/>
                  <a:pt x="138" y="678"/>
                </a:cubicBezTo>
                <a:cubicBezTo>
                  <a:pt x="179" y="678"/>
                  <a:pt x="215" y="657"/>
                  <a:pt x="236" y="626"/>
                </a:cubicBezTo>
                <a:cubicBezTo>
                  <a:pt x="302" y="693"/>
                  <a:pt x="302" y="693"/>
                  <a:pt x="302" y="693"/>
                </a:cubicBezTo>
                <a:cubicBezTo>
                  <a:pt x="482" y="513"/>
                  <a:pt x="594" y="269"/>
                  <a:pt x="600" y="0"/>
                </a:cubicBezTo>
                <a:lnTo>
                  <a:pt x="519" y="0"/>
                </a:lnTo>
                <a:close/>
              </a:path>
            </a:pathLst>
          </a:custGeom>
          <a:solidFill>
            <a:schemeClr val="accent5"/>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7" name="Freeform 8">
            <a:extLst>
              <a:ext uri="{FF2B5EF4-FFF2-40B4-BE49-F238E27FC236}">
                <a16:creationId xmlns:a16="http://schemas.microsoft.com/office/drawing/2014/main" id="{8E87FFD1-BA03-2D85-EF9E-42A8B03C785F}"/>
              </a:ext>
            </a:extLst>
          </p:cNvPr>
          <p:cNvSpPr/>
          <p:nvPr/>
        </p:nvSpPr>
        <p:spPr bwMode="auto">
          <a:xfrm>
            <a:off x="4820174" y="3904233"/>
            <a:ext cx="1344806" cy="958745"/>
          </a:xfrm>
          <a:custGeom>
            <a:avLst/>
            <a:gdLst>
              <a:gd name="T0" fmla="*/ 812 w 812"/>
              <a:gd name="T1" fmla="*/ 304 h 579"/>
              <a:gd name="T2" fmla="*/ 760 w 812"/>
              <a:gd name="T3" fmla="*/ 252 h 579"/>
              <a:gd name="T4" fmla="*/ 661 w 812"/>
              <a:gd name="T5" fmla="*/ 294 h 579"/>
              <a:gd name="T6" fmla="*/ 568 w 812"/>
              <a:gd name="T7" fmla="*/ 255 h 579"/>
              <a:gd name="T8" fmla="*/ 529 w 812"/>
              <a:gd name="T9" fmla="*/ 162 h 579"/>
              <a:gd name="T10" fmla="*/ 574 w 812"/>
              <a:gd name="T11" fmla="*/ 65 h 579"/>
              <a:gd name="T12" fmla="*/ 509 w 812"/>
              <a:gd name="T13" fmla="*/ 0 h 579"/>
              <a:gd name="T14" fmla="*/ 123 w 812"/>
              <a:gd name="T15" fmla="*/ 152 h 579"/>
              <a:gd name="T16" fmla="*/ 123 w 812"/>
              <a:gd name="T17" fmla="*/ 250 h 579"/>
              <a:gd name="T18" fmla="*/ 113 w 812"/>
              <a:gd name="T19" fmla="*/ 250 h 579"/>
              <a:gd name="T20" fmla="*/ 0 w 812"/>
              <a:gd name="T21" fmla="*/ 363 h 579"/>
              <a:gd name="T22" fmla="*/ 113 w 812"/>
              <a:gd name="T23" fmla="*/ 476 h 579"/>
              <a:gd name="T24" fmla="*/ 123 w 812"/>
              <a:gd name="T25" fmla="*/ 476 h 579"/>
              <a:gd name="T26" fmla="*/ 123 w 812"/>
              <a:gd name="T27" fmla="*/ 579 h 579"/>
              <a:gd name="T28" fmla="*/ 812 w 812"/>
              <a:gd name="T29" fmla="*/ 30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579">
                <a:moveTo>
                  <a:pt x="812" y="304"/>
                </a:moveTo>
                <a:cubicBezTo>
                  <a:pt x="760" y="252"/>
                  <a:pt x="760" y="252"/>
                  <a:pt x="760" y="252"/>
                </a:cubicBezTo>
                <a:cubicBezTo>
                  <a:pt x="735" y="279"/>
                  <a:pt x="699" y="294"/>
                  <a:pt x="661" y="294"/>
                </a:cubicBezTo>
                <a:cubicBezTo>
                  <a:pt x="626" y="294"/>
                  <a:pt x="593" y="280"/>
                  <a:pt x="568" y="255"/>
                </a:cubicBezTo>
                <a:cubicBezTo>
                  <a:pt x="543" y="230"/>
                  <a:pt x="529" y="197"/>
                  <a:pt x="529" y="162"/>
                </a:cubicBezTo>
                <a:cubicBezTo>
                  <a:pt x="529" y="122"/>
                  <a:pt x="546" y="87"/>
                  <a:pt x="574" y="65"/>
                </a:cubicBezTo>
                <a:cubicBezTo>
                  <a:pt x="509" y="0"/>
                  <a:pt x="509" y="0"/>
                  <a:pt x="509" y="0"/>
                </a:cubicBezTo>
                <a:cubicBezTo>
                  <a:pt x="408" y="95"/>
                  <a:pt x="275" y="152"/>
                  <a:pt x="123" y="152"/>
                </a:cubicBezTo>
                <a:cubicBezTo>
                  <a:pt x="123" y="250"/>
                  <a:pt x="123" y="250"/>
                  <a:pt x="123" y="250"/>
                </a:cubicBezTo>
                <a:cubicBezTo>
                  <a:pt x="123" y="250"/>
                  <a:pt x="118" y="250"/>
                  <a:pt x="113" y="250"/>
                </a:cubicBezTo>
                <a:cubicBezTo>
                  <a:pt x="51" y="250"/>
                  <a:pt x="0" y="301"/>
                  <a:pt x="0" y="363"/>
                </a:cubicBezTo>
                <a:cubicBezTo>
                  <a:pt x="0" y="425"/>
                  <a:pt x="51" y="476"/>
                  <a:pt x="113" y="476"/>
                </a:cubicBezTo>
                <a:cubicBezTo>
                  <a:pt x="118" y="476"/>
                  <a:pt x="123" y="476"/>
                  <a:pt x="123" y="476"/>
                </a:cubicBezTo>
                <a:cubicBezTo>
                  <a:pt x="123" y="579"/>
                  <a:pt x="123" y="579"/>
                  <a:pt x="123" y="579"/>
                </a:cubicBezTo>
                <a:cubicBezTo>
                  <a:pt x="393" y="579"/>
                  <a:pt x="634" y="471"/>
                  <a:pt x="812" y="304"/>
                </a:cubicBezTo>
                <a:close/>
              </a:path>
            </a:pathLst>
          </a:custGeom>
          <a:solidFill>
            <a:schemeClr val="accent2"/>
          </a:solidFill>
          <a:ln>
            <a:noFill/>
          </a:ln>
        </p:spPr>
        <p:txBody>
          <a:bodyPr vert="horz" wrap="square" lIns="91440" tIns="45720" rIns="91440" bIns="45720" numCol="1" anchor="t" anchorCtr="0" compatLnSpc="1"/>
          <a:lstStyle/>
          <a:p>
            <a:pPr>
              <a:lnSpc>
                <a:spcPct val="130000"/>
              </a:lnSpc>
            </a:pPr>
            <a:endParaRPr lang="id-ID" dirty="0">
              <a:ea typeface="微软雅黑" panose="020B0503020204020204" pitchFamily="34" charset="-122"/>
              <a:cs typeface="+mn-ea"/>
              <a:sym typeface="+mn-lt"/>
            </a:endParaRPr>
          </a:p>
        </p:txBody>
      </p:sp>
      <p:sp>
        <p:nvSpPr>
          <p:cNvPr id="8" name="Freeform 9">
            <a:extLst>
              <a:ext uri="{FF2B5EF4-FFF2-40B4-BE49-F238E27FC236}">
                <a16:creationId xmlns:a16="http://schemas.microsoft.com/office/drawing/2014/main" id="{BA6B9601-79E9-80D2-EEA7-DFD1C060652C}"/>
              </a:ext>
            </a:extLst>
          </p:cNvPr>
          <p:cNvSpPr/>
          <p:nvPr/>
        </p:nvSpPr>
        <p:spPr bwMode="auto">
          <a:xfrm>
            <a:off x="3858581" y="3872892"/>
            <a:ext cx="1133968" cy="990086"/>
          </a:xfrm>
          <a:custGeom>
            <a:avLst/>
            <a:gdLst>
              <a:gd name="T0" fmla="*/ 684 w 684"/>
              <a:gd name="T1" fmla="*/ 598 h 598"/>
              <a:gd name="T2" fmla="*/ 684 w 684"/>
              <a:gd name="T3" fmla="*/ 514 h 598"/>
              <a:gd name="T4" fmla="*/ 600 w 684"/>
              <a:gd name="T5" fmla="*/ 475 h 598"/>
              <a:gd name="T6" fmla="*/ 561 w 684"/>
              <a:gd name="T7" fmla="*/ 382 h 598"/>
              <a:gd name="T8" fmla="*/ 600 w 684"/>
              <a:gd name="T9" fmla="*/ 289 h 598"/>
              <a:gd name="T10" fmla="*/ 684 w 684"/>
              <a:gd name="T11" fmla="*/ 250 h 598"/>
              <a:gd name="T12" fmla="*/ 684 w 684"/>
              <a:gd name="T13" fmla="*/ 170 h 598"/>
              <a:gd name="T14" fmla="*/ 297 w 684"/>
              <a:gd name="T15" fmla="*/ 0 h 598"/>
              <a:gd name="T16" fmla="*/ 220 w 684"/>
              <a:gd name="T17" fmla="*/ 78 h 598"/>
              <a:gd name="T18" fmla="*/ 143 w 684"/>
              <a:gd name="T19" fmla="*/ 42 h 598"/>
              <a:gd name="T20" fmla="*/ 30 w 684"/>
              <a:gd name="T21" fmla="*/ 155 h 598"/>
              <a:gd name="T22" fmla="*/ 61 w 684"/>
              <a:gd name="T23" fmla="*/ 237 h 598"/>
              <a:gd name="T24" fmla="*/ 0 w 684"/>
              <a:gd name="T25" fmla="*/ 304 h 598"/>
              <a:gd name="T26" fmla="*/ 684 w 684"/>
              <a:gd name="T27" fmla="*/ 59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598">
                <a:moveTo>
                  <a:pt x="684" y="598"/>
                </a:moveTo>
                <a:cubicBezTo>
                  <a:pt x="684" y="514"/>
                  <a:pt x="684" y="514"/>
                  <a:pt x="684" y="514"/>
                </a:cubicBezTo>
                <a:cubicBezTo>
                  <a:pt x="652" y="512"/>
                  <a:pt x="623" y="498"/>
                  <a:pt x="600" y="475"/>
                </a:cubicBezTo>
                <a:cubicBezTo>
                  <a:pt x="575" y="450"/>
                  <a:pt x="561" y="417"/>
                  <a:pt x="561" y="382"/>
                </a:cubicBezTo>
                <a:cubicBezTo>
                  <a:pt x="561" y="347"/>
                  <a:pt x="575" y="314"/>
                  <a:pt x="600" y="289"/>
                </a:cubicBezTo>
                <a:cubicBezTo>
                  <a:pt x="623" y="266"/>
                  <a:pt x="652" y="252"/>
                  <a:pt x="684" y="250"/>
                </a:cubicBezTo>
                <a:cubicBezTo>
                  <a:pt x="684" y="170"/>
                  <a:pt x="684" y="170"/>
                  <a:pt x="684" y="170"/>
                </a:cubicBezTo>
                <a:cubicBezTo>
                  <a:pt x="537" y="165"/>
                  <a:pt x="401" y="99"/>
                  <a:pt x="297" y="0"/>
                </a:cubicBezTo>
                <a:cubicBezTo>
                  <a:pt x="220" y="78"/>
                  <a:pt x="220" y="78"/>
                  <a:pt x="220" y="78"/>
                </a:cubicBezTo>
                <a:cubicBezTo>
                  <a:pt x="200" y="57"/>
                  <a:pt x="174" y="42"/>
                  <a:pt x="143" y="42"/>
                </a:cubicBezTo>
                <a:cubicBezTo>
                  <a:pt x="82" y="42"/>
                  <a:pt x="30" y="93"/>
                  <a:pt x="30" y="155"/>
                </a:cubicBezTo>
                <a:cubicBezTo>
                  <a:pt x="30" y="186"/>
                  <a:pt x="41" y="217"/>
                  <a:pt x="61" y="237"/>
                </a:cubicBezTo>
                <a:cubicBezTo>
                  <a:pt x="0" y="304"/>
                  <a:pt x="0" y="304"/>
                  <a:pt x="0" y="304"/>
                </a:cubicBezTo>
                <a:cubicBezTo>
                  <a:pt x="175" y="481"/>
                  <a:pt x="419" y="593"/>
                  <a:pt x="684" y="598"/>
                </a:cubicBezTo>
                <a:close/>
              </a:path>
            </a:pathLst>
          </a:custGeom>
          <a:solidFill>
            <a:schemeClr val="accent2"/>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9" name="Freeform 10">
            <a:extLst>
              <a:ext uri="{FF2B5EF4-FFF2-40B4-BE49-F238E27FC236}">
                <a16:creationId xmlns:a16="http://schemas.microsoft.com/office/drawing/2014/main" id="{30B79B72-517C-CB59-FDA1-7371E4AC0089}"/>
              </a:ext>
            </a:extLst>
          </p:cNvPr>
          <p:cNvSpPr/>
          <p:nvPr/>
        </p:nvSpPr>
        <p:spPr bwMode="auto">
          <a:xfrm>
            <a:off x="3375647" y="3029539"/>
            <a:ext cx="953046" cy="1323438"/>
          </a:xfrm>
          <a:custGeom>
            <a:avLst/>
            <a:gdLst>
              <a:gd name="T0" fmla="*/ 328 w 576"/>
              <a:gd name="T1" fmla="*/ 746 h 799"/>
              <a:gd name="T2" fmla="*/ 303 w 576"/>
              <a:gd name="T3" fmla="*/ 664 h 799"/>
              <a:gd name="T4" fmla="*/ 342 w 576"/>
              <a:gd name="T5" fmla="*/ 571 h 799"/>
              <a:gd name="T6" fmla="*/ 435 w 576"/>
              <a:gd name="T7" fmla="*/ 532 h 799"/>
              <a:gd name="T8" fmla="*/ 511 w 576"/>
              <a:gd name="T9" fmla="*/ 560 h 799"/>
              <a:gd name="T10" fmla="*/ 576 w 576"/>
              <a:gd name="T11" fmla="*/ 495 h 799"/>
              <a:gd name="T12" fmla="*/ 421 w 576"/>
              <a:gd name="T13" fmla="*/ 103 h 799"/>
              <a:gd name="T14" fmla="*/ 323 w 576"/>
              <a:gd name="T15" fmla="*/ 103 h 799"/>
              <a:gd name="T16" fmla="*/ 210 w 576"/>
              <a:gd name="T17" fmla="*/ 0 h 799"/>
              <a:gd name="T18" fmla="*/ 97 w 576"/>
              <a:gd name="T19" fmla="*/ 103 h 799"/>
              <a:gd name="T20" fmla="*/ 0 w 576"/>
              <a:gd name="T21" fmla="*/ 103 h 799"/>
              <a:gd name="T22" fmla="*/ 279 w 576"/>
              <a:gd name="T23" fmla="*/ 799 h 799"/>
              <a:gd name="T24" fmla="*/ 328 w 576"/>
              <a:gd name="T25" fmla="*/ 746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6" h="799">
                <a:moveTo>
                  <a:pt x="328" y="746"/>
                </a:moveTo>
                <a:cubicBezTo>
                  <a:pt x="312" y="724"/>
                  <a:pt x="303" y="695"/>
                  <a:pt x="303" y="664"/>
                </a:cubicBezTo>
                <a:cubicBezTo>
                  <a:pt x="303" y="629"/>
                  <a:pt x="317" y="596"/>
                  <a:pt x="342" y="571"/>
                </a:cubicBezTo>
                <a:cubicBezTo>
                  <a:pt x="367" y="545"/>
                  <a:pt x="400" y="532"/>
                  <a:pt x="435" y="532"/>
                </a:cubicBezTo>
                <a:cubicBezTo>
                  <a:pt x="462" y="532"/>
                  <a:pt x="488" y="541"/>
                  <a:pt x="511" y="560"/>
                </a:cubicBezTo>
                <a:cubicBezTo>
                  <a:pt x="576" y="495"/>
                  <a:pt x="576" y="495"/>
                  <a:pt x="576" y="495"/>
                </a:cubicBezTo>
                <a:cubicBezTo>
                  <a:pt x="481" y="393"/>
                  <a:pt x="421" y="255"/>
                  <a:pt x="421" y="103"/>
                </a:cubicBezTo>
                <a:cubicBezTo>
                  <a:pt x="323" y="103"/>
                  <a:pt x="323" y="103"/>
                  <a:pt x="323" y="103"/>
                </a:cubicBezTo>
                <a:cubicBezTo>
                  <a:pt x="318" y="46"/>
                  <a:pt x="267" y="0"/>
                  <a:pt x="210" y="0"/>
                </a:cubicBezTo>
                <a:cubicBezTo>
                  <a:pt x="154" y="0"/>
                  <a:pt x="107" y="46"/>
                  <a:pt x="97" y="103"/>
                </a:cubicBezTo>
                <a:cubicBezTo>
                  <a:pt x="0" y="103"/>
                  <a:pt x="0" y="103"/>
                  <a:pt x="0" y="103"/>
                </a:cubicBezTo>
                <a:cubicBezTo>
                  <a:pt x="0" y="374"/>
                  <a:pt x="107" y="615"/>
                  <a:pt x="279" y="799"/>
                </a:cubicBezTo>
                <a:lnTo>
                  <a:pt x="328" y="746"/>
                </a:lnTo>
                <a:close/>
              </a:path>
            </a:pathLst>
          </a:custGeom>
          <a:solidFill>
            <a:schemeClr val="accent2"/>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10" name="Freeform 11">
            <a:extLst>
              <a:ext uri="{FF2B5EF4-FFF2-40B4-BE49-F238E27FC236}">
                <a16:creationId xmlns:a16="http://schemas.microsoft.com/office/drawing/2014/main" id="{D103A86A-09F7-9DC0-AE56-C8AB7E18DD5C}"/>
              </a:ext>
            </a:extLst>
          </p:cNvPr>
          <p:cNvSpPr/>
          <p:nvPr/>
        </p:nvSpPr>
        <p:spPr bwMode="auto">
          <a:xfrm>
            <a:off x="3369949" y="2048002"/>
            <a:ext cx="977264" cy="1121147"/>
          </a:xfrm>
          <a:custGeom>
            <a:avLst/>
            <a:gdLst>
              <a:gd name="T0" fmla="*/ 85 w 590"/>
              <a:gd name="T1" fmla="*/ 677 h 677"/>
              <a:gd name="T2" fmla="*/ 126 w 590"/>
              <a:gd name="T3" fmla="*/ 609 h 677"/>
              <a:gd name="T4" fmla="*/ 213 w 590"/>
              <a:gd name="T5" fmla="*/ 574 h 677"/>
              <a:gd name="T6" fmla="*/ 342 w 590"/>
              <a:gd name="T7" fmla="*/ 677 h 677"/>
              <a:gd name="T8" fmla="*/ 426 w 590"/>
              <a:gd name="T9" fmla="*/ 677 h 677"/>
              <a:gd name="T10" fmla="*/ 590 w 590"/>
              <a:gd name="T11" fmla="*/ 298 h 677"/>
              <a:gd name="T12" fmla="*/ 513 w 590"/>
              <a:gd name="T13" fmla="*/ 221 h 677"/>
              <a:gd name="T14" fmla="*/ 549 w 590"/>
              <a:gd name="T15" fmla="*/ 139 h 677"/>
              <a:gd name="T16" fmla="*/ 441 w 590"/>
              <a:gd name="T17" fmla="*/ 26 h 677"/>
              <a:gd name="T18" fmla="*/ 354 w 590"/>
              <a:gd name="T19" fmla="*/ 62 h 677"/>
              <a:gd name="T20" fmla="*/ 287 w 590"/>
              <a:gd name="T21" fmla="*/ 0 h 677"/>
              <a:gd name="T22" fmla="*/ 0 w 590"/>
              <a:gd name="T23" fmla="*/ 677 h 677"/>
              <a:gd name="T24" fmla="*/ 85 w 590"/>
              <a:gd name="T25" fmla="*/ 67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677">
                <a:moveTo>
                  <a:pt x="85" y="677"/>
                </a:moveTo>
                <a:cubicBezTo>
                  <a:pt x="93" y="651"/>
                  <a:pt x="107" y="627"/>
                  <a:pt x="126" y="609"/>
                </a:cubicBezTo>
                <a:cubicBezTo>
                  <a:pt x="151" y="586"/>
                  <a:pt x="181" y="574"/>
                  <a:pt x="213" y="574"/>
                </a:cubicBezTo>
                <a:cubicBezTo>
                  <a:pt x="274" y="574"/>
                  <a:pt x="328" y="618"/>
                  <a:pt x="342" y="677"/>
                </a:cubicBezTo>
                <a:cubicBezTo>
                  <a:pt x="426" y="677"/>
                  <a:pt x="426" y="677"/>
                  <a:pt x="426" y="677"/>
                </a:cubicBezTo>
                <a:cubicBezTo>
                  <a:pt x="432" y="531"/>
                  <a:pt x="492" y="396"/>
                  <a:pt x="590" y="298"/>
                </a:cubicBezTo>
                <a:cubicBezTo>
                  <a:pt x="513" y="221"/>
                  <a:pt x="513" y="221"/>
                  <a:pt x="513" y="221"/>
                </a:cubicBezTo>
                <a:cubicBezTo>
                  <a:pt x="533" y="201"/>
                  <a:pt x="549" y="170"/>
                  <a:pt x="549" y="139"/>
                </a:cubicBezTo>
                <a:cubicBezTo>
                  <a:pt x="549" y="72"/>
                  <a:pt x="502" y="26"/>
                  <a:pt x="441" y="26"/>
                </a:cubicBezTo>
                <a:cubicBezTo>
                  <a:pt x="405" y="26"/>
                  <a:pt x="374" y="41"/>
                  <a:pt x="354" y="62"/>
                </a:cubicBezTo>
                <a:cubicBezTo>
                  <a:pt x="287" y="0"/>
                  <a:pt x="287" y="0"/>
                  <a:pt x="287" y="0"/>
                </a:cubicBezTo>
                <a:cubicBezTo>
                  <a:pt x="117" y="175"/>
                  <a:pt x="6" y="413"/>
                  <a:pt x="0" y="677"/>
                </a:cubicBezTo>
                <a:lnTo>
                  <a:pt x="85" y="677"/>
                </a:lnTo>
                <a:close/>
              </a:path>
            </a:pathLst>
          </a:custGeom>
          <a:solidFill>
            <a:schemeClr val="accent2"/>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11" name="Freeform 12">
            <a:extLst>
              <a:ext uri="{FF2B5EF4-FFF2-40B4-BE49-F238E27FC236}">
                <a16:creationId xmlns:a16="http://schemas.microsoft.com/office/drawing/2014/main" id="{B766D172-DB61-4CCA-D5AB-CE69D6F6E7DC}"/>
              </a:ext>
            </a:extLst>
          </p:cNvPr>
          <p:cNvSpPr/>
          <p:nvPr/>
        </p:nvSpPr>
        <p:spPr bwMode="auto">
          <a:xfrm>
            <a:off x="3867128" y="1543700"/>
            <a:ext cx="1363325" cy="975840"/>
          </a:xfrm>
          <a:custGeom>
            <a:avLst/>
            <a:gdLst>
              <a:gd name="T0" fmla="*/ 713 w 823"/>
              <a:gd name="T1" fmla="*/ 93 h 589"/>
              <a:gd name="T2" fmla="*/ 700 w 823"/>
              <a:gd name="T3" fmla="*/ 93 h 589"/>
              <a:gd name="T4" fmla="*/ 700 w 823"/>
              <a:gd name="T5" fmla="*/ 0 h 589"/>
              <a:gd name="T6" fmla="*/ 0 w 823"/>
              <a:gd name="T7" fmla="*/ 291 h 589"/>
              <a:gd name="T8" fmla="*/ 54 w 823"/>
              <a:gd name="T9" fmla="*/ 340 h 589"/>
              <a:gd name="T10" fmla="*/ 141 w 823"/>
              <a:gd name="T11" fmla="*/ 311 h 589"/>
              <a:gd name="T12" fmla="*/ 268 w 823"/>
              <a:gd name="T13" fmla="*/ 443 h 589"/>
              <a:gd name="T14" fmla="*/ 239 w 823"/>
              <a:gd name="T15" fmla="*/ 524 h 589"/>
              <a:gd name="T16" fmla="*/ 303 w 823"/>
              <a:gd name="T17" fmla="*/ 589 h 589"/>
              <a:gd name="T18" fmla="*/ 700 w 823"/>
              <a:gd name="T19" fmla="*/ 427 h 589"/>
              <a:gd name="T20" fmla="*/ 700 w 823"/>
              <a:gd name="T21" fmla="*/ 318 h 589"/>
              <a:gd name="T22" fmla="*/ 713 w 823"/>
              <a:gd name="T23" fmla="*/ 319 h 589"/>
              <a:gd name="T24" fmla="*/ 823 w 823"/>
              <a:gd name="T25" fmla="*/ 206 h 589"/>
              <a:gd name="T26" fmla="*/ 713 w 823"/>
              <a:gd name="T27" fmla="*/ 93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3" h="589">
                <a:moveTo>
                  <a:pt x="713" y="93"/>
                </a:moveTo>
                <a:cubicBezTo>
                  <a:pt x="709" y="93"/>
                  <a:pt x="704" y="93"/>
                  <a:pt x="700" y="93"/>
                </a:cubicBezTo>
                <a:cubicBezTo>
                  <a:pt x="700" y="0"/>
                  <a:pt x="700" y="0"/>
                  <a:pt x="700" y="0"/>
                </a:cubicBezTo>
                <a:cubicBezTo>
                  <a:pt x="430" y="0"/>
                  <a:pt x="184" y="113"/>
                  <a:pt x="0" y="291"/>
                </a:cubicBezTo>
                <a:cubicBezTo>
                  <a:pt x="54" y="340"/>
                  <a:pt x="54" y="340"/>
                  <a:pt x="54" y="340"/>
                </a:cubicBezTo>
                <a:cubicBezTo>
                  <a:pt x="79" y="321"/>
                  <a:pt x="109" y="311"/>
                  <a:pt x="141" y="311"/>
                </a:cubicBezTo>
                <a:cubicBezTo>
                  <a:pt x="214" y="311"/>
                  <a:pt x="268" y="366"/>
                  <a:pt x="268" y="443"/>
                </a:cubicBezTo>
                <a:cubicBezTo>
                  <a:pt x="268" y="471"/>
                  <a:pt x="257" y="500"/>
                  <a:pt x="239" y="524"/>
                </a:cubicBezTo>
                <a:cubicBezTo>
                  <a:pt x="303" y="589"/>
                  <a:pt x="303" y="589"/>
                  <a:pt x="303" y="589"/>
                </a:cubicBezTo>
                <a:cubicBezTo>
                  <a:pt x="405" y="489"/>
                  <a:pt x="548" y="427"/>
                  <a:pt x="700" y="427"/>
                </a:cubicBezTo>
                <a:cubicBezTo>
                  <a:pt x="700" y="387"/>
                  <a:pt x="700" y="351"/>
                  <a:pt x="700" y="318"/>
                </a:cubicBezTo>
                <a:cubicBezTo>
                  <a:pt x="704" y="318"/>
                  <a:pt x="709" y="319"/>
                  <a:pt x="713" y="319"/>
                </a:cubicBezTo>
                <a:cubicBezTo>
                  <a:pt x="774" y="319"/>
                  <a:pt x="823" y="268"/>
                  <a:pt x="823" y="206"/>
                </a:cubicBezTo>
                <a:cubicBezTo>
                  <a:pt x="823" y="143"/>
                  <a:pt x="774" y="93"/>
                  <a:pt x="713" y="93"/>
                </a:cubicBezTo>
                <a:close/>
              </a:path>
            </a:pathLst>
          </a:custGeom>
          <a:solidFill>
            <a:schemeClr val="accent5"/>
          </a:solidFill>
          <a:ln>
            <a:noFill/>
          </a:ln>
        </p:spPr>
        <p:txBody>
          <a:bodyPr vert="horz" wrap="square" lIns="91440" tIns="45720" rIns="91440" bIns="45720" numCol="1" anchor="t" anchorCtr="0" compatLnSpc="1"/>
          <a:lstStyle/>
          <a:p>
            <a:pPr>
              <a:lnSpc>
                <a:spcPct val="130000"/>
              </a:lnSpc>
            </a:pPr>
            <a:endParaRPr lang="id-ID">
              <a:ea typeface="微软雅黑" panose="020B0503020204020204" pitchFamily="34" charset="-122"/>
              <a:cs typeface="+mn-ea"/>
              <a:sym typeface="+mn-lt"/>
            </a:endParaRPr>
          </a:p>
        </p:txBody>
      </p:sp>
      <p:sp>
        <p:nvSpPr>
          <p:cNvPr id="12" name="TextBox 66">
            <a:extLst>
              <a:ext uri="{FF2B5EF4-FFF2-40B4-BE49-F238E27FC236}">
                <a16:creationId xmlns:a16="http://schemas.microsoft.com/office/drawing/2014/main" id="{8F343F93-A711-AA21-164F-760D36D7E82E}"/>
              </a:ext>
            </a:extLst>
          </p:cNvPr>
          <p:cNvSpPr txBox="1"/>
          <p:nvPr/>
        </p:nvSpPr>
        <p:spPr>
          <a:xfrm>
            <a:off x="1471932" y="1037087"/>
            <a:ext cx="1789271" cy="387222"/>
          </a:xfrm>
          <a:prstGeom prst="rect">
            <a:avLst/>
          </a:prstGeom>
          <a:noFill/>
        </p:spPr>
        <p:txBody>
          <a:bodyPr wrap="none" rtlCol="0">
            <a:spAutoFit/>
          </a:bodyPr>
          <a:lstStyle/>
          <a:p>
            <a:pPr algn="r">
              <a:lnSpc>
                <a:spcPct val="130000"/>
              </a:lnSpc>
            </a:pPr>
            <a:r>
              <a:rPr lang="en-US" altLang="zh-CN" sz="1600" b="1" dirty="0">
                <a:ea typeface="等线" panose="02010600030101010101" pitchFamily="2" charset="-122"/>
                <a:cs typeface="+mn-ea"/>
                <a:sym typeface="+mn-lt"/>
              </a:rPr>
              <a:t>RVspace</a:t>
            </a:r>
            <a:r>
              <a:rPr lang="zh-CN" altLang="en-US" sz="1600" b="1" dirty="0">
                <a:ea typeface="等线" panose="02010600030101010101" pitchFamily="2" charset="-122"/>
                <a:cs typeface="+mn-ea"/>
                <a:sym typeface="+mn-lt"/>
              </a:rPr>
              <a:t>产品中心</a:t>
            </a:r>
          </a:p>
        </p:txBody>
      </p:sp>
      <p:sp>
        <p:nvSpPr>
          <p:cNvPr id="14" name="TextBox 68">
            <a:extLst>
              <a:ext uri="{FF2B5EF4-FFF2-40B4-BE49-F238E27FC236}">
                <a16:creationId xmlns:a16="http://schemas.microsoft.com/office/drawing/2014/main" id="{E5821BEE-ED32-545C-A1D8-30A52E461AC0}"/>
              </a:ext>
            </a:extLst>
          </p:cNvPr>
          <p:cNvSpPr txBox="1"/>
          <p:nvPr/>
        </p:nvSpPr>
        <p:spPr>
          <a:xfrm>
            <a:off x="915100" y="2253129"/>
            <a:ext cx="1789272" cy="387222"/>
          </a:xfrm>
          <a:prstGeom prst="rect">
            <a:avLst/>
          </a:prstGeom>
          <a:noFill/>
        </p:spPr>
        <p:txBody>
          <a:bodyPr wrap="none" rtlCol="0">
            <a:spAutoFit/>
          </a:bodyPr>
          <a:lstStyle/>
          <a:p>
            <a:pPr algn="r">
              <a:lnSpc>
                <a:spcPct val="130000"/>
              </a:lnSpc>
            </a:pPr>
            <a:r>
              <a:rPr lang="en-US" altLang="zh-CN" sz="1600" b="1" dirty="0">
                <a:ea typeface="等线" panose="02010600030101010101" pitchFamily="2" charset="-122"/>
                <a:cs typeface="+mn-ea"/>
                <a:sym typeface="+mn-lt"/>
              </a:rPr>
              <a:t>RVspace</a:t>
            </a:r>
            <a:r>
              <a:rPr lang="zh-CN" altLang="en-US" sz="1600" b="1" dirty="0">
                <a:ea typeface="等线" panose="02010600030101010101" pitchFamily="2" charset="-122"/>
                <a:cs typeface="+mn-ea"/>
                <a:sym typeface="+mn-lt"/>
              </a:rPr>
              <a:t>购买中心</a:t>
            </a:r>
          </a:p>
        </p:txBody>
      </p:sp>
      <p:sp>
        <p:nvSpPr>
          <p:cNvPr id="17" name="TextBox 70">
            <a:extLst>
              <a:ext uri="{FF2B5EF4-FFF2-40B4-BE49-F238E27FC236}">
                <a16:creationId xmlns:a16="http://schemas.microsoft.com/office/drawing/2014/main" id="{67C2C1F0-5691-2D2F-4B78-B5E670C681AE}"/>
              </a:ext>
            </a:extLst>
          </p:cNvPr>
          <p:cNvSpPr txBox="1"/>
          <p:nvPr/>
        </p:nvSpPr>
        <p:spPr>
          <a:xfrm>
            <a:off x="862186" y="3487061"/>
            <a:ext cx="1789271" cy="385939"/>
          </a:xfrm>
          <a:prstGeom prst="rect">
            <a:avLst/>
          </a:prstGeom>
          <a:noFill/>
        </p:spPr>
        <p:txBody>
          <a:bodyPr wrap="none" rtlCol="0">
            <a:spAutoFit/>
          </a:bodyPr>
          <a:lstStyle/>
          <a:p>
            <a:pPr algn="r">
              <a:lnSpc>
                <a:spcPct val="130000"/>
              </a:lnSpc>
            </a:pPr>
            <a:r>
              <a:rPr lang="en-US" altLang="zh-CN" sz="1600" b="1" dirty="0">
                <a:ea typeface="微软雅黑" panose="020B0503020204020204" pitchFamily="34" charset="-122"/>
                <a:cs typeface="+mn-ea"/>
                <a:sym typeface="+mn-lt"/>
              </a:rPr>
              <a:t>RVspace</a:t>
            </a:r>
            <a:r>
              <a:rPr lang="zh-CN" altLang="en-US" sz="1600" b="1" dirty="0">
                <a:latin typeface="等线" panose="02010600030101010101" pitchFamily="2" charset="-122"/>
                <a:ea typeface="等线" panose="02010600030101010101" pitchFamily="2" charset="-122"/>
                <a:cs typeface="+mn-ea"/>
                <a:sym typeface="+mn-lt"/>
              </a:rPr>
              <a:t>合作中心</a:t>
            </a:r>
          </a:p>
        </p:txBody>
      </p:sp>
      <p:sp>
        <p:nvSpPr>
          <p:cNvPr id="19" name="TextBox 72">
            <a:extLst>
              <a:ext uri="{FF2B5EF4-FFF2-40B4-BE49-F238E27FC236}">
                <a16:creationId xmlns:a16="http://schemas.microsoft.com/office/drawing/2014/main" id="{E770AB3B-194A-2F64-EC0C-661EAF616017}"/>
              </a:ext>
            </a:extLst>
          </p:cNvPr>
          <p:cNvSpPr txBox="1"/>
          <p:nvPr/>
        </p:nvSpPr>
        <p:spPr>
          <a:xfrm>
            <a:off x="1386302" y="4741911"/>
            <a:ext cx="1789271" cy="385939"/>
          </a:xfrm>
          <a:prstGeom prst="rect">
            <a:avLst/>
          </a:prstGeom>
          <a:noFill/>
        </p:spPr>
        <p:txBody>
          <a:bodyPr wrap="none" rtlCol="0">
            <a:spAutoFit/>
          </a:bodyPr>
          <a:lstStyle/>
          <a:p>
            <a:pPr algn="r">
              <a:lnSpc>
                <a:spcPct val="130000"/>
              </a:lnSpc>
            </a:pPr>
            <a:r>
              <a:rPr lang="en-US" altLang="zh-CN" sz="1600" b="1" dirty="0">
                <a:ea typeface="微软雅黑" panose="020B0503020204020204" pitchFamily="34" charset="-122"/>
                <a:cs typeface="+mn-ea"/>
                <a:sym typeface="+mn-lt"/>
              </a:rPr>
              <a:t>RVspace</a:t>
            </a:r>
            <a:r>
              <a:rPr lang="zh-CN" altLang="en-US" sz="1600" b="1" dirty="0">
                <a:latin typeface="等线" panose="02010600030101010101" pitchFamily="2" charset="-122"/>
                <a:ea typeface="等线" panose="02010600030101010101" pitchFamily="2" charset="-122"/>
                <a:cs typeface="+mn-ea"/>
                <a:sym typeface="+mn-lt"/>
              </a:rPr>
              <a:t>方案中心</a:t>
            </a:r>
          </a:p>
        </p:txBody>
      </p:sp>
      <p:sp>
        <p:nvSpPr>
          <p:cNvPr id="21" name="TextBox 74">
            <a:extLst>
              <a:ext uri="{FF2B5EF4-FFF2-40B4-BE49-F238E27FC236}">
                <a16:creationId xmlns:a16="http://schemas.microsoft.com/office/drawing/2014/main" id="{77CF144F-C1D8-3934-A487-F31B6F3732F5}"/>
              </a:ext>
            </a:extLst>
          </p:cNvPr>
          <p:cNvSpPr txBox="1"/>
          <p:nvPr/>
        </p:nvSpPr>
        <p:spPr>
          <a:xfrm>
            <a:off x="6909259" y="1027367"/>
            <a:ext cx="1789272" cy="385939"/>
          </a:xfrm>
          <a:prstGeom prst="rect">
            <a:avLst/>
          </a:prstGeom>
          <a:noFill/>
        </p:spPr>
        <p:txBody>
          <a:bodyPr wrap="none" rtlCol="0">
            <a:spAutoFit/>
          </a:bodyPr>
          <a:lstStyle/>
          <a:p>
            <a:pPr>
              <a:lnSpc>
                <a:spcPct val="130000"/>
              </a:lnSpc>
            </a:pPr>
            <a:r>
              <a:rPr lang="en-US" altLang="zh-CN" sz="1600" b="1" dirty="0">
                <a:ea typeface="微软雅黑" panose="020B0503020204020204" pitchFamily="34" charset="-122"/>
                <a:cs typeface="+mn-ea"/>
                <a:sym typeface="+mn-lt"/>
              </a:rPr>
              <a:t>RVspace</a:t>
            </a:r>
            <a:r>
              <a:rPr lang="zh-CN" altLang="en-US" sz="1600" b="1" dirty="0">
                <a:latin typeface="等线" panose="02010600030101010101" pitchFamily="2" charset="-122"/>
                <a:ea typeface="等线" panose="02010600030101010101" pitchFamily="2" charset="-122"/>
                <a:cs typeface="+mn-ea"/>
                <a:sym typeface="+mn-lt"/>
              </a:rPr>
              <a:t>代码中心</a:t>
            </a:r>
          </a:p>
        </p:txBody>
      </p:sp>
      <p:sp>
        <p:nvSpPr>
          <p:cNvPr id="23" name="TextBox 76">
            <a:extLst>
              <a:ext uri="{FF2B5EF4-FFF2-40B4-BE49-F238E27FC236}">
                <a16:creationId xmlns:a16="http://schemas.microsoft.com/office/drawing/2014/main" id="{8F7AF37F-BA41-08E3-9F98-38EA75DE036A}"/>
              </a:ext>
            </a:extLst>
          </p:cNvPr>
          <p:cNvSpPr txBox="1"/>
          <p:nvPr/>
        </p:nvSpPr>
        <p:spPr>
          <a:xfrm>
            <a:off x="7391670" y="2243409"/>
            <a:ext cx="1789272" cy="385939"/>
          </a:xfrm>
          <a:prstGeom prst="rect">
            <a:avLst/>
          </a:prstGeom>
          <a:noFill/>
        </p:spPr>
        <p:txBody>
          <a:bodyPr wrap="none" rtlCol="0">
            <a:spAutoFit/>
          </a:bodyPr>
          <a:lstStyle/>
          <a:p>
            <a:pPr>
              <a:lnSpc>
                <a:spcPct val="130000"/>
              </a:lnSpc>
            </a:pPr>
            <a:r>
              <a:rPr lang="en-US" altLang="zh-CN" sz="1600" b="1" dirty="0">
                <a:ea typeface="微软雅黑" panose="020B0503020204020204" pitchFamily="34" charset="-122"/>
                <a:cs typeface="+mn-ea"/>
                <a:sym typeface="+mn-lt"/>
              </a:rPr>
              <a:t>RVspace</a:t>
            </a:r>
            <a:r>
              <a:rPr lang="zh-CN" altLang="en-US" sz="1600" b="1" dirty="0">
                <a:latin typeface="等线" panose="02010600030101010101" pitchFamily="2" charset="-122"/>
                <a:ea typeface="等线" panose="02010600030101010101" pitchFamily="2" charset="-122"/>
                <a:cs typeface="+mn-ea"/>
                <a:sym typeface="+mn-lt"/>
              </a:rPr>
              <a:t>应用中心</a:t>
            </a:r>
          </a:p>
        </p:txBody>
      </p:sp>
      <p:sp>
        <p:nvSpPr>
          <p:cNvPr id="25" name="TextBox 78">
            <a:extLst>
              <a:ext uri="{FF2B5EF4-FFF2-40B4-BE49-F238E27FC236}">
                <a16:creationId xmlns:a16="http://schemas.microsoft.com/office/drawing/2014/main" id="{80BD722A-6A8A-E72E-C392-2A23A90E3DB8}"/>
              </a:ext>
            </a:extLst>
          </p:cNvPr>
          <p:cNvSpPr txBox="1"/>
          <p:nvPr/>
        </p:nvSpPr>
        <p:spPr>
          <a:xfrm>
            <a:off x="7391670" y="3435743"/>
            <a:ext cx="1789272" cy="385939"/>
          </a:xfrm>
          <a:prstGeom prst="rect">
            <a:avLst/>
          </a:prstGeom>
          <a:noFill/>
        </p:spPr>
        <p:txBody>
          <a:bodyPr wrap="none" rtlCol="0">
            <a:spAutoFit/>
          </a:bodyPr>
          <a:lstStyle/>
          <a:p>
            <a:pPr>
              <a:lnSpc>
                <a:spcPct val="130000"/>
              </a:lnSpc>
            </a:pPr>
            <a:r>
              <a:rPr lang="en-US" altLang="zh-CN" sz="1600" b="1" dirty="0">
                <a:ea typeface="微软雅黑" panose="020B0503020204020204" pitchFamily="34" charset="-122"/>
                <a:cs typeface="+mn-ea"/>
                <a:sym typeface="+mn-lt"/>
              </a:rPr>
              <a:t>RVspace</a:t>
            </a:r>
            <a:r>
              <a:rPr lang="zh-CN" altLang="en-US" sz="1600" b="1" dirty="0">
                <a:latin typeface="等线" panose="02010600030101010101" pitchFamily="2" charset="-122"/>
                <a:ea typeface="等线" panose="02010600030101010101" pitchFamily="2" charset="-122"/>
                <a:cs typeface="+mn-ea"/>
                <a:sym typeface="+mn-lt"/>
              </a:rPr>
              <a:t>文档中心</a:t>
            </a:r>
            <a:endParaRPr lang="en-US" altLang="zh-CN" sz="1600" b="1" dirty="0">
              <a:latin typeface="等线" panose="02010600030101010101" pitchFamily="2" charset="-122"/>
              <a:ea typeface="等线" panose="02010600030101010101" pitchFamily="2" charset="-122"/>
              <a:cs typeface="+mn-ea"/>
              <a:sym typeface="+mn-lt"/>
            </a:endParaRPr>
          </a:p>
        </p:txBody>
      </p:sp>
      <p:sp>
        <p:nvSpPr>
          <p:cNvPr id="27" name="TextBox 80">
            <a:extLst>
              <a:ext uri="{FF2B5EF4-FFF2-40B4-BE49-F238E27FC236}">
                <a16:creationId xmlns:a16="http://schemas.microsoft.com/office/drawing/2014/main" id="{06460D4A-B18E-4D6F-67BF-3957F2589F02}"/>
              </a:ext>
            </a:extLst>
          </p:cNvPr>
          <p:cNvSpPr txBox="1"/>
          <p:nvPr/>
        </p:nvSpPr>
        <p:spPr>
          <a:xfrm>
            <a:off x="6867703" y="4741495"/>
            <a:ext cx="1789272" cy="385939"/>
          </a:xfrm>
          <a:prstGeom prst="rect">
            <a:avLst/>
          </a:prstGeom>
          <a:noFill/>
        </p:spPr>
        <p:txBody>
          <a:bodyPr wrap="none" rtlCol="0">
            <a:spAutoFit/>
          </a:bodyPr>
          <a:lstStyle/>
          <a:p>
            <a:pPr>
              <a:lnSpc>
                <a:spcPct val="130000"/>
              </a:lnSpc>
            </a:pPr>
            <a:r>
              <a:rPr lang="en-US" altLang="zh-CN" sz="1600" b="1" dirty="0">
                <a:ea typeface="微软雅黑" panose="020B0503020204020204" pitchFamily="34" charset="-122"/>
                <a:cs typeface="+mn-ea"/>
                <a:sym typeface="+mn-lt"/>
              </a:rPr>
              <a:t>RVspace</a:t>
            </a:r>
            <a:r>
              <a:rPr lang="zh-CN" altLang="en-US" sz="1600" b="1" dirty="0">
                <a:latin typeface="等线" panose="02010600030101010101" pitchFamily="2" charset="-122"/>
                <a:ea typeface="等线" panose="02010600030101010101" pitchFamily="2" charset="-122"/>
                <a:cs typeface="+mn-ea"/>
                <a:sym typeface="+mn-lt"/>
              </a:rPr>
              <a:t>交流中心</a:t>
            </a:r>
          </a:p>
        </p:txBody>
      </p:sp>
      <p:grpSp>
        <p:nvGrpSpPr>
          <p:cNvPr id="29" name="Group 82">
            <a:extLst>
              <a:ext uri="{FF2B5EF4-FFF2-40B4-BE49-F238E27FC236}">
                <a16:creationId xmlns:a16="http://schemas.microsoft.com/office/drawing/2014/main" id="{63A00BF4-0798-DD8A-2A7F-001A9DA0385A}"/>
              </a:ext>
            </a:extLst>
          </p:cNvPr>
          <p:cNvGrpSpPr/>
          <p:nvPr/>
        </p:nvGrpSpPr>
        <p:grpSpPr>
          <a:xfrm flipH="1">
            <a:off x="5892860" y="1324424"/>
            <a:ext cx="882188" cy="293356"/>
            <a:chOff x="3231020" y="2095999"/>
            <a:chExt cx="1031518" cy="343013"/>
          </a:xfrm>
        </p:grpSpPr>
        <p:cxnSp>
          <p:nvCxnSpPr>
            <p:cNvPr id="30" name="Straight Connector 83">
              <a:extLst>
                <a:ext uri="{FF2B5EF4-FFF2-40B4-BE49-F238E27FC236}">
                  <a16:creationId xmlns:a16="http://schemas.microsoft.com/office/drawing/2014/main" id="{870D4863-CE5E-05F7-3F09-3F35618C1B36}"/>
                </a:ext>
              </a:extLst>
            </p:cNvPr>
            <p:cNvCxnSpPr/>
            <p:nvPr/>
          </p:nvCxnSpPr>
          <p:spPr>
            <a:xfrm flipH="1" flipV="1">
              <a:off x="3919525" y="2095999"/>
              <a:ext cx="343013" cy="34301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84">
              <a:extLst>
                <a:ext uri="{FF2B5EF4-FFF2-40B4-BE49-F238E27FC236}">
                  <a16:creationId xmlns:a16="http://schemas.microsoft.com/office/drawing/2014/main" id="{2F2514C0-DBE8-4782-F769-B35B3EA03536}"/>
                </a:ext>
              </a:extLst>
            </p:cNvPr>
            <p:cNvCxnSpPr/>
            <p:nvPr/>
          </p:nvCxnSpPr>
          <p:spPr>
            <a:xfrm flipH="1">
              <a:off x="3231020" y="2095999"/>
              <a:ext cx="68936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grpSp>
        <p:nvGrpSpPr>
          <p:cNvPr id="32" name="Group 85">
            <a:extLst>
              <a:ext uri="{FF2B5EF4-FFF2-40B4-BE49-F238E27FC236}">
                <a16:creationId xmlns:a16="http://schemas.microsoft.com/office/drawing/2014/main" id="{71D80EC0-CD64-888D-3EEB-180B1A707831}"/>
              </a:ext>
            </a:extLst>
          </p:cNvPr>
          <p:cNvGrpSpPr/>
          <p:nvPr/>
        </p:nvGrpSpPr>
        <p:grpSpPr>
          <a:xfrm>
            <a:off x="3331945" y="1312839"/>
            <a:ext cx="882188" cy="293356"/>
            <a:chOff x="3231020" y="2095999"/>
            <a:chExt cx="1031518" cy="343013"/>
          </a:xfrm>
        </p:grpSpPr>
        <p:cxnSp>
          <p:nvCxnSpPr>
            <p:cNvPr id="33" name="Straight Connector 86">
              <a:extLst>
                <a:ext uri="{FF2B5EF4-FFF2-40B4-BE49-F238E27FC236}">
                  <a16:creationId xmlns:a16="http://schemas.microsoft.com/office/drawing/2014/main" id="{3793894B-09DD-8668-0669-AD26963C525E}"/>
                </a:ext>
              </a:extLst>
            </p:cNvPr>
            <p:cNvCxnSpPr/>
            <p:nvPr/>
          </p:nvCxnSpPr>
          <p:spPr>
            <a:xfrm flipH="1" flipV="1">
              <a:off x="3919525" y="2095999"/>
              <a:ext cx="343013" cy="34301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87">
              <a:extLst>
                <a:ext uri="{FF2B5EF4-FFF2-40B4-BE49-F238E27FC236}">
                  <a16:creationId xmlns:a16="http://schemas.microsoft.com/office/drawing/2014/main" id="{ED2F7493-8D2F-76B8-1846-A2CBF7A5DB6A}"/>
                </a:ext>
              </a:extLst>
            </p:cNvPr>
            <p:cNvCxnSpPr/>
            <p:nvPr/>
          </p:nvCxnSpPr>
          <p:spPr>
            <a:xfrm flipH="1">
              <a:off x="3231020" y="2095999"/>
              <a:ext cx="689367" cy="0"/>
            </a:xfrm>
            <a:prstGeom prst="straightConnector1">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cxnSp>
        <p:nvCxnSpPr>
          <p:cNvPr id="35" name="Straight Arrow Connector 88">
            <a:extLst>
              <a:ext uri="{FF2B5EF4-FFF2-40B4-BE49-F238E27FC236}">
                <a16:creationId xmlns:a16="http://schemas.microsoft.com/office/drawing/2014/main" id="{20855DC2-B4D8-712C-A481-E92178EF00B2}"/>
              </a:ext>
            </a:extLst>
          </p:cNvPr>
          <p:cNvCxnSpPr/>
          <p:nvPr/>
        </p:nvCxnSpPr>
        <p:spPr>
          <a:xfrm flipH="1">
            <a:off x="2742376" y="2508286"/>
            <a:ext cx="589569"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89">
            <a:extLst>
              <a:ext uri="{FF2B5EF4-FFF2-40B4-BE49-F238E27FC236}">
                <a16:creationId xmlns:a16="http://schemas.microsoft.com/office/drawing/2014/main" id="{B2894D07-6F68-32A7-7390-57D76779513A}"/>
              </a:ext>
            </a:extLst>
          </p:cNvPr>
          <p:cNvCxnSpPr/>
          <p:nvPr/>
        </p:nvCxnSpPr>
        <p:spPr>
          <a:xfrm>
            <a:off x="6743231" y="2508286"/>
            <a:ext cx="589569" cy="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90">
            <a:extLst>
              <a:ext uri="{FF2B5EF4-FFF2-40B4-BE49-F238E27FC236}">
                <a16:creationId xmlns:a16="http://schemas.microsoft.com/office/drawing/2014/main" id="{26E50F49-A09B-FB93-A9FD-6DF5158E3EBB}"/>
              </a:ext>
            </a:extLst>
          </p:cNvPr>
          <p:cNvCxnSpPr/>
          <p:nvPr/>
        </p:nvCxnSpPr>
        <p:spPr>
          <a:xfrm flipH="1">
            <a:off x="2704372" y="3729823"/>
            <a:ext cx="589569" cy="0"/>
          </a:xfrm>
          <a:prstGeom prst="straightConnector1">
            <a:avLst/>
          </a:prstGeom>
          <a:ln w="12700">
            <a:solidFill>
              <a:schemeClr val="tx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91">
            <a:extLst>
              <a:ext uri="{FF2B5EF4-FFF2-40B4-BE49-F238E27FC236}">
                <a16:creationId xmlns:a16="http://schemas.microsoft.com/office/drawing/2014/main" id="{CC0B56DD-FDB8-5B48-1CC2-0631960DC5B1}"/>
              </a:ext>
            </a:extLst>
          </p:cNvPr>
          <p:cNvCxnSpPr/>
          <p:nvPr/>
        </p:nvCxnSpPr>
        <p:spPr>
          <a:xfrm>
            <a:off x="6743231" y="3729823"/>
            <a:ext cx="589569" cy="0"/>
          </a:xfrm>
          <a:prstGeom prst="straightConnector1">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nvGrpSpPr>
          <p:cNvPr id="39" name="Group 92">
            <a:extLst>
              <a:ext uri="{FF2B5EF4-FFF2-40B4-BE49-F238E27FC236}">
                <a16:creationId xmlns:a16="http://schemas.microsoft.com/office/drawing/2014/main" id="{5FA1CB46-5A76-6A07-E70E-F9FB1F1F7FF6}"/>
              </a:ext>
            </a:extLst>
          </p:cNvPr>
          <p:cNvGrpSpPr/>
          <p:nvPr/>
        </p:nvGrpSpPr>
        <p:grpSpPr>
          <a:xfrm rot="10800000" flipH="1">
            <a:off x="3303278" y="4741495"/>
            <a:ext cx="882188" cy="293356"/>
            <a:chOff x="3231020" y="2095999"/>
            <a:chExt cx="1031518" cy="343013"/>
          </a:xfrm>
        </p:grpSpPr>
        <p:cxnSp>
          <p:nvCxnSpPr>
            <p:cNvPr id="40" name="Straight Connector 93">
              <a:extLst>
                <a:ext uri="{FF2B5EF4-FFF2-40B4-BE49-F238E27FC236}">
                  <a16:creationId xmlns:a16="http://schemas.microsoft.com/office/drawing/2014/main" id="{CE35611F-24A3-8607-650C-064E96EF32F5}"/>
                </a:ext>
              </a:extLst>
            </p:cNvPr>
            <p:cNvCxnSpPr/>
            <p:nvPr/>
          </p:nvCxnSpPr>
          <p:spPr>
            <a:xfrm flipH="1" flipV="1">
              <a:off x="3919525" y="2095999"/>
              <a:ext cx="343013" cy="343013"/>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4">
              <a:extLst>
                <a:ext uri="{FF2B5EF4-FFF2-40B4-BE49-F238E27FC236}">
                  <a16:creationId xmlns:a16="http://schemas.microsoft.com/office/drawing/2014/main" id="{260B037B-DC9F-440C-7385-86F76E84F775}"/>
                </a:ext>
              </a:extLst>
            </p:cNvPr>
            <p:cNvCxnSpPr/>
            <p:nvPr/>
          </p:nvCxnSpPr>
          <p:spPr>
            <a:xfrm flipH="1">
              <a:off x="3231020" y="2095999"/>
              <a:ext cx="689367" cy="0"/>
            </a:xfrm>
            <a:prstGeom prst="straightConnector1">
              <a:avLst/>
            </a:prstGeom>
            <a:ln w="12700">
              <a:solidFill>
                <a:schemeClr val="tx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2" name="Group 95">
            <a:extLst>
              <a:ext uri="{FF2B5EF4-FFF2-40B4-BE49-F238E27FC236}">
                <a16:creationId xmlns:a16="http://schemas.microsoft.com/office/drawing/2014/main" id="{07BB18A5-81C9-1BD8-0F5C-D6C60B8E3590}"/>
              </a:ext>
            </a:extLst>
          </p:cNvPr>
          <p:cNvGrpSpPr/>
          <p:nvPr/>
        </p:nvGrpSpPr>
        <p:grpSpPr>
          <a:xfrm rot="10800000">
            <a:off x="5864193" y="4753080"/>
            <a:ext cx="882188" cy="293356"/>
            <a:chOff x="3231020" y="2095999"/>
            <a:chExt cx="1031518" cy="343013"/>
          </a:xfrm>
        </p:grpSpPr>
        <p:cxnSp>
          <p:nvCxnSpPr>
            <p:cNvPr id="43" name="Straight Connector 96">
              <a:extLst>
                <a:ext uri="{FF2B5EF4-FFF2-40B4-BE49-F238E27FC236}">
                  <a16:creationId xmlns:a16="http://schemas.microsoft.com/office/drawing/2014/main" id="{629EF08F-0402-E4BA-ED20-AB421685CA72}"/>
                </a:ext>
              </a:extLst>
            </p:cNvPr>
            <p:cNvCxnSpPr/>
            <p:nvPr/>
          </p:nvCxnSpPr>
          <p:spPr>
            <a:xfrm flipH="1" flipV="1">
              <a:off x="3919525" y="2095999"/>
              <a:ext cx="343013" cy="34301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7">
              <a:extLst>
                <a:ext uri="{FF2B5EF4-FFF2-40B4-BE49-F238E27FC236}">
                  <a16:creationId xmlns:a16="http://schemas.microsoft.com/office/drawing/2014/main" id="{7DCF0746-D4E0-E8DC-6114-7117C7A55E5C}"/>
                </a:ext>
              </a:extLst>
            </p:cNvPr>
            <p:cNvCxnSpPr/>
            <p:nvPr/>
          </p:nvCxnSpPr>
          <p:spPr>
            <a:xfrm flipH="1">
              <a:off x="3231020" y="2095999"/>
              <a:ext cx="689367" cy="0"/>
            </a:xfrm>
            <a:prstGeom prst="straightConnector1">
              <a:avLst/>
            </a:prstGeom>
            <a:ln w="12700">
              <a:solidFill>
                <a:schemeClr val="accent6"/>
              </a:solidFill>
              <a:tailEnd type="oval"/>
            </a:ln>
          </p:spPr>
          <p:style>
            <a:lnRef idx="1">
              <a:schemeClr val="accent1"/>
            </a:lnRef>
            <a:fillRef idx="0">
              <a:schemeClr val="accent1"/>
            </a:fillRef>
            <a:effectRef idx="0">
              <a:schemeClr val="accent1"/>
            </a:effectRef>
            <a:fontRef idx="minor">
              <a:schemeClr val="tx1"/>
            </a:fontRef>
          </p:style>
        </p:cxnSp>
      </p:grpSp>
      <p:pic>
        <p:nvPicPr>
          <p:cNvPr id="45" name="图片 44">
            <a:extLst>
              <a:ext uri="{FF2B5EF4-FFF2-40B4-BE49-F238E27FC236}">
                <a16:creationId xmlns:a16="http://schemas.microsoft.com/office/drawing/2014/main" id="{83256741-E8CB-2975-8A31-D80DF6948E4A}"/>
              </a:ext>
            </a:extLst>
          </p:cNvPr>
          <p:cNvPicPr>
            <a:picLocks noChangeAspect="1"/>
          </p:cNvPicPr>
          <p:nvPr/>
        </p:nvPicPr>
        <p:blipFill>
          <a:blip r:embed="rId5"/>
          <a:stretch>
            <a:fillRect/>
          </a:stretch>
        </p:blipFill>
        <p:spPr>
          <a:xfrm>
            <a:off x="4167405" y="2833111"/>
            <a:ext cx="1748219" cy="720000"/>
          </a:xfrm>
          <a:prstGeom prst="rect">
            <a:avLst/>
          </a:prstGeom>
        </p:spPr>
      </p:pic>
      <p:sp>
        <p:nvSpPr>
          <p:cNvPr id="46" name="矩形 45">
            <a:extLst>
              <a:ext uri="{FF2B5EF4-FFF2-40B4-BE49-F238E27FC236}">
                <a16:creationId xmlns:a16="http://schemas.microsoft.com/office/drawing/2014/main" id="{0FFD6AAA-A29A-0726-C8A8-2C16D5BB769A}"/>
              </a:ext>
            </a:extLst>
          </p:cNvPr>
          <p:cNvSpPr/>
          <p:nvPr/>
        </p:nvSpPr>
        <p:spPr>
          <a:xfrm>
            <a:off x="4665581" y="3397327"/>
            <a:ext cx="668774" cy="523220"/>
          </a:xfrm>
          <a:prstGeom prst="rect">
            <a:avLst/>
          </a:prstGeom>
          <a:noFill/>
        </p:spPr>
        <p:txBody>
          <a:bodyPr wrap="none" lIns="91440" tIns="45720" rIns="91440" bIns="45720">
            <a:spAutoFit/>
          </a:bodyPr>
          <a:lstStyle/>
          <a:p>
            <a:pPr algn="ctr"/>
            <a:r>
              <a:rPr lang="en-US" altLang="zh-CN" sz="2800" b="1" cap="none" spc="0" dirty="0">
                <a:ln w="0"/>
                <a:solidFill>
                  <a:schemeClr val="tx1"/>
                </a:solidFill>
                <a:effectLst>
                  <a:outerShdw blurRad="38100" dist="19050" dir="2700000" algn="tl" rotWithShape="0">
                    <a:schemeClr val="dk1">
                      <a:alpha val="40000"/>
                    </a:schemeClr>
                  </a:outerShdw>
                </a:effectLst>
              </a:rPr>
              <a:t>2.0</a:t>
            </a:r>
            <a:endParaRPr lang="zh-CN" altLang="en-US" sz="2800" b="1" cap="none" spc="0" dirty="0">
              <a:ln w="0"/>
              <a:solidFill>
                <a:schemeClr val="tx1"/>
              </a:solidFill>
              <a:effectLst>
                <a:outerShdw blurRad="38100" dist="19050" dir="2700000" algn="tl" rotWithShape="0">
                  <a:schemeClr val="dk1">
                    <a:alpha val="40000"/>
                  </a:schemeClr>
                </a:outerShdw>
              </a:effectLst>
            </a:endParaRPr>
          </a:p>
        </p:txBody>
      </p:sp>
      <p:pic>
        <p:nvPicPr>
          <p:cNvPr id="47" name="图形 46">
            <a:extLst>
              <a:ext uri="{FF2B5EF4-FFF2-40B4-BE49-F238E27FC236}">
                <a16:creationId xmlns:a16="http://schemas.microsoft.com/office/drawing/2014/main" id="{5EABBAF7-5D24-D3AD-2628-68AF2D7128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3581" y="1703409"/>
            <a:ext cx="540000" cy="540000"/>
          </a:xfrm>
          <a:prstGeom prst="rect">
            <a:avLst/>
          </a:prstGeom>
        </p:spPr>
      </p:pic>
      <p:pic>
        <p:nvPicPr>
          <p:cNvPr id="48" name="图形 47">
            <a:extLst>
              <a:ext uri="{FF2B5EF4-FFF2-40B4-BE49-F238E27FC236}">
                <a16:creationId xmlns:a16="http://schemas.microsoft.com/office/drawing/2014/main" id="{EE5A012E-9FA8-F3AB-B2BA-5D0D1F2D32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50960" y="1754480"/>
            <a:ext cx="540000" cy="540000"/>
          </a:xfrm>
          <a:prstGeom prst="rect">
            <a:avLst/>
          </a:prstGeom>
        </p:spPr>
      </p:pic>
      <p:pic>
        <p:nvPicPr>
          <p:cNvPr id="49" name="图形 48">
            <a:extLst>
              <a:ext uri="{FF2B5EF4-FFF2-40B4-BE49-F238E27FC236}">
                <a16:creationId xmlns:a16="http://schemas.microsoft.com/office/drawing/2014/main" id="{032BDB4D-D488-A967-4759-6DA9A894D7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9694" y="2531465"/>
            <a:ext cx="540000" cy="540000"/>
          </a:xfrm>
          <a:prstGeom prst="rect">
            <a:avLst/>
          </a:prstGeom>
        </p:spPr>
      </p:pic>
      <p:pic>
        <p:nvPicPr>
          <p:cNvPr id="50" name="图形 49">
            <a:extLst>
              <a:ext uri="{FF2B5EF4-FFF2-40B4-BE49-F238E27FC236}">
                <a16:creationId xmlns:a16="http://schemas.microsoft.com/office/drawing/2014/main" id="{9AD38209-DFFE-EB1D-5D33-678C9EED60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40263" y="3547001"/>
            <a:ext cx="540000" cy="540000"/>
          </a:xfrm>
          <a:prstGeom prst="rect">
            <a:avLst/>
          </a:prstGeom>
        </p:spPr>
      </p:pic>
      <p:pic>
        <p:nvPicPr>
          <p:cNvPr id="51" name="图形 50">
            <a:extLst>
              <a:ext uri="{FF2B5EF4-FFF2-40B4-BE49-F238E27FC236}">
                <a16:creationId xmlns:a16="http://schemas.microsoft.com/office/drawing/2014/main" id="{9F9CE721-F38B-5E07-7114-57C2836FE8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39115" y="4166747"/>
            <a:ext cx="540000" cy="540000"/>
          </a:xfrm>
          <a:prstGeom prst="rect">
            <a:avLst/>
          </a:prstGeom>
        </p:spPr>
      </p:pic>
      <p:pic>
        <p:nvPicPr>
          <p:cNvPr id="52" name="图形 51">
            <a:extLst>
              <a:ext uri="{FF2B5EF4-FFF2-40B4-BE49-F238E27FC236}">
                <a16:creationId xmlns:a16="http://schemas.microsoft.com/office/drawing/2014/main" id="{C1CA5CD3-03C9-D36F-B59F-DE4FBC50A5C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81446" y="4067259"/>
            <a:ext cx="540000" cy="540000"/>
          </a:xfrm>
          <a:prstGeom prst="rect">
            <a:avLst/>
          </a:prstGeom>
        </p:spPr>
      </p:pic>
      <p:pic>
        <p:nvPicPr>
          <p:cNvPr id="53" name="图形 52" descr="购物篮">
            <a:extLst>
              <a:ext uri="{FF2B5EF4-FFF2-40B4-BE49-F238E27FC236}">
                <a16:creationId xmlns:a16="http://schemas.microsoft.com/office/drawing/2014/main" id="{E88C53A6-861F-89E1-9BE1-15549381DCE2}"/>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rcRect/>
          <a:stretch/>
        </p:blipFill>
        <p:spPr>
          <a:xfrm>
            <a:off x="3616040" y="2268636"/>
            <a:ext cx="540000" cy="540000"/>
          </a:xfrm>
          <a:prstGeom prst="rect">
            <a:avLst/>
          </a:prstGeom>
        </p:spPr>
      </p:pic>
      <p:pic>
        <p:nvPicPr>
          <p:cNvPr id="54" name="图形 53" descr="拼图">
            <a:extLst>
              <a:ext uri="{FF2B5EF4-FFF2-40B4-BE49-F238E27FC236}">
                <a16:creationId xmlns:a16="http://schemas.microsoft.com/office/drawing/2014/main" id="{99DC429D-1AEA-1174-37CA-B1834C74CEA6}"/>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rcRect/>
          <a:stretch/>
        </p:blipFill>
        <p:spPr>
          <a:xfrm>
            <a:off x="3543335" y="3303385"/>
            <a:ext cx="540000" cy="540000"/>
          </a:xfrm>
          <a:prstGeom prst="rect">
            <a:avLst/>
          </a:prstGeom>
        </p:spPr>
      </p:pic>
      <p:sp>
        <p:nvSpPr>
          <p:cNvPr id="55" name="矩形 54">
            <a:extLst>
              <a:ext uri="{FF2B5EF4-FFF2-40B4-BE49-F238E27FC236}">
                <a16:creationId xmlns:a16="http://schemas.microsoft.com/office/drawing/2014/main" id="{014E8D0B-4109-F80B-041A-0F2B5BA80663}"/>
              </a:ext>
            </a:extLst>
          </p:cNvPr>
          <p:cNvSpPr/>
          <p:nvPr/>
        </p:nvSpPr>
        <p:spPr>
          <a:xfrm>
            <a:off x="9394371" y="5279571"/>
            <a:ext cx="391886" cy="31568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矩形 55">
            <a:extLst>
              <a:ext uri="{FF2B5EF4-FFF2-40B4-BE49-F238E27FC236}">
                <a16:creationId xmlns:a16="http://schemas.microsoft.com/office/drawing/2014/main" id="{AE02A614-B5CE-0A80-7149-FE2EE91DEA8D}"/>
              </a:ext>
            </a:extLst>
          </p:cNvPr>
          <p:cNvSpPr/>
          <p:nvPr/>
        </p:nvSpPr>
        <p:spPr>
          <a:xfrm>
            <a:off x="9394371" y="5753100"/>
            <a:ext cx="391886" cy="315686"/>
          </a:xfrm>
          <a:prstGeom prst="rect">
            <a:avLst/>
          </a:prstGeom>
          <a:solidFill>
            <a:srgbClr val="ED7D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7" name="TextBox 80">
            <a:extLst>
              <a:ext uri="{FF2B5EF4-FFF2-40B4-BE49-F238E27FC236}">
                <a16:creationId xmlns:a16="http://schemas.microsoft.com/office/drawing/2014/main" id="{B1A4D6C8-4B60-1113-9EB0-DD9F92F78A6A}"/>
              </a:ext>
            </a:extLst>
          </p:cNvPr>
          <p:cNvSpPr txBox="1"/>
          <p:nvPr/>
        </p:nvSpPr>
        <p:spPr>
          <a:xfrm>
            <a:off x="9786257" y="5211956"/>
            <a:ext cx="1684383" cy="385939"/>
          </a:xfrm>
          <a:prstGeom prst="rect">
            <a:avLst/>
          </a:prstGeom>
          <a:noFill/>
        </p:spPr>
        <p:txBody>
          <a:bodyPr wrap="square" rtlCol="0">
            <a:spAutoFit/>
          </a:bodyPr>
          <a:lstStyle/>
          <a:p>
            <a:pPr>
              <a:lnSpc>
                <a:spcPct val="130000"/>
              </a:lnSpc>
            </a:pPr>
            <a:r>
              <a:rPr lang="en-US" altLang="zh-CN" sz="1600" b="1" dirty="0">
                <a:latin typeface="等线" panose="02010600030101010101" pitchFamily="2" charset="-122"/>
                <a:ea typeface="等线" panose="02010600030101010101" pitchFamily="2" charset="-122"/>
                <a:cs typeface="+mn-ea"/>
                <a:sym typeface="+mn-lt"/>
              </a:rPr>
              <a:t>1-</a:t>
            </a:r>
            <a:r>
              <a:rPr lang="zh-CN" altLang="en-US" sz="1600" b="1" dirty="0">
                <a:latin typeface="等线" panose="02010600030101010101" pitchFamily="2" charset="-122"/>
                <a:ea typeface="等线" panose="02010600030101010101" pitchFamily="2" charset="-122"/>
                <a:cs typeface="+mn-ea"/>
                <a:sym typeface="+mn-lt"/>
              </a:rPr>
              <a:t>资源模块</a:t>
            </a:r>
          </a:p>
        </p:txBody>
      </p:sp>
      <p:sp>
        <p:nvSpPr>
          <p:cNvPr id="58" name="TextBox 80">
            <a:extLst>
              <a:ext uri="{FF2B5EF4-FFF2-40B4-BE49-F238E27FC236}">
                <a16:creationId xmlns:a16="http://schemas.microsoft.com/office/drawing/2014/main" id="{9040BFC8-BCEE-1FEA-F7DB-37048A0577C8}"/>
              </a:ext>
            </a:extLst>
          </p:cNvPr>
          <p:cNvSpPr txBox="1"/>
          <p:nvPr/>
        </p:nvSpPr>
        <p:spPr>
          <a:xfrm>
            <a:off x="9786257" y="5682847"/>
            <a:ext cx="1221809" cy="387222"/>
          </a:xfrm>
          <a:prstGeom prst="rect">
            <a:avLst/>
          </a:prstGeom>
          <a:noFill/>
        </p:spPr>
        <p:txBody>
          <a:bodyPr wrap="none" rtlCol="0">
            <a:spAutoFit/>
          </a:bodyPr>
          <a:lstStyle/>
          <a:p>
            <a:pPr>
              <a:lnSpc>
                <a:spcPct val="130000"/>
              </a:lnSpc>
            </a:pPr>
            <a:r>
              <a:rPr lang="en-US" altLang="zh-CN" sz="1600" b="1" dirty="0">
                <a:latin typeface="等线" panose="02010600030101010101" pitchFamily="2" charset="-122"/>
                <a:ea typeface="等线" panose="02010600030101010101" pitchFamily="2" charset="-122"/>
                <a:cs typeface="+mn-ea"/>
                <a:sym typeface="+mn-lt"/>
              </a:rPr>
              <a:t>2-</a:t>
            </a:r>
            <a:r>
              <a:rPr lang="zh-CN" altLang="en-US" sz="1600" b="1" dirty="0">
                <a:latin typeface="等线" panose="02010600030101010101" pitchFamily="2" charset="-122"/>
                <a:ea typeface="等线" panose="02010600030101010101" pitchFamily="2" charset="-122"/>
                <a:cs typeface="+mn-ea"/>
                <a:sym typeface="+mn-lt"/>
              </a:rPr>
              <a:t>体验模块</a:t>
            </a:r>
          </a:p>
        </p:txBody>
      </p:sp>
      <p:sp>
        <p:nvSpPr>
          <p:cNvPr id="13" name="矩形 12">
            <a:extLst>
              <a:ext uri="{FF2B5EF4-FFF2-40B4-BE49-F238E27FC236}">
                <a16:creationId xmlns:a16="http://schemas.microsoft.com/office/drawing/2014/main" id="{1B83CB34-8694-4798-5698-890CFDB103A9}"/>
              </a:ext>
            </a:extLst>
          </p:cNvPr>
          <p:cNvSpPr/>
          <p:nvPr/>
        </p:nvSpPr>
        <p:spPr>
          <a:xfrm>
            <a:off x="9180942" y="5127434"/>
            <a:ext cx="1934098" cy="55413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61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mn-lt"/>
                <a:ea typeface="等线" panose="02010600030101010101" pitchFamily="2" charset="-122"/>
              </a:rPr>
              <a:t>3.1.1 </a:t>
            </a:r>
            <a:r>
              <a:rPr lang="zh-CN" altLang="en-US" dirty="0">
                <a:latin typeface="+mn-lt"/>
                <a:ea typeface="等线" panose="02010600030101010101" pitchFamily="2" charset="-122"/>
              </a:rPr>
              <a:t>产品中心 </a:t>
            </a:r>
            <a:r>
              <a:rPr lang="en-US" altLang="zh-CN" dirty="0">
                <a:latin typeface="+mn-lt"/>
                <a:ea typeface="等线" panose="02010600030101010101" pitchFamily="2" charset="-122"/>
              </a:rPr>
              <a:t>– </a:t>
            </a:r>
            <a:r>
              <a:rPr lang="zh-CN" altLang="en-US" dirty="0">
                <a:latin typeface="+mn-lt"/>
                <a:ea typeface="等线" panose="02010600030101010101" pitchFamily="2" charset="-122"/>
              </a:rPr>
              <a:t>了解</a:t>
            </a:r>
            <a:r>
              <a:rPr lang="zh-CN" dirty="0">
                <a:latin typeface="等线" panose="02010600030101010101" pitchFamily="2" charset="-122"/>
                <a:ea typeface="等线" panose="02010600030101010101" pitchFamily="2" charset="-122"/>
              </a:rPr>
              <a:t>三大产品</a:t>
            </a:r>
            <a:r>
              <a:rPr lang="zh-CN" altLang="en-US" dirty="0">
                <a:latin typeface="等线" panose="02010600030101010101" pitchFamily="2" charset="-122"/>
                <a:ea typeface="等线" panose="02010600030101010101" pitchFamily="2" charset="-122"/>
              </a:rPr>
              <a:t>，获取</a:t>
            </a:r>
            <a:r>
              <a:rPr lang="zh-CN" dirty="0">
                <a:latin typeface="等线" panose="02010600030101010101" pitchFamily="2" charset="-122"/>
                <a:ea typeface="等线" panose="02010600030101010101" pitchFamily="2" charset="-122"/>
              </a:rPr>
              <a:t>对应资源</a:t>
            </a: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t>23</a:t>
            </a:fld>
            <a:endParaRPr kumimoji="1" lang="zh-CN" altLang="en-US"/>
          </a:p>
        </p:txBody>
      </p:sp>
      <p:pic>
        <p:nvPicPr>
          <p:cNvPr id="5" name="图片 4">
            <a:extLst>
              <a:ext uri="{FF2B5EF4-FFF2-40B4-BE49-F238E27FC236}">
                <a16:creationId xmlns:a16="http://schemas.microsoft.com/office/drawing/2014/main" id="{8D6F0F52-9F79-40C1-59DC-95FD357C15FA}"/>
              </a:ext>
            </a:extLst>
          </p:cNvPr>
          <p:cNvPicPr>
            <a:picLocks noChangeAspect="1"/>
          </p:cNvPicPr>
          <p:nvPr/>
        </p:nvPicPr>
        <p:blipFill>
          <a:blip r:embed="rId3"/>
          <a:stretch>
            <a:fillRect/>
          </a:stretch>
        </p:blipFill>
        <p:spPr>
          <a:xfrm>
            <a:off x="991497" y="1182909"/>
            <a:ext cx="10080000" cy="2695034"/>
          </a:xfrm>
          <a:prstGeom prst="rect">
            <a:avLst/>
          </a:prstGeom>
          <a:noFill/>
          <a:ln w="9525">
            <a:solidFill>
              <a:schemeClr val="accent1"/>
            </a:solidFill>
          </a:ln>
        </p:spPr>
      </p:pic>
      <p:pic>
        <p:nvPicPr>
          <p:cNvPr id="6" name="图片 5">
            <a:extLst>
              <a:ext uri="{FF2B5EF4-FFF2-40B4-BE49-F238E27FC236}">
                <a16:creationId xmlns:a16="http://schemas.microsoft.com/office/drawing/2014/main" id="{BF8B16BA-6B1E-682B-B9DE-A74E8D78E0A8}"/>
              </a:ext>
            </a:extLst>
          </p:cNvPr>
          <p:cNvPicPr>
            <a:picLocks noChangeAspect="1"/>
          </p:cNvPicPr>
          <p:nvPr/>
        </p:nvPicPr>
        <p:blipFill>
          <a:blip r:embed="rId4"/>
          <a:stretch>
            <a:fillRect/>
          </a:stretch>
        </p:blipFill>
        <p:spPr>
          <a:xfrm>
            <a:off x="8211771" y="4069006"/>
            <a:ext cx="2834886" cy="1691787"/>
          </a:xfrm>
          <a:prstGeom prst="rect">
            <a:avLst/>
          </a:prstGeom>
          <a:noFill/>
          <a:ln w="9525">
            <a:solidFill>
              <a:schemeClr val="accent1"/>
            </a:solidFill>
          </a:ln>
        </p:spPr>
      </p:pic>
      <p:sp>
        <p:nvSpPr>
          <p:cNvPr id="7" name="TextBox 76">
            <a:extLst>
              <a:ext uri="{FF2B5EF4-FFF2-40B4-BE49-F238E27FC236}">
                <a16:creationId xmlns:a16="http://schemas.microsoft.com/office/drawing/2014/main" id="{2F64E359-B19E-DAC4-4592-3AE046D7ACA2}"/>
              </a:ext>
            </a:extLst>
          </p:cNvPr>
          <p:cNvSpPr txBox="1"/>
          <p:nvPr/>
        </p:nvSpPr>
        <p:spPr>
          <a:xfrm>
            <a:off x="991497" y="716305"/>
            <a:ext cx="1826141" cy="385939"/>
          </a:xfrm>
          <a:prstGeom prst="rect">
            <a:avLst/>
          </a:prstGeom>
          <a:noFill/>
        </p:spPr>
        <p:txBody>
          <a:bodyPr wrap="none" rtlCol="0">
            <a:spAutoFit/>
          </a:bodyPr>
          <a:lstStyle/>
          <a:p>
            <a:pPr>
              <a:lnSpc>
                <a:spcPct val="130000"/>
              </a:lnSpc>
            </a:pPr>
            <a:r>
              <a:rPr lang="zh-CN" altLang="en-US" sz="1600" dirty="0">
                <a:ea typeface="微软雅黑" panose="020B0503020204020204" pitchFamily="34" charset="-122"/>
                <a:cs typeface="+mn-ea"/>
                <a:sym typeface="+mn-lt"/>
              </a:rPr>
              <a:t>快速了解产品信息</a:t>
            </a:r>
            <a:endParaRPr lang="zh-CN" altLang="en-US" sz="1600" dirty="0">
              <a:latin typeface="等线" panose="02010600030101010101" pitchFamily="2" charset="-122"/>
              <a:ea typeface="等线" panose="02010600030101010101" pitchFamily="2" charset="-122"/>
              <a:cs typeface="+mn-ea"/>
              <a:sym typeface="+mn-lt"/>
            </a:endParaRPr>
          </a:p>
        </p:txBody>
      </p:sp>
      <p:sp>
        <p:nvSpPr>
          <p:cNvPr id="8" name="TextBox 76">
            <a:extLst>
              <a:ext uri="{FF2B5EF4-FFF2-40B4-BE49-F238E27FC236}">
                <a16:creationId xmlns:a16="http://schemas.microsoft.com/office/drawing/2014/main" id="{D94D09A5-C803-9483-4453-A28A240FB190}"/>
              </a:ext>
            </a:extLst>
          </p:cNvPr>
          <p:cNvSpPr txBox="1"/>
          <p:nvPr/>
        </p:nvSpPr>
        <p:spPr>
          <a:xfrm>
            <a:off x="6385630" y="4138146"/>
            <a:ext cx="1826141" cy="385939"/>
          </a:xfrm>
          <a:prstGeom prst="rect">
            <a:avLst/>
          </a:prstGeom>
          <a:noFill/>
        </p:spPr>
        <p:txBody>
          <a:bodyPr wrap="none" rtlCol="0">
            <a:spAutoFit/>
          </a:bodyPr>
          <a:lstStyle/>
          <a:p>
            <a:pPr>
              <a:lnSpc>
                <a:spcPct val="130000"/>
              </a:lnSpc>
            </a:pPr>
            <a:r>
              <a:rPr lang="zh-CN" altLang="en-US" sz="1600" dirty="0">
                <a:ea typeface="微软雅黑" panose="020B0503020204020204" pitchFamily="34" charset="-122"/>
                <a:cs typeface="+mn-ea"/>
                <a:sym typeface="+mn-lt"/>
              </a:rPr>
              <a:t>快速获取各类资源</a:t>
            </a:r>
            <a:endParaRPr lang="zh-CN" altLang="en-US" sz="1600" dirty="0">
              <a:latin typeface="等线" panose="02010600030101010101" pitchFamily="2" charset="-122"/>
              <a:ea typeface="等线" panose="02010600030101010101" pitchFamily="2" charset="-122"/>
              <a:cs typeface="+mn-ea"/>
              <a:sym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等线" panose="02010600030101010101" pitchFamily="2" charset="-122"/>
                <a:ea typeface="等线" panose="02010600030101010101" pitchFamily="2" charset="-122"/>
              </a:rPr>
              <a:t>3.1.2</a:t>
            </a:r>
            <a:r>
              <a:rPr lang="zh-CN" altLang="en-US" dirty="0">
                <a:latin typeface="等线" panose="02010600030101010101" pitchFamily="2" charset="-122"/>
                <a:ea typeface="等线" panose="02010600030101010101" pitchFamily="2" charset="-122"/>
              </a:rPr>
              <a:t>代码中心 </a:t>
            </a:r>
            <a:r>
              <a:rPr lang="en-US" altLang="zh-CN" dirty="0">
                <a:latin typeface="+mn-lt"/>
              </a:rPr>
              <a:t>– </a:t>
            </a:r>
            <a:r>
              <a:rPr lang="zh-CN" altLang="en-US" dirty="0">
                <a:latin typeface="等线" panose="02010600030101010101" pitchFamily="2" charset="-122"/>
                <a:ea typeface="等线" panose="02010600030101010101" pitchFamily="2" charset="-122"/>
              </a:rPr>
              <a:t>了解开发进展，下载最新</a:t>
            </a:r>
            <a:r>
              <a:rPr lang="en-US" altLang="zh-CN" dirty="0">
                <a:latin typeface="+mn-lt"/>
              </a:rPr>
              <a:t>SDK</a:t>
            </a:r>
            <a:r>
              <a:rPr lang="zh-CN" altLang="en-US" dirty="0">
                <a:latin typeface="等线" panose="02010600030101010101" pitchFamily="2" charset="-122"/>
                <a:ea typeface="等线" panose="02010600030101010101" pitchFamily="2" charset="-122"/>
              </a:rPr>
              <a:t>源码</a:t>
            </a:r>
            <a:endParaRPr lang="en-US" dirty="0">
              <a:latin typeface="等线" panose="02010600030101010101" pitchFamily="2" charset="-122"/>
              <a:ea typeface="等线" panose="02010600030101010101" pitchFamily="2" charset="-122"/>
            </a:endParaRP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t>24</a:t>
            </a:fld>
            <a:endParaRPr kumimoji="1" lang="zh-CN" altLang="en-US"/>
          </a:p>
        </p:txBody>
      </p:sp>
      <p:pic>
        <p:nvPicPr>
          <p:cNvPr id="14" name="图片 13">
            <a:extLst>
              <a:ext uri="{FF2B5EF4-FFF2-40B4-BE49-F238E27FC236}">
                <a16:creationId xmlns:a16="http://schemas.microsoft.com/office/drawing/2014/main" id="{61329BB1-00C3-1ADD-FA83-7C698CF2A869}"/>
              </a:ext>
            </a:extLst>
          </p:cNvPr>
          <p:cNvPicPr>
            <a:picLocks noChangeAspect="1"/>
          </p:cNvPicPr>
          <p:nvPr/>
        </p:nvPicPr>
        <p:blipFill>
          <a:blip r:embed="rId3"/>
          <a:stretch>
            <a:fillRect/>
          </a:stretch>
        </p:blipFill>
        <p:spPr>
          <a:xfrm>
            <a:off x="1025928" y="820074"/>
            <a:ext cx="7200000" cy="2256784"/>
          </a:xfrm>
          <a:prstGeom prst="rect">
            <a:avLst/>
          </a:prstGeom>
          <a:noFill/>
          <a:ln w="9525">
            <a:solidFill>
              <a:schemeClr val="accent1"/>
            </a:solidFill>
          </a:ln>
        </p:spPr>
      </p:pic>
      <p:pic>
        <p:nvPicPr>
          <p:cNvPr id="5" name="图片 4">
            <a:extLst>
              <a:ext uri="{FF2B5EF4-FFF2-40B4-BE49-F238E27FC236}">
                <a16:creationId xmlns:a16="http://schemas.microsoft.com/office/drawing/2014/main" id="{AA5EB9F2-75C7-4F4F-6472-30DF7FCA1EBA}"/>
              </a:ext>
            </a:extLst>
          </p:cNvPr>
          <p:cNvPicPr>
            <a:picLocks noChangeAspect="1"/>
          </p:cNvPicPr>
          <p:nvPr/>
        </p:nvPicPr>
        <p:blipFill>
          <a:blip r:embed="rId4"/>
          <a:stretch>
            <a:fillRect/>
          </a:stretch>
        </p:blipFill>
        <p:spPr>
          <a:xfrm>
            <a:off x="4199820" y="2841199"/>
            <a:ext cx="6774693" cy="2880000"/>
          </a:xfrm>
          <a:prstGeom prst="rect">
            <a:avLst/>
          </a:prstGeom>
          <a:noFill/>
          <a:ln w="9525">
            <a:solidFill>
              <a:schemeClr val="accent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9F0A51-8E94-A16B-3A2C-0AB3DC229017}"/>
              </a:ext>
            </a:extLst>
          </p:cNvPr>
          <p:cNvSpPr>
            <a:spLocks noGrp="1"/>
          </p:cNvSpPr>
          <p:nvPr>
            <p:ph type="title"/>
          </p:nvPr>
        </p:nvSpPr>
        <p:spPr/>
        <p:txBody>
          <a:bodyPr>
            <a:normAutofit fontScale="90000"/>
          </a:bodyPr>
          <a:lstStyle/>
          <a:p>
            <a:r>
              <a:rPr lang="en-US" altLang="zh-CN" dirty="0">
                <a:latin typeface="等线" panose="02010600030101010101" pitchFamily="2" charset="-122"/>
                <a:ea typeface="等线" panose="02010600030101010101" pitchFamily="2" charset="-122"/>
              </a:rPr>
              <a:t>3.1.3</a:t>
            </a:r>
            <a:r>
              <a:rPr lang="zh-CN" altLang="en-US" dirty="0">
                <a:latin typeface="等线" panose="02010600030101010101" pitchFamily="2" charset="-122"/>
                <a:ea typeface="等线" panose="02010600030101010101" pitchFamily="2" charset="-122"/>
              </a:rPr>
              <a:t> 文档中心 </a:t>
            </a:r>
            <a:r>
              <a:rPr lang="en-US" altLang="zh-CN" dirty="0"/>
              <a:t>– </a:t>
            </a:r>
            <a:r>
              <a:rPr lang="zh-CN" altLang="en-US" dirty="0"/>
              <a:t>开放技术文档，参考设计和</a:t>
            </a:r>
            <a:r>
              <a:rPr lang="en-US" altLang="zh-CN" dirty="0"/>
              <a:t>TRM</a:t>
            </a:r>
            <a:endParaRPr lang="en-US" altLang="en-US"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76537F76-B528-D112-4ED7-EA5BDD84674A}"/>
              </a:ext>
            </a:extLst>
          </p:cNvPr>
          <p:cNvSpPr>
            <a:spLocks noGrp="1"/>
          </p:cNvSpPr>
          <p:nvPr>
            <p:ph type="sldNum" idx="12"/>
          </p:nvPr>
        </p:nvSpPr>
        <p:spPr/>
        <p:txBody>
          <a:bodyPr/>
          <a:lstStyle/>
          <a:p>
            <a:fld id="{96A21254-81E1-4BCF-84A7-C86C30C370C7}" type="slidenum">
              <a:rPr lang="zh-CN" altLang="en-US"/>
              <a:t>25</a:t>
            </a:fld>
            <a:endParaRPr lang="zh-CN" altLang="en-US"/>
          </a:p>
        </p:txBody>
      </p:sp>
      <p:pic>
        <p:nvPicPr>
          <p:cNvPr id="5" name="图片 4">
            <a:extLst>
              <a:ext uri="{FF2B5EF4-FFF2-40B4-BE49-F238E27FC236}">
                <a16:creationId xmlns:a16="http://schemas.microsoft.com/office/drawing/2014/main" id="{B3D2108C-497F-CEA3-C3D6-861F4D3FC7BD}"/>
              </a:ext>
            </a:extLst>
          </p:cNvPr>
          <p:cNvPicPr>
            <a:picLocks noChangeAspect="1"/>
          </p:cNvPicPr>
          <p:nvPr/>
        </p:nvPicPr>
        <p:blipFill>
          <a:blip r:embed="rId3"/>
          <a:stretch>
            <a:fillRect/>
          </a:stretch>
        </p:blipFill>
        <p:spPr>
          <a:xfrm>
            <a:off x="434849" y="795660"/>
            <a:ext cx="7200000" cy="3505321"/>
          </a:xfrm>
          <a:prstGeom prst="rect">
            <a:avLst/>
          </a:prstGeom>
          <a:noFill/>
          <a:ln w="9525">
            <a:solidFill>
              <a:schemeClr val="accent1"/>
            </a:solidFill>
          </a:ln>
        </p:spPr>
      </p:pic>
      <p:pic>
        <p:nvPicPr>
          <p:cNvPr id="7" name="图片 6">
            <a:extLst>
              <a:ext uri="{FF2B5EF4-FFF2-40B4-BE49-F238E27FC236}">
                <a16:creationId xmlns:a16="http://schemas.microsoft.com/office/drawing/2014/main" id="{31852853-D45F-A335-FAFC-3E62E786A491}"/>
              </a:ext>
            </a:extLst>
          </p:cNvPr>
          <p:cNvPicPr>
            <a:picLocks noChangeAspect="1"/>
          </p:cNvPicPr>
          <p:nvPr/>
        </p:nvPicPr>
        <p:blipFill>
          <a:blip r:embed="rId4"/>
          <a:stretch>
            <a:fillRect/>
          </a:stretch>
        </p:blipFill>
        <p:spPr>
          <a:xfrm>
            <a:off x="4557151" y="2262882"/>
            <a:ext cx="7200000" cy="3606918"/>
          </a:xfrm>
          <a:prstGeom prst="rect">
            <a:avLst/>
          </a:prstGeom>
          <a:noFill/>
          <a:ln w="9525">
            <a:solidFill>
              <a:schemeClr val="accent1"/>
            </a:solidFill>
          </a:ln>
        </p:spPr>
      </p:pic>
    </p:spTree>
    <p:extLst>
      <p:ext uri="{BB962C8B-B14F-4D97-AF65-F5344CB8AC3E}">
        <p14:creationId xmlns:p14="http://schemas.microsoft.com/office/powerpoint/2010/main" val="253017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6"/>
          <p:cNvPicPr>
            <a:picLocks/>
          </p:cNvPicPr>
          <p:nvPr/>
        </p:nvPicPr>
        <p:blipFill>
          <a:blip r:embed="rId3"/>
          <a:srcRect l="255" r="255"/>
          <a:stretch/>
        </p:blipFill>
        <p:spPr>
          <a:xfrm rot="21600000">
            <a:off x="965302" y="802555"/>
            <a:ext cx="1800000" cy="1440000"/>
          </a:xfrm>
          <a:prstGeom prst="rect">
            <a:avLst/>
          </a:prstGeom>
          <a:noFill/>
          <a:ln w="9525">
            <a:solidFill>
              <a:schemeClr val="accent1"/>
            </a:solidFill>
          </a:ln>
        </p:spPr>
      </p:pic>
      <p:pic>
        <p:nvPicPr>
          <p:cNvPr id="254" name="picture 254"/>
          <p:cNvPicPr>
            <a:picLocks/>
          </p:cNvPicPr>
          <p:nvPr/>
        </p:nvPicPr>
        <p:blipFill>
          <a:blip r:embed="rId4"/>
          <a:srcRect l="15652" r="15652"/>
          <a:stretch/>
        </p:blipFill>
        <p:spPr>
          <a:xfrm rot="21600000">
            <a:off x="8970372" y="741490"/>
            <a:ext cx="1800000" cy="1440000"/>
          </a:xfrm>
          <a:prstGeom prst="rect">
            <a:avLst/>
          </a:prstGeom>
          <a:noFill/>
          <a:ln w="9525">
            <a:solidFill>
              <a:schemeClr val="accent1"/>
            </a:solidFill>
          </a:ln>
        </p:spPr>
      </p:pic>
      <p:sp>
        <p:nvSpPr>
          <p:cNvPr id="258" name="textbox 258"/>
          <p:cNvSpPr/>
          <p:nvPr/>
        </p:nvSpPr>
        <p:spPr>
          <a:xfrm>
            <a:off x="715433" y="452967"/>
            <a:ext cx="5228590" cy="449580"/>
          </a:xfrm>
          <a:prstGeom prst="rect">
            <a:avLst/>
          </a:prstGeom>
        </p:spPr>
        <p:txBody>
          <a:bodyPr vert="horz" wrap="square" lIns="0" tIns="0" rIns="0" bIns="0"/>
          <a:lstStyle/>
          <a:p>
            <a:pPr algn="l">
              <a:lnSpc>
                <a:spcPct val="105000"/>
              </a:lnSpc>
            </a:pPr>
            <a:endParaRPr lang="en-US" altLang="en-US" sz="300"/>
          </a:p>
          <a:p>
            <a:pPr marL="808355" algn="l">
              <a:lnSpc>
                <a:spcPct val="91000"/>
              </a:lnSpc>
              <a:tabLst>
                <a:tab pos="975360" algn="l"/>
              </a:tabLst>
            </a:pPr>
            <a:r>
              <a:rPr sz="2800" kern="0" spc="0">
                <a:solidFill>
                  <a:srgbClr val="0075FA">
                    <a:alpha val="100000"/>
                  </a:srgbClr>
                </a:solidFill>
                <a:ea typeface="微软雅黑"/>
              </a:rPr>
              <a:t>	</a:t>
            </a:r>
            <a:endParaRPr lang="en-US" altLang="en-US" sz="2800"/>
          </a:p>
        </p:txBody>
      </p:sp>
      <p:pic>
        <p:nvPicPr>
          <p:cNvPr id="252" name="picture 252"/>
          <p:cNvPicPr>
            <a:picLocks/>
          </p:cNvPicPr>
          <p:nvPr/>
        </p:nvPicPr>
        <p:blipFill>
          <a:blip r:embed="rId5"/>
          <a:srcRect l="23273" r="23273"/>
          <a:stretch/>
        </p:blipFill>
        <p:spPr>
          <a:xfrm rot="21600000">
            <a:off x="965301" y="4705436"/>
            <a:ext cx="1800000" cy="1440000"/>
          </a:xfrm>
          <a:prstGeom prst="rect">
            <a:avLst/>
          </a:prstGeom>
          <a:noFill/>
          <a:ln w="9525">
            <a:solidFill>
              <a:schemeClr val="accent1"/>
            </a:solidFill>
          </a:ln>
        </p:spPr>
      </p:pic>
      <p:pic>
        <p:nvPicPr>
          <p:cNvPr id="250" name="picture 250"/>
          <p:cNvPicPr>
            <a:picLocks/>
          </p:cNvPicPr>
          <p:nvPr/>
        </p:nvPicPr>
        <p:blipFill>
          <a:blip r:embed="rId6"/>
          <a:srcRect l="8757" r="8757"/>
          <a:stretch/>
        </p:blipFill>
        <p:spPr>
          <a:xfrm rot="21600000">
            <a:off x="8970372" y="4676511"/>
            <a:ext cx="1800000" cy="1440000"/>
          </a:xfrm>
          <a:prstGeom prst="rect">
            <a:avLst/>
          </a:prstGeom>
          <a:noFill/>
          <a:ln w="9525">
            <a:solidFill>
              <a:schemeClr val="accent1"/>
            </a:solidFill>
          </a:ln>
        </p:spPr>
      </p:pic>
      <p:sp>
        <p:nvSpPr>
          <p:cNvPr id="287" name="标题 1"/>
          <p:cNvSpPr>
            <a:spLocks noGrp="1"/>
          </p:cNvSpPr>
          <p:nvPr>
            <p:ph type="title"/>
          </p:nvPr>
        </p:nvSpPr>
        <p:spPr/>
        <p:txBody>
          <a:bodyPr>
            <a:normAutofit fontScale="90000"/>
          </a:bodyPr>
          <a:lstStyle/>
          <a:p>
            <a:pPr lvl="0"/>
            <a:r>
              <a:rPr lang="en-US" altLang="zh-CN" dirty="0">
                <a:latin typeface="+mn-lt"/>
                <a:ea typeface="等线" panose="02010600030101010101" pitchFamily="2" charset="-122"/>
              </a:rPr>
              <a:t>3.1.4. </a:t>
            </a:r>
            <a:r>
              <a:rPr lang="zh-CN" altLang="en-US" dirty="0">
                <a:latin typeface="+mn-lt"/>
                <a:ea typeface="等线" panose="02010600030101010101" pitchFamily="2" charset="-122"/>
              </a:rPr>
              <a:t>应用中心</a:t>
            </a:r>
            <a:r>
              <a:rPr lang="en-US" altLang="zh-CN" dirty="0">
                <a:latin typeface="+mn-lt"/>
                <a:ea typeface="等线" panose="02010600030101010101" pitchFamily="2" charset="-122"/>
              </a:rPr>
              <a:t> – </a:t>
            </a:r>
            <a:r>
              <a:rPr lang="zh-CN" altLang="en-US" dirty="0">
                <a:latin typeface="+mn-lt"/>
                <a:ea typeface="等线" panose="02010600030101010101" pitchFamily="2" charset="-122"/>
              </a:rPr>
              <a:t>开放上百例应用及源代码，盘活开发板</a:t>
            </a:r>
            <a:endParaRPr dirty="0">
              <a:latin typeface="+mn-lt"/>
              <a:ea typeface="等线" panose="02010600030101010101" pitchFamily="2" charset="-122"/>
            </a:endParaRPr>
          </a:p>
        </p:txBody>
      </p:sp>
      <p:sp>
        <p:nvSpPr>
          <p:cNvPr id="288" name="灯片编号占位符 4"/>
          <p:cNvSpPr>
            <a:spLocks noGrp="1"/>
          </p:cNvSpPr>
          <p:nvPr>
            <p:ph type="sldNum" idx="12"/>
          </p:nvPr>
        </p:nvSpPr>
        <p:spPr/>
        <p:txBody>
          <a:bodyPr/>
          <a:lstStyle/>
          <a:p>
            <a:fld id="{45ABC458-1E80-4A38-8286-1797F4F889B0}" type="slidenum">
              <a:rPr lang="zh-CN" altLang="en-US"/>
              <a:t>26</a:t>
            </a:fld>
            <a:endParaRPr lang="zh-CN" altLang="en-US"/>
          </a:p>
        </p:txBody>
      </p:sp>
      <p:pic>
        <p:nvPicPr>
          <p:cNvPr id="5" name="图片 4">
            <a:extLst>
              <a:ext uri="{FF2B5EF4-FFF2-40B4-BE49-F238E27FC236}">
                <a16:creationId xmlns:a16="http://schemas.microsoft.com/office/drawing/2014/main" id="{16EF7391-AC8B-2C07-2DC3-B1EB2532BDC1}"/>
              </a:ext>
            </a:extLst>
          </p:cNvPr>
          <p:cNvPicPr>
            <a:picLocks noChangeAspect="1"/>
          </p:cNvPicPr>
          <p:nvPr/>
        </p:nvPicPr>
        <p:blipFill>
          <a:blip r:embed="rId7"/>
          <a:srcRect t="151" b="151"/>
          <a:stretch/>
        </p:blipFill>
        <p:spPr>
          <a:xfrm>
            <a:off x="3784023" y="1522553"/>
            <a:ext cx="4320000" cy="3243661"/>
          </a:xfrm>
          <a:prstGeom prst="rect">
            <a:avLst/>
          </a:prstGeom>
          <a:noFill/>
          <a:ln w="9525">
            <a:solidFill>
              <a:schemeClr val="accent1"/>
            </a:solidFill>
          </a:ln>
        </p:spPr>
      </p:pic>
      <p:pic>
        <p:nvPicPr>
          <p:cNvPr id="10" name="图片 9">
            <a:extLst>
              <a:ext uri="{FF2B5EF4-FFF2-40B4-BE49-F238E27FC236}">
                <a16:creationId xmlns:a16="http://schemas.microsoft.com/office/drawing/2014/main" id="{4A547D3D-1A36-8AC5-7457-3E0CB910AD59}"/>
              </a:ext>
            </a:extLst>
          </p:cNvPr>
          <p:cNvPicPr>
            <a:picLocks noChangeAspect="1"/>
          </p:cNvPicPr>
          <p:nvPr/>
        </p:nvPicPr>
        <p:blipFill>
          <a:blip r:embed="rId8"/>
          <a:stretch>
            <a:fillRect/>
          </a:stretch>
        </p:blipFill>
        <p:spPr>
          <a:xfrm>
            <a:off x="965300" y="2652467"/>
            <a:ext cx="1800000" cy="1512000"/>
          </a:xfrm>
          <a:prstGeom prst="rect">
            <a:avLst/>
          </a:prstGeom>
          <a:noFill/>
          <a:ln w="9525">
            <a:solidFill>
              <a:schemeClr val="accent1"/>
            </a:solidFill>
          </a:ln>
        </p:spPr>
      </p:pic>
      <p:pic>
        <p:nvPicPr>
          <p:cNvPr id="12" name="图片 11">
            <a:extLst>
              <a:ext uri="{FF2B5EF4-FFF2-40B4-BE49-F238E27FC236}">
                <a16:creationId xmlns:a16="http://schemas.microsoft.com/office/drawing/2014/main" id="{076AC98E-8A95-7A50-84E0-350CC40F8648}"/>
              </a:ext>
            </a:extLst>
          </p:cNvPr>
          <p:cNvPicPr>
            <a:picLocks noChangeAspect="1"/>
          </p:cNvPicPr>
          <p:nvPr/>
        </p:nvPicPr>
        <p:blipFill>
          <a:blip r:embed="rId9"/>
          <a:stretch>
            <a:fillRect/>
          </a:stretch>
        </p:blipFill>
        <p:spPr>
          <a:xfrm>
            <a:off x="8970372" y="2588830"/>
            <a:ext cx="1800000" cy="1556308"/>
          </a:xfrm>
          <a:prstGeom prst="rect">
            <a:avLst/>
          </a:prstGeom>
          <a:noFill/>
          <a:ln w="9525">
            <a:solidFill>
              <a:schemeClr val="accent1"/>
            </a:solidFill>
          </a:ln>
        </p:spPr>
      </p:pic>
      <p:sp>
        <p:nvSpPr>
          <p:cNvPr id="2" name="文本框 40">
            <a:extLst>
              <a:ext uri="{FF2B5EF4-FFF2-40B4-BE49-F238E27FC236}">
                <a16:creationId xmlns:a16="http://schemas.microsoft.com/office/drawing/2014/main" id="{E65770F5-A7D3-8D5A-60D5-CA3C7EF6E8CC}"/>
              </a:ext>
            </a:extLst>
          </p:cNvPr>
          <p:cNvSpPr txBox="1"/>
          <p:nvPr/>
        </p:nvSpPr>
        <p:spPr>
          <a:xfrm>
            <a:off x="1156974" y="2291053"/>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火光探测</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40">
            <a:extLst>
              <a:ext uri="{FF2B5EF4-FFF2-40B4-BE49-F238E27FC236}">
                <a16:creationId xmlns:a16="http://schemas.microsoft.com/office/drawing/2014/main" id="{2A427337-AC71-413A-480E-DBFB3C56FD70}"/>
              </a:ext>
            </a:extLst>
          </p:cNvPr>
          <p:cNvSpPr txBox="1"/>
          <p:nvPr/>
        </p:nvSpPr>
        <p:spPr>
          <a:xfrm>
            <a:off x="1173833" y="4265674"/>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err="1">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OpenWRT</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40">
            <a:extLst>
              <a:ext uri="{FF2B5EF4-FFF2-40B4-BE49-F238E27FC236}">
                <a16:creationId xmlns:a16="http://schemas.microsoft.com/office/drawing/2014/main" id="{093527E5-059E-FD54-E9F1-DAFB17B89122}"/>
              </a:ext>
            </a:extLst>
          </p:cNvPr>
          <p:cNvSpPr txBox="1"/>
          <p:nvPr/>
        </p:nvSpPr>
        <p:spPr>
          <a:xfrm>
            <a:off x="1156974" y="6200358"/>
            <a:ext cx="1411792" cy="461665"/>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dirty="0">
                <a:sym typeface="微软雅黑" panose="020B0503020204020204" pitchFamily="34" charset="-122"/>
              </a:rPr>
              <a:t>复古游戏</a:t>
            </a:r>
          </a:p>
        </p:txBody>
      </p:sp>
      <p:sp>
        <p:nvSpPr>
          <p:cNvPr id="6" name="文本框 40">
            <a:extLst>
              <a:ext uri="{FF2B5EF4-FFF2-40B4-BE49-F238E27FC236}">
                <a16:creationId xmlns:a16="http://schemas.microsoft.com/office/drawing/2014/main" id="{7DAB20A9-B222-5293-4306-D1A37671033B}"/>
              </a:ext>
            </a:extLst>
          </p:cNvPr>
          <p:cNvSpPr txBox="1"/>
          <p:nvPr/>
        </p:nvSpPr>
        <p:spPr>
          <a:xfrm>
            <a:off x="9164476" y="2215883"/>
            <a:ext cx="1411792" cy="461665"/>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dirty="0">
                <a:sym typeface="微软雅黑" panose="020B0503020204020204" pitchFamily="34" charset="-122"/>
              </a:rPr>
              <a:t>炫彩灯环</a:t>
            </a:r>
          </a:p>
        </p:txBody>
      </p:sp>
      <p:sp>
        <p:nvSpPr>
          <p:cNvPr id="7" name="文本框 40">
            <a:extLst>
              <a:ext uri="{FF2B5EF4-FFF2-40B4-BE49-F238E27FC236}">
                <a16:creationId xmlns:a16="http://schemas.microsoft.com/office/drawing/2014/main" id="{50A3A5FF-0F5F-1243-DF01-6FA70F8C69F9}"/>
              </a:ext>
            </a:extLst>
          </p:cNvPr>
          <p:cNvSpPr txBox="1"/>
          <p:nvPr/>
        </p:nvSpPr>
        <p:spPr>
          <a:xfrm>
            <a:off x="9057796" y="4213924"/>
            <a:ext cx="1411792" cy="338554"/>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en-US" altLang="zh-CN" dirty="0">
                <a:sym typeface="微软雅黑" panose="020B0503020204020204" pitchFamily="34" charset="-122"/>
              </a:rPr>
              <a:t>Minecraft</a:t>
            </a:r>
            <a:endParaRPr lang="zh-CN" altLang="en-US" dirty="0">
              <a:sym typeface="微软雅黑" panose="020B0503020204020204" pitchFamily="34" charset="-122"/>
            </a:endParaRPr>
          </a:p>
        </p:txBody>
      </p:sp>
      <p:sp>
        <p:nvSpPr>
          <p:cNvPr id="8" name="文本框 40">
            <a:extLst>
              <a:ext uri="{FF2B5EF4-FFF2-40B4-BE49-F238E27FC236}">
                <a16:creationId xmlns:a16="http://schemas.microsoft.com/office/drawing/2014/main" id="{184B1BA7-4B4C-DEB0-DF98-25C840570D18}"/>
              </a:ext>
            </a:extLst>
          </p:cNvPr>
          <p:cNvSpPr txBox="1"/>
          <p:nvPr/>
        </p:nvSpPr>
        <p:spPr>
          <a:xfrm>
            <a:off x="9164476" y="6208338"/>
            <a:ext cx="1411792" cy="338554"/>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dirty="0">
                <a:sym typeface="微软雅黑" panose="020B0503020204020204" pitchFamily="34" charset="-122"/>
              </a:rPr>
              <a:t>物体识别</a:t>
            </a:r>
          </a:p>
        </p:txBody>
      </p:sp>
      <p:sp>
        <p:nvSpPr>
          <p:cNvPr id="9" name="文本框 40">
            <a:extLst>
              <a:ext uri="{FF2B5EF4-FFF2-40B4-BE49-F238E27FC236}">
                <a16:creationId xmlns:a16="http://schemas.microsoft.com/office/drawing/2014/main" id="{C384789C-CEFF-1C29-B1BC-3C79951C4FC4}"/>
              </a:ext>
            </a:extLst>
          </p:cNvPr>
          <p:cNvSpPr txBox="1"/>
          <p:nvPr/>
        </p:nvSpPr>
        <p:spPr>
          <a:xfrm>
            <a:off x="3960016" y="1136367"/>
            <a:ext cx="1411792" cy="338554"/>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dirty="0">
                <a:sym typeface="微软雅黑" panose="020B0503020204020204" pitchFamily="34" charset="-122"/>
              </a:rPr>
              <a:t>桌面应用</a:t>
            </a:r>
          </a:p>
        </p:txBody>
      </p:sp>
      <p:sp>
        <p:nvSpPr>
          <p:cNvPr id="11" name="文本框 40">
            <a:extLst>
              <a:ext uri="{FF2B5EF4-FFF2-40B4-BE49-F238E27FC236}">
                <a16:creationId xmlns:a16="http://schemas.microsoft.com/office/drawing/2014/main" id="{C1400A44-AE6E-988D-61B6-23AC5E2DCEF4}"/>
              </a:ext>
            </a:extLst>
          </p:cNvPr>
          <p:cNvSpPr txBox="1"/>
          <p:nvPr/>
        </p:nvSpPr>
        <p:spPr>
          <a:xfrm>
            <a:off x="6238157" y="1129734"/>
            <a:ext cx="1411792" cy="338554"/>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dirty="0">
                <a:sym typeface="微软雅黑" panose="020B0503020204020204" pitchFamily="34" charset="-122"/>
              </a:rPr>
              <a:t>目标检测</a:t>
            </a:r>
          </a:p>
        </p:txBody>
      </p:sp>
      <p:sp>
        <p:nvSpPr>
          <p:cNvPr id="13" name="文本框 40">
            <a:extLst>
              <a:ext uri="{FF2B5EF4-FFF2-40B4-BE49-F238E27FC236}">
                <a16:creationId xmlns:a16="http://schemas.microsoft.com/office/drawing/2014/main" id="{CDCC58DE-6EDA-2B0E-503D-21A94DA8566F}"/>
              </a:ext>
            </a:extLst>
          </p:cNvPr>
          <p:cNvSpPr txBox="1"/>
          <p:nvPr/>
        </p:nvSpPr>
        <p:spPr>
          <a:xfrm>
            <a:off x="4127417" y="4830073"/>
            <a:ext cx="1411792" cy="338554"/>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en-US" altLang="zh-CN" dirty="0">
                <a:sym typeface="微软雅黑" panose="020B0503020204020204" pitchFamily="34" charset="-122"/>
              </a:rPr>
              <a:t>RPi</a:t>
            </a:r>
            <a:r>
              <a:rPr lang="zh-CN" altLang="en-US" dirty="0">
                <a:sym typeface="微软雅黑" panose="020B0503020204020204" pitchFamily="34" charset="-122"/>
              </a:rPr>
              <a:t>应用</a:t>
            </a:r>
          </a:p>
        </p:txBody>
      </p:sp>
      <p:sp>
        <p:nvSpPr>
          <p:cNvPr id="14" name="文本框 40">
            <a:extLst>
              <a:ext uri="{FF2B5EF4-FFF2-40B4-BE49-F238E27FC236}">
                <a16:creationId xmlns:a16="http://schemas.microsoft.com/office/drawing/2014/main" id="{812855B8-6C42-5D65-CA5A-EF6A4232F8EE}"/>
              </a:ext>
            </a:extLst>
          </p:cNvPr>
          <p:cNvSpPr txBox="1"/>
          <p:nvPr/>
        </p:nvSpPr>
        <p:spPr>
          <a:xfrm>
            <a:off x="6238157" y="4830073"/>
            <a:ext cx="1411792" cy="338554"/>
          </a:xfrm>
          <a:prstGeom prst="rect">
            <a:avLst/>
          </a:prstGeom>
          <a:noFill/>
        </p:spPr>
        <p:txBody>
          <a:bodyPr wrap="square">
            <a:spAutoFit/>
          </a:bodyPr>
          <a:lstStyle>
            <a:defPPr>
              <a:defRPr lang="zh-CN"/>
            </a:defPPr>
            <a:lvl1pPr algn="ctr" fontAlgn="base">
              <a:spcBef>
                <a:spcPct val="0"/>
              </a:spcBef>
              <a:spcAft>
                <a:spcPct val="0"/>
              </a:spcAft>
              <a:defRPr sz="160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en-US" altLang="zh-CN" dirty="0">
                <a:sym typeface="微软雅黑" panose="020B0503020204020204" pitchFamily="34" charset="-122"/>
              </a:rPr>
              <a:t>UEFI</a:t>
            </a:r>
            <a:endParaRPr lang="zh-CN" altLang="en-US" dirty="0">
              <a:sym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F1EF527-EA78-65C1-97FE-EEEFFC8622B2}"/>
              </a:ext>
            </a:extLst>
          </p:cNvPr>
          <p:cNvPicPr>
            <a:picLocks noChangeAspect="1"/>
          </p:cNvPicPr>
          <p:nvPr/>
        </p:nvPicPr>
        <p:blipFill>
          <a:blip r:embed="rId3"/>
          <a:stretch>
            <a:fillRect/>
          </a:stretch>
        </p:blipFill>
        <p:spPr>
          <a:xfrm>
            <a:off x="2159574" y="888302"/>
            <a:ext cx="4320000" cy="2050826"/>
          </a:xfrm>
          <a:prstGeom prst="rect">
            <a:avLst/>
          </a:prstGeom>
        </p:spPr>
      </p:pic>
      <p:sp>
        <p:nvSpPr>
          <p:cNvPr id="2" name="标题 1"/>
          <p:cNvSpPr>
            <a:spLocks noGrp="1"/>
          </p:cNvSpPr>
          <p:nvPr>
            <p:ph type="title"/>
          </p:nvPr>
        </p:nvSpPr>
        <p:spPr>
          <a:xfrm>
            <a:off x="753975" y="142440"/>
            <a:ext cx="10858905" cy="493200"/>
          </a:xfrm>
        </p:spPr>
        <p:txBody>
          <a:bodyPr>
            <a:normAutofit fontScale="90000"/>
          </a:bodyPr>
          <a:lstStyle/>
          <a:p>
            <a:r>
              <a:rPr lang="en-US" altLang="zh-CN" dirty="0">
                <a:latin typeface="等线" panose="02010600030101010101" pitchFamily="2" charset="-122"/>
                <a:ea typeface="等线" panose="02010600030101010101" pitchFamily="2" charset="-122"/>
              </a:rPr>
              <a:t>3.2.1</a:t>
            </a:r>
            <a:r>
              <a:rPr lang="zh-CN" altLang="en-US" dirty="0">
                <a:latin typeface="等线" panose="02010600030101010101" pitchFamily="2" charset="-122"/>
                <a:ea typeface="等线" panose="02010600030101010101" pitchFamily="2" charset="-122"/>
              </a:rPr>
              <a:t> 购买中心 </a:t>
            </a:r>
            <a:r>
              <a:rPr lang="en-US" altLang="zh-CN" dirty="0">
                <a:latin typeface="等线" panose="02010600030101010101" pitchFamily="2" charset="-122"/>
                <a:ea typeface="等线" panose="02010600030101010101" pitchFamily="2" charset="-122"/>
              </a:rPr>
              <a:t>– </a:t>
            </a:r>
            <a:r>
              <a:rPr lang="zh-CN" altLang="en-US" dirty="0">
                <a:latin typeface="等线" panose="02010600030101010101" pitchFamily="2" charset="-122"/>
                <a:ea typeface="等线" panose="02010600030101010101" pitchFamily="2" charset="-122"/>
              </a:rPr>
              <a:t>购买产品和配件，便捷操作，节省成本</a:t>
            </a:r>
            <a:endParaRPr lang="en-US" dirty="0">
              <a:latin typeface="等线" panose="02010600030101010101" pitchFamily="2" charset="-122"/>
              <a:ea typeface="等线" panose="02010600030101010101" pitchFamily="2" charset="-122"/>
            </a:endParaRP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t>27</a:t>
            </a:fld>
            <a:endParaRPr kumimoji="1" lang="zh-CN" altLang="en-US"/>
          </a:p>
        </p:txBody>
      </p:sp>
      <p:pic>
        <p:nvPicPr>
          <p:cNvPr id="6" name="图片 5"/>
          <p:cNvPicPr>
            <a:picLocks noChangeAspect="1"/>
          </p:cNvPicPr>
          <p:nvPr/>
        </p:nvPicPr>
        <p:blipFill>
          <a:blip r:embed="rId4"/>
          <a:stretch>
            <a:fillRect/>
          </a:stretch>
        </p:blipFill>
        <p:spPr>
          <a:xfrm>
            <a:off x="4424891" y="2532221"/>
            <a:ext cx="4320000" cy="2304816"/>
          </a:xfrm>
          <a:prstGeom prst="rect">
            <a:avLst/>
          </a:prstGeom>
          <a:noFill/>
          <a:ln w="9525">
            <a:solidFill>
              <a:schemeClr val="accent1"/>
            </a:solidFill>
          </a:ln>
        </p:spPr>
      </p:pic>
      <p:pic>
        <p:nvPicPr>
          <p:cNvPr id="7" name="图片 6">
            <a:extLst>
              <a:ext uri="{FF2B5EF4-FFF2-40B4-BE49-F238E27FC236}">
                <a16:creationId xmlns:a16="http://schemas.microsoft.com/office/drawing/2014/main" id="{AA1A6482-9021-A43D-FF9D-0A83F0B00472}"/>
              </a:ext>
            </a:extLst>
          </p:cNvPr>
          <p:cNvPicPr>
            <a:picLocks noChangeAspect="1"/>
          </p:cNvPicPr>
          <p:nvPr/>
        </p:nvPicPr>
        <p:blipFill>
          <a:blip r:embed="rId5"/>
          <a:stretch>
            <a:fillRect/>
          </a:stretch>
        </p:blipFill>
        <p:spPr>
          <a:xfrm>
            <a:off x="6898671" y="3848138"/>
            <a:ext cx="4320000" cy="2355898"/>
          </a:xfrm>
          <a:prstGeom prst="rect">
            <a:avLst/>
          </a:prstGeom>
          <a:noFill/>
          <a:ln w="9525">
            <a:solidFill>
              <a:schemeClr val="accent1"/>
            </a:solidFill>
          </a:ln>
        </p:spPr>
      </p:pic>
      <p:sp>
        <p:nvSpPr>
          <p:cNvPr id="8" name="文本框 40">
            <a:extLst>
              <a:ext uri="{FF2B5EF4-FFF2-40B4-BE49-F238E27FC236}">
                <a16:creationId xmlns:a16="http://schemas.microsoft.com/office/drawing/2014/main" id="{D5679BB0-A8DD-E3C4-5F4E-3B59B47C0798}"/>
              </a:ext>
            </a:extLst>
          </p:cNvPr>
          <p:cNvSpPr txBox="1"/>
          <p:nvPr/>
        </p:nvSpPr>
        <p:spPr>
          <a:xfrm>
            <a:off x="944880" y="1231825"/>
            <a:ext cx="1082040" cy="58477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官网首页直达</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40">
            <a:extLst>
              <a:ext uri="{FF2B5EF4-FFF2-40B4-BE49-F238E27FC236}">
                <a16:creationId xmlns:a16="http://schemas.microsoft.com/office/drawing/2014/main" id="{81F4FFC7-E432-90E1-4889-FE8BBDBF9141}"/>
              </a:ext>
            </a:extLst>
          </p:cNvPr>
          <p:cNvSpPr txBox="1"/>
          <p:nvPr/>
        </p:nvSpPr>
        <p:spPr>
          <a:xfrm>
            <a:off x="3368040" y="3429000"/>
            <a:ext cx="1074420" cy="58477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快速找到经销商</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40">
            <a:extLst>
              <a:ext uri="{FF2B5EF4-FFF2-40B4-BE49-F238E27FC236}">
                <a16:creationId xmlns:a16="http://schemas.microsoft.com/office/drawing/2014/main" id="{8A4ECFF1-F801-6BA7-8C67-0768685F0BC6}"/>
              </a:ext>
            </a:extLst>
          </p:cNvPr>
          <p:cNvSpPr txBox="1"/>
          <p:nvPr/>
        </p:nvSpPr>
        <p:spPr>
          <a:xfrm>
            <a:off x="5772832" y="5215137"/>
            <a:ext cx="1082040" cy="58477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快速定位各类配件</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097348-FE22-2D5C-C9DD-E6D8F23FDE14}"/>
              </a:ext>
            </a:extLst>
          </p:cNvPr>
          <p:cNvSpPr>
            <a:spLocks noGrp="1"/>
          </p:cNvSpPr>
          <p:nvPr>
            <p:ph type="title"/>
          </p:nvPr>
        </p:nvSpPr>
        <p:spPr/>
        <p:txBody>
          <a:bodyPr>
            <a:normAutofit fontScale="90000"/>
          </a:bodyPr>
          <a:lstStyle/>
          <a:p>
            <a:pPr lvl="0"/>
            <a:r>
              <a:rPr lang="en-US" altLang="zh-CN" dirty="0">
                <a:latin typeface="等线" panose="02010600030101010101" pitchFamily="2" charset="-122"/>
                <a:ea typeface="等线" panose="02010600030101010101" pitchFamily="2" charset="-122"/>
              </a:rPr>
              <a:t>3.2.2. </a:t>
            </a:r>
            <a:r>
              <a:rPr lang="zh-CN" altLang="en-US" dirty="0">
                <a:latin typeface="等线" panose="02010600030101010101" pitchFamily="2" charset="-122"/>
                <a:ea typeface="等线" panose="02010600030101010101" pitchFamily="2" charset="-122"/>
              </a:rPr>
              <a:t>合作中心 </a:t>
            </a:r>
            <a:r>
              <a:rPr lang="en-US" altLang="zh-CN" dirty="0">
                <a:latin typeface="+mn-lt"/>
              </a:rPr>
              <a:t>– </a:t>
            </a:r>
            <a:r>
              <a:rPr lang="zh-CN" altLang="en-US" dirty="0">
                <a:latin typeface="等线" panose="02010600030101010101" pitchFamily="2" charset="-122"/>
                <a:ea typeface="等线" panose="02010600030101010101" pitchFamily="2" charset="-122"/>
              </a:rPr>
              <a:t>参与各类开源社区合作并获得开发赞助</a:t>
            </a:r>
            <a:endParaRPr lang="en-US" altLang="en-US"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A164834F-DF87-CEC0-9152-0ADC2C35BCCA}"/>
              </a:ext>
            </a:extLst>
          </p:cNvPr>
          <p:cNvSpPr>
            <a:spLocks noGrp="1"/>
          </p:cNvSpPr>
          <p:nvPr>
            <p:ph type="sldNum" idx="12"/>
          </p:nvPr>
        </p:nvSpPr>
        <p:spPr/>
        <p:txBody>
          <a:bodyPr/>
          <a:lstStyle/>
          <a:p>
            <a:fld id="{A64EA7E6-7AE3-4C01-BF86-C5719FCEABB4}" type="slidenum">
              <a:rPr lang="zh-CN" altLang="en-US"/>
              <a:t>28</a:t>
            </a:fld>
            <a:endParaRPr lang="zh-CN" altLang="en-US"/>
          </a:p>
        </p:txBody>
      </p:sp>
      <p:pic>
        <p:nvPicPr>
          <p:cNvPr id="5" name="图片 4">
            <a:extLst>
              <a:ext uri="{FF2B5EF4-FFF2-40B4-BE49-F238E27FC236}">
                <a16:creationId xmlns:a16="http://schemas.microsoft.com/office/drawing/2014/main" id="{F763B902-F226-0659-9B15-E11FDAA71952}"/>
              </a:ext>
            </a:extLst>
          </p:cNvPr>
          <p:cNvPicPr>
            <a:picLocks noChangeAspect="1"/>
          </p:cNvPicPr>
          <p:nvPr/>
        </p:nvPicPr>
        <p:blipFill rotWithShape="1">
          <a:blip r:embed="rId3"/>
          <a:srcRect l="5705" t="4167" r="3792" b="30139"/>
          <a:stretch/>
        </p:blipFill>
        <p:spPr>
          <a:xfrm>
            <a:off x="741047" y="772358"/>
            <a:ext cx="5669727" cy="3600000"/>
          </a:xfrm>
          <a:prstGeom prst="rect">
            <a:avLst/>
          </a:prstGeom>
          <a:noFill/>
          <a:ln w="9525">
            <a:solidFill>
              <a:schemeClr val="accent1"/>
            </a:solidFill>
          </a:ln>
        </p:spPr>
      </p:pic>
      <p:pic>
        <p:nvPicPr>
          <p:cNvPr id="10" name="图片 9">
            <a:extLst>
              <a:ext uri="{FF2B5EF4-FFF2-40B4-BE49-F238E27FC236}">
                <a16:creationId xmlns:a16="http://schemas.microsoft.com/office/drawing/2014/main" id="{A3CB6317-0D66-4AD0-01C8-2E41F2E6B83E}"/>
              </a:ext>
            </a:extLst>
          </p:cNvPr>
          <p:cNvPicPr>
            <a:picLocks/>
          </p:cNvPicPr>
          <p:nvPr/>
        </p:nvPicPr>
        <p:blipFill>
          <a:blip r:embed="rId4"/>
          <a:stretch>
            <a:fillRect/>
          </a:stretch>
        </p:blipFill>
        <p:spPr>
          <a:xfrm>
            <a:off x="751858" y="5201232"/>
            <a:ext cx="2520000" cy="1080000"/>
          </a:xfrm>
          <a:prstGeom prst="rect">
            <a:avLst/>
          </a:prstGeom>
          <a:noFill/>
          <a:ln w="9525">
            <a:solidFill>
              <a:schemeClr val="accent1"/>
            </a:solidFill>
          </a:ln>
        </p:spPr>
      </p:pic>
      <p:pic>
        <p:nvPicPr>
          <p:cNvPr id="13" name="图片 12">
            <a:extLst>
              <a:ext uri="{FF2B5EF4-FFF2-40B4-BE49-F238E27FC236}">
                <a16:creationId xmlns:a16="http://schemas.microsoft.com/office/drawing/2014/main" id="{EBF297CA-F077-6B96-5E9F-CC3E619BC799}"/>
              </a:ext>
            </a:extLst>
          </p:cNvPr>
          <p:cNvPicPr>
            <a:picLocks/>
          </p:cNvPicPr>
          <p:nvPr/>
        </p:nvPicPr>
        <p:blipFill>
          <a:blip r:embed="rId5"/>
          <a:stretch>
            <a:fillRect/>
          </a:stretch>
        </p:blipFill>
        <p:spPr>
          <a:xfrm>
            <a:off x="3502792" y="5201232"/>
            <a:ext cx="2520000" cy="1080000"/>
          </a:xfrm>
          <a:prstGeom prst="rect">
            <a:avLst/>
          </a:prstGeom>
          <a:noFill/>
          <a:ln w="9525">
            <a:solidFill>
              <a:schemeClr val="accent1"/>
            </a:solidFill>
          </a:ln>
        </p:spPr>
      </p:pic>
      <p:pic>
        <p:nvPicPr>
          <p:cNvPr id="15" name="图片 14">
            <a:extLst>
              <a:ext uri="{FF2B5EF4-FFF2-40B4-BE49-F238E27FC236}">
                <a16:creationId xmlns:a16="http://schemas.microsoft.com/office/drawing/2014/main" id="{3EB4E542-3856-3D1C-E801-862DFFF08042}"/>
              </a:ext>
            </a:extLst>
          </p:cNvPr>
          <p:cNvPicPr>
            <a:picLocks/>
          </p:cNvPicPr>
          <p:nvPr/>
        </p:nvPicPr>
        <p:blipFill>
          <a:blip r:embed="rId6"/>
          <a:stretch>
            <a:fillRect/>
          </a:stretch>
        </p:blipFill>
        <p:spPr>
          <a:xfrm>
            <a:off x="6253726" y="5201232"/>
            <a:ext cx="2520000" cy="1080000"/>
          </a:xfrm>
          <a:prstGeom prst="rect">
            <a:avLst/>
          </a:prstGeom>
          <a:noFill/>
          <a:ln w="9525">
            <a:solidFill>
              <a:schemeClr val="accent1"/>
            </a:solidFill>
          </a:ln>
        </p:spPr>
      </p:pic>
      <p:pic>
        <p:nvPicPr>
          <p:cNvPr id="17" name="图片 16">
            <a:extLst>
              <a:ext uri="{FF2B5EF4-FFF2-40B4-BE49-F238E27FC236}">
                <a16:creationId xmlns:a16="http://schemas.microsoft.com/office/drawing/2014/main" id="{B04B214D-E10F-BD15-AAE7-FC5512234BB2}"/>
              </a:ext>
            </a:extLst>
          </p:cNvPr>
          <p:cNvPicPr>
            <a:picLocks/>
          </p:cNvPicPr>
          <p:nvPr/>
        </p:nvPicPr>
        <p:blipFill>
          <a:blip r:embed="rId7"/>
          <a:stretch>
            <a:fillRect/>
          </a:stretch>
        </p:blipFill>
        <p:spPr>
          <a:xfrm>
            <a:off x="9004660" y="5201232"/>
            <a:ext cx="2520000" cy="1080000"/>
          </a:xfrm>
          <a:prstGeom prst="rect">
            <a:avLst/>
          </a:prstGeom>
          <a:noFill/>
          <a:ln w="9525">
            <a:solidFill>
              <a:schemeClr val="accent1"/>
            </a:solidFill>
          </a:ln>
        </p:spPr>
      </p:pic>
      <p:sp>
        <p:nvSpPr>
          <p:cNvPr id="4" name="文本框 40">
            <a:extLst>
              <a:ext uri="{FF2B5EF4-FFF2-40B4-BE49-F238E27FC236}">
                <a16:creationId xmlns:a16="http://schemas.microsoft.com/office/drawing/2014/main" id="{C274EE7D-9728-5A71-A71B-BB1F6DF51ED8}"/>
              </a:ext>
            </a:extLst>
          </p:cNvPr>
          <p:cNvSpPr txBox="1"/>
          <p:nvPr/>
        </p:nvSpPr>
        <p:spPr>
          <a:xfrm>
            <a:off x="2565962" y="4372358"/>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社区赞助</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40">
            <a:extLst>
              <a:ext uri="{FF2B5EF4-FFF2-40B4-BE49-F238E27FC236}">
                <a16:creationId xmlns:a16="http://schemas.microsoft.com/office/drawing/2014/main" id="{2EB17198-63A1-2FFE-8EBE-785291BB5BEB}"/>
              </a:ext>
            </a:extLst>
          </p:cNvPr>
          <p:cNvSpPr txBox="1"/>
          <p:nvPr/>
        </p:nvSpPr>
        <p:spPr>
          <a:xfrm>
            <a:off x="7808522" y="675828"/>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贡献奖励</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40">
            <a:extLst>
              <a:ext uri="{FF2B5EF4-FFF2-40B4-BE49-F238E27FC236}">
                <a16:creationId xmlns:a16="http://schemas.microsoft.com/office/drawing/2014/main" id="{688CDAB6-3FD2-3901-C845-5950B9E85EB7}"/>
              </a:ext>
            </a:extLst>
          </p:cNvPr>
          <p:cNvSpPr txBox="1"/>
          <p:nvPr/>
        </p:nvSpPr>
        <p:spPr>
          <a:xfrm>
            <a:off x="3315992" y="4744041"/>
            <a:ext cx="5875468" cy="46166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dirty="0">
                <a:latin typeface="微软雅黑" panose="020B0503020204020204" pitchFamily="34" charset="-122"/>
                <a:ea typeface="微软雅黑" panose="020B0503020204020204" pitchFamily="34" charset="-122"/>
                <a:sym typeface="微软雅黑" panose="020B0503020204020204" pitchFamily="34" charset="-122"/>
              </a:rPr>
              <a:t>各类第三方开源合作活动，均提供源码</a:t>
            </a:r>
          </a:p>
        </p:txBody>
      </p:sp>
      <p:pic>
        <p:nvPicPr>
          <p:cNvPr id="9" name="图片 8">
            <a:extLst>
              <a:ext uri="{FF2B5EF4-FFF2-40B4-BE49-F238E27FC236}">
                <a16:creationId xmlns:a16="http://schemas.microsoft.com/office/drawing/2014/main" id="{C48B6344-5E0A-BC54-A654-1E252D87D594}"/>
              </a:ext>
            </a:extLst>
          </p:cNvPr>
          <p:cNvPicPr>
            <a:picLocks noChangeAspect="1"/>
          </p:cNvPicPr>
          <p:nvPr/>
        </p:nvPicPr>
        <p:blipFill rotWithShape="1">
          <a:blip r:embed="rId8"/>
          <a:srcRect l="5309" r="3988"/>
          <a:stretch/>
        </p:blipFill>
        <p:spPr>
          <a:xfrm>
            <a:off x="5854933" y="1038966"/>
            <a:ext cx="5669727" cy="3600000"/>
          </a:xfrm>
          <a:prstGeom prst="rect">
            <a:avLst/>
          </a:prstGeom>
          <a:noFill/>
          <a:ln w="9525">
            <a:solidFill>
              <a:schemeClr val="accent1"/>
            </a:solidFill>
          </a:ln>
        </p:spPr>
      </p:pic>
    </p:spTree>
    <p:extLst>
      <p:ext uri="{BB962C8B-B14F-4D97-AF65-F5344CB8AC3E}">
        <p14:creationId xmlns:p14="http://schemas.microsoft.com/office/powerpoint/2010/main" val="1727625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B2FD61-E74F-6F63-DA0C-D15CA966DD8A}"/>
              </a:ext>
            </a:extLst>
          </p:cNvPr>
          <p:cNvSpPr>
            <a:spLocks noGrp="1"/>
          </p:cNvSpPr>
          <p:nvPr>
            <p:ph type="title"/>
          </p:nvPr>
        </p:nvSpPr>
        <p:spPr/>
        <p:txBody>
          <a:bodyPr/>
          <a:lstStyle/>
          <a:p>
            <a:r>
              <a:rPr lang="en-US" altLang="zh-CN" sz="3200" dirty="0">
                <a:latin typeface="等线" panose="02010600030101010101" pitchFamily="2" charset="-122"/>
                <a:ea typeface="等线" panose="02010600030101010101" pitchFamily="2" charset="-122"/>
              </a:rPr>
              <a:t>3.2.3.</a:t>
            </a:r>
            <a:r>
              <a:rPr lang="zh-CN" altLang="en-US" sz="3200" dirty="0">
                <a:latin typeface="等线" panose="02010600030101010101" pitchFamily="2" charset="-122"/>
                <a:ea typeface="等线" panose="02010600030101010101" pitchFamily="2" charset="-122"/>
              </a:rPr>
              <a:t>方案中心 </a:t>
            </a:r>
            <a:r>
              <a:rPr lang="en-US" altLang="zh-CN" sz="3200" dirty="0">
                <a:latin typeface="+mn-lt"/>
              </a:rPr>
              <a:t>– </a:t>
            </a:r>
            <a:r>
              <a:rPr lang="zh-CN" altLang="en-US" sz="3200" dirty="0">
                <a:latin typeface="等线" panose="02010600030101010101" pitchFamily="2" charset="-122"/>
                <a:ea typeface="等线" panose="02010600030101010101" pitchFamily="2" charset="-122"/>
              </a:rPr>
              <a:t>各类芯片方案，均基于芯片开源协议开源</a:t>
            </a:r>
            <a:endParaRPr lang="en-US" sz="32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21EB29E5-F5E8-F565-9DE3-94FC8A8DA119}"/>
              </a:ext>
            </a:extLst>
          </p:cNvPr>
          <p:cNvSpPr>
            <a:spLocks noGrp="1"/>
          </p:cNvSpPr>
          <p:nvPr>
            <p:ph type="sldNum" sz="quarter" idx="12"/>
          </p:nvPr>
        </p:nvSpPr>
        <p:spPr/>
        <p:txBody>
          <a:bodyPr/>
          <a:lstStyle/>
          <a:p>
            <a:fld id="{E31008D9-F0B1-D749-B2AB-825935940C7B}" type="slidenum">
              <a:rPr kumimoji="1" lang="zh-CN" altLang="en-US" smtClean="0"/>
              <a:t>29</a:t>
            </a:fld>
            <a:endParaRPr kumimoji="1" lang="zh-CN" altLang="en-US"/>
          </a:p>
        </p:txBody>
      </p:sp>
      <p:grpSp>
        <p:nvGrpSpPr>
          <p:cNvPr id="32" name="组合 31">
            <a:extLst>
              <a:ext uri="{FF2B5EF4-FFF2-40B4-BE49-F238E27FC236}">
                <a16:creationId xmlns:a16="http://schemas.microsoft.com/office/drawing/2014/main" id="{CAABF0E3-71EF-3419-661B-7533571BA8D5}"/>
              </a:ext>
            </a:extLst>
          </p:cNvPr>
          <p:cNvGrpSpPr/>
          <p:nvPr/>
        </p:nvGrpSpPr>
        <p:grpSpPr>
          <a:xfrm>
            <a:off x="801072" y="914684"/>
            <a:ext cx="1974353" cy="1625423"/>
            <a:chOff x="801072" y="950970"/>
            <a:chExt cx="1974353" cy="1625423"/>
          </a:xfrm>
        </p:grpSpPr>
        <p:sp>
          <p:nvSpPr>
            <p:cNvPr id="5" name="文本框 40">
              <a:extLst>
                <a:ext uri="{FF2B5EF4-FFF2-40B4-BE49-F238E27FC236}">
                  <a16:creationId xmlns:a16="http://schemas.microsoft.com/office/drawing/2014/main" id="{C52E70B7-0FE9-27F3-40CA-4823500F3866}"/>
                </a:ext>
              </a:extLst>
            </p:cNvPr>
            <p:cNvSpPr txBox="1"/>
            <p:nvPr/>
          </p:nvSpPr>
          <p:spPr>
            <a:xfrm>
              <a:off x="1062632" y="2223947"/>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单板计算机</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Picture 2">
              <a:extLst>
                <a:ext uri="{FF2B5EF4-FFF2-40B4-BE49-F238E27FC236}">
                  <a16:creationId xmlns:a16="http://schemas.microsoft.com/office/drawing/2014/main" id="{83F2FCBC-9477-BBB0-9B15-A92E361282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3879"/>
            <a:stretch>
              <a:fillRect/>
            </a:stretch>
          </p:blipFill>
          <p:spPr bwMode="auto">
            <a:xfrm>
              <a:off x="801072" y="1237090"/>
              <a:ext cx="1974353" cy="91058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952ACCC3-3156-CA15-9B21-5D3D62467509}"/>
                </a:ext>
              </a:extLst>
            </p:cNvPr>
            <p:cNvSpPr/>
            <p:nvPr/>
          </p:nvSpPr>
          <p:spPr>
            <a:xfrm>
              <a:off x="865364" y="950970"/>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 name="组合 32">
            <a:extLst>
              <a:ext uri="{FF2B5EF4-FFF2-40B4-BE49-F238E27FC236}">
                <a16:creationId xmlns:a16="http://schemas.microsoft.com/office/drawing/2014/main" id="{CFC719E9-580F-39A5-5CF2-EA3C75FAD09D}"/>
              </a:ext>
            </a:extLst>
          </p:cNvPr>
          <p:cNvGrpSpPr/>
          <p:nvPr/>
        </p:nvGrpSpPr>
        <p:grpSpPr>
          <a:xfrm>
            <a:off x="3337611" y="922141"/>
            <a:ext cx="1920960" cy="1625423"/>
            <a:chOff x="3403748" y="958427"/>
            <a:chExt cx="1920960" cy="1625423"/>
          </a:xfrm>
        </p:grpSpPr>
        <p:pic>
          <p:nvPicPr>
            <p:cNvPr id="8" name="图片 7">
              <a:extLst>
                <a:ext uri="{FF2B5EF4-FFF2-40B4-BE49-F238E27FC236}">
                  <a16:creationId xmlns:a16="http://schemas.microsoft.com/office/drawing/2014/main" id="{E5D7BACD-E95D-43B6-BCAE-0D07C912D246}"/>
                </a:ext>
              </a:extLst>
            </p:cNvPr>
            <p:cNvPicPr>
              <a:picLocks noChangeAspect="1"/>
            </p:cNvPicPr>
            <p:nvPr/>
          </p:nvPicPr>
          <p:blipFill>
            <a:blip r:embed="rId6"/>
            <a:stretch>
              <a:fillRect/>
            </a:stretch>
          </p:blipFill>
          <p:spPr>
            <a:xfrm>
              <a:off x="3434708" y="1135009"/>
              <a:ext cx="1890000" cy="1080000"/>
            </a:xfrm>
            <a:prstGeom prst="rect">
              <a:avLst/>
            </a:prstGeom>
          </p:spPr>
        </p:pic>
        <p:sp>
          <p:nvSpPr>
            <p:cNvPr id="9" name="Rounded Rectangle 5">
              <a:extLst>
                <a:ext uri="{FF2B5EF4-FFF2-40B4-BE49-F238E27FC236}">
                  <a16:creationId xmlns:a16="http://schemas.microsoft.com/office/drawing/2014/main" id="{93DD96C0-F70C-413E-83CA-9CF8AD597158}"/>
                </a:ext>
              </a:extLst>
            </p:cNvPr>
            <p:cNvSpPr/>
            <p:nvPr/>
          </p:nvSpPr>
          <p:spPr>
            <a:xfrm>
              <a:off x="3403748" y="958427"/>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40">
              <a:extLst>
                <a:ext uri="{FF2B5EF4-FFF2-40B4-BE49-F238E27FC236}">
                  <a16:creationId xmlns:a16="http://schemas.microsoft.com/office/drawing/2014/main" id="{F5D34C3C-39F1-9187-8F3B-9D0BCE24722F}"/>
                </a:ext>
              </a:extLst>
            </p:cNvPr>
            <p:cNvSpPr txBox="1"/>
            <p:nvPr/>
          </p:nvSpPr>
          <p:spPr>
            <a:xfrm>
              <a:off x="3629894" y="2212433"/>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工业防火墙</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 name="组合 33">
            <a:extLst>
              <a:ext uri="{FF2B5EF4-FFF2-40B4-BE49-F238E27FC236}">
                <a16:creationId xmlns:a16="http://schemas.microsoft.com/office/drawing/2014/main" id="{CCFB7580-CB61-78C6-4714-E559330108B2}"/>
              </a:ext>
            </a:extLst>
          </p:cNvPr>
          <p:cNvGrpSpPr/>
          <p:nvPr/>
        </p:nvGrpSpPr>
        <p:grpSpPr>
          <a:xfrm>
            <a:off x="5820757" y="918413"/>
            <a:ext cx="1845860" cy="1625423"/>
            <a:chOff x="5820757" y="950970"/>
            <a:chExt cx="1845860" cy="1625423"/>
          </a:xfrm>
        </p:grpSpPr>
        <p:pic>
          <p:nvPicPr>
            <p:cNvPr id="11" name="F35B0BEE-F18A-47BB-8FCB-E00DA2F2635D-1" descr="C:/Users/allen.xue/AppData/Local/Temp/wpp.ZlahQQwpp">
              <a:extLst>
                <a:ext uri="{FF2B5EF4-FFF2-40B4-BE49-F238E27FC236}">
                  <a16:creationId xmlns:a16="http://schemas.microsoft.com/office/drawing/2014/main" id="{65D07114-1FED-8219-4277-7EAF8C301E9D}"/>
                </a:ext>
              </a:extLst>
            </p:cNvPr>
            <p:cNvPicPr>
              <a:picLocks noChangeAspect="1"/>
            </p:cNvPicPr>
            <p:nvPr/>
          </p:nvPicPr>
          <p:blipFill>
            <a:blip r:embed="rId7"/>
            <a:stretch>
              <a:fillRect/>
            </a:stretch>
          </p:blipFill>
          <p:spPr>
            <a:xfrm>
              <a:off x="5820757" y="1054020"/>
              <a:ext cx="1740620" cy="1224000"/>
            </a:xfrm>
            <a:prstGeom prst="rect">
              <a:avLst/>
            </a:prstGeom>
          </p:spPr>
        </p:pic>
        <p:sp>
          <p:nvSpPr>
            <p:cNvPr id="12" name="Rounded Rectangle 5">
              <a:extLst>
                <a:ext uri="{FF2B5EF4-FFF2-40B4-BE49-F238E27FC236}">
                  <a16:creationId xmlns:a16="http://schemas.microsoft.com/office/drawing/2014/main" id="{26A65767-4069-452C-B19E-1630C53D3421}"/>
                </a:ext>
              </a:extLst>
            </p:cNvPr>
            <p:cNvSpPr/>
            <p:nvPr/>
          </p:nvSpPr>
          <p:spPr>
            <a:xfrm>
              <a:off x="5820846" y="950970"/>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40">
              <a:extLst>
                <a:ext uri="{FF2B5EF4-FFF2-40B4-BE49-F238E27FC236}">
                  <a16:creationId xmlns:a16="http://schemas.microsoft.com/office/drawing/2014/main" id="{63DACCE8-43F6-F593-1CE1-4AFF347CA233}"/>
                </a:ext>
              </a:extLst>
            </p:cNvPr>
            <p:cNvSpPr txBox="1"/>
            <p:nvPr/>
          </p:nvSpPr>
          <p:spPr>
            <a:xfrm>
              <a:off x="5877842" y="2208437"/>
              <a:ext cx="1636215"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边缘计算一体机</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6" name="组合 35">
            <a:extLst>
              <a:ext uri="{FF2B5EF4-FFF2-40B4-BE49-F238E27FC236}">
                <a16:creationId xmlns:a16="http://schemas.microsoft.com/office/drawing/2014/main" id="{A84870A5-3064-7694-0463-7C6E5361B7FD}"/>
              </a:ext>
            </a:extLst>
          </p:cNvPr>
          <p:cNvGrpSpPr/>
          <p:nvPr/>
        </p:nvGrpSpPr>
        <p:grpSpPr>
          <a:xfrm>
            <a:off x="3325156" y="2903851"/>
            <a:ext cx="1845771" cy="1625423"/>
            <a:chOff x="3419597" y="3353790"/>
            <a:chExt cx="1845771" cy="1625423"/>
          </a:xfrm>
        </p:grpSpPr>
        <p:sp>
          <p:nvSpPr>
            <p:cNvPr id="20" name="Rounded Rectangle 5">
              <a:extLst>
                <a:ext uri="{FF2B5EF4-FFF2-40B4-BE49-F238E27FC236}">
                  <a16:creationId xmlns:a16="http://schemas.microsoft.com/office/drawing/2014/main" id="{CA01E4BA-73F8-0EF8-C9AA-E48FC38D7F27}"/>
                </a:ext>
              </a:extLst>
            </p:cNvPr>
            <p:cNvSpPr/>
            <p:nvPr/>
          </p:nvSpPr>
          <p:spPr>
            <a:xfrm>
              <a:off x="3419597" y="3353790"/>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40">
              <a:extLst>
                <a:ext uri="{FF2B5EF4-FFF2-40B4-BE49-F238E27FC236}">
                  <a16:creationId xmlns:a16="http://schemas.microsoft.com/office/drawing/2014/main" id="{3682AA58-8C3D-EBD4-D03D-ED52452B06B8}"/>
                </a:ext>
              </a:extLst>
            </p:cNvPr>
            <p:cNvSpPr txBox="1"/>
            <p:nvPr/>
          </p:nvSpPr>
          <p:spPr>
            <a:xfrm>
              <a:off x="3645743" y="4607796"/>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核心板</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2" name="图片 21">
              <a:extLst>
                <a:ext uri="{FF2B5EF4-FFF2-40B4-BE49-F238E27FC236}">
                  <a16:creationId xmlns:a16="http://schemas.microsoft.com/office/drawing/2014/main" id="{D208E221-0A9D-6E62-C2E9-B4BDBE8041B1}"/>
                </a:ext>
              </a:extLst>
            </p:cNvPr>
            <p:cNvPicPr>
              <a:picLocks noChangeAspect="1"/>
            </p:cNvPicPr>
            <p:nvPr/>
          </p:nvPicPr>
          <p:blipFill>
            <a:blip r:embed="rId8"/>
            <a:stretch>
              <a:fillRect/>
            </a:stretch>
          </p:blipFill>
          <p:spPr>
            <a:xfrm>
              <a:off x="3783618" y="3504769"/>
              <a:ext cx="1080000" cy="1064527"/>
            </a:xfrm>
            <a:prstGeom prst="rect">
              <a:avLst/>
            </a:prstGeom>
          </p:spPr>
        </p:pic>
      </p:grpSp>
      <p:grpSp>
        <p:nvGrpSpPr>
          <p:cNvPr id="37" name="组合 36">
            <a:extLst>
              <a:ext uri="{FF2B5EF4-FFF2-40B4-BE49-F238E27FC236}">
                <a16:creationId xmlns:a16="http://schemas.microsoft.com/office/drawing/2014/main" id="{A8DB7329-7263-B775-81F1-4B2F02A626D6}"/>
              </a:ext>
            </a:extLst>
          </p:cNvPr>
          <p:cNvGrpSpPr/>
          <p:nvPr/>
        </p:nvGrpSpPr>
        <p:grpSpPr>
          <a:xfrm>
            <a:off x="5820862" y="2918067"/>
            <a:ext cx="1845771" cy="1625423"/>
            <a:chOff x="5820862" y="3382222"/>
            <a:chExt cx="1845771" cy="1625423"/>
          </a:xfrm>
        </p:grpSpPr>
        <p:sp>
          <p:nvSpPr>
            <p:cNvPr id="23" name="Rounded Rectangle 5">
              <a:extLst>
                <a:ext uri="{FF2B5EF4-FFF2-40B4-BE49-F238E27FC236}">
                  <a16:creationId xmlns:a16="http://schemas.microsoft.com/office/drawing/2014/main" id="{804FDBEB-2C4D-7497-089E-0C4EA5FA17CA}"/>
                </a:ext>
              </a:extLst>
            </p:cNvPr>
            <p:cNvSpPr/>
            <p:nvPr/>
          </p:nvSpPr>
          <p:spPr>
            <a:xfrm>
              <a:off x="5820862" y="3382222"/>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9DA79A58-4484-AAF0-37B0-2E4184B0CB5D}"/>
                </a:ext>
              </a:extLst>
            </p:cNvPr>
            <p:cNvPicPr>
              <a:picLocks noChangeAspect="1"/>
            </p:cNvPicPr>
            <p:nvPr>
              <p:custDataLst>
                <p:tags r:id="rId1"/>
              </p:custDataLst>
            </p:nvPr>
          </p:nvPicPr>
          <p:blipFill>
            <a:blip r:embed="rId9"/>
            <a:stretch>
              <a:fillRect/>
            </a:stretch>
          </p:blipFill>
          <p:spPr>
            <a:xfrm>
              <a:off x="5871724" y="3461167"/>
              <a:ext cx="1751351" cy="1080000"/>
            </a:xfrm>
            <a:prstGeom prst="rect">
              <a:avLst/>
            </a:prstGeom>
          </p:spPr>
        </p:pic>
        <p:sp>
          <p:nvSpPr>
            <p:cNvPr id="25" name="文本框 40">
              <a:extLst>
                <a:ext uri="{FF2B5EF4-FFF2-40B4-BE49-F238E27FC236}">
                  <a16:creationId xmlns:a16="http://schemas.microsoft.com/office/drawing/2014/main" id="{0D1A0F5A-6B2F-48FB-2303-5BFA35362888}"/>
                </a:ext>
              </a:extLst>
            </p:cNvPr>
            <p:cNvSpPr txBox="1"/>
            <p:nvPr>
              <p:custDataLst>
                <p:tags r:id="rId2"/>
              </p:custDataLst>
            </p:nvPr>
          </p:nvSpPr>
          <p:spPr>
            <a:xfrm>
              <a:off x="6028316" y="4644799"/>
              <a:ext cx="1411792" cy="33718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笔记本电脑</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 name="组合 34">
            <a:extLst>
              <a:ext uri="{FF2B5EF4-FFF2-40B4-BE49-F238E27FC236}">
                <a16:creationId xmlns:a16="http://schemas.microsoft.com/office/drawing/2014/main" id="{2C4E9939-0942-9384-68FF-9ABBF034B664}"/>
              </a:ext>
            </a:extLst>
          </p:cNvPr>
          <p:cNvGrpSpPr/>
          <p:nvPr/>
        </p:nvGrpSpPr>
        <p:grpSpPr>
          <a:xfrm>
            <a:off x="773857" y="2932283"/>
            <a:ext cx="1901364" cy="1625423"/>
            <a:chOff x="773857" y="3382222"/>
            <a:chExt cx="1901364" cy="1625423"/>
          </a:xfrm>
        </p:grpSpPr>
        <p:sp>
          <p:nvSpPr>
            <p:cNvPr id="26" name="Rounded Rectangle 5">
              <a:extLst>
                <a:ext uri="{FF2B5EF4-FFF2-40B4-BE49-F238E27FC236}">
                  <a16:creationId xmlns:a16="http://schemas.microsoft.com/office/drawing/2014/main" id="{4D75086A-C1BE-FDEF-BCBE-11FF65FE891B}"/>
                </a:ext>
              </a:extLst>
            </p:cNvPr>
            <p:cNvSpPr/>
            <p:nvPr/>
          </p:nvSpPr>
          <p:spPr>
            <a:xfrm>
              <a:off x="829450" y="3382222"/>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40">
              <a:extLst>
                <a:ext uri="{FF2B5EF4-FFF2-40B4-BE49-F238E27FC236}">
                  <a16:creationId xmlns:a16="http://schemas.microsoft.com/office/drawing/2014/main" id="{289AFD9E-898E-72CC-BAD8-47E9EA69CFBE}"/>
                </a:ext>
              </a:extLst>
            </p:cNvPr>
            <p:cNvSpPr txBox="1"/>
            <p:nvPr/>
          </p:nvSpPr>
          <p:spPr>
            <a:xfrm>
              <a:off x="773857" y="4664238"/>
              <a:ext cx="1648503"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平板电脑</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8" name="图片 27">
              <a:extLst>
                <a:ext uri="{FF2B5EF4-FFF2-40B4-BE49-F238E27FC236}">
                  <a16:creationId xmlns:a16="http://schemas.microsoft.com/office/drawing/2014/main" id="{AFF7A76B-6AB8-2828-706B-D6D59CE6E195}"/>
                </a:ext>
              </a:extLst>
            </p:cNvPr>
            <p:cNvPicPr>
              <a:picLocks noChangeAspect="1"/>
            </p:cNvPicPr>
            <p:nvPr/>
          </p:nvPicPr>
          <p:blipFill>
            <a:blip r:embed="rId10"/>
            <a:stretch>
              <a:fillRect/>
            </a:stretch>
          </p:blipFill>
          <p:spPr>
            <a:xfrm>
              <a:off x="1062632" y="3414753"/>
              <a:ext cx="1239478" cy="1170166"/>
            </a:xfrm>
            <a:prstGeom prst="rect">
              <a:avLst/>
            </a:prstGeom>
          </p:spPr>
        </p:pic>
      </p:grpSp>
      <p:grpSp>
        <p:nvGrpSpPr>
          <p:cNvPr id="38" name="组合 37">
            <a:extLst>
              <a:ext uri="{FF2B5EF4-FFF2-40B4-BE49-F238E27FC236}">
                <a16:creationId xmlns:a16="http://schemas.microsoft.com/office/drawing/2014/main" id="{393E1E11-D581-4BC1-32E9-F3DBC39DF800}"/>
              </a:ext>
            </a:extLst>
          </p:cNvPr>
          <p:cNvGrpSpPr/>
          <p:nvPr/>
        </p:nvGrpSpPr>
        <p:grpSpPr>
          <a:xfrm>
            <a:off x="8293182" y="900792"/>
            <a:ext cx="1845771" cy="1625423"/>
            <a:chOff x="5820846" y="950970"/>
            <a:chExt cx="1845771" cy="1625423"/>
          </a:xfrm>
        </p:grpSpPr>
        <p:sp>
          <p:nvSpPr>
            <p:cNvPr id="40" name="Rounded Rectangle 5">
              <a:extLst>
                <a:ext uri="{FF2B5EF4-FFF2-40B4-BE49-F238E27FC236}">
                  <a16:creationId xmlns:a16="http://schemas.microsoft.com/office/drawing/2014/main" id="{45DA06C2-DCE7-D523-FCA8-59F901D40FA5}"/>
                </a:ext>
              </a:extLst>
            </p:cNvPr>
            <p:cNvSpPr/>
            <p:nvPr/>
          </p:nvSpPr>
          <p:spPr>
            <a:xfrm>
              <a:off x="5820846" y="950970"/>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文本框 40">
              <a:extLst>
                <a:ext uri="{FF2B5EF4-FFF2-40B4-BE49-F238E27FC236}">
                  <a16:creationId xmlns:a16="http://schemas.microsoft.com/office/drawing/2014/main" id="{59D131C7-E0F3-794B-1A5C-8FF7CDC7155B}"/>
                </a:ext>
              </a:extLst>
            </p:cNvPr>
            <p:cNvSpPr txBox="1"/>
            <p:nvPr/>
          </p:nvSpPr>
          <p:spPr>
            <a:xfrm>
              <a:off x="5877842" y="2208437"/>
              <a:ext cx="1636215"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3" name="文本框 42">
            <a:extLst>
              <a:ext uri="{FF2B5EF4-FFF2-40B4-BE49-F238E27FC236}">
                <a16:creationId xmlns:a16="http://schemas.microsoft.com/office/drawing/2014/main" id="{4DC367CD-3073-2F01-8CA7-D475486F5909}"/>
              </a:ext>
            </a:extLst>
          </p:cNvPr>
          <p:cNvSpPr txBox="1"/>
          <p:nvPr/>
        </p:nvSpPr>
        <p:spPr>
          <a:xfrm>
            <a:off x="8408234" y="1200804"/>
            <a:ext cx="1715479" cy="523220"/>
          </a:xfrm>
          <a:prstGeom prst="rect">
            <a:avLst/>
          </a:prstGeom>
          <a:noFill/>
        </p:spPr>
        <p:txBody>
          <a:bodyPr wrap="square" rtlCol="0">
            <a:spAutoFit/>
          </a:bodyPr>
          <a:lstStyle/>
          <a:p>
            <a:r>
              <a:rPr lang="zh-CN" altLang="en-US" sz="2800" b="1" dirty="0"/>
              <a:t>更多方案</a:t>
            </a:r>
            <a:endParaRPr lang="en-US" sz="2800" b="1" dirty="0"/>
          </a:p>
        </p:txBody>
      </p:sp>
      <p:grpSp>
        <p:nvGrpSpPr>
          <p:cNvPr id="44" name="组合 43">
            <a:extLst>
              <a:ext uri="{FF2B5EF4-FFF2-40B4-BE49-F238E27FC236}">
                <a16:creationId xmlns:a16="http://schemas.microsoft.com/office/drawing/2014/main" id="{EEE9F80B-0DBF-AD53-8640-E8800E74E046}"/>
              </a:ext>
            </a:extLst>
          </p:cNvPr>
          <p:cNvGrpSpPr/>
          <p:nvPr/>
        </p:nvGrpSpPr>
        <p:grpSpPr>
          <a:xfrm>
            <a:off x="8293022" y="2927430"/>
            <a:ext cx="1845771" cy="1625423"/>
            <a:chOff x="5820846" y="950970"/>
            <a:chExt cx="1845771" cy="1625423"/>
          </a:xfrm>
        </p:grpSpPr>
        <p:sp>
          <p:nvSpPr>
            <p:cNvPr id="45" name="Rounded Rectangle 5">
              <a:extLst>
                <a:ext uri="{FF2B5EF4-FFF2-40B4-BE49-F238E27FC236}">
                  <a16:creationId xmlns:a16="http://schemas.microsoft.com/office/drawing/2014/main" id="{B0087FF9-EC9B-1705-ACFA-6B07AF2AE8C9}"/>
                </a:ext>
              </a:extLst>
            </p:cNvPr>
            <p:cNvSpPr/>
            <p:nvPr/>
          </p:nvSpPr>
          <p:spPr>
            <a:xfrm>
              <a:off x="5820846" y="950970"/>
              <a:ext cx="1845771" cy="1625423"/>
            </a:xfrm>
            <a:prstGeom prst="roundRect">
              <a:avLst>
                <a:gd name="adj" fmla="val 5186"/>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文本框 45">
              <a:extLst>
                <a:ext uri="{FF2B5EF4-FFF2-40B4-BE49-F238E27FC236}">
                  <a16:creationId xmlns:a16="http://schemas.microsoft.com/office/drawing/2014/main" id="{38C2CFE2-7F93-883A-8F40-0A1821EBE772}"/>
                </a:ext>
              </a:extLst>
            </p:cNvPr>
            <p:cNvSpPr txBox="1"/>
            <p:nvPr/>
          </p:nvSpPr>
          <p:spPr>
            <a:xfrm>
              <a:off x="5877842" y="2208437"/>
              <a:ext cx="1636215"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7" name="文本框 46">
            <a:extLst>
              <a:ext uri="{FF2B5EF4-FFF2-40B4-BE49-F238E27FC236}">
                <a16:creationId xmlns:a16="http://schemas.microsoft.com/office/drawing/2014/main" id="{A0FDF724-2F8F-9E3C-011C-795491BA4C7D}"/>
              </a:ext>
            </a:extLst>
          </p:cNvPr>
          <p:cNvSpPr txBox="1"/>
          <p:nvPr/>
        </p:nvSpPr>
        <p:spPr>
          <a:xfrm>
            <a:off x="8386303" y="3227442"/>
            <a:ext cx="1715479" cy="523220"/>
          </a:xfrm>
          <a:prstGeom prst="rect">
            <a:avLst/>
          </a:prstGeom>
          <a:noFill/>
        </p:spPr>
        <p:txBody>
          <a:bodyPr wrap="square" rtlCol="0">
            <a:spAutoFit/>
          </a:bodyPr>
          <a:lstStyle/>
          <a:p>
            <a:r>
              <a:rPr lang="zh-CN" altLang="en-US" sz="2800" b="1" dirty="0"/>
              <a:t>等待揭晓</a:t>
            </a:r>
            <a:endParaRPr lang="en-US" sz="2800" b="1" dirty="0"/>
          </a:p>
        </p:txBody>
      </p:sp>
    </p:spTree>
    <p:extLst>
      <p:ext uri="{BB962C8B-B14F-4D97-AF65-F5344CB8AC3E}">
        <p14:creationId xmlns:p14="http://schemas.microsoft.com/office/powerpoint/2010/main" val="285709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95E75E-62AA-715D-3446-A8D20FE528F6}"/>
              </a:ext>
            </a:extLst>
          </p:cNvPr>
          <p:cNvSpPr>
            <a:spLocks noGrp="1"/>
          </p:cNvSpPr>
          <p:nvPr>
            <p:ph type="title"/>
          </p:nvPr>
        </p:nvSpPr>
        <p:spPr>
          <a:xfrm>
            <a:off x="705178" y="142161"/>
            <a:ext cx="10555045" cy="493200"/>
          </a:xfrm>
        </p:spPr>
        <p:txBody>
          <a:bodyPr/>
          <a:lstStyle/>
          <a:p>
            <a:r>
              <a:rPr lang="en-US" altLang="zh-CN" dirty="0"/>
              <a:t>RISC-V</a:t>
            </a:r>
            <a:r>
              <a:rPr lang="zh-CN" altLang="en-US" dirty="0"/>
              <a:t>概况</a:t>
            </a:r>
          </a:p>
        </p:txBody>
      </p:sp>
      <p:sp>
        <p:nvSpPr>
          <p:cNvPr id="3" name="灯片编号占位符 2">
            <a:extLst>
              <a:ext uri="{FF2B5EF4-FFF2-40B4-BE49-F238E27FC236}">
                <a16:creationId xmlns:a16="http://schemas.microsoft.com/office/drawing/2014/main" id="{2DA627B6-D19C-50F1-8629-3063E33D46A5}"/>
              </a:ext>
            </a:extLst>
          </p:cNvPr>
          <p:cNvSpPr>
            <a:spLocks noGrp="1"/>
          </p:cNvSpPr>
          <p:nvPr>
            <p:ph type="sldNum" sz="quarter" idx="12"/>
          </p:nvPr>
        </p:nvSpPr>
        <p:spPr/>
        <p:txBody>
          <a:bodyPr/>
          <a:lstStyle/>
          <a:p>
            <a:fld id="{E31008D9-F0B1-D749-B2AB-825935940C7B}" type="slidenum">
              <a:rPr kumimoji="1" lang="zh-CN" altLang="en-US" smtClean="0"/>
              <a:t>3</a:t>
            </a:fld>
            <a:endParaRPr kumimoji="1" lang="zh-CN" altLang="en-US"/>
          </a:p>
        </p:txBody>
      </p:sp>
      <p:sp>
        <p:nvSpPr>
          <p:cNvPr id="4" name="矩形 3">
            <a:extLst>
              <a:ext uri="{FF2B5EF4-FFF2-40B4-BE49-F238E27FC236}">
                <a16:creationId xmlns:a16="http://schemas.microsoft.com/office/drawing/2014/main" id="{06244F4E-A449-C4F1-251E-6F0EC099959D}"/>
              </a:ext>
            </a:extLst>
          </p:cNvPr>
          <p:cNvSpPr/>
          <p:nvPr/>
        </p:nvSpPr>
        <p:spPr>
          <a:xfrm>
            <a:off x="627736" y="885661"/>
            <a:ext cx="10528069" cy="2854745"/>
          </a:xfrm>
          <a:prstGeom prst="rect">
            <a:avLst/>
          </a:prstGeom>
          <a:solidFill>
            <a:schemeClr val="bg1">
              <a:lumMod val="95000"/>
              <a:alpha val="95000"/>
            </a:schemeClr>
          </a:solidFill>
          <a:ln>
            <a:noFill/>
          </a:ln>
          <a:effectLst>
            <a:outerShdw blurRad="254000" dist="127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文本框 49">
            <a:extLst>
              <a:ext uri="{FF2B5EF4-FFF2-40B4-BE49-F238E27FC236}">
                <a16:creationId xmlns:a16="http://schemas.microsoft.com/office/drawing/2014/main" id="{9F101C1D-28B9-C975-02E0-0876B0632F78}"/>
              </a:ext>
            </a:extLst>
          </p:cNvPr>
          <p:cNvSpPr txBox="1"/>
          <p:nvPr/>
        </p:nvSpPr>
        <p:spPr>
          <a:xfrm>
            <a:off x="619351" y="816122"/>
            <a:ext cx="10972800" cy="507831"/>
          </a:xfrm>
          <a:prstGeom prst="rect">
            <a:avLst/>
          </a:prstGeom>
          <a:noFill/>
        </p:spPr>
        <p:txBody>
          <a:bodyPr wrap="square" numCol="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什么是</a:t>
            </a:r>
            <a:r>
              <a:rPr kumimoji="0" lang="en-US" altLang="zh-CN" sz="18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sz="18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endParaRPr kumimoji="0" lang="en-US" altLang="zh-CN" sz="18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组合 6">
            <a:extLst>
              <a:ext uri="{FF2B5EF4-FFF2-40B4-BE49-F238E27FC236}">
                <a16:creationId xmlns:a16="http://schemas.microsoft.com/office/drawing/2014/main" id="{6D7565FD-8404-804E-56F6-5028D7B2C3F1}"/>
              </a:ext>
            </a:extLst>
          </p:cNvPr>
          <p:cNvGrpSpPr/>
          <p:nvPr/>
        </p:nvGrpSpPr>
        <p:grpSpPr>
          <a:xfrm>
            <a:off x="9169022" y="4605309"/>
            <a:ext cx="1582994" cy="1244034"/>
            <a:chOff x="627790" y="4757860"/>
            <a:chExt cx="1582994" cy="1244034"/>
          </a:xfrm>
        </p:grpSpPr>
        <p:grpSp>
          <p:nvGrpSpPr>
            <p:cNvPr id="32" name="Google Shape;1390;p208">
              <a:extLst>
                <a:ext uri="{FF2B5EF4-FFF2-40B4-BE49-F238E27FC236}">
                  <a16:creationId xmlns:a16="http://schemas.microsoft.com/office/drawing/2014/main" id="{F47C94AC-B1DE-BC1E-4DAB-E65F59C68DD6}"/>
                </a:ext>
              </a:extLst>
            </p:cNvPr>
            <p:cNvGrpSpPr/>
            <p:nvPr/>
          </p:nvGrpSpPr>
          <p:grpSpPr>
            <a:xfrm>
              <a:off x="1224404" y="4757860"/>
              <a:ext cx="473293" cy="835226"/>
              <a:chOff x="6062844" y="2030037"/>
              <a:chExt cx="280278" cy="494609"/>
            </a:xfrm>
            <a:solidFill>
              <a:srgbClr val="00B0F0"/>
            </a:solidFill>
          </p:grpSpPr>
          <p:sp>
            <p:nvSpPr>
              <p:cNvPr id="34" name="Google Shape;1391;p208">
                <a:extLst>
                  <a:ext uri="{FF2B5EF4-FFF2-40B4-BE49-F238E27FC236}">
                    <a16:creationId xmlns:a16="http://schemas.microsoft.com/office/drawing/2014/main" id="{C55BA1DA-717F-43B9-CCAB-23D3C8ABC496}"/>
                  </a:ext>
                </a:extLst>
              </p:cNvPr>
              <p:cNvSpPr/>
              <p:nvPr/>
            </p:nvSpPr>
            <p:spPr>
              <a:xfrm>
                <a:off x="6062844" y="2030037"/>
                <a:ext cx="280278" cy="494609"/>
              </a:xfrm>
              <a:custGeom>
                <a:avLst/>
                <a:gdLst/>
                <a:ahLst/>
                <a:cxnLst/>
                <a:rect l="l" t="t" r="r" b="b"/>
                <a:pathLst>
                  <a:path w="280278" h="494609" extrusionOk="0">
                    <a:moveTo>
                      <a:pt x="230818" y="0"/>
                    </a:moveTo>
                    <a:lnTo>
                      <a:pt x="49460" y="0"/>
                    </a:lnTo>
                    <a:cubicBezTo>
                      <a:pt x="22155" y="26"/>
                      <a:pt x="26" y="22155"/>
                      <a:pt x="0" y="49460"/>
                    </a:cubicBezTo>
                    <a:lnTo>
                      <a:pt x="0" y="445149"/>
                    </a:lnTo>
                    <a:cubicBezTo>
                      <a:pt x="26" y="472454"/>
                      <a:pt x="22155" y="494583"/>
                      <a:pt x="49460" y="494609"/>
                    </a:cubicBezTo>
                    <a:lnTo>
                      <a:pt x="230818" y="494609"/>
                    </a:lnTo>
                    <a:cubicBezTo>
                      <a:pt x="258123" y="494583"/>
                      <a:pt x="280251" y="472454"/>
                      <a:pt x="280278" y="445149"/>
                    </a:cubicBezTo>
                    <a:lnTo>
                      <a:pt x="280278" y="49460"/>
                    </a:lnTo>
                    <a:cubicBezTo>
                      <a:pt x="280251" y="22155"/>
                      <a:pt x="258123" y="26"/>
                      <a:pt x="230818" y="0"/>
                    </a:cubicBezTo>
                    <a:close/>
                    <a:moveTo>
                      <a:pt x="263791" y="445149"/>
                    </a:moveTo>
                    <a:cubicBezTo>
                      <a:pt x="263791" y="463360"/>
                      <a:pt x="249029" y="478123"/>
                      <a:pt x="230818" y="478123"/>
                    </a:cubicBezTo>
                    <a:lnTo>
                      <a:pt x="49460" y="478123"/>
                    </a:lnTo>
                    <a:cubicBezTo>
                      <a:pt x="31249" y="478123"/>
                      <a:pt x="16487" y="463360"/>
                      <a:pt x="16487" y="445149"/>
                    </a:cubicBezTo>
                    <a:lnTo>
                      <a:pt x="16487" y="395689"/>
                    </a:lnTo>
                    <a:lnTo>
                      <a:pt x="263791" y="395689"/>
                    </a:lnTo>
                    <a:close/>
                    <a:moveTo>
                      <a:pt x="263791" y="379202"/>
                    </a:moveTo>
                    <a:lnTo>
                      <a:pt x="16487" y="379202"/>
                    </a:lnTo>
                    <a:lnTo>
                      <a:pt x="16487" y="74192"/>
                    </a:lnTo>
                    <a:lnTo>
                      <a:pt x="263791" y="74192"/>
                    </a:lnTo>
                    <a:close/>
                    <a:moveTo>
                      <a:pt x="263791" y="57705"/>
                    </a:moveTo>
                    <a:lnTo>
                      <a:pt x="16487" y="57705"/>
                    </a:lnTo>
                    <a:lnTo>
                      <a:pt x="16487" y="49460"/>
                    </a:lnTo>
                    <a:cubicBezTo>
                      <a:pt x="16487" y="31249"/>
                      <a:pt x="31249" y="16487"/>
                      <a:pt x="49460" y="16487"/>
                    </a:cubicBezTo>
                    <a:lnTo>
                      <a:pt x="230818" y="16487"/>
                    </a:lnTo>
                    <a:cubicBezTo>
                      <a:pt x="249029" y="16487"/>
                      <a:pt x="263791" y="31249"/>
                      <a:pt x="263791" y="49460"/>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Google Shape;1392;p208">
                <a:extLst>
                  <a:ext uri="{FF2B5EF4-FFF2-40B4-BE49-F238E27FC236}">
                    <a16:creationId xmlns:a16="http://schemas.microsoft.com/office/drawing/2014/main" id="{60676B20-9B35-B089-275D-50B5047F2CD3}"/>
                  </a:ext>
                </a:extLst>
              </p:cNvPr>
              <p:cNvSpPr/>
              <p:nvPr/>
            </p:nvSpPr>
            <p:spPr>
              <a:xfrm>
                <a:off x="6178251" y="2442212"/>
                <a:ext cx="49463" cy="49459"/>
              </a:xfrm>
              <a:custGeom>
                <a:avLst/>
                <a:gdLst/>
                <a:ahLst/>
                <a:cxnLst/>
                <a:rect l="l" t="t" r="r" b="b"/>
                <a:pathLst>
                  <a:path w="49463" h="49459" extrusionOk="0">
                    <a:moveTo>
                      <a:pt x="24731" y="49460"/>
                    </a:moveTo>
                    <a:cubicBezTo>
                      <a:pt x="38392" y="49460"/>
                      <a:pt x="49464" y="38388"/>
                      <a:pt x="49464" y="24729"/>
                    </a:cubicBezTo>
                    <a:cubicBezTo>
                      <a:pt x="49464" y="11072"/>
                      <a:pt x="38392" y="0"/>
                      <a:pt x="24731" y="0"/>
                    </a:cubicBezTo>
                    <a:cubicBezTo>
                      <a:pt x="11076" y="0"/>
                      <a:pt x="0" y="11072"/>
                      <a:pt x="0" y="24729"/>
                    </a:cubicBezTo>
                    <a:cubicBezTo>
                      <a:pt x="0" y="38388"/>
                      <a:pt x="11076" y="49460"/>
                      <a:pt x="24731" y="49460"/>
                    </a:cubicBezTo>
                    <a:close/>
                    <a:moveTo>
                      <a:pt x="24731" y="16486"/>
                    </a:moveTo>
                    <a:cubicBezTo>
                      <a:pt x="29286" y="16486"/>
                      <a:pt x="32977" y="20178"/>
                      <a:pt x="32977" y="24729"/>
                    </a:cubicBezTo>
                    <a:cubicBezTo>
                      <a:pt x="32977" y="29282"/>
                      <a:pt x="29286" y="32974"/>
                      <a:pt x="24731" y="32974"/>
                    </a:cubicBezTo>
                    <a:cubicBezTo>
                      <a:pt x="20180" y="32974"/>
                      <a:pt x="16490" y="29282"/>
                      <a:pt x="16490" y="24729"/>
                    </a:cubicBezTo>
                    <a:cubicBezTo>
                      <a:pt x="16490" y="20178"/>
                      <a:pt x="20180" y="16486"/>
                      <a:pt x="24731" y="16486"/>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Google Shape;1393;p208">
                <a:extLst>
                  <a:ext uri="{FF2B5EF4-FFF2-40B4-BE49-F238E27FC236}">
                    <a16:creationId xmlns:a16="http://schemas.microsoft.com/office/drawing/2014/main" id="{C5C4C30F-D895-C82E-05D2-2F135E07A100}"/>
                  </a:ext>
                </a:extLst>
              </p:cNvPr>
              <p:cNvSpPr/>
              <p:nvPr/>
            </p:nvSpPr>
            <p:spPr>
              <a:xfrm>
                <a:off x="6181540" y="2277028"/>
                <a:ext cx="42982" cy="21696"/>
              </a:xfrm>
              <a:custGeom>
                <a:avLst/>
                <a:gdLst/>
                <a:ahLst/>
                <a:cxnLst/>
                <a:rect l="l" t="t" r="r" b="b"/>
                <a:pathLst>
                  <a:path w="42982" h="21696" extrusionOk="0">
                    <a:moveTo>
                      <a:pt x="2424" y="7592"/>
                    </a:moveTo>
                    <a:cubicBezTo>
                      <a:pt x="-799" y="10807"/>
                      <a:pt x="-810" y="16027"/>
                      <a:pt x="2404" y="19252"/>
                    </a:cubicBezTo>
                    <a:cubicBezTo>
                      <a:pt x="5620" y="22479"/>
                      <a:pt x="10839" y="22486"/>
                      <a:pt x="14065" y="19271"/>
                    </a:cubicBezTo>
                    <a:cubicBezTo>
                      <a:pt x="18193" y="15392"/>
                      <a:pt x="24613" y="15347"/>
                      <a:pt x="28797" y="19166"/>
                    </a:cubicBezTo>
                    <a:cubicBezTo>
                      <a:pt x="31952" y="22449"/>
                      <a:pt x="37171" y="22551"/>
                      <a:pt x="40450" y="19396"/>
                    </a:cubicBezTo>
                    <a:cubicBezTo>
                      <a:pt x="43733" y="16241"/>
                      <a:pt x="43839" y="11022"/>
                      <a:pt x="40684" y="7740"/>
                    </a:cubicBezTo>
                    <a:cubicBezTo>
                      <a:pt x="40541" y="7592"/>
                      <a:pt x="40390" y="7449"/>
                      <a:pt x="40238" y="7313"/>
                    </a:cubicBezTo>
                    <a:cubicBezTo>
                      <a:pt x="29518" y="-2544"/>
                      <a:pt x="12997" y="-2423"/>
                      <a:pt x="2424" y="7592"/>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Google Shape;1394;p208">
                <a:extLst>
                  <a:ext uri="{FF2B5EF4-FFF2-40B4-BE49-F238E27FC236}">
                    <a16:creationId xmlns:a16="http://schemas.microsoft.com/office/drawing/2014/main" id="{D47BD3AE-9C04-2105-3DCB-5520709E68CA}"/>
                  </a:ext>
                </a:extLst>
              </p:cNvPr>
              <p:cNvSpPr/>
              <p:nvPr/>
            </p:nvSpPr>
            <p:spPr>
              <a:xfrm>
                <a:off x="6154938" y="2239964"/>
                <a:ext cx="95644" cy="32948"/>
              </a:xfrm>
              <a:custGeom>
                <a:avLst/>
                <a:gdLst/>
                <a:ahLst/>
                <a:cxnLst/>
                <a:rect l="l" t="t" r="r" b="b"/>
                <a:pathLst>
                  <a:path w="95644" h="32948" extrusionOk="0">
                    <a:moveTo>
                      <a:pt x="48085" y="1"/>
                    </a:moveTo>
                    <a:cubicBezTo>
                      <a:pt x="30946" y="-68"/>
                      <a:pt x="14497" y="6732"/>
                      <a:pt x="2407" y="18880"/>
                    </a:cubicBezTo>
                    <a:cubicBezTo>
                      <a:pt x="-808" y="22102"/>
                      <a:pt x="-801" y="27325"/>
                      <a:pt x="2422" y="30540"/>
                    </a:cubicBezTo>
                    <a:cubicBezTo>
                      <a:pt x="5645" y="33755"/>
                      <a:pt x="10863" y="33751"/>
                      <a:pt x="14082" y="30528"/>
                    </a:cubicBezTo>
                    <a:cubicBezTo>
                      <a:pt x="32690" y="12000"/>
                      <a:pt x="62708" y="11781"/>
                      <a:pt x="81587" y="30034"/>
                    </a:cubicBezTo>
                    <a:cubicBezTo>
                      <a:pt x="84814" y="33246"/>
                      <a:pt x="90032" y="33230"/>
                      <a:pt x="93243" y="30004"/>
                    </a:cubicBezTo>
                    <a:cubicBezTo>
                      <a:pt x="96456" y="26777"/>
                      <a:pt x="96444" y="21559"/>
                      <a:pt x="93217" y="18347"/>
                    </a:cubicBezTo>
                    <a:cubicBezTo>
                      <a:pt x="93172" y="18302"/>
                      <a:pt x="93130" y="18260"/>
                      <a:pt x="93085" y="18219"/>
                    </a:cubicBezTo>
                    <a:cubicBezTo>
                      <a:pt x="81051" y="6486"/>
                      <a:pt x="64893" y="-56"/>
                      <a:pt x="48085" y="1"/>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Google Shape;1395;p208">
                <a:extLst>
                  <a:ext uri="{FF2B5EF4-FFF2-40B4-BE49-F238E27FC236}">
                    <a16:creationId xmlns:a16="http://schemas.microsoft.com/office/drawing/2014/main" id="{79507818-9E5D-BD2E-579D-C49CD8303E4C}"/>
                  </a:ext>
                </a:extLst>
              </p:cNvPr>
              <p:cNvSpPr/>
              <p:nvPr/>
            </p:nvSpPr>
            <p:spPr>
              <a:xfrm>
                <a:off x="6128768" y="2203149"/>
                <a:ext cx="148798" cy="43830"/>
              </a:xfrm>
              <a:custGeom>
                <a:avLst/>
                <a:gdLst/>
                <a:ahLst/>
                <a:cxnLst/>
                <a:rect l="l" t="t" r="r" b="b"/>
                <a:pathLst>
                  <a:path w="148798" h="43830" extrusionOk="0">
                    <a:moveTo>
                      <a:pt x="8268" y="43517"/>
                    </a:moveTo>
                    <a:cubicBezTo>
                      <a:pt x="10430" y="43517"/>
                      <a:pt x="12505" y="42660"/>
                      <a:pt x="14037" y="41136"/>
                    </a:cubicBezTo>
                    <a:cubicBezTo>
                      <a:pt x="47410" y="8268"/>
                      <a:pt x="100977" y="8234"/>
                      <a:pt x="134391" y="41060"/>
                    </a:cubicBezTo>
                    <a:cubicBezTo>
                      <a:pt x="137414" y="44464"/>
                      <a:pt x="142626" y="44774"/>
                      <a:pt x="146029" y="41751"/>
                    </a:cubicBezTo>
                    <a:cubicBezTo>
                      <a:pt x="149433" y="38728"/>
                      <a:pt x="149742" y="33517"/>
                      <a:pt x="146720" y="30113"/>
                    </a:cubicBezTo>
                    <a:cubicBezTo>
                      <a:pt x="146474" y="29838"/>
                      <a:pt x="146211" y="29581"/>
                      <a:pt x="145935" y="29339"/>
                    </a:cubicBezTo>
                    <a:cubicBezTo>
                      <a:pt x="106105" y="-9807"/>
                      <a:pt x="42237" y="-9777"/>
                      <a:pt x="2445" y="29415"/>
                    </a:cubicBezTo>
                    <a:cubicBezTo>
                      <a:pt x="-789" y="32615"/>
                      <a:pt x="-819" y="37834"/>
                      <a:pt x="2381" y="41072"/>
                    </a:cubicBezTo>
                    <a:cubicBezTo>
                      <a:pt x="3924" y="42630"/>
                      <a:pt x="6022" y="43513"/>
                      <a:pt x="8219" y="43517"/>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Google Shape;1396;p208">
                <a:extLst>
                  <a:ext uri="{FF2B5EF4-FFF2-40B4-BE49-F238E27FC236}">
                    <a16:creationId xmlns:a16="http://schemas.microsoft.com/office/drawing/2014/main" id="{3D9D9F51-34F0-CB7A-6573-5EEEC8A95B8E}"/>
                  </a:ext>
                </a:extLst>
              </p:cNvPr>
              <p:cNvSpPr/>
              <p:nvPr/>
            </p:nvSpPr>
            <p:spPr>
              <a:xfrm>
                <a:off x="6244201" y="2137202"/>
                <a:ext cx="16487" cy="16486"/>
              </a:xfrm>
              <a:custGeom>
                <a:avLst/>
                <a:gdLst/>
                <a:ahLst/>
                <a:cxnLst/>
                <a:rect l="l" t="t" r="r" b="b"/>
                <a:pathLst>
                  <a:path w="16487" h="16486" extrusionOk="0">
                    <a:moveTo>
                      <a:pt x="0" y="0"/>
                    </a:moveTo>
                    <a:lnTo>
                      <a:pt x="16487" y="0"/>
                    </a:lnTo>
                    <a:lnTo>
                      <a:pt x="16487" y="16486"/>
                    </a:lnTo>
                    <a:lnTo>
                      <a:pt x="0" y="16486"/>
                    </a:ln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Google Shape;1397;p208">
                <a:extLst>
                  <a:ext uri="{FF2B5EF4-FFF2-40B4-BE49-F238E27FC236}">
                    <a16:creationId xmlns:a16="http://schemas.microsoft.com/office/drawing/2014/main" id="{7C9B5698-4964-8328-D812-6F56A93D7371}"/>
                  </a:ext>
                </a:extLst>
              </p:cNvPr>
              <p:cNvSpPr/>
              <p:nvPr/>
            </p:nvSpPr>
            <p:spPr>
              <a:xfrm>
                <a:off x="6238971" y="2128955"/>
                <a:ext cx="46445" cy="58208"/>
              </a:xfrm>
              <a:custGeom>
                <a:avLst/>
                <a:gdLst/>
                <a:ahLst/>
                <a:cxnLst/>
                <a:rect l="l" t="t" r="r" b="b"/>
                <a:pathLst>
                  <a:path w="16486" h="24732" extrusionOk="0">
                    <a:moveTo>
                      <a:pt x="0" y="0"/>
                    </a:moveTo>
                    <a:lnTo>
                      <a:pt x="16486" y="0"/>
                    </a:lnTo>
                    <a:lnTo>
                      <a:pt x="16486" y="24732"/>
                    </a:lnTo>
                    <a:lnTo>
                      <a:pt x="0" y="24732"/>
                    </a:ln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Google Shape;1398;p208">
                <a:extLst>
                  <a:ext uri="{FF2B5EF4-FFF2-40B4-BE49-F238E27FC236}">
                    <a16:creationId xmlns:a16="http://schemas.microsoft.com/office/drawing/2014/main" id="{D8009C6B-7707-AD75-C851-DF7E2DAD61B2}"/>
                  </a:ext>
                </a:extLst>
              </p:cNvPr>
              <p:cNvSpPr/>
              <p:nvPr/>
            </p:nvSpPr>
            <p:spPr>
              <a:xfrm>
                <a:off x="6293662" y="2120715"/>
                <a:ext cx="16486" cy="32973"/>
              </a:xfrm>
              <a:custGeom>
                <a:avLst/>
                <a:gdLst/>
                <a:ahLst/>
                <a:cxnLst/>
                <a:rect l="l" t="t" r="r" b="b"/>
                <a:pathLst>
                  <a:path w="16486" h="32973" extrusionOk="0">
                    <a:moveTo>
                      <a:pt x="0" y="0"/>
                    </a:moveTo>
                    <a:lnTo>
                      <a:pt x="16486" y="0"/>
                    </a:lnTo>
                    <a:lnTo>
                      <a:pt x="16486" y="32973"/>
                    </a:lnTo>
                    <a:lnTo>
                      <a:pt x="0" y="32973"/>
                    </a:ln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 name="文本框 58">
              <a:extLst>
                <a:ext uri="{FF2B5EF4-FFF2-40B4-BE49-F238E27FC236}">
                  <a16:creationId xmlns:a16="http://schemas.microsoft.com/office/drawing/2014/main" id="{0C1A6849-0D3B-17D9-013C-DD275F1A7A96}"/>
                </a:ext>
              </a:extLst>
            </p:cNvPr>
            <p:cNvSpPr txBox="1"/>
            <p:nvPr/>
          </p:nvSpPr>
          <p:spPr>
            <a:xfrm>
              <a:off x="627790" y="5724895"/>
              <a:ext cx="158299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panose="020B0604020202020204"/>
                <a:buNone/>
                <a:defRPr/>
              </a:pPr>
              <a:r>
                <a:rPr kumimoji="0" lang="zh-CN" altLang="en-US" sz="12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通信</a:t>
              </a:r>
              <a:r>
                <a:rPr kumimoji="0" lang="en-US" altLang="zh-CN" sz="12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a:t>
              </a:r>
              <a:r>
                <a:rPr kumimoji="0" lang="zh-CN" altLang="en-US" sz="1200" b="1"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网络</a:t>
              </a:r>
              <a:endParaRPr kumimoji="0" lang="zh-CN" altLang="en-US" sz="1800" b="0"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组合 7">
            <a:extLst>
              <a:ext uri="{FF2B5EF4-FFF2-40B4-BE49-F238E27FC236}">
                <a16:creationId xmlns:a16="http://schemas.microsoft.com/office/drawing/2014/main" id="{35BDA4E4-E2C7-3A6A-C9F0-AF262E1772C8}"/>
              </a:ext>
            </a:extLst>
          </p:cNvPr>
          <p:cNvGrpSpPr/>
          <p:nvPr/>
        </p:nvGrpSpPr>
        <p:grpSpPr>
          <a:xfrm>
            <a:off x="2954862" y="4614183"/>
            <a:ext cx="1582994" cy="1229966"/>
            <a:chOff x="2315750" y="4176815"/>
            <a:chExt cx="1582994" cy="1229966"/>
          </a:xfrm>
        </p:grpSpPr>
        <p:grpSp>
          <p:nvGrpSpPr>
            <p:cNvPr id="28" name="Google Shape;1407;p208">
              <a:extLst>
                <a:ext uri="{FF2B5EF4-FFF2-40B4-BE49-F238E27FC236}">
                  <a16:creationId xmlns:a16="http://schemas.microsoft.com/office/drawing/2014/main" id="{A1B7086C-371E-AD2E-3522-42BF730D6CEB}"/>
                </a:ext>
              </a:extLst>
            </p:cNvPr>
            <p:cNvGrpSpPr/>
            <p:nvPr/>
          </p:nvGrpSpPr>
          <p:grpSpPr>
            <a:xfrm>
              <a:off x="2752536" y="4176815"/>
              <a:ext cx="709393" cy="709393"/>
              <a:chOff x="6125535" y="4634655"/>
              <a:chExt cx="420094" cy="420094"/>
            </a:xfrm>
            <a:solidFill>
              <a:schemeClr val="accent6"/>
            </a:solidFill>
          </p:grpSpPr>
          <p:sp>
            <p:nvSpPr>
              <p:cNvPr id="30" name="Google Shape;1408;p208">
                <a:extLst>
                  <a:ext uri="{FF2B5EF4-FFF2-40B4-BE49-F238E27FC236}">
                    <a16:creationId xmlns:a16="http://schemas.microsoft.com/office/drawing/2014/main" id="{92A7FA0C-3CFD-BB2F-8C7C-BC2AED844C53}"/>
                  </a:ext>
                </a:extLst>
              </p:cNvPr>
              <p:cNvSpPr/>
              <p:nvPr/>
            </p:nvSpPr>
            <p:spPr>
              <a:xfrm>
                <a:off x="6230994" y="4740114"/>
                <a:ext cx="209175" cy="209175"/>
              </a:xfrm>
              <a:custGeom>
                <a:avLst/>
                <a:gdLst/>
                <a:ahLst/>
                <a:cxnLst/>
                <a:rect l="l" t="t" r="r" b="b"/>
                <a:pathLst>
                  <a:path w="209175" h="209175" extrusionOk="0">
                    <a:moveTo>
                      <a:pt x="163911" y="0"/>
                    </a:moveTo>
                    <a:lnTo>
                      <a:pt x="45265" y="0"/>
                    </a:lnTo>
                    <a:cubicBezTo>
                      <a:pt x="20307" y="0"/>
                      <a:pt x="0" y="20307"/>
                      <a:pt x="0" y="45265"/>
                    </a:cubicBezTo>
                    <a:lnTo>
                      <a:pt x="0" y="163911"/>
                    </a:lnTo>
                    <a:cubicBezTo>
                      <a:pt x="0" y="188868"/>
                      <a:pt x="20307" y="209176"/>
                      <a:pt x="45265" y="209176"/>
                    </a:cubicBezTo>
                    <a:lnTo>
                      <a:pt x="163911" y="209176"/>
                    </a:lnTo>
                    <a:cubicBezTo>
                      <a:pt x="188872" y="209176"/>
                      <a:pt x="209176" y="188868"/>
                      <a:pt x="209176" y="163911"/>
                    </a:cubicBezTo>
                    <a:lnTo>
                      <a:pt x="209176" y="45265"/>
                    </a:lnTo>
                    <a:cubicBezTo>
                      <a:pt x="209176" y="20307"/>
                      <a:pt x="188872" y="0"/>
                      <a:pt x="163911" y="0"/>
                    </a:cubicBezTo>
                    <a:close/>
                    <a:moveTo>
                      <a:pt x="184561" y="163911"/>
                    </a:moveTo>
                    <a:cubicBezTo>
                      <a:pt x="184561" y="175295"/>
                      <a:pt x="175298" y="184561"/>
                      <a:pt x="163911" y="184561"/>
                    </a:cubicBezTo>
                    <a:lnTo>
                      <a:pt x="45265" y="184561"/>
                    </a:lnTo>
                    <a:cubicBezTo>
                      <a:pt x="33881" y="184561"/>
                      <a:pt x="24615" y="175295"/>
                      <a:pt x="24615" y="163911"/>
                    </a:cubicBezTo>
                    <a:lnTo>
                      <a:pt x="24615" y="45265"/>
                    </a:lnTo>
                    <a:cubicBezTo>
                      <a:pt x="24615" y="33881"/>
                      <a:pt x="33881" y="24615"/>
                      <a:pt x="45265" y="24615"/>
                    </a:cubicBezTo>
                    <a:lnTo>
                      <a:pt x="163911" y="24615"/>
                    </a:lnTo>
                    <a:cubicBezTo>
                      <a:pt x="175298" y="24615"/>
                      <a:pt x="184561" y="33881"/>
                      <a:pt x="184561" y="45265"/>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Google Shape;1409;p208">
                <a:extLst>
                  <a:ext uri="{FF2B5EF4-FFF2-40B4-BE49-F238E27FC236}">
                    <a16:creationId xmlns:a16="http://schemas.microsoft.com/office/drawing/2014/main" id="{5FA36943-E43D-2C84-848C-1B414BD72925}"/>
                  </a:ext>
                </a:extLst>
              </p:cNvPr>
              <p:cNvSpPr/>
              <p:nvPr/>
            </p:nvSpPr>
            <p:spPr>
              <a:xfrm>
                <a:off x="6125535" y="4634655"/>
                <a:ext cx="420094" cy="420094"/>
              </a:xfrm>
              <a:custGeom>
                <a:avLst/>
                <a:gdLst/>
                <a:ahLst/>
                <a:cxnLst/>
                <a:rect l="l" t="t" r="r" b="b"/>
                <a:pathLst>
                  <a:path w="420094" h="420094" extrusionOk="0">
                    <a:moveTo>
                      <a:pt x="407787" y="166330"/>
                    </a:moveTo>
                    <a:cubicBezTo>
                      <a:pt x="414584" y="166330"/>
                      <a:pt x="420094" y="160817"/>
                      <a:pt x="420094" y="154023"/>
                    </a:cubicBezTo>
                    <a:cubicBezTo>
                      <a:pt x="420094" y="147225"/>
                      <a:pt x="414584" y="141715"/>
                      <a:pt x="407787" y="141715"/>
                    </a:cubicBezTo>
                    <a:lnTo>
                      <a:pt x="367364" y="141715"/>
                    </a:lnTo>
                    <a:lnTo>
                      <a:pt x="367364" y="110303"/>
                    </a:lnTo>
                    <a:lnTo>
                      <a:pt x="407787" y="110303"/>
                    </a:lnTo>
                    <a:cubicBezTo>
                      <a:pt x="414584" y="110303"/>
                      <a:pt x="420094" y="104793"/>
                      <a:pt x="420094" y="97995"/>
                    </a:cubicBezTo>
                    <a:cubicBezTo>
                      <a:pt x="420094" y="91197"/>
                      <a:pt x="414584" y="85688"/>
                      <a:pt x="407787" y="85688"/>
                    </a:cubicBezTo>
                    <a:lnTo>
                      <a:pt x="365650" y="85688"/>
                    </a:lnTo>
                    <a:cubicBezTo>
                      <a:pt x="361383" y="70611"/>
                      <a:pt x="349486" y="58714"/>
                      <a:pt x="334410" y="54444"/>
                    </a:cubicBezTo>
                    <a:lnTo>
                      <a:pt x="334410" y="12307"/>
                    </a:lnTo>
                    <a:cubicBezTo>
                      <a:pt x="334410" y="5510"/>
                      <a:pt x="328898" y="0"/>
                      <a:pt x="322102" y="0"/>
                    </a:cubicBezTo>
                    <a:cubicBezTo>
                      <a:pt x="315304" y="0"/>
                      <a:pt x="309795" y="5510"/>
                      <a:pt x="309795" y="12307"/>
                    </a:cubicBezTo>
                    <a:lnTo>
                      <a:pt x="309795" y="52730"/>
                    </a:lnTo>
                    <a:lnTo>
                      <a:pt x="278382" y="52730"/>
                    </a:lnTo>
                    <a:lnTo>
                      <a:pt x="278382" y="12307"/>
                    </a:lnTo>
                    <a:cubicBezTo>
                      <a:pt x="278382" y="5510"/>
                      <a:pt x="272872" y="0"/>
                      <a:pt x="266075" y="0"/>
                    </a:cubicBezTo>
                    <a:cubicBezTo>
                      <a:pt x="259280" y="0"/>
                      <a:pt x="253767" y="5510"/>
                      <a:pt x="253767" y="12307"/>
                    </a:cubicBezTo>
                    <a:lnTo>
                      <a:pt x="253767" y="52730"/>
                    </a:lnTo>
                    <a:lnTo>
                      <a:pt x="222358" y="52730"/>
                    </a:lnTo>
                    <a:lnTo>
                      <a:pt x="222358" y="12307"/>
                    </a:lnTo>
                    <a:cubicBezTo>
                      <a:pt x="222358" y="5510"/>
                      <a:pt x="216845" y="0"/>
                      <a:pt x="210050" y="0"/>
                    </a:cubicBezTo>
                    <a:cubicBezTo>
                      <a:pt x="203252" y="0"/>
                      <a:pt x="197743" y="5510"/>
                      <a:pt x="197743" y="12307"/>
                    </a:cubicBezTo>
                    <a:lnTo>
                      <a:pt x="197743" y="52730"/>
                    </a:lnTo>
                    <a:lnTo>
                      <a:pt x="166330" y="52730"/>
                    </a:lnTo>
                    <a:lnTo>
                      <a:pt x="166330" y="12307"/>
                    </a:lnTo>
                    <a:cubicBezTo>
                      <a:pt x="166330" y="5510"/>
                      <a:pt x="160821" y="0"/>
                      <a:pt x="154023" y="0"/>
                    </a:cubicBezTo>
                    <a:cubicBezTo>
                      <a:pt x="147228" y="0"/>
                      <a:pt x="141715" y="5510"/>
                      <a:pt x="141715" y="12307"/>
                    </a:cubicBezTo>
                    <a:lnTo>
                      <a:pt x="141715" y="52730"/>
                    </a:lnTo>
                    <a:lnTo>
                      <a:pt x="110303" y="52730"/>
                    </a:lnTo>
                    <a:lnTo>
                      <a:pt x="110303" y="12307"/>
                    </a:lnTo>
                    <a:cubicBezTo>
                      <a:pt x="110303" y="5510"/>
                      <a:pt x="104793" y="0"/>
                      <a:pt x="97995" y="0"/>
                    </a:cubicBezTo>
                    <a:cubicBezTo>
                      <a:pt x="91200" y="0"/>
                      <a:pt x="85688" y="5510"/>
                      <a:pt x="85688" y="12307"/>
                    </a:cubicBezTo>
                    <a:lnTo>
                      <a:pt x="85688" y="54444"/>
                    </a:lnTo>
                    <a:cubicBezTo>
                      <a:pt x="70611" y="58714"/>
                      <a:pt x="58714" y="70608"/>
                      <a:pt x="54448" y="85688"/>
                    </a:cubicBezTo>
                    <a:lnTo>
                      <a:pt x="12307" y="85688"/>
                    </a:lnTo>
                    <a:cubicBezTo>
                      <a:pt x="5510" y="85688"/>
                      <a:pt x="0" y="91197"/>
                      <a:pt x="0" y="97995"/>
                    </a:cubicBezTo>
                    <a:cubicBezTo>
                      <a:pt x="0" y="104793"/>
                      <a:pt x="5510" y="110303"/>
                      <a:pt x="12307" y="110303"/>
                    </a:cubicBezTo>
                    <a:lnTo>
                      <a:pt x="52733" y="110303"/>
                    </a:lnTo>
                    <a:lnTo>
                      <a:pt x="52733" y="141712"/>
                    </a:lnTo>
                    <a:lnTo>
                      <a:pt x="12307" y="141712"/>
                    </a:lnTo>
                    <a:cubicBezTo>
                      <a:pt x="5510" y="141712"/>
                      <a:pt x="0" y="147225"/>
                      <a:pt x="0" y="154019"/>
                    </a:cubicBezTo>
                    <a:cubicBezTo>
                      <a:pt x="0" y="160817"/>
                      <a:pt x="5510" y="166327"/>
                      <a:pt x="12307" y="166327"/>
                    </a:cubicBezTo>
                    <a:lnTo>
                      <a:pt x="52733" y="166327"/>
                    </a:lnTo>
                    <a:lnTo>
                      <a:pt x="52733" y="197740"/>
                    </a:lnTo>
                    <a:lnTo>
                      <a:pt x="12307" y="197740"/>
                    </a:lnTo>
                    <a:cubicBezTo>
                      <a:pt x="5510" y="197740"/>
                      <a:pt x="0" y="203249"/>
                      <a:pt x="0" y="210047"/>
                    </a:cubicBezTo>
                    <a:cubicBezTo>
                      <a:pt x="0" y="216845"/>
                      <a:pt x="5510" y="222354"/>
                      <a:pt x="12307" y="222354"/>
                    </a:cubicBezTo>
                    <a:lnTo>
                      <a:pt x="52733" y="222354"/>
                    </a:lnTo>
                    <a:lnTo>
                      <a:pt x="52733" y="253764"/>
                    </a:lnTo>
                    <a:lnTo>
                      <a:pt x="12307" y="253764"/>
                    </a:lnTo>
                    <a:cubicBezTo>
                      <a:pt x="5510" y="253764"/>
                      <a:pt x="0" y="259277"/>
                      <a:pt x="0" y="266071"/>
                    </a:cubicBezTo>
                    <a:cubicBezTo>
                      <a:pt x="0" y="272869"/>
                      <a:pt x="5510" y="278379"/>
                      <a:pt x="12307" y="278379"/>
                    </a:cubicBezTo>
                    <a:lnTo>
                      <a:pt x="52733" y="278379"/>
                    </a:lnTo>
                    <a:lnTo>
                      <a:pt x="52733" y="309791"/>
                    </a:lnTo>
                    <a:lnTo>
                      <a:pt x="12307" y="309791"/>
                    </a:lnTo>
                    <a:cubicBezTo>
                      <a:pt x="5510" y="309791"/>
                      <a:pt x="0" y="315301"/>
                      <a:pt x="0" y="322099"/>
                    </a:cubicBezTo>
                    <a:cubicBezTo>
                      <a:pt x="0" y="328898"/>
                      <a:pt x="5510" y="334406"/>
                      <a:pt x="12307" y="334406"/>
                    </a:cubicBezTo>
                    <a:lnTo>
                      <a:pt x="54444" y="334406"/>
                    </a:lnTo>
                    <a:cubicBezTo>
                      <a:pt x="58714" y="349483"/>
                      <a:pt x="70611" y="361380"/>
                      <a:pt x="85688" y="365650"/>
                    </a:cubicBezTo>
                    <a:lnTo>
                      <a:pt x="85688" y="407787"/>
                    </a:lnTo>
                    <a:cubicBezTo>
                      <a:pt x="85688" y="414584"/>
                      <a:pt x="91197" y="420094"/>
                      <a:pt x="97995" y="420094"/>
                    </a:cubicBezTo>
                    <a:cubicBezTo>
                      <a:pt x="104793" y="420094"/>
                      <a:pt x="110303" y="414584"/>
                      <a:pt x="110303" y="407787"/>
                    </a:cubicBezTo>
                    <a:lnTo>
                      <a:pt x="110303" y="367364"/>
                    </a:lnTo>
                    <a:lnTo>
                      <a:pt x="141715" y="367364"/>
                    </a:lnTo>
                    <a:lnTo>
                      <a:pt x="141715" y="407787"/>
                    </a:lnTo>
                    <a:cubicBezTo>
                      <a:pt x="141715" y="414584"/>
                      <a:pt x="147225" y="420094"/>
                      <a:pt x="154023" y="420094"/>
                    </a:cubicBezTo>
                    <a:cubicBezTo>
                      <a:pt x="160821" y="420094"/>
                      <a:pt x="166330" y="414584"/>
                      <a:pt x="166330" y="407787"/>
                    </a:cubicBezTo>
                    <a:lnTo>
                      <a:pt x="166330" y="367364"/>
                    </a:lnTo>
                    <a:lnTo>
                      <a:pt x="197740" y="367364"/>
                    </a:lnTo>
                    <a:lnTo>
                      <a:pt x="197740" y="407787"/>
                    </a:lnTo>
                    <a:cubicBezTo>
                      <a:pt x="197740" y="414584"/>
                      <a:pt x="203252" y="420094"/>
                      <a:pt x="210047" y="420094"/>
                    </a:cubicBezTo>
                    <a:cubicBezTo>
                      <a:pt x="216845" y="420094"/>
                      <a:pt x="222354" y="414584"/>
                      <a:pt x="222354" y="407787"/>
                    </a:cubicBezTo>
                    <a:lnTo>
                      <a:pt x="222354" y="367364"/>
                    </a:lnTo>
                    <a:lnTo>
                      <a:pt x="253767" y="367364"/>
                    </a:lnTo>
                    <a:lnTo>
                      <a:pt x="253767" y="407787"/>
                    </a:lnTo>
                    <a:cubicBezTo>
                      <a:pt x="253767" y="414584"/>
                      <a:pt x="259277" y="420094"/>
                      <a:pt x="266075" y="420094"/>
                    </a:cubicBezTo>
                    <a:cubicBezTo>
                      <a:pt x="272869" y="420094"/>
                      <a:pt x="278382" y="414584"/>
                      <a:pt x="278382" y="407787"/>
                    </a:cubicBezTo>
                    <a:lnTo>
                      <a:pt x="278382" y="367364"/>
                    </a:lnTo>
                    <a:lnTo>
                      <a:pt x="309791" y="367364"/>
                    </a:lnTo>
                    <a:lnTo>
                      <a:pt x="309791" y="407787"/>
                    </a:lnTo>
                    <a:cubicBezTo>
                      <a:pt x="309791" y="414584"/>
                      <a:pt x="315301" y="420094"/>
                      <a:pt x="322099" y="420094"/>
                    </a:cubicBezTo>
                    <a:cubicBezTo>
                      <a:pt x="328898" y="420094"/>
                      <a:pt x="334406" y="414584"/>
                      <a:pt x="334406" y="407787"/>
                    </a:cubicBezTo>
                    <a:lnTo>
                      <a:pt x="334406" y="365650"/>
                    </a:lnTo>
                    <a:cubicBezTo>
                      <a:pt x="349483" y="361380"/>
                      <a:pt x="361380" y="349486"/>
                      <a:pt x="365650" y="334406"/>
                    </a:cubicBezTo>
                    <a:lnTo>
                      <a:pt x="407787" y="334406"/>
                    </a:lnTo>
                    <a:cubicBezTo>
                      <a:pt x="414584" y="334406"/>
                      <a:pt x="420094" y="328898"/>
                      <a:pt x="420094" y="322099"/>
                    </a:cubicBezTo>
                    <a:cubicBezTo>
                      <a:pt x="420094" y="315301"/>
                      <a:pt x="414584" y="309791"/>
                      <a:pt x="407787" y="309791"/>
                    </a:cubicBezTo>
                    <a:lnTo>
                      <a:pt x="367364" y="309791"/>
                    </a:lnTo>
                    <a:lnTo>
                      <a:pt x="367364" y="278382"/>
                    </a:lnTo>
                    <a:lnTo>
                      <a:pt x="407787" y="278382"/>
                    </a:lnTo>
                    <a:cubicBezTo>
                      <a:pt x="414584" y="278382"/>
                      <a:pt x="420094" y="272869"/>
                      <a:pt x="420094" y="266075"/>
                    </a:cubicBezTo>
                    <a:cubicBezTo>
                      <a:pt x="420094" y="259277"/>
                      <a:pt x="414584" y="253767"/>
                      <a:pt x="407787" y="253767"/>
                    </a:cubicBezTo>
                    <a:lnTo>
                      <a:pt x="367364" y="253767"/>
                    </a:lnTo>
                    <a:lnTo>
                      <a:pt x="367364" y="222354"/>
                    </a:lnTo>
                    <a:lnTo>
                      <a:pt x="407787" y="222354"/>
                    </a:lnTo>
                    <a:cubicBezTo>
                      <a:pt x="414584" y="222354"/>
                      <a:pt x="420094" y="216845"/>
                      <a:pt x="420094" y="210047"/>
                    </a:cubicBezTo>
                    <a:cubicBezTo>
                      <a:pt x="420094" y="203249"/>
                      <a:pt x="414584" y="197740"/>
                      <a:pt x="407787" y="197740"/>
                    </a:cubicBezTo>
                    <a:lnTo>
                      <a:pt x="367364" y="197740"/>
                    </a:lnTo>
                    <a:lnTo>
                      <a:pt x="367364" y="166330"/>
                    </a:lnTo>
                    <a:close/>
                    <a:moveTo>
                      <a:pt x="322099" y="342749"/>
                    </a:moveTo>
                    <a:lnTo>
                      <a:pt x="97995" y="342749"/>
                    </a:lnTo>
                    <a:cubicBezTo>
                      <a:pt x="86611" y="342749"/>
                      <a:pt x="77348" y="333483"/>
                      <a:pt x="77348" y="322099"/>
                    </a:cubicBezTo>
                    <a:lnTo>
                      <a:pt x="77348" y="97995"/>
                    </a:lnTo>
                    <a:cubicBezTo>
                      <a:pt x="77348" y="86611"/>
                      <a:pt x="86611" y="77345"/>
                      <a:pt x="97995" y="77345"/>
                    </a:cubicBezTo>
                    <a:lnTo>
                      <a:pt x="322102" y="77345"/>
                    </a:lnTo>
                    <a:cubicBezTo>
                      <a:pt x="333487" y="77345"/>
                      <a:pt x="342749" y="86611"/>
                      <a:pt x="342749" y="97995"/>
                    </a:cubicBezTo>
                    <a:lnTo>
                      <a:pt x="342749" y="322099"/>
                    </a:lnTo>
                    <a:cubicBezTo>
                      <a:pt x="342749" y="333483"/>
                      <a:pt x="333487" y="342749"/>
                      <a:pt x="322099" y="342749"/>
                    </a:cubicBezTo>
                    <a:close/>
                  </a:path>
                </a:pathLst>
              </a:custGeom>
              <a:grp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9" name="文本框 69">
              <a:extLst>
                <a:ext uri="{FF2B5EF4-FFF2-40B4-BE49-F238E27FC236}">
                  <a16:creationId xmlns:a16="http://schemas.microsoft.com/office/drawing/2014/main" id="{D2337145-DBCF-4D7C-B563-C0B0225B83FA}"/>
                </a:ext>
              </a:extLst>
            </p:cNvPr>
            <p:cNvSpPr txBox="1"/>
            <p:nvPr/>
          </p:nvSpPr>
          <p:spPr>
            <a:xfrm>
              <a:off x="2315750" y="5129782"/>
              <a:ext cx="158299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panose="020B0604020202020204"/>
                <a:buNone/>
                <a:defRPr/>
              </a:pPr>
              <a:r>
                <a:rPr kumimoji="0" lang="zh-CN" altLang="en-US" sz="1200" b="1" i="0" u="none" strike="noStrike" kern="1200" cap="none" spc="0" normalizeH="0" baseline="0" noProof="0" dirty="0">
                  <a:ln>
                    <a:noFill/>
                  </a:ln>
                  <a:solidFill>
                    <a:schemeClr val="accent6"/>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人工智能</a:t>
              </a:r>
              <a:r>
                <a:rPr kumimoji="0" lang="en-US" altLang="zh-CN" sz="1200" b="1" i="0" u="none" strike="noStrike" kern="1200" cap="none" spc="0" normalizeH="0" baseline="0" noProof="0" dirty="0">
                  <a:ln>
                    <a:noFill/>
                  </a:ln>
                  <a:solidFill>
                    <a:schemeClr val="accent6"/>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a:t>
              </a:r>
              <a:r>
                <a:rPr kumimoji="0" lang="zh-CN" altLang="en-US" sz="1200" b="1" i="0" u="none" strike="noStrike" kern="1200" cap="none" spc="0" normalizeH="0" baseline="0" noProof="0" dirty="0">
                  <a:ln>
                    <a:noFill/>
                  </a:ln>
                  <a:solidFill>
                    <a:schemeClr val="accent6"/>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机器学习</a:t>
              </a:r>
              <a:endParaRPr kumimoji="0" lang="zh-CN" altLang="en-US" sz="2000" b="0" i="0" u="none" strike="noStrike" kern="1200" cap="none" spc="0" normalizeH="0" baseline="0" noProof="0" dirty="0">
                <a:ln>
                  <a:noFill/>
                </a:ln>
                <a:solidFill>
                  <a:schemeClr val="accent6"/>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组合 8">
            <a:extLst>
              <a:ext uri="{FF2B5EF4-FFF2-40B4-BE49-F238E27FC236}">
                <a16:creationId xmlns:a16="http://schemas.microsoft.com/office/drawing/2014/main" id="{4E9FF215-5EE0-BCF7-9D84-8A34A70E5C35}"/>
              </a:ext>
            </a:extLst>
          </p:cNvPr>
          <p:cNvGrpSpPr/>
          <p:nvPr/>
        </p:nvGrpSpPr>
        <p:grpSpPr>
          <a:xfrm>
            <a:off x="7097634" y="4614183"/>
            <a:ext cx="1582994" cy="1178274"/>
            <a:chOff x="4244565" y="4296462"/>
            <a:chExt cx="1582994" cy="1178274"/>
          </a:xfrm>
        </p:grpSpPr>
        <p:sp>
          <p:nvSpPr>
            <p:cNvPr id="26" name="Google Shape;1415;p208">
              <a:extLst>
                <a:ext uri="{FF2B5EF4-FFF2-40B4-BE49-F238E27FC236}">
                  <a16:creationId xmlns:a16="http://schemas.microsoft.com/office/drawing/2014/main" id="{479DCD9F-C988-8DA7-A030-80C3B9DB10DD}"/>
                </a:ext>
              </a:extLst>
            </p:cNvPr>
            <p:cNvSpPr/>
            <p:nvPr/>
          </p:nvSpPr>
          <p:spPr>
            <a:xfrm>
              <a:off x="4511489" y="4296462"/>
              <a:ext cx="981027" cy="613143"/>
            </a:xfrm>
            <a:custGeom>
              <a:avLst/>
              <a:gdLst/>
              <a:ahLst/>
              <a:cxnLst/>
              <a:rect l="l" t="t" r="r" b="b"/>
              <a:pathLst>
                <a:path w="580951" h="363094" extrusionOk="0">
                  <a:moveTo>
                    <a:pt x="363094" y="36309"/>
                  </a:moveTo>
                  <a:cubicBezTo>
                    <a:pt x="422735" y="36309"/>
                    <a:pt x="471314" y="84463"/>
                    <a:pt x="472023" y="143891"/>
                  </a:cubicBezTo>
                  <a:cubicBezTo>
                    <a:pt x="471739" y="146090"/>
                    <a:pt x="471526" y="148288"/>
                    <a:pt x="471455" y="150557"/>
                  </a:cubicBezTo>
                  <a:lnTo>
                    <a:pt x="470534" y="177222"/>
                  </a:lnTo>
                  <a:lnTo>
                    <a:pt x="495780" y="186016"/>
                  </a:lnTo>
                  <a:cubicBezTo>
                    <a:pt x="524998" y="196191"/>
                    <a:pt x="544642" y="223600"/>
                    <a:pt x="544642" y="254166"/>
                  </a:cubicBezTo>
                  <a:cubicBezTo>
                    <a:pt x="544642" y="294234"/>
                    <a:pt x="512090" y="326785"/>
                    <a:pt x="472023" y="326785"/>
                  </a:cubicBezTo>
                  <a:lnTo>
                    <a:pt x="108928" y="326785"/>
                  </a:lnTo>
                  <a:cubicBezTo>
                    <a:pt x="68896" y="326785"/>
                    <a:pt x="36309" y="294234"/>
                    <a:pt x="36309" y="254166"/>
                  </a:cubicBezTo>
                  <a:cubicBezTo>
                    <a:pt x="36309" y="214523"/>
                    <a:pt x="68294" y="182185"/>
                    <a:pt x="107794" y="181547"/>
                  </a:cubicBezTo>
                  <a:cubicBezTo>
                    <a:pt x="109496" y="181796"/>
                    <a:pt x="111269" y="182008"/>
                    <a:pt x="113041" y="182115"/>
                  </a:cubicBezTo>
                  <a:lnTo>
                    <a:pt x="140629" y="183923"/>
                  </a:lnTo>
                  <a:lnTo>
                    <a:pt x="149706" y="157861"/>
                  </a:lnTo>
                  <a:cubicBezTo>
                    <a:pt x="159918" y="128573"/>
                    <a:pt x="187292" y="108928"/>
                    <a:pt x="217857" y="108928"/>
                  </a:cubicBezTo>
                  <a:cubicBezTo>
                    <a:pt x="221402" y="108928"/>
                    <a:pt x="225303" y="109354"/>
                    <a:pt x="230551" y="110276"/>
                  </a:cubicBezTo>
                  <a:lnTo>
                    <a:pt x="255975" y="114850"/>
                  </a:lnTo>
                  <a:lnTo>
                    <a:pt x="268633" y="92334"/>
                  </a:lnTo>
                  <a:cubicBezTo>
                    <a:pt x="288064" y="57798"/>
                    <a:pt x="324232" y="36309"/>
                    <a:pt x="363094" y="36309"/>
                  </a:cubicBezTo>
                  <a:moveTo>
                    <a:pt x="363094" y="0"/>
                  </a:moveTo>
                  <a:cubicBezTo>
                    <a:pt x="308701" y="0"/>
                    <a:pt x="261860" y="30282"/>
                    <a:pt x="236969" y="74534"/>
                  </a:cubicBezTo>
                  <a:cubicBezTo>
                    <a:pt x="230764" y="73435"/>
                    <a:pt x="224416" y="72619"/>
                    <a:pt x="217857" y="72619"/>
                  </a:cubicBezTo>
                  <a:cubicBezTo>
                    <a:pt x="170271" y="72619"/>
                    <a:pt x="130239" y="103326"/>
                    <a:pt x="115417" y="145877"/>
                  </a:cubicBezTo>
                  <a:cubicBezTo>
                    <a:pt x="113255" y="145735"/>
                    <a:pt x="111162" y="145238"/>
                    <a:pt x="108928" y="145238"/>
                  </a:cubicBezTo>
                  <a:cubicBezTo>
                    <a:pt x="48791" y="145238"/>
                    <a:pt x="0" y="194029"/>
                    <a:pt x="0" y="254166"/>
                  </a:cubicBezTo>
                  <a:cubicBezTo>
                    <a:pt x="0" y="314304"/>
                    <a:pt x="48791" y="363094"/>
                    <a:pt x="108928" y="363094"/>
                  </a:cubicBezTo>
                  <a:lnTo>
                    <a:pt x="472023" y="363094"/>
                  </a:lnTo>
                  <a:cubicBezTo>
                    <a:pt x="532160" y="363094"/>
                    <a:pt x="580951" y="314304"/>
                    <a:pt x="580951" y="254166"/>
                  </a:cubicBezTo>
                  <a:cubicBezTo>
                    <a:pt x="580951" y="206580"/>
                    <a:pt x="550245" y="166513"/>
                    <a:pt x="507694" y="151691"/>
                  </a:cubicBezTo>
                  <a:cubicBezTo>
                    <a:pt x="507765" y="149493"/>
                    <a:pt x="508332" y="147437"/>
                    <a:pt x="508332" y="145238"/>
                  </a:cubicBezTo>
                  <a:cubicBezTo>
                    <a:pt x="508332" y="65031"/>
                    <a:pt x="443302" y="0"/>
                    <a:pt x="363094" y="0"/>
                  </a:cubicBezTo>
                  <a:lnTo>
                    <a:pt x="363094" y="0"/>
                  </a:lnTo>
                  <a:close/>
                </a:path>
              </a:pathLst>
            </a:custGeom>
            <a:solidFill>
              <a:schemeClr val="bg1"/>
            </a:solidFill>
            <a:ln w="9525">
              <a:solidFill>
                <a:schemeClr val="accent5">
                  <a:lumMod val="50000"/>
                </a:schemeClr>
              </a:solid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74">
              <a:extLst>
                <a:ext uri="{FF2B5EF4-FFF2-40B4-BE49-F238E27FC236}">
                  <a16:creationId xmlns:a16="http://schemas.microsoft.com/office/drawing/2014/main" id="{C948A3FF-0FFA-908D-AE06-B8BAE8996271}"/>
                </a:ext>
              </a:extLst>
            </p:cNvPr>
            <p:cNvSpPr txBox="1"/>
            <p:nvPr/>
          </p:nvSpPr>
          <p:spPr>
            <a:xfrm>
              <a:off x="4244565" y="5197737"/>
              <a:ext cx="158299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panose="020B0604020202020204"/>
                <a:buNone/>
                <a:defRPr/>
              </a:pPr>
              <a:r>
                <a:rPr kumimoji="0" lang="zh-CN" altLang="en-US" sz="12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边缘</a:t>
              </a:r>
              <a:r>
                <a:rPr kumimoji="0" lang="en-US" altLang="zh-CN" sz="12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a:t>
              </a:r>
              <a:r>
                <a:rPr kumimoji="0" lang="zh-CN" altLang="en-US" sz="12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云数据中心</a:t>
              </a:r>
              <a:endParaRPr kumimoji="0" lang="zh-CN" altLang="en-US" sz="2000" b="0"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a:extLst>
              <a:ext uri="{FF2B5EF4-FFF2-40B4-BE49-F238E27FC236}">
                <a16:creationId xmlns:a16="http://schemas.microsoft.com/office/drawing/2014/main" id="{6831478A-80A9-1668-8688-C5DA0B10F2D8}"/>
              </a:ext>
            </a:extLst>
          </p:cNvPr>
          <p:cNvGrpSpPr/>
          <p:nvPr/>
        </p:nvGrpSpPr>
        <p:grpSpPr>
          <a:xfrm>
            <a:off x="855969" y="4614183"/>
            <a:ext cx="1610501" cy="1237435"/>
            <a:chOff x="8325901" y="4258436"/>
            <a:chExt cx="1582994" cy="1216300"/>
          </a:xfrm>
        </p:grpSpPr>
        <p:grpSp>
          <p:nvGrpSpPr>
            <p:cNvPr id="17" name="Google Shape;1399;p208">
              <a:extLst>
                <a:ext uri="{FF2B5EF4-FFF2-40B4-BE49-F238E27FC236}">
                  <a16:creationId xmlns:a16="http://schemas.microsoft.com/office/drawing/2014/main" id="{E79EE03C-50C8-98D2-588D-BFA8BEEC4E53}"/>
                </a:ext>
              </a:extLst>
            </p:cNvPr>
            <p:cNvGrpSpPr/>
            <p:nvPr/>
          </p:nvGrpSpPr>
          <p:grpSpPr>
            <a:xfrm>
              <a:off x="8725865" y="4258436"/>
              <a:ext cx="783052" cy="796924"/>
              <a:chOff x="6078285" y="3310707"/>
              <a:chExt cx="463715" cy="471929"/>
            </a:xfrm>
          </p:grpSpPr>
          <p:sp>
            <p:nvSpPr>
              <p:cNvPr id="19" name="Google Shape;1400;p208">
                <a:extLst>
                  <a:ext uri="{FF2B5EF4-FFF2-40B4-BE49-F238E27FC236}">
                    <a16:creationId xmlns:a16="http://schemas.microsoft.com/office/drawing/2014/main" id="{55831A14-A5AF-C89D-94B8-37AC76010FD9}"/>
                  </a:ext>
                </a:extLst>
              </p:cNvPr>
              <p:cNvSpPr/>
              <p:nvPr/>
            </p:nvSpPr>
            <p:spPr>
              <a:xfrm>
                <a:off x="6078285" y="3310707"/>
                <a:ext cx="81487" cy="332735"/>
              </a:xfrm>
              <a:custGeom>
                <a:avLst/>
                <a:gdLst/>
                <a:ahLst/>
                <a:cxnLst/>
                <a:rect l="l" t="t" r="r" b="b"/>
                <a:pathLst>
                  <a:path w="81487" h="332735" extrusionOk="0">
                    <a:moveTo>
                      <a:pt x="79142" y="13656"/>
                    </a:moveTo>
                    <a:cubicBezTo>
                      <a:pt x="82269" y="10528"/>
                      <a:pt x="82269" y="5473"/>
                      <a:pt x="79142" y="2346"/>
                    </a:cubicBezTo>
                    <a:cubicBezTo>
                      <a:pt x="76014" y="-782"/>
                      <a:pt x="70959" y="-782"/>
                      <a:pt x="67832" y="2346"/>
                    </a:cubicBezTo>
                    <a:cubicBezTo>
                      <a:pt x="-22611" y="92788"/>
                      <a:pt x="-22611" y="239949"/>
                      <a:pt x="67832" y="330392"/>
                    </a:cubicBezTo>
                    <a:cubicBezTo>
                      <a:pt x="69399" y="331951"/>
                      <a:pt x="71447" y="332735"/>
                      <a:pt x="73487" y="332735"/>
                    </a:cubicBezTo>
                    <a:cubicBezTo>
                      <a:pt x="75526" y="332735"/>
                      <a:pt x="77582" y="331951"/>
                      <a:pt x="79142" y="330392"/>
                    </a:cubicBezTo>
                    <a:cubicBezTo>
                      <a:pt x="82269" y="327264"/>
                      <a:pt x="82269" y="322209"/>
                      <a:pt x="79142" y="319081"/>
                    </a:cubicBezTo>
                    <a:cubicBezTo>
                      <a:pt x="-5061" y="234870"/>
                      <a:pt x="-5061" y="97859"/>
                      <a:pt x="79142" y="13656"/>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Google Shape;1401;p208">
                <a:extLst>
                  <a:ext uri="{FF2B5EF4-FFF2-40B4-BE49-F238E27FC236}">
                    <a16:creationId xmlns:a16="http://schemas.microsoft.com/office/drawing/2014/main" id="{23C257F4-3E14-65B5-B90E-A07284D8F330}"/>
                  </a:ext>
                </a:extLst>
              </p:cNvPr>
              <p:cNvSpPr/>
              <p:nvPr/>
            </p:nvSpPr>
            <p:spPr>
              <a:xfrm>
                <a:off x="6460507" y="3310707"/>
                <a:ext cx="81493" cy="332735"/>
              </a:xfrm>
              <a:custGeom>
                <a:avLst/>
                <a:gdLst/>
                <a:ahLst/>
                <a:cxnLst/>
                <a:rect l="l" t="t" r="r" b="b"/>
                <a:pathLst>
                  <a:path w="81493" h="332735" extrusionOk="0">
                    <a:moveTo>
                      <a:pt x="13656" y="2346"/>
                    </a:moveTo>
                    <a:cubicBezTo>
                      <a:pt x="10528" y="-782"/>
                      <a:pt x="5473" y="-782"/>
                      <a:pt x="2346" y="2346"/>
                    </a:cubicBezTo>
                    <a:cubicBezTo>
                      <a:pt x="-782" y="5473"/>
                      <a:pt x="-782" y="10528"/>
                      <a:pt x="2346" y="13656"/>
                    </a:cubicBezTo>
                    <a:cubicBezTo>
                      <a:pt x="43075" y="54378"/>
                      <a:pt x="65504" y="108609"/>
                      <a:pt x="65504" y="166369"/>
                    </a:cubicBezTo>
                    <a:cubicBezTo>
                      <a:pt x="65504" y="224128"/>
                      <a:pt x="43075" y="278360"/>
                      <a:pt x="2346" y="319081"/>
                    </a:cubicBezTo>
                    <a:cubicBezTo>
                      <a:pt x="-782" y="322209"/>
                      <a:pt x="-782" y="327264"/>
                      <a:pt x="2346" y="330392"/>
                    </a:cubicBezTo>
                    <a:cubicBezTo>
                      <a:pt x="3905" y="331951"/>
                      <a:pt x="5953" y="332735"/>
                      <a:pt x="8001" y="332735"/>
                    </a:cubicBezTo>
                    <a:cubicBezTo>
                      <a:pt x="10048" y="332735"/>
                      <a:pt x="12096" y="331951"/>
                      <a:pt x="13656" y="330392"/>
                    </a:cubicBezTo>
                    <a:cubicBezTo>
                      <a:pt x="57409" y="286646"/>
                      <a:pt x="81494" y="228399"/>
                      <a:pt x="81494" y="166369"/>
                    </a:cubicBezTo>
                    <a:cubicBezTo>
                      <a:pt x="81494" y="104338"/>
                      <a:pt x="57409" y="46091"/>
                      <a:pt x="13656" y="2346"/>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Google Shape;1402;p208">
                <a:extLst>
                  <a:ext uri="{FF2B5EF4-FFF2-40B4-BE49-F238E27FC236}">
                    <a16:creationId xmlns:a16="http://schemas.microsoft.com/office/drawing/2014/main" id="{4C1677BA-5978-FBF6-91E9-70CD6CD8EB5E}"/>
                  </a:ext>
                </a:extLst>
              </p:cNvPr>
              <p:cNvSpPr/>
              <p:nvPr/>
            </p:nvSpPr>
            <p:spPr>
              <a:xfrm>
                <a:off x="6126264" y="3344637"/>
                <a:ext cx="67455" cy="264865"/>
              </a:xfrm>
              <a:custGeom>
                <a:avLst/>
                <a:gdLst/>
                <a:ahLst/>
                <a:cxnLst/>
                <a:rect l="l" t="t" r="r" b="b"/>
                <a:pathLst>
                  <a:path w="67455" h="264865" extrusionOk="0">
                    <a:moveTo>
                      <a:pt x="65110" y="13656"/>
                    </a:moveTo>
                    <a:cubicBezTo>
                      <a:pt x="68238" y="10528"/>
                      <a:pt x="68238" y="5473"/>
                      <a:pt x="65110" y="2346"/>
                    </a:cubicBezTo>
                    <a:cubicBezTo>
                      <a:pt x="61983" y="-782"/>
                      <a:pt x="56927" y="-782"/>
                      <a:pt x="53800" y="2346"/>
                    </a:cubicBezTo>
                    <a:cubicBezTo>
                      <a:pt x="-17933" y="74079"/>
                      <a:pt x="-17933" y="190797"/>
                      <a:pt x="53800" y="262522"/>
                    </a:cubicBezTo>
                    <a:cubicBezTo>
                      <a:pt x="55360" y="264082"/>
                      <a:pt x="57407" y="264866"/>
                      <a:pt x="59455" y="264866"/>
                    </a:cubicBezTo>
                    <a:cubicBezTo>
                      <a:pt x="61503" y="264866"/>
                      <a:pt x="63550" y="264082"/>
                      <a:pt x="65110" y="262522"/>
                    </a:cubicBezTo>
                    <a:cubicBezTo>
                      <a:pt x="68238" y="259394"/>
                      <a:pt x="68238" y="254339"/>
                      <a:pt x="65110" y="251212"/>
                    </a:cubicBezTo>
                    <a:cubicBezTo>
                      <a:pt x="-384" y="185718"/>
                      <a:pt x="-384" y="79158"/>
                      <a:pt x="65110" y="13656"/>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Google Shape;1403;p208">
                <a:extLst>
                  <a:ext uri="{FF2B5EF4-FFF2-40B4-BE49-F238E27FC236}">
                    <a16:creationId xmlns:a16="http://schemas.microsoft.com/office/drawing/2014/main" id="{D9E12DB7-4DB4-64D1-822C-6D8D8D4DB118}"/>
                  </a:ext>
                </a:extLst>
              </p:cNvPr>
              <p:cNvSpPr/>
              <p:nvPr/>
            </p:nvSpPr>
            <p:spPr>
              <a:xfrm>
                <a:off x="6426576" y="3344637"/>
                <a:ext cx="67455" cy="264865"/>
              </a:xfrm>
              <a:custGeom>
                <a:avLst/>
                <a:gdLst/>
                <a:ahLst/>
                <a:cxnLst/>
                <a:rect l="l" t="t" r="r" b="b"/>
                <a:pathLst>
                  <a:path w="67455" h="264865" extrusionOk="0">
                    <a:moveTo>
                      <a:pt x="13656" y="2346"/>
                    </a:moveTo>
                    <a:cubicBezTo>
                      <a:pt x="10528" y="-782"/>
                      <a:pt x="5473" y="-782"/>
                      <a:pt x="2346" y="2346"/>
                    </a:cubicBezTo>
                    <a:cubicBezTo>
                      <a:pt x="-782" y="5473"/>
                      <a:pt x="-782" y="10528"/>
                      <a:pt x="2346" y="13656"/>
                    </a:cubicBezTo>
                    <a:cubicBezTo>
                      <a:pt x="67840" y="79150"/>
                      <a:pt x="67840" y="185718"/>
                      <a:pt x="2346" y="251212"/>
                    </a:cubicBezTo>
                    <a:cubicBezTo>
                      <a:pt x="-782" y="254339"/>
                      <a:pt x="-782" y="259394"/>
                      <a:pt x="2346" y="262522"/>
                    </a:cubicBezTo>
                    <a:cubicBezTo>
                      <a:pt x="3905" y="264082"/>
                      <a:pt x="5953" y="264866"/>
                      <a:pt x="8001" y="264866"/>
                    </a:cubicBezTo>
                    <a:cubicBezTo>
                      <a:pt x="10048" y="264866"/>
                      <a:pt x="12096" y="264082"/>
                      <a:pt x="13656" y="262522"/>
                    </a:cubicBezTo>
                    <a:cubicBezTo>
                      <a:pt x="85389" y="190797"/>
                      <a:pt x="85389" y="74079"/>
                      <a:pt x="13656" y="2346"/>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Google Shape;1404;p208">
                <a:extLst>
                  <a:ext uri="{FF2B5EF4-FFF2-40B4-BE49-F238E27FC236}">
                    <a16:creationId xmlns:a16="http://schemas.microsoft.com/office/drawing/2014/main" id="{5AE43C9E-1751-DB94-AA71-3116543631E3}"/>
                  </a:ext>
                </a:extLst>
              </p:cNvPr>
              <p:cNvSpPr/>
              <p:nvPr/>
            </p:nvSpPr>
            <p:spPr>
              <a:xfrm>
                <a:off x="6174224" y="3378576"/>
                <a:ext cx="53425" cy="196995"/>
              </a:xfrm>
              <a:custGeom>
                <a:avLst/>
                <a:gdLst/>
                <a:ahLst/>
                <a:cxnLst/>
                <a:rect l="l" t="t" r="r" b="b"/>
                <a:pathLst>
                  <a:path w="53425" h="196995" extrusionOk="0">
                    <a:moveTo>
                      <a:pt x="51080" y="2346"/>
                    </a:moveTo>
                    <a:cubicBezTo>
                      <a:pt x="47953" y="-782"/>
                      <a:pt x="42897" y="-782"/>
                      <a:pt x="39770" y="2346"/>
                    </a:cubicBezTo>
                    <a:cubicBezTo>
                      <a:pt x="14126" y="27990"/>
                      <a:pt x="0" y="62137"/>
                      <a:pt x="0" y="98499"/>
                    </a:cubicBezTo>
                    <a:cubicBezTo>
                      <a:pt x="0" y="134861"/>
                      <a:pt x="14126" y="169000"/>
                      <a:pt x="39770" y="194652"/>
                    </a:cubicBezTo>
                    <a:cubicBezTo>
                      <a:pt x="41330" y="196212"/>
                      <a:pt x="43377" y="196996"/>
                      <a:pt x="45425" y="196996"/>
                    </a:cubicBezTo>
                    <a:cubicBezTo>
                      <a:pt x="47473" y="196996"/>
                      <a:pt x="49520" y="196212"/>
                      <a:pt x="51080" y="194652"/>
                    </a:cubicBezTo>
                    <a:cubicBezTo>
                      <a:pt x="54208" y="191525"/>
                      <a:pt x="54208" y="186470"/>
                      <a:pt x="51080" y="183342"/>
                    </a:cubicBezTo>
                    <a:cubicBezTo>
                      <a:pt x="4295" y="136557"/>
                      <a:pt x="4295" y="60449"/>
                      <a:pt x="51080" y="13664"/>
                    </a:cubicBezTo>
                    <a:cubicBezTo>
                      <a:pt x="54200" y="10536"/>
                      <a:pt x="54200" y="5473"/>
                      <a:pt x="51080" y="2346"/>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Google Shape;1405;p208">
                <a:extLst>
                  <a:ext uri="{FF2B5EF4-FFF2-40B4-BE49-F238E27FC236}">
                    <a16:creationId xmlns:a16="http://schemas.microsoft.com/office/drawing/2014/main" id="{346E09C7-400E-EEC6-E06D-AAE4BAD91B80}"/>
                  </a:ext>
                </a:extLst>
              </p:cNvPr>
              <p:cNvSpPr/>
              <p:nvPr/>
            </p:nvSpPr>
            <p:spPr>
              <a:xfrm>
                <a:off x="6392645" y="3378576"/>
                <a:ext cx="53425" cy="196987"/>
              </a:xfrm>
              <a:custGeom>
                <a:avLst/>
                <a:gdLst/>
                <a:ahLst/>
                <a:cxnLst/>
                <a:rect l="l" t="t" r="r" b="b"/>
                <a:pathLst>
                  <a:path w="53425" h="196987" extrusionOk="0">
                    <a:moveTo>
                      <a:pt x="13656" y="2346"/>
                    </a:moveTo>
                    <a:cubicBezTo>
                      <a:pt x="10528" y="-782"/>
                      <a:pt x="5473" y="-782"/>
                      <a:pt x="2346" y="2346"/>
                    </a:cubicBezTo>
                    <a:cubicBezTo>
                      <a:pt x="-782" y="5473"/>
                      <a:pt x="-782" y="10528"/>
                      <a:pt x="2346" y="13656"/>
                    </a:cubicBezTo>
                    <a:cubicBezTo>
                      <a:pt x="49131" y="60441"/>
                      <a:pt x="49131" y="136549"/>
                      <a:pt x="2346" y="183334"/>
                    </a:cubicBezTo>
                    <a:cubicBezTo>
                      <a:pt x="-782" y="186462"/>
                      <a:pt x="-782" y="191517"/>
                      <a:pt x="2346" y="194644"/>
                    </a:cubicBezTo>
                    <a:cubicBezTo>
                      <a:pt x="3905" y="196204"/>
                      <a:pt x="5953" y="196988"/>
                      <a:pt x="8001" y="196988"/>
                    </a:cubicBezTo>
                    <a:cubicBezTo>
                      <a:pt x="10048" y="196988"/>
                      <a:pt x="12096" y="196204"/>
                      <a:pt x="13656" y="194644"/>
                    </a:cubicBezTo>
                    <a:cubicBezTo>
                      <a:pt x="39300" y="169000"/>
                      <a:pt x="53426" y="134853"/>
                      <a:pt x="53426" y="98491"/>
                    </a:cubicBezTo>
                    <a:cubicBezTo>
                      <a:pt x="53426" y="62129"/>
                      <a:pt x="39300" y="27990"/>
                      <a:pt x="13656" y="2346"/>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Google Shape;1406;p208">
                <a:extLst>
                  <a:ext uri="{FF2B5EF4-FFF2-40B4-BE49-F238E27FC236}">
                    <a16:creationId xmlns:a16="http://schemas.microsoft.com/office/drawing/2014/main" id="{1A140E3B-CD31-E60E-FB66-FE91841A2699}"/>
                  </a:ext>
                </a:extLst>
              </p:cNvPr>
              <p:cNvSpPr/>
              <p:nvPr/>
            </p:nvSpPr>
            <p:spPr>
              <a:xfrm>
                <a:off x="6254148" y="3422691"/>
                <a:ext cx="111982" cy="359945"/>
              </a:xfrm>
              <a:custGeom>
                <a:avLst/>
                <a:gdLst/>
                <a:ahLst/>
                <a:cxnLst/>
                <a:rect l="l" t="t" r="r" b="b"/>
                <a:pathLst>
                  <a:path w="111982" h="359945" extrusionOk="0">
                    <a:moveTo>
                      <a:pt x="55991" y="0"/>
                    </a:moveTo>
                    <a:cubicBezTo>
                      <a:pt x="25124" y="0"/>
                      <a:pt x="0" y="25124"/>
                      <a:pt x="0" y="55991"/>
                    </a:cubicBezTo>
                    <a:cubicBezTo>
                      <a:pt x="0" y="84139"/>
                      <a:pt x="20909" y="107440"/>
                      <a:pt x="47993" y="111343"/>
                    </a:cubicBezTo>
                    <a:lnTo>
                      <a:pt x="47993" y="351946"/>
                    </a:lnTo>
                    <a:cubicBezTo>
                      <a:pt x="47993" y="356370"/>
                      <a:pt x="51568" y="359945"/>
                      <a:pt x="55991" y="359945"/>
                    </a:cubicBezTo>
                    <a:cubicBezTo>
                      <a:pt x="60415" y="359945"/>
                      <a:pt x="63990" y="356370"/>
                      <a:pt x="63990" y="351946"/>
                    </a:cubicBezTo>
                    <a:lnTo>
                      <a:pt x="63990" y="111343"/>
                    </a:lnTo>
                    <a:cubicBezTo>
                      <a:pt x="91074" y="107440"/>
                      <a:pt x="111983" y="84139"/>
                      <a:pt x="111983" y="55991"/>
                    </a:cubicBezTo>
                    <a:cubicBezTo>
                      <a:pt x="111983" y="25124"/>
                      <a:pt x="86867" y="0"/>
                      <a:pt x="55991" y="0"/>
                    </a:cubicBezTo>
                    <a:close/>
                    <a:moveTo>
                      <a:pt x="55991" y="95985"/>
                    </a:moveTo>
                    <a:cubicBezTo>
                      <a:pt x="33939" y="95985"/>
                      <a:pt x="15998" y="78044"/>
                      <a:pt x="15998" y="55991"/>
                    </a:cubicBezTo>
                    <a:cubicBezTo>
                      <a:pt x="15998" y="33939"/>
                      <a:pt x="33939" y="15998"/>
                      <a:pt x="55991" y="15998"/>
                    </a:cubicBezTo>
                    <a:cubicBezTo>
                      <a:pt x="78044" y="15998"/>
                      <a:pt x="95985" y="33939"/>
                      <a:pt x="95985" y="55991"/>
                    </a:cubicBezTo>
                    <a:cubicBezTo>
                      <a:pt x="95985" y="78044"/>
                      <a:pt x="78044" y="95985"/>
                      <a:pt x="55991" y="95985"/>
                    </a:cubicBezTo>
                    <a:close/>
                  </a:path>
                </a:pathLst>
              </a:custGeom>
              <a:solidFill>
                <a:srgbClr val="62CBC9"/>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a:buNone/>
                  <a:defRPr/>
                </a:pPr>
                <a:endParaRPr kumimoji="0" sz="2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8" name="文本框 77">
              <a:extLst>
                <a:ext uri="{FF2B5EF4-FFF2-40B4-BE49-F238E27FC236}">
                  <a16:creationId xmlns:a16="http://schemas.microsoft.com/office/drawing/2014/main" id="{639BF46F-5F05-BFB2-D0D5-6F1B67D9D0B2}"/>
                </a:ext>
              </a:extLst>
            </p:cNvPr>
            <p:cNvSpPr txBox="1"/>
            <p:nvPr/>
          </p:nvSpPr>
          <p:spPr>
            <a:xfrm>
              <a:off x="8325901" y="5197737"/>
              <a:ext cx="158299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2100"/>
                <a:buFont typeface="Arial" panose="020B0604020202020204"/>
                <a:buNone/>
              </a:pPr>
              <a:r>
                <a:rPr lang="zh-CN" altLang="en-US" sz="1200" b="1" i="0" u="none" strike="noStrike" cap="none" dirty="0">
                  <a:solidFill>
                    <a:srgbClr val="62CBC9"/>
                  </a:solidFill>
                  <a:latin typeface="微软雅黑" panose="020B0503020204020204" pitchFamily="34" charset="-122"/>
                  <a:ea typeface="微软雅黑" panose="020B0503020204020204" pitchFamily="34" charset="-122"/>
                  <a:cs typeface="Open Sans"/>
                  <a:sym typeface="微软雅黑" panose="020B0503020204020204" pitchFamily="34" charset="-122"/>
                </a:rPr>
                <a:t>物联网</a:t>
              </a:r>
              <a:endParaRPr lang="zh-CN" altLang="en-US" sz="20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85">
            <a:extLst>
              <a:ext uri="{FF2B5EF4-FFF2-40B4-BE49-F238E27FC236}">
                <a16:creationId xmlns:a16="http://schemas.microsoft.com/office/drawing/2014/main" id="{5C0EC27B-744F-533D-EB71-FEB9AF10E4AD}"/>
              </a:ext>
            </a:extLst>
          </p:cNvPr>
          <p:cNvSpPr txBox="1"/>
          <p:nvPr/>
        </p:nvSpPr>
        <p:spPr>
          <a:xfrm>
            <a:off x="599849" y="4035468"/>
            <a:ext cx="872297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sz="18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从中低端已迈向中高端应用</a:t>
            </a:r>
          </a:p>
        </p:txBody>
      </p:sp>
      <p:grpSp>
        <p:nvGrpSpPr>
          <p:cNvPr id="12" name="组合 11">
            <a:extLst>
              <a:ext uri="{FF2B5EF4-FFF2-40B4-BE49-F238E27FC236}">
                <a16:creationId xmlns:a16="http://schemas.microsoft.com/office/drawing/2014/main" id="{4CCB1636-6F3D-8000-C730-F3FE5DE5972A}"/>
              </a:ext>
            </a:extLst>
          </p:cNvPr>
          <p:cNvGrpSpPr/>
          <p:nvPr/>
        </p:nvGrpSpPr>
        <p:grpSpPr>
          <a:xfrm>
            <a:off x="5026248" y="4657530"/>
            <a:ext cx="1582994" cy="1221183"/>
            <a:chOff x="10099188" y="4892791"/>
            <a:chExt cx="1582994" cy="1221183"/>
          </a:xfrm>
        </p:grpSpPr>
        <p:sp>
          <p:nvSpPr>
            <p:cNvPr id="15" name="monitor-and-tablet_80622">
              <a:extLst>
                <a:ext uri="{FF2B5EF4-FFF2-40B4-BE49-F238E27FC236}">
                  <a16:creationId xmlns:a16="http://schemas.microsoft.com/office/drawing/2014/main" id="{604E1A08-4220-D09B-36E5-11F494331FC6}"/>
                </a:ext>
              </a:extLst>
            </p:cNvPr>
            <p:cNvSpPr/>
            <p:nvPr/>
          </p:nvSpPr>
          <p:spPr>
            <a:xfrm>
              <a:off x="10449080" y="4892791"/>
              <a:ext cx="814386" cy="702636"/>
            </a:xfrm>
            <a:custGeom>
              <a:avLst/>
              <a:gdLst>
                <a:gd name="connsiteX0" fmla="*/ 470014 w 606298"/>
                <a:gd name="connsiteY0" fmla="*/ 471938 h 523102"/>
                <a:gd name="connsiteX1" fmla="*/ 453448 w 606298"/>
                <a:gd name="connsiteY1" fmla="*/ 488480 h 523102"/>
                <a:gd name="connsiteX2" fmla="*/ 455470 w 606298"/>
                <a:gd name="connsiteY2" fmla="*/ 495885 h 523102"/>
                <a:gd name="connsiteX3" fmla="*/ 470014 w 606298"/>
                <a:gd name="connsiteY3" fmla="*/ 504925 h 523102"/>
                <a:gd name="connsiteX4" fmla="*/ 484557 w 606298"/>
                <a:gd name="connsiteY4" fmla="*/ 495885 h 523102"/>
                <a:gd name="connsiteX5" fmla="*/ 486483 w 606298"/>
                <a:gd name="connsiteY5" fmla="*/ 488480 h 523102"/>
                <a:gd name="connsiteX6" fmla="*/ 470014 w 606298"/>
                <a:gd name="connsiteY6" fmla="*/ 471938 h 523102"/>
                <a:gd name="connsiteX7" fmla="*/ 381212 w 606298"/>
                <a:gd name="connsiteY7" fmla="*/ 203804 h 523102"/>
                <a:gd name="connsiteX8" fmla="*/ 374278 w 606298"/>
                <a:gd name="connsiteY8" fmla="*/ 210728 h 523102"/>
                <a:gd name="connsiteX9" fmla="*/ 374278 w 606298"/>
                <a:gd name="connsiteY9" fmla="*/ 456646 h 523102"/>
                <a:gd name="connsiteX10" fmla="*/ 565653 w 606298"/>
                <a:gd name="connsiteY10" fmla="*/ 456646 h 523102"/>
                <a:gd name="connsiteX11" fmla="*/ 565653 w 606298"/>
                <a:gd name="connsiteY11" fmla="*/ 210728 h 523102"/>
                <a:gd name="connsiteX12" fmla="*/ 558719 w 606298"/>
                <a:gd name="connsiteY12" fmla="*/ 203804 h 523102"/>
                <a:gd name="connsiteX13" fmla="*/ 381212 w 606298"/>
                <a:gd name="connsiteY13" fmla="*/ 163218 h 523102"/>
                <a:gd name="connsiteX14" fmla="*/ 558719 w 606298"/>
                <a:gd name="connsiteY14" fmla="*/ 163218 h 523102"/>
                <a:gd name="connsiteX15" fmla="*/ 606298 w 606298"/>
                <a:gd name="connsiteY15" fmla="*/ 210728 h 523102"/>
                <a:gd name="connsiteX16" fmla="*/ 606298 w 606298"/>
                <a:gd name="connsiteY16" fmla="*/ 475592 h 523102"/>
                <a:gd name="connsiteX17" fmla="*/ 558719 w 606298"/>
                <a:gd name="connsiteY17" fmla="*/ 523102 h 523102"/>
                <a:gd name="connsiteX18" fmla="*/ 381212 w 606298"/>
                <a:gd name="connsiteY18" fmla="*/ 523102 h 523102"/>
                <a:gd name="connsiteX19" fmla="*/ 333633 w 606298"/>
                <a:gd name="connsiteY19" fmla="*/ 475592 h 523102"/>
                <a:gd name="connsiteX20" fmla="*/ 333633 w 606298"/>
                <a:gd name="connsiteY20" fmla="*/ 210728 h 523102"/>
                <a:gd name="connsiteX21" fmla="*/ 381212 w 606298"/>
                <a:gd name="connsiteY21" fmla="*/ 163218 h 523102"/>
                <a:gd name="connsiteX22" fmla="*/ 43821 w 606298"/>
                <a:gd name="connsiteY22" fmla="*/ 0 h 523102"/>
                <a:gd name="connsiteX23" fmla="*/ 452369 w 606298"/>
                <a:gd name="connsiteY23" fmla="*/ 0 h 523102"/>
                <a:gd name="connsiteX24" fmla="*/ 496287 w 606298"/>
                <a:gd name="connsiteY24" fmla="*/ 43855 h 523102"/>
                <a:gd name="connsiteX25" fmla="*/ 496287 w 606298"/>
                <a:gd name="connsiteY25" fmla="*/ 122621 h 523102"/>
                <a:gd name="connsiteX26" fmla="*/ 455644 w 606298"/>
                <a:gd name="connsiteY26" fmla="*/ 122621 h 523102"/>
                <a:gd name="connsiteX27" fmla="*/ 455644 w 606298"/>
                <a:gd name="connsiteY27" fmla="*/ 43855 h 523102"/>
                <a:gd name="connsiteX28" fmla="*/ 452369 w 606298"/>
                <a:gd name="connsiteY28" fmla="*/ 40585 h 523102"/>
                <a:gd name="connsiteX29" fmla="*/ 43821 w 606298"/>
                <a:gd name="connsiteY29" fmla="*/ 40585 h 523102"/>
                <a:gd name="connsiteX30" fmla="*/ 40643 w 606298"/>
                <a:gd name="connsiteY30" fmla="*/ 43855 h 523102"/>
                <a:gd name="connsiteX31" fmla="*/ 40643 w 606298"/>
                <a:gd name="connsiteY31" fmla="*/ 320738 h 523102"/>
                <a:gd name="connsiteX32" fmla="*/ 43821 w 606298"/>
                <a:gd name="connsiteY32" fmla="*/ 323911 h 523102"/>
                <a:gd name="connsiteX33" fmla="*/ 292976 w 606298"/>
                <a:gd name="connsiteY33" fmla="*/ 323911 h 523102"/>
                <a:gd name="connsiteX34" fmla="*/ 292976 w 606298"/>
                <a:gd name="connsiteY34" fmla="*/ 344204 h 523102"/>
                <a:gd name="connsiteX35" fmla="*/ 292976 w 606298"/>
                <a:gd name="connsiteY35" fmla="*/ 418161 h 523102"/>
                <a:gd name="connsiteX36" fmla="*/ 292976 w 606298"/>
                <a:gd name="connsiteY36" fmla="*/ 458746 h 523102"/>
                <a:gd name="connsiteX37" fmla="*/ 159201 w 606298"/>
                <a:gd name="connsiteY37" fmla="*/ 458746 h 523102"/>
                <a:gd name="connsiteX38" fmla="*/ 138879 w 606298"/>
                <a:gd name="connsiteY38" fmla="*/ 438454 h 523102"/>
                <a:gd name="connsiteX39" fmla="*/ 159201 w 606298"/>
                <a:gd name="connsiteY39" fmla="*/ 418161 h 523102"/>
                <a:gd name="connsiteX40" fmla="*/ 180774 w 606298"/>
                <a:gd name="connsiteY40" fmla="*/ 418161 h 523102"/>
                <a:gd name="connsiteX41" fmla="*/ 180774 w 606298"/>
                <a:gd name="connsiteY41" fmla="*/ 364497 h 523102"/>
                <a:gd name="connsiteX42" fmla="*/ 43821 w 606298"/>
                <a:gd name="connsiteY42" fmla="*/ 364497 h 523102"/>
                <a:gd name="connsiteX43" fmla="*/ 0 w 606298"/>
                <a:gd name="connsiteY43" fmla="*/ 320738 h 523102"/>
                <a:gd name="connsiteX44" fmla="*/ 0 w 606298"/>
                <a:gd name="connsiteY44" fmla="*/ 43855 h 523102"/>
                <a:gd name="connsiteX45" fmla="*/ 43821 w 606298"/>
                <a:gd name="connsiteY45" fmla="*/ 0 h 52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6298" h="523102">
                  <a:moveTo>
                    <a:pt x="470014" y="471938"/>
                  </a:moveTo>
                  <a:cubicBezTo>
                    <a:pt x="460864" y="471938"/>
                    <a:pt x="453448" y="479343"/>
                    <a:pt x="453448" y="488480"/>
                  </a:cubicBezTo>
                  <a:cubicBezTo>
                    <a:pt x="453448" y="491172"/>
                    <a:pt x="454314" y="493577"/>
                    <a:pt x="455470" y="495885"/>
                  </a:cubicBezTo>
                  <a:cubicBezTo>
                    <a:pt x="458167" y="501175"/>
                    <a:pt x="463561" y="504925"/>
                    <a:pt x="470014" y="504925"/>
                  </a:cubicBezTo>
                  <a:cubicBezTo>
                    <a:pt x="476370" y="504925"/>
                    <a:pt x="481764" y="501175"/>
                    <a:pt x="484557" y="495885"/>
                  </a:cubicBezTo>
                  <a:cubicBezTo>
                    <a:pt x="485713" y="493577"/>
                    <a:pt x="486483" y="491172"/>
                    <a:pt x="486483" y="488480"/>
                  </a:cubicBezTo>
                  <a:cubicBezTo>
                    <a:pt x="486483" y="479343"/>
                    <a:pt x="479067" y="471938"/>
                    <a:pt x="470014" y="471938"/>
                  </a:cubicBezTo>
                  <a:close/>
                  <a:moveTo>
                    <a:pt x="381212" y="203804"/>
                  </a:moveTo>
                  <a:cubicBezTo>
                    <a:pt x="377456" y="203804"/>
                    <a:pt x="374278" y="206881"/>
                    <a:pt x="374278" y="210728"/>
                  </a:cubicBezTo>
                  <a:lnTo>
                    <a:pt x="374278" y="456646"/>
                  </a:lnTo>
                  <a:lnTo>
                    <a:pt x="565653" y="456646"/>
                  </a:lnTo>
                  <a:lnTo>
                    <a:pt x="565653" y="210728"/>
                  </a:lnTo>
                  <a:cubicBezTo>
                    <a:pt x="565653" y="206881"/>
                    <a:pt x="562571" y="203804"/>
                    <a:pt x="558719" y="203804"/>
                  </a:cubicBezTo>
                  <a:close/>
                  <a:moveTo>
                    <a:pt x="381212" y="163218"/>
                  </a:moveTo>
                  <a:lnTo>
                    <a:pt x="558719" y="163218"/>
                  </a:lnTo>
                  <a:cubicBezTo>
                    <a:pt x="585013" y="163218"/>
                    <a:pt x="606298" y="184473"/>
                    <a:pt x="606298" y="210728"/>
                  </a:cubicBezTo>
                  <a:lnTo>
                    <a:pt x="606298" y="475592"/>
                  </a:lnTo>
                  <a:cubicBezTo>
                    <a:pt x="606298" y="501752"/>
                    <a:pt x="585013" y="523102"/>
                    <a:pt x="558719" y="523102"/>
                  </a:cubicBezTo>
                  <a:lnTo>
                    <a:pt x="381212" y="523102"/>
                  </a:lnTo>
                  <a:cubicBezTo>
                    <a:pt x="355015" y="523102"/>
                    <a:pt x="333633" y="501752"/>
                    <a:pt x="333633" y="475592"/>
                  </a:cubicBezTo>
                  <a:lnTo>
                    <a:pt x="333633" y="210728"/>
                  </a:lnTo>
                  <a:cubicBezTo>
                    <a:pt x="333633" y="184473"/>
                    <a:pt x="355015" y="163218"/>
                    <a:pt x="381212" y="163218"/>
                  </a:cubicBezTo>
                  <a:close/>
                  <a:moveTo>
                    <a:pt x="43821" y="0"/>
                  </a:moveTo>
                  <a:lnTo>
                    <a:pt x="452369" y="0"/>
                  </a:lnTo>
                  <a:cubicBezTo>
                    <a:pt x="476543" y="0"/>
                    <a:pt x="496287" y="19715"/>
                    <a:pt x="496287" y="43855"/>
                  </a:cubicBezTo>
                  <a:lnTo>
                    <a:pt x="496287" y="122621"/>
                  </a:lnTo>
                  <a:lnTo>
                    <a:pt x="455644" y="122621"/>
                  </a:lnTo>
                  <a:lnTo>
                    <a:pt x="455644" y="43855"/>
                  </a:lnTo>
                  <a:cubicBezTo>
                    <a:pt x="455644" y="42027"/>
                    <a:pt x="454199" y="40585"/>
                    <a:pt x="452369" y="40585"/>
                  </a:cubicBezTo>
                  <a:lnTo>
                    <a:pt x="43821" y="40585"/>
                  </a:lnTo>
                  <a:cubicBezTo>
                    <a:pt x="42088" y="40585"/>
                    <a:pt x="40643" y="42027"/>
                    <a:pt x="40643" y="43855"/>
                  </a:cubicBezTo>
                  <a:lnTo>
                    <a:pt x="40643" y="320738"/>
                  </a:lnTo>
                  <a:cubicBezTo>
                    <a:pt x="40643" y="322469"/>
                    <a:pt x="42088" y="323911"/>
                    <a:pt x="43821" y="323911"/>
                  </a:cubicBezTo>
                  <a:lnTo>
                    <a:pt x="292976" y="323911"/>
                  </a:lnTo>
                  <a:lnTo>
                    <a:pt x="292976" y="344204"/>
                  </a:lnTo>
                  <a:lnTo>
                    <a:pt x="292976" y="418161"/>
                  </a:lnTo>
                  <a:lnTo>
                    <a:pt x="292976" y="458746"/>
                  </a:lnTo>
                  <a:lnTo>
                    <a:pt x="159201" y="458746"/>
                  </a:lnTo>
                  <a:cubicBezTo>
                    <a:pt x="148029" y="458746"/>
                    <a:pt x="138879" y="449610"/>
                    <a:pt x="138879" y="438454"/>
                  </a:cubicBezTo>
                  <a:cubicBezTo>
                    <a:pt x="138879" y="427201"/>
                    <a:pt x="148029" y="418161"/>
                    <a:pt x="159201" y="418161"/>
                  </a:cubicBezTo>
                  <a:lnTo>
                    <a:pt x="180774" y="418161"/>
                  </a:lnTo>
                  <a:lnTo>
                    <a:pt x="180774" y="364497"/>
                  </a:lnTo>
                  <a:lnTo>
                    <a:pt x="43821" y="364497"/>
                  </a:lnTo>
                  <a:cubicBezTo>
                    <a:pt x="19647" y="364497"/>
                    <a:pt x="0" y="344877"/>
                    <a:pt x="0" y="320738"/>
                  </a:cubicBezTo>
                  <a:lnTo>
                    <a:pt x="0" y="43855"/>
                  </a:lnTo>
                  <a:cubicBezTo>
                    <a:pt x="0" y="19715"/>
                    <a:pt x="19647" y="0"/>
                    <a:pt x="43821" y="0"/>
                  </a:cubicBezTo>
                  <a:close/>
                </a:path>
              </a:pathLst>
            </a:cu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88">
              <a:extLst>
                <a:ext uri="{FF2B5EF4-FFF2-40B4-BE49-F238E27FC236}">
                  <a16:creationId xmlns:a16="http://schemas.microsoft.com/office/drawing/2014/main" id="{58C9ABF0-8DFB-9A20-45DB-3E421CC6502D}"/>
                </a:ext>
              </a:extLst>
            </p:cNvPr>
            <p:cNvSpPr txBox="1"/>
            <p:nvPr/>
          </p:nvSpPr>
          <p:spPr>
            <a:xfrm>
              <a:off x="10099188" y="5836975"/>
              <a:ext cx="158299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panose="020B0604020202020204"/>
                <a:buNone/>
                <a:defRPr/>
              </a:pPr>
              <a:r>
                <a:rPr kumimoji="0" lang="zh-CN" altLang="en-US" sz="1200" b="1" i="0" u="none" strike="noStrike" kern="1200" cap="none" spc="0" normalizeH="0" baseline="0" noProof="0" dirty="0">
                  <a:ln>
                    <a:noFill/>
                  </a:ln>
                  <a:solidFill>
                    <a:schemeClr val="accent2">
                      <a:lumMod val="60000"/>
                      <a:lumOff val="40000"/>
                    </a:schemeClr>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平板电脑</a:t>
              </a:r>
              <a:r>
                <a:rPr kumimoji="0" lang="en-US" altLang="zh-CN" sz="1200" b="1" i="0" u="none" strike="noStrike" kern="1200" cap="none" spc="0" normalizeH="0" baseline="0" noProof="0" dirty="0">
                  <a:ln>
                    <a:noFill/>
                  </a:ln>
                  <a:solidFill>
                    <a:schemeClr val="accent2">
                      <a:lumMod val="60000"/>
                      <a:lumOff val="40000"/>
                    </a:schemeClr>
                  </a:solidFill>
                  <a:effectLst/>
                  <a:uLnTx/>
                  <a:uFillTx/>
                  <a:latin typeface="微软雅黑" panose="020B0503020204020204" pitchFamily="34" charset="-122"/>
                  <a:ea typeface="微软雅黑" panose="020B0503020204020204" pitchFamily="34" charset="-122"/>
                  <a:cs typeface="Open Sans"/>
                  <a:sym typeface="微软雅黑" panose="020B0503020204020204" pitchFamily="34" charset="-122"/>
                </a:rPr>
                <a:t>/PC</a:t>
              </a:r>
              <a:endParaRPr kumimoji="0" lang="zh-CN" altLang="en-US" sz="2000" b="0" i="0" u="none" strike="noStrike" kern="1200" cap="none" spc="0" normalizeH="0" baseline="0" noProof="0" dirty="0">
                <a:ln>
                  <a:noFill/>
                </a:ln>
                <a:solidFill>
                  <a:schemeClr val="accent2">
                    <a:lumMod val="60000"/>
                    <a:lumOff val="4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文本框 4">
            <a:extLst>
              <a:ext uri="{FF2B5EF4-FFF2-40B4-BE49-F238E27FC236}">
                <a16:creationId xmlns:a16="http://schemas.microsoft.com/office/drawing/2014/main" id="{D34602EF-D11C-3BE6-9DF7-64EDF6E314F4}"/>
              </a:ext>
            </a:extLst>
          </p:cNvPr>
          <p:cNvSpPr txBox="1"/>
          <p:nvPr/>
        </p:nvSpPr>
        <p:spPr>
          <a:xfrm>
            <a:off x="642009" y="1206615"/>
            <a:ext cx="10176912" cy="1367632"/>
          </a:xfrm>
          <a:prstGeom prst="rect">
            <a:avLst/>
          </a:prstGeom>
          <a:noFill/>
        </p:spPr>
        <p:txBody>
          <a:bodyPr wrap="square" numCol="2">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2010</a:t>
            </a:r>
            <a:r>
              <a:rPr kumimoji="0" lang="zh-CN" altLang="en-US"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年诞生的开源指令集</a:t>
            </a:r>
            <a:endPar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全球三大指令集之一</a:t>
            </a:r>
            <a:endParaRPr lang="en-US" altLang="zh-CN" noProof="0" dirty="0">
              <a:latin typeface="微软雅黑" panose="020B0503020204020204" pitchFamily="34" charset="-122"/>
              <a:ea typeface="微软雅黑" panose="020B0503020204020204" pitchFamily="34" charset="-122"/>
              <a:sym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精简指令集</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 </a:t>
            </a:r>
            <a:r>
              <a:rPr kumimoji="0" lang="zh-CN" altLang="en-US"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的第五代产品</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Rounded Rectangle 5">
            <a:extLst>
              <a:ext uri="{FF2B5EF4-FFF2-40B4-BE49-F238E27FC236}">
                <a16:creationId xmlns:a16="http://schemas.microsoft.com/office/drawing/2014/main" id="{AB04C5C1-8A6F-E533-8FC9-85742B69CEDB}"/>
              </a:ext>
            </a:extLst>
          </p:cNvPr>
          <p:cNvSpPr/>
          <p:nvPr/>
        </p:nvSpPr>
        <p:spPr>
          <a:xfrm>
            <a:off x="642009" y="4416455"/>
            <a:ext cx="10513796" cy="1625423"/>
          </a:xfrm>
          <a:prstGeom prst="roundRect">
            <a:avLst>
              <a:gd name="adj" fmla="val 5186"/>
            </a:avLst>
          </a:prstGeom>
          <a:no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49" name="文本框 48">
            <a:extLst>
              <a:ext uri="{FF2B5EF4-FFF2-40B4-BE49-F238E27FC236}">
                <a16:creationId xmlns:a16="http://schemas.microsoft.com/office/drawing/2014/main" id="{71F56147-C64A-8BA2-7717-33664154088F}"/>
              </a:ext>
            </a:extLst>
          </p:cNvPr>
          <p:cNvSpPr txBox="1"/>
          <p:nvPr/>
        </p:nvSpPr>
        <p:spPr>
          <a:xfrm>
            <a:off x="681574" y="2769122"/>
            <a:ext cx="10513796" cy="954107"/>
          </a:xfrm>
          <a:prstGeom prst="rect">
            <a:avLst/>
          </a:prstGeom>
          <a:noFill/>
        </p:spPr>
        <p:txBody>
          <a:bodyPr wrap="square">
            <a:spAutoFit/>
          </a:bodyPr>
          <a:lstStyle/>
          <a:p>
            <a:pPr marL="285750" indent="-285750" fontAlgn="auto">
              <a:spcBef>
                <a:spcPts val="0"/>
              </a:spcBef>
              <a:spcAft>
                <a:spcPts val="0"/>
              </a:spcAft>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sym typeface="微软雅黑" panose="020B0503020204020204" pitchFamily="34" charset="-122"/>
              </a:rPr>
              <a:t>RISC-V</a:t>
            </a: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核出货量：</a:t>
            </a:r>
            <a:r>
              <a:rPr lang="en-US" altLang="zh-CN" sz="1800" dirty="0">
                <a:latin typeface="微软雅黑" panose="020B0503020204020204" pitchFamily="34" charset="-122"/>
                <a:ea typeface="微软雅黑" panose="020B0503020204020204" pitchFamily="34" charset="-122"/>
                <a:sym typeface="微软雅黑" panose="020B0503020204020204" pitchFamily="34" charset="-122"/>
              </a:rPr>
              <a:t>2022</a:t>
            </a: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年已</a:t>
            </a:r>
            <a:r>
              <a:rPr lang="zh-CN" altLang="en-US" sz="1800" dirty="0">
                <a:latin typeface="微软雅黑" panose="020B0503020204020204" pitchFamily="34" charset="-122"/>
                <a:ea typeface="微软雅黑" panose="020B0503020204020204" pitchFamily="34" charset="-122"/>
              </a:rPr>
              <a:t>超过</a:t>
            </a:r>
            <a:r>
              <a:rPr lang="en-US" altLang="zh-CN" sz="2800" dirty="0">
                <a:solidFill>
                  <a:srgbClr val="C00000"/>
                </a:solidFill>
                <a:latin typeface="微软雅黑" panose="020B0503020204020204" pitchFamily="34" charset="-122"/>
                <a:ea typeface="微软雅黑" panose="020B0503020204020204" pitchFamily="34" charset="-122"/>
              </a:rPr>
              <a:t>100</a:t>
            </a:r>
            <a:r>
              <a:rPr lang="zh-CN" altLang="en-US" sz="1800" dirty="0">
                <a:latin typeface="微软雅黑" panose="020B0503020204020204" pitchFamily="34" charset="-122"/>
                <a:ea typeface="微软雅黑" panose="020B0503020204020204" pitchFamily="34" charset="-122"/>
              </a:rPr>
              <a:t>亿颗，中国市场超过</a:t>
            </a:r>
            <a:r>
              <a:rPr lang="en-US" altLang="zh-CN" sz="2800" dirty="0">
                <a:solidFill>
                  <a:srgbClr val="C00000"/>
                </a:solidFill>
                <a:latin typeface="微软雅黑" panose="020B0503020204020204" pitchFamily="34" charset="-122"/>
                <a:ea typeface="微软雅黑" panose="020B0503020204020204" pitchFamily="34" charset="-122"/>
              </a:rPr>
              <a:t>50</a:t>
            </a:r>
            <a:r>
              <a:rPr lang="zh-CN" altLang="en-US" sz="1800" dirty="0">
                <a:latin typeface="微软雅黑" panose="020B0503020204020204" pitchFamily="34" charset="-122"/>
                <a:ea typeface="微软雅黑" panose="020B0503020204020204" pitchFamily="34" charset="-122"/>
              </a:rPr>
              <a:t>亿颗；</a:t>
            </a:r>
            <a:endParaRPr lang="en-US" altLang="zh-CN" sz="1800" dirty="0">
              <a:latin typeface="微软雅黑" panose="020B0503020204020204" pitchFamily="34" charset="-122"/>
              <a:ea typeface="微软雅黑" panose="020B0503020204020204" pitchFamily="34" charset="-122"/>
            </a:endParaRPr>
          </a:p>
          <a:p>
            <a:pPr marL="285750" indent="-285750" fontAlgn="auto">
              <a:spcBef>
                <a:spcPts val="0"/>
              </a:spcBef>
              <a:spcAft>
                <a:spcPts val="0"/>
              </a:spcAft>
              <a:buFont typeface="Arial" panose="020B0604020202020204" pitchFamily="34" charset="0"/>
              <a:buChar char="•"/>
              <a:defRPr/>
            </a:pPr>
            <a:r>
              <a:rPr lang="zh-CN" altLang="en-US" sz="1800" dirty="0">
                <a:latin typeface="微软雅黑" panose="020B0503020204020204" pitchFamily="34" charset="-122"/>
                <a:ea typeface="微软雅黑" panose="020B0503020204020204" pitchFamily="34" charset="-122"/>
              </a:rPr>
              <a:t>仅用</a:t>
            </a:r>
            <a:r>
              <a:rPr lang="en-US" altLang="zh-CN" sz="2800" dirty="0">
                <a:solidFill>
                  <a:schemeClr val="accent4"/>
                </a:solidFill>
                <a:latin typeface="微软雅黑" panose="020B0503020204020204" pitchFamily="34" charset="-122"/>
                <a:ea typeface="微软雅黑" panose="020B0503020204020204" pitchFamily="34" charset="-122"/>
              </a:rPr>
              <a:t>12</a:t>
            </a:r>
            <a:r>
              <a:rPr lang="zh-CN" altLang="en-US" sz="1800" dirty="0">
                <a:latin typeface="微软雅黑" panose="020B0503020204020204" pitchFamily="34" charset="-122"/>
                <a:ea typeface="微软雅黑" panose="020B0503020204020204" pitchFamily="34" charset="-122"/>
              </a:rPr>
              <a:t>年就走完了传统架构</a:t>
            </a:r>
            <a:r>
              <a:rPr lang="en-US" altLang="zh-CN" sz="1800" dirty="0">
                <a:latin typeface="微软雅黑" panose="020B0503020204020204" pitchFamily="34" charset="-122"/>
                <a:ea typeface="微软雅黑" panose="020B0503020204020204" pitchFamily="34" charset="-122"/>
              </a:rPr>
              <a:t>30</a:t>
            </a:r>
            <a:r>
              <a:rPr lang="zh-CN" altLang="en-US" sz="1800" dirty="0">
                <a:latin typeface="微软雅黑" panose="020B0503020204020204" pitchFamily="34" charset="-122"/>
                <a:ea typeface="微软雅黑" panose="020B0503020204020204" pitchFamily="34" charset="-122"/>
              </a:rPr>
              <a:t>年的发展历程。</a:t>
            </a:r>
            <a:endParaRPr lang="en-US" altLang="zh-CN" sz="1800" dirty="0">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E761629B-DACA-24A5-07FD-8C0522C613DE}"/>
              </a:ext>
            </a:extLst>
          </p:cNvPr>
          <p:cNvSpPr txBox="1"/>
          <p:nvPr/>
        </p:nvSpPr>
        <p:spPr>
          <a:xfrm>
            <a:off x="627736" y="2542939"/>
            <a:ext cx="6096000" cy="369332"/>
          </a:xfrm>
          <a:prstGeom prst="rect">
            <a:avLst/>
          </a:prstGeom>
          <a:noFill/>
        </p:spPr>
        <p:txBody>
          <a:bodyPr wrap="square">
            <a:spAutoFit/>
          </a:bodyPr>
          <a:lstStyle/>
          <a:p>
            <a:r>
              <a:rPr kumimoji="0" lang="en-US" altLang="zh-CN"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发展迅速</a:t>
            </a:r>
            <a:endParaRPr lang="zh-CN" altLang="en-US">
              <a:solidFill>
                <a:schemeClr val="accent1">
                  <a:lumMod val="75000"/>
                </a:schemeClr>
              </a:solidFill>
            </a:endParaRPr>
          </a:p>
        </p:txBody>
      </p:sp>
    </p:spTree>
    <p:extLst>
      <p:ext uri="{BB962C8B-B14F-4D97-AF65-F5344CB8AC3E}">
        <p14:creationId xmlns:p14="http://schemas.microsoft.com/office/powerpoint/2010/main" val="318622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0D1876-1269-C456-5076-4663DD67A121}"/>
              </a:ext>
            </a:extLst>
          </p:cNvPr>
          <p:cNvSpPr>
            <a:spLocks noGrp="1"/>
          </p:cNvSpPr>
          <p:nvPr>
            <p:ph type="title"/>
          </p:nvPr>
        </p:nvSpPr>
        <p:spPr/>
        <p:txBody>
          <a:bodyPr/>
          <a:lstStyle/>
          <a:p>
            <a:r>
              <a:rPr lang="en-US" altLang="zh-CN" sz="3200" dirty="0">
                <a:latin typeface="等线" panose="02010600030101010101" pitchFamily="2" charset="-122"/>
                <a:ea typeface="等线" panose="02010600030101010101" pitchFamily="2" charset="-122"/>
              </a:rPr>
              <a:t>3.2.4.</a:t>
            </a:r>
            <a:r>
              <a:rPr lang="zh-CN" altLang="en-US" sz="3200" dirty="0">
                <a:latin typeface="等线" panose="02010600030101010101" pitchFamily="2" charset="-122"/>
                <a:ea typeface="等线" panose="02010600030101010101" pitchFamily="2" charset="-122"/>
              </a:rPr>
              <a:t>交流中心 </a:t>
            </a:r>
            <a:r>
              <a:rPr lang="en-US" altLang="zh-CN" sz="3200" dirty="0"/>
              <a:t>– </a:t>
            </a:r>
            <a:r>
              <a:rPr lang="zh-CN" altLang="en-US" sz="3200" dirty="0">
                <a:latin typeface="等线" panose="02010600030101010101" pitchFamily="2" charset="-122"/>
                <a:ea typeface="等线" panose="02010600030101010101" pitchFamily="2" charset="-122"/>
              </a:rPr>
              <a:t>第一时间掌握</a:t>
            </a:r>
            <a:r>
              <a:rPr lang="en-US" altLang="zh-CN" sz="3200" dirty="0">
                <a:latin typeface="等线" panose="02010600030101010101" pitchFamily="2" charset="-122"/>
                <a:ea typeface="等线" panose="02010600030101010101" pitchFamily="2" charset="-122"/>
              </a:rPr>
              <a:t>RISC-V</a:t>
            </a:r>
            <a:r>
              <a:rPr lang="zh-CN" altLang="en-US" sz="3200" dirty="0">
                <a:latin typeface="等线" panose="02010600030101010101" pitchFamily="2" charset="-122"/>
                <a:ea typeface="等线" panose="02010600030101010101" pitchFamily="2" charset="-122"/>
              </a:rPr>
              <a:t>开源生态动态</a:t>
            </a:r>
            <a:endParaRPr lang="en-US" sz="32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7D2A4747-9594-A3EC-7206-16DF5082BFD4}"/>
              </a:ext>
            </a:extLst>
          </p:cNvPr>
          <p:cNvSpPr>
            <a:spLocks noGrp="1"/>
          </p:cNvSpPr>
          <p:nvPr>
            <p:ph type="sldNum" sz="quarter" idx="12"/>
          </p:nvPr>
        </p:nvSpPr>
        <p:spPr/>
        <p:txBody>
          <a:bodyPr/>
          <a:lstStyle/>
          <a:p>
            <a:fld id="{E31008D9-F0B1-D749-B2AB-825935940C7B}" type="slidenum">
              <a:rPr kumimoji="1" lang="zh-CN" altLang="en-US" smtClean="0"/>
              <a:t>30</a:t>
            </a:fld>
            <a:endParaRPr kumimoji="1" lang="zh-CN" altLang="en-US"/>
          </a:p>
        </p:txBody>
      </p:sp>
      <p:pic>
        <p:nvPicPr>
          <p:cNvPr id="5" name="图片 4">
            <a:extLst>
              <a:ext uri="{FF2B5EF4-FFF2-40B4-BE49-F238E27FC236}">
                <a16:creationId xmlns:a16="http://schemas.microsoft.com/office/drawing/2014/main" id="{C46F37D8-4CF2-8537-9465-CABD5FE81821}"/>
              </a:ext>
            </a:extLst>
          </p:cNvPr>
          <p:cNvPicPr>
            <a:picLocks noChangeAspect="1"/>
          </p:cNvPicPr>
          <p:nvPr/>
        </p:nvPicPr>
        <p:blipFill>
          <a:blip r:embed="rId3"/>
          <a:stretch>
            <a:fillRect/>
          </a:stretch>
        </p:blipFill>
        <p:spPr>
          <a:xfrm>
            <a:off x="832945" y="700094"/>
            <a:ext cx="5038204" cy="2880000"/>
          </a:xfrm>
          <a:prstGeom prst="rect">
            <a:avLst/>
          </a:prstGeom>
          <a:noFill/>
          <a:ln w="9525">
            <a:solidFill>
              <a:schemeClr val="accent1"/>
            </a:solidFill>
          </a:ln>
        </p:spPr>
      </p:pic>
      <p:pic>
        <p:nvPicPr>
          <p:cNvPr id="7" name="图片 6">
            <a:extLst>
              <a:ext uri="{FF2B5EF4-FFF2-40B4-BE49-F238E27FC236}">
                <a16:creationId xmlns:a16="http://schemas.microsoft.com/office/drawing/2014/main" id="{CE5B59E3-8F7F-D77B-CCAE-13862A6D0C6F}"/>
              </a:ext>
            </a:extLst>
          </p:cNvPr>
          <p:cNvPicPr>
            <a:picLocks noChangeAspect="1"/>
          </p:cNvPicPr>
          <p:nvPr/>
        </p:nvPicPr>
        <p:blipFill>
          <a:blip r:embed="rId4"/>
          <a:stretch>
            <a:fillRect/>
          </a:stretch>
        </p:blipFill>
        <p:spPr>
          <a:xfrm>
            <a:off x="5530912" y="960387"/>
            <a:ext cx="5420770" cy="2930324"/>
          </a:xfrm>
          <a:prstGeom prst="rect">
            <a:avLst/>
          </a:prstGeom>
          <a:noFill/>
          <a:ln w="9525">
            <a:solidFill>
              <a:schemeClr val="accent1"/>
            </a:solidFill>
          </a:ln>
        </p:spPr>
      </p:pic>
      <p:pic>
        <p:nvPicPr>
          <p:cNvPr id="8" name="图片 7">
            <a:extLst>
              <a:ext uri="{FF2B5EF4-FFF2-40B4-BE49-F238E27FC236}">
                <a16:creationId xmlns:a16="http://schemas.microsoft.com/office/drawing/2014/main" id="{D9B86D4D-00F9-C0E8-C11E-4ABF564045D0}"/>
              </a:ext>
            </a:extLst>
          </p:cNvPr>
          <p:cNvPicPr>
            <a:picLocks/>
          </p:cNvPicPr>
          <p:nvPr/>
        </p:nvPicPr>
        <p:blipFill>
          <a:blip r:embed="rId5"/>
          <a:stretch/>
        </p:blipFill>
        <p:spPr>
          <a:xfrm>
            <a:off x="1431255" y="3964533"/>
            <a:ext cx="1800000" cy="1080000"/>
          </a:xfrm>
          <a:prstGeom prst="rect">
            <a:avLst/>
          </a:prstGeom>
          <a:noFill/>
          <a:ln w="9525">
            <a:solidFill>
              <a:schemeClr val="accent1"/>
            </a:solidFill>
          </a:ln>
        </p:spPr>
      </p:pic>
      <p:pic>
        <p:nvPicPr>
          <p:cNvPr id="9" name="图片 8">
            <a:extLst>
              <a:ext uri="{FF2B5EF4-FFF2-40B4-BE49-F238E27FC236}">
                <a16:creationId xmlns:a16="http://schemas.microsoft.com/office/drawing/2014/main" id="{E0814085-3121-AED4-178F-8FBCDA36D752}"/>
              </a:ext>
            </a:extLst>
          </p:cNvPr>
          <p:cNvPicPr>
            <a:picLocks/>
          </p:cNvPicPr>
          <p:nvPr/>
        </p:nvPicPr>
        <p:blipFill>
          <a:blip r:embed="rId6"/>
          <a:stretch/>
        </p:blipFill>
        <p:spPr>
          <a:xfrm>
            <a:off x="3664467" y="3964533"/>
            <a:ext cx="1800000" cy="1080000"/>
          </a:xfrm>
          <a:prstGeom prst="rect">
            <a:avLst/>
          </a:prstGeom>
          <a:noFill/>
          <a:ln w="9525">
            <a:solidFill>
              <a:schemeClr val="accent1"/>
            </a:solidFill>
          </a:ln>
        </p:spPr>
      </p:pic>
      <p:pic>
        <p:nvPicPr>
          <p:cNvPr id="10" name="图片 9">
            <a:extLst>
              <a:ext uri="{FF2B5EF4-FFF2-40B4-BE49-F238E27FC236}">
                <a16:creationId xmlns:a16="http://schemas.microsoft.com/office/drawing/2014/main" id="{DE4E7B12-F26B-2E1F-9D6E-03042193A3BB}"/>
              </a:ext>
            </a:extLst>
          </p:cNvPr>
          <p:cNvPicPr>
            <a:picLocks/>
          </p:cNvPicPr>
          <p:nvPr/>
        </p:nvPicPr>
        <p:blipFill>
          <a:blip r:embed="rId7"/>
          <a:stretch/>
        </p:blipFill>
        <p:spPr>
          <a:xfrm>
            <a:off x="7818471" y="3964533"/>
            <a:ext cx="1800000" cy="1080000"/>
          </a:xfrm>
          <a:prstGeom prst="rect">
            <a:avLst/>
          </a:prstGeom>
          <a:noFill/>
          <a:ln w="9525">
            <a:solidFill>
              <a:schemeClr val="accent1"/>
            </a:solidFill>
          </a:ln>
        </p:spPr>
      </p:pic>
      <p:pic>
        <p:nvPicPr>
          <p:cNvPr id="11" name="图片 10">
            <a:extLst>
              <a:ext uri="{FF2B5EF4-FFF2-40B4-BE49-F238E27FC236}">
                <a16:creationId xmlns:a16="http://schemas.microsoft.com/office/drawing/2014/main" id="{8EF3D443-A3F0-F2B7-DB4B-ECBB6A5E2088}"/>
              </a:ext>
            </a:extLst>
          </p:cNvPr>
          <p:cNvPicPr>
            <a:picLocks/>
          </p:cNvPicPr>
          <p:nvPr/>
        </p:nvPicPr>
        <p:blipFill>
          <a:blip r:embed="rId8"/>
          <a:stretch/>
        </p:blipFill>
        <p:spPr>
          <a:xfrm>
            <a:off x="10051682" y="3964533"/>
            <a:ext cx="1800000" cy="1080000"/>
          </a:xfrm>
          <a:prstGeom prst="rect">
            <a:avLst/>
          </a:prstGeom>
          <a:noFill/>
          <a:ln w="9525">
            <a:solidFill>
              <a:schemeClr val="accent1"/>
            </a:solidFill>
          </a:ln>
        </p:spPr>
      </p:pic>
      <p:pic>
        <p:nvPicPr>
          <p:cNvPr id="14" name="图片 13">
            <a:extLst>
              <a:ext uri="{FF2B5EF4-FFF2-40B4-BE49-F238E27FC236}">
                <a16:creationId xmlns:a16="http://schemas.microsoft.com/office/drawing/2014/main" id="{77A20211-8F3E-8AC5-CFEA-64C83CBEBAAA}"/>
              </a:ext>
            </a:extLst>
          </p:cNvPr>
          <p:cNvPicPr>
            <a:picLocks noChangeAspect="1"/>
          </p:cNvPicPr>
          <p:nvPr/>
        </p:nvPicPr>
        <p:blipFill>
          <a:blip r:embed="rId9"/>
          <a:stretch>
            <a:fillRect/>
          </a:stretch>
        </p:blipFill>
        <p:spPr>
          <a:xfrm>
            <a:off x="1431255" y="5242977"/>
            <a:ext cx="1800000" cy="914929"/>
          </a:xfrm>
          <a:prstGeom prst="rect">
            <a:avLst/>
          </a:prstGeom>
          <a:noFill/>
          <a:ln w="9525">
            <a:solidFill>
              <a:schemeClr val="accent1"/>
            </a:solidFill>
          </a:ln>
        </p:spPr>
      </p:pic>
      <p:pic>
        <p:nvPicPr>
          <p:cNvPr id="16" name="图片 15">
            <a:extLst>
              <a:ext uri="{FF2B5EF4-FFF2-40B4-BE49-F238E27FC236}">
                <a16:creationId xmlns:a16="http://schemas.microsoft.com/office/drawing/2014/main" id="{AAC4B8CE-F376-D29D-E66D-301D321387D4}"/>
              </a:ext>
            </a:extLst>
          </p:cNvPr>
          <p:cNvPicPr>
            <a:picLocks/>
          </p:cNvPicPr>
          <p:nvPr/>
        </p:nvPicPr>
        <p:blipFill>
          <a:blip r:embed="rId10"/>
          <a:stretch>
            <a:fillRect/>
          </a:stretch>
        </p:blipFill>
        <p:spPr>
          <a:xfrm>
            <a:off x="7837788" y="5192178"/>
            <a:ext cx="1800000" cy="1080000"/>
          </a:xfrm>
          <a:prstGeom prst="rect">
            <a:avLst/>
          </a:prstGeom>
          <a:noFill/>
          <a:ln w="9525">
            <a:solidFill>
              <a:schemeClr val="accent1"/>
            </a:solidFill>
          </a:ln>
        </p:spPr>
      </p:pic>
      <p:pic>
        <p:nvPicPr>
          <p:cNvPr id="18" name="图片 17">
            <a:extLst>
              <a:ext uri="{FF2B5EF4-FFF2-40B4-BE49-F238E27FC236}">
                <a16:creationId xmlns:a16="http://schemas.microsoft.com/office/drawing/2014/main" id="{DCCE6D90-D071-B2EA-840C-44AC95603F91}"/>
              </a:ext>
            </a:extLst>
          </p:cNvPr>
          <p:cNvPicPr>
            <a:picLocks/>
          </p:cNvPicPr>
          <p:nvPr/>
        </p:nvPicPr>
        <p:blipFill>
          <a:blip r:embed="rId11"/>
          <a:stretch>
            <a:fillRect/>
          </a:stretch>
        </p:blipFill>
        <p:spPr>
          <a:xfrm>
            <a:off x="3664467" y="5192178"/>
            <a:ext cx="1800000" cy="1080000"/>
          </a:xfrm>
          <a:prstGeom prst="rect">
            <a:avLst/>
          </a:prstGeom>
          <a:noFill/>
          <a:ln w="9525">
            <a:solidFill>
              <a:schemeClr val="accent1"/>
            </a:solidFill>
          </a:ln>
        </p:spPr>
      </p:pic>
      <p:pic>
        <p:nvPicPr>
          <p:cNvPr id="20" name="图片 19">
            <a:extLst>
              <a:ext uri="{FF2B5EF4-FFF2-40B4-BE49-F238E27FC236}">
                <a16:creationId xmlns:a16="http://schemas.microsoft.com/office/drawing/2014/main" id="{B8DE1D70-FC38-BF08-B639-DF3F593F00E6}"/>
              </a:ext>
            </a:extLst>
          </p:cNvPr>
          <p:cNvPicPr>
            <a:picLocks/>
          </p:cNvPicPr>
          <p:nvPr/>
        </p:nvPicPr>
        <p:blipFill>
          <a:blip r:embed="rId12"/>
          <a:stretch>
            <a:fillRect/>
          </a:stretch>
        </p:blipFill>
        <p:spPr>
          <a:xfrm>
            <a:off x="10051682" y="5192178"/>
            <a:ext cx="1800000" cy="1080000"/>
          </a:xfrm>
          <a:prstGeom prst="rect">
            <a:avLst/>
          </a:prstGeom>
          <a:noFill/>
          <a:ln w="9525">
            <a:solidFill>
              <a:schemeClr val="accent1"/>
            </a:solidFill>
          </a:ln>
        </p:spPr>
      </p:pic>
      <p:sp>
        <p:nvSpPr>
          <p:cNvPr id="4" name="文本框 40">
            <a:extLst>
              <a:ext uri="{FF2B5EF4-FFF2-40B4-BE49-F238E27FC236}">
                <a16:creationId xmlns:a16="http://schemas.microsoft.com/office/drawing/2014/main" id="{49692705-C0D3-165A-2569-D075D1A926B2}"/>
              </a:ext>
            </a:extLst>
          </p:cNvPr>
          <p:cNvSpPr txBox="1"/>
          <p:nvPr/>
        </p:nvSpPr>
        <p:spPr>
          <a:xfrm>
            <a:off x="2212939" y="3580094"/>
            <a:ext cx="1411792"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活跃的社区</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40">
            <a:extLst>
              <a:ext uri="{FF2B5EF4-FFF2-40B4-BE49-F238E27FC236}">
                <a16:creationId xmlns:a16="http://schemas.microsoft.com/office/drawing/2014/main" id="{73158DF1-C72B-EC1E-CD10-A9D70646D1FC}"/>
              </a:ext>
            </a:extLst>
          </p:cNvPr>
          <p:cNvSpPr txBox="1"/>
          <p:nvPr/>
        </p:nvSpPr>
        <p:spPr>
          <a:xfrm>
            <a:off x="7267826" y="621833"/>
            <a:ext cx="2188594" cy="338554"/>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全面的官方信息披露</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40">
            <a:extLst>
              <a:ext uri="{FF2B5EF4-FFF2-40B4-BE49-F238E27FC236}">
                <a16:creationId xmlns:a16="http://schemas.microsoft.com/office/drawing/2014/main" id="{44CCA1F4-EB41-6BF8-103A-C3D6FCDE1EA6}"/>
              </a:ext>
            </a:extLst>
          </p:cNvPr>
          <p:cNvSpPr txBox="1"/>
          <p:nvPr/>
        </p:nvSpPr>
        <p:spPr>
          <a:xfrm>
            <a:off x="164521" y="4805201"/>
            <a:ext cx="1295350" cy="58477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联合海外</a:t>
            </a:r>
            <a:endParaRPr lang="en-US" altLang="zh-CN"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自媒体报道</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40">
            <a:extLst>
              <a:ext uri="{FF2B5EF4-FFF2-40B4-BE49-F238E27FC236}">
                <a16:creationId xmlns:a16="http://schemas.microsoft.com/office/drawing/2014/main" id="{9D792987-5347-260A-CABC-DBC2FA8C5ADE}"/>
              </a:ext>
            </a:extLst>
          </p:cNvPr>
          <p:cNvSpPr txBox="1"/>
          <p:nvPr/>
        </p:nvSpPr>
        <p:spPr>
          <a:xfrm>
            <a:off x="6542438" y="4678043"/>
            <a:ext cx="1295350" cy="584775"/>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联合国内</a:t>
            </a:r>
            <a:endParaRPr lang="en-US" altLang="zh-CN"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60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自媒体报道</a:t>
            </a: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7" name="图片 16">
            <a:extLst>
              <a:ext uri="{FF2B5EF4-FFF2-40B4-BE49-F238E27FC236}">
                <a16:creationId xmlns:a16="http://schemas.microsoft.com/office/drawing/2014/main" id="{830F1BEE-7386-E613-CD9F-3391D089964A}"/>
              </a:ext>
            </a:extLst>
          </p:cNvPr>
          <p:cNvPicPr>
            <a:picLocks noChangeAspect="1"/>
          </p:cNvPicPr>
          <p:nvPr/>
        </p:nvPicPr>
        <p:blipFill rotWithShape="1">
          <a:blip r:embed="rId13"/>
          <a:srcRect b="17580"/>
          <a:stretch/>
        </p:blipFill>
        <p:spPr>
          <a:xfrm>
            <a:off x="9865320" y="2868067"/>
            <a:ext cx="914479" cy="383133"/>
          </a:xfrm>
          <a:prstGeom prst="rect">
            <a:avLst/>
          </a:prstGeom>
        </p:spPr>
      </p:pic>
    </p:spTree>
    <p:extLst>
      <p:ext uri="{BB962C8B-B14F-4D97-AF65-F5344CB8AC3E}">
        <p14:creationId xmlns:p14="http://schemas.microsoft.com/office/powerpoint/2010/main" val="4015238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D448AF-FE5A-75EE-3D86-73FCB35E40E2}"/>
              </a:ext>
            </a:extLst>
          </p:cNvPr>
          <p:cNvSpPr>
            <a:spLocks noGrp="1"/>
          </p:cNvSpPr>
          <p:nvPr>
            <p:ph type="title"/>
          </p:nvPr>
        </p:nvSpPr>
        <p:spPr/>
        <p:txBody>
          <a:bodyPr/>
          <a:lstStyle/>
          <a:p>
            <a:r>
              <a:rPr lang="en-US" altLang="zh-CN" sz="3200" dirty="0">
                <a:latin typeface="+mn-lt"/>
              </a:rPr>
              <a:t>4. RVspace 2.0</a:t>
            </a:r>
            <a:r>
              <a:rPr lang="zh-CN" altLang="en-US" sz="3200" dirty="0">
                <a:latin typeface="等线" panose="02010600030101010101" pitchFamily="2" charset="-122"/>
                <a:ea typeface="等线" panose="02010600030101010101" pitchFamily="2" charset="-122"/>
              </a:rPr>
              <a:t>，等你来体验</a:t>
            </a:r>
            <a:endParaRPr lang="en-US" sz="3200" dirty="0">
              <a:latin typeface="等线" panose="02010600030101010101" pitchFamily="2" charset="-122"/>
              <a:ea typeface="等线" panose="02010600030101010101" pitchFamily="2" charset="-122"/>
            </a:endParaRPr>
          </a:p>
        </p:txBody>
      </p:sp>
      <p:sp>
        <p:nvSpPr>
          <p:cNvPr id="6" name="内容占位符 5">
            <a:extLst>
              <a:ext uri="{FF2B5EF4-FFF2-40B4-BE49-F238E27FC236}">
                <a16:creationId xmlns:a16="http://schemas.microsoft.com/office/drawing/2014/main" id="{C2018213-E53D-FEF0-46BD-D12BBD85AD08}"/>
              </a:ext>
            </a:extLst>
          </p:cNvPr>
          <p:cNvSpPr>
            <a:spLocks noGrp="1"/>
          </p:cNvSpPr>
          <p:nvPr>
            <p:ph idx="1"/>
          </p:nvPr>
        </p:nvSpPr>
        <p:spPr/>
        <p:txBody>
          <a:bodyPr/>
          <a:lstStyle/>
          <a:p>
            <a:r>
              <a:rPr lang="zh-CN" altLang="en-US" dirty="0">
                <a:latin typeface="等线" panose="02010600030101010101" pitchFamily="2" charset="-122"/>
                <a:ea typeface="等线" panose="02010600030101010101" pitchFamily="2" charset="-122"/>
              </a:rPr>
              <a:t>体验新版</a:t>
            </a:r>
            <a:r>
              <a:rPr lang="en-US" altLang="zh-CN" dirty="0">
                <a:latin typeface="+mn-lt"/>
              </a:rPr>
              <a:t>RVspace</a:t>
            </a:r>
            <a:r>
              <a:rPr lang="zh-CN" altLang="en-US" dirty="0">
                <a:latin typeface="等线" panose="02010600030101010101" pitchFamily="2" charset="-122"/>
                <a:ea typeface="等线" panose="02010600030101010101" pitchFamily="2" charset="-122"/>
              </a:rPr>
              <a:t>官网</a:t>
            </a:r>
            <a:endParaRPr lang="en-US" altLang="zh-CN" dirty="0">
              <a:latin typeface="等线" panose="02010600030101010101" pitchFamily="2" charset="-122"/>
              <a:ea typeface="等线" panose="02010600030101010101" pitchFamily="2" charset="-122"/>
            </a:endParaRPr>
          </a:p>
          <a:p>
            <a:r>
              <a:rPr lang="zh-CN" altLang="en-US" dirty="0">
                <a:latin typeface="等线" panose="02010600030101010101" pitchFamily="2" charset="-122"/>
                <a:ea typeface="等线" panose="02010600030101010101" pitchFamily="2" charset="-122"/>
              </a:rPr>
              <a:t>探索各类</a:t>
            </a:r>
            <a:r>
              <a:rPr lang="en-US" altLang="zh-CN" dirty="0">
                <a:latin typeface="+mn-lt"/>
              </a:rPr>
              <a:t>RISC-V</a:t>
            </a:r>
            <a:r>
              <a:rPr lang="zh-CN" altLang="en-US" dirty="0">
                <a:latin typeface="等线" panose="02010600030101010101" pitchFamily="2" charset="-122"/>
                <a:ea typeface="等线" panose="02010600030101010101" pitchFamily="2" charset="-122"/>
              </a:rPr>
              <a:t>资源</a:t>
            </a:r>
            <a:endParaRPr lang="en-US" altLang="zh-CN" dirty="0">
              <a:latin typeface="等线" panose="02010600030101010101" pitchFamily="2" charset="-122"/>
              <a:ea typeface="等线" panose="02010600030101010101" pitchFamily="2" charset="-122"/>
            </a:endParaRPr>
          </a:p>
          <a:p>
            <a:r>
              <a:rPr lang="zh-CN" altLang="en-US" dirty="0">
                <a:latin typeface="等线" panose="02010600030101010101" pitchFamily="2" charset="-122"/>
                <a:ea typeface="等线" panose="02010600030101010101" pitchFamily="2" charset="-122"/>
              </a:rPr>
              <a:t>关注社交渠道，注册成为论坛用户，获得最佳体验</a:t>
            </a:r>
            <a:endParaRPr lang="en-US" altLang="zh-CN"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BCF1B6B0-8879-2277-61C5-BD4795A545F4}"/>
              </a:ext>
            </a:extLst>
          </p:cNvPr>
          <p:cNvSpPr>
            <a:spLocks noGrp="1"/>
          </p:cNvSpPr>
          <p:nvPr>
            <p:ph type="sldNum" sz="quarter" idx="12"/>
          </p:nvPr>
        </p:nvSpPr>
        <p:spPr/>
        <p:txBody>
          <a:bodyPr/>
          <a:lstStyle/>
          <a:p>
            <a:fld id="{E31008D9-F0B1-D749-B2AB-825935940C7B}" type="slidenum">
              <a:rPr kumimoji="1" lang="zh-CN" altLang="en-US" smtClean="0"/>
              <a:t>31</a:t>
            </a:fld>
            <a:endParaRPr kumimoji="1" lang="zh-CN" altLang="en-US"/>
          </a:p>
        </p:txBody>
      </p:sp>
      <p:pic>
        <p:nvPicPr>
          <p:cNvPr id="8" name="图片 7">
            <a:extLst>
              <a:ext uri="{FF2B5EF4-FFF2-40B4-BE49-F238E27FC236}">
                <a16:creationId xmlns:a16="http://schemas.microsoft.com/office/drawing/2014/main" id="{264280A7-8C38-9A9C-E3FB-388DFE2C9502}"/>
              </a:ext>
            </a:extLst>
          </p:cNvPr>
          <p:cNvPicPr>
            <a:picLocks noChangeAspect="1"/>
          </p:cNvPicPr>
          <p:nvPr/>
        </p:nvPicPr>
        <p:blipFill>
          <a:blip r:embed="rId3"/>
          <a:stretch>
            <a:fillRect/>
          </a:stretch>
        </p:blipFill>
        <p:spPr>
          <a:xfrm>
            <a:off x="9509020" y="4201580"/>
            <a:ext cx="1800000" cy="1800000"/>
          </a:xfrm>
          <a:prstGeom prst="rect">
            <a:avLst/>
          </a:prstGeom>
        </p:spPr>
      </p:pic>
    </p:spTree>
    <p:extLst>
      <p:ext uri="{BB962C8B-B14F-4D97-AF65-F5344CB8AC3E}">
        <p14:creationId xmlns:p14="http://schemas.microsoft.com/office/powerpoint/2010/main" val="264247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3FFC08D-C11E-4D8C-5FB7-3E995E23BB14}"/>
              </a:ext>
            </a:extLst>
          </p:cNvPr>
          <p:cNvPicPr>
            <a:picLocks noChangeAspect="1"/>
          </p:cNvPicPr>
          <p:nvPr/>
        </p:nvPicPr>
        <p:blipFill>
          <a:blip r:embed="rId3"/>
          <a:stretch>
            <a:fillRect/>
          </a:stretch>
        </p:blipFill>
        <p:spPr>
          <a:xfrm>
            <a:off x="-983" y="0"/>
            <a:ext cx="12192000" cy="4236722"/>
          </a:xfrm>
          <a:prstGeom prst="rect">
            <a:avLst/>
          </a:prstGeom>
        </p:spPr>
      </p:pic>
      <p:sp>
        <p:nvSpPr>
          <p:cNvPr id="24" name="矩形 23">
            <a:extLst>
              <a:ext uri="{FF2B5EF4-FFF2-40B4-BE49-F238E27FC236}">
                <a16:creationId xmlns:a16="http://schemas.microsoft.com/office/drawing/2014/main" id="{96727DCC-6FF9-0AC3-A0C1-57AFE8B0681E}"/>
              </a:ext>
            </a:extLst>
          </p:cNvPr>
          <p:cNvSpPr/>
          <p:nvPr/>
        </p:nvSpPr>
        <p:spPr>
          <a:xfrm rot="10800000">
            <a:off x="0" y="-2650"/>
            <a:ext cx="12192983" cy="4236720"/>
          </a:xfrm>
          <a:prstGeom prst="rect">
            <a:avLst/>
          </a:prstGeom>
          <a:gradFill>
            <a:gsLst>
              <a:gs pos="0">
                <a:schemeClr val="accent1">
                  <a:lumMod val="5000"/>
                  <a:lumOff val="95000"/>
                  <a:alpha val="0"/>
                </a:schemeClr>
              </a:gs>
              <a:gs pos="7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a:extLst>
              <a:ext uri="{FF2B5EF4-FFF2-40B4-BE49-F238E27FC236}">
                <a16:creationId xmlns:a16="http://schemas.microsoft.com/office/drawing/2014/main" id="{2311B9E9-9BD7-27B9-555C-ABC465198913}"/>
              </a:ext>
            </a:extLst>
          </p:cNvPr>
          <p:cNvSpPr/>
          <p:nvPr/>
        </p:nvSpPr>
        <p:spPr>
          <a:xfrm>
            <a:off x="1966" y="4236722"/>
            <a:ext cx="12191017" cy="26239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a:extLst>
              <a:ext uri="{FF2B5EF4-FFF2-40B4-BE49-F238E27FC236}">
                <a16:creationId xmlns:a16="http://schemas.microsoft.com/office/drawing/2014/main" id="{948D217C-2964-B31A-3009-35EF5147C692}"/>
              </a:ext>
            </a:extLst>
          </p:cNvPr>
          <p:cNvSpPr/>
          <p:nvPr/>
        </p:nvSpPr>
        <p:spPr>
          <a:xfrm>
            <a:off x="2531766" y="4849300"/>
            <a:ext cx="3645514" cy="7875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销售：</a:t>
            </a:r>
            <a:r>
              <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hlinkClick r:id="rId4">
                  <a:extLst>
                    <a:ext uri="{A12FA001-AC4F-418D-AE19-62706E023703}">
                      <ahyp:hlinkClr xmlns:ahyp="http://schemas.microsoft.com/office/drawing/2018/hyperlinkcolor" val="tx"/>
                    </a:ext>
                  </a:extLst>
                </a:hlinkClick>
              </a:rPr>
              <a:t>sales@starfivetech.com</a:t>
            </a:r>
            <a:endPar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商务</a:t>
            </a:r>
            <a:r>
              <a:rPr kumimoji="0" lang="zh-CN" altLang="en-US"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a:t>
            </a:r>
            <a:r>
              <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hlinkClick r:id="rId5">
                  <a:extLst>
                    <a:ext uri="{A12FA001-AC4F-418D-AE19-62706E023703}">
                      <ahyp:hlinkClr xmlns:ahyp="http://schemas.microsoft.com/office/drawing/2018/hyperlinkcolor" val="tx"/>
                    </a:ext>
                  </a:extLst>
                </a:hlinkClick>
              </a:rPr>
              <a:t>marketing@starfivetech.com</a:t>
            </a:r>
            <a:endPar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p:txBody>
      </p:sp>
      <p:sp>
        <p:nvSpPr>
          <p:cNvPr id="5" name="标题 1">
            <a:extLst>
              <a:ext uri="{FF2B5EF4-FFF2-40B4-BE49-F238E27FC236}">
                <a16:creationId xmlns:a16="http://schemas.microsoft.com/office/drawing/2014/main" id="{52F67D35-53A0-0C40-67F0-D38EB50C1C3D}"/>
              </a:ext>
            </a:extLst>
          </p:cNvPr>
          <p:cNvSpPr txBox="1">
            <a:spLocks/>
          </p:cNvSpPr>
          <p:nvPr/>
        </p:nvSpPr>
        <p:spPr>
          <a:xfrm>
            <a:off x="842124" y="4569706"/>
            <a:ext cx="1185033" cy="1439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微软雅黑" panose="020B0503020204020204" pitchFamily="34" charset="-122"/>
                <a:cs typeface="+mj-cs"/>
              </a:defRPr>
            </a:lvl1pPr>
          </a:lstStyle>
          <a:p>
            <a:pPr algn="ctr"/>
            <a:r>
              <a:rPr lang="zh-CN" altLang="en-US">
                <a:latin typeface="微软雅黑" panose="020B0503020204020204" pitchFamily="34" charset="-122"/>
                <a:sym typeface="微软雅黑" panose="020B0503020204020204" pitchFamily="34" charset="-122"/>
              </a:rPr>
              <a:t>联系我们</a:t>
            </a:r>
            <a:endParaRPr lang="zh-CN" altLang="en-US" dirty="0">
              <a:latin typeface="微软雅黑" panose="020B0503020204020204" pitchFamily="34" charset="-122"/>
              <a:sym typeface="微软雅黑" panose="020B0503020204020204" pitchFamily="34" charset="-122"/>
            </a:endParaRPr>
          </a:p>
        </p:txBody>
      </p:sp>
      <p:sp>
        <p:nvSpPr>
          <p:cNvPr id="6" name="矩形 5">
            <a:extLst>
              <a:ext uri="{FF2B5EF4-FFF2-40B4-BE49-F238E27FC236}">
                <a16:creationId xmlns:a16="http://schemas.microsoft.com/office/drawing/2014/main" id="{C2477F81-1893-8359-9CB9-DE23273C9890}"/>
              </a:ext>
            </a:extLst>
          </p:cNvPr>
          <p:cNvSpPr/>
          <p:nvPr/>
        </p:nvSpPr>
        <p:spPr>
          <a:xfrm>
            <a:off x="6600358" y="4849300"/>
            <a:ext cx="4377522" cy="7875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招聘：</a:t>
            </a:r>
            <a:r>
              <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hlinkClick r:id="rId6">
                  <a:extLst>
                    <a:ext uri="{A12FA001-AC4F-418D-AE19-62706E023703}">
                      <ahyp:hlinkClr xmlns:ahyp="http://schemas.microsoft.com/office/drawing/2018/hyperlinkcolor" val="tx"/>
                    </a:ext>
                  </a:extLst>
                </a:hlinkClick>
              </a:rPr>
              <a:t>recruitment@starfivetech.com</a:t>
            </a:r>
            <a:endPar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技术支持</a:t>
            </a:r>
            <a:r>
              <a:rPr lang="zh-CN" altLang="en-US" sz="1600" b="1" dirty="0">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a:t>
            </a:r>
            <a:r>
              <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hlinkClick r:id="rId7">
                  <a:extLst>
                    <a:ext uri="{A12FA001-AC4F-418D-AE19-62706E023703}">
                      <ahyp:hlinkClr xmlns:ahyp="http://schemas.microsoft.com/office/drawing/2018/hyperlinkcolor" val="tx"/>
                    </a:ext>
                  </a:extLst>
                </a:hlinkClick>
              </a:rPr>
              <a:t>support@starfivetech.com</a:t>
            </a:r>
            <a:endParaRPr kumimoji="0" lang="en-US" altLang="zh-CN" sz="1600" b="0" i="0"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p:txBody>
      </p:sp>
      <p:cxnSp>
        <p:nvCxnSpPr>
          <p:cNvPr id="7" name="Straight Connector 81">
            <a:extLst>
              <a:ext uri="{FF2B5EF4-FFF2-40B4-BE49-F238E27FC236}">
                <a16:creationId xmlns:a16="http://schemas.microsoft.com/office/drawing/2014/main" id="{6E279402-4CF6-4CD6-945A-1EFA64C604DB}"/>
              </a:ext>
            </a:extLst>
          </p:cNvPr>
          <p:cNvCxnSpPr>
            <a:cxnSpLocks/>
          </p:cNvCxnSpPr>
          <p:nvPr/>
        </p:nvCxnSpPr>
        <p:spPr>
          <a:xfrm flipV="1">
            <a:off x="6301872" y="4657744"/>
            <a:ext cx="0" cy="1452448"/>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1">
            <a:extLst>
              <a:ext uri="{FF2B5EF4-FFF2-40B4-BE49-F238E27FC236}">
                <a16:creationId xmlns:a16="http://schemas.microsoft.com/office/drawing/2014/main" id="{B79A118E-FF7E-7C62-08FD-E3C0A4CA9647}"/>
              </a:ext>
            </a:extLst>
          </p:cNvPr>
          <p:cNvCxnSpPr>
            <a:cxnSpLocks/>
          </p:cNvCxnSpPr>
          <p:nvPr/>
        </p:nvCxnSpPr>
        <p:spPr>
          <a:xfrm flipV="1">
            <a:off x="2327818" y="4657744"/>
            <a:ext cx="0" cy="1452448"/>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0E5F5B9-9E54-D052-F359-572B6F8F7A2F}"/>
              </a:ext>
            </a:extLst>
          </p:cNvPr>
          <p:cNvSpPr/>
          <p:nvPr/>
        </p:nvSpPr>
        <p:spPr>
          <a:xfrm>
            <a:off x="702958" y="870573"/>
            <a:ext cx="4866569" cy="1884618"/>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zh-CN" altLang="en-US"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官方网站：</a:t>
            </a:r>
            <a:r>
              <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starfivetech.com</a:t>
            </a:r>
          </a:p>
          <a:p>
            <a:pPr marL="0" marR="0" lvl="0" indent="0" defTabSz="914400" rtl="0" eaLnBrk="1" fontAlgn="auto" latinLnBrk="0" hangingPunct="1">
              <a:lnSpc>
                <a:spcPct val="150000"/>
              </a:lnSpc>
              <a:spcBef>
                <a:spcPts val="0"/>
              </a:spcBef>
              <a:spcAft>
                <a:spcPts val="0"/>
              </a:spcAft>
              <a:buClrTx/>
              <a:buSzTx/>
              <a:buFontTx/>
              <a:buNone/>
              <a:defRPr/>
            </a:pPr>
            <a:r>
              <a:rPr lang="zh-CN" altLang="en-US"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开源社区：</a:t>
            </a:r>
            <a:r>
              <a:rPr lang="en-US" altLang="zh-CN"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rvspace.org</a:t>
            </a: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代码仓库：</a:t>
            </a:r>
            <a:r>
              <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github.com/</a:t>
            </a:r>
            <a:r>
              <a:rPr kumimoji="0" lang="en-US" altLang="zh-CN" sz="2000" b="0"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starfive</a:t>
            </a:r>
            <a:r>
              <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-tech</a:t>
            </a:r>
            <a:endParaRPr lang="en-US" altLang="zh-CN"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a:p>
            <a:pPr marL="0" marR="0" lvl="0" indent="0" defTabSz="914400" rtl="0" eaLnBrk="1" fontAlgn="auto" latinLnBrk="0" hangingPunct="1">
              <a:lnSpc>
                <a:spcPct val="150000"/>
              </a:lnSpc>
              <a:spcBef>
                <a:spcPts val="0"/>
              </a:spcBef>
              <a:spcAft>
                <a:spcPts val="0"/>
              </a:spcAft>
              <a:buClrTx/>
              <a:buSzTx/>
              <a:buFontTx/>
              <a:buNone/>
              <a:defRPr/>
            </a:pPr>
            <a:r>
              <a:rPr lang="en-US" altLang="zh-CN"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  Twitter</a:t>
            </a:r>
            <a:r>
              <a:rPr lang="zh-CN" altLang="en-US"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rPr>
              <a:t> twitter.com/StarFiveTech                </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charset="0"/>
              <a:sym typeface="微软雅黑" panose="020B0503020204020204" pitchFamily="34" charset="-122"/>
            </a:endParaRPr>
          </a:p>
        </p:txBody>
      </p:sp>
      <p:sp>
        <p:nvSpPr>
          <p:cNvPr id="2" name="文本框 1">
            <a:extLst>
              <a:ext uri="{FF2B5EF4-FFF2-40B4-BE49-F238E27FC236}">
                <a16:creationId xmlns:a16="http://schemas.microsoft.com/office/drawing/2014/main" id="{DB0396E6-28B3-F9A2-C85A-678BC5515333}"/>
              </a:ext>
            </a:extLst>
          </p:cNvPr>
          <p:cNvSpPr txBox="1"/>
          <p:nvPr/>
        </p:nvSpPr>
        <p:spPr>
          <a:xfrm>
            <a:off x="6077437" y="2397734"/>
            <a:ext cx="1406887" cy="369332"/>
          </a:xfrm>
          <a:prstGeom prst="rect">
            <a:avLst/>
          </a:prstGeom>
          <a:noFill/>
        </p:spPr>
        <p:txBody>
          <a:bodyPr wrap="square" rtlCol="0">
            <a:spAutoFit/>
          </a:bodyPr>
          <a:lstStyle/>
          <a:p>
            <a:r>
              <a:rPr lang="zh-CN" altLang="en-US" b="1" dirty="0">
                <a:solidFill>
                  <a:schemeClr val="bg1"/>
                </a:solidFill>
              </a:rPr>
              <a:t>微信公众号</a:t>
            </a:r>
          </a:p>
        </p:txBody>
      </p:sp>
      <p:pic>
        <p:nvPicPr>
          <p:cNvPr id="8" name="图片 7">
            <a:extLst>
              <a:ext uri="{FF2B5EF4-FFF2-40B4-BE49-F238E27FC236}">
                <a16:creationId xmlns:a16="http://schemas.microsoft.com/office/drawing/2014/main" id="{15424F45-748D-42B5-03E2-5887EB0CF7A1}"/>
              </a:ext>
            </a:extLst>
          </p:cNvPr>
          <p:cNvPicPr>
            <a:picLocks noChangeAspect="1"/>
          </p:cNvPicPr>
          <p:nvPr/>
        </p:nvPicPr>
        <p:blipFill>
          <a:blip r:embed="rId8"/>
          <a:stretch>
            <a:fillRect/>
          </a:stretch>
        </p:blipFill>
        <p:spPr>
          <a:xfrm>
            <a:off x="7757457" y="1086592"/>
            <a:ext cx="1246024" cy="1246024"/>
          </a:xfrm>
          <a:prstGeom prst="rect">
            <a:avLst/>
          </a:prstGeom>
        </p:spPr>
      </p:pic>
      <p:pic>
        <p:nvPicPr>
          <p:cNvPr id="15" name="图片 14">
            <a:extLst>
              <a:ext uri="{FF2B5EF4-FFF2-40B4-BE49-F238E27FC236}">
                <a16:creationId xmlns:a16="http://schemas.microsoft.com/office/drawing/2014/main" id="{EB28B724-9970-0AF2-197F-846676B96815}"/>
              </a:ext>
            </a:extLst>
          </p:cNvPr>
          <p:cNvPicPr>
            <a:picLocks noChangeAspect="1"/>
          </p:cNvPicPr>
          <p:nvPr/>
        </p:nvPicPr>
        <p:blipFill>
          <a:blip r:embed="rId9"/>
          <a:stretch>
            <a:fillRect/>
          </a:stretch>
        </p:blipFill>
        <p:spPr>
          <a:xfrm>
            <a:off x="6120846" y="1086592"/>
            <a:ext cx="1246024" cy="1246024"/>
          </a:xfrm>
          <a:prstGeom prst="rect">
            <a:avLst/>
          </a:prstGeom>
        </p:spPr>
      </p:pic>
      <p:sp>
        <p:nvSpPr>
          <p:cNvPr id="17" name="文本框 16">
            <a:extLst>
              <a:ext uri="{FF2B5EF4-FFF2-40B4-BE49-F238E27FC236}">
                <a16:creationId xmlns:a16="http://schemas.microsoft.com/office/drawing/2014/main" id="{323A3959-D4D3-41C2-4BDB-2B8D974CC879}"/>
              </a:ext>
            </a:extLst>
          </p:cNvPr>
          <p:cNvSpPr txBox="1"/>
          <p:nvPr/>
        </p:nvSpPr>
        <p:spPr>
          <a:xfrm>
            <a:off x="7757457" y="2397734"/>
            <a:ext cx="1190601" cy="369332"/>
          </a:xfrm>
          <a:prstGeom prst="rect">
            <a:avLst/>
          </a:prstGeom>
          <a:noFill/>
        </p:spPr>
        <p:txBody>
          <a:bodyPr wrap="square" rtlCol="0">
            <a:spAutoFit/>
          </a:bodyPr>
          <a:lstStyle/>
          <a:p>
            <a:r>
              <a:rPr lang="zh-CN" altLang="en-US" b="1" dirty="0">
                <a:solidFill>
                  <a:schemeClr val="bg1"/>
                </a:solidFill>
              </a:rPr>
              <a:t>哔哩哔哩</a:t>
            </a:r>
          </a:p>
        </p:txBody>
      </p:sp>
    </p:spTree>
    <p:extLst>
      <p:ext uri="{BB962C8B-B14F-4D97-AF65-F5344CB8AC3E}">
        <p14:creationId xmlns:p14="http://schemas.microsoft.com/office/powerpoint/2010/main" val="3132236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8931" y="142962"/>
            <a:ext cx="10555045" cy="493200"/>
          </a:xfrm>
        </p:spPr>
        <p:txBody>
          <a:bodyPr/>
          <a:lstStyle/>
          <a:p>
            <a:r>
              <a:rPr lang="zh-CN" altLang="en-US" dirty="0">
                <a:latin typeface="微软雅黑" panose="020B0503020204020204" pitchFamily="34" charset="-122"/>
                <a:sym typeface="微软雅黑" panose="020B0503020204020204" pitchFamily="34" charset="-122"/>
              </a:rPr>
              <a:t>指令集发展简史</a:t>
            </a: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latin typeface="微软雅黑" panose="020B0503020204020204" pitchFamily="34" charset="-122"/>
                <a:ea typeface="微软雅黑" panose="020B0503020204020204" pitchFamily="34" charset="-122"/>
                <a:sym typeface="微软雅黑" panose="020B0503020204020204" pitchFamily="34" charset="-122"/>
              </a:rPr>
              <a:t>4</a:t>
            </a:fld>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3" name="组合 92">
            <a:extLst>
              <a:ext uri="{FF2B5EF4-FFF2-40B4-BE49-F238E27FC236}">
                <a16:creationId xmlns:a16="http://schemas.microsoft.com/office/drawing/2014/main" id="{1D3D07B4-005C-DE9C-6F85-B4546CFC2D7B}"/>
              </a:ext>
            </a:extLst>
          </p:cNvPr>
          <p:cNvGrpSpPr/>
          <p:nvPr/>
        </p:nvGrpSpPr>
        <p:grpSpPr>
          <a:xfrm>
            <a:off x="-260920" y="948460"/>
            <a:ext cx="12491985" cy="5096740"/>
            <a:chOff x="-260920" y="1121180"/>
            <a:chExt cx="12491985" cy="5096740"/>
          </a:xfrm>
        </p:grpSpPr>
        <p:sp>
          <p:nvSpPr>
            <p:cNvPr id="92" name="矩形 91">
              <a:extLst>
                <a:ext uri="{FF2B5EF4-FFF2-40B4-BE49-F238E27FC236}">
                  <a16:creationId xmlns:a16="http://schemas.microsoft.com/office/drawing/2014/main" id="{412856AD-FCD7-F9E8-B9F7-C3B3384D6A68}"/>
                </a:ext>
              </a:extLst>
            </p:cNvPr>
            <p:cNvSpPr/>
            <p:nvPr/>
          </p:nvSpPr>
          <p:spPr>
            <a:xfrm>
              <a:off x="8196" y="1121180"/>
              <a:ext cx="12186612" cy="5096740"/>
            </a:xfrm>
            <a:prstGeom prst="rect">
              <a:avLst/>
            </a:prstGeom>
            <a:solidFill>
              <a:schemeClr val="accent3">
                <a:lumMod val="20000"/>
                <a:lumOff val="80000"/>
                <a:alpha val="95000"/>
              </a:schemeClr>
            </a:solidFill>
            <a:ln>
              <a:noFill/>
            </a:ln>
            <a:effectLst>
              <a:outerShdw blurRad="254000" dist="1270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ísļíḑe">
              <a:extLst>
                <a:ext uri="{FF2B5EF4-FFF2-40B4-BE49-F238E27FC236}">
                  <a16:creationId xmlns:a16="http://schemas.microsoft.com/office/drawing/2014/main" id="{36604BB7-B229-0256-81E1-265D88A54354}"/>
                </a:ext>
              </a:extLst>
            </p:cNvPr>
            <p:cNvSpPr/>
            <p:nvPr/>
          </p:nvSpPr>
          <p:spPr>
            <a:xfrm>
              <a:off x="7539840" y="1570229"/>
              <a:ext cx="1561950" cy="692688"/>
            </a:xfrm>
            <a:prstGeom prst="rect">
              <a:avLst/>
            </a:prstGeom>
            <a:ln>
              <a:noFill/>
            </a:ln>
          </p:spPr>
          <p:txBody>
            <a:bodyPr wrap="square" lIns="91440" tIns="45720" rIns="91440" bIns="45720" anchor="t">
              <a:noAutofit/>
            </a:bodyPr>
            <a:lstStyle/>
            <a:p>
              <a:pPr marR="0" lvl="0" indent="0" algn="ctr" fontAlgn="auto">
                <a:spcBef>
                  <a:spcPts val="0"/>
                </a:spcBef>
                <a:spcAft>
                  <a:spcPts val="0"/>
                </a:spcAft>
                <a:buClrTx/>
                <a:buSzTx/>
                <a:buFontTx/>
                <a:buNone/>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RISC </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可扩充指</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marR="0" lvl="0" indent="0" algn="ctr" fontAlgn="auto">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令</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SPARC</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诞生</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iśḷîḑé">
              <a:extLst>
                <a:ext uri="{FF2B5EF4-FFF2-40B4-BE49-F238E27FC236}">
                  <a16:creationId xmlns:a16="http://schemas.microsoft.com/office/drawing/2014/main" id="{D25DD19C-96E8-BE58-026C-B72B46909E61}"/>
                </a:ext>
              </a:extLst>
            </p:cNvPr>
            <p:cNvSpPr/>
            <p:nvPr/>
          </p:nvSpPr>
          <p:spPr>
            <a:xfrm>
              <a:off x="10536265" y="4187467"/>
              <a:ext cx="1694800" cy="797101"/>
            </a:xfrm>
            <a:prstGeom prst="rect">
              <a:avLst/>
            </a:prstGeom>
            <a:ln>
              <a:noFill/>
            </a:ln>
          </p:spPr>
          <p:txBody>
            <a:bodyPr wrap="square" lIns="91440" tIns="45720" rIns="91440" bIns="45720" anchor="t">
              <a:noAutofit/>
            </a:bodyPr>
            <a:lstStyle/>
            <a:p>
              <a:pPr marL="0" marR="0" lvl="0" indent="0" algn="l" defTabSz="914400" rtl="0" eaLnBrk="1" fontAlgn="auto" latinLnBrk="0" hangingPunct="1">
                <a:spcBef>
                  <a:spcPts val="0"/>
                </a:spcBef>
                <a:spcAft>
                  <a:spcPts val="0"/>
                </a:spcAft>
                <a:buClrTx/>
                <a:buSzTx/>
                <a:buFontTx/>
                <a:buNone/>
                <a:defRPr/>
              </a:pPr>
              <a:r>
                <a:rPr kumimoji="0" lang="en-US" altLang="zh-CN" b="1"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b="1"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诞生并于</a:t>
              </a:r>
              <a:r>
                <a:rPr kumimoji="0" lang="en-US" altLang="zh-CN" b="1"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2013</a:t>
              </a:r>
              <a:r>
                <a:rPr kumimoji="0" lang="zh-CN" altLang="en-US" b="1"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年开源</a:t>
              </a:r>
              <a:endParaRPr kumimoji="0" lang="en-US" altLang="zh-CN" b="1"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ïšlîdê">
              <a:extLst>
                <a:ext uri="{FF2B5EF4-FFF2-40B4-BE49-F238E27FC236}">
                  <a16:creationId xmlns:a16="http://schemas.microsoft.com/office/drawing/2014/main" id="{F67D15D6-0775-036A-8C83-3AA4B8A2C044}"/>
                </a:ext>
              </a:extLst>
            </p:cNvPr>
            <p:cNvSpPr/>
            <p:nvPr/>
          </p:nvSpPr>
          <p:spPr>
            <a:xfrm>
              <a:off x="8430567" y="4215098"/>
              <a:ext cx="1871673" cy="367692"/>
            </a:xfrm>
            <a:prstGeom prst="rect">
              <a:avLst/>
            </a:prstGeom>
            <a:ln>
              <a:noFill/>
            </a:ln>
          </p:spPr>
          <p:txBody>
            <a:bodyPr wrap="square" lIns="91440" tIns="45720" rIns="91440" bIns="45720" anchor="t">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Alpha </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指令集诞生</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îs1iḍè">
              <a:extLst>
                <a:ext uri="{FF2B5EF4-FFF2-40B4-BE49-F238E27FC236}">
                  <a16:creationId xmlns:a16="http://schemas.microsoft.com/office/drawing/2014/main" id="{B3355675-BBCB-1BCF-DE90-43EF1E8FC121}"/>
                </a:ext>
              </a:extLst>
            </p:cNvPr>
            <p:cNvSpPr txBox="1"/>
            <p:nvPr/>
          </p:nvSpPr>
          <p:spPr>
            <a:xfrm>
              <a:off x="10590915" y="3751044"/>
              <a:ext cx="150062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4B183"/>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2010</a:t>
              </a:r>
            </a:p>
          </p:txBody>
        </p:sp>
        <p:sp>
          <p:nvSpPr>
            <p:cNvPr id="52" name="ïṣlîdè">
              <a:extLst>
                <a:ext uri="{FF2B5EF4-FFF2-40B4-BE49-F238E27FC236}">
                  <a16:creationId xmlns:a16="http://schemas.microsoft.com/office/drawing/2014/main" id="{D54A5E01-0EAA-0F68-91BC-6C667DD8EC8B}"/>
                </a:ext>
              </a:extLst>
            </p:cNvPr>
            <p:cNvSpPr txBox="1"/>
            <p:nvPr/>
          </p:nvSpPr>
          <p:spPr>
            <a:xfrm>
              <a:off x="7598421" y="2111254"/>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1987</a:t>
              </a:r>
            </a:p>
          </p:txBody>
        </p:sp>
        <p:sp>
          <p:nvSpPr>
            <p:cNvPr id="53" name="iSlîḋê">
              <a:extLst>
                <a:ext uri="{FF2B5EF4-FFF2-40B4-BE49-F238E27FC236}">
                  <a16:creationId xmlns:a16="http://schemas.microsoft.com/office/drawing/2014/main" id="{BCF4F43B-6D85-B185-67E2-A7B463238E09}"/>
                </a:ext>
              </a:extLst>
            </p:cNvPr>
            <p:cNvSpPr txBox="1"/>
            <p:nvPr/>
          </p:nvSpPr>
          <p:spPr>
            <a:xfrm>
              <a:off x="8509202" y="3888643"/>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1992</a:t>
              </a:r>
            </a:p>
          </p:txBody>
        </p:sp>
        <p:sp>
          <p:nvSpPr>
            <p:cNvPr id="54" name="ïŝḷíďe">
              <a:extLst>
                <a:ext uri="{FF2B5EF4-FFF2-40B4-BE49-F238E27FC236}">
                  <a16:creationId xmlns:a16="http://schemas.microsoft.com/office/drawing/2014/main" id="{1D0A237E-A9C8-C138-DE75-CD532492945B}"/>
                </a:ext>
              </a:extLst>
            </p:cNvPr>
            <p:cNvSpPr/>
            <p:nvPr/>
          </p:nvSpPr>
          <p:spPr>
            <a:xfrm>
              <a:off x="220583" y="4185393"/>
              <a:ext cx="1745614" cy="797101"/>
            </a:xfrm>
            <a:prstGeom prst="rect">
              <a:avLst/>
            </a:prstGeom>
            <a:ln>
              <a:noFill/>
            </a:ln>
          </p:spPr>
          <p:txBody>
            <a:bodyPr wrap="square" lIns="91440" tIns="45720" rIns="91440" bIns="45720" anchor="t">
              <a:noAutofit/>
            </a:bodyPr>
            <a:lstStyle/>
            <a:p>
              <a:pPr algn="ctr">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IBM 360 </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诞生</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(CISC</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架构</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55" name="ísļíḑe">
              <a:extLst>
                <a:ext uri="{FF2B5EF4-FFF2-40B4-BE49-F238E27FC236}">
                  <a16:creationId xmlns:a16="http://schemas.microsoft.com/office/drawing/2014/main" id="{4F039A79-1916-366F-474D-EEB8D508E7F3}"/>
                </a:ext>
              </a:extLst>
            </p:cNvPr>
            <p:cNvSpPr/>
            <p:nvPr/>
          </p:nvSpPr>
          <p:spPr>
            <a:xfrm>
              <a:off x="2150011" y="4204958"/>
              <a:ext cx="1720949" cy="797101"/>
            </a:xfrm>
            <a:prstGeom prst="rect">
              <a:avLst/>
            </a:prstGeom>
            <a:ln>
              <a:noFill/>
            </a:ln>
          </p:spPr>
          <p:txBody>
            <a:bodyPr wrap="square" lIns="91440" tIns="45720" rIns="91440" bIns="45720" anchor="t">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X86 </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指令集诞生</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iśḷîḑé">
              <a:extLst>
                <a:ext uri="{FF2B5EF4-FFF2-40B4-BE49-F238E27FC236}">
                  <a16:creationId xmlns:a16="http://schemas.microsoft.com/office/drawing/2014/main" id="{D8DE16FC-A170-5C29-F2D6-84D3B5F92B83}"/>
                </a:ext>
              </a:extLst>
            </p:cNvPr>
            <p:cNvSpPr/>
            <p:nvPr/>
          </p:nvSpPr>
          <p:spPr>
            <a:xfrm>
              <a:off x="4706912" y="4215119"/>
              <a:ext cx="1844801" cy="797101"/>
            </a:xfrm>
            <a:prstGeom prst="rect">
              <a:avLst/>
            </a:prstGeom>
            <a:ln>
              <a:noFill/>
            </a:ln>
          </p:spPr>
          <p:txBody>
            <a:bodyPr wrap="square" lIns="91440" tIns="45720" rIns="91440" bIns="45720" anchor="t">
              <a:no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MIPS </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诞生</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ïšlîdê">
              <a:extLst>
                <a:ext uri="{FF2B5EF4-FFF2-40B4-BE49-F238E27FC236}">
                  <a16:creationId xmlns:a16="http://schemas.microsoft.com/office/drawing/2014/main" id="{139FA46B-FB84-62B7-EE07-384BE91A996E}"/>
                </a:ext>
              </a:extLst>
            </p:cNvPr>
            <p:cNvSpPr/>
            <p:nvPr/>
          </p:nvSpPr>
          <p:spPr>
            <a:xfrm>
              <a:off x="3380251" y="1555318"/>
              <a:ext cx="1445750" cy="797101"/>
            </a:xfrm>
            <a:prstGeom prst="rect">
              <a:avLst/>
            </a:prstGeom>
            <a:ln>
              <a:noFill/>
            </a:ln>
          </p:spPr>
          <p:txBody>
            <a:bodyPr wrap="square" lIns="91440" tIns="45720" rIns="91440" bIns="45720" anchor="t">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 </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架构概</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rtl="0" eaLnBrk="1" fontAlgn="auto" latinLnBrk="0" hangingPunct="1">
                <a:spcBef>
                  <a:spcPts val="0"/>
                </a:spcBef>
                <a:spcAft>
                  <a:spcPts val="0"/>
                </a:spcAft>
                <a:buClrTx/>
                <a:buSzTx/>
                <a:buFontTx/>
                <a:buNone/>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念提出</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íśḻíḑè">
              <a:extLst>
                <a:ext uri="{FF2B5EF4-FFF2-40B4-BE49-F238E27FC236}">
                  <a16:creationId xmlns:a16="http://schemas.microsoft.com/office/drawing/2014/main" id="{2B6608B0-9CC6-AF54-834A-E68962CC0E4B}"/>
                </a:ext>
              </a:extLst>
            </p:cNvPr>
            <p:cNvSpPr/>
            <p:nvPr/>
          </p:nvSpPr>
          <p:spPr>
            <a:xfrm>
              <a:off x="6268026" y="4216048"/>
              <a:ext cx="2091841" cy="797101"/>
            </a:xfrm>
            <a:prstGeom prst="rect">
              <a:avLst/>
            </a:prstGeom>
            <a:ln>
              <a:noFill/>
            </a:ln>
          </p:spPr>
          <p:txBody>
            <a:bodyPr wrap="square" lIns="91440" tIns="45720" rIns="91440" bIns="45720" anchor="t">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Arm </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指令集诞生</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íṧ1iḓe">
              <a:extLst>
                <a:ext uri="{FF2B5EF4-FFF2-40B4-BE49-F238E27FC236}">
                  <a16:creationId xmlns:a16="http://schemas.microsoft.com/office/drawing/2014/main" id="{C8A5E55E-B675-2ABE-87C5-BC272A7FFD16}"/>
                </a:ext>
              </a:extLst>
            </p:cNvPr>
            <p:cNvSpPr txBox="1"/>
            <p:nvPr/>
          </p:nvSpPr>
          <p:spPr>
            <a:xfrm>
              <a:off x="6440301" y="3886077"/>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1985</a:t>
              </a:r>
            </a:p>
          </p:txBody>
        </p:sp>
        <p:sp>
          <p:nvSpPr>
            <p:cNvPr id="60" name="iŝḻiḍè">
              <a:extLst>
                <a:ext uri="{FF2B5EF4-FFF2-40B4-BE49-F238E27FC236}">
                  <a16:creationId xmlns:a16="http://schemas.microsoft.com/office/drawing/2014/main" id="{DEDAAEEA-6D27-2D53-9F0F-4B1D56A275B8}"/>
                </a:ext>
              </a:extLst>
            </p:cNvPr>
            <p:cNvSpPr txBox="1"/>
            <p:nvPr/>
          </p:nvSpPr>
          <p:spPr>
            <a:xfrm>
              <a:off x="274037" y="3868335"/>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1964</a:t>
              </a:r>
            </a:p>
          </p:txBody>
        </p:sp>
        <p:sp>
          <p:nvSpPr>
            <p:cNvPr id="61" name="îs1iḍè">
              <a:extLst>
                <a:ext uri="{FF2B5EF4-FFF2-40B4-BE49-F238E27FC236}">
                  <a16:creationId xmlns:a16="http://schemas.microsoft.com/office/drawing/2014/main" id="{22911E9A-0669-D0CB-1772-A0F5BA830CBC}"/>
                </a:ext>
              </a:extLst>
            </p:cNvPr>
            <p:cNvSpPr txBox="1"/>
            <p:nvPr/>
          </p:nvSpPr>
          <p:spPr>
            <a:xfrm>
              <a:off x="4423224" y="3867113"/>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1981</a:t>
              </a:r>
            </a:p>
          </p:txBody>
        </p:sp>
        <p:sp>
          <p:nvSpPr>
            <p:cNvPr id="62" name="ïṣlîdè">
              <a:extLst>
                <a:ext uri="{FF2B5EF4-FFF2-40B4-BE49-F238E27FC236}">
                  <a16:creationId xmlns:a16="http://schemas.microsoft.com/office/drawing/2014/main" id="{205D000F-7C72-2993-FBD8-D8368C3B3376}"/>
                </a:ext>
              </a:extLst>
            </p:cNvPr>
            <p:cNvSpPr txBox="1"/>
            <p:nvPr/>
          </p:nvSpPr>
          <p:spPr>
            <a:xfrm>
              <a:off x="2212841" y="3856953"/>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1978</a:t>
              </a:r>
            </a:p>
          </p:txBody>
        </p:sp>
        <p:sp>
          <p:nvSpPr>
            <p:cNvPr id="63" name="iSlîḋê">
              <a:extLst>
                <a:ext uri="{FF2B5EF4-FFF2-40B4-BE49-F238E27FC236}">
                  <a16:creationId xmlns:a16="http://schemas.microsoft.com/office/drawing/2014/main" id="{D0B20709-A38C-2D0D-7AB7-17E4FAD5D7EA}"/>
                </a:ext>
              </a:extLst>
            </p:cNvPr>
            <p:cNvSpPr txBox="1"/>
            <p:nvPr/>
          </p:nvSpPr>
          <p:spPr>
            <a:xfrm>
              <a:off x="3344521" y="2101632"/>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1980</a:t>
              </a:r>
            </a:p>
          </p:txBody>
        </p:sp>
        <p:sp>
          <p:nvSpPr>
            <p:cNvPr id="64" name="îs1iḍè">
              <a:extLst>
                <a:ext uri="{FF2B5EF4-FFF2-40B4-BE49-F238E27FC236}">
                  <a16:creationId xmlns:a16="http://schemas.microsoft.com/office/drawing/2014/main" id="{CC416EC7-6DB0-64ED-CCC3-556A2C9852D4}"/>
                </a:ext>
              </a:extLst>
            </p:cNvPr>
            <p:cNvSpPr txBox="1"/>
            <p:nvPr/>
          </p:nvSpPr>
          <p:spPr>
            <a:xfrm>
              <a:off x="5462892" y="2113900"/>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1983</a:t>
              </a:r>
            </a:p>
          </p:txBody>
        </p:sp>
        <p:sp>
          <p:nvSpPr>
            <p:cNvPr id="65" name="ïšlîdê">
              <a:extLst>
                <a:ext uri="{FF2B5EF4-FFF2-40B4-BE49-F238E27FC236}">
                  <a16:creationId xmlns:a16="http://schemas.microsoft.com/office/drawing/2014/main" id="{1CB63586-83E2-D13B-7836-73242734BAB7}"/>
                </a:ext>
              </a:extLst>
            </p:cNvPr>
            <p:cNvSpPr/>
            <p:nvPr/>
          </p:nvSpPr>
          <p:spPr>
            <a:xfrm>
              <a:off x="5334136" y="1568572"/>
              <a:ext cx="1725577" cy="797101"/>
            </a:xfrm>
            <a:prstGeom prst="rect">
              <a:avLst/>
            </a:prstGeom>
            <a:ln>
              <a:noFill/>
            </a:ln>
          </p:spPr>
          <p:txBody>
            <a:bodyPr wrap="square" lIns="91440" tIns="45720" rIns="91440" bIns="45720" anchor="t">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 I </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指令</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rtl="0" eaLnBrk="1" fontAlgn="auto" latinLnBrk="0" hangingPunct="1">
                <a:spcBef>
                  <a:spcPts val="0"/>
                </a:spcBef>
                <a:spcAft>
                  <a:spcPts val="0"/>
                </a:spcAft>
                <a:buClrTx/>
                <a:buSzTx/>
                <a:buFontTx/>
                <a:buNone/>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集发布</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iSlîḋê">
              <a:extLst>
                <a:ext uri="{FF2B5EF4-FFF2-40B4-BE49-F238E27FC236}">
                  <a16:creationId xmlns:a16="http://schemas.microsoft.com/office/drawing/2014/main" id="{DAE3CA8D-1947-E37F-6B9B-5CE9696C1883}"/>
                </a:ext>
              </a:extLst>
            </p:cNvPr>
            <p:cNvSpPr txBox="1"/>
            <p:nvPr/>
          </p:nvSpPr>
          <p:spPr>
            <a:xfrm>
              <a:off x="9640068" y="2124102"/>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1995</a:t>
              </a:r>
            </a:p>
          </p:txBody>
        </p:sp>
        <p:sp>
          <p:nvSpPr>
            <p:cNvPr id="67" name="ïšlîdê">
              <a:extLst>
                <a:ext uri="{FF2B5EF4-FFF2-40B4-BE49-F238E27FC236}">
                  <a16:creationId xmlns:a16="http://schemas.microsoft.com/office/drawing/2014/main" id="{5AFFFB63-9AB5-D394-90DB-7939576D0984}"/>
                </a:ext>
              </a:extLst>
            </p:cNvPr>
            <p:cNvSpPr/>
            <p:nvPr/>
          </p:nvSpPr>
          <p:spPr>
            <a:xfrm>
              <a:off x="9580020" y="1566729"/>
              <a:ext cx="1595980" cy="614053"/>
            </a:xfrm>
            <a:prstGeom prst="rect">
              <a:avLst/>
            </a:prstGeom>
            <a:ln>
              <a:noFill/>
            </a:ln>
          </p:spPr>
          <p:txBody>
            <a:bodyPr wrap="square" lIns="91440" tIns="45720" rIns="91440" bIns="45720" anchor="t">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X86 </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引入</a:t>
              </a: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a:t>
              </a:r>
            </a:p>
            <a:p>
              <a:pPr marL="0" marR="0" lvl="0" indent="0" algn="ctr" defTabSz="914400" rtl="0" eaLnBrk="1" fontAlgn="auto" latinLnBrk="0" hangingPunct="1">
                <a:spcBef>
                  <a:spcPts val="0"/>
                </a:spcBef>
                <a:spcAft>
                  <a:spcPts val="0"/>
                </a:spcAft>
                <a:buClrTx/>
                <a:buSzTx/>
                <a:buFontTx/>
                <a:buNone/>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风格流水线</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8" name="组合 67">
              <a:extLst>
                <a:ext uri="{FF2B5EF4-FFF2-40B4-BE49-F238E27FC236}">
                  <a16:creationId xmlns:a16="http://schemas.microsoft.com/office/drawing/2014/main" id="{4640F539-E699-68C9-0F09-C7534AA95782}"/>
                </a:ext>
              </a:extLst>
            </p:cNvPr>
            <p:cNvGrpSpPr/>
            <p:nvPr/>
          </p:nvGrpSpPr>
          <p:grpSpPr>
            <a:xfrm>
              <a:off x="532370" y="4793687"/>
              <a:ext cx="1115030" cy="937833"/>
              <a:chOff x="988569" y="2983952"/>
              <a:chExt cx="1693714" cy="1417827"/>
            </a:xfrm>
          </p:grpSpPr>
          <p:sp>
            <p:nvSpPr>
              <p:cNvPr id="69" name="矩形 23">
                <a:extLst>
                  <a:ext uri="{FF2B5EF4-FFF2-40B4-BE49-F238E27FC236}">
                    <a16:creationId xmlns:a16="http://schemas.microsoft.com/office/drawing/2014/main" id="{172D34CF-34A6-51B2-BF5B-5EECB9ADA697}"/>
                  </a:ext>
                </a:extLst>
              </p:cNvPr>
              <p:cNvSpPr/>
              <p:nvPr/>
            </p:nvSpPr>
            <p:spPr>
              <a:xfrm>
                <a:off x="988571" y="3916339"/>
                <a:ext cx="1693712" cy="485440"/>
              </a:xfrm>
              <a:prstGeom prst="rect">
                <a:avLst/>
              </a:prstGeom>
              <a:solidFill>
                <a:srgbClr val="1C6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360</a:t>
                </a:r>
                <a:endParaRPr kumimoji="1"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0" name="图片 38">
                <a:extLst>
                  <a:ext uri="{FF2B5EF4-FFF2-40B4-BE49-F238E27FC236}">
                    <a16:creationId xmlns:a16="http://schemas.microsoft.com/office/drawing/2014/main" id="{6303D2E0-8297-5507-9ACC-87594AB77104}"/>
                  </a:ext>
                </a:extLst>
              </p:cNvPr>
              <p:cNvPicPr>
                <a:picLocks noChangeAspect="1"/>
              </p:cNvPicPr>
              <p:nvPr/>
            </p:nvPicPr>
            <p:blipFill rotWithShape="1">
              <a:blip r:embed="rId2" cstate="email"/>
              <a:srcRect/>
              <a:stretch>
                <a:fillRect/>
              </a:stretch>
            </p:blipFill>
            <p:spPr>
              <a:xfrm>
                <a:off x="988569" y="2983952"/>
                <a:ext cx="1693714" cy="937465"/>
              </a:xfrm>
              <a:prstGeom prst="rect">
                <a:avLst/>
              </a:prstGeom>
            </p:spPr>
          </p:pic>
        </p:grpSp>
        <p:grpSp>
          <p:nvGrpSpPr>
            <p:cNvPr id="71" name="组合 70">
              <a:extLst>
                <a:ext uri="{FF2B5EF4-FFF2-40B4-BE49-F238E27FC236}">
                  <a16:creationId xmlns:a16="http://schemas.microsoft.com/office/drawing/2014/main" id="{239A1781-4A03-0903-5F93-C7534177E5FB}"/>
                </a:ext>
              </a:extLst>
            </p:cNvPr>
            <p:cNvGrpSpPr/>
            <p:nvPr/>
          </p:nvGrpSpPr>
          <p:grpSpPr>
            <a:xfrm>
              <a:off x="6654099" y="4765473"/>
              <a:ext cx="1200533" cy="1006569"/>
              <a:chOff x="6488224" y="1965579"/>
              <a:chExt cx="1698948" cy="1355415"/>
            </a:xfrm>
          </p:grpSpPr>
          <p:sp>
            <p:nvSpPr>
              <p:cNvPr id="72" name="矩形 1">
                <a:extLst>
                  <a:ext uri="{FF2B5EF4-FFF2-40B4-BE49-F238E27FC236}">
                    <a16:creationId xmlns:a16="http://schemas.microsoft.com/office/drawing/2014/main" id="{A760BDBE-26E3-E129-F83F-C81D4A36DA32}"/>
                  </a:ext>
                </a:extLst>
              </p:cNvPr>
              <p:cNvSpPr/>
              <p:nvPr/>
            </p:nvSpPr>
            <p:spPr>
              <a:xfrm>
                <a:off x="6488225" y="1965579"/>
                <a:ext cx="1698947" cy="1355415"/>
              </a:xfrm>
              <a:prstGeom prst="rect">
                <a:avLst/>
              </a:prstGeom>
              <a:solidFill>
                <a:srgbClr val="05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3" name="图片 72">
                <a:extLst>
                  <a:ext uri="{FF2B5EF4-FFF2-40B4-BE49-F238E27FC236}">
                    <a16:creationId xmlns:a16="http://schemas.microsoft.com/office/drawing/2014/main" id="{E3B41651-9F6C-C9EE-BB2F-203019679DE5}"/>
                  </a:ext>
                </a:extLst>
              </p:cNvPr>
              <p:cNvPicPr>
                <a:picLocks noChangeAspect="1"/>
              </p:cNvPicPr>
              <p:nvPr/>
            </p:nvPicPr>
            <p:blipFill>
              <a:blip r:embed="rId3" cstate="email"/>
              <a:stretch>
                <a:fillRect/>
              </a:stretch>
            </p:blipFill>
            <p:spPr>
              <a:xfrm>
                <a:off x="6488224" y="2132033"/>
                <a:ext cx="1698947" cy="970045"/>
              </a:xfrm>
              <a:prstGeom prst="rect">
                <a:avLst/>
              </a:prstGeom>
            </p:spPr>
          </p:pic>
        </p:grpSp>
        <p:sp>
          <p:nvSpPr>
            <p:cNvPr id="74" name="文本框 73">
              <a:extLst>
                <a:ext uri="{FF2B5EF4-FFF2-40B4-BE49-F238E27FC236}">
                  <a16:creationId xmlns:a16="http://schemas.microsoft.com/office/drawing/2014/main" id="{053C2A67-8063-C921-CA12-504FB15366A0}"/>
                </a:ext>
              </a:extLst>
            </p:cNvPr>
            <p:cNvSpPr txBox="1"/>
            <p:nvPr/>
          </p:nvSpPr>
          <p:spPr>
            <a:xfrm>
              <a:off x="245746" y="2099453"/>
              <a:ext cx="13426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1955</a:t>
              </a:r>
            </a:p>
          </p:txBody>
        </p:sp>
        <p:sp>
          <p:nvSpPr>
            <p:cNvPr id="75" name="文本框 74">
              <a:extLst>
                <a:ext uri="{FF2B5EF4-FFF2-40B4-BE49-F238E27FC236}">
                  <a16:creationId xmlns:a16="http://schemas.microsoft.com/office/drawing/2014/main" id="{C14BB8C2-B936-96E3-ED89-7F9B9AB8EBC9}"/>
                </a:ext>
              </a:extLst>
            </p:cNvPr>
            <p:cNvSpPr txBox="1"/>
            <p:nvPr/>
          </p:nvSpPr>
          <p:spPr>
            <a:xfrm>
              <a:off x="1398743" y="1544955"/>
              <a:ext cx="15070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集成电路计</a:t>
              </a:r>
              <a:endPar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算机诞生</a:t>
              </a:r>
              <a:endParaRPr kumimoji="0" 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6" name="图片 75">
              <a:extLst>
                <a:ext uri="{FF2B5EF4-FFF2-40B4-BE49-F238E27FC236}">
                  <a16:creationId xmlns:a16="http://schemas.microsoft.com/office/drawing/2014/main" id="{1B67A84C-A0C7-2CA4-B833-87161AC2EAB9}"/>
                </a:ext>
              </a:extLst>
            </p:cNvPr>
            <p:cNvPicPr>
              <a:picLocks noChangeAspect="1"/>
            </p:cNvPicPr>
            <p:nvPr/>
          </p:nvPicPr>
          <p:blipFill>
            <a:blip r:embed="rId4"/>
            <a:stretch>
              <a:fillRect/>
            </a:stretch>
          </p:blipFill>
          <p:spPr>
            <a:xfrm>
              <a:off x="2254558" y="4843562"/>
              <a:ext cx="1599299" cy="799650"/>
            </a:xfrm>
            <a:prstGeom prst="rect">
              <a:avLst/>
            </a:prstGeom>
          </p:spPr>
        </p:pic>
        <p:pic>
          <p:nvPicPr>
            <p:cNvPr id="77" name="图片 76">
              <a:extLst>
                <a:ext uri="{FF2B5EF4-FFF2-40B4-BE49-F238E27FC236}">
                  <a16:creationId xmlns:a16="http://schemas.microsoft.com/office/drawing/2014/main" id="{37B3CF48-F0BD-CDF6-6CCC-109825F931D4}"/>
                </a:ext>
              </a:extLst>
            </p:cNvPr>
            <p:cNvPicPr>
              <a:picLocks noChangeAspect="1"/>
            </p:cNvPicPr>
            <p:nvPr/>
          </p:nvPicPr>
          <p:blipFill>
            <a:blip r:embed="rId5"/>
            <a:stretch>
              <a:fillRect/>
            </a:stretch>
          </p:blipFill>
          <p:spPr>
            <a:xfrm>
              <a:off x="10661562" y="4836789"/>
              <a:ext cx="1429978" cy="1111482"/>
            </a:xfrm>
            <a:prstGeom prst="rect">
              <a:avLst/>
            </a:prstGeom>
            <a:solidFill>
              <a:schemeClr val="bg1"/>
            </a:solidFill>
          </p:spPr>
        </p:pic>
        <p:sp>
          <p:nvSpPr>
            <p:cNvPr id="78" name="文本框 77">
              <a:extLst>
                <a:ext uri="{FF2B5EF4-FFF2-40B4-BE49-F238E27FC236}">
                  <a16:creationId xmlns:a16="http://schemas.microsoft.com/office/drawing/2014/main" id="{A7D54CCE-A3FD-F864-B17E-E31FF952D4F6}"/>
                </a:ext>
              </a:extLst>
            </p:cNvPr>
            <p:cNvSpPr txBox="1"/>
            <p:nvPr/>
          </p:nvSpPr>
          <p:spPr>
            <a:xfrm>
              <a:off x="-260920" y="1549445"/>
              <a:ext cx="184718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晶体管计算</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机诞生</a:t>
              </a:r>
              <a:endParaRPr kumimoji="0" 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9" name="组合 78">
              <a:extLst>
                <a:ext uri="{FF2B5EF4-FFF2-40B4-BE49-F238E27FC236}">
                  <a16:creationId xmlns:a16="http://schemas.microsoft.com/office/drawing/2014/main" id="{4A55D91E-EA62-9CC2-A847-8830FABF92B5}"/>
                </a:ext>
              </a:extLst>
            </p:cNvPr>
            <p:cNvGrpSpPr/>
            <p:nvPr/>
          </p:nvGrpSpPr>
          <p:grpSpPr>
            <a:xfrm>
              <a:off x="192021" y="2519680"/>
              <a:ext cx="12002787" cy="1198284"/>
              <a:chOff x="192021" y="2854041"/>
              <a:chExt cx="12002787" cy="934437"/>
            </a:xfrm>
          </p:grpSpPr>
          <p:sp>
            <p:nvSpPr>
              <p:cNvPr id="80" name="ïṣľïdê">
                <a:extLst>
                  <a:ext uri="{FF2B5EF4-FFF2-40B4-BE49-F238E27FC236}">
                    <a16:creationId xmlns:a16="http://schemas.microsoft.com/office/drawing/2014/main" id="{D630EB1F-5630-AACD-30CD-BCB3B82FB76D}"/>
                  </a:ext>
                </a:extLst>
              </p:cNvPr>
              <p:cNvSpPr/>
              <p:nvPr/>
            </p:nvSpPr>
            <p:spPr>
              <a:xfrm>
                <a:off x="10268549" y="3195457"/>
                <a:ext cx="1926259" cy="235742"/>
              </a:xfrm>
              <a:prstGeom prst="rightArrow">
                <a:avLst/>
              </a:prstGeom>
              <a:solidFill>
                <a:schemeClr val="accent2"/>
              </a:solidFill>
              <a:ln w="12700" cap="rnd">
                <a:solidFill>
                  <a:schemeClr val="accent1"/>
                </a:solidFill>
                <a:prstDash val="solid"/>
                <a:round/>
              </a:ln>
              <a:effectLst>
                <a:outerShdw blurRad="254000" dist="127000" algn="ctr"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ïşḷíḍê">
                <a:extLst>
                  <a:ext uri="{FF2B5EF4-FFF2-40B4-BE49-F238E27FC236}">
                    <a16:creationId xmlns:a16="http://schemas.microsoft.com/office/drawing/2014/main" id="{3BAB468B-87C9-C638-943D-3031122791CC}"/>
                  </a:ext>
                </a:extLst>
              </p:cNvPr>
              <p:cNvSpPr/>
              <p:nvPr/>
            </p:nvSpPr>
            <p:spPr>
              <a:xfrm rot="16200000" flipV="1">
                <a:off x="9528264" y="2370756"/>
                <a:ext cx="533186" cy="1500625"/>
              </a:xfrm>
              <a:prstGeom prst="bentArrow">
                <a:avLst/>
              </a:prstGeom>
              <a:solidFill>
                <a:schemeClr val="accent5"/>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isḻîḍè">
                <a:extLst>
                  <a:ext uri="{FF2B5EF4-FFF2-40B4-BE49-F238E27FC236}">
                    <a16:creationId xmlns:a16="http://schemas.microsoft.com/office/drawing/2014/main" id="{F2CEE28D-5678-5EAB-AF41-2B465CA9B80A}"/>
                  </a:ext>
                </a:extLst>
              </p:cNvPr>
              <p:cNvSpPr/>
              <p:nvPr/>
            </p:nvSpPr>
            <p:spPr>
              <a:xfrm rot="5400000">
                <a:off x="8521765" y="2771573"/>
                <a:ext cx="533184" cy="1500626"/>
              </a:xfrm>
              <a:prstGeom prst="bentArrow">
                <a:avLst/>
              </a:prstGeom>
              <a:solidFill>
                <a:schemeClr val="accent6"/>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ïşļïḓé">
                <a:extLst>
                  <a:ext uri="{FF2B5EF4-FFF2-40B4-BE49-F238E27FC236}">
                    <a16:creationId xmlns:a16="http://schemas.microsoft.com/office/drawing/2014/main" id="{7E661C24-2EB5-BDCA-5B02-5EE2A197D15F}"/>
                  </a:ext>
                </a:extLst>
              </p:cNvPr>
              <p:cNvSpPr/>
              <p:nvPr/>
            </p:nvSpPr>
            <p:spPr>
              <a:xfrm rot="16200000" flipV="1">
                <a:off x="7486617" y="2370756"/>
                <a:ext cx="533184" cy="1500625"/>
              </a:xfrm>
              <a:prstGeom prst="bentArrow">
                <a:avLst/>
              </a:prstGeom>
              <a:solidFill>
                <a:srgbClr val="00B0F0"/>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ïşľïḑé">
                <a:extLst>
                  <a:ext uri="{FF2B5EF4-FFF2-40B4-BE49-F238E27FC236}">
                    <a16:creationId xmlns:a16="http://schemas.microsoft.com/office/drawing/2014/main" id="{2DCD5B3A-BD37-CF62-A0F9-C72FA4D1C9B5}"/>
                  </a:ext>
                </a:extLst>
              </p:cNvPr>
              <p:cNvSpPr/>
              <p:nvPr/>
            </p:nvSpPr>
            <p:spPr>
              <a:xfrm rot="5400000">
                <a:off x="6375930" y="2803213"/>
                <a:ext cx="533184" cy="1437345"/>
              </a:xfrm>
              <a:prstGeom prst="bentArrow">
                <a:avLst/>
              </a:pr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ïşḷíḍê">
                <a:extLst>
                  <a:ext uri="{FF2B5EF4-FFF2-40B4-BE49-F238E27FC236}">
                    <a16:creationId xmlns:a16="http://schemas.microsoft.com/office/drawing/2014/main" id="{A83195BA-0825-5108-DA96-5B26584EB5C7}"/>
                  </a:ext>
                </a:extLst>
              </p:cNvPr>
              <p:cNvSpPr/>
              <p:nvPr/>
            </p:nvSpPr>
            <p:spPr>
              <a:xfrm rot="16200000" flipV="1">
                <a:off x="5373411" y="2452376"/>
                <a:ext cx="509169" cy="1357531"/>
              </a:xfrm>
              <a:prstGeom prst="bentArrow">
                <a:avLst/>
              </a:prstGeom>
              <a:solidFill>
                <a:schemeClr val="bg1"/>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isḻîḍè">
                <a:extLst>
                  <a:ext uri="{FF2B5EF4-FFF2-40B4-BE49-F238E27FC236}">
                    <a16:creationId xmlns:a16="http://schemas.microsoft.com/office/drawing/2014/main" id="{2AC67F5C-269C-46C0-9631-CE0AAFA3D594}"/>
                  </a:ext>
                </a:extLst>
              </p:cNvPr>
              <p:cNvSpPr/>
              <p:nvPr/>
            </p:nvSpPr>
            <p:spPr>
              <a:xfrm rot="5400000">
                <a:off x="4324623" y="2802777"/>
                <a:ext cx="533184" cy="1437346"/>
              </a:xfrm>
              <a:prstGeom prst="bentArrow">
                <a:avLst/>
              </a:prstGeom>
              <a:solidFill>
                <a:schemeClr val="accent5"/>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ïşļïḓé">
                <a:extLst>
                  <a:ext uri="{FF2B5EF4-FFF2-40B4-BE49-F238E27FC236}">
                    <a16:creationId xmlns:a16="http://schemas.microsoft.com/office/drawing/2014/main" id="{E91FEA4C-0EF1-3166-C39E-FA3FC69D5D07}"/>
                  </a:ext>
                </a:extLst>
              </p:cNvPr>
              <p:cNvSpPr/>
              <p:nvPr/>
            </p:nvSpPr>
            <p:spPr>
              <a:xfrm rot="16200000" flipV="1">
                <a:off x="3257834" y="2370320"/>
                <a:ext cx="533184" cy="1500625"/>
              </a:xfrm>
              <a:prstGeom prst="bentArrow">
                <a:avLst/>
              </a:prstGeom>
              <a:solidFill>
                <a:schemeClr val="accent6"/>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ïşľïḑé">
                <a:extLst>
                  <a:ext uri="{FF2B5EF4-FFF2-40B4-BE49-F238E27FC236}">
                    <a16:creationId xmlns:a16="http://schemas.microsoft.com/office/drawing/2014/main" id="{21618141-2D5E-2C72-4012-D2FAF193F9D8}"/>
                  </a:ext>
                </a:extLst>
              </p:cNvPr>
              <p:cNvSpPr/>
              <p:nvPr/>
            </p:nvSpPr>
            <p:spPr>
              <a:xfrm rot="5400000">
                <a:off x="1922118" y="2577749"/>
                <a:ext cx="533184" cy="1887403"/>
              </a:xfrm>
              <a:prstGeom prst="bentArrow">
                <a:avLst/>
              </a:prstGeom>
              <a:solidFill>
                <a:srgbClr val="00B0F0"/>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îş1idê">
                <a:extLst>
                  <a:ext uri="{FF2B5EF4-FFF2-40B4-BE49-F238E27FC236}">
                    <a16:creationId xmlns:a16="http://schemas.microsoft.com/office/drawing/2014/main" id="{7909D2A4-3AA3-F438-B4CA-FFFAADFF2053}"/>
                  </a:ext>
                </a:extLst>
              </p:cNvPr>
              <p:cNvSpPr/>
              <p:nvPr/>
            </p:nvSpPr>
            <p:spPr>
              <a:xfrm rot="16200000" flipV="1">
                <a:off x="987866" y="2068767"/>
                <a:ext cx="533184" cy="2103731"/>
              </a:xfrm>
              <a:prstGeom prst="ben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îş1idê">
                <a:extLst>
                  <a:ext uri="{FF2B5EF4-FFF2-40B4-BE49-F238E27FC236}">
                    <a16:creationId xmlns:a16="http://schemas.microsoft.com/office/drawing/2014/main" id="{209E658E-3110-9648-0B56-26735BB7EC6E}"/>
                  </a:ext>
                </a:extLst>
              </p:cNvPr>
              <p:cNvSpPr/>
              <p:nvPr/>
            </p:nvSpPr>
            <p:spPr>
              <a:xfrm rot="16200000" flipH="1" flipV="1">
                <a:off x="402291" y="3048061"/>
                <a:ext cx="523219" cy="943759"/>
              </a:xfrm>
              <a:prstGeom prst="bentArrow">
                <a:avLst/>
              </a:prstGeom>
              <a:solidFill>
                <a:schemeClr val="bg1"/>
              </a:solidFill>
              <a:ln w="12700" cap="rnd">
                <a:noFill/>
                <a:prstDash val="solid"/>
                <a:round/>
              </a:ln>
              <a:effectLst>
                <a:outerShdw blurRad="254000" dist="127000" algn="ctr" rotWithShape="0">
                  <a:schemeClr val="accent4">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1" name="ïṣlîdè">
              <a:extLst>
                <a:ext uri="{FF2B5EF4-FFF2-40B4-BE49-F238E27FC236}">
                  <a16:creationId xmlns:a16="http://schemas.microsoft.com/office/drawing/2014/main" id="{49719F81-C3D7-32BE-4F44-9BACA5FEF190}"/>
                </a:ext>
              </a:extLst>
            </p:cNvPr>
            <p:cNvSpPr txBox="1"/>
            <p:nvPr/>
          </p:nvSpPr>
          <p:spPr>
            <a:xfrm>
              <a:off x="1359256" y="2110355"/>
              <a:ext cx="15006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1965</a:t>
              </a:r>
            </a:p>
          </p:txBody>
        </p:sp>
      </p:grpSp>
    </p:spTree>
    <p:extLst>
      <p:ext uri="{BB962C8B-B14F-4D97-AF65-F5344CB8AC3E}">
        <p14:creationId xmlns:p14="http://schemas.microsoft.com/office/powerpoint/2010/main" val="959760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sym typeface="微软雅黑" panose="020B0503020204020204" pitchFamily="34" charset="-122"/>
              </a:rPr>
              <a:t>RISC-V</a:t>
            </a:r>
            <a:r>
              <a:rPr lang="zh-CN" altLang="en-US" dirty="0">
                <a:latin typeface="微软雅黑" panose="020B0503020204020204" pitchFamily="34" charset="-122"/>
                <a:sym typeface="微软雅黑" panose="020B0503020204020204" pitchFamily="34" charset="-122"/>
              </a:rPr>
              <a:t>发展现状</a:t>
            </a: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latin typeface="微软雅黑" panose="020B0503020204020204" pitchFamily="34" charset="-122"/>
                <a:ea typeface="微软雅黑" panose="020B0503020204020204" pitchFamily="34" charset="-122"/>
                <a:sym typeface="微软雅黑" panose="020B0503020204020204" pitchFamily="34" charset="-122"/>
              </a:rPr>
              <a:t>5</a:t>
            </a:fld>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3"/>
          <p:cNvGrpSpPr/>
          <p:nvPr/>
        </p:nvGrpSpPr>
        <p:grpSpPr>
          <a:xfrm>
            <a:off x="458800" y="1114338"/>
            <a:ext cx="2459420" cy="3284408"/>
            <a:chOff x="1828801" y="1718446"/>
            <a:chExt cx="2165130" cy="3767955"/>
          </a:xfrm>
          <a:solidFill>
            <a:schemeClr val="accent1">
              <a:lumMod val="75000"/>
            </a:schemeClr>
          </a:solidFill>
        </p:grpSpPr>
        <p:sp>
          <p:nvSpPr>
            <p:cNvPr id="17" name="矩形: 圆角 16"/>
            <p:cNvSpPr/>
            <p:nvPr/>
          </p:nvSpPr>
          <p:spPr>
            <a:xfrm>
              <a:off x="1891862" y="1765739"/>
              <a:ext cx="2102069" cy="3720662"/>
            </a:xfrm>
            <a:prstGeom prst="roundRect">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圆角 17"/>
            <p:cNvSpPr/>
            <p:nvPr/>
          </p:nvSpPr>
          <p:spPr>
            <a:xfrm>
              <a:off x="1828801" y="1718446"/>
              <a:ext cx="2102069" cy="3720662"/>
            </a:xfrm>
            <a:prstGeom prst="roundRect">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开源的</a:t>
              </a:r>
              <a:r>
                <a:rPr kumimoji="1"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RISC-V </a:t>
              </a:r>
              <a:r>
                <a:rPr kumimoji="1"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架构在赋能后摩尔时代的</a:t>
              </a:r>
              <a:r>
                <a:rPr kumimoji="1" lang="zh-CN" altLang="en-US" sz="2000" b="1" dirty="0">
                  <a:solidFill>
                    <a:schemeClr val="accent2">
                      <a:lumMod val="60000"/>
                      <a:lumOff val="40000"/>
                    </a:schemeClr>
                  </a:solidFill>
                  <a:latin typeface="微软雅黑" panose="020B0503020204020204" pitchFamily="34" charset="-122"/>
                  <a:ea typeface="微软雅黑" panose="020B0503020204020204" pitchFamily="34" charset="-122"/>
                  <a:sym typeface="微软雅黑" panose="020B0503020204020204" pitchFamily="34" charset="-122"/>
                </a:rPr>
                <a:t>架构创新</a:t>
              </a:r>
              <a:r>
                <a:rPr kumimoji="1"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，成为芯片创新的新动力</a:t>
              </a:r>
            </a:p>
          </p:txBody>
        </p:sp>
      </p:grpSp>
      <p:grpSp>
        <p:nvGrpSpPr>
          <p:cNvPr id="5" name="组合 4"/>
          <p:cNvGrpSpPr/>
          <p:nvPr/>
        </p:nvGrpSpPr>
        <p:grpSpPr>
          <a:xfrm>
            <a:off x="3397126" y="1114338"/>
            <a:ext cx="2459420" cy="3284408"/>
            <a:chOff x="1828801" y="1718446"/>
            <a:chExt cx="2165130" cy="3767955"/>
          </a:xfrm>
          <a:solidFill>
            <a:schemeClr val="accent1">
              <a:lumMod val="75000"/>
            </a:schemeClr>
          </a:solidFill>
        </p:grpSpPr>
        <p:sp>
          <p:nvSpPr>
            <p:cNvPr id="15" name="矩形: 圆角 14"/>
            <p:cNvSpPr/>
            <p:nvPr/>
          </p:nvSpPr>
          <p:spPr>
            <a:xfrm>
              <a:off x="1891862" y="1765739"/>
              <a:ext cx="2102069" cy="3720662"/>
            </a:xfrm>
            <a:prstGeom prst="roundRect">
              <a:avLst/>
            </a:prstGeom>
            <a:grp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圆角 15"/>
            <p:cNvSpPr/>
            <p:nvPr/>
          </p:nvSpPr>
          <p:spPr>
            <a:xfrm>
              <a:off x="1828801" y="1718446"/>
              <a:ext cx="2102069" cy="3720662"/>
            </a:xfrm>
            <a:prstGeom prst="roundRect">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1"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a:t>
              </a:r>
              <a:r>
                <a:rPr kumimoji="1" lang="zh-CN" altLang="en-US" sz="2000" b="1" i="0" u="none" strike="noStrike" kern="1200" cap="none" spc="0" normalizeH="0" baseline="0" noProof="0" dirty="0">
                  <a:ln>
                    <a:noFill/>
                  </a:ln>
                  <a:solidFill>
                    <a:schemeClr val="accent2">
                      <a:lumMod val="60000"/>
                      <a:lumOff val="4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物联网</a:t>
              </a:r>
              <a:r>
                <a:rPr kumimoji="1"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领域呈现遍地开花的势态</a:t>
              </a:r>
            </a:p>
          </p:txBody>
        </p:sp>
      </p:grpSp>
      <p:grpSp>
        <p:nvGrpSpPr>
          <p:cNvPr id="6" name="组合 5"/>
          <p:cNvGrpSpPr/>
          <p:nvPr/>
        </p:nvGrpSpPr>
        <p:grpSpPr>
          <a:xfrm>
            <a:off x="6335452" y="1114338"/>
            <a:ext cx="2459422" cy="3284408"/>
            <a:chOff x="1828800" y="1718446"/>
            <a:chExt cx="2165131" cy="3767955"/>
          </a:xfrm>
          <a:solidFill>
            <a:schemeClr val="accent1">
              <a:lumMod val="75000"/>
            </a:schemeClr>
          </a:solidFill>
        </p:grpSpPr>
        <p:sp>
          <p:nvSpPr>
            <p:cNvPr id="13" name="矩形: 圆角 12"/>
            <p:cNvSpPr/>
            <p:nvPr/>
          </p:nvSpPr>
          <p:spPr>
            <a:xfrm>
              <a:off x="1891862" y="1765739"/>
              <a:ext cx="2102069" cy="3720662"/>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圆角 13"/>
            <p:cNvSpPr/>
            <p:nvPr/>
          </p:nvSpPr>
          <p:spPr>
            <a:xfrm>
              <a:off x="1828800" y="1718446"/>
              <a:ext cx="2102069" cy="3720662"/>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kumimoji="1"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1"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在多个</a:t>
              </a:r>
              <a:r>
                <a:rPr kumimoji="1" lang="zh-CN" altLang="en-US" sz="2000" b="1" i="0" u="none" strike="noStrike" kern="1200" cap="none" spc="0" normalizeH="0" baseline="0" noProof="0" dirty="0">
                  <a:ln>
                    <a:noFill/>
                  </a:ln>
                  <a:solidFill>
                    <a:schemeClr val="accent2">
                      <a:lumMod val="60000"/>
                      <a:lumOff val="4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高性能应用</a:t>
              </a:r>
              <a:r>
                <a:rPr kumimoji="1"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领域开始</a:t>
              </a:r>
              <a:r>
                <a:rPr kumimoji="1"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呈现：</a:t>
              </a:r>
              <a:endParaRPr kumimoji="1"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应用服务器</a:t>
              </a:r>
              <a:endParaRPr kumimoji="1" lang="en-US" altLang="zh-CN"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en-US" altLang="zh-CN"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DPU</a:t>
              </a:r>
              <a:endParaRPr kumimoji="1"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en-US" altLang="zh-CN"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AI</a:t>
              </a:r>
              <a:r>
                <a:rPr kumimoji="1"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推理和训练</a:t>
              </a:r>
              <a:endParaRPr kumimoji="1" lang="en-US" altLang="zh-CN"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自动驾驶 </a:t>
              </a:r>
              <a:endParaRPr kumimoji="1" lang="en-US" altLang="zh-CN"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VR</a:t>
              </a:r>
              <a:endParaRPr kumimoji="1" lang="en-US" altLang="zh-CN"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办公设备</a:t>
              </a:r>
              <a:endParaRPr kumimoji="1"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a:off x="9273780" y="1114338"/>
            <a:ext cx="2459420" cy="3284408"/>
            <a:chOff x="1828801" y="1718446"/>
            <a:chExt cx="2165130" cy="3767955"/>
          </a:xfrm>
          <a:solidFill>
            <a:schemeClr val="accent1">
              <a:lumMod val="75000"/>
            </a:schemeClr>
          </a:solidFill>
        </p:grpSpPr>
        <p:sp>
          <p:nvSpPr>
            <p:cNvPr id="11" name="矩形: 圆角 10"/>
            <p:cNvSpPr/>
            <p:nvPr/>
          </p:nvSpPr>
          <p:spPr>
            <a:xfrm>
              <a:off x="1891862" y="1765739"/>
              <a:ext cx="2102069" cy="3720662"/>
            </a:xfrm>
            <a:prstGeom prst="round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圆角 11"/>
            <p:cNvSpPr/>
            <p:nvPr/>
          </p:nvSpPr>
          <p:spPr>
            <a:xfrm>
              <a:off x="1828801" y="1718446"/>
              <a:ext cx="2102069" cy="3720662"/>
            </a:xfrm>
            <a:prstGeom prst="round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1"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处于</a:t>
              </a:r>
              <a:r>
                <a:rPr kumimoji="1" lang="zh-CN" altLang="en-US" sz="2000" b="1" i="0" u="none" strike="noStrike" kern="1200" cap="none" spc="0" normalizeH="0" baseline="0" noProof="0" dirty="0">
                  <a:ln>
                    <a:noFill/>
                  </a:ln>
                  <a:solidFill>
                    <a:schemeClr val="accent2">
                      <a:lumMod val="60000"/>
                      <a:lumOff val="4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生态爆发</a:t>
              </a:r>
              <a:r>
                <a:rPr kumimoji="1" lang="zh-CN" altLang="en-US" sz="2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的前夜</a:t>
              </a:r>
            </a:p>
          </p:txBody>
        </p:sp>
      </p:grpSp>
      <p:sp>
        <p:nvSpPr>
          <p:cNvPr id="8" name="箭头: 下 7"/>
          <p:cNvSpPr/>
          <p:nvPr/>
        </p:nvSpPr>
        <p:spPr>
          <a:xfrm rot="16200000">
            <a:off x="2969305" y="2579449"/>
            <a:ext cx="376735" cy="436174"/>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箭头: 下 8"/>
          <p:cNvSpPr/>
          <p:nvPr/>
        </p:nvSpPr>
        <p:spPr>
          <a:xfrm rot="16200000">
            <a:off x="5907631" y="2579449"/>
            <a:ext cx="376735" cy="436174"/>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箭头: 下 9"/>
          <p:cNvSpPr/>
          <p:nvPr/>
        </p:nvSpPr>
        <p:spPr>
          <a:xfrm rot="16200000">
            <a:off x="8845957" y="2579448"/>
            <a:ext cx="376735" cy="436174"/>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1282871" y="4732010"/>
            <a:ext cx="9626254" cy="1538883"/>
          </a:xfrm>
          <a:prstGeom prst="rect">
            <a:avLst/>
          </a:prstGeom>
          <a:solidFill>
            <a:schemeClr val="accent3">
              <a:lumMod val="20000"/>
              <a:lumOff val="80000"/>
            </a:schemeClr>
          </a:solidFill>
          <a:ln>
            <a:solidFill>
              <a:schemeClr val="bg1">
                <a:lumMod val="95000"/>
              </a:schemeClr>
            </a:solid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RISC-V</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核出货量，</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年已超过</a:t>
            </a:r>
            <a:r>
              <a:rPr lang="en-US" altLang="zh-CN" sz="24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亿颗，中国市场超过</a:t>
            </a:r>
            <a:r>
              <a:rPr lang="en-US" altLang="zh-CN" sz="24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亿颗。仅用</a:t>
            </a:r>
            <a:r>
              <a:rPr lang="en-US" altLang="zh-CN" sz="2400"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年就走完了传统架构</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年的发展历程。</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fontAlgn="auto">
              <a:spcBef>
                <a:spcPts val="0"/>
              </a:spcBef>
              <a:spcAft>
                <a:spcPts val="0"/>
              </a:spcAft>
              <a:defRPr/>
            </a:pPr>
            <a:endParaRPr lang="en-US" altLang="zh-CN" sz="600" dirty="0">
              <a:latin typeface="微软雅黑" panose="020B0503020204020204" pitchFamily="34" charset="-122"/>
              <a:ea typeface="微软雅黑" panose="020B0503020204020204" pitchFamily="34" charset="-122"/>
              <a:sym typeface="微软雅黑" panose="020B0503020204020204" pitchFamily="34" charset="-122"/>
            </a:endParaRPr>
          </a:p>
          <a:p>
            <a:pPr fontAlgn="auto">
              <a:spcBef>
                <a:spcPts val="0"/>
              </a:spcBef>
              <a:spcAft>
                <a:spcPts val="0"/>
              </a:spcAft>
              <a:defRP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Counterpoint Research</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数据显示，到</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2025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RISC-V</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IoT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市场的占有率将达</a:t>
            </a:r>
            <a:r>
              <a:rPr lang="en-US" altLang="zh-CN" sz="2400" dirty="0">
                <a:solidFill>
                  <a:schemeClr val="accent5">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28</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，在工业市场的占有率将达</a:t>
            </a:r>
            <a:r>
              <a:rPr lang="en-US" altLang="zh-CN" sz="2400" dirty="0">
                <a:solidFill>
                  <a:schemeClr val="accent5">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12</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，在汽车市场的占有率将达</a:t>
            </a:r>
            <a:r>
              <a:rPr lang="en-US" altLang="zh-CN" sz="2400" dirty="0">
                <a:solidFill>
                  <a:schemeClr val="accent5">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10</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16"/>
          <p:cNvSpPr/>
          <p:nvPr/>
        </p:nvSpPr>
        <p:spPr>
          <a:xfrm>
            <a:off x="1232034" y="990859"/>
            <a:ext cx="9788892" cy="5509327"/>
          </a:xfrm>
          <a:prstGeom prst="roundRect">
            <a:avLst/>
          </a:prstGeom>
          <a:solidFill>
            <a:schemeClr val="bg1"/>
          </a:solidFill>
          <a:ln w="28575" cap="flat" cmpd="sng" algn="ctr">
            <a:solidFill>
              <a:schemeClr val="bg1">
                <a:lumMod val="85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椭圆 34"/>
          <p:cNvSpPr/>
          <p:nvPr/>
        </p:nvSpPr>
        <p:spPr>
          <a:xfrm>
            <a:off x="4531008" y="2112345"/>
            <a:ext cx="3237584" cy="323758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sym typeface="微软雅黑" panose="020B0503020204020204" pitchFamily="34" charset="-122"/>
              </a:rPr>
              <a:t>赛昉科技开源芯片 </a:t>
            </a:r>
            <a:r>
              <a:rPr lang="en-US" altLang="zh-CN" dirty="0">
                <a:latin typeface="微软雅黑" panose="020B0503020204020204" pitchFamily="34" charset="-122"/>
                <a:sym typeface="微软雅黑" panose="020B0503020204020204" pitchFamily="34" charset="-122"/>
              </a:rPr>
              <a:t>- JH7110</a:t>
            </a:r>
            <a:endParaRPr lang="zh-CN" altLang="en-US" dirty="0">
              <a:latin typeface="微软雅黑" panose="020B0503020204020204" pitchFamily="34" charset="-122"/>
              <a:sym typeface="微软雅黑" panose="020B0503020204020204" pitchFamily="34" charset="-122"/>
            </a:endParaRP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latin typeface="微软雅黑" panose="020B0503020204020204" pitchFamily="34" charset="-122"/>
                <a:ea typeface="微软雅黑" panose="020B0503020204020204" pitchFamily="34" charset="-122"/>
                <a:sym typeface="微软雅黑" panose="020B0503020204020204" pitchFamily="34" charset="-122"/>
              </a:rPr>
              <a:t>6</a:t>
            </a:fld>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3" cstate="email"/>
          <a:stretch>
            <a:fillRect/>
          </a:stretch>
        </p:blipFill>
        <p:spPr>
          <a:xfrm>
            <a:off x="3434335" y="2224556"/>
            <a:ext cx="5516627" cy="3104871"/>
          </a:xfrm>
          <a:prstGeom prst="rect">
            <a:avLst/>
          </a:prstGeom>
        </p:spPr>
      </p:pic>
      <p:grpSp>
        <p:nvGrpSpPr>
          <p:cNvPr id="5" name="组合 4"/>
          <p:cNvGrpSpPr/>
          <p:nvPr/>
        </p:nvGrpSpPr>
        <p:grpSpPr>
          <a:xfrm>
            <a:off x="6959695" y="1107203"/>
            <a:ext cx="3143531" cy="1440000"/>
            <a:chOff x="7066486" y="994085"/>
            <a:chExt cx="3143531" cy="1440000"/>
          </a:xfrm>
        </p:grpSpPr>
        <p:sp>
          <p:nvSpPr>
            <p:cNvPr id="31" name="íṥ1iḑe"/>
            <p:cNvSpPr/>
            <p:nvPr/>
          </p:nvSpPr>
          <p:spPr>
            <a:xfrm>
              <a:off x="7450925" y="994085"/>
              <a:ext cx="2520000" cy="1440000"/>
            </a:xfrm>
            <a:prstGeom prst="round2DiagRect">
              <a:avLst>
                <a:gd name="adj1" fmla="val 33200"/>
                <a:gd name="adj2" fmla="val 0"/>
              </a:avLst>
            </a:prstGeom>
            <a:solidFill>
              <a:srgbClr val="1F74AD"/>
            </a:solidFill>
            <a:ln w="605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í$ļïḍe"/>
            <p:cNvSpPr/>
            <p:nvPr/>
          </p:nvSpPr>
          <p:spPr>
            <a:xfrm>
              <a:off x="7690018" y="1051294"/>
              <a:ext cx="2519999"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图形视频处理</a:t>
              </a:r>
              <a:endParaRPr kumimoji="1" lang="en-US" altLang="zh-CN"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iṥḻiďè"/>
            <p:cNvSpPr/>
            <p:nvPr/>
          </p:nvSpPr>
          <p:spPr>
            <a:xfrm>
              <a:off x="7690019" y="1473091"/>
              <a:ext cx="2324237" cy="913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indent="0">
                <a:lnSpc>
                  <a:spcPct val="150000"/>
                </a:lnSpc>
                <a:spcBef>
                  <a:spcPts val="0"/>
                </a:spcBef>
                <a:buClrTx/>
                <a:buNone/>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自有</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ISP,</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 </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IMG</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 </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3D</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 </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GPU</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 </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 </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H264/265 Codec</a:t>
              </a:r>
            </a:p>
          </p:txBody>
        </p:sp>
        <p:sp>
          <p:nvSpPr>
            <p:cNvPr id="34" name="îš1ïďê"/>
            <p:cNvSpPr txBox="1"/>
            <p:nvPr/>
          </p:nvSpPr>
          <p:spPr>
            <a:xfrm>
              <a:off x="7066486" y="1346267"/>
              <a:ext cx="540000" cy="540000"/>
            </a:xfrm>
            <a:prstGeom prst="roundRect">
              <a:avLst/>
            </a:prstGeom>
            <a:solidFill>
              <a:srgbClr val="1F74AD"/>
            </a:soli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sz="20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5"/>
          <p:cNvGrpSpPr/>
          <p:nvPr/>
        </p:nvGrpSpPr>
        <p:grpSpPr>
          <a:xfrm>
            <a:off x="7964182" y="2994516"/>
            <a:ext cx="2899038" cy="1556328"/>
            <a:chOff x="8160718" y="3058650"/>
            <a:chExt cx="2899038" cy="1556328"/>
          </a:xfrm>
        </p:grpSpPr>
        <p:sp>
          <p:nvSpPr>
            <p:cNvPr id="27" name="išḷíḍe"/>
            <p:cNvSpPr/>
            <p:nvPr/>
          </p:nvSpPr>
          <p:spPr>
            <a:xfrm>
              <a:off x="8539756" y="3058650"/>
              <a:ext cx="2520000" cy="1440000"/>
            </a:xfrm>
            <a:prstGeom prst="round2DiagRect">
              <a:avLst>
                <a:gd name="adj1" fmla="val 33200"/>
                <a:gd name="adj2" fmla="val 0"/>
              </a:avLst>
            </a:prstGeom>
            <a:solidFill>
              <a:srgbClr val="1F74AD"/>
            </a:solidFill>
            <a:ln w="605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îśḻïḋê"/>
            <p:cNvSpPr/>
            <p:nvPr/>
          </p:nvSpPr>
          <p:spPr>
            <a:xfrm>
              <a:off x="8789889" y="3076451"/>
              <a:ext cx="1853472"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系统总线</a:t>
              </a:r>
              <a:endParaRPr kumimoji="1" lang="en-US" altLang="zh-CN"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iśļîḍe"/>
            <p:cNvSpPr/>
            <p:nvPr/>
          </p:nvSpPr>
          <p:spPr>
            <a:xfrm>
              <a:off x="8789889" y="3467768"/>
              <a:ext cx="2269867" cy="1147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2800Mbps 32bit</a:t>
              </a: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LPDDR4/LPDDR3/</a:t>
              </a:r>
            </a:p>
            <a:p>
              <a:pPr>
                <a:lnSpc>
                  <a:spcPct val="130000"/>
                </a:lnSpc>
              </a:pP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DDR4/DDR3</a:t>
              </a:r>
            </a:p>
          </p:txBody>
        </p:sp>
        <p:sp>
          <p:nvSpPr>
            <p:cNvPr id="30" name="iSḻíḑé"/>
            <p:cNvSpPr txBox="1"/>
            <p:nvPr/>
          </p:nvSpPr>
          <p:spPr>
            <a:xfrm>
              <a:off x="8160718" y="3362875"/>
              <a:ext cx="540000" cy="540000"/>
            </a:xfrm>
            <a:prstGeom prst="roundRect">
              <a:avLst/>
            </a:prstGeom>
            <a:solidFill>
              <a:srgbClr val="1F74AD"/>
            </a:soli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sz="20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a:off x="7180865" y="4885170"/>
            <a:ext cx="3128961" cy="1534524"/>
            <a:chOff x="7081056" y="5044640"/>
            <a:chExt cx="3128961" cy="1534524"/>
          </a:xfrm>
        </p:grpSpPr>
        <p:sp>
          <p:nvSpPr>
            <p:cNvPr id="23" name="íşḻîḑe"/>
            <p:cNvSpPr/>
            <p:nvPr/>
          </p:nvSpPr>
          <p:spPr>
            <a:xfrm>
              <a:off x="7440718" y="5044640"/>
              <a:ext cx="2520000" cy="1440000"/>
            </a:xfrm>
            <a:prstGeom prst="round2DiagRect">
              <a:avLst>
                <a:gd name="adj1" fmla="val 33200"/>
                <a:gd name="adj2" fmla="val 0"/>
              </a:avLst>
            </a:prstGeom>
            <a:solidFill>
              <a:srgbClr val="1F74AD"/>
            </a:solidFill>
            <a:ln w="605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îṩlïḍé"/>
            <p:cNvSpPr/>
            <p:nvPr/>
          </p:nvSpPr>
          <p:spPr>
            <a:xfrm>
              <a:off x="7690019" y="5101597"/>
              <a:ext cx="2519998"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外围设备接口</a:t>
              </a:r>
              <a:endParaRPr kumimoji="1" lang="en-US" altLang="zh-CN"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íŝļiḑé"/>
            <p:cNvSpPr/>
            <p:nvPr/>
          </p:nvSpPr>
          <p:spPr>
            <a:xfrm>
              <a:off x="7690020" y="5431954"/>
              <a:ext cx="2280906" cy="1147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PCIE,HDMI,MIPI,USB3.0/2.0 Host/Device, </a:t>
              </a: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以太网 </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1Gbps</a:t>
              </a:r>
            </a:p>
          </p:txBody>
        </p:sp>
        <p:sp>
          <p:nvSpPr>
            <p:cNvPr id="26" name="íṥļïdè"/>
            <p:cNvSpPr txBox="1"/>
            <p:nvPr/>
          </p:nvSpPr>
          <p:spPr>
            <a:xfrm>
              <a:off x="7081056" y="5388021"/>
              <a:ext cx="540000" cy="540000"/>
            </a:xfrm>
            <a:prstGeom prst="roundRect">
              <a:avLst/>
            </a:prstGeom>
            <a:solidFill>
              <a:srgbClr val="1F74AD"/>
            </a:soli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sz="20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组合 7"/>
          <p:cNvGrpSpPr/>
          <p:nvPr/>
        </p:nvGrpSpPr>
        <p:grpSpPr>
          <a:xfrm>
            <a:off x="2199480" y="1119984"/>
            <a:ext cx="2899870" cy="1536754"/>
            <a:chOff x="2172743" y="996509"/>
            <a:chExt cx="2899870" cy="1536754"/>
          </a:xfrm>
        </p:grpSpPr>
        <p:sp>
          <p:nvSpPr>
            <p:cNvPr id="19" name="íṡľîďè"/>
            <p:cNvSpPr/>
            <p:nvPr/>
          </p:nvSpPr>
          <p:spPr>
            <a:xfrm>
              <a:off x="2172743" y="996509"/>
              <a:ext cx="2520000" cy="1440000"/>
            </a:xfrm>
            <a:prstGeom prst="round2DiagRect">
              <a:avLst>
                <a:gd name="adj1" fmla="val 33200"/>
                <a:gd name="adj2" fmla="val 0"/>
              </a:avLst>
            </a:prstGeom>
            <a:solidFill>
              <a:srgbClr val="1F74AD"/>
            </a:solidFill>
            <a:ln w="605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iŝḻîďê"/>
            <p:cNvSpPr/>
            <p:nvPr/>
          </p:nvSpPr>
          <p:spPr>
            <a:xfrm flipH="1">
              <a:off x="2510543" y="1030748"/>
              <a:ext cx="1853472"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处理器</a:t>
              </a:r>
              <a:endParaRPr kumimoji="1" lang="en-US" altLang="zh-CN"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îṡļíďê"/>
            <p:cNvSpPr/>
            <p:nvPr/>
          </p:nvSpPr>
          <p:spPr>
            <a:xfrm flipH="1">
              <a:off x="2491589" y="1386053"/>
              <a:ext cx="2303930" cy="1147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高性能四核</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RISC-V CPU</a:t>
              </a: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2MB L2 cache</a:t>
              </a: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，主频可达</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1.5GHz</a:t>
              </a:r>
            </a:p>
          </p:txBody>
        </p:sp>
        <p:sp>
          <p:nvSpPr>
            <p:cNvPr id="22" name="ïš1iďè"/>
            <p:cNvSpPr txBox="1"/>
            <p:nvPr/>
          </p:nvSpPr>
          <p:spPr>
            <a:xfrm>
              <a:off x="4532613" y="1337718"/>
              <a:ext cx="540000" cy="540000"/>
            </a:xfrm>
            <a:prstGeom prst="roundRect">
              <a:avLst/>
            </a:prstGeom>
            <a:solidFill>
              <a:srgbClr val="1F74AD"/>
            </a:soli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sz="20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组合 8"/>
          <p:cNvGrpSpPr/>
          <p:nvPr/>
        </p:nvGrpSpPr>
        <p:grpSpPr>
          <a:xfrm>
            <a:off x="1460036" y="3046282"/>
            <a:ext cx="2881453" cy="1440000"/>
            <a:chOff x="1435572" y="3058650"/>
            <a:chExt cx="2881453" cy="1440000"/>
          </a:xfrm>
        </p:grpSpPr>
        <p:sp>
          <p:nvSpPr>
            <p:cNvPr id="15" name="ïšḷîḓé"/>
            <p:cNvSpPr/>
            <p:nvPr/>
          </p:nvSpPr>
          <p:spPr>
            <a:xfrm>
              <a:off x="1435572" y="3058650"/>
              <a:ext cx="2520000" cy="1440000"/>
            </a:xfrm>
            <a:prstGeom prst="round2DiagRect">
              <a:avLst>
                <a:gd name="adj1" fmla="val 33200"/>
                <a:gd name="adj2" fmla="val 0"/>
              </a:avLst>
            </a:prstGeom>
            <a:solidFill>
              <a:srgbClr val="1F74AD"/>
            </a:solidFill>
            <a:ln w="605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isḻíďê"/>
            <p:cNvSpPr/>
            <p:nvPr/>
          </p:nvSpPr>
          <p:spPr>
            <a:xfrm flipH="1">
              <a:off x="1747067" y="3127586"/>
              <a:ext cx="1853472"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制程工艺</a:t>
              </a:r>
              <a:endParaRPr kumimoji="1" lang="en-US" altLang="zh-CN"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îṣļîdé"/>
            <p:cNvSpPr/>
            <p:nvPr/>
          </p:nvSpPr>
          <p:spPr>
            <a:xfrm flipH="1">
              <a:off x="1740505" y="3498248"/>
              <a:ext cx="2185304" cy="827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成熟的</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TSMC 28nm HPC+</a:t>
              </a:r>
            </a:p>
          </p:txBody>
        </p:sp>
        <p:sp>
          <p:nvSpPr>
            <p:cNvPr id="18" name="ïšliďê"/>
            <p:cNvSpPr txBox="1"/>
            <p:nvPr/>
          </p:nvSpPr>
          <p:spPr>
            <a:xfrm>
              <a:off x="3777025" y="3333722"/>
              <a:ext cx="540000" cy="540000"/>
            </a:xfrm>
            <a:prstGeom prst="roundRect">
              <a:avLst/>
            </a:prstGeom>
            <a:solidFill>
              <a:srgbClr val="1F74AD"/>
            </a:solidFill>
          </p:spPr>
          <p:txBody>
            <a:bodyPr wrap="none" lIns="108000" tIns="108000" rIns="108000" bIns="10800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sz="20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p:cNvGrpSpPr/>
          <p:nvPr/>
        </p:nvGrpSpPr>
        <p:grpSpPr>
          <a:xfrm>
            <a:off x="2005088" y="4929987"/>
            <a:ext cx="2908784" cy="1440000"/>
            <a:chOff x="2517025" y="5044640"/>
            <a:chExt cx="2908784" cy="1440000"/>
          </a:xfrm>
        </p:grpSpPr>
        <p:sp>
          <p:nvSpPr>
            <p:cNvPr id="11" name="íṥḻîdé"/>
            <p:cNvSpPr/>
            <p:nvPr/>
          </p:nvSpPr>
          <p:spPr>
            <a:xfrm>
              <a:off x="2517025" y="5044640"/>
              <a:ext cx="2520000" cy="1440000"/>
            </a:xfrm>
            <a:prstGeom prst="round2DiagRect">
              <a:avLst>
                <a:gd name="adj1" fmla="val 33200"/>
                <a:gd name="adj2" fmla="val 0"/>
              </a:avLst>
            </a:prstGeom>
            <a:solidFill>
              <a:srgbClr val="1F74AD"/>
            </a:solidFill>
            <a:ln w="605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iš1ídê"/>
            <p:cNvSpPr/>
            <p:nvPr/>
          </p:nvSpPr>
          <p:spPr>
            <a:xfrm flipH="1">
              <a:off x="2767889" y="5101597"/>
              <a:ext cx="1853472"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操作系统</a:t>
              </a:r>
              <a:endParaRPr kumimoji="1" lang="en-US" altLang="zh-CN" sz="2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ïṩḻiḑe"/>
            <p:cNvSpPr/>
            <p:nvPr/>
          </p:nvSpPr>
          <p:spPr>
            <a:xfrm flipH="1">
              <a:off x="2779416" y="5523394"/>
              <a:ext cx="1852105" cy="50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主流</a:t>
              </a:r>
              <a:r>
                <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Linux</a:t>
              </a:r>
              <a:r>
                <a:rPr kumimoji="1"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发行版</a:t>
              </a:r>
              <a:endParaRPr kumimoji="1"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îṥlíḍè"/>
            <p:cNvSpPr txBox="1"/>
            <p:nvPr/>
          </p:nvSpPr>
          <p:spPr>
            <a:xfrm>
              <a:off x="4885809" y="5388021"/>
              <a:ext cx="540000" cy="540000"/>
            </a:xfrm>
            <a:prstGeom prst="roundRect">
              <a:avLst/>
            </a:prstGeom>
            <a:solidFill>
              <a:srgbClr val="1F74AD"/>
            </a:solidFill>
          </p:spPr>
          <p:txBody>
            <a:bodyPr wrap="none" lIns="108000" tIns="108000" rIns="108000" bIns="108000" rtlCol="0" anchor="ctr" anchorCtr="0">
              <a:noAutofit/>
            </a:bodyPr>
            <a:lstStyle>
              <a:defPPr>
                <a:defRPr lang="zh-CN"/>
              </a:defPPr>
              <a:lvl1pPr algn="ctr">
                <a:defRPr kumimoji="1" sz="2000" b="1">
                  <a:noFill/>
                </a:defRPr>
              </a:lvl1pPr>
            </a:lstStyle>
            <a:p>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2879917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718323BF-AA5D-A6D1-C14B-612C8F86E72E}"/>
              </a:ext>
            </a:extLst>
          </p:cNvPr>
          <p:cNvSpPr/>
          <p:nvPr/>
        </p:nvSpPr>
        <p:spPr>
          <a:xfrm>
            <a:off x="7276279" y="2138542"/>
            <a:ext cx="4154905" cy="272377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sym typeface="微软雅黑" panose="020B0503020204020204" pitchFamily="34" charset="-122"/>
              </a:rPr>
              <a:t>赛昉科技开源板卡 </a:t>
            </a:r>
            <a:r>
              <a:rPr lang="en-US" altLang="zh-CN" dirty="0">
                <a:latin typeface="微软雅黑" panose="020B0503020204020204" pitchFamily="34" charset="-122"/>
                <a:sym typeface="微软雅黑" panose="020B0503020204020204" pitchFamily="34" charset="-122"/>
              </a:rPr>
              <a:t>- </a:t>
            </a:r>
            <a:r>
              <a:rPr lang="zh-CN" altLang="en-US" dirty="0">
                <a:latin typeface="微软雅黑" panose="020B0503020204020204" pitchFamily="34" charset="-122"/>
                <a:sym typeface="微软雅黑" panose="020B0503020204020204" pitchFamily="34" charset="-122"/>
              </a:rPr>
              <a:t>昉</a:t>
            </a:r>
            <a:r>
              <a:rPr lang="en-US" altLang="zh-CN" dirty="0">
                <a:latin typeface="微软雅黑" panose="020B0503020204020204" pitchFamily="34" charset="-122"/>
                <a:sym typeface="微软雅黑" panose="020B0503020204020204" pitchFamily="34" charset="-122"/>
              </a:rPr>
              <a:t>·</a:t>
            </a:r>
            <a:r>
              <a:rPr lang="zh-CN" altLang="en-US" dirty="0">
                <a:latin typeface="微软雅黑" panose="020B0503020204020204" pitchFamily="34" charset="-122"/>
                <a:sym typeface="微软雅黑" panose="020B0503020204020204" pitchFamily="34" charset="-122"/>
              </a:rPr>
              <a:t>星光 </a:t>
            </a:r>
            <a:r>
              <a:rPr lang="en-US" altLang="zh-CN" dirty="0">
                <a:latin typeface="微软雅黑" panose="020B0503020204020204" pitchFamily="34" charset="-122"/>
                <a:sym typeface="微软雅黑" panose="020B0503020204020204" pitchFamily="34" charset="-122"/>
              </a:rPr>
              <a:t>2</a:t>
            </a:r>
            <a:r>
              <a:rPr lang="zh-CN" altLang="en-US" dirty="0">
                <a:latin typeface="微软雅黑" panose="020B0503020204020204" pitchFamily="34" charset="-122"/>
                <a:sym typeface="微软雅黑" panose="020B0503020204020204" pitchFamily="34" charset="-122"/>
              </a:rPr>
              <a:t>单板计算机</a:t>
            </a:r>
          </a:p>
        </p:txBody>
      </p:sp>
      <p:sp>
        <p:nvSpPr>
          <p:cNvPr id="3" name="灯片编号占位符 2"/>
          <p:cNvSpPr>
            <a:spLocks noGrp="1"/>
          </p:cNvSpPr>
          <p:nvPr>
            <p:ph type="sldNum" sz="quarter" idx="12"/>
          </p:nvPr>
        </p:nvSpPr>
        <p:spPr/>
        <p:txBody>
          <a:bodyPr/>
          <a:lstStyle/>
          <a:p>
            <a:fld id="{E31008D9-F0B1-D749-B2AB-825935940C7B}" type="slidenum">
              <a:rPr kumimoji="1" lang="zh-CN" altLang="en-US" smtClean="0">
                <a:latin typeface="微软雅黑" panose="020B0503020204020204" pitchFamily="34" charset="-122"/>
                <a:ea typeface="微软雅黑" panose="020B0503020204020204" pitchFamily="34" charset="-122"/>
                <a:sym typeface="微软雅黑" panose="020B0503020204020204" pitchFamily="34" charset="-122"/>
              </a:rPr>
              <a:t>7</a:t>
            </a:fld>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a:extLst>
              <a:ext uri="{FF2B5EF4-FFF2-40B4-BE49-F238E27FC236}">
                <a16:creationId xmlns:a16="http://schemas.microsoft.com/office/drawing/2014/main" id="{398A6ECE-9324-CB6D-151F-E416E43AAB97}"/>
              </a:ext>
            </a:extLst>
          </p:cNvPr>
          <p:cNvPicPr>
            <a:picLocks noChangeAspect="1"/>
          </p:cNvPicPr>
          <p:nvPr/>
        </p:nvPicPr>
        <p:blipFill rotWithShape="1">
          <a:blip r:embed="rId2" cstate="email"/>
          <a:srcRect l="24085" t="13269" r="24399" b="11619"/>
          <a:stretch/>
        </p:blipFill>
        <p:spPr>
          <a:xfrm>
            <a:off x="164521" y="635640"/>
            <a:ext cx="6786788" cy="5569427"/>
          </a:xfrm>
          <a:prstGeom prst="rect">
            <a:avLst/>
          </a:prstGeom>
        </p:spPr>
      </p:pic>
      <p:sp>
        <p:nvSpPr>
          <p:cNvPr id="5" name="文本框 4">
            <a:extLst>
              <a:ext uri="{FF2B5EF4-FFF2-40B4-BE49-F238E27FC236}">
                <a16:creationId xmlns:a16="http://schemas.microsoft.com/office/drawing/2014/main" id="{0C3967B8-E0D7-593B-4B47-6CB42D4E14E5}"/>
              </a:ext>
            </a:extLst>
          </p:cNvPr>
          <p:cNvSpPr txBox="1"/>
          <p:nvPr/>
        </p:nvSpPr>
        <p:spPr>
          <a:xfrm>
            <a:off x="7565934" y="1753774"/>
            <a:ext cx="3634045" cy="3108543"/>
          </a:xfrm>
          <a:prstGeom prst="rect">
            <a:avLst/>
          </a:prstGeom>
          <a:noFill/>
        </p:spPr>
        <p:txBody>
          <a:bodyPr wrap="square">
            <a:spAutoFit/>
          </a:bodyPr>
          <a:lstStyle/>
          <a:p>
            <a:pPr marL="457200" indent="-457200" hangingPunct="0">
              <a:buClr>
                <a:schemeClr val="bg1"/>
              </a:buClr>
              <a:buFont typeface="Arial" panose="020B0604020202020204" pitchFamily="34" charset="0"/>
              <a:buChar char="•"/>
              <a:defRPr/>
            </a:pPr>
            <a:endParaRPr kumimoji="0" lang="en-US" altLang="zh-CN" sz="28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a:p>
            <a:pPr hangingPunct="0">
              <a:buClr>
                <a:schemeClr val="bg1"/>
              </a:buClr>
              <a:defRPr/>
            </a:pP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基于</a:t>
            </a:r>
            <a:r>
              <a:rPr kumimoji="0" lang="en-US" altLang="zh-CN"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JH7110</a:t>
            </a: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 </a:t>
            </a:r>
            <a:r>
              <a:rPr kumimoji="0" lang="en-US" altLang="zh-CN"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SoC</a:t>
            </a:r>
          </a:p>
          <a:p>
            <a:pPr marL="342900" indent="-342900" hangingPunct="0">
              <a:buClr>
                <a:schemeClr val="bg1"/>
              </a:buClr>
              <a:buFont typeface="Arial" panose="020B0604020202020204" pitchFamily="34" charset="0"/>
              <a:buChar char="•"/>
              <a:defRPr/>
            </a:pPr>
            <a:endParaRPr kumimoji="0" lang="en-US" altLang="zh-CN"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a:p>
            <a:pPr marR="0" lvl="0" algn="l" defTabSz="914400" rtl="0" eaLnBrk="1" fontAlgn="auto" latinLnBrk="0" hangingPunct="0">
              <a:lnSpc>
                <a:spcPct val="100000"/>
              </a:lnSpc>
              <a:spcBef>
                <a:spcPts val="0"/>
              </a:spcBef>
              <a:spcAft>
                <a:spcPts val="0"/>
              </a:spcAft>
              <a:buClr>
                <a:schemeClr val="bg1"/>
              </a:buClr>
              <a:buSzTx/>
              <a:tabLst/>
              <a:defRPr/>
            </a:pP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搭载多种操作系统</a:t>
            </a:r>
            <a:endParaRPr kumimoji="0" lang="en-US" altLang="zh-CN"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a:p>
            <a:pPr lvl="1" hangingPunct="0">
              <a:buClr>
                <a:schemeClr val="bg1"/>
              </a:buClr>
              <a:defRPr/>
            </a:pPr>
            <a:r>
              <a:rPr kumimoji="0" lang="en-US" altLang="zh-CN"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Debian</a:t>
            </a:r>
            <a:endParaRPr lang="en-US" altLang="zh-CN" sz="2400" kern="0" dirty="0">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a:p>
            <a:pPr lvl="1" hangingPunct="0">
              <a:buClr>
                <a:schemeClr val="bg1"/>
              </a:buClr>
              <a:defRPr/>
            </a:pPr>
            <a:r>
              <a:rPr kumimoji="0" lang="en-US" altLang="zh-CN"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Ubuntu</a:t>
            </a:r>
          </a:p>
          <a:p>
            <a:pPr lvl="1" hangingPunct="0">
              <a:buClr>
                <a:schemeClr val="bg1"/>
              </a:buClr>
              <a:defRPr/>
            </a:pPr>
            <a:r>
              <a:rPr kumimoji="0" lang="en-US" altLang="zh-CN"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Fedora</a:t>
            </a:r>
            <a:endParaRPr lang="en-US" altLang="zh-CN" sz="2400" kern="0" dirty="0">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a:p>
            <a:pPr lvl="1" hangingPunct="0">
              <a:buClr>
                <a:schemeClr val="bg1"/>
              </a:buClr>
              <a:defRPr/>
            </a:pPr>
            <a:r>
              <a:rPr lang="en-US" altLang="zh-CN" sz="2400" kern="0" dirty="0">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o</a:t>
            </a:r>
            <a:r>
              <a:rPr kumimoji="0" lang="en-US" altLang="zh-CN" sz="2400" i="0" u="none" strike="noStrike" kern="0" cap="none" spc="0" normalizeH="0" baseline="0" noProof="0" dirty="0" err="1">
                <a:ln>
                  <a:noFill/>
                </a:ln>
                <a:effectLst/>
                <a:uLnTx/>
                <a:uFillTx/>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penEuler</a:t>
            </a:r>
            <a:endParaRPr lang="en-US" altLang="zh-CN" sz="2400" kern="0" dirty="0">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p:txBody>
      </p:sp>
      <p:sp>
        <p:nvSpPr>
          <p:cNvPr id="6" name="矩形: 圆角 5">
            <a:extLst>
              <a:ext uri="{FF2B5EF4-FFF2-40B4-BE49-F238E27FC236}">
                <a16:creationId xmlns:a16="http://schemas.microsoft.com/office/drawing/2014/main" id="{BFCEF502-1B10-DA25-D887-3E19B57391ED}"/>
              </a:ext>
            </a:extLst>
          </p:cNvPr>
          <p:cNvSpPr/>
          <p:nvPr/>
        </p:nvSpPr>
        <p:spPr>
          <a:xfrm>
            <a:off x="8747403" y="5151354"/>
            <a:ext cx="1271109" cy="732336"/>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4GB LPDDR4</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圆角 6">
            <a:extLst>
              <a:ext uri="{FF2B5EF4-FFF2-40B4-BE49-F238E27FC236}">
                <a16:creationId xmlns:a16="http://schemas.microsoft.com/office/drawing/2014/main" id="{944329A1-1B7E-AC5B-723C-3F99F7F08089}"/>
              </a:ext>
            </a:extLst>
          </p:cNvPr>
          <p:cNvSpPr/>
          <p:nvPr/>
        </p:nvSpPr>
        <p:spPr>
          <a:xfrm>
            <a:off x="10218527" y="5151354"/>
            <a:ext cx="1271108" cy="732336"/>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8GB LPDDR4</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圆角 5">
            <a:extLst>
              <a:ext uri="{FF2B5EF4-FFF2-40B4-BE49-F238E27FC236}">
                <a16:creationId xmlns:a16="http://schemas.microsoft.com/office/drawing/2014/main" id="{46922866-78AD-741C-D7A9-EEB2169F3547}"/>
              </a:ext>
            </a:extLst>
          </p:cNvPr>
          <p:cNvSpPr/>
          <p:nvPr/>
        </p:nvSpPr>
        <p:spPr>
          <a:xfrm>
            <a:off x="7276279" y="5151354"/>
            <a:ext cx="1271109" cy="732336"/>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2GB LPDDR4</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2599E122-C957-89BD-2092-9C9ADF5CE8A5}"/>
              </a:ext>
            </a:extLst>
          </p:cNvPr>
          <p:cNvSpPr txBox="1"/>
          <p:nvPr/>
        </p:nvSpPr>
        <p:spPr>
          <a:xfrm>
            <a:off x="7441754" y="1043731"/>
            <a:ext cx="3684630" cy="830997"/>
          </a:xfrm>
          <a:prstGeom prst="rect">
            <a:avLst/>
          </a:prstGeom>
          <a:noFill/>
        </p:spPr>
        <p:txBody>
          <a:bodyPr wrap="square">
            <a:spAutoFit/>
          </a:bodyPr>
          <a:lstStyle/>
          <a:p>
            <a:pPr algn="ctr" hangingPunct="0">
              <a:buClr>
                <a:srgbClr val="FFC000">
                  <a:lumMod val="75000"/>
                </a:srgbClr>
              </a:buClr>
              <a:defRPr/>
            </a:pPr>
            <a:r>
              <a:rPr kumimoji="0" lang="zh-CN" altLang="en-US"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全球首款</a:t>
            </a:r>
            <a:r>
              <a:rPr kumimoji="0" lang="zh-CN" altLang="en-US" sz="24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高性能</a:t>
            </a:r>
            <a:r>
              <a:rPr kumimoji="0" lang="zh-CN" altLang="en-US"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24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低成本</a:t>
            </a:r>
            <a:r>
              <a:rPr kumimoji="0" lang="zh-CN" altLang="en-US" sz="24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的</a:t>
            </a:r>
            <a:r>
              <a:rPr kumimoji="0" lang="en-US" altLang="zh-CN"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RISC-V</a:t>
            </a:r>
            <a:r>
              <a:rPr kumimoji="0" lang="zh-CN" altLang="en-US" sz="24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开源</a:t>
            </a:r>
            <a:r>
              <a:rPr kumimoji="0" lang="zh-CN" altLang="en-US"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开发板</a:t>
            </a:r>
            <a:endParaRPr lang="en-US" altLang="zh-CN" sz="2400" b="1" kern="0" noProof="0" dirty="0">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p:txBody>
      </p:sp>
    </p:spTree>
    <p:extLst>
      <p:ext uri="{BB962C8B-B14F-4D97-AF65-F5344CB8AC3E}">
        <p14:creationId xmlns:p14="http://schemas.microsoft.com/office/powerpoint/2010/main" val="342194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833438-BE36-AD6B-CC0E-43B906BD5EBA}"/>
              </a:ext>
            </a:extLst>
          </p:cNvPr>
          <p:cNvSpPr>
            <a:spLocks noGrp="1"/>
          </p:cNvSpPr>
          <p:nvPr>
            <p:ph type="title"/>
          </p:nvPr>
        </p:nvSpPr>
        <p:spPr/>
        <p:txBody>
          <a:bodyPr/>
          <a:lstStyle/>
          <a:p>
            <a:r>
              <a:rPr lang="zh-CN" altLang="en-US" dirty="0"/>
              <a:t>为什么要做开源芯片</a:t>
            </a:r>
            <a:endParaRPr lang="en-US" dirty="0"/>
          </a:p>
        </p:txBody>
      </p:sp>
      <p:sp>
        <p:nvSpPr>
          <p:cNvPr id="3" name="灯片编号占位符 2">
            <a:extLst>
              <a:ext uri="{FF2B5EF4-FFF2-40B4-BE49-F238E27FC236}">
                <a16:creationId xmlns:a16="http://schemas.microsoft.com/office/drawing/2014/main" id="{9FEAAF13-12F1-F9BA-684A-3BB1D0B5698C}"/>
              </a:ext>
            </a:extLst>
          </p:cNvPr>
          <p:cNvSpPr>
            <a:spLocks noGrp="1"/>
          </p:cNvSpPr>
          <p:nvPr>
            <p:ph type="sldNum" sz="quarter" idx="12"/>
          </p:nvPr>
        </p:nvSpPr>
        <p:spPr/>
        <p:txBody>
          <a:bodyPr/>
          <a:lstStyle/>
          <a:p>
            <a:fld id="{E31008D9-F0B1-D749-B2AB-825935940C7B}" type="slidenum">
              <a:rPr kumimoji="1" lang="zh-CN" altLang="en-US" smtClean="0"/>
              <a:t>8</a:t>
            </a:fld>
            <a:endParaRPr kumimoji="1" lang="zh-CN" altLang="en-US"/>
          </a:p>
        </p:txBody>
      </p:sp>
      <p:grpSp>
        <p:nvGrpSpPr>
          <p:cNvPr id="4" name="组合 3">
            <a:extLst>
              <a:ext uri="{FF2B5EF4-FFF2-40B4-BE49-F238E27FC236}">
                <a16:creationId xmlns:a16="http://schemas.microsoft.com/office/drawing/2014/main" id="{74403A60-F9E0-66D7-6DFB-1644526BA46B}"/>
              </a:ext>
            </a:extLst>
          </p:cNvPr>
          <p:cNvGrpSpPr/>
          <p:nvPr/>
        </p:nvGrpSpPr>
        <p:grpSpPr>
          <a:xfrm>
            <a:off x="887082" y="915595"/>
            <a:ext cx="10417836" cy="3395919"/>
            <a:chOff x="887082" y="2738181"/>
            <a:chExt cx="10417836" cy="3395919"/>
          </a:xfrm>
        </p:grpSpPr>
        <p:sp>
          <p:nvSpPr>
            <p:cNvPr id="5" name="椭圆 4">
              <a:extLst>
                <a:ext uri="{FF2B5EF4-FFF2-40B4-BE49-F238E27FC236}">
                  <a16:creationId xmlns:a16="http://schemas.microsoft.com/office/drawing/2014/main" id="{C2E41B79-A374-2CB2-3DF4-AD262543C986}"/>
                </a:ext>
              </a:extLst>
            </p:cNvPr>
            <p:cNvSpPr/>
            <p:nvPr/>
          </p:nvSpPr>
          <p:spPr>
            <a:xfrm>
              <a:off x="5481638" y="3348038"/>
              <a:ext cx="1228725" cy="1228725"/>
            </a:xfrm>
            <a:prstGeom prst="ellipse">
              <a:avLst/>
            </a:prstGeom>
            <a:solidFill>
              <a:schemeClr val="accent6"/>
            </a:solidFill>
            <a:ln w="12700" cap="rnd">
              <a:noFill/>
              <a:prstDash val="solid"/>
              <a:round/>
              <a:headEnd/>
              <a:tailEnd/>
            </a:ln>
            <a:effectLst>
              <a:outerShdw blurRad="254000" dist="127000" algn="ctr"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椭圆 5">
              <a:extLst>
                <a:ext uri="{FF2B5EF4-FFF2-40B4-BE49-F238E27FC236}">
                  <a16:creationId xmlns:a16="http://schemas.microsoft.com/office/drawing/2014/main" id="{0553FE75-F9DC-21AC-9A4E-B31C460814E1}"/>
                </a:ext>
              </a:extLst>
            </p:cNvPr>
            <p:cNvSpPr/>
            <p:nvPr/>
          </p:nvSpPr>
          <p:spPr>
            <a:xfrm>
              <a:off x="3489098" y="4726213"/>
              <a:ext cx="1228725" cy="1228725"/>
            </a:xfrm>
            <a:prstGeom prst="ellipse">
              <a:avLst/>
            </a:prstGeom>
            <a:solidFill>
              <a:schemeClr val="accent5"/>
            </a:solidFill>
            <a:ln w="12700" cap="rnd">
              <a:noFill/>
              <a:prstDash val="solid"/>
              <a:round/>
              <a:headEnd/>
              <a:tailE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16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椭圆 6">
              <a:extLst>
                <a:ext uri="{FF2B5EF4-FFF2-40B4-BE49-F238E27FC236}">
                  <a16:creationId xmlns:a16="http://schemas.microsoft.com/office/drawing/2014/main" id="{AD5EF9DF-8173-2D0E-C49C-6516DEBF1BCD}"/>
                </a:ext>
              </a:extLst>
            </p:cNvPr>
            <p:cNvSpPr/>
            <p:nvPr/>
          </p:nvSpPr>
          <p:spPr>
            <a:xfrm>
              <a:off x="7474176" y="4726213"/>
              <a:ext cx="1228725" cy="1228725"/>
            </a:xfrm>
            <a:prstGeom prst="ellipse">
              <a:avLst/>
            </a:prstGeom>
            <a:solidFill>
              <a:schemeClr val="accent1"/>
            </a:solidFill>
            <a:ln w="12700" cap="rnd">
              <a:noFill/>
              <a:prstDash val="solid"/>
              <a:round/>
              <a:headEnd/>
              <a:tailE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16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椭圆 7">
              <a:extLst>
                <a:ext uri="{FF2B5EF4-FFF2-40B4-BE49-F238E27FC236}">
                  <a16:creationId xmlns:a16="http://schemas.microsoft.com/office/drawing/2014/main" id="{222B6DB9-D581-A73E-C6E7-07A37FD09016}"/>
                </a:ext>
              </a:extLst>
            </p:cNvPr>
            <p:cNvSpPr/>
            <p:nvPr/>
          </p:nvSpPr>
          <p:spPr>
            <a:xfrm>
              <a:off x="4254385" y="3705902"/>
              <a:ext cx="1228725" cy="1228725"/>
            </a:xfrm>
            <a:prstGeom prst="ellipse">
              <a:avLst/>
            </a:prstGeom>
            <a:solidFill>
              <a:schemeClr val="accent2"/>
            </a:solidFill>
            <a:ln w="12700" cap="rnd">
              <a:noFill/>
              <a:prstDash val="solid"/>
              <a:round/>
              <a:headEnd/>
              <a:tailE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16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a:extLst>
                <a:ext uri="{FF2B5EF4-FFF2-40B4-BE49-F238E27FC236}">
                  <a16:creationId xmlns:a16="http://schemas.microsoft.com/office/drawing/2014/main" id="{4C701E11-DE85-6593-1918-F2DF501F4A7A}"/>
                </a:ext>
              </a:extLst>
            </p:cNvPr>
            <p:cNvSpPr/>
            <p:nvPr/>
          </p:nvSpPr>
          <p:spPr>
            <a:xfrm>
              <a:off x="6708889" y="3705902"/>
              <a:ext cx="1228725" cy="1228725"/>
            </a:xfrm>
            <a:prstGeom prst="ellipse">
              <a:avLst/>
            </a:prstGeom>
            <a:solidFill>
              <a:schemeClr val="accent3"/>
            </a:solid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任意多边形 6">
              <a:extLst>
                <a:ext uri="{FF2B5EF4-FFF2-40B4-BE49-F238E27FC236}">
                  <a16:creationId xmlns:a16="http://schemas.microsoft.com/office/drawing/2014/main" id="{E7C64D67-DAF9-794E-5301-5FF81E673E7B}"/>
                </a:ext>
              </a:extLst>
            </p:cNvPr>
            <p:cNvSpPr/>
            <p:nvPr/>
          </p:nvSpPr>
          <p:spPr>
            <a:xfrm>
              <a:off x="3989161" y="4027261"/>
              <a:ext cx="4213678" cy="2106839"/>
            </a:xfrm>
            <a:custGeom>
              <a:avLst/>
              <a:gdLst>
                <a:gd name="connsiteX0" fmla="*/ 2106839 w 4213678"/>
                <a:gd name="connsiteY0" fmla="*/ 0 h 2106839"/>
                <a:gd name="connsiteX1" fmla="*/ 4213678 w 4213678"/>
                <a:gd name="connsiteY1" fmla="*/ 2106839 h 2106839"/>
                <a:gd name="connsiteX2" fmla="*/ 0 w 4213678"/>
                <a:gd name="connsiteY2" fmla="*/ 2106839 h 2106839"/>
                <a:gd name="connsiteX3" fmla="*/ 2106839 w 4213678"/>
                <a:gd name="connsiteY3" fmla="*/ 0 h 2106839"/>
              </a:gdLst>
              <a:ahLst/>
              <a:cxnLst>
                <a:cxn ang="0">
                  <a:pos x="connsiteX0" y="connsiteY0"/>
                </a:cxn>
                <a:cxn ang="0">
                  <a:pos x="connsiteX1" y="connsiteY1"/>
                </a:cxn>
                <a:cxn ang="0">
                  <a:pos x="connsiteX2" y="connsiteY2"/>
                </a:cxn>
                <a:cxn ang="0">
                  <a:pos x="connsiteX3" y="connsiteY3"/>
                </a:cxn>
              </a:cxnLst>
              <a:rect l="l" t="t" r="r" b="b"/>
              <a:pathLst>
                <a:path w="4213678" h="2106839">
                  <a:moveTo>
                    <a:pt x="2106839" y="0"/>
                  </a:moveTo>
                  <a:cubicBezTo>
                    <a:pt x="3270414" y="0"/>
                    <a:pt x="4213678" y="943264"/>
                    <a:pt x="4213678" y="2106839"/>
                  </a:cubicBezTo>
                  <a:lnTo>
                    <a:pt x="0" y="2106839"/>
                  </a:lnTo>
                  <a:cubicBezTo>
                    <a:pt x="0" y="943264"/>
                    <a:pt x="943264" y="0"/>
                    <a:pt x="2106839" y="0"/>
                  </a:cubicBezTo>
                  <a:close/>
                </a:path>
              </a:pathLst>
            </a:cu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endPar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a:extLst>
                <a:ext uri="{FF2B5EF4-FFF2-40B4-BE49-F238E27FC236}">
                  <a16:creationId xmlns:a16="http://schemas.microsoft.com/office/drawing/2014/main" id="{D839927E-8B3D-8E75-3886-861823CE5451}"/>
                </a:ext>
              </a:extLst>
            </p:cNvPr>
            <p:cNvSpPr txBox="1"/>
            <p:nvPr/>
          </p:nvSpPr>
          <p:spPr>
            <a:xfrm>
              <a:off x="3579033" y="4980172"/>
              <a:ext cx="585417" cy="954107"/>
            </a:xfrm>
            <a:prstGeom prst="rect">
              <a:avLst/>
            </a:prstGeom>
            <a:noFill/>
          </p:spPr>
          <p:txBody>
            <a:bodyPr wrap="square" rtlCol="0">
              <a:spAutoFit/>
            </a:bodyPr>
            <a:lstStyle/>
            <a:p>
              <a:pPr algn="ctr"/>
              <a:r>
                <a:rPr lang="en-US" altLang="zh-CN"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a:extLst>
                <a:ext uri="{FF2B5EF4-FFF2-40B4-BE49-F238E27FC236}">
                  <a16:creationId xmlns:a16="http://schemas.microsoft.com/office/drawing/2014/main" id="{7D520CF1-730A-DFF1-4D94-5902BEB43467}"/>
                </a:ext>
              </a:extLst>
            </p:cNvPr>
            <p:cNvSpPr txBox="1"/>
            <p:nvPr/>
          </p:nvSpPr>
          <p:spPr>
            <a:xfrm>
              <a:off x="4429293" y="3897515"/>
              <a:ext cx="627096" cy="523220"/>
            </a:xfrm>
            <a:prstGeom prst="rect">
              <a:avLst/>
            </a:prstGeom>
            <a:noFill/>
          </p:spPr>
          <p:txBody>
            <a:bodyPr wrap="none" rtlCol="0">
              <a:spAutoFit/>
            </a:bodyPr>
            <a:lstStyle/>
            <a:p>
              <a:pPr algn="ctr"/>
              <a:r>
                <a:rPr lang="en-US" altLang="zh-CN"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12">
              <a:extLst>
                <a:ext uri="{FF2B5EF4-FFF2-40B4-BE49-F238E27FC236}">
                  <a16:creationId xmlns:a16="http://schemas.microsoft.com/office/drawing/2014/main" id="{2A81738C-2F50-DF58-F54A-71E5802E39A3}"/>
                </a:ext>
              </a:extLst>
            </p:cNvPr>
            <p:cNvSpPr txBox="1"/>
            <p:nvPr/>
          </p:nvSpPr>
          <p:spPr>
            <a:xfrm>
              <a:off x="5782452" y="3482699"/>
              <a:ext cx="627096" cy="523220"/>
            </a:xfrm>
            <a:prstGeom prst="rect">
              <a:avLst/>
            </a:prstGeom>
            <a:noFill/>
          </p:spPr>
          <p:txBody>
            <a:bodyPr wrap="none" rtlCol="0">
              <a:spAutoFit/>
            </a:bodyPr>
            <a:lstStyle/>
            <a:p>
              <a:pPr algn="ctr"/>
              <a:r>
                <a:rPr lang="en-US" altLang="zh-CN"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a:extLst>
                <a:ext uri="{FF2B5EF4-FFF2-40B4-BE49-F238E27FC236}">
                  <a16:creationId xmlns:a16="http://schemas.microsoft.com/office/drawing/2014/main" id="{8A566224-2770-CA13-E07B-6ECEC33F5576}"/>
                </a:ext>
              </a:extLst>
            </p:cNvPr>
            <p:cNvSpPr txBox="1"/>
            <p:nvPr/>
          </p:nvSpPr>
          <p:spPr>
            <a:xfrm>
              <a:off x="7043856" y="3897515"/>
              <a:ext cx="627096" cy="523220"/>
            </a:xfrm>
            <a:prstGeom prst="rect">
              <a:avLst/>
            </a:prstGeom>
            <a:noFill/>
          </p:spPr>
          <p:txBody>
            <a:bodyPr wrap="none" rtlCol="0">
              <a:spAutoFit/>
            </a:bodyPr>
            <a:lstStyle/>
            <a:p>
              <a:pPr algn="ctr"/>
              <a:r>
                <a:rPr lang="en-US" altLang="zh-CN"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
              <a:extLst>
                <a:ext uri="{FF2B5EF4-FFF2-40B4-BE49-F238E27FC236}">
                  <a16:creationId xmlns:a16="http://schemas.microsoft.com/office/drawing/2014/main" id="{042F49BF-0E9E-D293-F673-4EFC973627CC}"/>
                </a:ext>
              </a:extLst>
            </p:cNvPr>
            <p:cNvSpPr txBox="1"/>
            <p:nvPr/>
          </p:nvSpPr>
          <p:spPr>
            <a:xfrm>
              <a:off x="7979713" y="4980172"/>
              <a:ext cx="585417" cy="954107"/>
            </a:xfrm>
            <a:prstGeom prst="rect">
              <a:avLst/>
            </a:prstGeom>
            <a:noFill/>
          </p:spPr>
          <p:txBody>
            <a:bodyPr wrap="square" rtlCol="0">
              <a:spAutoFit/>
            </a:bodyPr>
            <a:lstStyle/>
            <a:p>
              <a:pPr algn="ctr"/>
              <a:r>
                <a:rPr lang="en-US" altLang="zh-CN"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sz="2800" b="1" i="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15">
              <a:extLst>
                <a:ext uri="{FF2B5EF4-FFF2-40B4-BE49-F238E27FC236}">
                  <a16:creationId xmlns:a16="http://schemas.microsoft.com/office/drawing/2014/main" id="{59B0D3CF-3F01-67E8-95EF-F6F1A5A15C2D}"/>
                </a:ext>
              </a:extLst>
            </p:cNvPr>
            <p:cNvSpPr txBox="1"/>
            <p:nvPr/>
          </p:nvSpPr>
          <p:spPr>
            <a:xfrm>
              <a:off x="4298397" y="5032560"/>
              <a:ext cx="3496328" cy="461665"/>
            </a:xfrm>
            <a:prstGeom prst="rect">
              <a:avLst/>
            </a:prstGeom>
            <a:noFill/>
          </p:spPr>
          <p:txBody>
            <a:bodyPr wrap="square">
              <a:spAutoFit/>
            </a:bodyPr>
            <a:lstStyle>
              <a:defPPr>
                <a:defRPr lang="zh-CN"/>
              </a:defPPr>
              <a:lvl1pPr marR="0" lvl="0" indent="0" algn="ctr" defTabSz="913765" fontAlgn="auto">
                <a:lnSpc>
                  <a:spcPct val="100000"/>
                </a:lnSpc>
                <a:spcBef>
                  <a:spcPts val="0"/>
                </a:spcBef>
                <a:spcAft>
                  <a:spcPts val="0"/>
                </a:spcAft>
                <a:buClrTx/>
                <a:buSzPct val="25000"/>
                <a:buFontTx/>
                <a:buNone/>
                <a:defRPr kumimoji="0" sz="2400" b="1" i="0" u="none" strike="noStrike" cap="none" spc="0" normalizeH="0" baseline="0">
                  <a:ln>
                    <a:noFill/>
                  </a:ln>
                  <a:effectLst/>
                  <a:uLnTx/>
                  <a:uFillTx/>
                </a:defRPr>
              </a:lvl1pPr>
            </a:lstStyle>
            <a:p>
              <a:r>
                <a:rPr lang="zh-CN" altLang="en-US" dirty="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全面开源</a:t>
              </a:r>
              <a:endParaRPr lang="en-US" altLang="zh-CN" dirty="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16">
              <a:extLst>
                <a:ext uri="{FF2B5EF4-FFF2-40B4-BE49-F238E27FC236}">
                  <a16:creationId xmlns:a16="http://schemas.microsoft.com/office/drawing/2014/main" id="{39349D8B-A74E-92D1-D3EE-C3FAB40FFA7D}"/>
                </a:ext>
              </a:extLst>
            </p:cNvPr>
            <p:cNvSpPr txBox="1"/>
            <p:nvPr/>
          </p:nvSpPr>
          <p:spPr>
            <a:xfrm>
              <a:off x="887082" y="5150146"/>
              <a:ext cx="2371770" cy="646331"/>
            </a:xfrm>
            <a:prstGeom prst="rect">
              <a:avLst/>
            </a:prstGeom>
          </p:spPr>
          <p:txBody>
            <a:bodyPr wrap="square" rtlCol="0">
              <a:spAutoFit/>
            </a:bodyPr>
            <a:lstStyle>
              <a:defPPr>
                <a:defRPr lang="zh-CN"/>
              </a:defPPr>
              <a:lvl1pPr>
                <a:lnSpc>
                  <a:spcPts val="1500"/>
                </a:lnSpc>
                <a:defRPr sz="900"/>
              </a:lvl1pPr>
            </a:lstStyle>
            <a:p>
              <a:pPr algn="r">
                <a:lnSpc>
                  <a:spcPct val="100000"/>
                </a:lnSpc>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加快产品生态完善</a:t>
              </a:r>
              <a:endParaRPr lang="en-US" altLang="zh-CN" sz="1800" dirty="0">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00000"/>
                </a:lnSpc>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形成持续维护的基础</a:t>
              </a:r>
            </a:p>
          </p:txBody>
        </p:sp>
        <p:sp>
          <p:nvSpPr>
            <p:cNvPr id="18" name="文本框 17">
              <a:extLst>
                <a:ext uri="{FF2B5EF4-FFF2-40B4-BE49-F238E27FC236}">
                  <a16:creationId xmlns:a16="http://schemas.microsoft.com/office/drawing/2014/main" id="{D58095C9-D279-CC46-93A9-E0BE9A0050A6}"/>
                </a:ext>
              </a:extLst>
            </p:cNvPr>
            <p:cNvSpPr txBox="1"/>
            <p:nvPr/>
          </p:nvSpPr>
          <p:spPr>
            <a:xfrm>
              <a:off x="1783903" y="3856774"/>
              <a:ext cx="2371770" cy="483915"/>
            </a:xfrm>
            <a:prstGeom prst="rect">
              <a:avLst/>
            </a:prstGeom>
          </p:spPr>
          <p:txBody>
            <a:bodyPr wrap="square" rtlCol="0">
              <a:spAutoFit/>
            </a:bodyPr>
            <a:lstStyle>
              <a:defPPr>
                <a:defRPr lang="zh-CN"/>
              </a:defPPr>
              <a:lvl1pPr algn="ctr">
                <a:lnSpc>
                  <a:spcPct val="100000"/>
                </a:lnSpc>
                <a:defRPr>
                  <a:latin typeface="微软雅黑" panose="020B0503020204020204" pitchFamily="34" charset="-122"/>
                  <a:ea typeface="微软雅黑" panose="020B0503020204020204" pitchFamily="34" charset="-122"/>
                </a:defRPr>
              </a:lvl1pPr>
            </a:lstStyle>
            <a:p>
              <a:r>
                <a:rPr lang="zh-CN" altLang="en-US" dirty="0">
                  <a:sym typeface="微软雅黑" panose="020B0503020204020204" pitchFamily="34" charset="-122"/>
                </a:rPr>
                <a:t>加快在不同应用领域</a:t>
              </a:r>
              <a:endParaRPr lang="en-US" altLang="zh-CN" dirty="0">
                <a:sym typeface="微软雅黑" panose="020B0503020204020204" pitchFamily="34" charset="-122"/>
              </a:endParaRPr>
            </a:p>
            <a:p>
              <a:r>
                <a:rPr lang="zh-CN" altLang="en-US" dirty="0">
                  <a:sym typeface="微软雅黑" panose="020B0503020204020204" pitchFamily="34" charset="-122"/>
                </a:rPr>
                <a:t>解决方案开发</a:t>
              </a:r>
            </a:p>
          </p:txBody>
        </p:sp>
        <p:sp>
          <p:nvSpPr>
            <p:cNvPr id="19" name="文本框 18">
              <a:extLst>
                <a:ext uri="{FF2B5EF4-FFF2-40B4-BE49-F238E27FC236}">
                  <a16:creationId xmlns:a16="http://schemas.microsoft.com/office/drawing/2014/main" id="{0CBDB731-7566-6B29-60C0-FA4803962A4C}"/>
                </a:ext>
              </a:extLst>
            </p:cNvPr>
            <p:cNvSpPr txBox="1"/>
            <p:nvPr/>
          </p:nvSpPr>
          <p:spPr>
            <a:xfrm>
              <a:off x="4907859" y="2738181"/>
              <a:ext cx="2371770" cy="646331"/>
            </a:xfrm>
            <a:prstGeom prst="rect">
              <a:avLst/>
            </a:prstGeom>
          </p:spPr>
          <p:txBody>
            <a:bodyPr wrap="square" rtlCol="0">
              <a:spAutoFit/>
            </a:bodyPr>
            <a:lstStyle>
              <a:defPPr>
                <a:defRPr lang="zh-CN"/>
              </a:defPPr>
              <a:lvl1pPr>
                <a:lnSpc>
                  <a:spcPts val="1500"/>
                </a:lnSpc>
                <a:defRPr sz="900"/>
              </a:lvl1pPr>
            </a:lstStyle>
            <a:p>
              <a:pPr algn="ctr">
                <a:lnSpc>
                  <a:spcPct val="100000"/>
                </a:lnSpc>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建立品牌形象</a:t>
              </a:r>
              <a:endParaRPr lang="en-US" altLang="zh-CN" sz="1800"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00000"/>
                </a:lnSpc>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与行业地位</a:t>
              </a:r>
              <a:endParaRPr lang="en-US" altLang="zh-CN"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a:extLst>
                <a:ext uri="{FF2B5EF4-FFF2-40B4-BE49-F238E27FC236}">
                  <a16:creationId xmlns:a16="http://schemas.microsoft.com/office/drawing/2014/main" id="{8B0816BF-8EAB-EE4D-B77B-15D0D987D4BD}"/>
                </a:ext>
              </a:extLst>
            </p:cNvPr>
            <p:cNvSpPr txBox="1"/>
            <p:nvPr/>
          </p:nvSpPr>
          <p:spPr>
            <a:xfrm>
              <a:off x="8202839" y="3856775"/>
              <a:ext cx="2371770" cy="291555"/>
            </a:xfrm>
            <a:prstGeom prst="rect">
              <a:avLst/>
            </a:prstGeom>
          </p:spPr>
          <p:txBody>
            <a:bodyPr wrap="square" rtlCol="0">
              <a:spAutoFit/>
            </a:bodyPr>
            <a:lstStyle>
              <a:defPPr>
                <a:defRPr lang="zh-CN"/>
              </a:defPPr>
              <a:lvl1pPr>
                <a:lnSpc>
                  <a:spcPts val="1500"/>
                </a:lnSpc>
                <a:defRPr sz="900"/>
              </a:lvl1pPr>
            </a:lstStyle>
            <a:p>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拓展潜在量产客户</a:t>
              </a:r>
              <a:endParaRPr lang="en-US" altLang="zh-CN"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a:extLst>
                <a:ext uri="{FF2B5EF4-FFF2-40B4-BE49-F238E27FC236}">
                  <a16:creationId xmlns:a16="http://schemas.microsoft.com/office/drawing/2014/main" id="{F79BAF9D-9A9C-3740-AD28-77334C327EA1}"/>
                </a:ext>
              </a:extLst>
            </p:cNvPr>
            <p:cNvSpPr txBox="1"/>
            <p:nvPr/>
          </p:nvSpPr>
          <p:spPr>
            <a:xfrm>
              <a:off x="8933148" y="5150146"/>
              <a:ext cx="2371770" cy="291555"/>
            </a:xfrm>
            <a:prstGeom prst="rect">
              <a:avLst/>
            </a:prstGeom>
          </p:spPr>
          <p:txBody>
            <a:bodyPr wrap="square" rtlCol="0">
              <a:spAutoFit/>
            </a:bodyPr>
            <a:lstStyle>
              <a:defPPr>
                <a:defRPr lang="zh-CN"/>
              </a:defPPr>
              <a:lvl1pPr>
                <a:lnSpc>
                  <a:spcPts val="1500"/>
                </a:lnSpc>
                <a:defRPr sz="900"/>
              </a:lvl1pPr>
            </a:lstStyle>
            <a:p>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培养应用开发人才</a:t>
              </a:r>
              <a:endParaRPr lang="en-US" altLang="zh-CN" sz="18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4111016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1188CA14-1656-213B-D044-2930466B5E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3700" y="926061"/>
            <a:ext cx="8022980" cy="4515498"/>
          </a:xfrm>
          <a:prstGeom prst="rect">
            <a:avLst/>
          </a:prstGeom>
        </p:spPr>
      </p:pic>
      <p:sp>
        <p:nvSpPr>
          <p:cNvPr id="6" name="标题 5">
            <a:extLst>
              <a:ext uri="{FF2B5EF4-FFF2-40B4-BE49-F238E27FC236}">
                <a16:creationId xmlns:a16="http://schemas.microsoft.com/office/drawing/2014/main" id="{61F928F7-00FB-4FF8-BD32-A50D98A72089}"/>
              </a:ext>
            </a:extLst>
          </p:cNvPr>
          <p:cNvSpPr>
            <a:spLocks noGrp="1"/>
          </p:cNvSpPr>
          <p:nvPr>
            <p:ph type="title"/>
          </p:nvPr>
        </p:nvSpPr>
        <p:spPr>
          <a:xfrm>
            <a:off x="692085" y="141459"/>
            <a:ext cx="8534498" cy="493200"/>
          </a:xfrm>
          <a:ln>
            <a:noFill/>
          </a:ln>
        </p:spPr>
        <p:txBody>
          <a:bodyPr/>
          <a:lstStyle/>
          <a:p>
            <a:r>
              <a:rPr lang="zh-CN" altLang="en-US" sz="2800" dirty="0">
                <a:solidFill>
                  <a:srgbClr val="000000"/>
                </a:solidFill>
                <a:latin typeface="微软雅黑" panose="020B0503020204020204" pitchFamily="34" charset="-122"/>
                <a:ea typeface="微软雅黑" panose="020B0503020204020204" pitchFamily="34" charset="-122"/>
                <a:cs typeface="Arial"/>
                <a:sym typeface="微软雅黑" panose="020B0503020204020204" pitchFamily="34" charset="-122"/>
              </a:rPr>
              <a:t>开源原则</a:t>
            </a:r>
          </a:p>
        </p:txBody>
      </p:sp>
      <p:sp>
        <p:nvSpPr>
          <p:cNvPr id="3" name="灯片编号占位符 2">
            <a:extLst>
              <a:ext uri="{FF2B5EF4-FFF2-40B4-BE49-F238E27FC236}">
                <a16:creationId xmlns:a16="http://schemas.microsoft.com/office/drawing/2014/main" id="{4F230D4F-D0AB-4149-8C88-E3DD67B43B5C}"/>
              </a:ext>
            </a:extLst>
          </p:cNvPr>
          <p:cNvSpPr>
            <a:spLocks noGrp="1"/>
          </p:cNvSpPr>
          <p:nvPr>
            <p:ph type="sldNum" sz="quarter" idx="10"/>
          </p:nvPr>
        </p:nvSpPr>
        <p:spPr>
          <a:xfrm>
            <a:off x="0" y="6334813"/>
            <a:ext cx="692084" cy="414779"/>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008D9-F0B1-D749-B2AB-825935940C7B}" type="slidenum">
              <a:rPr lang="en-US" altLang="zh-CN" smtClean="0"/>
              <a:pPr/>
              <a:t>9</a:t>
            </a:fld>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a:extLst>
              <a:ext uri="{FF2B5EF4-FFF2-40B4-BE49-F238E27FC236}">
                <a16:creationId xmlns:a16="http://schemas.microsoft.com/office/drawing/2014/main" id="{A46E5FB4-4420-1012-5746-CA951CDE104C}"/>
              </a:ext>
            </a:extLst>
          </p:cNvPr>
          <p:cNvGrpSpPr/>
          <p:nvPr/>
        </p:nvGrpSpPr>
        <p:grpSpPr>
          <a:xfrm>
            <a:off x="660400" y="1054100"/>
            <a:ext cx="5461000" cy="4491214"/>
            <a:chOff x="660400" y="1054100"/>
            <a:chExt cx="5461000" cy="4491214"/>
          </a:xfrm>
        </p:grpSpPr>
        <p:sp>
          <p:nvSpPr>
            <p:cNvPr id="9" name="iṡ1íḑê">
              <a:extLst>
                <a:ext uri="{FF2B5EF4-FFF2-40B4-BE49-F238E27FC236}">
                  <a16:creationId xmlns:a16="http://schemas.microsoft.com/office/drawing/2014/main" id="{0134AE7A-8AA9-9BDF-18E5-DAC418FC83A1}"/>
                </a:ext>
              </a:extLst>
            </p:cNvPr>
            <p:cNvSpPr/>
            <p:nvPr/>
          </p:nvSpPr>
          <p:spPr>
            <a:xfrm>
              <a:off x="1547899" y="2334563"/>
              <a:ext cx="4548101" cy="50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nSpc>
                  <a:spcPct val="130000"/>
                </a:lnSpc>
              </a:pPr>
              <a:r>
                <a:rPr kumimoji="1"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包括但不限于源代码、设计文档或产品内容等</a:t>
              </a:r>
              <a:endParaRPr kumimoji="1" lang="en-US"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íšlïḑé">
              <a:extLst>
                <a:ext uri="{FF2B5EF4-FFF2-40B4-BE49-F238E27FC236}">
                  <a16:creationId xmlns:a16="http://schemas.microsoft.com/office/drawing/2014/main" id="{BC1A0451-9018-91DB-B68B-658B127CDA5F}"/>
                </a:ext>
              </a:extLst>
            </p:cNvPr>
            <p:cNvSpPr/>
            <p:nvPr/>
          </p:nvSpPr>
          <p:spPr>
            <a:xfrm>
              <a:off x="1547898" y="1618337"/>
              <a:ext cx="4573502" cy="710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a:buSzPct val="25000"/>
              </a:pPr>
              <a:r>
                <a:rPr lang="zh-CN" altLang="en-US" sz="32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原则上</a:t>
              </a:r>
              <a:r>
                <a:rPr lang="zh-CN" altLang="en-US" sz="3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都开源</a:t>
              </a:r>
              <a:r>
                <a:rPr lang="en-US" altLang="zh-CN" sz="3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11" name="íślíḍé" descr="前引号">
              <a:extLst>
                <a:ext uri="{FF2B5EF4-FFF2-40B4-BE49-F238E27FC236}">
                  <a16:creationId xmlns:a16="http://schemas.microsoft.com/office/drawing/2014/main" id="{CA6EE358-7112-3A06-92BC-FE886CFEF9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00" y="1054100"/>
              <a:ext cx="887498" cy="914400"/>
            </a:xfrm>
            <a:prstGeom prst="rect">
              <a:avLst/>
            </a:prstGeom>
          </p:spPr>
        </p:pic>
        <p:sp>
          <p:nvSpPr>
            <p:cNvPr id="12" name="ïśḻîḍé">
              <a:extLst>
                <a:ext uri="{FF2B5EF4-FFF2-40B4-BE49-F238E27FC236}">
                  <a16:creationId xmlns:a16="http://schemas.microsoft.com/office/drawing/2014/main" id="{9F36C0FB-F860-E605-B347-8C8F1D9E5B54}"/>
                </a:ext>
              </a:extLst>
            </p:cNvPr>
            <p:cNvSpPr/>
            <p:nvPr/>
          </p:nvSpPr>
          <p:spPr>
            <a:xfrm flipH="1">
              <a:off x="1643562" y="4091241"/>
              <a:ext cx="2349610" cy="52535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4000" rtlCol="0" anchor="ctr" anchorCtr="0">
              <a:noAutofit/>
            </a:bodyPr>
            <a:lstStyle/>
            <a:p>
              <a:r>
                <a:rPr kumimoji="1"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除非</a:t>
              </a:r>
              <a:endParaRPr kumimoji="1" lang="en-US" altLang="zh-CN"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îšļiďé">
              <a:extLst>
                <a:ext uri="{FF2B5EF4-FFF2-40B4-BE49-F238E27FC236}">
                  <a16:creationId xmlns:a16="http://schemas.microsoft.com/office/drawing/2014/main" id="{8D389DD3-529A-B4ED-8125-DD96F3498F47}"/>
                </a:ext>
              </a:extLst>
            </p:cNvPr>
            <p:cNvSpPr/>
            <p:nvPr/>
          </p:nvSpPr>
          <p:spPr>
            <a:xfrm flipH="1">
              <a:off x="1547898" y="4718192"/>
              <a:ext cx="3519402" cy="827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marL="171450" indent="-171450">
                <a:lnSpc>
                  <a:spcPct val="130000"/>
                </a:lnSpc>
                <a:buFont typeface="Arial" panose="020B0604020202020204" pitchFamily="34" charset="0"/>
                <a:buChar char="•"/>
              </a:pPr>
              <a:r>
                <a:rPr kumimoji="1"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开源会泄露公司机密</a:t>
              </a:r>
              <a:endParaRPr kumimoji="1" lang="en-US"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nSpc>
                  <a:spcPct val="130000"/>
                </a:lnSpc>
                <a:buFont typeface="Arial" panose="020B0604020202020204" pitchFamily="34" charset="0"/>
                <a:buChar char="•"/>
              </a:pPr>
              <a:r>
                <a:rPr kumimoji="1"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第三方</a:t>
              </a:r>
              <a:r>
                <a:rPr kumimoji="1" lang="en-US"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IP</a:t>
              </a:r>
              <a:r>
                <a:rPr kumimoji="1"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a:t>
              </a:r>
              <a:r>
                <a:rPr kumimoji="1" lang="en-US"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Owner</a:t>
              </a:r>
              <a:r>
                <a:rPr kumimoji="1"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不同意</a:t>
              </a:r>
              <a:endParaRPr kumimoji="1" lang="en-US"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4" name="ïSḻîḑè">
              <a:extLst>
                <a:ext uri="{FF2B5EF4-FFF2-40B4-BE49-F238E27FC236}">
                  <a16:creationId xmlns:a16="http://schemas.microsoft.com/office/drawing/2014/main" id="{E7033BF9-8AA7-75E9-100B-ADC39E2D4AD8}"/>
                </a:ext>
              </a:extLst>
            </p:cNvPr>
            <p:cNvCxnSpPr>
              <a:cxnSpLocks/>
            </p:cNvCxnSpPr>
            <p:nvPr/>
          </p:nvCxnSpPr>
          <p:spPr>
            <a:xfrm>
              <a:off x="1643562" y="3613190"/>
              <a:ext cx="3830138"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pic>
        <p:nvPicPr>
          <p:cNvPr id="15" name="图片 14">
            <a:extLst>
              <a:ext uri="{FF2B5EF4-FFF2-40B4-BE49-F238E27FC236}">
                <a16:creationId xmlns:a16="http://schemas.microsoft.com/office/drawing/2014/main" id="{0622EB9C-3055-5F1B-9616-274800F360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5175" y="3526021"/>
            <a:ext cx="4236415" cy="2384342"/>
          </a:xfrm>
          <a:prstGeom prst="rect">
            <a:avLst/>
          </a:prstGeom>
        </p:spPr>
      </p:pic>
    </p:spTree>
    <p:extLst>
      <p:ext uri="{BB962C8B-B14F-4D97-AF65-F5344CB8AC3E}">
        <p14:creationId xmlns:p14="http://schemas.microsoft.com/office/powerpoint/2010/main" val="1734849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8422e06d-0b70-4996-8eda-9ff3f6a18007"/>
  <p:tag name="COMMONDATA" val="eyJoZGlkIjoiNTJjMmJkNzU4N2NjNThiNTdjZjlhNmVkMzE2M2Y1NWEifQ=="/>
</p:tagLst>
</file>

<file path=ppt/tags/tag2.xml><?xml version="1.0" encoding="utf-8"?>
<p:tagLst xmlns:a="http://schemas.openxmlformats.org/drawingml/2006/main" xmlns:r="http://schemas.openxmlformats.org/officeDocument/2006/relationships" xmlns:p="http://schemas.openxmlformats.org/presentationml/2006/main">
  <p:tag name="ISLIDE.DIAGRAM" val="#3618;"/>
</p:tagLst>
</file>

<file path=ppt/tags/tag3.xml><?xml version="1.0" encoding="utf-8"?>
<p:tagLst xmlns:a="http://schemas.openxmlformats.org/drawingml/2006/main" xmlns:r="http://schemas.openxmlformats.org/officeDocument/2006/relationships" xmlns:p="http://schemas.openxmlformats.org/presentationml/2006/main">
  <p:tag name="ISLIDE.DIAGRAM" val="#361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1864</TotalTime>
  <Words>3565</Words>
  <Application>Microsoft Office PowerPoint</Application>
  <PresentationFormat>宽屏</PresentationFormat>
  <Paragraphs>451</Paragraphs>
  <Slides>32</Slides>
  <Notes>24</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32</vt:i4>
      </vt:variant>
    </vt:vector>
  </HeadingPairs>
  <TitlesOfParts>
    <vt:vector size="37" baseType="lpstr">
      <vt:lpstr>等线</vt:lpstr>
      <vt:lpstr>微软雅黑</vt:lpstr>
      <vt:lpstr>Arial</vt:lpstr>
      <vt:lpstr>Calibri</vt:lpstr>
      <vt:lpstr>1_Office 主题​​</vt:lpstr>
      <vt:lpstr>RISC-V开源芯片，开发板 与生态社区建设</vt:lpstr>
      <vt:lpstr>目录</vt:lpstr>
      <vt:lpstr>RISC-V概况</vt:lpstr>
      <vt:lpstr>指令集发展简史</vt:lpstr>
      <vt:lpstr>RISC-V发展现状</vt:lpstr>
      <vt:lpstr>赛昉科技开源芯片 - JH7110</vt:lpstr>
      <vt:lpstr>赛昉科技开源板卡 - 昉·星光 2单板计算机</vt:lpstr>
      <vt:lpstr>为什么要做开源芯片</vt:lpstr>
      <vt:lpstr>开源原则</vt:lpstr>
      <vt:lpstr>开源具体策略</vt:lpstr>
      <vt:lpstr>2.1关于开源许可证</vt:lpstr>
      <vt:lpstr>2.2 赛昉科技为什么选择Linux?</vt:lpstr>
      <vt:lpstr>提供基于RISC-V的产品及整体解决方案</vt:lpstr>
      <vt:lpstr>1.1 开源硬件与生态社区的关系</vt:lpstr>
      <vt:lpstr>最新发布的RISC-V IP产品</vt:lpstr>
      <vt:lpstr>基于这些IP产品的下一代开源芯片</vt:lpstr>
      <vt:lpstr>1.2 开源芯片厂商主导生态适配 – 赛昉Debian案例</vt:lpstr>
      <vt:lpstr>1.3 开源社区生态适配 – VisionFive 2案例</vt:lpstr>
      <vt:lpstr>1.4 开源和商业伙伴群策群力促进生态发展</vt:lpstr>
      <vt:lpstr>2.1 介绍开源社区RVspace</vt:lpstr>
      <vt:lpstr>2.2 RVspace 2.0 板块划分理念</vt:lpstr>
      <vt:lpstr>2.3 RVspace 2.0 模块架构介绍-1</vt:lpstr>
      <vt:lpstr>3.1.1 产品中心 – 了解三大产品，获取对应资源</vt:lpstr>
      <vt:lpstr>3.1.2代码中心 – 了解开发进展，下载最新SDK源码</vt:lpstr>
      <vt:lpstr>3.1.3 文档中心 – 开放技术文档，参考设计和TRM</vt:lpstr>
      <vt:lpstr>3.1.4. 应用中心 – 开放上百例应用及源代码，盘活开发板</vt:lpstr>
      <vt:lpstr>3.2.1 购买中心 – 购买产品和配件，便捷操作，节省成本</vt:lpstr>
      <vt:lpstr>3.2.2. 合作中心 – 参与各类开源社区合作并获得开发赞助</vt:lpstr>
      <vt:lpstr>3.2.3.方案中心 – 各类芯片方案，均基于芯片开源协议开源</vt:lpstr>
      <vt:lpstr>3.2.4.交流中心 – 第一时间掌握RISC-V开源生态动态</vt:lpstr>
      <vt:lpstr>4. RVspace 2.0，等你来体验</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mkt</dc:creator>
  <cp:lastModifiedBy>Allen Xue</cp:lastModifiedBy>
  <cp:revision>846</cp:revision>
  <dcterms:created xsi:type="dcterms:W3CDTF">2020-04-27T08:54:00Z</dcterms:created>
  <dcterms:modified xsi:type="dcterms:W3CDTF">2023-09-11T09:56:12Z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16AB696146D6465B9809AE0C90276D64</vt:lpwstr>
  </property>
  <property fmtid="{D5CDD505-2E9C-101B-9397-08002B2CF9AE}" pid="3" name="KSOProductBuildVer">
    <vt:lpwstr>2052-11.1.0.13703</vt:lpwstr>
  </property>
</Properties>
</file>