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heme/theme2.xml" ContentType="application/vnd.openxmlformats-officedocument.theme+xml"/>
  <Override PartName="/ppt/tags/tag27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8"/>
  </p:notesMasterIdLst>
  <p:sldIdLst>
    <p:sldId id="256" r:id="rId2"/>
    <p:sldId id="258" r:id="rId3"/>
    <p:sldId id="259" r:id="rId4"/>
    <p:sldId id="851" r:id="rId5"/>
    <p:sldId id="852" r:id="rId6"/>
    <p:sldId id="844" r:id="rId7"/>
    <p:sldId id="845" r:id="rId8"/>
    <p:sldId id="853" r:id="rId9"/>
    <p:sldId id="854" r:id="rId10"/>
    <p:sldId id="857" r:id="rId11"/>
    <p:sldId id="855" r:id="rId12"/>
    <p:sldId id="858" r:id="rId13"/>
    <p:sldId id="856" r:id="rId14"/>
    <p:sldId id="859" r:id="rId15"/>
    <p:sldId id="860" r:id="rId16"/>
    <p:sldId id="849" r:id="rId17"/>
  </p:sldIdLst>
  <p:sldSz cx="12192000" cy="6858000"/>
  <p:notesSz cx="6858000" cy="9144000"/>
  <p:custDataLst>
    <p:tags r:id="rId1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45185"/>
    <a:srgbClr val="F7DDD5"/>
    <a:srgbClr val="FBC9CA"/>
    <a:srgbClr val="FFF2CC"/>
    <a:srgbClr val="E6BAB8"/>
    <a:srgbClr val="E5DFEB"/>
    <a:srgbClr val="AFF4ED"/>
    <a:srgbClr val="F9CCAD"/>
    <a:srgbClr val="3A9DD4"/>
    <a:srgbClr val="DEEC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3" autoAdjust="0"/>
    <p:restoredTop sz="94660"/>
  </p:normalViewPr>
  <p:slideViewPr>
    <p:cSldViewPr snapToGrid="0">
      <p:cViewPr varScale="1">
        <p:scale>
          <a:sx n="117" d="100"/>
          <a:sy n="117" d="100"/>
        </p:scale>
        <p:origin x="40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6C20CB-3250-4EB1-88FD-D95887C63C53}" type="datetimeFigureOut">
              <a:rPr lang="zh-CN" altLang="en-US" smtClean="0"/>
              <a:t>2023/10/27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AF1ADF-B09C-4EA2-B027-1DD176C9893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tags" Target="../tags/tag7.xml"/><Relationship Id="rId7" Type="http://schemas.openxmlformats.org/officeDocument/2006/relationships/image" Target="../media/image8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7.png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8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Relationship Id="rId6" Type="http://schemas.openxmlformats.org/officeDocument/2006/relationships/image" Target="../media/image6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image" Target="../media/image6.png"/><Relationship Id="rId5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7" Type="http://schemas.openxmlformats.org/officeDocument/2006/relationships/image" Target="../media/image6.png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image" Target="../media/image9.png"/><Relationship Id="rId5" Type="http://schemas.openxmlformats.org/officeDocument/2006/relationships/image" Target="../media/image7.png"/><Relationship Id="rId4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tags" Target="../tags/tag22.xml"/><Relationship Id="rId13" Type="http://schemas.openxmlformats.org/officeDocument/2006/relationships/slideMaster" Target="../slideMasters/slideMaster1.xml"/><Relationship Id="rId18" Type="http://schemas.openxmlformats.org/officeDocument/2006/relationships/image" Target="../media/image6.png"/><Relationship Id="rId3" Type="http://schemas.openxmlformats.org/officeDocument/2006/relationships/tags" Target="../tags/tag17.xml"/><Relationship Id="rId7" Type="http://schemas.openxmlformats.org/officeDocument/2006/relationships/tags" Target="../tags/tag21.xml"/><Relationship Id="rId12" Type="http://schemas.openxmlformats.org/officeDocument/2006/relationships/tags" Target="../tags/tag26.xml"/><Relationship Id="rId17" Type="http://schemas.openxmlformats.org/officeDocument/2006/relationships/image" Target="../media/image8.png"/><Relationship Id="rId2" Type="http://schemas.openxmlformats.org/officeDocument/2006/relationships/tags" Target="../tags/tag16.xml"/><Relationship Id="rId16" Type="http://schemas.openxmlformats.org/officeDocument/2006/relationships/image" Target="../media/image7.png"/><Relationship Id="rId1" Type="http://schemas.openxmlformats.org/officeDocument/2006/relationships/tags" Target="../tags/tag15.xml"/><Relationship Id="rId6" Type="http://schemas.openxmlformats.org/officeDocument/2006/relationships/tags" Target="../tags/tag20.xml"/><Relationship Id="rId11" Type="http://schemas.openxmlformats.org/officeDocument/2006/relationships/tags" Target="../tags/tag25.xml"/><Relationship Id="rId5" Type="http://schemas.openxmlformats.org/officeDocument/2006/relationships/tags" Target="../tags/tag19.xml"/><Relationship Id="rId15" Type="http://schemas.openxmlformats.org/officeDocument/2006/relationships/image" Target="../media/image5.png"/><Relationship Id="rId10" Type="http://schemas.openxmlformats.org/officeDocument/2006/relationships/tags" Target="../tags/tag24.xml"/><Relationship Id="rId4" Type="http://schemas.openxmlformats.org/officeDocument/2006/relationships/tags" Target="../tags/tag18.xml"/><Relationship Id="rId9" Type="http://schemas.openxmlformats.org/officeDocument/2006/relationships/tags" Target="../tags/tag23.xml"/><Relationship Id="rId14" Type="http://schemas.openxmlformats.org/officeDocument/2006/relationships/image" Target="../media/image1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756920" y="2160905"/>
            <a:ext cx="6134735" cy="1325880"/>
          </a:xfrm>
        </p:spPr>
        <p:txBody>
          <a:bodyPr/>
          <a:lstStyle>
            <a:lvl1pPr>
              <a:defRPr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defRPr>
            </a:lvl1pPr>
          </a:lstStyle>
          <a:p>
            <a:r>
              <a:rPr lang="zh-CN" altLang="en-US"/>
              <a:t>单击此处编辑</a:t>
            </a:r>
            <a:br>
              <a:rPr lang="zh-CN" altLang="en-US"/>
            </a:br>
            <a:r>
              <a:rPr lang="zh-CN" altLang="en-US"/>
              <a:t>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99A3A-7869-41F2-BAD1-8578154A79BE}" type="datetimeFigureOut">
              <a:rPr lang="zh-CN" altLang="en-US" smtClean="0"/>
              <a:t>2023/10/27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03A48-C316-4AA3-8E4E-4433376E065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24" name="图片 23" descr="LOGO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38200" y="534670"/>
            <a:ext cx="1807845" cy="608965"/>
          </a:xfrm>
          <a:prstGeom prst="rect">
            <a:avLst/>
          </a:prstGeom>
        </p:spPr>
      </p:pic>
      <p:sp>
        <p:nvSpPr>
          <p:cNvPr id="6" name="副标题 5"/>
          <p:cNvSpPr>
            <a:spLocks noGrp="1"/>
          </p:cNvSpPr>
          <p:nvPr>
            <p:ph type="subTitle" idx="1"/>
          </p:nvPr>
        </p:nvSpPr>
        <p:spPr>
          <a:xfrm>
            <a:off x="756920" y="3779520"/>
            <a:ext cx="6135370" cy="866140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gradFill>
          <a:gsLst>
            <a:gs pos="100000">
              <a:srgbClr val="FFF0E1"/>
            </a:gs>
            <a:gs pos="0">
              <a:srgbClr val="B5DEF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1"/>
          <p:cNvPicPr>
            <a:picLocks noChangeAspect="1"/>
          </p:cNvPicPr>
          <p:nvPr userDrawn="1"/>
        </p:nvPicPr>
        <p:blipFill>
          <a:blip r:embed="rId3">
            <a:alphaModFix amt="23000"/>
          </a:blip>
          <a:stretch>
            <a:fillRect/>
          </a:stretch>
        </p:blipFill>
        <p:spPr>
          <a:xfrm>
            <a:off x="3669665" y="-635"/>
            <a:ext cx="8421370" cy="6858000"/>
          </a:xfrm>
          <a:prstGeom prst="rect">
            <a:avLst/>
          </a:prstGeom>
        </p:spPr>
      </p:pic>
      <p:pic>
        <p:nvPicPr>
          <p:cNvPr id="21" name="图片 20" descr="人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138160" y="2495550"/>
            <a:ext cx="3727450" cy="4387215"/>
          </a:xfrm>
          <a:prstGeom prst="rect">
            <a:avLst/>
          </a:prstGeom>
        </p:spPr>
      </p:pic>
      <p:sp>
        <p:nvSpPr>
          <p:cNvPr id="8" name="内容占位符 7"/>
          <p:cNvSpPr>
            <a:spLocks noGrp="1"/>
          </p:cNvSpPr>
          <p:nvPr>
            <p:ph idx="13"/>
          </p:nvPr>
        </p:nvSpPr>
        <p:spPr>
          <a:xfrm>
            <a:off x="838200" y="561340"/>
            <a:ext cx="6901815" cy="5615940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pic>
        <p:nvPicPr>
          <p:cNvPr id="23" name="图片 22" descr="小O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833100" y="3560445"/>
            <a:ext cx="547370" cy="617220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3ACFDBEF-15B9-9BEF-F0E2-2850B860A13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7421" y="192485"/>
            <a:ext cx="3188189" cy="73771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99A3A-7869-41F2-BAD1-8578154A79BE}" type="datetimeFigureOut">
              <a:rPr lang="zh-CN" altLang="en-US" smtClean="0"/>
              <a:t>2023/10/27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03A48-C316-4AA3-8E4E-4433376E065D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椭圆 8"/>
          <p:cNvSpPr/>
          <p:nvPr userDrawn="1">
            <p:custDataLst>
              <p:tags r:id="rId1"/>
            </p:custDataLst>
          </p:nvPr>
        </p:nvSpPr>
        <p:spPr>
          <a:xfrm rot="5400000">
            <a:off x="1524000" y="1546860"/>
            <a:ext cx="213360" cy="213360"/>
          </a:xfrm>
          <a:prstGeom prst="ellipse">
            <a:avLst/>
          </a:prstGeom>
          <a:gradFill>
            <a:gsLst>
              <a:gs pos="0">
                <a:srgbClr val="F1B994"/>
              </a:gs>
              <a:gs pos="71000">
                <a:srgbClr val="FA9986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/>
          <p:cNvSpPr/>
          <p:nvPr userDrawn="1">
            <p:custDataLst>
              <p:tags r:id="rId2"/>
            </p:custDataLst>
          </p:nvPr>
        </p:nvSpPr>
        <p:spPr>
          <a:xfrm rot="19860000">
            <a:off x="7407275" y="5708015"/>
            <a:ext cx="220345" cy="220345"/>
          </a:xfrm>
          <a:prstGeom prst="ellipse">
            <a:avLst/>
          </a:prstGeom>
          <a:gradFill>
            <a:gsLst>
              <a:gs pos="0">
                <a:srgbClr val="F1B994"/>
              </a:gs>
              <a:gs pos="71000">
                <a:srgbClr val="F16E54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0" name="图片 39" descr="山3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9352915" y="5782310"/>
            <a:ext cx="3825875" cy="1066165"/>
          </a:xfrm>
          <a:prstGeom prst="rect">
            <a:avLst/>
          </a:prstGeom>
        </p:spPr>
      </p:pic>
      <p:pic>
        <p:nvPicPr>
          <p:cNvPr id="41" name="图片 40" descr="山2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 flipH="1">
            <a:off x="635" y="4455160"/>
            <a:ext cx="2573020" cy="2484755"/>
          </a:xfrm>
          <a:prstGeom prst="rect">
            <a:avLst/>
          </a:prstGeom>
        </p:spPr>
      </p:pic>
      <p:sp>
        <p:nvSpPr>
          <p:cNvPr id="6" name="椭圆 5"/>
          <p:cNvSpPr/>
          <p:nvPr userDrawn="1">
            <p:custDataLst>
              <p:tags r:id="rId4"/>
            </p:custDataLst>
          </p:nvPr>
        </p:nvSpPr>
        <p:spPr>
          <a:xfrm rot="15300000">
            <a:off x="11108690" y="2081530"/>
            <a:ext cx="220345" cy="220345"/>
          </a:xfrm>
          <a:prstGeom prst="ellipse">
            <a:avLst/>
          </a:prstGeom>
          <a:gradFill>
            <a:gsLst>
              <a:gs pos="0">
                <a:srgbClr val="FFD3B4"/>
              </a:gs>
              <a:gs pos="71000">
                <a:srgbClr val="FFE8B7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内容占位符 7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05BDFEE7-50E6-7D46-4C95-5D9775EB7A4E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7421" y="192485"/>
            <a:ext cx="3188189" cy="73771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99A3A-7869-41F2-BAD1-8578154A79BE}" type="datetimeFigureOut">
              <a:rPr lang="zh-CN" altLang="en-US" smtClean="0"/>
              <a:t>2023/10/27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03A48-C316-4AA3-8E4E-4433376E065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 descr="山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5182870"/>
            <a:ext cx="2282190" cy="1675130"/>
          </a:xfrm>
          <a:prstGeom prst="rect">
            <a:avLst/>
          </a:prstGeom>
        </p:spPr>
      </p:pic>
      <p:pic>
        <p:nvPicPr>
          <p:cNvPr id="14" name="图片 13" descr="山3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301355" y="5865495"/>
            <a:ext cx="3562350" cy="992505"/>
          </a:xfrm>
          <a:prstGeom prst="rect">
            <a:avLst/>
          </a:prstGeom>
        </p:spPr>
      </p:pic>
      <p:pic>
        <p:nvPicPr>
          <p:cNvPr id="20" name="图片 19" descr="山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738485" y="4309110"/>
            <a:ext cx="1453515" cy="254889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519E0F4F-C8F9-170D-EAF1-BE8BA2EB7F8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7421" y="192485"/>
            <a:ext cx="3188189" cy="73771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gradFill>
          <a:gsLst>
            <a:gs pos="100000">
              <a:srgbClr val="B7DFF4"/>
            </a:gs>
            <a:gs pos="0">
              <a:srgbClr val="FEF0E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99A3A-7869-41F2-BAD1-8578154A79BE}" type="datetimeFigureOut">
              <a:rPr lang="zh-CN" altLang="en-US" smtClean="0"/>
              <a:t>2023/10/27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03A48-C316-4AA3-8E4E-4433376E065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21" name="图片 20" descr="人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rcRect r="57922" b="63188"/>
          <a:stretch>
            <a:fillRect/>
          </a:stretch>
        </p:blipFill>
        <p:spPr>
          <a:xfrm>
            <a:off x="9862820" y="4866005"/>
            <a:ext cx="1934845" cy="1991995"/>
          </a:xfrm>
          <a:prstGeom prst="rect">
            <a:avLst/>
          </a:prstGeom>
        </p:spPr>
      </p:pic>
      <p:pic>
        <p:nvPicPr>
          <p:cNvPr id="42" name="图片 41" descr="山5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5"/>
          <a:stretch>
            <a:fillRect/>
          </a:stretch>
        </p:blipFill>
        <p:spPr>
          <a:xfrm flipH="1">
            <a:off x="-104775" y="5579110"/>
            <a:ext cx="3269615" cy="216598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5D5A324-6881-8AFB-8188-1B0C032601B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7421" y="192485"/>
            <a:ext cx="3188189" cy="73771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gradFill>
          <a:gsLst>
            <a:gs pos="0">
              <a:schemeClr val="bg1"/>
            </a:gs>
            <a:gs pos="100000">
              <a:srgbClr val="FFD8B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445185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>
                <a:solidFill>
                  <a:srgbClr val="445185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99A3A-7869-41F2-BAD1-8578154A79BE}" type="datetimeFigureOut">
              <a:rPr lang="zh-CN" altLang="en-US" smtClean="0"/>
              <a:t>2023/10/27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03A48-C316-4AA3-8E4E-4433376E065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 descr="山3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352915" y="5791835"/>
            <a:ext cx="3825875" cy="1066165"/>
          </a:xfrm>
          <a:prstGeom prst="rect">
            <a:avLst/>
          </a:prstGeom>
        </p:spPr>
      </p:pic>
      <p:pic>
        <p:nvPicPr>
          <p:cNvPr id="8" name="图片 7" descr="山1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0" y="5182870"/>
            <a:ext cx="2282190" cy="1675130"/>
          </a:xfrm>
          <a:prstGeom prst="rect">
            <a:avLst/>
          </a:prstGeom>
        </p:spPr>
      </p:pic>
      <p:sp>
        <p:nvSpPr>
          <p:cNvPr id="19" name="椭圆 18"/>
          <p:cNvSpPr/>
          <p:nvPr userDrawn="1">
            <p:custDataLst>
              <p:tags r:id="rId1"/>
            </p:custDataLst>
          </p:nvPr>
        </p:nvSpPr>
        <p:spPr>
          <a:xfrm rot="19860000">
            <a:off x="11713845" y="2876550"/>
            <a:ext cx="220345" cy="220345"/>
          </a:xfrm>
          <a:prstGeom prst="ellipse">
            <a:avLst/>
          </a:prstGeom>
          <a:gradFill>
            <a:gsLst>
              <a:gs pos="0">
                <a:srgbClr val="FFD3A7"/>
              </a:gs>
              <a:gs pos="71000">
                <a:srgbClr val="FFAF78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/>
          <p:cNvSpPr/>
          <p:nvPr userDrawn="1">
            <p:custDataLst>
              <p:tags r:id="rId2"/>
            </p:custDataLst>
          </p:nvPr>
        </p:nvSpPr>
        <p:spPr>
          <a:xfrm rot="5400000">
            <a:off x="7940040" y="365125"/>
            <a:ext cx="213360" cy="213360"/>
          </a:xfrm>
          <a:prstGeom prst="ellipse">
            <a:avLst/>
          </a:prstGeom>
          <a:gradFill>
            <a:gsLst>
              <a:gs pos="0">
                <a:srgbClr val="F1B994"/>
              </a:gs>
              <a:gs pos="71000">
                <a:srgbClr val="FA9986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/>
          <p:cNvSpPr/>
          <p:nvPr userDrawn="1">
            <p:custDataLst>
              <p:tags r:id="rId3"/>
            </p:custDataLst>
          </p:nvPr>
        </p:nvSpPr>
        <p:spPr>
          <a:xfrm rot="15300000">
            <a:off x="1004570" y="3891280"/>
            <a:ext cx="220345" cy="220345"/>
          </a:xfrm>
          <a:prstGeom prst="ellipse">
            <a:avLst/>
          </a:prstGeom>
          <a:gradFill>
            <a:gsLst>
              <a:gs pos="0">
                <a:srgbClr val="FFD3B4"/>
              </a:gs>
              <a:gs pos="71000">
                <a:srgbClr val="FFE8B7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580B959A-30DD-439A-A52D-59128441FDA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7421" y="192485"/>
            <a:ext cx="3188189" cy="73771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gradFill>
          <a:gsLst>
            <a:gs pos="100000">
              <a:srgbClr val="FFF0E1"/>
            </a:gs>
            <a:gs pos="0">
              <a:srgbClr val="B5DEF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50"/>
          <p:cNvSpPr/>
          <p:nvPr userDrawn="1">
            <p:custDataLst>
              <p:tags r:id="rId1"/>
            </p:custDataLst>
          </p:nvPr>
        </p:nvSpPr>
        <p:spPr>
          <a:xfrm>
            <a:off x="1011945" y="3774594"/>
            <a:ext cx="2938625" cy="13565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1400" kern="1700" dirty="0">
                <a:solidFill>
                  <a:srgbClr val="445185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黑体" panose="02010609060101010101" charset="-122"/>
              </a:rPr>
              <a:t>微信公众号：开源社</a:t>
            </a:r>
            <a:r>
              <a:rPr lang="en-US" sz="1400" kern="1700" dirty="0">
                <a:solidFill>
                  <a:srgbClr val="445185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黑体" panose="02010609060101010101" charset="-122"/>
              </a:rPr>
              <a:t>KAIYUANSHE</a:t>
            </a:r>
          </a:p>
          <a:p>
            <a:pPr algn="l">
              <a:lnSpc>
                <a:spcPct val="150000"/>
              </a:lnSpc>
            </a:pPr>
            <a:r>
              <a:rPr lang="zh-CN" altLang="en-US" sz="1400" kern="1700" dirty="0">
                <a:solidFill>
                  <a:srgbClr val="445185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黑体" panose="02010609060101010101" charset="-122"/>
              </a:rPr>
              <a:t>视频号：开源社</a:t>
            </a:r>
            <a:r>
              <a:rPr lang="en-US" sz="1400" kern="1700" dirty="0">
                <a:solidFill>
                  <a:srgbClr val="445185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黑体" panose="02010609060101010101" charset="-122"/>
              </a:rPr>
              <a:t>KAIYUANSHE</a:t>
            </a:r>
          </a:p>
          <a:p>
            <a:pPr algn="l">
              <a:lnSpc>
                <a:spcPct val="150000"/>
              </a:lnSpc>
            </a:pPr>
            <a:r>
              <a:rPr lang="zh-CN" altLang="en-US" sz="1400" kern="1700" dirty="0">
                <a:solidFill>
                  <a:srgbClr val="445185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黑体" panose="02010609060101010101" charset="-122"/>
              </a:rPr>
              <a:t>新浪微博：开源社</a:t>
            </a:r>
          </a:p>
          <a:p>
            <a:pPr algn="l">
              <a:lnSpc>
                <a:spcPct val="150000"/>
              </a:lnSpc>
            </a:pPr>
            <a:r>
              <a:rPr lang="en-US" sz="1400" kern="1700" dirty="0">
                <a:solidFill>
                  <a:srgbClr val="445185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黑体" panose="02010609060101010101" charset="-122"/>
              </a:rPr>
              <a:t>B</a:t>
            </a:r>
            <a:r>
              <a:rPr lang="zh-CN" altLang="en-US" sz="1400" kern="1700" dirty="0">
                <a:solidFill>
                  <a:srgbClr val="445185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黑体" panose="02010609060101010101" charset="-122"/>
              </a:rPr>
              <a:t>站：</a:t>
            </a:r>
            <a:r>
              <a:rPr lang="zh-CN" altLang="en-US" sz="1400" kern="1700" dirty="0">
                <a:solidFill>
                  <a:srgbClr val="445185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黑体" panose="02010609060101010101" charset="-122"/>
                <a:sym typeface="+mn-ea"/>
              </a:rPr>
              <a:t>开源社</a:t>
            </a:r>
            <a:r>
              <a:rPr lang="en-US" sz="1400" kern="1700" dirty="0">
                <a:solidFill>
                  <a:srgbClr val="445185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黑体" panose="02010609060101010101" charset="-122"/>
                <a:sym typeface="+mn-ea"/>
              </a:rPr>
              <a:t>KAIYUANSHE</a:t>
            </a:r>
            <a:endParaRPr lang="zh-CN" altLang="en-US" sz="1400" kern="1700" dirty="0">
              <a:solidFill>
                <a:srgbClr val="445185"/>
              </a:solidFill>
              <a:latin typeface="PingFang SC" panose="020B0400000000000000" pitchFamily="34" charset="-122"/>
              <a:ea typeface="PingFang SC" panose="020B0400000000000000" pitchFamily="34" charset="-122"/>
              <a:cs typeface="黑体" panose="02010609060101010101" charset="-122"/>
            </a:endParaRPr>
          </a:p>
        </p:txBody>
      </p:sp>
      <p:sp>
        <p:nvSpPr>
          <p:cNvPr id="40" name="Rectangle 50"/>
          <p:cNvSpPr/>
          <p:nvPr userDrawn="1">
            <p:custDataLst>
              <p:tags r:id="rId2"/>
            </p:custDataLst>
          </p:nvPr>
        </p:nvSpPr>
        <p:spPr>
          <a:xfrm>
            <a:off x="4531809" y="3774594"/>
            <a:ext cx="2627642" cy="13565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kern="1700" dirty="0">
                <a:solidFill>
                  <a:srgbClr val="445185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黑体" panose="02010609060101010101" charset="-122"/>
              </a:rPr>
              <a:t>简书：开源社</a:t>
            </a:r>
          </a:p>
          <a:p>
            <a:pPr>
              <a:lnSpc>
                <a:spcPct val="150000"/>
              </a:lnSpc>
            </a:pPr>
            <a:r>
              <a:rPr lang="zh-CN" altLang="en-US" sz="1400" kern="1700" dirty="0">
                <a:solidFill>
                  <a:srgbClr val="445185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黑体" panose="02010609060101010101" charset="-122"/>
              </a:rPr>
              <a:t>头条：开源社</a:t>
            </a:r>
          </a:p>
          <a:p>
            <a:pPr>
              <a:lnSpc>
                <a:spcPct val="150000"/>
              </a:lnSpc>
            </a:pPr>
            <a:r>
              <a:rPr lang="en-US" altLang="zh-CN" sz="1400" kern="1700" dirty="0">
                <a:solidFill>
                  <a:srgbClr val="445185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黑体" panose="02010609060101010101" charset="-122"/>
              </a:rPr>
              <a:t>Facebook</a:t>
            </a:r>
            <a:r>
              <a:rPr lang="zh-CN" altLang="en-US" sz="1400" kern="1700" dirty="0">
                <a:solidFill>
                  <a:srgbClr val="445185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黑体" panose="02010609060101010101" charset="-122"/>
              </a:rPr>
              <a:t>：</a:t>
            </a:r>
            <a:r>
              <a:rPr lang="en-US" altLang="zh-CN" sz="1400" kern="1700" dirty="0" err="1">
                <a:solidFill>
                  <a:srgbClr val="445185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黑体" panose="02010609060101010101" charset="-122"/>
              </a:rPr>
              <a:t>KaiyuansheChina</a:t>
            </a:r>
            <a:endParaRPr lang="en-US" altLang="zh-CN" sz="1400" kern="1700" dirty="0">
              <a:solidFill>
                <a:srgbClr val="445185"/>
              </a:solidFill>
              <a:latin typeface="PingFang SC" panose="020B0400000000000000" pitchFamily="34" charset="-122"/>
              <a:ea typeface="PingFang SC" panose="020B0400000000000000" pitchFamily="34" charset="-122"/>
              <a:cs typeface="黑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400" kern="1700" dirty="0">
                <a:solidFill>
                  <a:srgbClr val="445185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黑体" panose="02010609060101010101" charset="-122"/>
              </a:rPr>
              <a:t>Twitter</a:t>
            </a:r>
            <a:r>
              <a:rPr lang="zh-CN" altLang="en-US" sz="1400" kern="1700" dirty="0">
                <a:solidFill>
                  <a:srgbClr val="445185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黑体" panose="02010609060101010101" charset="-122"/>
              </a:rPr>
              <a:t>：开源社</a:t>
            </a:r>
            <a:r>
              <a:rPr lang="en-US" altLang="zh-CN" sz="1400" kern="1700" dirty="0">
                <a:solidFill>
                  <a:srgbClr val="445185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黑体" panose="02010609060101010101" charset="-122"/>
              </a:rPr>
              <a:t>KAIYUANSHE</a:t>
            </a:r>
          </a:p>
        </p:txBody>
      </p:sp>
      <p:grpSp>
        <p:nvGrpSpPr>
          <p:cNvPr id="30" name="组合 29"/>
          <p:cNvGrpSpPr/>
          <p:nvPr userDrawn="1"/>
        </p:nvGrpSpPr>
        <p:grpSpPr>
          <a:xfrm>
            <a:off x="8078470" y="3173094"/>
            <a:ext cx="1470025" cy="2293312"/>
            <a:chOff x="15532" y="5341"/>
            <a:chExt cx="2488" cy="3880"/>
          </a:xfrm>
        </p:grpSpPr>
        <p:sp>
          <p:nvSpPr>
            <p:cNvPr id="5" name="矩形 4"/>
            <p:cNvSpPr/>
            <p:nvPr>
              <p:custDataLst>
                <p:tags r:id="rId9"/>
              </p:custDataLst>
            </p:nvPr>
          </p:nvSpPr>
          <p:spPr>
            <a:xfrm>
              <a:off x="15583" y="6358"/>
              <a:ext cx="2371" cy="23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文本框 31"/>
            <p:cNvSpPr txBox="1"/>
            <p:nvPr>
              <p:custDataLst>
                <p:tags r:id="rId10"/>
              </p:custDataLst>
            </p:nvPr>
          </p:nvSpPr>
          <p:spPr>
            <a:xfrm>
              <a:off x="15532" y="8804"/>
              <a:ext cx="2488" cy="4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000" dirty="0">
                  <a:solidFill>
                    <a:srgbClr val="445185"/>
                  </a:solidFill>
                  <a:latin typeface="PingFang SC" panose="020B0400000000000000" pitchFamily="34" charset="-122"/>
                  <a:ea typeface="PingFang SC" panose="020B0400000000000000" pitchFamily="34" charset="-122"/>
                </a:rPr>
                <a:t>扫码关注开源社公众号</a:t>
              </a:r>
            </a:p>
          </p:txBody>
        </p:sp>
        <p:pic>
          <p:nvPicPr>
            <p:cNvPr id="38" name="图片 37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12" y="6380"/>
              <a:ext cx="2334" cy="2334"/>
            </a:xfrm>
            <a:prstGeom prst="rect">
              <a:avLst/>
            </a:prstGeom>
          </p:spPr>
        </p:pic>
        <p:pic>
          <p:nvPicPr>
            <p:cNvPr id="14" name="图片 13" descr="小O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15"/>
            <a:stretch>
              <a:fillRect/>
            </a:stretch>
          </p:blipFill>
          <p:spPr>
            <a:xfrm rot="20940000">
              <a:off x="16312" y="5341"/>
              <a:ext cx="980" cy="1105"/>
            </a:xfrm>
            <a:prstGeom prst="rect">
              <a:avLst/>
            </a:prstGeom>
          </p:spPr>
        </p:pic>
      </p:grpSp>
      <p:sp>
        <p:nvSpPr>
          <p:cNvPr id="19" name="椭圆 18"/>
          <p:cNvSpPr/>
          <p:nvPr userDrawn="1">
            <p:custDataLst>
              <p:tags r:id="rId3"/>
            </p:custDataLst>
          </p:nvPr>
        </p:nvSpPr>
        <p:spPr>
          <a:xfrm rot="1980000">
            <a:off x="7983220" y="1541780"/>
            <a:ext cx="300355" cy="306705"/>
          </a:xfrm>
          <a:prstGeom prst="ellipse">
            <a:avLst/>
          </a:prstGeom>
          <a:gradFill>
            <a:gsLst>
              <a:gs pos="10000">
                <a:srgbClr val="A5D7F2"/>
              </a:gs>
              <a:gs pos="84000">
                <a:srgbClr val="36A9E3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椭圆 1"/>
          <p:cNvSpPr/>
          <p:nvPr userDrawn="1">
            <p:custDataLst>
              <p:tags r:id="rId4"/>
            </p:custDataLst>
          </p:nvPr>
        </p:nvSpPr>
        <p:spPr>
          <a:xfrm rot="15300000">
            <a:off x="11022330" y="2157730"/>
            <a:ext cx="292100" cy="292100"/>
          </a:xfrm>
          <a:prstGeom prst="ellipse">
            <a:avLst/>
          </a:prstGeom>
          <a:gradFill>
            <a:gsLst>
              <a:gs pos="0">
                <a:srgbClr val="FFD3B4"/>
              </a:gs>
              <a:gs pos="71000">
                <a:srgbClr val="FFE8B7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 descr="山3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16"/>
          <a:stretch>
            <a:fillRect/>
          </a:stretch>
        </p:blipFill>
        <p:spPr>
          <a:xfrm flipH="1">
            <a:off x="-706755" y="5791835"/>
            <a:ext cx="3825875" cy="1066165"/>
          </a:xfrm>
          <a:prstGeom prst="rect">
            <a:avLst/>
          </a:prstGeom>
        </p:spPr>
      </p:pic>
      <p:sp>
        <p:nvSpPr>
          <p:cNvPr id="15" name="椭圆 14"/>
          <p:cNvSpPr/>
          <p:nvPr userDrawn="1">
            <p:custDataLst>
              <p:tags r:id="rId6"/>
            </p:custDataLst>
          </p:nvPr>
        </p:nvSpPr>
        <p:spPr>
          <a:xfrm rot="5400000">
            <a:off x="3344545" y="5866130"/>
            <a:ext cx="272415" cy="272415"/>
          </a:xfrm>
          <a:prstGeom prst="ellipse">
            <a:avLst/>
          </a:prstGeom>
          <a:gradFill>
            <a:gsLst>
              <a:gs pos="0">
                <a:schemeClr val="accent5">
                  <a:lumMod val="20000"/>
                  <a:lumOff val="80000"/>
                </a:schemeClr>
              </a:gs>
              <a:gs pos="71000">
                <a:srgbClr val="B7DFF4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0" name="图片 19" descr="山2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10738485" y="4728210"/>
            <a:ext cx="1453515" cy="254889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8"/>
            </p:custDataLst>
          </p:nvPr>
        </p:nvSpPr>
        <p:spPr>
          <a:xfrm>
            <a:off x="9928311" y="5219934"/>
            <a:ext cx="14700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000" dirty="0">
                <a:solidFill>
                  <a:srgbClr val="445185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扫码加入飞桨开源社区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idx="1"/>
          </p:nvPr>
        </p:nvSpPr>
        <p:spPr>
          <a:xfrm>
            <a:off x="1012190" y="830580"/>
            <a:ext cx="5925820" cy="2463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endParaRPr lang="zh-CN" alt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59689D31-A8B9-8ED9-6F70-96DFF8D8F9A9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7421" y="192485"/>
            <a:ext cx="3188189" cy="7377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40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B7DFF4"/>
            </a:gs>
            <a:gs pos="100000">
              <a:srgbClr val="FFF0E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B99A3A-7869-41F2-BAD1-8578154A79BE}" type="datetimeFigureOut">
              <a:rPr lang="zh-CN" altLang="en-US" smtClean="0"/>
              <a:t>2023/10/27</a:t>
            </a:fld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703A48-C316-4AA3-8E4E-4433376E065D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5" name="文本框 24"/>
          <p:cNvSpPr txBox="1"/>
          <p:nvPr userDrawn="1">
            <p:custDataLst>
              <p:tags r:id="rId9"/>
            </p:custDataLst>
          </p:nvPr>
        </p:nvSpPr>
        <p:spPr>
          <a:xfrm>
            <a:off x="3461657" y="6444476"/>
            <a:ext cx="49736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dirty="0">
                <a:solidFill>
                  <a:srgbClr val="363E7D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黑体" panose="02010609060101010101" charset="-122"/>
              </a:rPr>
              <a:t>2023 </a:t>
            </a:r>
            <a:r>
              <a:rPr lang="zh-CN" altLang="en-US" sz="1200" dirty="0">
                <a:solidFill>
                  <a:srgbClr val="363E7D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黑体" panose="02010609060101010101" charset="-122"/>
              </a:rPr>
              <a:t>第八届中国开源年会    </a:t>
            </a:r>
            <a:r>
              <a:rPr lang="zh-CN" altLang="en-US" sz="1200" dirty="0">
                <a:solidFill>
                  <a:srgbClr val="363E7D"/>
                </a:solidFill>
                <a:latin typeface="PingFang SC" panose="020B0400000000000000" pitchFamily="34" charset="-122"/>
                <a:ea typeface="PingFang SC" panose="020B0400000000000000" pitchFamily="34" charset="-122"/>
                <a:sym typeface="+mn-ea"/>
              </a:rPr>
              <a:t>开源：川流不息、山海相映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445185"/>
          </a:solidFill>
          <a:latin typeface="黑体" panose="02010609060101010101" charset="-122"/>
          <a:ea typeface="黑体" panose="02010609060101010101" charset="-122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rgbClr val="445185"/>
          </a:solidFill>
          <a:latin typeface="黑体" panose="02010609060101010101" charset="-122"/>
          <a:ea typeface="黑体" panose="02010609060101010101" charset="-122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github.com/orgs/PaddlePaddle/projects/7" TargetMode="Externa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RedContritio" TargetMode="External"/><Relationship Id="rId7" Type="http://schemas.openxmlformats.org/officeDocument/2006/relationships/image" Target="../media/image2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github.com/PaddlePaddle/Paddle/issues/56689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tags" Target="../tags/tag30.xml"/><Relationship Id="rId7" Type="http://schemas.openxmlformats.org/officeDocument/2006/relationships/notesSlide" Target="../notesSlides/notesSlide3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32.xml"/><Relationship Id="rId4" Type="http://schemas.openxmlformats.org/officeDocument/2006/relationships/tags" Target="../tags/tag31.xml"/><Relationship Id="rId9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PaddlePaddle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github.com/PaddlePaddle/community/tree/master/pfcc/meetings" TargetMode="External"/><Relationship Id="rId5" Type="http://schemas.openxmlformats.org/officeDocument/2006/relationships/hyperlink" Target="https://github.com/PaddlePaddle/community/tree/master/pfcc" TargetMode="External"/><Relationship Id="rId4" Type="http://schemas.openxmlformats.org/officeDocument/2006/relationships/hyperlink" Target="https://github.com/PaddlePaddle/Paddle/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756920" y="2052051"/>
            <a:ext cx="6134735" cy="1325880"/>
          </a:xfrm>
        </p:spPr>
        <p:txBody>
          <a:bodyPr>
            <a:normAutofit/>
          </a:bodyPr>
          <a:lstStyle/>
          <a:p>
            <a:pPr algn="l">
              <a:lnSpc>
                <a:spcPct val="100000"/>
              </a:lnSpc>
            </a:pPr>
            <a:r>
              <a:rPr lang="zh-CN" altLang="en-US" sz="5400" b="1" dirty="0">
                <a:solidFill>
                  <a:srgbClr val="363E7D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走进飞桨开源社区</a:t>
            </a:r>
          </a:p>
        </p:txBody>
      </p:sp>
      <p:sp>
        <p:nvSpPr>
          <p:cNvPr id="14" name="副标题 13"/>
          <p:cNvSpPr>
            <a:spLocks noGrp="1"/>
          </p:cNvSpPr>
          <p:nvPr>
            <p:ph type="subTitle" idx="4294967295"/>
          </p:nvPr>
        </p:nvSpPr>
        <p:spPr>
          <a:xfrm>
            <a:off x="2052321" y="3906291"/>
            <a:ext cx="6134735" cy="854211"/>
          </a:xfrm>
        </p:spPr>
        <p:txBody>
          <a:bodyPr>
            <a:normAutofit/>
          </a:bodyPr>
          <a:lstStyle/>
          <a:p>
            <a:pPr algn="l"/>
            <a:r>
              <a:rPr lang="zh-CN" altLang="en-US" sz="2000" b="1" dirty="0">
                <a:solidFill>
                  <a:srgbClr val="363E7D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黑体" panose="02010609060101010101" charset="-122"/>
              </a:rPr>
              <a:t>演讲人：李梦柳</a:t>
            </a:r>
            <a:endParaRPr lang="en-US" altLang="zh-CN" sz="2000" b="1" dirty="0">
              <a:solidFill>
                <a:srgbClr val="363E7D"/>
              </a:solidFill>
              <a:latin typeface="PingFang SC" panose="020B0400000000000000" pitchFamily="34" charset="-122"/>
              <a:ea typeface="PingFang SC" panose="020B0400000000000000" pitchFamily="34" charset="-122"/>
              <a:cs typeface="黑体" panose="02010609060101010101" charset="-122"/>
            </a:endParaRPr>
          </a:p>
          <a:p>
            <a:pPr algn="l"/>
            <a:r>
              <a:rPr lang="zh-CN" altLang="en-US" sz="1600" b="1" dirty="0">
                <a:solidFill>
                  <a:srgbClr val="363E7D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黑体" panose="02010609060101010101" charset="-122"/>
              </a:rPr>
              <a:t>百度飞桨高级产品经理  飞桨开源社区负责人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C26BFAB-D158-9D75-6C64-780F3AE3F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920" y="1469573"/>
            <a:ext cx="3188189" cy="73771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1B98112-65A7-CC44-5C14-C7B44D266BA7}"/>
              </a:ext>
            </a:extLst>
          </p:cNvPr>
          <p:cNvPicPr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74" t="6277" r="12928" b="22236"/>
          <a:stretch/>
        </p:blipFill>
        <p:spPr>
          <a:xfrm>
            <a:off x="822236" y="3465105"/>
            <a:ext cx="1148080" cy="133894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>
            <a:extLst>
              <a:ext uri="{FF2B5EF4-FFF2-40B4-BE49-F238E27FC236}">
                <a16:creationId xmlns:a16="http://schemas.microsoft.com/office/drawing/2014/main" id="{3F12FC01-1E35-3E17-6389-1220B8F4EAA3}"/>
              </a:ext>
            </a:extLst>
          </p:cNvPr>
          <p:cNvSpPr/>
          <p:nvPr/>
        </p:nvSpPr>
        <p:spPr>
          <a:xfrm>
            <a:off x="662112" y="956052"/>
            <a:ext cx="5466568" cy="123946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en-CN" sz="1600" b="1" dirty="0">
                <a:solidFill>
                  <a:schemeClr val="tx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工程效能优化</a:t>
            </a:r>
            <a:r>
              <a:rPr lang="zh-CN" altLang="en-US" sz="1600" b="1" dirty="0">
                <a:solidFill>
                  <a:schemeClr val="tx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 </a:t>
            </a:r>
            <a:r>
              <a:rPr lang="en-US" altLang="zh-CN" sz="1600" b="1" dirty="0">
                <a:solidFill>
                  <a:schemeClr val="tx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&amp;</a:t>
            </a:r>
            <a:r>
              <a:rPr lang="zh-CN" altLang="en-US" sz="1600" b="1" dirty="0">
                <a:solidFill>
                  <a:schemeClr val="tx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 文档体验提升</a:t>
            </a:r>
            <a:endParaRPr lang="en-CN" sz="1600" b="1" dirty="0">
              <a:solidFill>
                <a:schemeClr val="tx1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  <a:p>
            <a:pPr marL="285750" indent="-285750" algn="l">
              <a:buFont typeface="Courier New" panose="02070309020205020404" pitchFamily="49" charset="0"/>
              <a:buChar char="o"/>
            </a:pPr>
            <a:r>
              <a:rPr lang="en-US" sz="1300" b="1" i="0" u="none" strike="noStrike" dirty="0">
                <a:solidFill>
                  <a:schemeClr val="tx1"/>
                </a:solidFill>
                <a:effectLst/>
                <a:latin typeface="PingFang SC" panose="020B0400000000000000" pitchFamily="34" charset="-122"/>
                <a:ea typeface="PingFang SC" panose="020B0400000000000000" pitchFamily="34" charset="-122"/>
              </a:rPr>
              <a:t>Linting</a:t>
            </a:r>
            <a:r>
              <a:rPr lang="zh-CN" altLang="en-US" sz="1300" b="1" i="0" u="none" strike="noStrike" dirty="0">
                <a:solidFill>
                  <a:schemeClr val="tx1"/>
                </a:solidFill>
                <a:effectLst/>
                <a:latin typeface="PingFang SC" panose="020B0400000000000000" pitchFamily="34" charset="-122"/>
                <a:ea typeface="PingFang SC" panose="020B0400000000000000" pitchFamily="34" charset="-122"/>
              </a:rPr>
              <a:t> </a:t>
            </a:r>
            <a:r>
              <a:rPr lang="ja-JP" altLang="en-US" sz="1300" b="1" i="0" u="none" strike="noStrike">
                <a:solidFill>
                  <a:schemeClr val="tx1"/>
                </a:solidFill>
                <a:effectLst/>
                <a:latin typeface="PingFang SC" panose="020B0400000000000000" pitchFamily="34" charset="-122"/>
                <a:ea typeface="PingFang SC" panose="020B0400000000000000" pitchFamily="34" charset="-122"/>
              </a:rPr>
              <a:t>工具</a:t>
            </a:r>
            <a:r>
              <a:rPr lang="ja-JP" altLang="en-US" sz="1300" b="1" i="0" u="none" strike="noStrike" dirty="0">
                <a:solidFill>
                  <a:schemeClr val="tx1"/>
                </a:solidFill>
                <a:effectLst/>
                <a:latin typeface="PingFang SC" panose="020B0400000000000000" pitchFamily="34" charset="-122"/>
                <a:ea typeface="PingFang SC" panose="020B0400000000000000" pitchFamily="34" charset="-122"/>
              </a:rPr>
              <a:t>的升级或</a:t>
            </a:r>
            <a:r>
              <a:rPr lang="ja-JP" altLang="en-US" sz="1300" b="1" i="0" u="none" strike="noStrike">
                <a:solidFill>
                  <a:schemeClr val="tx1"/>
                </a:solidFill>
                <a:effectLst/>
                <a:latin typeface="PingFang SC" panose="020B0400000000000000" pitchFamily="34" charset="-122"/>
                <a:ea typeface="PingFang SC" panose="020B0400000000000000" pitchFamily="34" charset="-122"/>
              </a:rPr>
              <a:t>引入</a:t>
            </a:r>
            <a:r>
              <a:rPr lang="ja-JP" altLang="en-US" sz="1300" b="0" i="0" u="none" strike="noStrike">
                <a:solidFill>
                  <a:schemeClr val="tx1"/>
                </a:solidFill>
                <a:effectLst/>
                <a:latin typeface="PingFang SC" panose="020B0400000000000000" pitchFamily="34" charset="-122"/>
                <a:ea typeface="PingFang SC" panose="020B0400000000000000" pitchFamily="34" charset="-122"/>
              </a:rPr>
              <a:t>：</a:t>
            </a:r>
            <a:r>
              <a:rPr lang="en-US" altLang="ja-JP" sz="1300" dirty="0">
                <a:solidFill>
                  <a:schemeClr val="tx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Ruff</a:t>
            </a:r>
            <a:r>
              <a:rPr lang="zh-CN" altLang="en-US" sz="1300" dirty="0">
                <a:solidFill>
                  <a:schemeClr val="tx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、</a:t>
            </a:r>
            <a:r>
              <a:rPr lang="en-US" altLang="ja-JP" sz="1300" dirty="0" err="1">
                <a:solidFill>
                  <a:schemeClr val="tx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xdoctest</a:t>
            </a:r>
            <a:r>
              <a:rPr lang="zh-CN" altLang="en-US" sz="1300" dirty="0">
                <a:solidFill>
                  <a:schemeClr val="tx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、</a:t>
            </a:r>
            <a:r>
              <a:rPr lang="en-US" altLang="ja-JP" sz="1300" dirty="0">
                <a:solidFill>
                  <a:schemeClr val="tx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clang-tidy</a:t>
            </a:r>
          </a:p>
          <a:p>
            <a:pPr marL="285750" indent="-285750" algn="l">
              <a:buFont typeface="Courier New" panose="02070309020205020404" pitchFamily="49" charset="0"/>
              <a:buChar char="o"/>
            </a:pPr>
            <a:r>
              <a:rPr lang="zh-CN" altLang="en-US" sz="1300" b="1" i="0" dirty="0">
                <a:solidFill>
                  <a:srgbClr val="333333"/>
                </a:solidFill>
                <a:effectLst/>
                <a:latin typeface="PingFang SC" panose="020B0400000000000000" pitchFamily="34" charset="-122"/>
                <a:ea typeface="PingFang SC" panose="020B0400000000000000" pitchFamily="34" charset="-122"/>
              </a:rPr>
              <a:t>代码优化</a:t>
            </a:r>
            <a:r>
              <a:rPr lang="en-US" altLang="zh-CN" sz="1300" b="1" i="0" dirty="0">
                <a:solidFill>
                  <a:srgbClr val="333333"/>
                </a:solidFill>
                <a:effectLst/>
                <a:latin typeface="PingFang SC" panose="020B0400000000000000" pitchFamily="34" charset="-122"/>
                <a:ea typeface="PingFang SC" panose="020B0400000000000000" pitchFamily="34" charset="-122"/>
              </a:rPr>
              <a:t>&amp;</a:t>
            </a:r>
            <a:r>
              <a:rPr lang="zh-CN" altLang="en-US" sz="1300" b="1" i="0" dirty="0">
                <a:solidFill>
                  <a:srgbClr val="333333"/>
                </a:solidFill>
                <a:effectLst/>
                <a:latin typeface="PingFang SC" panose="020B0400000000000000" pitchFamily="34" charset="-122"/>
                <a:ea typeface="PingFang SC" panose="020B0400000000000000" pitchFamily="34" charset="-122"/>
              </a:rPr>
              <a:t>瘦身</a:t>
            </a:r>
            <a:r>
              <a:rPr lang="zh-CN" altLang="en-US" sz="1300" b="0" i="0" dirty="0">
                <a:solidFill>
                  <a:srgbClr val="333333"/>
                </a:solidFill>
                <a:effectLst/>
                <a:latin typeface="PingFang SC" panose="020B0400000000000000" pitchFamily="34" charset="-122"/>
                <a:ea typeface="PingFang SC" panose="020B0400000000000000" pitchFamily="34" charset="-122"/>
              </a:rPr>
              <a:t>：单测目录迁移，昇腾和寒武纪相关代码退场</a:t>
            </a:r>
            <a:endParaRPr lang="en-US" sz="1300" b="0" i="0" u="none" strike="noStrike" dirty="0">
              <a:solidFill>
                <a:schemeClr val="tx1"/>
              </a:solidFill>
              <a:effectLst/>
              <a:latin typeface="PingFang SC" panose="020B0400000000000000" pitchFamily="34" charset="-122"/>
              <a:ea typeface="PingFang SC" panose="020B0400000000000000" pitchFamily="34" charset="-122"/>
            </a:endParaRPr>
          </a:p>
          <a:p>
            <a:pPr marL="285750" indent="-285750" algn="l">
              <a:buFont typeface="Courier New" panose="02070309020205020404" pitchFamily="49" charset="0"/>
              <a:buChar char="o"/>
            </a:pPr>
            <a:r>
              <a:rPr lang="zh-CN" altLang="en-US" sz="1300" b="1" dirty="0">
                <a:solidFill>
                  <a:schemeClr val="tx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第三方库离线编译</a:t>
            </a:r>
            <a:r>
              <a:rPr lang="zh-CN" altLang="en-US" sz="1300" dirty="0">
                <a:solidFill>
                  <a:schemeClr val="tx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：减少网络问题引起的编译时间长</a:t>
            </a:r>
            <a:endParaRPr lang="en-US" altLang="zh-CN" sz="1300" dirty="0">
              <a:solidFill>
                <a:schemeClr val="tx1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zh-CN" altLang="en-US" sz="1300" b="1" dirty="0">
                <a:solidFill>
                  <a:schemeClr val="tx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文档体验提升</a:t>
            </a:r>
            <a:r>
              <a:rPr lang="zh-CN" altLang="en-US" sz="1300" dirty="0">
                <a:solidFill>
                  <a:schemeClr val="tx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：官网文档 </a:t>
            </a:r>
            <a:r>
              <a:rPr lang="en" altLang="zh-CN" sz="1300" dirty="0">
                <a:solidFill>
                  <a:schemeClr val="tx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Bug </a:t>
            </a:r>
            <a:r>
              <a:rPr lang="zh-CN" altLang="en-US" sz="1300" dirty="0">
                <a:solidFill>
                  <a:schemeClr val="tx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确认、</a:t>
            </a:r>
            <a:r>
              <a:rPr lang="en" altLang="zh-CN" sz="1300" dirty="0">
                <a:solidFill>
                  <a:schemeClr val="tx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Paddle </a:t>
            </a:r>
            <a:r>
              <a:rPr lang="en" altLang="zh-CN" sz="1300" dirty="0" err="1">
                <a:solidFill>
                  <a:schemeClr val="tx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Docathon</a:t>
            </a:r>
            <a:endParaRPr lang="en-US" altLang="zh-CN" sz="1300" dirty="0">
              <a:solidFill>
                <a:schemeClr val="tx1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B53D27C-FE66-99BC-7463-DC86E2D6937B}"/>
              </a:ext>
            </a:extLst>
          </p:cNvPr>
          <p:cNvSpPr/>
          <p:nvPr/>
        </p:nvSpPr>
        <p:spPr>
          <a:xfrm>
            <a:off x="6192768" y="2857046"/>
            <a:ext cx="5077408" cy="126169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zh-CN" altLang="en-US" sz="1600" b="1" dirty="0">
                <a:solidFill>
                  <a:schemeClr val="tx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科学计算</a:t>
            </a:r>
            <a:endParaRPr lang="en-CN" sz="1600" b="1" dirty="0">
              <a:solidFill>
                <a:schemeClr val="tx1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zh-CN" altLang="en-US" sz="1300" b="1" dirty="0">
                <a:solidFill>
                  <a:schemeClr val="tx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论文复现</a:t>
            </a:r>
            <a:r>
              <a:rPr lang="zh-CN" altLang="en-US" sz="1300" dirty="0">
                <a:solidFill>
                  <a:schemeClr val="tx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：复现 </a:t>
            </a:r>
            <a:r>
              <a:rPr lang="en" altLang="zh-CN" sz="1300" dirty="0">
                <a:solidFill>
                  <a:schemeClr val="tx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XPINNs</a:t>
            </a:r>
            <a:r>
              <a:rPr lang="zh-CN" altLang="en-US" sz="1300" dirty="0">
                <a:solidFill>
                  <a:schemeClr val="tx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、预测风力发电、基于深度学习的去噪、</a:t>
            </a:r>
            <a:r>
              <a:rPr lang="en" altLang="zh-CN" sz="1300" dirty="0">
                <a:solidFill>
                  <a:schemeClr val="tx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 </a:t>
            </a:r>
            <a:r>
              <a:rPr lang="en" altLang="zh-CN" sz="1300" dirty="0" err="1">
                <a:solidFill>
                  <a:schemeClr val="tx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Phy</a:t>
            </a:r>
            <a:r>
              <a:rPr lang="en" altLang="zh-CN" sz="1300" dirty="0">
                <a:solidFill>
                  <a:schemeClr val="tx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-LSTM</a:t>
            </a:r>
            <a:r>
              <a:rPr lang="zh-CN" altLang="en-US" sz="1300" dirty="0">
                <a:solidFill>
                  <a:schemeClr val="tx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 等论文，迁移 </a:t>
            </a:r>
            <a:r>
              <a:rPr lang="en" altLang="zh-CN" sz="1300" dirty="0" err="1">
                <a:solidFill>
                  <a:schemeClr val="tx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DeepCFD</a:t>
            </a:r>
            <a:r>
              <a:rPr lang="en" altLang="zh-CN" sz="1300" dirty="0">
                <a:solidFill>
                  <a:schemeClr val="tx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 </a:t>
            </a:r>
            <a:r>
              <a:rPr lang="zh-CN" altLang="en-US" sz="1300" dirty="0">
                <a:solidFill>
                  <a:schemeClr val="tx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案例</a:t>
            </a:r>
            <a:endParaRPr lang="en-US" altLang="zh-CN" sz="1300" dirty="0">
              <a:solidFill>
                <a:schemeClr val="tx1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zh-CN" altLang="en-US" sz="1300" b="1" dirty="0">
                <a:solidFill>
                  <a:schemeClr val="tx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基础功能建设</a:t>
            </a:r>
            <a:r>
              <a:rPr lang="zh-CN" altLang="en-US" sz="1300" dirty="0">
                <a:solidFill>
                  <a:schemeClr val="tx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：对符号计算功能的支持、添加 </a:t>
            </a:r>
            <a:r>
              <a:rPr lang="en" altLang="zh-CN" sz="1300" dirty="0">
                <a:solidFill>
                  <a:schemeClr val="tx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HMC API</a:t>
            </a:r>
            <a:r>
              <a:rPr lang="zh-CN" altLang="en-US" sz="1300" dirty="0">
                <a:solidFill>
                  <a:schemeClr val="tx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、</a:t>
            </a:r>
            <a:r>
              <a:rPr lang="en" altLang="zh-CN" sz="1300" dirty="0">
                <a:solidFill>
                  <a:schemeClr val="tx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 equation </a:t>
            </a:r>
            <a:r>
              <a:rPr lang="zh-CN" altLang="en-US" sz="1300" dirty="0">
                <a:solidFill>
                  <a:schemeClr val="tx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模块添加单测、制作离线镜像</a:t>
            </a:r>
            <a:endParaRPr lang="en-CN" sz="1300" dirty="0">
              <a:solidFill>
                <a:schemeClr val="tx1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DEDF7D4-3502-F017-D827-AB8BAD62B63F}"/>
              </a:ext>
            </a:extLst>
          </p:cNvPr>
          <p:cNvSpPr/>
          <p:nvPr/>
        </p:nvSpPr>
        <p:spPr>
          <a:xfrm>
            <a:off x="662111" y="2266615"/>
            <a:ext cx="5466569" cy="2807551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zh-CN" altLang="en-US" sz="1600" b="1" dirty="0">
                <a:solidFill>
                  <a:schemeClr val="tx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飞桨框架的 </a:t>
            </a:r>
            <a:r>
              <a:rPr lang="en-US" altLang="zh-CN" sz="1600" b="1" dirty="0">
                <a:solidFill>
                  <a:schemeClr val="tx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API</a:t>
            </a:r>
            <a:r>
              <a:rPr lang="zh-CN" altLang="en-US" sz="1600" b="1" dirty="0">
                <a:solidFill>
                  <a:schemeClr val="tx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 </a:t>
            </a:r>
            <a:r>
              <a:rPr lang="zh-CN" altLang="en-US" sz="1600" b="1" i="0" dirty="0">
                <a:solidFill>
                  <a:srgbClr val="000000"/>
                </a:solidFill>
                <a:effectLst/>
                <a:latin typeface="PingFang SC" panose="020B0400000000000000" pitchFamily="34" charset="-122"/>
                <a:ea typeface="PingFang SC" panose="020B0400000000000000" pitchFamily="34" charset="-122"/>
              </a:rPr>
              <a:t>及性能优化</a:t>
            </a:r>
            <a:endParaRPr lang="en" altLang="zh-CN" sz="1400" b="1" dirty="0">
              <a:solidFill>
                <a:schemeClr val="tx1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zh-CN" altLang="en-US" sz="1300" b="1" i="0" dirty="0">
                <a:solidFill>
                  <a:srgbClr val="000000"/>
                </a:solidFill>
                <a:effectLst/>
                <a:latin typeface="PingFang SC" panose="020B0400000000000000" pitchFamily="34" charset="-122"/>
                <a:ea typeface="PingFang SC" panose="020B0400000000000000" pitchFamily="34" charset="-122"/>
              </a:rPr>
              <a:t>新增</a:t>
            </a:r>
            <a:r>
              <a:rPr lang="en" altLang="zh-CN" sz="1300" b="1" i="0" dirty="0">
                <a:solidFill>
                  <a:srgbClr val="000000"/>
                </a:solidFill>
                <a:effectLst/>
                <a:latin typeface="PingFang SC" panose="020B0400000000000000" pitchFamily="34" charset="-122"/>
                <a:ea typeface="PingFang SC" panose="020B0400000000000000" pitchFamily="34" charset="-122"/>
              </a:rPr>
              <a:t>API</a:t>
            </a:r>
            <a:r>
              <a:rPr lang="zh-CN" altLang="en" sz="1300" b="0" i="0" dirty="0">
                <a:solidFill>
                  <a:srgbClr val="000000"/>
                </a:solidFill>
                <a:effectLst/>
                <a:latin typeface="PingFang SC" panose="020B0400000000000000" pitchFamily="34" charset="-122"/>
                <a:ea typeface="PingFang SC" panose="020B0400000000000000" pitchFamily="34" charset="-122"/>
              </a:rPr>
              <a:t>：</a:t>
            </a:r>
            <a:r>
              <a:rPr lang="en" altLang="zh-CN" sz="1300" b="0" i="0" dirty="0">
                <a:solidFill>
                  <a:srgbClr val="000000"/>
                </a:solidFill>
                <a:effectLst/>
                <a:latin typeface="PingFang SC" panose="020B0400000000000000" pitchFamily="34" charset="-122"/>
                <a:ea typeface="PingFang SC" panose="020B0400000000000000" pitchFamily="34" charset="-122"/>
              </a:rPr>
              <a:t>2.5</a:t>
            </a:r>
            <a:r>
              <a:rPr lang="zh-CN" altLang="en-US" sz="1300" b="0" i="0" dirty="0">
                <a:solidFill>
                  <a:srgbClr val="000000"/>
                </a:solidFill>
                <a:effectLst/>
                <a:latin typeface="PingFang SC" panose="020B0400000000000000" pitchFamily="34" charset="-122"/>
                <a:ea typeface="PingFang SC" panose="020B0400000000000000" pitchFamily="34" charset="-122"/>
              </a:rPr>
              <a:t>版本的新增</a:t>
            </a:r>
            <a:r>
              <a:rPr lang="en" altLang="zh-CN" sz="1300" b="0" i="0" dirty="0">
                <a:solidFill>
                  <a:srgbClr val="000000"/>
                </a:solidFill>
                <a:effectLst/>
                <a:latin typeface="PingFang SC" panose="020B0400000000000000" pitchFamily="34" charset="-122"/>
                <a:ea typeface="PingFang SC" panose="020B0400000000000000" pitchFamily="34" charset="-122"/>
              </a:rPr>
              <a:t>API</a:t>
            </a:r>
            <a:r>
              <a:rPr lang="zh-CN" altLang="en" sz="1300" b="0" i="0" dirty="0">
                <a:solidFill>
                  <a:srgbClr val="000000"/>
                </a:solidFill>
                <a:effectLst/>
                <a:latin typeface="PingFang SC" panose="020B0400000000000000" pitchFamily="34" charset="-122"/>
                <a:ea typeface="PingFang SC" panose="020B0400000000000000" pitchFamily="34" charset="-122"/>
              </a:rPr>
              <a:t>，</a:t>
            </a:r>
            <a:r>
              <a:rPr lang="zh-CN" altLang="en-US" sz="1300" b="0" i="0" dirty="0">
                <a:solidFill>
                  <a:srgbClr val="000000"/>
                </a:solidFill>
                <a:effectLst/>
                <a:latin typeface="PingFang SC" panose="020B0400000000000000" pitchFamily="34" charset="-122"/>
                <a:ea typeface="PingFang SC" panose="020B0400000000000000" pitchFamily="34" charset="-122"/>
              </a:rPr>
              <a:t>几乎都来自于社区个人贡献者</a:t>
            </a:r>
            <a:endParaRPr lang="zh-CN" altLang="en-US" sz="1300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" altLang="zh-CN" sz="1300" b="1" i="0" dirty="0">
                <a:solidFill>
                  <a:srgbClr val="000000"/>
                </a:solidFill>
                <a:effectLst/>
                <a:latin typeface="PingFang SC" panose="020B0400000000000000" pitchFamily="34" charset="-122"/>
                <a:ea typeface="PingFang SC" panose="020B0400000000000000" pitchFamily="34" charset="-122"/>
              </a:rPr>
              <a:t>API </a:t>
            </a:r>
            <a:r>
              <a:rPr lang="zh-CN" altLang="en-US" sz="1300" b="1" i="0" dirty="0">
                <a:solidFill>
                  <a:srgbClr val="000000"/>
                </a:solidFill>
                <a:effectLst/>
                <a:latin typeface="PingFang SC" panose="020B0400000000000000" pitchFamily="34" charset="-122"/>
                <a:ea typeface="PingFang SC" panose="020B0400000000000000" pitchFamily="34" charset="-122"/>
              </a:rPr>
              <a:t>鲁棒性</a:t>
            </a:r>
            <a:r>
              <a:rPr lang="zh-CN" altLang="en-US" sz="1300" b="0" i="0" dirty="0">
                <a:solidFill>
                  <a:srgbClr val="000000"/>
                </a:solidFill>
                <a:effectLst/>
                <a:latin typeface="PingFang SC" panose="020B0400000000000000" pitchFamily="34" charset="-122"/>
                <a:ea typeface="PingFang SC" panose="020B0400000000000000" pitchFamily="34" charset="-122"/>
              </a:rPr>
              <a:t>：</a:t>
            </a:r>
            <a:r>
              <a:rPr lang="en-US" altLang="zh-CN" sz="1300" b="0" i="0" dirty="0">
                <a:solidFill>
                  <a:srgbClr val="000000"/>
                </a:solidFill>
                <a:effectLst/>
                <a:latin typeface="PingFang SC" panose="020B0400000000000000" pitchFamily="34" charset="-122"/>
                <a:ea typeface="PingFang SC" panose="020B0400000000000000" pitchFamily="34" charset="-122"/>
              </a:rPr>
              <a:t>88</a:t>
            </a:r>
            <a:r>
              <a:rPr lang="zh-CN" altLang="en-US" sz="1300" b="0" i="0" dirty="0">
                <a:solidFill>
                  <a:srgbClr val="000000"/>
                </a:solidFill>
                <a:effectLst/>
                <a:latin typeface="PingFang SC" panose="020B0400000000000000" pitchFamily="34" charset="-122"/>
                <a:ea typeface="PingFang SC" panose="020B0400000000000000" pitchFamily="34" charset="-122"/>
              </a:rPr>
              <a:t>个</a:t>
            </a:r>
            <a:r>
              <a:rPr lang="en" altLang="zh-CN" sz="1300" b="0" i="0" dirty="0">
                <a:solidFill>
                  <a:srgbClr val="000000"/>
                </a:solidFill>
                <a:effectLst/>
                <a:latin typeface="PingFang SC" panose="020B0400000000000000" pitchFamily="34" charset="-122"/>
                <a:ea typeface="PingFang SC" panose="020B0400000000000000" pitchFamily="34" charset="-122"/>
              </a:rPr>
              <a:t>API </a:t>
            </a:r>
            <a:r>
              <a:rPr lang="zh-CN" altLang="en-US" sz="1300" b="0" i="0" dirty="0">
                <a:solidFill>
                  <a:srgbClr val="000000"/>
                </a:solidFill>
                <a:effectLst/>
                <a:latin typeface="PingFang SC" panose="020B0400000000000000" pitchFamily="34" charset="-122"/>
                <a:ea typeface="PingFang SC" panose="020B0400000000000000" pitchFamily="34" charset="-122"/>
              </a:rPr>
              <a:t>的鲁棒性加强</a:t>
            </a:r>
            <a:endParaRPr lang="zh-CN" altLang="en-US" sz="1300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zh-CN" altLang="en-US" sz="1300" b="1" i="0" dirty="0">
                <a:solidFill>
                  <a:srgbClr val="24292F"/>
                </a:solidFill>
                <a:effectLst/>
                <a:latin typeface="PingFang SC" panose="020B0400000000000000" pitchFamily="34" charset="-122"/>
                <a:ea typeface="PingFang SC" panose="020B0400000000000000" pitchFamily="34" charset="-122"/>
              </a:rPr>
              <a:t>算子性能优化</a:t>
            </a:r>
            <a:r>
              <a:rPr lang="zh-CN" altLang="en-US" sz="1300" b="0" i="0" dirty="0">
                <a:solidFill>
                  <a:srgbClr val="24292F"/>
                </a:solidFill>
                <a:effectLst/>
                <a:latin typeface="PingFang SC" panose="020B0400000000000000" pitchFamily="34" charset="-122"/>
                <a:ea typeface="PingFang SC" panose="020B0400000000000000" pitchFamily="34" charset="-122"/>
              </a:rPr>
              <a:t>：</a:t>
            </a:r>
            <a:r>
              <a:rPr lang="en-US" altLang="zh-CN" sz="1300" b="0" i="0" dirty="0">
                <a:solidFill>
                  <a:srgbClr val="24292F"/>
                </a:solidFill>
                <a:effectLst/>
                <a:latin typeface="PingFang SC" panose="020B0400000000000000" pitchFamily="34" charset="-122"/>
                <a:ea typeface="PingFang SC" panose="020B0400000000000000" pitchFamily="34" charset="-122"/>
              </a:rPr>
              <a:t>7</a:t>
            </a:r>
            <a:r>
              <a:rPr lang="zh-CN" altLang="en-US" sz="1300" b="0" i="0" dirty="0">
                <a:solidFill>
                  <a:srgbClr val="24292F"/>
                </a:solidFill>
                <a:effectLst/>
                <a:latin typeface="PingFang SC" panose="020B0400000000000000" pitchFamily="34" charset="-122"/>
                <a:ea typeface="PingFang SC" panose="020B0400000000000000" pitchFamily="34" charset="-122"/>
              </a:rPr>
              <a:t>个算子的性能提升</a:t>
            </a:r>
            <a:endParaRPr lang="zh-CN" altLang="en-US" sz="1300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" altLang="zh-CN" sz="1300" b="1" i="0" dirty="0">
                <a:solidFill>
                  <a:srgbClr val="24292F"/>
                </a:solidFill>
                <a:effectLst/>
                <a:latin typeface="PingFang SC" panose="020B0400000000000000" pitchFamily="34" charset="-122"/>
                <a:ea typeface="PingFang SC" panose="020B0400000000000000" pitchFamily="34" charset="-122"/>
              </a:rPr>
              <a:t>Paddle-</a:t>
            </a:r>
            <a:r>
              <a:rPr lang="en" altLang="zh-CN" sz="1300" b="1" i="0" dirty="0" err="1">
                <a:solidFill>
                  <a:srgbClr val="24292F"/>
                </a:solidFill>
                <a:effectLst/>
                <a:latin typeface="PingFang SC" panose="020B0400000000000000" pitchFamily="34" charset="-122"/>
                <a:ea typeface="PingFang SC" panose="020B0400000000000000" pitchFamily="34" charset="-122"/>
              </a:rPr>
              <a:t>TensorRT</a:t>
            </a:r>
            <a:r>
              <a:rPr lang="en" altLang="zh-CN" sz="1300" b="1" i="0" dirty="0">
                <a:solidFill>
                  <a:srgbClr val="24292F"/>
                </a:solidFill>
                <a:effectLst/>
                <a:latin typeface="PingFang SC" panose="020B0400000000000000" pitchFamily="34" charset="-122"/>
                <a:ea typeface="PingFang SC" panose="020B0400000000000000" pitchFamily="34" charset="-122"/>
              </a:rPr>
              <a:t> </a:t>
            </a:r>
            <a:r>
              <a:rPr lang="zh-CN" altLang="en-US" sz="1300" b="1" i="0" dirty="0">
                <a:solidFill>
                  <a:srgbClr val="24292F"/>
                </a:solidFill>
                <a:effectLst/>
                <a:latin typeface="PingFang SC" panose="020B0400000000000000" pitchFamily="34" charset="-122"/>
                <a:ea typeface="PingFang SC" panose="020B0400000000000000" pitchFamily="34" charset="-122"/>
              </a:rPr>
              <a:t>算子开发及映射</a:t>
            </a:r>
            <a:r>
              <a:rPr lang="zh-CN" altLang="en-US" sz="1300" b="0" i="0" dirty="0">
                <a:solidFill>
                  <a:srgbClr val="24292F"/>
                </a:solidFill>
                <a:effectLst/>
                <a:latin typeface="PingFang SC" panose="020B0400000000000000" pitchFamily="34" charset="-122"/>
                <a:ea typeface="PingFang SC" panose="020B0400000000000000" pitchFamily="34" charset="-122"/>
              </a:rPr>
              <a:t>：完成</a:t>
            </a:r>
            <a:r>
              <a:rPr lang="en-US" altLang="zh-CN" sz="1300" b="0" i="0" dirty="0">
                <a:solidFill>
                  <a:srgbClr val="24292F"/>
                </a:solidFill>
                <a:effectLst/>
                <a:latin typeface="PingFang SC" panose="020B0400000000000000" pitchFamily="34" charset="-122"/>
                <a:ea typeface="PingFang SC" panose="020B0400000000000000" pitchFamily="34" charset="-122"/>
              </a:rPr>
              <a:t>7</a:t>
            </a:r>
            <a:r>
              <a:rPr lang="zh-CN" altLang="en-US" sz="1300" b="0" i="0" dirty="0">
                <a:solidFill>
                  <a:srgbClr val="24292F"/>
                </a:solidFill>
                <a:effectLst/>
                <a:latin typeface="PingFang SC" panose="020B0400000000000000" pitchFamily="34" charset="-122"/>
                <a:ea typeface="PingFang SC" panose="020B0400000000000000" pitchFamily="34" charset="-122"/>
              </a:rPr>
              <a:t>个算子开发</a:t>
            </a:r>
            <a:endParaRPr lang="en" altLang="zh-CN" sz="1300" b="1" dirty="0">
              <a:solidFill>
                <a:schemeClr val="tx1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" altLang="zh-CN" sz="1300" b="1" dirty="0" err="1">
                <a:solidFill>
                  <a:schemeClr val="tx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Pytorch</a:t>
            </a:r>
            <a:r>
              <a:rPr lang="en" altLang="zh-CN" sz="1300" b="1" dirty="0">
                <a:solidFill>
                  <a:schemeClr val="tx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-Paddle</a:t>
            </a:r>
            <a:r>
              <a:rPr lang="zh-CN" altLang="en-US" sz="1300" b="1" dirty="0">
                <a:solidFill>
                  <a:schemeClr val="tx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 代码转换工具</a:t>
            </a:r>
            <a:r>
              <a:rPr lang="zh-CN" altLang="en-US" sz="1300" dirty="0">
                <a:solidFill>
                  <a:schemeClr val="tx1"/>
                </a:solidFill>
                <a:effectLst/>
                <a:latin typeface="PingFang SC" panose="020B0400000000000000" pitchFamily="34" charset="-122"/>
                <a:ea typeface="PingFang SC" panose="020B0400000000000000" pitchFamily="34" charset="-122"/>
              </a:rPr>
              <a:t>：</a:t>
            </a:r>
            <a:r>
              <a:rPr lang="zh-CN" altLang="en-US" sz="1300" dirty="0">
                <a:solidFill>
                  <a:schemeClr val="tx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实现将 </a:t>
            </a:r>
            <a:r>
              <a:rPr lang="en" altLang="zh-CN" sz="1300" dirty="0" err="1">
                <a:solidFill>
                  <a:schemeClr val="tx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PyTorch</a:t>
            </a:r>
            <a:r>
              <a:rPr lang="en" altLang="zh-CN" sz="1300" dirty="0">
                <a:solidFill>
                  <a:schemeClr val="tx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 </a:t>
            </a:r>
            <a:r>
              <a:rPr lang="zh-CN" altLang="en-US" sz="1300" dirty="0">
                <a:solidFill>
                  <a:schemeClr val="tx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代码自动化的转写成 </a:t>
            </a:r>
            <a:r>
              <a:rPr lang="en" altLang="zh-CN" sz="1300" dirty="0">
                <a:solidFill>
                  <a:schemeClr val="tx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Paddle </a:t>
            </a:r>
            <a:r>
              <a:rPr lang="zh-CN" altLang="en-US" sz="1300" dirty="0">
                <a:solidFill>
                  <a:schemeClr val="tx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代码，从而提升模型迁移的效率，共完成</a:t>
            </a:r>
            <a:r>
              <a:rPr lang="en-US" altLang="zh-CN" sz="1300" dirty="0">
                <a:solidFill>
                  <a:schemeClr val="tx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258</a:t>
            </a:r>
            <a:r>
              <a:rPr lang="zh-CN" altLang="en-US" sz="1300" dirty="0">
                <a:solidFill>
                  <a:schemeClr val="tx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组</a:t>
            </a:r>
            <a:endParaRPr lang="en-US" altLang="zh-CN" sz="1300" dirty="0">
              <a:solidFill>
                <a:schemeClr val="tx1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" altLang="zh-CN" sz="1300" b="1" dirty="0">
                <a:solidFill>
                  <a:schemeClr val="tx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API</a:t>
            </a:r>
            <a:r>
              <a:rPr lang="zh-CN" altLang="en-US" sz="1300" b="1" dirty="0">
                <a:solidFill>
                  <a:schemeClr val="tx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易用性提升</a:t>
            </a:r>
            <a:r>
              <a:rPr lang="zh-CN" altLang="en-US" sz="1300" dirty="0">
                <a:solidFill>
                  <a:schemeClr val="tx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：为了降低代码自动转换工具中转换策略的开发难度，对部分框架 </a:t>
            </a:r>
            <a:r>
              <a:rPr lang="en" altLang="zh-CN" sz="1300" dirty="0">
                <a:solidFill>
                  <a:schemeClr val="tx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API</a:t>
            </a:r>
            <a:r>
              <a:rPr lang="zh-CN" altLang="en-US" sz="1300" dirty="0">
                <a:solidFill>
                  <a:schemeClr val="tx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 的功能和易用性进行增强</a:t>
            </a:r>
            <a:endParaRPr lang="en-US" altLang="zh-CN" sz="1300" dirty="0">
              <a:solidFill>
                <a:schemeClr val="tx1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zh-CN" altLang="en-US" sz="1300" b="1" dirty="0">
                <a:solidFill>
                  <a:schemeClr val="tx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单精度数据类型扩展</a:t>
            </a:r>
            <a:r>
              <a:rPr lang="zh-CN" altLang="en-US" sz="1300" dirty="0">
                <a:solidFill>
                  <a:schemeClr val="tx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：</a:t>
            </a:r>
            <a:r>
              <a:rPr lang="zh-CN" altLang="en-US" sz="1300" b="0" i="0" dirty="0">
                <a:solidFill>
                  <a:srgbClr val="000000"/>
                </a:solidFill>
                <a:effectLst/>
                <a:latin typeface="PingFang SC" panose="020B0400000000000000" pitchFamily="34" charset="-122"/>
                <a:ea typeface="PingFang SC" panose="020B0400000000000000" pitchFamily="34" charset="-122"/>
              </a:rPr>
              <a:t>完成</a:t>
            </a:r>
            <a:r>
              <a:rPr lang="en-US" altLang="zh-CN" sz="1300" b="0" i="0" dirty="0">
                <a:solidFill>
                  <a:srgbClr val="000000"/>
                </a:solidFill>
                <a:effectLst/>
                <a:latin typeface="PingFang SC" panose="020B0400000000000000" pitchFamily="34" charset="-122"/>
                <a:ea typeface="PingFang SC" panose="020B0400000000000000" pitchFamily="34" charset="-122"/>
              </a:rPr>
              <a:t>12</a:t>
            </a:r>
            <a:r>
              <a:rPr lang="zh-CN" altLang="en-US" sz="1300" b="0" i="0" dirty="0">
                <a:solidFill>
                  <a:srgbClr val="000000"/>
                </a:solidFill>
                <a:effectLst/>
                <a:latin typeface="PingFang SC" panose="020B0400000000000000" pitchFamily="34" charset="-122"/>
                <a:ea typeface="PingFang SC" panose="020B0400000000000000" pitchFamily="34" charset="-122"/>
              </a:rPr>
              <a:t>个算子对 </a:t>
            </a:r>
            <a:r>
              <a:rPr lang="en" altLang="zh-CN" sz="1300" b="0" i="0" dirty="0">
                <a:solidFill>
                  <a:srgbClr val="000000"/>
                </a:solidFill>
                <a:effectLst/>
                <a:latin typeface="PingFang SC" panose="020B0400000000000000" pitchFamily="34" charset="-122"/>
                <a:ea typeface="PingFang SC" panose="020B0400000000000000" pitchFamily="34" charset="-122"/>
              </a:rPr>
              <a:t>fp16</a:t>
            </a:r>
            <a:r>
              <a:rPr lang="zh-CN" altLang="en-US" sz="1300" b="0" i="0" dirty="0">
                <a:solidFill>
                  <a:srgbClr val="000000"/>
                </a:solidFill>
                <a:effectLst/>
                <a:latin typeface="PingFang SC" panose="020B0400000000000000" pitchFamily="34" charset="-122"/>
                <a:ea typeface="PingFang SC" panose="020B0400000000000000" pitchFamily="34" charset="-122"/>
              </a:rPr>
              <a:t> 的扩展，完成</a:t>
            </a:r>
            <a:r>
              <a:rPr lang="en-US" altLang="zh-CN" sz="1300" b="0" i="0" dirty="0">
                <a:solidFill>
                  <a:srgbClr val="000000"/>
                </a:solidFill>
                <a:effectLst/>
                <a:latin typeface="PingFang SC" panose="020B0400000000000000" pitchFamily="34" charset="-122"/>
                <a:ea typeface="PingFang SC" panose="020B0400000000000000" pitchFamily="34" charset="-122"/>
              </a:rPr>
              <a:t>100+</a:t>
            </a:r>
            <a:r>
              <a:rPr lang="zh-CN" altLang="en-US" sz="1300" b="0" i="0" dirty="0">
                <a:solidFill>
                  <a:srgbClr val="000000"/>
                </a:solidFill>
                <a:effectLst/>
                <a:latin typeface="PingFang SC" panose="020B0400000000000000" pitchFamily="34" charset="-122"/>
                <a:ea typeface="PingFang SC" panose="020B0400000000000000" pitchFamily="34" charset="-122"/>
              </a:rPr>
              <a:t>算子对 </a:t>
            </a:r>
            <a:r>
              <a:rPr lang="en" altLang="zh-CN" sz="1300" b="0" i="0" dirty="0">
                <a:solidFill>
                  <a:srgbClr val="000000"/>
                </a:solidFill>
                <a:effectLst/>
                <a:latin typeface="PingFang SC" panose="020B0400000000000000" pitchFamily="34" charset="-122"/>
                <a:ea typeface="PingFang SC" panose="020B0400000000000000" pitchFamily="34" charset="-122"/>
              </a:rPr>
              <a:t>fp16/bf16</a:t>
            </a:r>
            <a:r>
              <a:rPr lang="zh-CN" altLang="en-US" sz="1300" b="0" i="0" dirty="0">
                <a:solidFill>
                  <a:srgbClr val="000000"/>
                </a:solidFill>
                <a:effectLst/>
                <a:latin typeface="PingFang SC" panose="020B0400000000000000" pitchFamily="34" charset="-122"/>
                <a:ea typeface="PingFang SC" panose="020B0400000000000000" pitchFamily="34" charset="-122"/>
              </a:rPr>
              <a:t> 的类型检查</a:t>
            </a:r>
            <a:r>
              <a:rPr lang="en-US" altLang="zh-CN" sz="1300" b="0" i="0" dirty="0">
                <a:solidFill>
                  <a:srgbClr val="000000"/>
                </a:solidFill>
                <a:effectLst/>
                <a:latin typeface="PingFang SC" panose="020B0400000000000000" pitchFamily="34" charset="-122"/>
                <a:ea typeface="PingFang SC" panose="020B0400000000000000" pitchFamily="34" charset="-122"/>
              </a:rPr>
              <a:t>&amp;</a:t>
            </a:r>
            <a:r>
              <a:rPr lang="zh-CN" altLang="en-US" sz="1300" b="0" i="0" dirty="0">
                <a:solidFill>
                  <a:srgbClr val="000000"/>
                </a:solidFill>
                <a:effectLst/>
                <a:latin typeface="PingFang SC" panose="020B0400000000000000" pitchFamily="34" charset="-122"/>
                <a:ea typeface="PingFang SC" panose="020B0400000000000000" pitchFamily="34" charset="-122"/>
              </a:rPr>
              <a:t>单测支持</a:t>
            </a:r>
            <a:endParaRPr lang="en-US" altLang="zh-CN" sz="1300" dirty="0">
              <a:solidFill>
                <a:schemeClr val="tx1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zh-CN" altLang="en-US" sz="1300" b="1" dirty="0">
                <a:solidFill>
                  <a:schemeClr val="tx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复数数据类型扩展</a:t>
            </a:r>
            <a:r>
              <a:rPr lang="zh-CN" altLang="en-US" sz="1300" dirty="0">
                <a:solidFill>
                  <a:schemeClr val="tx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：为算子支持 </a:t>
            </a:r>
            <a:r>
              <a:rPr lang="en" altLang="zh-CN" sz="1300" dirty="0">
                <a:solidFill>
                  <a:schemeClr val="tx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complex64/complex128 2</a:t>
            </a:r>
            <a:r>
              <a:rPr lang="zh-CN" altLang="en-US" sz="1300" dirty="0">
                <a:solidFill>
                  <a:schemeClr val="tx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种复数类型，共完成</a:t>
            </a:r>
            <a:r>
              <a:rPr lang="en-US" altLang="zh-CN" sz="1300" dirty="0">
                <a:solidFill>
                  <a:schemeClr val="tx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9</a:t>
            </a:r>
            <a:r>
              <a:rPr lang="zh-CN" altLang="en-US" sz="1300" dirty="0">
                <a:solidFill>
                  <a:schemeClr val="tx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个算子的扩展</a:t>
            </a:r>
            <a:endParaRPr lang="en-CN" sz="1400" dirty="0">
              <a:solidFill>
                <a:schemeClr val="tx1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  <a:p>
            <a:endParaRPr lang="en-CN" sz="1400" dirty="0">
              <a:solidFill>
                <a:schemeClr val="tx1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F939671-E9A7-5C40-2F68-DF7AD3FBDF7A}"/>
              </a:ext>
            </a:extLst>
          </p:cNvPr>
          <p:cNvSpPr/>
          <p:nvPr/>
        </p:nvSpPr>
        <p:spPr>
          <a:xfrm>
            <a:off x="6192768" y="4160128"/>
            <a:ext cx="5077408" cy="91656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zh-CN" altLang="en-US" sz="1600" b="1" dirty="0">
                <a:solidFill>
                  <a:schemeClr val="tx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分布式算子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zh-CN" altLang="en-US" sz="1300" dirty="0">
                <a:solidFill>
                  <a:schemeClr val="tx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完成</a:t>
            </a:r>
            <a:r>
              <a:rPr lang="en-US" altLang="zh-CN" sz="1300" dirty="0">
                <a:solidFill>
                  <a:schemeClr val="tx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11</a:t>
            </a:r>
            <a:r>
              <a:rPr lang="zh-CN" altLang="en-US" sz="1300" dirty="0">
                <a:solidFill>
                  <a:schemeClr val="tx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个通信算子的兼容升级</a:t>
            </a:r>
            <a:endParaRPr lang="en-US" altLang="zh-CN" sz="1300" dirty="0">
              <a:solidFill>
                <a:schemeClr val="tx1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zh-CN" altLang="en-US" sz="1300" dirty="0">
                <a:solidFill>
                  <a:schemeClr val="tx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完成</a:t>
            </a:r>
            <a:r>
              <a:rPr lang="en-US" altLang="zh-CN" sz="1300" dirty="0">
                <a:solidFill>
                  <a:schemeClr val="tx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15</a:t>
            </a:r>
            <a:r>
              <a:rPr lang="zh-CN" altLang="en-US" sz="1300" dirty="0">
                <a:solidFill>
                  <a:schemeClr val="tx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个 </a:t>
            </a:r>
            <a:r>
              <a:rPr lang="en" altLang="zh-CN" sz="1300" dirty="0">
                <a:solidFill>
                  <a:schemeClr val="tx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Fluid</a:t>
            </a:r>
            <a:r>
              <a:rPr lang="zh-CN" altLang="en-US" sz="1300" dirty="0">
                <a:solidFill>
                  <a:schemeClr val="tx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 分布式算子迁移到 </a:t>
            </a:r>
            <a:r>
              <a:rPr lang="en" altLang="zh-CN" sz="1300" dirty="0">
                <a:solidFill>
                  <a:schemeClr val="tx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PHI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B700C38-BAF6-38AC-E77C-9B99595AF3B6}"/>
              </a:ext>
            </a:extLst>
          </p:cNvPr>
          <p:cNvSpPr/>
          <p:nvPr/>
        </p:nvSpPr>
        <p:spPr>
          <a:xfrm>
            <a:off x="635540" y="5121196"/>
            <a:ext cx="10634635" cy="123946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zh-CN" altLang="en-US" sz="1600" b="1" dirty="0">
                <a:solidFill>
                  <a:schemeClr val="tx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可视化调试工具（提升</a:t>
            </a:r>
            <a:r>
              <a:rPr lang="en" altLang="zh-CN" sz="1600" b="1" dirty="0">
                <a:solidFill>
                  <a:schemeClr val="tx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RD</a:t>
            </a:r>
            <a:r>
              <a:rPr lang="zh-CN" altLang="en-US" sz="1600" b="1" dirty="0">
                <a:solidFill>
                  <a:schemeClr val="tx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分析疑难问题的效率）</a:t>
            </a:r>
            <a:endParaRPr lang="en-US" altLang="zh-CN" sz="1600" b="1" dirty="0">
              <a:solidFill>
                <a:schemeClr val="tx1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zh-CN" altLang="en-US" sz="1300" b="1" dirty="0">
                <a:solidFill>
                  <a:schemeClr val="tx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动态图反向图调试工具：</a:t>
            </a:r>
            <a:r>
              <a:rPr lang="zh-CN" altLang="en-US" sz="1300" dirty="0">
                <a:solidFill>
                  <a:schemeClr val="tx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添加反向节点在 </a:t>
            </a:r>
            <a:r>
              <a:rPr lang="en" altLang="zh-CN" sz="1300" dirty="0">
                <a:solidFill>
                  <a:schemeClr val="tx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Python </a:t>
            </a:r>
            <a:r>
              <a:rPr lang="zh-CN" altLang="en-US" sz="1300" dirty="0">
                <a:solidFill>
                  <a:schemeClr val="tx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端的访问机制，开发动态图反向图调试工具 </a:t>
            </a:r>
            <a:r>
              <a:rPr lang="en" altLang="zh-CN" sz="1300" dirty="0" err="1">
                <a:solidFill>
                  <a:schemeClr val="tx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paddleviz</a:t>
            </a:r>
            <a:r>
              <a:rPr lang="zh-CN" altLang="en-US" sz="1300" dirty="0">
                <a:solidFill>
                  <a:schemeClr val="tx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；目前已在飞桨内部开始使用，待打磨成熟后推广给更多的开发者</a:t>
            </a:r>
            <a:endParaRPr lang="en-US" altLang="zh-CN" sz="1300" dirty="0">
              <a:solidFill>
                <a:schemeClr val="tx1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zh-CN" altLang="en-US" sz="1300" b="1" dirty="0">
                <a:solidFill>
                  <a:schemeClr val="tx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新 </a:t>
            </a:r>
            <a:r>
              <a:rPr lang="en" altLang="zh-CN" sz="1300" b="1" dirty="0">
                <a:solidFill>
                  <a:schemeClr val="tx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IR </a:t>
            </a:r>
            <a:r>
              <a:rPr lang="zh-CN" altLang="en-US" sz="1300" b="1" dirty="0">
                <a:solidFill>
                  <a:schemeClr val="tx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模型结构的可视化工具</a:t>
            </a:r>
            <a:r>
              <a:rPr lang="zh-CN" altLang="en-US" sz="1300" dirty="0">
                <a:solidFill>
                  <a:schemeClr val="tx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：设计一种适用于新 </a:t>
            </a:r>
            <a:r>
              <a:rPr lang="en" altLang="zh-CN" sz="1300" dirty="0">
                <a:solidFill>
                  <a:schemeClr val="tx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IR</a:t>
            </a:r>
            <a:r>
              <a:rPr lang="zh-CN" altLang="en-US" sz="1300" dirty="0">
                <a:solidFill>
                  <a:schemeClr val="tx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 的操作信息获取方案，基于 </a:t>
            </a:r>
            <a:r>
              <a:rPr lang="en" altLang="zh-CN" sz="1300" dirty="0" err="1">
                <a:solidFill>
                  <a:schemeClr val="tx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VisualDL</a:t>
            </a:r>
            <a:r>
              <a:rPr lang="zh-CN" altLang="en-US" sz="1300" dirty="0">
                <a:solidFill>
                  <a:schemeClr val="tx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 可视化组件实现新</a:t>
            </a:r>
            <a:r>
              <a:rPr lang="en" altLang="zh-CN" sz="1300" dirty="0">
                <a:solidFill>
                  <a:schemeClr val="tx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IR</a:t>
            </a:r>
            <a:r>
              <a:rPr lang="zh-CN" altLang="en-US" sz="1300" dirty="0">
                <a:solidFill>
                  <a:schemeClr val="tx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的可视化功能。后续会持续完善，例如丰富元信息展示，实现控制流操作的可视化等</a:t>
            </a:r>
            <a:endParaRPr lang="en-CN" sz="1300" dirty="0">
              <a:solidFill>
                <a:schemeClr val="tx1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22E15A9E-9935-5F0D-E69D-4B7F4D0537E7}"/>
              </a:ext>
            </a:extLst>
          </p:cNvPr>
          <p:cNvSpPr/>
          <p:nvPr/>
        </p:nvSpPr>
        <p:spPr>
          <a:xfrm>
            <a:off x="635541" y="6405172"/>
            <a:ext cx="10634634" cy="30496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CN" sz="1400" b="1" dirty="0">
                <a:solidFill>
                  <a:schemeClr val="tx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以及更多</a:t>
            </a:r>
            <a:r>
              <a:rPr lang="zh-CN" altLang="en-US" sz="1400" b="1" dirty="0">
                <a:solidFill>
                  <a:schemeClr val="tx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：</a:t>
            </a:r>
            <a:r>
              <a:rPr lang="en" altLang="ja-JP" sz="1300" dirty="0">
                <a:solidFill>
                  <a:schemeClr val="tx1"/>
                </a:solidFill>
                <a:latin typeface="PingFang SC" panose="020B0400000000000000" pitchFamily="34" charset="-122"/>
                <a:ea typeface="PingFang SC" panose="020B0400000000000000" pitchFamily="34" charset="-122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https://github.com/orgs/PaddlePaddle/projects/7</a:t>
            </a:r>
            <a:endParaRPr lang="en" altLang="ja-JP" sz="1300" dirty="0">
              <a:solidFill>
                <a:schemeClr val="tx1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8B9AA34C-660C-CA6C-6D01-054D76E06871}"/>
              </a:ext>
            </a:extLst>
          </p:cNvPr>
          <p:cNvSpPr/>
          <p:nvPr/>
        </p:nvSpPr>
        <p:spPr>
          <a:xfrm>
            <a:off x="6192767" y="956052"/>
            <a:ext cx="5077408" cy="185961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en" altLang="zh-CN" sz="1600" b="1" i="0" dirty="0">
                <a:solidFill>
                  <a:srgbClr val="000000"/>
                </a:solidFill>
                <a:effectLst/>
                <a:latin typeface="PingFang SC" panose="020B0400000000000000" pitchFamily="34" charset="-122"/>
                <a:ea typeface="PingFang SC" panose="020B0400000000000000" pitchFamily="34" charset="-122"/>
              </a:rPr>
              <a:t>PHI </a:t>
            </a:r>
            <a:r>
              <a:rPr lang="zh-CN" altLang="en-US" sz="1600" b="1" i="0" dirty="0">
                <a:solidFill>
                  <a:srgbClr val="000000"/>
                </a:solidFill>
                <a:effectLst/>
                <a:latin typeface="PingFang SC" panose="020B0400000000000000" pitchFamily="34" charset="-122"/>
                <a:ea typeface="PingFang SC" panose="020B0400000000000000" pitchFamily="34" charset="-122"/>
              </a:rPr>
              <a:t>算子库</a:t>
            </a:r>
            <a:endParaRPr lang="zh-CN" altLang="en-US" sz="1600" b="1" dirty="0">
              <a:solidFill>
                <a:schemeClr val="tx1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zh-CN" altLang="en-US" sz="1300" b="1" i="0" dirty="0">
                <a:solidFill>
                  <a:srgbClr val="24292F"/>
                </a:solidFill>
                <a:effectLst/>
                <a:latin typeface="PingFang SC" panose="020B0400000000000000" pitchFamily="34" charset="-122"/>
                <a:ea typeface="PingFang SC" panose="020B0400000000000000" pitchFamily="34" charset="-122"/>
              </a:rPr>
              <a:t>独立编译</a:t>
            </a:r>
            <a:r>
              <a:rPr lang="zh-CN" altLang="en-US" sz="1300" b="0" i="0" dirty="0">
                <a:solidFill>
                  <a:srgbClr val="24292F"/>
                </a:solidFill>
                <a:effectLst/>
                <a:latin typeface="PingFang SC" panose="020B0400000000000000" pitchFamily="34" charset="-122"/>
                <a:ea typeface="PingFang SC" panose="020B0400000000000000" pitchFamily="34" charset="-122"/>
              </a:rPr>
              <a:t>：将</a:t>
            </a:r>
            <a:r>
              <a:rPr lang="en" altLang="zh-CN" sz="1300" b="0" i="0" dirty="0">
                <a:solidFill>
                  <a:srgbClr val="24292F"/>
                </a:solidFill>
                <a:effectLst/>
                <a:latin typeface="PingFang SC" panose="020B0400000000000000" pitchFamily="34" charset="-122"/>
                <a:ea typeface="PingFang SC" panose="020B0400000000000000" pitchFamily="34" charset="-122"/>
              </a:rPr>
              <a:t>PHI </a:t>
            </a:r>
            <a:r>
              <a:rPr lang="zh-CN" altLang="en-US" sz="1300" b="0" i="0" dirty="0">
                <a:solidFill>
                  <a:srgbClr val="24292F"/>
                </a:solidFill>
                <a:effectLst/>
                <a:latin typeface="PingFang SC" panose="020B0400000000000000" pitchFamily="34" charset="-122"/>
                <a:ea typeface="PingFang SC" panose="020B0400000000000000" pitchFamily="34" charset="-122"/>
              </a:rPr>
              <a:t>与 </a:t>
            </a:r>
            <a:r>
              <a:rPr lang="en" altLang="zh-CN" sz="1300" b="0" i="0" dirty="0">
                <a:solidFill>
                  <a:srgbClr val="24292F"/>
                </a:solidFill>
                <a:effectLst/>
                <a:latin typeface="PingFang SC" panose="020B0400000000000000" pitchFamily="34" charset="-122"/>
                <a:ea typeface="PingFang SC" panose="020B0400000000000000" pitchFamily="34" charset="-122"/>
              </a:rPr>
              <a:t>Fluid </a:t>
            </a:r>
            <a:r>
              <a:rPr lang="zh-CN" altLang="en-US" sz="1300" b="0" i="0" dirty="0">
                <a:solidFill>
                  <a:srgbClr val="24292F"/>
                </a:solidFill>
                <a:effectLst/>
                <a:latin typeface="PingFang SC" panose="020B0400000000000000" pitchFamily="34" charset="-122"/>
                <a:ea typeface="PingFang SC" panose="020B0400000000000000" pitchFamily="34" charset="-122"/>
              </a:rPr>
              <a:t>解耦，产出独立编译的库 </a:t>
            </a:r>
            <a:r>
              <a:rPr lang="en" altLang="zh-CN" sz="1300" b="0" i="0" dirty="0" err="1">
                <a:solidFill>
                  <a:srgbClr val="24292F"/>
                </a:solidFill>
                <a:effectLst/>
                <a:latin typeface="PingFang SC" panose="020B0400000000000000" pitchFamily="34" charset="-122"/>
                <a:ea typeface="PingFang SC" panose="020B0400000000000000" pitchFamily="34" charset="-122"/>
              </a:rPr>
              <a:t>libphi.so</a:t>
            </a:r>
            <a:r>
              <a:rPr lang="zh-CN" altLang="en-US" sz="1300" b="0" i="0" dirty="0">
                <a:solidFill>
                  <a:srgbClr val="24292F"/>
                </a:solidFill>
                <a:effectLst/>
                <a:latin typeface="PingFang SC" panose="020B0400000000000000" pitchFamily="34" charset="-122"/>
                <a:ea typeface="PingFang SC" panose="020B0400000000000000" pitchFamily="34" charset="-122"/>
              </a:rPr>
              <a:t>，使得 </a:t>
            </a:r>
            <a:r>
              <a:rPr lang="en" altLang="zh-CN" sz="1300" b="0" i="0" dirty="0">
                <a:solidFill>
                  <a:srgbClr val="24292F"/>
                </a:solidFill>
                <a:effectLst/>
                <a:latin typeface="PingFang SC" panose="020B0400000000000000" pitchFamily="34" charset="-122"/>
                <a:ea typeface="PingFang SC" panose="020B0400000000000000" pitchFamily="34" charset="-122"/>
              </a:rPr>
              <a:t>PHI</a:t>
            </a:r>
            <a:r>
              <a:rPr lang="zh-CN" altLang="en-US" sz="1300" b="0" i="0" dirty="0">
                <a:solidFill>
                  <a:srgbClr val="24292F"/>
                </a:solidFill>
                <a:effectLst/>
                <a:latin typeface="PingFang SC" panose="020B0400000000000000" pitchFamily="34" charset="-122"/>
                <a:ea typeface="PingFang SC" panose="020B0400000000000000" pitchFamily="34" charset="-122"/>
              </a:rPr>
              <a:t> 算子库成为为下游项目提供计算能力的重要基础设施</a:t>
            </a:r>
            <a:endParaRPr lang="en-US" altLang="zh-CN" sz="1300" b="0" i="0" dirty="0">
              <a:solidFill>
                <a:srgbClr val="000000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zh-CN" altLang="en-US" sz="1300" b="1" i="0" dirty="0">
                <a:solidFill>
                  <a:srgbClr val="24292F"/>
                </a:solidFill>
                <a:effectLst/>
                <a:latin typeface="PingFang SC" panose="020B0400000000000000" pitchFamily="34" charset="-122"/>
                <a:ea typeface="PingFang SC" panose="020B0400000000000000" pitchFamily="34" charset="-122"/>
              </a:rPr>
              <a:t>函数式改造</a:t>
            </a:r>
            <a:r>
              <a:rPr lang="zh-CN" altLang="en-US" sz="1300" b="0" i="0" dirty="0">
                <a:solidFill>
                  <a:srgbClr val="24292F"/>
                </a:solidFill>
                <a:effectLst/>
                <a:latin typeface="PingFang SC" panose="020B0400000000000000" pitchFamily="34" charset="-122"/>
                <a:ea typeface="PingFang SC" panose="020B0400000000000000" pitchFamily="34" charset="-122"/>
              </a:rPr>
              <a:t>：为了享受 </a:t>
            </a:r>
            <a:r>
              <a:rPr lang="en" altLang="zh-CN" sz="1300" b="0" i="0" dirty="0">
                <a:solidFill>
                  <a:srgbClr val="24292F"/>
                </a:solidFill>
                <a:effectLst/>
                <a:latin typeface="PingFang SC" panose="020B0400000000000000" pitchFamily="34" charset="-122"/>
                <a:ea typeface="PingFang SC" panose="020B0400000000000000" pitchFamily="34" charset="-122"/>
              </a:rPr>
              <a:t>PHI </a:t>
            </a:r>
            <a:r>
              <a:rPr lang="zh-CN" altLang="en-US" sz="1300" b="0" i="0" dirty="0">
                <a:solidFill>
                  <a:srgbClr val="24292F"/>
                </a:solidFill>
                <a:effectLst/>
                <a:latin typeface="PingFang SC" panose="020B0400000000000000" pitchFamily="34" charset="-122"/>
                <a:ea typeface="PingFang SC" panose="020B0400000000000000" pitchFamily="34" charset="-122"/>
              </a:rPr>
              <a:t>下函数式算子注册时所应具备的</a:t>
            </a:r>
            <a:r>
              <a:rPr lang="zh-CN" altLang="en-US" sz="1300" dirty="0">
                <a:solidFill>
                  <a:srgbClr val="24292F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「记录自身输入输出属性」</a:t>
            </a:r>
            <a:r>
              <a:rPr lang="zh-CN" altLang="en-US" sz="1300" b="0" i="0" dirty="0">
                <a:solidFill>
                  <a:srgbClr val="24292F"/>
                </a:solidFill>
                <a:effectLst/>
                <a:latin typeface="PingFang SC" panose="020B0400000000000000" pitchFamily="34" charset="-122"/>
                <a:ea typeface="PingFang SC" panose="020B0400000000000000" pitchFamily="34" charset="-122"/>
              </a:rPr>
              <a:t>的能力，完成</a:t>
            </a:r>
            <a:r>
              <a:rPr lang="en-US" altLang="zh-CN" sz="1300" b="0" i="0" dirty="0">
                <a:solidFill>
                  <a:srgbClr val="24292F"/>
                </a:solidFill>
                <a:effectLst/>
                <a:latin typeface="PingFang SC" panose="020B0400000000000000" pitchFamily="34" charset="-122"/>
                <a:ea typeface="PingFang SC" panose="020B0400000000000000" pitchFamily="34" charset="-122"/>
              </a:rPr>
              <a:t>12</a:t>
            </a:r>
            <a:r>
              <a:rPr lang="zh-CN" altLang="en-US" sz="1300" b="0" i="0" dirty="0">
                <a:solidFill>
                  <a:srgbClr val="24292F"/>
                </a:solidFill>
                <a:effectLst/>
                <a:latin typeface="PingFang SC" panose="020B0400000000000000" pitchFamily="34" charset="-122"/>
                <a:ea typeface="PingFang SC" panose="020B0400000000000000" pitchFamily="34" charset="-122"/>
              </a:rPr>
              <a:t>个 </a:t>
            </a:r>
            <a:r>
              <a:rPr lang="en" altLang="zh-CN" sz="1300" b="0" i="0" dirty="0">
                <a:solidFill>
                  <a:srgbClr val="24292F"/>
                </a:solidFill>
                <a:effectLst/>
                <a:latin typeface="PingFang SC" panose="020B0400000000000000" pitchFamily="34" charset="-122"/>
                <a:ea typeface="PingFang SC" panose="020B0400000000000000" pitchFamily="34" charset="-122"/>
              </a:rPr>
              <a:t>Fluid</a:t>
            </a:r>
            <a:r>
              <a:rPr lang="zh-CN" altLang="en-US" sz="1300" b="0" i="0" dirty="0">
                <a:solidFill>
                  <a:srgbClr val="24292F"/>
                </a:solidFill>
                <a:effectLst/>
                <a:latin typeface="PingFang SC" panose="020B0400000000000000" pitchFamily="34" charset="-122"/>
                <a:ea typeface="PingFang SC" panose="020B0400000000000000" pitchFamily="34" charset="-122"/>
              </a:rPr>
              <a:t> 算子的迁移</a:t>
            </a:r>
            <a:endParaRPr lang="en-US" altLang="zh-CN" sz="1300" b="0" i="0" dirty="0">
              <a:solidFill>
                <a:srgbClr val="24292F"/>
              </a:solidFill>
              <a:effectLst/>
              <a:latin typeface="PingFang SC" panose="020B0400000000000000" pitchFamily="34" charset="-122"/>
              <a:ea typeface="PingFang SC" panose="020B0400000000000000" pitchFamily="34" charset="-122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zh-CN" altLang="en-US" sz="1300" b="1" i="0" dirty="0">
                <a:solidFill>
                  <a:srgbClr val="24292F"/>
                </a:solidFill>
                <a:effectLst/>
                <a:latin typeface="PingFang SC" panose="020B0400000000000000" pitchFamily="34" charset="-122"/>
                <a:ea typeface="PingFang SC" panose="020B0400000000000000" pitchFamily="34" charset="-122"/>
              </a:rPr>
              <a:t>算子自动生成</a:t>
            </a:r>
            <a:r>
              <a:rPr lang="zh-CN" altLang="en-US" sz="1300" b="0" i="0" dirty="0">
                <a:solidFill>
                  <a:srgbClr val="24292F"/>
                </a:solidFill>
                <a:effectLst/>
                <a:latin typeface="PingFang SC" panose="020B0400000000000000" pitchFamily="34" charset="-122"/>
                <a:ea typeface="PingFang SC" panose="020B0400000000000000" pitchFamily="34" charset="-122"/>
              </a:rPr>
              <a:t>：为了规范静态图算子的定义方式，加快算子开发流程，建立了一套自动代码生成体系，完成</a:t>
            </a:r>
            <a:r>
              <a:rPr lang="en-US" altLang="zh-CN" sz="1300" b="0" i="0" dirty="0">
                <a:solidFill>
                  <a:srgbClr val="24292F"/>
                </a:solidFill>
                <a:effectLst/>
                <a:latin typeface="PingFang SC" panose="020B0400000000000000" pitchFamily="34" charset="-122"/>
                <a:ea typeface="PingFang SC" panose="020B0400000000000000" pitchFamily="34" charset="-122"/>
              </a:rPr>
              <a:t>90+</a:t>
            </a:r>
            <a:r>
              <a:rPr lang="zh-CN" altLang="en-US" sz="1300" b="0" i="0" dirty="0">
                <a:solidFill>
                  <a:srgbClr val="24292F"/>
                </a:solidFill>
                <a:effectLst/>
                <a:latin typeface="PingFang SC" panose="020B0400000000000000" pitchFamily="34" charset="-122"/>
                <a:ea typeface="PingFang SC" panose="020B0400000000000000" pitchFamily="34" charset="-122"/>
              </a:rPr>
              <a:t>算子的自动生成</a:t>
            </a:r>
            <a:endParaRPr lang="zh-CN" altLang="en-US" sz="1300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  <a:p>
            <a:endParaRPr lang="en-US" altLang="zh-CN" sz="1400" dirty="0">
              <a:solidFill>
                <a:schemeClr val="tx1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10" name="object 7">
            <a:extLst>
              <a:ext uri="{FF2B5EF4-FFF2-40B4-BE49-F238E27FC236}">
                <a16:creationId xmlns:a16="http://schemas.microsoft.com/office/drawing/2014/main" id="{A0636534-358A-F6C8-25E7-3445D2A7D308}"/>
              </a:ext>
            </a:extLst>
          </p:cNvPr>
          <p:cNvSpPr txBox="1"/>
          <p:nvPr/>
        </p:nvSpPr>
        <p:spPr>
          <a:xfrm>
            <a:off x="607932" y="414658"/>
            <a:ext cx="7615365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71120">
              <a:spcBef>
                <a:spcPts val="100"/>
              </a:spcBef>
            </a:pPr>
            <a:r>
              <a:rPr lang="en-US" altLang="zh-CN" sz="2800" b="1" dirty="0">
                <a:solidFill>
                  <a:srgbClr val="FF6D50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宋体" panose="02010600030101010101" pitchFamily="2" charset="-122"/>
              </a:rPr>
              <a:t>//</a:t>
            </a:r>
            <a:r>
              <a:rPr lang="zh-CN" altLang="en-US" sz="2800" b="1" dirty="0">
                <a:solidFill>
                  <a:srgbClr val="FF6D50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宋体" panose="02010600030101010101" pitchFamily="2" charset="-122"/>
              </a:rPr>
              <a:t> 社区开源贡献为飞桨带来了什么？</a:t>
            </a:r>
            <a:r>
              <a:rPr lang="en-US" altLang="zh-CN" sz="2800" b="1" dirty="0">
                <a:solidFill>
                  <a:srgbClr val="FF6D50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宋体" panose="02010600030101010101" pitchFamily="2" charset="-122"/>
              </a:rPr>
              <a:t>//</a:t>
            </a:r>
            <a:endParaRPr lang="zh-CN" altLang="en-US" sz="2800" b="1" dirty="0">
              <a:solidFill>
                <a:srgbClr val="FF6D50"/>
              </a:solidFill>
              <a:latin typeface="PingFang SC" panose="020B0400000000000000" pitchFamily="34" charset="-122"/>
              <a:ea typeface="PingFang SC" panose="020B0400000000000000" pitchFamily="34" charset="-122"/>
              <a:cs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452982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7">
            <a:extLst>
              <a:ext uri="{FF2B5EF4-FFF2-40B4-BE49-F238E27FC236}">
                <a16:creationId xmlns:a16="http://schemas.microsoft.com/office/drawing/2014/main" id="{DD95BAC5-E133-9C1A-9D6C-51941613F3B1}"/>
              </a:ext>
            </a:extLst>
          </p:cNvPr>
          <p:cNvSpPr txBox="1"/>
          <p:nvPr/>
        </p:nvSpPr>
        <p:spPr>
          <a:xfrm>
            <a:off x="619964" y="995546"/>
            <a:ext cx="8776699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71120">
              <a:spcBef>
                <a:spcPts val="100"/>
              </a:spcBef>
            </a:pPr>
            <a:r>
              <a:rPr lang="en-US" altLang="zh-CN" sz="2800" b="1" dirty="0">
                <a:solidFill>
                  <a:srgbClr val="445185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宋体" panose="02010600030101010101" pitchFamily="2" charset="-122"/>
              </a:rPr>
              <a:t>//</a:t>
            </a:r>
            <a:r>
              <a:rPr lang="zh-CN" altLang="en-US" sz="2800" b="1" dirty="0">
                <a:solidFill>
                  <a:srgbClr val="445185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宋体" panose="02010600030101010101" pitchFamily="2" charset="-122"/>
              </a:rPr>
              <a:t> 飞桨快乐开源：</a:t>
            </a:r>
            <a:r>
              <a:rPr lang="en" altLang="zh-CN" sz="2800" b="1" i="0" dirty="0">
                <a:solidFill>
                  <a:srgbClr val="445185"/>
                </a:solidFill>
                <a:effectLst/>
                <a:latin typeface="PingFang SC" panose="020B0400000000000000" pitchFamily="34" charset="-122"/>
                <a:ea typeface="PingFang SC" panose="020B0400000000000000" pitchFamily="34" charset="-122"/>
              </a:rPr>
              <a:t>Grow Together, and Have Fun </a:t>
            </a:r>
            <a:r>
              <a:rPr lang="en-US" altLang="zh-CN" sz="2800" b="1" dirty="0">
                <a:solidFill>
                  <a:srgbClr val="445185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宋体" panose="02010600030101010101" pitchFamily="2" charset="-122"/>
              </a:rPr>
              <a:t>//</a:t>
            </a:r>
            <a:endParaRPr lang="zh-CN" altLang="en-US" sz="2800" b="1" dirty="0">
              <a:solidFill>
                <a:srgbClr val="445185"/>
              </a:solidFill>
              <a:latin typeface="PingFang SC" panose="020B0400000000000000" pitchFamily="34" charset="-122"/>
              <a:ea typeface="PingFang SC" panose="020B0400000000000000" pitchFamily="34" charset="-122"/>
              <a:cs typeface="宋体" panose="02010600030101010101" pitchFamily="2" charset="-122"/>
            </a:endParaRP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AD64D62-18A6-6DBB-FA3A-9DD4A07D62BD}"/>
              </a:ext>
            </a:extLst>
          </p:cNvPr>
          <p:cNvSpPr/>
          <p:nvPr/>
        </p:nvSpPr>
        <p:spPr>
          <a:xfrm>
            <a:off x="4252434" y="1883173"/>
            <a:ext cx="3663278" cy="4051447"/>
          </a:xfrm>
          <a:prstGeom prst="rect">
            <a:avLst/>
          </a:prstGeom>
          <a:solidFill>
            <a:srgbClr val="F7DD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ct val="200000"/>
              </a:lnSpc>
            </a:pPr>
            <a:r>
              <a:rPr lang="en-US" altLang="zh-CN" b="1" dirty="0">
                <a:solidFill>
                  <a:srgbClr val="0300F9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🎁</a:t>
            </a:r>
            <a:r>
              <a:rPr lang="zh-CN" altLang="en-US" b="1" dirty="0">
                <a:solidFill>
                  <a:schemeClr val="tx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发布领取新年礼物的开源活动</a:t>
            </a:r>
          </a:p>
          <a:p>
            <a:endParaRPr lang="en-CN" sz="1400" dirty="0">
              <a:solidFill>
                <a:schemeClr val="tx1"/>
              </a:solidFill>
              <a:latin typeface="+mn-ea"/>
            </a:endParaRPr>
          </a:p>
          <a:p>
            <a:endParaRPr lang="en-CN" sz="1400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143680D9-81AA-7879-429E-819A6C159194}"/>
              </a:ext>
            </a:extLst>
          </p:cNvPr>
          <p:cNvSpPr/>
          <p:nvPr/>
        </p:nvSpPr>
        <p:spPr>
          <a:xfrm>
            <a:off x="403397" y="1883173"/>
            <a:ext cx="3663278" cy="4051447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ct val="200000"/>
              </a:lnSpc>
            </a:pPr>
            <a:r>
              <a:rPr lang="zh-CN" altLang="en-US" b="1" i="0" dirty="0">
                <a:solidFill>
                  <a:srgbClr val="1F2328"/>
                </a:solidFill>
                <a:effectLst/>
                <a:latin typeface="-apple-system"/>
              </a:rPr>
              <a:t>🐛</a:t>
            </a:r>
            <a:r>
              <a:rPr lang="zh-CN" altLang="en-US" b="1" dirty="0">
                <a:solidFill>
                  <a:schemeClr val="tx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代码扫描工具发现 </a:t>
            </a:r>
            <a:r>
              <a:rPr lang="en-US" altLang="zh-CN" b="1" dirty="0">
                <a:solidFill>
                  <a:schemeClr val="tx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100+</a:t>
            </a:r>
            <a:r>
              <a:rPr lang="zh-CN" altLang="en-US" b="1" dirty="0">
                <a:solidFill>
                  <a:schemeClr val="tx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 小</a:t>
            </a:r>
            <a:r>
              <a:rPr lang="en-US" altLang="zh-CN" b="1" dirty="0">
                <a:solidFill>
                  <a:schemeClr val="tx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bug</a:t>
            </a:r>
            <a:endParaRPr lang="zh-CN" altLang="en-US" b="1" dirty="0">
              <a:solidFill>
                <a:schemeClr val="tx1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8523930C-4BEF-9FCB-49BA-E4BC84004B9A}"/>
              </a:ext>
            </a:extLst>
          </p:cNvPr>
          <p:cNvSpPr/>
          <p:nvPr/>
        </p:nvSpPr>
        <p:spPr>
          <a:xfrm>
            <a:off x="8067513" y="1883172"/>
            <a:ext cx="3663278" cy="4040201"/>
          </a:xfrm>
          <a:prstGeom prst="rect">
            <a:avLst/>
          </a:prstGeom>
          <a:solidFill>
            <a:srgbClr val="E5DF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ct val="200000"/>
              </a:lnSpc>
            </a:pPr>
            <a:r>
              <a:rPr lang="zh-CN" altLang="en-US" b="1" dirty="0">
                <a:solidFill>
                  <a:srgbClr val="0300F9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🤗</a:t>
            </a:r>
            <a:r>
              <a:rPr lang="zh-CN" altLang="en-US" b="1" dirty="0">
                <a:solidFill>
                  <a:schemeClr val="tx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长期有效</a:t>
            </a:r>
            <a:r>
              <a:rPr lang="en-US" altLang="zh-CN" b="1" dirty="0">
                <a:solidFill>
                  <a:schemeClr val="tx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-</a:t>
            </a:r>
            <a:r>
              <a:rPr lang="zh-CN" altLang="en-US" b="1" dirty="0">
                <a:solidFill>
                  <a:schemeClr val="tx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飞桨快乐开源活动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D4B84819-A84E-6F9C-DD04-542C16A19118}"/>
              </a:ext>
            </a:extLst>
          </p:cNvPr>
          <p:cNvSpPr txBox="1"/>
          <p:nvPr/>
        </p:nvSpPr>
        <p:spPr>
          <a:xfrm>
            <a:off x="571563" y="2541384"/>
            <a:ext cx="3166251" cy="7101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kumimoji="1" lang="zh-CN" altLang="en-US" sz="1400" dirty="0">
                <a:latin typeface="PingFang SC" panose="020B0400000000000000" pitchFamily="34" charset="-122"/>
                <a:ea typeface="PingFang SC" panose="020B0400000000000000" pitchFamily="34" charset="-122"/>
              </a:rPr>
              <a:t>数量多：覆盖研发工程师范围广</a:t>
            </a:r>
            <a:endParaRPr kumimoji="1" lang="en-US" altLang="zh-CN" sz="1400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kumimoji="1" lang="zh-CN" altLang="en-US" sz="1400" dirty="0">
                <a:latin typeface="PingFang SC" panose="020B0400000000000000" pitchFamily="34" charset="-122"/>
                <a:ea typeface="PingFang SC" panose="020B0400000000000000" pitchFamily="34" charset="-122"/>
              </a:rPr>
              <a:t>问题小：修复难度低，优先级不高</a:t>
            </a: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D84A89D8-3978-7423-2F0B-6060068F2D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477" y="3305213"/>
            <a:ext cx="3254969" cy="2048443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05451BD4-374B-3C50-63A2-3127E8D0C11D}"/>
              </a:ext>
            </a:extLst>
          </p:cNvPr>
          <p:cNvSpPr txBox="1"/>
          <p:nvPr/>
        </p:nvSpPr>
        <p:spPr>
          <a:xfrm>
            <a:off x="4394581" y="2517133"/>
            <a:ext cx="3402838" cy="1426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indent="-285750">
              <a:spcBef>
                <a:spcPts val="1000"/>
              </a:spcBef>
              <a:buFont typeface="Wingdings" pitchFamily="2" charset="2"/>
              <a:buChar char="ü"/>
            </a:pPr>
            <a:r>
              <a:rPr kumimoji="1" lang="zh-CN" altLang="en-US" sz="1400" dirty="0">
                <a:latin typeface="PingFang SC" panose="020B0400000000000000" pitchFamily="34" charset="-122"/>
                <a:ea typeface="PingFang SC" panose="020B0400000000000000" pitchFamily="34" charset="-122"/>
              </a:rPr>
              <a:t>易上手：快速完成 </a:t>
            </a:r>
            <a:r>
              <a:rPr kumimoji="1" lang="en-US" altLang="zh-CN" sz="1400" dirty="0">
                <a:latin typeface="PingFang SC" panose="020B0400000000000000" pitchFamily="34" charset="-122"/>
                <a:ea typeface="PingFang SC" panose="020B0400000000000000" pitchFamily="34" charset="-122"/>
              </a:rPr>
              <a:t>bug</a:t>
            </a:r>
            <a:r>
              <a:rPr kumimoji="1" lang="zh-CN" altLang="en-US" sz="1400" dirty="0">
                <a:latin typeface="PingFang SC" panose="020B0400000000000000" pitchFamily="34" charset="-122"/>
                <a:ea typeface="PingFang SC" panose="020B0400000000000000" pitchFamily="34" charset="-122"/>
              </a:rPr>
              <a:t> 修复任务，成就感满满</a:t>
            </a:r>
            <a:endParaRPr kumimoji="1" lang="en-US" altLang="zh-CN" sz="1400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  <a:p>
            <a:pPr marL="0" lvl="1" indent="-285750">
              <a:spcBef>
                <a:spcPts val="1000"/>
              </a:spcBef>
              <a:buFont typeface="Wingdings" pitchFamily="2" charset="2"/>
              <a:buChar char="ü"/>
            </a:pPr>
            <a:r>
              <a:rPr kumimoji="1" lang="zh-CN" altLang="en-US" sz="1400" dirty="0">
                <a:latin typeface="PingFang SC" panose="020B0400000000000000" pitchFamily="34" charset="-122"/>
                <a:ea typeface="PingFang SC" panose="020B0400000000000000" pitchFamily="34" charset="-122"/>
              </a:rPr>
              <a:t>有时间：除夕夜开发者 </a:t>
            </a:r>
            <a:r>
              <a:rPr lang="en" altLang="zh-CN" sz="1400" b="1" i="0" u="none" strike="noStrike" dirty="0">
                <a:solidFill>
                  <a:srgbClr val="656D76"/>
                </a:solidFill>
                <a:effectLst/>
                <a:latin typeface="PingFang SC" panose="020B0400000000000000" pitchFamily="34" charset="-122"/>
                <a:ea typeface="PingFang SC" panose="020B0400000000000000" pitchFamily="34" charset="-122"/>
                <a:hlinkClick r:id="rId3"/>
              </a:rPr>
              <a:t>RedContritio</a:t>
            </a:r>
            <a:r>
              <a:rPr lang="zh-CN" altLang="en-US" sz="1400" b="1" i="0" u="none" strike="noStrike" dirty="0">
                <a:solidFill>
                  <a:srgbClr val="656D76"/>
                </a:solidFill>
                <a:effectLst/>
                <a:latin typeface="PingFang SC" panose="020B0400000000000000" pitchFamily="34" charset="-122"/>
                <a:ea typeface="PingFang SC" panose="020B0400000000000000" pitchFamily="34" charset="-122"/>
              </a:rPr>
              <a:t> </a:t>
            </a:r>
            <a:r>
              <a:rPr kumimoji="1" lang="zh-CN" altLang="en-US" sz="1400" dirty="0">
                <a:latin typeface="PingFang SC" panose="020B0400000000000000" pitchFamily="34" charset="-122"/>
                <a:ea typeface="PingFang SC" panose="020B0400000000000000" pitchFamily="34" charset="-122"/>
              </a:rPr>
              <a:t>提</a:t>
            </a:r>
            <a:r>
              <a:rPr kumimoji="1" lang="en-US" altLang="zh-CN" sz="1400" dirty="0">
                <a:latin typeface="PingFang SC" panose="020B0400000000000000" pitchFamily="34" charset="-122"/>
                <a:ea typeface="PingFang SC" panose="020B0400000000000000" pitchFamily="34" charset="-122"/>
              </a:rPr>
              <a:t>18</a:t>
            </a:r>
            <a:r>
              <a:rPr kumimoji="1" lang="zh-CN" altLang="en-US" sz="1400" dirty="0">
                <a:latin typeface="PingFang SC" panose="020B0400000000000000" pitchFamily="34" charset="-122"/>
                <a:ea typeface="PingFang SC" panose="020B0400000000000000" pitchFamily="34" charset="-122"/>
              </a:rPr>
              <a:t>个连号 </a:t>
            </a:r>
            <a:r>
              <a:rPr kumimoji="1" lang="en-US" altLang="zh-CN" sz="1400" dirty="0">
                <a:latin typeface="PingFang SC" panose="020B0400000000000000" pitchFamily="34" charset="-122"/>
                <a:ea typeface="PingFang SC" panose="020B0400000000000000" pitchFamily="34" charset="-122"/>
              </a:rPr>
              <a:t>PR</a:t>
            </a:r>
          </a:p>
          <a:p>
            <a:pPr marL="0" lvl="1" indent="-285750">
              <a:spcBef>
                <a:spcPts val="1000"/>
              </a:spcBef>
              <a:buFont typeface="Wingdings" pitchFamily="2" charset="2"/>
              <a:buChar char="ü"/>
            </a:pPr>
            <a:r>
              <a:rPr kumimoji="1" lang="zh-CN" altLang="en-US" sz="1400" dirty="0">
                <a:latin typeface="PingFang SC" panose="020B0400000000000000" pitchFamily="34" charset="-122"/>
                <a:ea typeface="PingFang SC" panose="020B0400000000000000" pitchFamily="34" charset="-122"/>
              </a:rPr>
              <a:t>研发指导：仅需</a:t>
            </a:r>
            <a:r>
              <a:rPr kumimoji="1" lang="en-US" altLang="zh-CN" sz="1400" dirty="0">
                <a:latin typeface="PingFang SC" panose="020B0400000000000000" pitchFamily="34" charset="-122"/>
                <a:ea typeface="PingFang SC" panose="020B0400000000000000" pitchFamily="34" charset="-122"/>
              </a:rPr>
              <a:t>1</a:t>
            </a:r>
            <a:r>
              <a:rPr kumimoji="1" lang="zh-CN" altLang="en-US" sz="1400" dirty="0">
                <a:latin typeface="PingFang SC" panose="020B0400000000000000" pitchFamily="34" charset="-122"/>
                <a:ea typeface="PingFang SC" panose="020B0400000000000000" pitchFamily="34" charset="-122"/>
              </a:rPr>
              <a:t>人力完成代码审查</a:t>
            </a:r>
            <a:endParaRPr lang="zh-CN" altLang="en-US" sz="1400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1ABCBC54-015C-C69C-8112-E6F50ABBE244}"/>
              </a:ext>
            </a:extLst>
          </p:cNvPr>
          <p:cNvSpPr txBox="1"/>
          <p:nvPr/>
        </p:nvSpPr>
        <p:spPr>
          <a:xfrm>
            <a:off x="933841" y="5386314"/>
            <a:ext cx="2441694" cy="4291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CN" altLang="en-US" sz="1600" b="1" dirty="0">
                <a:solidFill>
                  <a:srgbClr val="445185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难以内部推动解决的问题</a:t>
            </a: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84CE0490-1E5E-4092-C4FE-6F6AE32D0A1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2959"/>
          <a:stretch/>
        </p:blipFill>
        <p:spPr>
          <a:xfrm>
            <a:off x="4444242" y="3954475"/>
            <a:ext cx="3303515" cy="1399182"/>
          </a:xfrm>
          <a:prstGeom prst="rect">
            <a:avLst/>
          </a:prstGeom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1C10DAB4-29B4-2342-AA4F-9460DB52BFAB}"/>
              </a:ext>
            </a:extLst>
          </p:cNvPr>
          <p:cNvSpPr txBox="1"/>
          <p:nvPr/>
        </p:nvSpPr>
        <p:spPr>
          <a:xfrm>
            <a:off x="5068410" y="5386314"/>
            <a:ext cx="2031325" cy="4291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CN" altLang="en-US" sz="1600" b="1" dirty="0">
                <a:solidFill>
                  <a:srgbClr val="445185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社区开发者完美解决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7E18BC1A-6D3C-7884-14A9-BF3F424EAF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28918" y="2567324"/>
            <a:ext cx="3396453" cy="1762110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663425EE-58AE-7495-9824-93DBBDAAC093}"/>
              </a:ext>
            </a:extLst>
          </p:cNvPr>
          <p:cNvGrpSpPr/>
          <p:nvPr/>
        </p:nvGrpSpPr>
        <p:grpSpPr>
          <a:xfrm>
            <a:off x="8233852" y="4330164"/>
            <a:ext cx="3391519" cy="1037548"/>
            <a:chOff x="8233852" y="4546086"/>
            <a:chExt cx="3391519" cy="1037548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9AAAE363-DF5C-7147-9760-1241B6C39A2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233852" y="4798382"/>
              <a:ext cx="3391519" cy="78525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E2A1A39-5990-7A54-CFD1-5B85015F539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233852" y="4546086"/>
              <a:ext cx="3391519" cy="252296"/>
            </a:xfrm>
            <a:prstGeom prst="rect">
              <a:avLst/>
            </a:prstGeom>
          </p:spPr>
        </p:pic>
      </p:grpSp>
      <p:sp>
        <p:nvSpPr>
          <p:cNvPr id="7" name="文本框 6">
            <a:extLst>
              <a:ext uri="{FF2B5EF4-FFF2-40B4-BE49-F238E27FC236}">
                <a16:creationId xmlns:a16="http://schemas.microsoft.com/office/drawing/2014/main" id="{E21410A7-1544-0BEE-03DC-AD158CAEB772}"/>
              </a:ext>
            </a:extLst>
          </p:cNvPr>
          <p:cNvSpPr txBox="1"/>
          <p:nvPr/>
        </p:nvSpPr>
        <p:spPr>
          <a:xfrm>
            <a:off x="8413857" y="5386314"/>
            <a:ext cx="3316934" cy="4291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" altLang="zh-CN" sz="1600" b="1" i="0" dirty="0">
                <a:solidFill>
                  <a:srgbClr val="445185"/>
                </a:solidFill>
                <a:effectLst/>
                <a:latin typeface="PingFang SC" panose="020B0400000000000000" pitchFamily="34" charset="-122"/>
                <a:ea typeface="PingFang SC" panose="020B0400000000000000" pitchFamily="34" charset="-122"/>
              </a:rPr>
              <a:t>Grow Together, and Have Fun</a:t>
            </a:r>
            <a:r>
              <a:rPr lang="zh-CN" altLang="en-US" sz="1600" b="1" i="0" dirty="0">
                <a:solidFill>
                  <a:srgbClr val="445185"/>
                </a:solidFill>
                <a:effectLst/>
                <a:latin typeface="PingFang SC" panose="020B0400000000000000" pitchFamily="34" charset="-122"/>
                <a:ea typeface="PingFang SC" panose="020B0400000000000000" pitchFamily="34" charset="-122"/>
              </a:rPr>
              <a:t>！</a:t>
            </a:r>
            <a:endParaRPr kumimoji="1" lang="zh-CN" altLang="en-US" sz="1600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531102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7">
            <a:extLst>
              <a:ext uri="{FF2B5EF4-FFF2-40B4-BE49-F238E27FC236}">
                <a16:creationId xmlns:a16="http://schemas.microsoft.com/office/drawing/2014/main" id="{DD95BAC5-E133-9C1A-9D6C-51941613F3B1}"/>
              </a:ext>
            </a:extLst>
          </p:cNvPr>
          <p:cNvSpPr txBox="1"/>
          <p:nvPr/>
        </p:nvSpPr>
        <p:spPr>
          <a:xfrm>
            <a:off x="619964" y="995546"/>
            <a:ext cx="8776699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71120">
              <a:spcBef>
                <a:spcPts val="100"/>
              </a:spcBef>
            </a:pPr>
            <a:r>
              <a:rPr lang="en-US" altLang="zh-CN" sz="2800" b="1" dirty="0">
                <a:solidFill>
                  <a:srgbClr val="445185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宋体" panose="02010600030101010101" pitchFamily="2" charset="-122"/>
              </a:rPr>
              <a:t>//</a:t>
            </a:r>
            <a:r>
              <a:rPr lang="zh-CN" altLang="en-US" sz="2800" b="1" dirty="0">
                <a:solidFill>
                  <a:srgbClr val="445185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宋体" panose="02010600030101010101" pitchFamily="2" charset="-122"/>
              </a:rPr>
              <a:t> 社区主导项目：</a:t>
            </a:r>
            <a:r>
              <a:rPr lang="en" altLang="zh-CN" sz="2800" b="1" i="0" dirty="0">
                <a:solidFill>
                  <a:srgbClr val="445185"/>
                </a:solidFill>
                <a:effectLst/>
                <a:latin typeface="PingFang SC" panose="020B0400000000000000" pitchFamily="34" charset="-122"/>
                <a:ea typeface="PingFang SC" panose="020B0400000000000000" pitchFamily="34" charset="-122"/>
              </a:rPr>
              <a:t>Community over Code</a:t>
            </a:r>
            <a:r>
              <a:rPr lang="zh-CN" altLang="en-US" sz="2800" b="1" i="0" dirty="0">
                <a:solidFill>
                  <a:srgbClr val="445185"/>
                </a:solidFill>
                <a:effectLst/>
                <a:latin typeface="PingFang SC" panose="020B0400000000000000" pitchFamily="34" charset="-122"/>
                <a:ea typeface="PingFang SC" panose="020B0400000000000000" pitchFamily="34" charset="-122"/>
              </a:rPr>
              <a:t> </a:t>
            </a:r>
            <a:r>
              <a:rPr lang="en-US" altLang="zh-CN" sz="2800" b="1" dirty="0">
                <a:solidFill>
                  <a:srgbClr val="445185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宋体" panose="02010600030101010101" pitchFamily="2" charset="-122"/>
              </a:rPr>
              <a:t>//</a:t>
            </a:r>
            <a:endParaRPr lang="zh-CN" altLang="en-US" sz="2800" b="1" dirty="0">
              <a:solidFill>
                <a:srgbClr val="445185"/>
              </a:solidFill>
              <a:latin typeface="PingFang SC" panose="020B0400000000000000" pitchFamily="34" charset="-122"/>
              <a:ea typeface="PingFang SC" panose="020B0400000000000000" pitchFamily="34" charset="-122"/>
              <a:cs typeface="宋体" panose="02010600030101010101" pitchFamily="2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56130C8E-FB70-C325-823E-8A0F0D9A6F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964" y="1791622"/>
            <a:ext cx="7772400" cy="4366577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E2D6ABDC-BB0F-F185-8277-58F74BB6D20E}"/>
              </a:ext>
            </a:extLst>
          </p:cNvPr>
          <p:cNvSpPr txBox="1"/>
          <p:nvPr/>
        </p:nvSpPr>
        <p:spPr>
          <a:xfrm>
            <a:off x="8536392" y="2012737"/>
            <a:ext cx="3473638" cy="36420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spcBef>
                <a:spcPts val="1000"/>
              </a:spcBef>
            </a:pPr>
            <a:r>
              <a:rPr lang="zh-CN" altLang="en-US" sz="2000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飞桨赛道一等奖项目</a:t>
            </a:r>
            <a:endParaRPr lang="en-US" altLang="zh-CN" sz="2000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  <a:p>
            <a:pPr marL="360000" lvl="1" indent="-285750">
              <a:spcBef>
                <a:spcPts val="1000"/>
              </a:spcBef>
              <a:buFont typeface="Wingdings" pitchFamily="2" charset="2"/>
              <a:buChar char="§"/>
            </a:pPr>
            <a:r>
              <a:rPr lang="en-US" altLang="zh-CN" sz="1600" b="0" i="0" dirty="0">
                <a:effectLst/>
                <a:latin typeface="PingFang SC" panose="020B0400000000000000" pitchFamily="34" charset="-122"/>
                <a:ea typeface="PingFang SC" panose="020B0400000000000000" pitchFamily="34" charset="-122"/>
              </a:rPr>
              <a:t>1400+</a:t>
            </a:r>
            <a:r>
              <a:rPr lang="zh-CN" altLang="en-US" sz="1600" b="0" i="0" dirty="0">
                <a:effectLst/>
                <a:latin typeface="PingFang SC" panose="020B0400000000000000" pitchFamily="34" charset="-122"/>
                <a:ea typeface="PingFang SC" panose="020B0400000000000000" pitchFamily="34" charset="-122"/>
              </a:rPr>
              <a:t> </a:t>
            </a:r>
            <a:r>
              <a:rPr lang="en-US" altLang="zh-CN" sz="1600" b="0" i="0" dirty="0">
                <a:effectLst/>
                <a:latin typeface="PingFang SC" panose="020B0400000000000000" pitchFamily="34" charset="-122"/>
                <a:ea typeface="PingFang SC" panose="020B0400000000000000" pitchFamily="34" charset="-122"/>
              </a:rPr>
              <a:t>API</a:t>
            </a:r>
            <a:r>
              <a:rPr lang="zh-CN" altLang="en-US" sz="1600" b="0" i="0" dirty="0">
                <a:effectLst/>
                <a:latin typeface="PingFang SC" panose="020B0400000000000000" pitchFamily="34" charset="-122"/>
                <a:ea typeface="PingFang SC" panose="020B0400000000000000" pitchFamily="34" charset="-122"/>
              </a:rPr>
              <a:t>，数十万行代码</a:t>
            </a:r>
            <a:endParaRPr lang="en-US" altLang="zh-CN" sz="1600" b="0" i="0" dirty="0">
              <a:effectLst/>
              <a:latin typeface="PingFang SC" panose="020B0400000000000000" pitchFamily="34" charset="-122"/>
              <a:ea typeface="PingFang SC" panose="020B0400000000000000" pitchFamily="34" charset="-122"/>
            </a:endParaRPr>
          </a:p>
          <a:p>
            <a:pPr marL="360000" lvl="1" indent="-285750">
              <a:spcBef>
                <a:spcPts val="1000"/>
              </a:spcBef>
              <a:buFont typeface="Wingdings" pitchFamily="2" charset="2"/>
              <a:buChar char="§"/>
            </a:pPr>
            <a:r>
              <a:rPr lang="en-US" altLang="zh-CN" sz="1600" b="0" i="0" dirty="0">
                <a:effectLst/>
                <a:latin typeface="PingFang SC" panose="020B0400000000000000" pitchFamily="34" charset="-122"/>
                <a:ea typeface="PingFang SC" panose="020B0400000000000000" pitchFamily="34" charset="-122"/>
              </a:rPr>
              <a:t>24</a:t>
            </a:r>
            <a:r>
              <a:rPr lang="zh-CN" altLang="en-US" sz="1600" b="0" i="0" dirty="0">
                <a:effectLst/>
                <a:latin typeface="PingFang SC" panose="020B0400000000000000" pitchFamily="34" charset="-122"/>
                <a:ea typeface="PingFang SC" panose="020B0400000000000000" pitchFamily="34" charset="-122"/>
              </a:rPr>
              <a:t>位开发者近</a:t>
            </a:r>
            <a:r>
              <a:rPr lang="en-US" altLang="zh-CN" sz="1600" b="0" i="0" dirty="0">
                <a:effectLst/>
                <a:latin typeface="PingFang SC" panose="020B0400000000000000" pitchFamily="34" charset="-122"/>
                <a:ea typeface="PingFang SC" panose="020B0400000000000000" pitchFamily="34" charset="-122"/>
              </a:rPr>
              <a:t>3</a:t>
            </a:r>
            <a:r>
              <a:rPr lang="zh-CN" altLang="en-US" sz="1600" b="0" i="0" dirty="0">
                <a:effectLst/>
                <a:latin typeface="PingFang SC" panose="020B0400000000000000" pitchFamily="34" charset="-122"/>
                <a:ea typeface="PingFang SC" panose="020B0400000000000000" pitchFamily="34" charset="-122"/>
              </a:rPr>
              <a:t>个月协同工作</a:t>
            </a:r>
            <a:endParaRPr lang="en-US" altLang="zh-CN" sz="1600" b="0" i="0" dirty="0">
              <a:effectLst/>
              <a:latin typeface="PingFang SC" panose="020B0400000000000000" pitchFamily="34" charset="-122"/>
              <a:ea typeface="PingFang SC" panose="020B0400000000000000" pitchFamily="34" charset="-122"/>
            </a:endParaRPr>
          </a:p>
          <a:p>
            <a:pPr marL="360000" lvl="1" indent="-285750">
              <a:spcBef>
                <a:spcPts val="1000"/>
              </a:spcBef>
              <a:buFont typeface="Wingdings" pitchFamily="2" charset="2"/>
              <a:buChar char="§"/>
            </a:pPr>
            <a:r>
              <a:rPr lang="zh-CN" altLang="en-US" sz="1600" dirty="0">
                <a:latin typeface="PingFang SC" panose="020B0400000000000000" pitchFamily="34" charset="-122"/>
                <a:ea typeface="PingFang SC" panose="020B0400000000000000" pitchFamily="34" charset="-122"/>
              </a:rPr>
              <a:t>队长成长为 </a:t>
            </a:r>
            <a:r>
              <a:rPr lang="en-US" altLang="zh-CN" sz="1600" dirty="0">
                <a:latin typeface="PingFang SC" panose="020B0400000000000000" pitchFamily="34" charset="-122"/>
                <a:ea typeface="PingFang SC" panose="020B0400000000000000" pitchFamily="34" charset="-122"/>
              </a:rPr>
              <a:t>Reviewer</a:t>
            </a:r>
            <a:endParaRPr lang="en-US" altLang="zh-CN" sz="1600" b="0" i="0" dirty="0">
              <a:effectLst/>
              <a:latin typeface="PingFang SC" panose="020B0400000000000000" pitchFamily="34" charset="-122"/>
              <a:ea typeface="PingFang SC" panose="020B0400000000000000" pitchFamily="34" charset="-122"/>
            </a:endParaRPr>
          </a:p>
          <a:p>
            <a:pPr marL="360000" lvl="1" indent="-285750">
              <a:spcBef>
                <a:spcPts val="1000"/>
              </a:spcBef>
              <a:buFont typeface="Wingdings" pitchFamily="2" charset="2"/>
              <a:buChar char="§"/>
            </a:pPr>
            <a:r>
              <a:rPr lang="en-US" altLang="zh-CN" sz="1600" b="0" i="0" dirty="0">
                <a:effectLst/>
                <a:latin typeface="PingFang SC" panose="020B0400000000000000" pitchFamily="34" charset="-122"/>
                <a:ea typeface="PingFang SC" panose="020B0400000000000000" pitchFamily="34" charset="-122"/>
              </a:rPr>
              <a:t>800</a:t>
            </a:r>
            <a:r>
              <a:rPr lang="zh-CN" altLang="en-US" sz="1600" b="0" i="0" dirty="0">
                <a:effectLst/>
                <a:latin typeface="PingFang SC" panose="020B0400000000000000" pitchFamily="34" charset="-122"/>
                <a:ea typeface="PingFang SC" panose="020B0400000000000000" pitchFamily="34" charset="-122"/>
              </a:rPr>
              <a:t>万飞桨用户从中受益 </a:t>
            </a:r>
            <a:endParaRPr lang="en-US" altLang="zh-CN" sz="1600" b="0" i="0" dirty="0">
              <a:effectLst/>
              <a:latin typeface="PingFang SC" panose="020B0400000000000000" pitchFamily="34" charset="-122"/>
              <a:ea typeface="PingFang SC" panose="020B0400000000000000" pitchFamily="34" charset="-122"/>
            </a:endParaRPr>
          </a:p>
          <a:p>
            <a:pPr>
              <a:lnSpc>
                <a:spcPct val="130000"/>
              </a:lnSpc>
              <a:spcBef>
                <a:spcPts val="1000"/>
              </a:spcBef>
            </a:pPr>
            <a:r>
              <a:rPr lang="zh-CN" altLang="en-US" sz="2000" b="1" i="0" dirty="0">
                <a:effectLst/>
                <a:latin typeface="PingFang SC" panose="020B0400000000000000" pitchFamily="34" charset="-122"/>
                <a:ea typeface="PingFang SC" panose="020B0400000000000000" pitchFamily="34" charset="-122"/>
              </a:rPr>
              <a:t>相信开源的力量</a:t>
            </a:r>
            <a:endParaRPr lang="en-US" altLang="zh-CN" sz="2000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  <a:p>
            <a:pPr marL="360000" lvl="1" indent="-285750">
              <a:spcBef>
                <a:spcPts val="1000"/>
              </a:spcBef>
              <a:buFont typeface="Wingdings" pitchFamily="2" charset="2"/>
              <a:buChar char="§"/>
            </a:pPr>
            <a:r>
              <a:rPr lang="zh-CN" altLang="en-US" sz="1600" b="0" i="0" dirty="0">
                <a:effectLst/>
                <a:latin typeface="PingFang SC" panose="020B0400000000000000" pitchFamily="34" charset="-122"/>
                <a:ea typeface="PingFang SC" panose="020B0400000000000000" pitchFamily="34" charset="-122"/>
              </a:rPr>
              <a:t>历史包袱重 </a:t>
            </a:r>
            <a:r>
              <a:rPr lang="en-US" altLang="zh-CN" sz="1600" b="0" i="0" dirty="0">
                <a:effectLst/>
                <a:latin typeface="PingFang SC" panose="020B0400000000000000" pitchFamily="34" charset="-122"/>
                <a:ea typeface="PingFang SC" panose="020B0400000000000000" pitchFamily="34" charset="-122"/>
              </a:rPr>
              <a:t>-&gt;</a:t>
            </a:r>
            <a:r>
              <a:rPr lang="zh-CN" altLang="en-US" sz="1600" b="0" i="0" dirty="0">
                <a:effectLst/>
                <a:latin typeface="PingFang SC" panose="020B0400000000000000" pitchFamily="34" charset="-122"/>
                <a:ea typeface="PingFang SC" panose="020B0400000000000000" pitchFamily="34" charset="-122"/>
              </a:rPr>
              <a:t> </a:t>
            </a:r>
            <a:r>
              <a:rPr lang="en-US" altLang="zh-CN" sz="1600" b="0" i="0" dirty="0">
                <a:effectLst/>
                <a:latin typeface="PingFang SC" panose="020B0400000000000000" pitchFamily="34" charset="-122"/>
                <a:ea typeface="PingFang SC" panose="020B0400000000000000" pitchFamily="34" charset="-122"/>
              </a:rPr>
              <a:t>36</a:t>
            </a:r>
            <a:r>
              <a:rPr lang="zh-CN" altLang="en-US" sz="1600" b="0" i="0" dirty="0">
                <a:effectLst/>
                <a:latin typeface="PingFang SC" panose="020B0400000000000000" pitchFamily="34" charset="-122"/>
                <a:ea typeface="PingFang SC" panose="020B0400000000000000" pitchFamily="34" charset="-122"/>
              </a:rPr>
              <a:t>页设计文档</a:t>
            </a:r>
            <a:endParaRPr lang="en-US" altLang="zh-CN" sz="1600" b="0" i="0" dirty="0">
              <a:effectLst/>
              <a:latin typeface="PingFang SC" panose="020B0400000000000000" pitchFamily="34" charset="-122"/>
              <a:ea typeface="PingFang SC" panose="020B0400000000000000" pitchFamily="34" charset="-122"/>
            </a:endParaRPr>
          </a:p>
          <a:p>
            <a:pPr marL="360000" lvl="1" indent="-285750">
              <a:spcBef>
                <a:spcPts val="1000"/>
              </a:spcBef>
              <a:buFont typeface="Wingdings" pitchFamily="2" charset="2"/>
              <a:buChar char="§"/>
            </a:pPr>
            <a:r>
              <a:rPr lang="zh-CN" altLang="en-US" sz="1600" dirty="0">
                <a:latin typeface="PingFang SC" panose="020B0400000000000000" pitchFamily="34" charset="-122"/>
                <a:ea typeface="PingFang SC" panose="020B0400000000000000" pitchFamily="34" charset="-122"/>
              </a:rPr>
              <a:t>项目管理难 </a:t>
            </a:r>
            <a:r>
              <a:rPr lang="en-US" altLang="zh-CN" sz="1600" dirty="0">
                <a:latin typeface="PingFang SC" panose="020B0400000000000000" pitchFamily="34" charset="-122"/>
                <a:ea typeface="PingFang SC" panose="020B0400000000000000" pitchFamily="34" charset="-122"/>
              </a:rPr>
              <a:t>-&gt;</a:t>
            </a:r>
            <a:r>
              <a:rPr lang="zh-CN" altLang="en-US" sz="1600" dirty="0">
                <a:latin typeface="PingFang SC" panose="020B0400000000000000" pitchFamily="34" charset="-122"/>
                <a:ea typeface="PingFang SC" panose="020B0400000000000000" pitchFamily="34" charset="-122"/>
              </a:rPr>
              <a:t> 开发管理工具</a:t>
            </a:r>
            <a:endParaRPr lang="en-US" altLang="zh-CN" sz="1600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  <a:p>
            <a:pPr marL="360000" lvl="1" indent="-285750">
              <a:spcBef>
                <a:spcPts val="1000"/>
              </a:spcBef>
              <a:buFont typeface="Wingdings" pitchFamily="2" charset="2"/>
              <a:buChar char="§"/>
            </a:pPr>
            <a:r>
              <a:rPr lang="zh-CN" altLang="en-US" sz="1600" dirty="0">
                <a:latin typeface="PingFang SC" panose="020B0400000000000000" pitchFamily="34" charset="-122"/>
                <a:ea typeface="PingFang SC" panose="020B0400000000000000" pitchFamily="34" charset="-122"/>
              </a:rPr>
              <a:t>工程量巨大 </a:t>
            </a:r>
            <a:r>
              <a:rPr lang="en-US" altLang="zh-CN" sz="1600" dirty="0">
                <a:latin typeface="PingFang SC" panose="020B0400000000000000" pitchFamily="34" charset="-122"/>
                <a:ea typeface="PingFang SC" panose="020B0400000000000000" pitchFamily="34" charset="-122"/>
              </a:rPr>
              <a:t>-&gt;</a:t>
            </a:r>
            <a:r>
              <a:rPr lang="zh-CN" altLang="en-US" sz="1600" dirty="0">
                <a:latin typeface="PingFang SC" panose="020B0400000000000000" pitchFamily="34" charset="-122"/>
                <a:ea typeface="PingFang SC" panose="020B0400000000000000" pitchFamily="34" charset="-122"/>
              </a:rPr>
              <a:t> 发布社区任务</a:t>
            </a:r>
          </a:p>
        </p:txBody>
      </p:sp>
    </p:spTree>
    <p:extLst>
      <p:ext uri="{BB962C8B-B14F-4D97-AF65-F5344CB8AC3E}">
        <p14:creationId xmlns:p14="http://schemas.microsoft.com/office/powerpoint/2010/main" val="10618450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7">
            <a:extLst>
              <a:ext uri="{FF2B5EF4-FFF2-40B4-BE49-F238E27FC236}">
                <a16:creationId xmlns:a16="http://schemas.microsoft.com/office/drawing/2014/main" id="{43433156-A0F5-95F9-1E74-EB5DB8F2A63D}"/>
              </a:ext>
            </a:extLst>
          </p:cNvPr>
          <p:cNvSpPr txBox="1"/>
          <p:nvPr/>
        </p:nvSpPr>
        <p:spPr>
          <a:xfrm>
            <a:off x="788406" y="634599"/>
            <a:ext cx="7615365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71120">
              <a:spcBef>
                <a:spcPts val="100"/>
              </a:spcBef>
            </a:pPr>
            <a:r>
              <a:rPr lang="en-US" altLang="zh-CN" sz="2800" b="1" dirty="0">
                <a:solidFill>
                  <a:srgbClr val="FF6D50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宋体" panose="02010600030101010101" pitchFamily="2" charset="-122"/>
              </a:rPr>
              <a:t>//</a:t>
            </a:r>
            <a:r>
              <a:rPr lang="zh-CN" altLang="en-US" sz="2800" b="1" dirty="0">
                <a:solidFill>
                  <a:srgbClr val="FF6D50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宋体" panose="02010600030101010101" pitchFamily="2" charset="-122"/>
              </a:rPr>
              <a:t> 飞桨开源社区有哪些玩法？</a:t>
            </a:r>
            <a:r>
              <a:rPr lang="en-US" altLang="zh-CN" sz="2800" b="1" dirty="0">
                <a:solidFill>
                  <a:srgbClr val="FF6D50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宋体" panose="02010600030101010101" pitchFamily="2" charset="-122"/>
              </a:rPr>
              <a:t>【</a:t>
            </a:r>
            <a:r>
              <a:rPr lang="zh-CN" altLang="en-US" sz="2800" b="1" dirty="0">
                <a:solidFill>
                  <a:srgbClr val="FF6D50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宋体" panose="02010600030101010101" pitchFamily="2" charset="-122"/>
              </a:rPr>
              <a:t>入门</a:t>
            </a:r>
            <a:r>
              <a:rPr lang="en-US" altLang="zh-CN" sz="2800" b="1" dirty="0">
                <a:solidFill>
                  <a:srgbClr val="FF6D50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宋体" panose="02010600030101010101" pitchFamily="2" charset="-122"/>
              </a:rPr>
              <a:t>】//</a:t>
            </a:r>
            <a:endParaRPr lang="zh-CN" altLang="en-US" sz="2800" b="1" dirty="0">
              <a:solidFill>
                <a:srgbClr val="FF6D50"/>
              </a:solidFill>
              <a:latin typeface="PingFang SC" panose="020B0400000000000000" pitchFamily="34" charset="-122"/>
              <a:ea typeface="PingFang SC" panose="020B0400000000000000" pitchFamily="34" charset="-122"/>
              <a:cs typeface="宋体" panose="02010600030101010101" pitchFamily="2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8D811647-CAD9-11FA-11CE-1FCAB4D2AB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06" y="1258079"/>
            <a:ext cx="2877428" cy="5115426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8D2D15C7-AA97-E63F-7241-314F1DE3AA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2353" y="1258079"/>
            <a:ext cx="6976958" cy="5115426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42A0E9E9-1E61-0443-2127-6608000A1A9B}"/>
              </a:ext>
            </a:extLst>
          </p:cNvPr>
          <p:cNvSpPr txBox="1"/>
          <p:nvPr/>
        </p:nvSpPr>
        <p:spPr>
          <a:xfrm>
            <a:off x="7230993" y="1326317"/>
            <a:ext cx="1476279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2000" dirty="0">
                <a:solidFill>
                  <a:schemeClr val="bg1">
                    <a:lumMod val="5000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#56689</a:t>
            </a:r>
            <a:endParaRPr lang="en-US" altLang="zh-CN" sz="2000" dirty="0">
              <a:solidFill>
                <a:schemeClr val="bg1">
                  <a:lumMod val="50000"/>
                </a:schemeClr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411182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7">
            <a:extLst>
              <a:ext uri="{FF2B5EF4-FFF2-40B4-BE49-F238E27FC236}">
                <a16:creationId xmlns:a16="http://schemas.microsoft.com/office/drawing/2014/main" id="{43433156-A0F5-95F9-1E74-EB5DB8F2A63D}"/>
              </a:ext>
            </a:extLst>
          </p:cNvPr>
          <p:cNvSpPr txBox="1"/>
          <p:nvPr/>
        </p:nvSpPr>
        <p:spPr>
          <a:xfrm>
            <a:off x="788406" y="634599"/>
            <a:ext cx="7615365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71120">
              <a:spcBef>
                <a:spcPts val="100"/>
              </a:spcBef>
            </a:pPr>
            <a:r>
              <a:rPr lang="en-US" altLang="zh-CN" sz="2800" b="1" dirty="0">
                <a:solidFill>
                  <a:srgbClr val="FF6D50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宋体" panose="02010600030101010101" pitchFamily="2" charset="-122"/>
              </a:rPr>
              <a:t>//</a:t>
            </a:r>
            <a:r>
              <a:rPr lang="zh-CN" altLang="en-US" sz="2800" b="1" dirty="0">
                <a:solidFill>
                  <a:srgbClr val="FF6D50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宋体" panose="02010600030101010101" pitchFamily="2" charset="-122"/>
              </a:rPr>
              <a:t> 飞桨开源社区有哪些玩法？</a:t>
            </a:r>
            <a:r>
              <a:rPr lang="en-US" altLang="zh-CN" sz="2800" b="1" dirty="0">
                <a:solidFill>
                  <a:srgbClr val="FF6D50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宋体" panose="02010600030101010101" pitchFamily="2" charset="-122"/>
              </a:rPr>
              <a:t>【</a:t>
            </a:r>
            <a:r>
              <a:rPr lang="zh-CN" altLang="en-US" sz="2800" b="1" dirty="0">
                <a:solidFill>
                  <a:srgbClr val="FF6D50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宋体" panose="02010600030101010101" pitchFamily="2" charset="-122"/>
              </a:rPr>
              <a:t>进阶</a:t>
            </a:r>
            <a:r>
              <a:rPr lang="en-US" altLang="zh-CN" sz="2800" b="1" dirty="0">
                <a:solidFill>
                  <a:srgbClr val="FF6D50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宋体" panose="02010600030101010101" pitchFamily="2" charset="-122"/>
              </a:rPr>
              <a:t>】//</a:t>
            </a:r>
            <a:endParaRPr lang="zh-CN" altLang="en-US" sz="2800" b="1" dirty="0">
              <a:solidFill>
                <a:srgbClr val="FF6D50"/>
              </a:solidFill>
              <a:latin typeface="PingFang SC" panose="020B0400000000000000" pitchFamily="34" charset="-122"/>
              <a:ea typeface="PingFang SC" panose="020B0400000000000000" pitchFamily="34" charset="-122"/>
              <a:cs typeface="宋体" panose="02010600030101010101" pitchFamily="2" charset="-122"/>
            </a:endParaRP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7918C215-4E94-22B1-B756-0078E685FBCA}"/>
              </a:ext>
            </a:extLst>
          </p:cNvPr>
          <p:cNvGrpSpPr/>
          <p:nvPr/>
        </p:nvGrpSpPr>
        <p:grpSpPr>
          <a:xfrm>
            <a:off x="788406" y="1146187"/>
            <a:ext cx="7086352" cy="5711813"/>
            <a:chOff x="-2053" y="0"/>
            <a:chExt cx="8508367" cy="6858000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77254E42-1DE5-B319-FF53-73D3BE47A9B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2053" y="0"/>
              <a:ext cx="4801373" cy="6858000"/>
            </a:xfrm>
            <a:prstGeom prst="rect">
              <a:avLst/>
            </a:prstGeom>
          </p:spPr>
        </p:pic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8C6B7116-9CE5-037A-C548-47E45C2A50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1744"/>
            <a:stretch/>
          </p:blipFill>
          <p:spPr>
            <a:xfrm>
              <a:off x="4799319" y="0"/>
              <a:ext cx="3706995" cy="6858000"/>
            </a:xfrm>
            <a:prstGeom prst="rect">
              <a:avLst/>
            </a:prstGeom>
          </p:spPr>
        </p:pic>
      </p:grp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CFF34C2F-3C2B-0068-9C24-07849EC23D52}"/>
              </a:ext>
            </a:extLst>
          </p:cNvPr>
          <p:cNvGrpSpPr/>
          <p:nvPr/>
        </p:nvGrpSpPr>
        <p:grpSpPr>
          <a:xfrm>
            <a:off x="8141152" y="1139010"/>
            <a:ext cx="3669679" cy="5711813"/>
            <a:chOff x="8067012" y="1143969"/>
            <a:chExt cx="3666493" cy="5706854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C701C6A4-42EF-340C-1493-D92A3681BF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572" r="234"/>
            <a:stretch/>
          </p:blipFill>
          <p:spPr>
            <a:xfrm>
              <a:off x="8067012" y="1143969"/>
              <a:ext cx="3666492" cy="1901962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B8FC3FF0-5671-A22D-A098-3210650EE2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572"/>
            <a:stretch/>
          </p:blipFill>
          <p:spPr>
            <a:xfrm>
              <a:off x="8067013" y="3036406"/>
              <a:ext cx="3666491" cy="1905268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D858375A-FB82-D51A-DD95-ADF27B2E59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2572"/>
            <a:stretch/>
          </p:blipFill>
          <p:spPr>
            <a:xfrm>
              <a:off x="8067013" y="4941675"/>
              <a:ext cx="3666492" cy="19091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206657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C:\Users\chikai\Documents\Baidu\Baidu Hi\5e93b8f162ed335a\My Images\9b\9be4032ed7f7906a84a26e635e70d566.jpg">
            <a:extLst>
              <a:ext uri="{FF2B5EF4-FFF2-40B4-BE49-F238E27FC236}">
                <a16:creationId xmlns:a16="http://schemas.microsoft.com/office/drawing/2014/main" id="{3FD773AC-AACA-5909-6906-ACE3938D35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2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17006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>
            <p:custDataLst>
              <p:tags r:id="rId1"/>
            </p:custDataLst>
          </p:nvPr>
        </p:nvSpPr>
        <p:spPr>
          <a:xfrm>
            <a:off x="1022985" y="764540"/>
            <a:ext cx="6014085" cy="1852295"/>
          </a:xfrm>
          <a:prstGeom prst="rect">
            <a:avLst/>
          </a:prstGeom>
          <a:noFill/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40000"/>
              </a:lnSpc>
            </a:pPr>
            <a:r>
              <a:rPr lang="en-US" sz="6000" b="1" dirty="0">
                <a:solidFill>
                  <a:srgbClr val="445185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Raleway"/>
              </a:rPr>
              <a:t>THANK YOU</a:t>
            </a:r>
          </a:p>
          <a:p>
            <a:r>
              <a:rPr lang="en-US" sz="2400" dirty="0">
                <a:solidFill>
                  <a:srgbClr val="445185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Raleway"/>
              </a:rPr>
              <a:t> QUESTIONS?</a:t>
            </a:r>
          </a:p>
        </p:txBody>
      </p:sp>
      <p:sp>
        <p:nvSpPr>
          <p:cNvPr id="15" name="椭圆 14"/>
          <p:cNvSpPr/>
          <p:nvPr>
            <p:custDataLst>
              <p:tags r:id="rId2"/>
            </p:custDataLst>
          </p:nvPr>
        </p:nvSpPr>
        <p:spPr>
          <a:xfrm rot="5400000">
            <a:off x="3344545" y="5866130"/>
            <a:ext cx="272415" cy="272415"/>
          </a:xfrm>
          <a:prstGeom prst="ellipse">
            <a:avLst/>
          </a:prstGeom>
          <a:gradFill>
            <a:gsLst>
              <a:gs pos="0">
                <a:schemeClr val="accent5">
                  <a:lumMod val="20000"/>
                  <a:lumOff val="80000"/>
                </a:schemeClr>
              </a:gs>
              <a:gs pos="71000">
                <a:srgbClr val="B7DFF4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>
            <p:custDataLst>
              <p:tags r:id="rId3"/>
            </p:custDataLst>
          </p:nvPr>
        </p:nvSpPr>
        <p:spPr>
          <a:xfrm>
            <a:off x="9951373" y="3774203"/>
            <a:ext cx="1400896" cy="14014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A053F466-F6A5-D1EA-D13F-224530DD4D11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9817735" y="1283970"/>
            <a:ext cx="1642110" cy="16408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FD48A5EA-CC50-8F61-6908-7B4939CD4876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367520" y="2924810"/>
            <a:ext cx="25679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b="1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欢迎扫码打卡</a:t>
            </a:r>
          </a:p>
          <a:p>
            <a:pPr algn="ctr"/>
            <a:r>
              <a:rPr lang="zh-CN" altLang="en-US" sz="1600" b="1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积分可兑换对应礼品哟！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BC074947-5357-12AA-E867-05CBF5994BB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7783" y="3823631"/>
            <a:ext cx="1302546" cy="1302546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37184075-91C7-8F94-6247-1F71C9D2E5F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90"/>
          <a:stretch/>
        </p:blipFill>
        <p:spPr>
          <a:xfrm>
            <a:off x="9945844" y="1388510"/>
            <a:ext cx="1406425" cy="1427823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FFF0E1"/>
            </a:gs>
            <a:gs pos="0">
              <a:srgbClr val="B5DEF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标题 3"/>
          <p:cNvSpPr txBox="1"/>
          <p:nvPr/>
        </p:nvSpPr>
        <p:spPr>
          <a:xfrm>
            <a:off x="979997" y="419101"/>
            <a:ext cx="1967989" cy="9801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800" dirty="0">
                <a:solidFill>
                  <a:srgbClr val="363E7D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目录</a:t>
            </a:r>
          </a:p>
        </p:txBody>
      </p:sp>
      <p:sp>
        <p:nvSpPr>
          <p:cNvPr id="17" name="标题 3"/>
          <p:cNvSpPr txBox="1"/>
          <p:nvPr/>
        </p:nvSpPr>
        <p:spPr>
          <a:xfrm>
            <a:off x="1066890" y="989015"/>
            <a:ext cx="2973070" cy="777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1500" dirty="0">
                <a:solidFill>
                  <a:srgbClr val="363E7D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CONTENTS</a:t>
            </a:r>
          </a:p>
        </p:txBody>
      </p:sp>
      <p:sp>
        <p:nvSpPr>
          <p:cNvPr id="55" name="椭圆 54"/>
          <p:cNvSpPr/>
          <p:nvPr/>
        </p:nvSpPr>
        <p:spPr>
          <a:xfrm>
            <a:off x="984759" y="2108003"/>
            <a:ext cx="563054" cy="563054"/>
          </a:xfrm>
          <a:prstGeom prst="ellipse">
            <a:avLst/>
          </a:prstGeom>
          <a:solidFill>
            <a:srgbClr val="4451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8" name="副标题 13"/>
          <p:cNvSpPr txBox="1"/>
          <p:nvPr/>
        </p:nvSpPr>
        <p:spPr>
          <a:xfrm>
            <a:off x="979997" y="2201746"/>
            <a:ext cx="579360" cy="4107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240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01</a:t>
            </a:r>
          </a:p>
        </p:txBody>
      </p:sp>
      <p:sp>
        <p:nvSpPr>
          <p:cNvPr id="45" name="副标题 13"/>
          <p:cNvSpPr txBox="1"/>
          <p:nvPr/>
        </p:nvSpPr>
        <p:spPr>
          <a:xfrm>
            <a:off x="1850121" y="2191066"/>
            <a:ext cx="6825793" cy="4828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3000" b="1" dirty="0">
                <a:solidFill>
                  <a:srgbClr val="363E7D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飞桨 </a:t>
            </a:r>
            <a:r>
              <a:rPr lang="en-US" altLang="zh-CN" sz="3000" b="1" dirty="0" err="1">
                <a:solidFill>
                  <a:srgbClr val="363E7D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PaddlePaddle</a:t>
            </a:r>
            <a:r>
              <a:rPr lang="zh-CN" altLang="en-US" sz="3000" b="1" dirty="0">
                <a:solidFill>
                  <a:srgbClr val="363E7D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 简介</a:t>
            </a:r>
          </a:p>
        </p:txBody>
      </p:sp>
      <p:sp>
        <p:nvSpPr>
          <p:cNvPr id="62" name="椭圆 61"/>
          <p:cNvSpPr/>
          <p:nvPr/>
        </p:nvSpPr>
        <p:spPr>
          <a:xfrm>
            <a:off x="984759" y="3021557"/>
            <a:ext cx="563054" cy="563054"/>
          </a:xfrm>
          <a:prstGeom prst="ellipse">
            <a:avLst/>
          </a:prstGeom>
          <a:solidFill>
            <a:srgbClr val="363E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3" name="副标题 13"/>
          <p:cNvSpPr txBox="1"/>
          <p:nvPr/>
        </p:nvSpPr>
        <p:spPr>
          <a:xfrm>
            <a:off x="979997" y="3115300"/>
            <a:ext cx="579360" cy="4107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240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02</a:t>
            </a:r>
          </a:p>
        </p:txBody>
      </p:sp>
      <p:sp>
        <p:nvSpPr>
          <p:cNvPr id="64" name="副标题 13"/>
          <p:cNvSpPr txBox="1"/>
          <p:nvPr/>
        </p:nvSpPr>
        <p:spPr>
          <a:xfrm>
            <a:off x="1850121" y="3104620"/>
            <a:ext cx="4931679" cy="4828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3000" b="1" dirty="0">
                <a:solidFill>
                  <a:srgbClr val="363E7D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飞桨开源社区的建设与治理</a:t>
            </a:r>
          </a:p>
        </p:txBody>
      </p:sp>
      <p:sp>
        <p:nvSpPr>
          <p:cNvPr id="65" name="椭圆 64"/>
          <p:cNvSpPr/>
          <p:nvPr/>
        </p:nvSpPr>
        <p:spPr>
          <a:xfrm>
            <a:off x="984759" y="3956726"/>
            <a:ext cx="563054" cy="563054"/>
          </a:xfrm>
          <a:prstGeom prst="ellipse">
            <a:avLst/>
          </a:prstGeom>
          <a:solidFill>
            <a:srgbClr val="363E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6" name="副标题 13"/>
          <p:cNvSpPr txBox="1"/>
          <p:nvPr/>
        </p:nvSpPr>
        <p:spPr>
          <a:xfrm>
            <a:off x="979997" y="4050469"/>
            <a:ext cx="579360" cy="4107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>
              <a:buClrTx/>
              <a:buSzTx/>
              <a:buNone/>
            </a:pPr>
            <a:r>
              <a:rPr lang="en-US" altLang="zh-CN" sz="240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03</a:t>
            </a:r>
          </a:p>
        </p:txBody>
      </p:sp>
      <p:sp>
        <p:nvSpPr>
          <p:cNvPr id="67" name="副标题 13"/>
          <p:cNvSpPr txBox="1"/>
          <p:nvPr/>
        </p:nvSpPr>
        <p:spPr>
          <a:xfrm>
            <a:off x="1850121" y="4039789"/>
            <a:ext cx="4931679" cy="4828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3000" b="1" dirty="0">
                <a:solidFill>
                  <a:srgbClr val="363E7D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飞桨开源社区有哪些玩法？</a:t>
            </a:r>
          </a:p>
        </p:txBody>
      </p:sp>
      <p:sp>
        <p:nvSpPr>
          <p:cNvPr id="15" name="椭圆 14"/>
          <p:cNvSpPr/>
          <p:nvPr>
            <p:custDataLst>
              <p:tags r:id="rId1"/>
            </p:custDataLst>
          </p:nvPr>
        </p:nvSpPr>
        <p:spPr>
          <a:xfrm rot="15300000">
            <a:off x="13926820" y="2637155"/>
            <a:ext cx="220345" cy="220345"/>
          </a:xfrm>
          <a:prstGeom prst="ellipse">
            <a:avLst/>
          </a:prstGeom>
          <a:gradFill>
            <a:gsLst>
              <a:gs pos="0">
                <a:srgbClr val="FFD3B4"/>
              </a:gs>
              <a:gs pos="71000">
                <a:srgbClr val="FFE8B7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0">
              <a:srgbClr val="B7DFF4"/>
            </a:gs>
            <a:gs pos="0">
              <a:srgbClr val="FEF0E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7">
            <a:extLst>
              <a:ext uri="{FF2B5EF4-FFF2-40B4-BE49-F238E27FC236}">
                <a16:creationId xmlns:a16="http://schemas.microsoft.com/office/drawing/2014/main" id="{824E12A4-DA3E-1F30-5840-FBC1BE398BF1}"/>
              </a:ext>
            </a:extLst>
          </p:cNvPr>
          <p:cNvSpPr txBox="1"/>
          <p:nvPr/>
        </p:nvSpPr>
        <p:spPr>
          <a:xfrm>
            <a:off x="788406" y="634599"/>
            <a:ext cx="6754809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71120">
              <a:spcBef>
                <a:spcPts val="100"/>
              </a:spcBef>
            </a:pPr>
            <a:r>
              <a:rPr lang="en-US" altLang="zh-CN" sz="2800" b="1" dirty="0">
                <a:solidFill>
                  <a:srgbClr val="445185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宋体" panose="02010600030101010101" pitchFamily="2" charset="-122"/>
              </a:rPr>
              <a:t>//</a:t>
            </a:r>
            <a:r>
              <a:rPr lang="zh-CN" altLang="en-US" sz="2800" b="1" dirty="0">
                <a:solidFill>
                  <a:srgbClr val="445185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宋体" panose="02010600030101010101" pitchFamily="2" charset="-122"/>
              </a:rPr>
              <a:t> 飞桨 </a:t>
            </a:r>
            <a:r>
              <a:rPr lang="en-US" altLang="zh-CN" sz="2800" b="1" dirty="0" err="1">
                <a:solidFill>
                  <a:srgbClr val="445185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宋体" panose="02010600030101010101" pitchFamily="2" charset="-122"/>
              </a:rPr>
              <a:t>PaddlePaddle</a:t>
            </a:r>
            <a:r>
              <a:rPr lang="zh-CN" altLang="en-US" sz="2800" b="1" dirty="0">
                <a:solidFill>
                  <a:srgbClr val="445185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宋体" panose="02010600030101010101" pitchFamily="2" charset="-122"/>
              </a:rPr>
              <a:t> 是什么？</a:t>
            </a:r>
            <a:r>
              <a:rPr lang="en-US" altLang="zh-CN" sz="2800" b="1" dirty="0">
                <a:solidFill>
                  <a:srgbClr val="445185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宋体" panose="02010600030101010101" pitchFamily="2" charset="-122"/>
              </a:rPr>
              <a:t>//</a:t>
            </a:r>
            <a:endParaRPr lang="zh-CN" altLang="en-US" sz="2800" b="1" dirty="0">
              <a:solidFill>
                <a:srgbClr val="445185"/>
              </a:solidFill>
              <a:latin typeface="PingFang SC" panose="020B0400000000000000" pitchFamily="34" charset="-122"/>
              <a:ea typeface="PingFang SC" panose="020B0400000000000000" pitchFamily="34" charset="-122"/>
              <a:cs typeface="宋体" panose="02010600030101010101" pitchFamily="2" charset="-122"/>
            </a:endParaRPr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B00BA71C-83DE-2DE2-1F7E-156E27FCCD61}"/>
              </a:ext>
            </a:extLst>
          </p:cNvPr>
          <p:cNvSpPr txBox="1"/>
          <p:nvPr/>
        </p:nvSpPr>
        <p:spPr>
          <a:xfrm>
            <a:off x="788406" y="1331366"/>
            <a:ext cx="10376808" cy="5697833"/>
          </a:xfrm>
          <a:prstGeom prst="rect">
            <a:avLst/>
          </a:prstGeom>
          <a:noFill/>
        </p:spPr>
        <p:txBody>
          <a:bodyPr wrap="square" lIns="0" tIns="36000" rIns="216000" bIns="36000" rtlCol="0">
            <a:spAutoFit/>
          </a:bodyPr>
          <a:lstStyle/>
          <a:p>
            <a:pPr>
              <a:lnSpc>
                <a:spcPct val="130000"/>
              </a:lnSpc>
              <a:spcBef>
                <a:spcPts val="1000"/>
              </a:spcBef>
            </a:pPr>
            <a:r>
              <a:rPr lang="zh-CN" altLang="en-US" sz="2400" b="1" dirty="0">
                <a:solidFill>
                  <a:prstClr val="black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飞桨是一个</a:t>
            </a:r>
            <a:r>
              <a:rPr lang="zh-CN" altLang="en-US" sz="2400" b="1" dirty="0">
                <a:solidFill>
                  <a:srgbClr val="FF6D50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开源项目</a:t>
            </a:r>
            <a:endParaRPr lang="en-US" altLang="zh-CN" sz="2400" b="1" dirty="0">
              <a:solidFill>
                <a:srgbClr val="FF6D50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  <a:p>
            <a:pPr marL="742950" lvl="1" indent="-285750">
              <a:lnSpc>
                <a:spcPct val="130000"/>
              </a:lnSpc>
              <a:spcBef>
                <a:spcPts val="1000"/>
              </a:spcBef>
              <a:buFont typeface="Wingdings" pitchFamily="2" charset="2"/>
              <a:buChar char="§"/>
            </a:pPr>
            <a:r>
              <a:rPr lang="zh-CN" altLang="en-US" dirty="0">
                <a:solidFill>
                  <a:prstClr val="black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在 </a:t>
            </a:r>
            <a:r>
              <a:rPr lang="en-US" altLang="zh-CN" dirty="0">
                <a:solidFill>
                  <a:srgbClr val="3A9DD4"/>
                </a:solidFill>
                <a:latin typeface="PingFang SC" panose="020B0400000000000000" pitchFamily="34" charset="-122"/>
                <a:ea typeface="PingFang SC" panose="020B0400000000000000" pitchFamily="34" charset="-122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GitHub PaddlePaddle</a:t>
            </a:r>
            <a:r>
              <a:rPr lang="zh-CN" altLang="en-US" dirty="0">
                <a:solidFill>
                  <a:srgbClr val="3A9DD4"/>
                </a:solidFill>
                <a:latin typeface="PingFang SC" panose="020B0400000000000000" pitchFamily="34" charset="-122"/>
                <a:ea typeface="PingFang SC" panose="020B0400000000000000" pitchFamily="34" charset="-122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组织</a:t>
            </a:r>
            <a:r>
              <a:rPr lang="zh-CN" altLang="en-US" dirty="0">
                <a:solidFill>
                  <a:prstClr val="black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下，有</a:t>
            </a:r>
            <a:r>
              <a:rPr lang="en-US" altLang="zh-CN" dirty="0">
                <a:solidFill>
                  <a:prstClr val="black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90+</a:t>
            </a:r>
            <a:r>
              <a:rPr lang="zh-CN" altLang="en-US" dirty="0">
                <a:solidFill>
                  <a:prstClr val="black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个开源的代码仓库。</a:t>
            </a:r>
            <a:endParaRPr lang="en-US" altLang="zh-CN" dirty="0">
              <a:solidFill>
                <a:prstClr val="black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  <a:p>
            <a:pPr marL="742950" lvl="1" indent="-285750">
              <a:lnSpc>
                <a:spcPct val="130000"/>
              </a:lnSpc>
              <a:spcBef>
                <a:spcPts val="1000"/>
              </a:spcBef>
              <a:buFont typeface="Wingdings" pitchFamily="2" charset="2"/>
              <a:buChar char="§"/>
            </a:pPr>
            <a:r>
              <a:rPr lang="ja-JP" altLang="en-US">
                <a:solidFill>
                  <a:prstClr val="black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累计</a:t>
            </a:r>
            <a:r>
              <a:rPr lang="zh-CN" altLang="en-US" dirty="0">
                <a:solidFill>
                  <a:prstClr val="black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 </a:t>
            </a:r>
            <a:r>
              <a:rPr lang="en-US" altLang="zh-CN" dirty="0">
                <a:solidFill>
                  <a:prstClr val="black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Commits</a:t>
            </a:r>
            <a:r>
              <a:rPr lang="zh-CN" altLang="en-US" dirty="0">
                <a:solidFill>
                  <a:prstClr val="black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 </a:t>
            </a:r>
            <a:r>
              <a:rPr lang="ja-JP" altLang="en-US">
                <a:solidFill>
                  <a:prstClr val="black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超过</a:t>
            </a:r>
            <a:r>
              <a:rPr lang="en-US" altLang="zh-CN" dirty="0">
                <a:solidFill>
                  <a:prstClr val="black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93</a:t>
            </a:r>
            <a:r>
              <a:rPr lang="ja-JP" altLang="en-US">
                <a:solidFill>
                  <a:prstClr val="black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万次，</a:t>
            </a:r>
            <a:r>
              <a:rPr lang="en-US" altLang="zh-CN" dirty="0">
                <a:solidFill>
                  <a:prstClr val="black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PR&amp;ISSUE</a:t>
            </a:r>
            <a:r>
              <a:rPr lang="zh-CN" altLang="en-US" dirty="0">
                <a:solidFill>
                  <a:prstClr val="black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 </a:t>
            </a:r>
            <a:r>
              <a:rPr lang="ja-JP" altLang="en-US">
                <a:solidFill>
                  <a:prstClr val="black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的贡献者超过</a:t>
            </a:r>
            <a:r>
              <a:rPr lang="en-US" altLang="ja-JP" dirty="0">
                <a:solidFill>
                  <a:prstClr val="black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1</a:t>
            </a:r>
            <a:r>
              <a:rPr lang="en-US" altLang="zh-CN" dirty="0">
                <a:solidFill>
                  <a:prstClr val="black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80</a:t>
            </a:r>
            <a:r>
              <a:rPr lang="en-US" altLang="ja-JP" dirty="0">
                <a:solidFill>
                  <a:prstClr val="black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00</a:t>
            </a:r>
            <a:r>
              <a:rPr lang="ja-JP" altLang="en-US">
                <a:solidFill>
                  <a:prstClr val="black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人</a:t>
            </a:r>
            <a:r>
              <a:rPr lang="zh-CN" altLang="en-US" dirty="0">
                <a:solidFill>
                  <a:prstClr val="black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。</a:t>
            </a:r>
            <a:endParaRPr lang="en-US" altLang="zh-CN" dirty="0">
              <a:solidFill>
                <a:prstClr val="black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  <a:p>
            <a:pPr marL="742950" lvl="1" indent="-285750">
              <a:lnSpc>
                <a:spcPct val="130000"/>
              </a:lnSpc>
              <a:spcBef>
                <a:spcPts val="1000"/>
              </a:spcBef>
              <a:buFont typeface="Wingdings" pitchFamily="2" charset="2"/>
              <a:buChar char="§"/>
            </a:pPr>
            <a:r>
              <a:rPr lang="zh-CN" altLang="en-US" dirty="0">
                <a:solidFill>
                  <a:prstClr val="black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宋体" panose="02010600030101010101" pitchFamily="2" charset="-122"/>
              </a:rPr>
              <a:t>飞桨框架位列 </a:t>
            </a:r>
            <a:r>
              <a:rPr lang="en-US" altLang="zh-CN" dirty="0">
                <a:solidFill>
                  <a:prstClr val="black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宋体" panose="02010600030101010101" pitchFamily="2" charset="-122"/>
              </a:rPr>
              <a:t>GitHub </a:t>
            </a:r>
            <a:r>
              <a:rPr lang="zh-CN" altLang="en-US" dirty="0">
                <a:solidFill>
                  <a:prstClr val="black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宋体" panose="02010600030101010101" pitchFamily="2" charset="-122"/>
              </a:rPr>
              <a:t>中国项目活跃度榜首。（</a:t>
            </a:r>
            <a:r>
              <a:rPr lang="en-US" altLang="zh-CN" dirty="0">
                <a:solidFill>
                  <a:prstClr val="black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宋体" panose="02010600030101010101" pitchFamily="2" charset="-122"/>
              </a:rPr>
              <a:t>2022</a:t>
            </a:r>
            <a:r>
              <a:rPr lang="zh-CN" altLang="en-US" dirty="0">
                <a:solidFill>
                  <a:prstClr val="black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宋体" panose="02010600030101010101" pitchFamily="2" charset="-122"/>
              </a:rPr>
              <a:t>中国开源年度报告）</a:t>
            </a:r>
            <a:endParaRPr lang="en-US" altLang="zh-CN" dirty="0">
              <a:solidFill>
                <a:prstClr val="black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  <a:p>
            <a:pPr marL="742950" lvl="1" indent="-285750">
              <a:lnSpc>
                <a:spcPct val="130000"/>
              </a:lnSpc>
              <a:spcBef>
                <a:spcPts val="1000"/>
              </a:spcBef>
              <a:buFont typeface="Wingdings" pitchFamily="2" charset="2"/>
              <a:buChar char="§"/>
            </a:pPr>
            <a:r>
              <a:rPr lang="zh-CN" altLang="en-US" dirty="0">
                <a:solidFill>
                  <a:prstClr val="black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全球开源项目中，</a:t>
            </a:r>
            <a:r>
              <a:rPr lang="zh-CN" altLang="en-CN" dirty="0">
                <a:solidFill>
                  <a:prstClr val="black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开源动力</a:t>
            </a:r>
            <a:r>
              <a:rPr lang="zh-CN" altLang="en-US" dirty="0">
                <a:solidFill>
                  <a:prstClr val="black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指数位列前</a:t>
            </a:r>
            <a:r>
              <a:rPr lang="en-US" altLang="zh-CN" dirty="0">
                <a:solidFill>
                  <a:prstClr val="black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30</a:t>
            </a:r>
            <a:r>
              <a:rPr lang="zh-CN" altLang="en-US" dirty="0">
                <a:solidFill>
                  <a:prstClr val="black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。（</a:t>
            </a:r>
            <a:r>
              <a:rPr lang="en-US" altLang="zh-CN" dirty="0">
                <a:solidFill>
                  <a:prstClr val="black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2023</a:t>
            </a:r>
            <a:r>
              <a:rPr lang="zh-CN" altLang="en-US" dirty="0">
                <a:solidFill>
                  <a:prstClr val="black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年</a:t>
            </a:r>
            <a:r>
              <a:rPr lang="en-US" altLang="zh-CN" dirty="0">
                <a:solidFill>
                  <a:prstClr val="black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10</a:t>
            </a:r>
            <a:r>
              <a:rPr lang="zh-CN" altLang="en-US" dirty="0">
                <a:solidFill>
                  <a:prstClr val="black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月份，</a:t>
            </a:r>
            <a:r>
              <a:rPr lang="en-US" altLang="zh-CN" dirty="0">
                <a:solidFill>
                  <a:prstClr val="black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Linux</a:t>
            </a:r>
            <a:r>
              <a:rPr lang="zh-CN" altLang="en-US" dirty="0">
                <a:solidFill>
                  <a:prstClr val="black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 基金会统计）</a:t>
            </a:r>
            <a:endParaRPr lang="en-US" altLang="zh-CN" dirty="0">
              <a:solidFill>
                <a:prstClr val="black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  <a:p>
            <a:pPr>
              <a:lnSpc>
                <a:spcPct val="130000"/>
              </a:lnSpc>
              <a:spcBef>
                <a:spcPts val="1000"/>
              </a:spcBef>
            </a:pPr>
            <a:r>
              <a:rPr lang="zh-CN" altLang="en-US" sz="2400" b="1" dirty="0">
                <a:solidFill>
                  <a:prstClr val="black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飞桨是一个</a:t>
            </a:r>
            <a:r>
              <a:rPr lang="zh-CN" altLang="en-US" sz="2400" b="1" dirty="0">
                <a:solidFill>
                  <a:srgbClr val="FF6D50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源于产业实践的深度学习平台</a:t>
            </a:r>
          </a:p>
          <a:p>
            <a:pPr marL="742950" lvl="1" indent="-285750">
              <a:lnSpc>
                <a:spcPct val="130000"/>
              </a:lnSpc>
              <a:spcBef>
                <a:spcPts val="1000"/>
              </a:spcBef>
              <a:buFont typeface="Wingdings" pitchFamily="2" charset="2"/>
              <a:buChar char="§"/>
            </a:pPr>
            <a:r>
              <a:rPr lang="zh-CN" altLang="en-US" dirty="0">
                <a:solidFill>
                  <a:prstClr val="black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开发便捷的深度学习框架。</a:t>
            </a:r>
            <a:endParaRPr lang="en-US" altLang="zh-CN" dirty="0">
              <a:solidFill>
                <a:prstClr val="black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  <a:p>
            <a:pPr marL="742950" lvl="1" indent="-285750">
              <a:lnSpc>
                <a:spcPct val="130000"/>
              </a:lnSpc>
              <a:spcBef>
                <a:spcPts val="1000"/>
              </a:spcBef>
              <a:buFont typeface="Wingdings" pitchFamily="2" charset="2"/>
              <a:buChar char="§"/>
            </a:pPr>
            <a:r>
              <a:rPr lang="zh-CN" altLang="en-US" dirty="0">
                <a:solidFill>
                  <a:prstClr val="black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算法总数超过</a:t>
            </a:r>
            <a:r>
              <a:rPr lang="en-US" altLang="zh-CN" dirty="0">
                <a:solidFill>
                  <a:prstClr val="black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700</a:t>
            </a:r>
            <a:r>
              <a:rPr lang="zh-CN" altLang="en-US" dirty="0">
                <a:solidFill>
                  <a:prstClr val="black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个的</a:t>
            </a:r>
            <a:r>
              <a:rPr lang="zh-CN" altLang="en-CN" dirty="0">
                <a:solidFill>
                  <a:prstClr val="black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产业级</a:t>
            </a:r>
            <a:r>
              <a:rPr lang="zh-CN" altLang="en-US" dirty="0">
                <a:solidFill>
                  <a:prstClr val="black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模型库。</a:t>
            </a:r>
            <a:endParaRPr lang="en-US" altLang="zh-CN" dirty="0">
              <a:solidFill>
                <a:prstClr val="black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  <a:p>
            <a:pPr marL="742950" lvl="1" indent="-285750">
              <a:lnSpc>
                <a:spcPct val="130000"/>
              </a:lnSpc>
              <a:spcBef>
                <a:spcPts val="1000"/>
              </a:spcBef>
              <a:buFont typeface="Wingdings" pitchFamily="2" charset="2"/>
              <a:buChar char="§"/>
            </a:pPr>
            <a:r>
              <a:rPr lang="zh-CN" altLang="en-US" dirty="0">
                <a:solidFill>
                  <a:prstClr val="black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丰富的端到端开发套件和工具组件。</a:t>
            </a:r>
            <a:br>
              <a:rPr lang="zh-CN" altLang="en-US" sz="1600" dirty="0">
                <a:solidFill>
                  <a:prstClr val="black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</a:br>
            <a:endParaRPr lang="en-US" altLang="zh-CN" sz="1600" dirty="0">
              <a:solidFill>
                <a:prstClr val="black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  <a:p>
            <a:pPr marL="742950" lvl="1" indent="-285750">
              <a:lnSpc>
                <a:spcPct val="130000"/>
              </a:lnSpc>
              <a:spcBef>
                <a:spcPts val="1000"/>
              </a:spcBef>
              <a:buFont typeface="Wingdings" pitchFamily="2" charset="2"/>
              <a:buChar char="§"/>
            </a:pPr>
            <a:endParaRPr kumimoji="1" lang="en-US" altLang="en-US" sz="1400" dirty="0">
              <a:solidFill>
                <a:prstClr val="black">
                  <a:lumMod val="50000"/>
                  <a:lumOff val="50000"/>
                </a:prst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lnSpc>
                <a:spcPct val="130000"/>
              </a:lnSpc>
              <a:spcBef>
                <a:spcPts val="1000"/>
              </a:spcBef>
            </a:pPr>
            <a:endParaRPr kumimoji="1" lang="en-US" altLang="en-US" sz="1400" dirty="0">
              <a:solidFill>
                <a:prstClr val="black">
                  <a:lumMod val="50000"/>
                  <a:lumOff val="50000"/>
                </a:prst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7">
            <a:extLst>
              <a:ext uri="{FF2B5EF4-FFF2-40B4-BE49-F238E27FC236}">
                <a16:creationId xmlns:a16="http://schemas.microsoft.com/office/drawing/2014/main" id="{F2976EF0-3B54-2405-2801-6B05904B7FAC}"/>
              </a:ext>
            </a:extLst>
          </p:cNvPr>
          <p:cNvSpPr txBox="1"/>
          <p:nvPr/>
        </p:nvSpPr>
        <p:spPr>
          <a:xfrm>
            <a:off x="788406" y="634599"/>
            <a:ext cx="6754809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71120">
              <a:spcBef>
                <a:spcPts val="100"/>
              </a:spcBef>
            </a:pPr>
            <a:r>
              <a:rPr lang="en-US" altLang="zh-CN" sz="2800" b="1" dirty="0">
                <a:solidFill>
                  <a:srgbClr val="445185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宋体" panose="02010600030101010101" pitchFamily="2" charset="-122"/>
              </a:rPr>
              <a:t>//</a:t>
            </a:r>
            <a:r>
              <a:rPr lang="zh-CN" altLang="en-US" sz="2800" b="1" dirty="0">
                <a:solidFill>
                  <a:srgbClr val="445185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宋体" panose="02010600030101010101" pitchFamily="2" charset="-122"/>
              </a:rPr>
              <a:t> 飞桨核心框架发展历程 </a:t>
            </a:r>
            <a:r>
              <a:rPr lang="en-US" altLang="zh-CN" sz="2800" b="1" dirty="0">
                <a:solidFill>
                  <a:srgbClr val="445185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宋体" panose="02010600030101010101" pitchFamily="2" charset="-122"/>
              </a:rPr>
              <a:t>//</a:t>
            </a:r>
            <a:endParaRPr lang="zh-CN" altLang="en-US" sz="2800" b="1" dirty="0">
              <a:solidFill>
                <a:srgbClr val="445185"/>
              </a:solidFill>
              <a:latin typeface="PingFang SC" panose="020B0400000000000000" pitchFamily="34" charset="-122"/>
              <a:ea typeface="PingFang SC" panose="020B0400000000000000" pitchFamily="34" charset="-122"/>
              <a:cs typeface="宋体" panose="02010600030101010101" pitchFamily="2" charset="-122"/>
            </a:endParaRPr>
          </a:p>
        </p:txBody>
      </p:sp>
      <p:grpSp>
        <p:nvGrpSpPr>
          <p:cNvPr id="57" name="组合 56">
            <a:extLst>
              <a:ext uri="{FF2B5EF4-FFF2-40B4-BE49-F238E27FC236}">
                <a16:creationId xmlns:a16="http://schemas.microsoft.com/office/drawing/2014/main" id="{76089D4B-AE59-6A97-5AF4-45C26EC60F36}"/>
              </a:ext>
            </a:extLst>
          </p:cNvPr>
          <p:cNvGrpSpPr/>
          <p:nvPr/>
        </p:nvGrpSpPr>
        <p:grpSpPr>
          <a:xfrm>
            <a:off x="127553" y="1549077"/>
            <a:ext cx="11647723" cy="3392212"/>
            <a:chOff x="127553" y="1549077"/>
            <a:chExt cx="11647723" cy="3392212"/>
          </a:xfrm>
        </p:grpSpPr>
        <p:sp>
          <p:nvSpPr>
            <p:cNvPr id="5" name="文本框 15">
              <a:extLst>
                <a:ext uri="{FF2B5EF4-FFF2-40B4-BE49-F238E27FC236}">
                  <a16:creationId xmlns:a16="http://schemas.microsoft.com/office/drawing/2014/main" id="{9BFB4566-63A9-96ED-D53C-F2832A45548E}"/>
                </a:ext>
              </a:extLst>
            </p:cNvPr>
            <p:cNvSpPr txBox="1"/>
            <p:nvPr/>
          </p:nvSpPr>
          <p:spPr>
            <a:xfrm>
              <a:off x="4669391" y="3312900"/>
              <a:ext cx="638961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CN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YaHei" charset="-122"/>
                  <a:ea typeface="Microsoft YaHei" charset="-122"/>
                  <a:cs typeface="+mn-cs"/>
                </a:rPr>
                <a:t>深度学习大规模应用于搜索、推荐、地图、自动驾驶、智能交互等业务。在语音、视觉、</a:t>
              </a:r>
              <a:r>
                <a:rPr kumimoji="1" lang="en-US" altLang="zh-CN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YaHei" charset="-122"/>
                  <a:ea typeface="Microsoft YaHei" charset="-122"/>
                  <a:cs typeface="+mn-cs"/>
                </a:rPr>
                <a:t>NLP</a:t>
              </a:r>
              <a:r>
                <a:rPr kumimoji="1" lang="zh-CN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YaHei" charset="-122"/>
                  <a:ea typeface="Microsoft YaHei" charset="-122"/>
                  <a:cs typeface="+mn-cs"/>
                </a:rPr>
                <a:t>等领域取得诸多世界领先成果，多项国际评测中夺冠</a:t>
              </a:r>
            </a:p>
          </p:txBody>
        </p: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615E5EC4-2360-8F03-507B-4FDA5C4F6DB8}"/>
                </a:ext>
              </a:extLst>
            </p:cNvPr>
            <p:cNvSpPr txBox="1"/>
            <p:nvPr/>
          </p:nvSpPr>
          <p:spPr>
            <a:xfrm>
              <a:off x="5734546" y="1634889"/>
              <a:ext cx="122841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CN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YaHei" charset="-122"/>
                  <a:ea typeface="Microsoft YaHei" charset="-122"/>
                  <a:cs typeface="+mn-cs"/>
                </a:rPr>
                <a:t>核心框架</a:t>
              </a:r>
              <a:endParaRPr kumimoji="1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charset="-122"/>
                <a:ea typeface="Microsoft YaHei" charset="-122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YaHei" charset="-122"/>
                  <a:ea typeface="Microsoft YaHei" charset="-122"/>
                  <a:cs typeface="+mn-cs"/>
                </a:rPr>
                <a:t>v1.0</a:t>
              </a:r>
              <a:r>
                <a:rPr kumimoji="1" lang="zh-CN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YaHei" charset="-122"/>
                  <a:ea typeface="Microsoft YaHei" charset="-122"/>
                  <a:cs typeface="+mn-cs"/>
                </a:rPr>
                <a:t>发布</a:t>
              </a:r>
              <a:endParaRPr kumimoji="1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charset="-122"/>
                <a:ea typeface="Microsoft YaHei" charset="-122"/>
                <a:cs typeface="+mn-cs"/>
              </a:endParaRPr>
            </a:p>
          </p:txBody>
        </p:sp>
        <p:sp>
          <p:nvSpPr>
            <p:cNvPr id="7" name="文本框 7">
              <a:extLst>
                <a:ext uri="{FF2B5EF4-FFF2-40B4-BE49-F238E27FC236}">
                  <a16:creationId xmlns:a16="http://schemas.microsoft.com/office/drawing/2014/main" id="{825BD314-2535-056A-B120-BDD34B8BC47F}"/>
                </a:ext>
              </a:extLst>
            </p:cNvPr>
            <p:cNvSpPr txBox="1"/>
            <p:nvPr/>
          </p:nvSpPr>
          <p:spPr>
            <a:xfrm>
              <a:off x="1146659" y="1645255"/>
              <a:ext cx="12577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CN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YaHei" charset="-122"/>
                  <a:ea typeface="Microsoft YaHei" charset="-122"/>
                  <a:cs typeface="+mn-cs"/>
                </a:rPr>
                <a:t>开始自研</a:t>
              </a:r>
              <a:endParaRPr kumimoji="1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charset="-122"/>
                <a:ea typeface="Microsoft YaHei" charset="-122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CN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YaHei" charset="-122"/>
                  <a:ea typeface="Microsoft YaHei" charset="-122"/>
                  <a:cs typeface="+mn-cs"/>
                </a:rPr>
                <a:t>深度学习框架</a:t>
              </a:r>
              <a:endParaRPr kumimoji="1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charset="-122"/>
                <a:ea typeface="Microsoft YaHei" charset="-122"/>
                <a:cs typeface="+mn-cs"/>
              </a:endParaRPr>
            </a:p>
          </p:txBody>
        </p:sp>
        <p:sp>
          <p:nvSpPr>
            <p:cNvPr id="12" name="文本框 8">
              <a:extLst>
                <a:ext uri="{FF2B5EF4-FFF2-40B4-BE49-F238E27FC236}">
                  <a16:creationId xmlns:a16="http://schemas.microsoft.com/office/drawing/2014/main" id="{9324D558-87F1-ECC8-FF34-DF2176A40946}"/>
                </a:ext>
              </a:extLst>
            </p:cNvPr>
            <p:cNvSpPr txBox="1"/>
            <p:nvPr/>
          </p:nvSpPr>
          <p:spPr>
            <a:xfrm>
              <a:off x="3829535" y="1634889"/>
              <a:ext cx="137988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A9DD4"/>
                  </a:solidFill>
                  <a:effectLst/>
                  <a:uLnTx/>
                  <a:uFillTx/>
                  <a:latin typeface="Microsoft YaHei" charset="-122"/>
                  <a:ea typeface="Microsoft YaHei" charset="-122"/>
                  <a:cs typeface="+mn-cs"/>
                </a:rPr>
                <a:t>PaddlePaddle</a:t>
              </a:r>
              <a:endParaRPr kumimoji="1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srgbClr val="3A9DD4"/>
                </a:solidFill>
                <a:effectLst/>
                <a:uLnTx/>
                <a:uFillTx/>
                <a:latin typeface="Microsoft YaHei" charset="-122"/>
                <a:ea typeface="Microsoft YaHei" charset="-122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CN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3A9DD4"/>
                  </a:solidFill>
                  <a:effectLst/>
                  <a:uLnTx/>
                  <a:uFillTx/>
                  <a:latin typeface="Microsoft YaHei" charset="-122"/>
                  <a:ea typeface="Microsoft YaHei" charset="-122"/>
                  <a:cs typeface="+mn-cs"/>
                </a:rPr>
                <a:t>开源</a:t>
              </a:r>
            </a:p>
          </p:txBody>
        </p:sp>
        <p:sp>
          <p:nvSpPr>
            <p:cNvPr id="13" name="文本框 10">
              <a:extLst>
                <a:ext uri="{FF2B5EF4-FFF2-40B4-BE49-F238E27FC236}">
                  <a16:creationId xmlns:a16="http://schemas.microsoft.com/office/drawing/2014/main" id="{0B63B216-6D72-2993-2480-27228D674FB0}"/>
                </a:ext>
              </a:extLst>
            </p:cNvPr>
            <p:cNvSpPr txBox="1"/>
            <p:nvPr/>
          </p:nvSpPr>
          <p:spPr>
            <a:xfrm>
              <a:off x="127553" y="3312900"/>
              <a:ext cx="133510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CN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YaHei" charset="-122"/>
                  <a:ea typeface="Microsoft YaHei" charset="-122"/>
                  <a:cs typeface="+mn-cs"/>
                </a:rPr>
                <a:t>百度开始深度</a:t>
              </a:r>
              <a:endParaRPr kumimoji="1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charset="-122"/>
                <a:ea typeface="Microsoft YaHei" charset="-122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CN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YaHei" charset="-122"/>
                  <a:ea typeface="Microsoft YaHei" charset="-122"/>
                  <a:cs typeface="+mn-cs"/>
                </a:rPr>
                <a:t>学习研发和应用</a:t>
              </a:r>
            </a:p>
          </p:txBody>
        </p:sp>
        <p:sp>
          <p:nvSpPr>
            <p:cNvPr id="14" name="文本框 11">
              <a:extLst>
                <a:ext uri="{FF2B5EF4-FFF2-40B4-BE49-F238E27FC236}">
                  <a16:creationId xmlns:a16="http://schemas.microsoft.com/office/drawing/2014/main" id="{8679EDD8-F604-6E57-06BA-2E130E42B4CA}"/>
                </a:ext>
              </a:extLst>
            </p:cNvPr>
            <p:cNvSpPr txBox="1"/>
            <p:nvPr/>
          </p:nvSpPr>
          <p:spPr>
            <a:xfrm>
              <a:off x="1336152" y="3312900"/>
              <a:ext cx="133744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CN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YaHei" charset="-122"/>
                  <a:ea typeface="Microsoft YaHei" charset="-122"/>
                  <a:cs typeface="+mn-cs"/>
                </a:rPr>
                <a:t>深度学习业内</a:t>
              </a:r>
              <a:endParaRPr kumimoji="1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charset="-122"/>
                <a:ea typeface="Microsoft YaHei" charset="-122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CN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YaHei" charset="-122"/>
                  <a:ea typeface="Microsoft YaHei" charset="-122"/>
                  <a:cs typeface="+mn-cs"/>
                </a:rPr>
                <a:t>首次应用于搜索</a:t>
              </a:r>
            </a:p>
          </p:txBody>
        </p:sp>
        <p:sp>
          <p:nvSpPr>
            <p:cNvPr id="15" name="文本框 13">
              <a:extLst>
                <a:ext uri="{FF2B5EF4-FFF2-40B4-BE49-F238E27FC236}">
                  <a16:creationId xmlns:a16="http://schemas.microsoft.com/office/drawing/2014/main" id="{44B41912-BF94-BB48-C16C-9AC91638A50A}"/>
                </a:ext>
              </a:extLst>
            </p:cNvPr>
            <p:cNvSpPr txBox="1"/>
            <p:nvPr/>
          </p:nvSpPr>
          <p:spPr>
            <a:xfrm>
              <a:off x="3168061" y="3312900"/>
              <a:ext cx="103675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CN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YaHei" charset="-122"/>
                  <a:ea typeface="Microsoft YaHei" charset="-122"/>
                  <a:cs typeface="+mn-cs"/>
                </a:rPr>
                <a:t>首个在线</a:t>
              </a:r>
              <a:r>
                <a:rPr kumimoji="1" lang="en-US" altLang="zh-CN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YaHei" charset="-122"/>
                  <a:ea typeface="Microsoft YaHei" charset="-122"/>
                  <a:cs typeface="+mn-cs"/>
                </a:rPr>
                <a:t>NMT</a:t>
              </a:r>
              <a:r>
                <a:rPr kumimoji="1" lang="zh-CN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YaHei" charset="-122"/>
                  <a:ea typeface="Microsoft YaHei" charset="-122"/>
                  <a:cs typeface="+mn-cs"/>
                </a:rPr>
                <a:t>系统</a:t>
              </a:r>
            </a:p>
          </p:txBody>
        </p:sp>
        <p:cxnSp>
          <p:nvCxnSpPr>
            <p:cNvPr id="16" name="直线箭头连接符 2">
              <a:extLst>
                <a:ext uri="{FF2B5EF4-FFF2-40B4-BE49-F238E27FC236}">
                  <a16:creationId xmlns:a16="http://schemas.microsoft.com/office/drawing/2014/main" id="{EC5D2A34-2358-D673-DF72-B3468CC26B42}"/>
                </a:ext>
              </a:extLst>
            </p:cNvPr>
            <p:cNvCxnSpPr/>
            <p:nvPr/>
          </p:nvCxnSpPr>
          <p:spPr>
            <a:xfrm flipV="1">
              <a:off x="548428" y="2490724"/>
              <a:ext cx="10899200" cy="1"/>
            </a:xfrm>
            <a:prstGeom prst="straightConnector1">
              <a:avLst/>
            </a:prstGeom>
            <a:ln w="76200">
              <a:solidFill>
                <a:srgbClr val="6A6AFD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椭圆 19">
              <a:extLst>
                <a:ext uri="{FF2B5EF4-FFF2-40B4-BE49-F238E27FC236}">
                  <a16:creationId xmlns:a16="http://schemas.microsoft.com/office/drawing/2014/main" id="{0838ADB6-FCF9-14E2-834D-597687FB5675}"/>
                </a:ext>
              </a:extLst>
            </p:cNvPr>
            <p:cNvSpPr>
              <a:spLocks/>
            </p:cNvSpPr>
            <p:nvPr/>
          </p:nvSpPr>
          <p:spPr>
            <a:xfrm>
              <a:off x="734916" y="2367553"/>
              <a:ext cx="252000" cy="252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" name="椭圆 20">
              <a:extLst>
                <a:ext uri="{FF2B5EF4-FFF2-40B4-BE49-F238E27FC236}">
                  <a16:creationId xmlns:a16="http://schemas.microsoft.com/office/drawing/2014/main" id="{31748D81-5D69-25DD-E2C5-2DEEA8666594}"/>
                </a:ext>
              </a:extLst>
            </p:cNvPr>
            <p:cNvSpPr>
              <a:spLocks/>
            </p:cNvSpPr>
            <p:nvPr/>
          </p:nvSpPr>
          <p:spPr>
            <a:xfrm>
              <a:off x="4393476" y="2367553"/>
              <a:ext cx="252000" cy="252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" name="椭圆 21">
              <a:extLst>
                <a:ext uri="{FF2B5EF4-FFF2-40B4-BE49-F238E27FC236}">
                  <a16:creationId xmlns:a16="http://schemas.microsoft.com/office/drawing/2014/main" id="{881A544F-8F93-1941-9ED9-73E096FFDA41}"/>
                </a:ext>
              </a:extLst>
            </p:cNvPr>
            <p:cNvSpPr>
              <a:spLocks/>
            </p:cNvSpPr>
            <p:nvPr/>
          </p:nvSpPr>
          <p:spPr>
            <a:xfrm>
              <a:off x="6222756" y="2367553"/>
              <a:ext cx="252000" cy="252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" name="椭圆 22">
              <a:extLst>
                <a:ext uri="{FF2B5EF4-FFF2-40B4-BE49-F238E27FC236}">
                  <a16:creationId xmlns:a16="http://schemas.microsoft.com/office/drawing/2014/main" id="{6E7F5F5F-8D3A-5297-5FDB-61DF9C27D2D7}"/>
                </a:ext>
              </a:extLst>
            </p:cNvPr>
            <p:cNvSpPr>
              <a:spLocks/>
            </p:cNvSpPr>
            <p:nvPr/>
          </p:nvSpPr>
          <p:spPr>
            <a:xfrm>
              <a:off x="7137396" y="2367553"/>
              <a:ext cx="252000" cy="252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" name="文本框 23">
              <a:extLst>
                <a:ext uri="{FF2B5EF4-FFF2-40B4-BE49-F238E27FC236}">
                  <a16:creationId xmlns:a16="http://schemas.microsoft.com/office/drawing/2014/main" id="{DE936DA2-0687-BDD3-E5ED-14C0F13FDD4A}"/>
                </a:ext>
              </a:extLst>
            </p:cNvPr>
            <p:cNvSpPr txBox="1"/>
            <p:nvPr/>
          </p:nvSpPr>
          <p:spPr>
            <a:xfrm>
              <a:off x="419206" y="2774713"/>
              <a:ext cx="86445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rPr>
                <a:t>2012</a:t>
              </a:r>
              <a:endPara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文本框 24">
              <a:extLst>
                <a:ext uri="{FF2B5EF4-FFF2-40B4-BE49-F238E27FC236}">
                  <a16:creationId xmlns:a16="http://schemas.microsoft.com/office/drawing/2014/main" id="{CAD94CAE-595F-138A-E21B-92B772C05558}"/>
                </a:ext>
              </a:extLst>
            </p:cNvPr>
            <p:cNvSpPr txBox="1"/>
            <p:nvPr/>
          </p:nvSpPr>
          <p:spPr>
            <a:xfrm>
              <a:off x="4079838" y="2774713"/>
              <a:ext cx="86445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rPr>
                <a:t>2016</a:t>
              </a:r>
              <a:endPara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" name="文本框 25">
              <a:extLst>
                <a:ext uri="{FF2B5EF4-FFF2-40B4-BE49-F238E27FC236}">
                  <a16:creationId xmlns:a16="http://schemas.microsoft.com/office/drawing/2014/main" id="{C1929079-7CEF-762E-181B-0148AA35AF95}"/>
                </a:ext>
              </a:extLst>
            </p:cNvPr>
            <p:cNvSpPr txBox="1"/>
            <p:nvPr/>
          </p:nvSpPr>
          <p:spPr>
            <a:xfrm>
              <a:off x="5910154" y="2774713"/>
              <a:ext cx="86445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rPr>
                <a:t>2018</a:t>
              </a:r>
              <a:endPara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" name="文本框 26">
              <a:extLst>
                <a:ext uri="{FF2B5EF4-FFF2-40B4-BE49-F238E27FC236}">
                  <a16:creationId xmlns:a16="http://schemas.microsoft.com/office/drawing/2014/main" id="{7FF8AF8C-9013-269E-8DFD-1176070A177F}"/>
                </a:ext>
              </a:extLst>
            </p:cNvPr>
            <p:cNvSpPr txBox="1"/>
            <p:nvPr/>
          </p:nvSpPr>
          <p:spPr>
            <a:xfrm>
              <a:off x="6825312" y="2774713"/>
              <a:ext cx="86445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rPr>
                <a:t>2019</a:t>
              </a:r>
              <a:endPara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" name="椭圆 27">
              <a:extLst>
                <a:ext uri="{FF2B5EF4-FFF2-40B4-BE49-F238E27FC236}">
                  <a16:creationId xmlns:a16="http://schemas.microsoft.com/office/drawing/2014/main" id="{C7FF1459-B7DE-9767-3C39-E820DC75D9AB}"/>
                </a:ext>
              </a:extLst>
            </p:cNvPr>
            <p:cNvSpPr>
              <a:spLocks/>
            </p:cNvSpPr>
            <p:nvPr/>
          </p:nvSpPr>
          <p:spPr>
            <a:xfrm>
              <a:off x="1649556" y="2367553"/>
              <a:ext cx="252000" cy="252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DB27F104-5A34-41CB-C2E7-8979C7DA69DC}"/>
                </a:ext>
              </a:extLst>
            </p:cNvPr>
            <p:cNvSpPr txBox="1"/>
            <p:nvPr/>
          </p:nvSpPr>
          <p:spPr>
            <a:xfrm>
              <a:off x="1334364" y="2774713"/>
              <a:ext cx="86445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rPr>
                <a:t>2013</a:t>
              </a:r>
              <a:endPara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" name="文本框 29">
              <a:extLst>
                <a:ext uri="{FF2B5EF4-FFF2-40B4-BE49-F238E27FC236}">
                  <a16:creationId xmlns:a16="http://schemas.microsoft.com/office/drawing/2014/main" id="{2FC98EF3-57B3-0A48-B71D-CF1F2703E736}"/>
                </a:ext>
              </a:extLst>
            </p:cNvPr>
            <p:cNvSpPr txBox="1"/>
            <p:nvPr/>
          </p:nvSpPr>
          <p:spPr>
            <a:xfrm>
              <a:off x="7740470" y="2774713"/>
              <a:ext cx="86445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rPr>
                <a:t>2020</a:t>
              </a:r>
              <a:endPara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" name="椭圆 30">
              <a:extLst>
                <a:ext uri="{FF2B5EF4-FFF2-40B4-BE49-F238E27FC236}">
                  <a16:creationId xmlns:a16="http://schemas.microsoft.com/office/drawing/2014/main" id="{F094AD9A-6DF5-A751-DE4F-EB280613CCFC}"/>
                </a:ext>
              </a:extLst>
            </p:cNvPr>
            <p:cNvSpPr>
              <a:spLocks/>
            </p:cNvSpPr>
            <p:nvPr/>
          </p:nvSpPr>
          <p:spPr>
            <a:xfrm>
              <a:off x="8052036" y="2367553"/>
              <a:ext cx="252000" cy="252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" name="文本框 31">
              <a:extLst>
                <a:ext uri="{FF2B5EF4-FFF2-40B4-BE49-F238E27FC236}">
                  <a16:creationId xmlns:a16="http://schemas.microsoft.com/office/drawing/2014/main" id="{5ECBE99A-1E3A-6D4B-CCCB-30C462A31507}"/>
                </a:ext>
              </a:extLst>
            </p:cNvPr>
            <p:cNvSpPr txBox="1"/>
            <p:nvPr/>
          </p:nvSpPr>
          <p:spPr>
            <a:xfrm>
              <a:off x="3164680" y="2774713"/>
              <a:ext cx="86445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rPr>
                <a:t>2015</a:t>
              </a:r>
              <a:endPara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" name="椭圆 32">
              <a:extLst>
                <a:ext uri="{FF2B5EF4-FFF2-40B4-BE49-F238E27FC236}">
                  <a16:creationId xmlns:a16="http://schemas.microsoft.com/office/drawing/2014/main" id="{299B3F36-D685-05EE-7F4A-B9108C51F012}"/>
                </a:ext>
              </a:extLst>
            </p:cNvPr>
            <p:cNvSpPr>
              <a:spLocks/>
            </p:cNvSpPr>
            <p:nvPr/>
          </p:nvSpPr>
          <p:spPr>
            <a:xfrm>
              <a:off x="3478836" y="2367553"/>
              <a:ext cx="252000" cy="252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2" name="椭圆 33">
              <a:extLst>
                <a:ext uri="{FF2B5EF4-FFF2-40B4-BE49-F238E27FC236}">
                  <a16:creationId xmlns:a16="http://schemas.microsoft.com/office/drawing/2014/main" id="{76F2E336-A17D-E531-7F04-B49A52A3D1B0}"/>
                </a:ext>
              </a:extLst>
            </p:cNvPr>
            <p:cNvSpPr>
              <a:spLocks/>
            </p:cNvSpPr>
            <p:nvPr/>
          </p:nvSpPr>
          <p:spPr>
            <a:xfrm>
              <a:off x="5308116" y="2367553"/>
              <a:ext cx="252000" cy="252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3" name="文本框 34">
              <a:extLst>
                <a:ext uri="{FF2B5EF4-FFF2-40B4-BE49-F238E27FC236}">
                  <a16:creationId xmlns:a16="http://schemas.microsoft.com/office/drawing/2014/main" id="{6312569E-7218-3A0F-884A-6A0B7DC390CF}"/>
                </a:ext>
              </a:extLst>
            </p:cNvPr>
            <p:cNvSpPr txBox="1"/>
            <p:nvPr/>
          </p:nvSpPr>
          <p:spPr>
            <a:xfrm>
              <a:off x="4994996" y="2774713"/>
              <a:ext cx="86445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rPr>
                <a:t>2017</a:t>
              </a:r>
              <a:endPara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4" name="椭圆 35">
              <a:extLst>
                <a:ext uri="{FF2B5EF4-FFF2-40B4-BE49-F238E27FC236}">
                  <a16:creationId xmlns:a16="http://schemas.microsoft.com/office/drawing/2014/main" id="{C2CB01DB-D373-53F6-3C1C-BD9519D55090}"/>
                </a:ext>
              </a:extLst>
            </p:cNvPr>
            <p:cNvSpPr>
              <a:spLocks/>
            </p:cNvSpPr>
            <p:nvPr/>
          </p:nvSpPr>
          <p:spPr>
            <a:xfrm>
              <a:off x="2564196" y="2367553"/>
              <a:ext cx="252000" cy="252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5" name="文本框 36">
              <a:extLst>
                <a:ext uri="{FF2B5EF4-FFF2-40B4-BE49-F238E27FC236}">
                  <a16:creationId xmlns:a16="http://schemas.microsoft.com/office/drawing/2014/main" id="{6A88D330-BA6A-1077-708E-EEE11F6CDFFE}"/>
                </a:ext>
              </a:extLst>
            </p:cNvPr>
            <p:cNvSpPr txBox="1"/>
            <p:nvPr/>
          </p:nvSpPr>
          <p:spPr>
            <a:xfrm>
              <a:off x="2249522" y="2774713"/>
              <a:ext cx="86445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rPr>
                <a:t>2014</a:t>
              </a:r>
              <a:endPara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6" name="文本框 37">
              <a:extLst>
                <a:ext uri="{FF2B5EF4-FFF2-40B4-BE49-F238E27FC236}">
                  <a16:creationId xmlns:a16="http://schemas.microsoft.com/office/drawing/2014/main" id="{9E3996EA-307E-E21B-E51B-1A2FB1E02236}"/>
                </a:ext>
              </a:extLst>
            </p:cNvPr>
            <p:cNvSpPr txBox="1"/>
            <p:nvPr/>
          </p:nvSpPr>
          <p:spPr>
            <a:xfrm>
              <a:off x="1012973" y="4177818"/>
              <a:ext cx="195613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CN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6D50"/>
                  </a:solidFill>
                  <a:effectLst/>
                  <a:uLnTx/>
                  <a:uFillTx/>
                  <a:latin typeface="Microsoft YaHei" charset="-122"/>
                  <a:ea typeface="Microsoft YaHei" charset="-122"/>
                  <a:cs typeface="+mn-cs"/>
                </a:rPr>
                <a:t>深度学习研究院</a:t>
              </a:r>
              <a:r>
                <a:rPr kumimoji="1" lang="en-US" altLang="zh-CN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6D50"/>
                  </a:solidFill>
                  <a:effectLst/>
                  <a:uLnTx/>
                  <a:uFillTx/>
                  <a:latin typeface="Microsoft YaHei" charset="-122"/>
                  <a:ea typeface="Microsoft YaHei" charset="-122"/>
                  <a:cs typeface="+mn-cs"/>
                </a:rPr>
                <a:t>IDL</a:t>
              </a:r>
              <a:r>
                <a:rPr kumimoji="1" lang="zh-CN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6D50"/>
                  </a:solidFill>
                  <a:effectLst/>
                  <a:uLnTx/>
                  <a:uFillTx/>
                  <a:latin typeface="Microsoft YaHei" charset="-122"/>
                  <a:ea typeface="Microsoft YaHei" charset="-122"/>
                  <a:cs typeface="+mn-cs"/>
                </a:rPr>
                <a:t>成立</a:t>
              </a:r>
            </a:p>
          </p:txBody>
        </p:sp>
        <p:sp>
          <p:nvSpPr>
            <p:cNvPr id="47" name="文本框 38">
              <a:extLst>
                <a:ext uri="{FF2B5EF4-FFF2-40B4-BE49-F238E27FC236}">
                  <a16:creationId xmlns:a16="http://schemas.microsoft.com/office/drawing/2014/main" id="{2DA7A1E8-45B5-1CC0-9EC4-FCBA72EF135F}"/>
                </a:ext>
              </a:extLst>
            </p:cNvPr>
            <p:cNvSpPr txBox="1"/>
            <p:nvPr/>
          </p:nvSpPr>
          <p:spPr>
            <a:xfrm>
              <a:off x="4965039" y="4199088"/>
              <a:ext cx="165997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CN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6D50"/>
                  </a:solidFill>
                  <a:effectLst/>
                  <a:uLnTx/>
                  <a:uFillTx/>
                  <a:latin typeface="Microsoft YaHei" charset="-122"/>
                  <a:ea typeface="Microsoft YaHei" charset="-122"/>
                  <a:cs typeface="+mn-cs"/>
                </a:rPr>
                <a:t>深度学习技术及应用国家工程实验室成立</a:t>
              </a:r>
            </a:p>
          </p:txBody>
        </p:sp>
        <p:sp>
          <p:nvSpPr>
            <p:cNvPr id="48" name="文本框 40">
              <a:extLst>
                <a:ext uri="{FF2B5EF4-FFF2-40B4-BE49-F238E27FC236}">
                  <a16:creationId xmlns:a16="http://schemas.microsoft.com/office/drawing/2014/main" id="{9EF06527-E214-74A2-5EEF-AEAFC6142527}"/>
                </a:ext>
              </a:extLst>
            </p:cNvPr>
            <p:cNvSpPr txBox="1"/>
            <p:nvPr/>
          </p:nvSpPr>
          <p:spPr>
            <a:xfrm>
              <a:off x="8655628" y="2774713"/>
              <a:ext cx="86445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rPr>
                <a:t>2021</a:t>
              </a:r>
              <a:endPara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9" name="椭圆 41">
              <a:extLst>
                <a:ext uri="{FF2B5EF4-FFF2-40B4-BE49-F238E27FC236}">
                  <a16:creationId xmlns:a16="http://schemas.microsoft.com/office/drawing/2014/main" id="{FE1A3AAB-8D33-AB04-6A66-3F091EC80D62}"/>
                </a:ext>
              </a:extLst>
            </p:cNvPr>
            <p:cNvSpPr>
              <a:spLocks/>
            </p:cNvSpPr>
            <p:nvPr/>
          </p:nvSpPr>
          <p:spPr>
            <a:xfrm>
              <a:off x="8966676" y="2367553"/>
              <a:ext cx="252000" cy="252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0" name="椭圆 39">
              <a:extLst>
                <a:ext uri="{FF2B5EF4-FFF2-40B4-BE49-F238E27FC236}">
                  <a16:creationId xmlns:a16="http://schemas.microsoft.com/office/drawing/2014/main" id="{0098CDDC-17AA-6108-275D-BFA9C542CC3D}"/>
                </a:ext>
              </a:extLst>
            </p:cNvPr>
            <p:cNvSpPr>
              <a:spLocks/>
            </p:cNvSpPr>
            <p:nvPr/>
          </p:nvSpPr>
          <p:spPr>
            <a:xfrm>
              <a:off x="9881316" y="2367553"/>
              <a:ext cx="252000" cy="252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1" name="文本框 43">
              <a:extLst>
                <a:ext uri="{FF2B5EF4-FFF2-40B4-BE49-F238E27FC236}">
                  <a16:creationId xmlns:a16="http://schemas.microsoft.com/office/drawing/2014/main" id="{9E648B7B-84B3-B0F6-A505-4D045792F8C9}"/>
                </a:ext>
              </a:extLst>
            </p:cNvPr>
            <p:cNvSpPr txBox="1"/>
            <p:nvPr/>
          </p:nvSpPr>
          <p:spPr>
            <a:xfrm>
              <a:off x="9570786" y="2774713"/>
              <a:ext cx="86445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rPr>
                <a:t>2022</a:t>
              </a:r>
              <a:endPara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2" name="矩形 6">
              <a:extLst>
                <a:ext uri="{FF2B5EF4-FFF2-40B4-BE49-F238E27FC236}">
                  <a16:creationId xmlns:a16="http://schemas.microsoft.com/office/drawing/2014/main" id="{2F8D6C04-96CD-C436-B0B1-CB0FB449C611}"/>
                </a:ext>
              </a:extLst>
            </p:cNvPr>
            <p:cNvSpPr/>
            <p:nvPr/>
          </p:nvSpPr>
          <p:spPr>
            <a:xfrm>
              <a:off x="8604925" y="1645255"/>
              <a:ext cx="1341124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CN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YaHei" charset="-122"/>
                  <a:ea typeface="Microsoft YaHei" charset="-122"/>
                  <a:cs typeface="+mn-cs"/>
                </a:rPr>
                <a:t>核心框架</a:t>
              </a:r>
              <a:endParaRPr kumimoji="1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charset="-122"/>
                <a:ea typeface="Microsoft YaHei" charset="-122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YaHei" charset="-122"/>
                  <a:ea typeface="Microsoft YaHei" charset="-122"/>
                  <a:cs typeface="+mn-cs"/>
                </a:rPr>
                <a:t>v2.0~2.4</a:t>
              </a:r>
              <a:r>
                <a:rPr kumimoji="1" lang="zh-CN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YaHei" charset="-122"/>
                  <a:ea typeface="Microsoft YaHei" charset="-122"/>
                  <a:cs typeface="+mn-cs"/>
                </a:rPr>
                <a:t>发布</a:t>
              </a:r>
            </a:p>
          </p:txBody>
        </p:sp>
        <p:sp>
          <p:nvSpPr>
            <p:cNvPr id="53" name="文本框 42">
              <a:extLst>
                <a:ext uri="{FF2B5EF4-FFF2-40B4-BE49-F238E27FC236}">
                  <a16:creationId xmlns:a16="http://schemas.microsoft.com/office/drawing/2014/main" id="{05204394-F511-BF68-7E36-6FA1653D8217}"/>
                </a:ext>
              </a:extLst>
            </p:cNvPr>
            <p:cNvSpPr txBox="1"/>
            <p:nvPr/>
          </p:nvSpPr>
          <p:spPr>
            <a:xfrm>
              <a:off x="9683064" y="3925626"/>
              <a:ext cx="165997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CN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YaHei" charset="-122"/>
                  <a:ea typeface="Microsoft YaHei" charset="-122"/>
                  <a:cs typeface="+mn-cs"/>
                </a:rPr>
                <a:t>深度学习技术及应用国家工程实验室</a:t>
              </a:r>
              <a:endParaRPr kumimoji="1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charset="-122"/>
                <a:ea typeface="Microsoft YaHei" charset="-122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CN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YaHei" charset="-122"/>
                  <a:ea typeface="Microsoft YaHei" charset="-122"/>
                  <a:cs typeface="+mn-cs"/>
                </a:rPr>
                <a:t>升级为</a:t>
              </a:r>
              <a:endParaRPr kumimoji="1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charset="-122"/>
                <a:ea typeface="Microsoft YaHei" charset="-122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CN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6D50"/>
                  </a:solidFill>
                  <a:effectLst/>
                  <a:uLnTx/>
                  <a:uFillTx/>
                  <a:latin typeface="Microsoft YaHei" charset="-122"/>
                  <a:ea typeface="Microsoft YaHei" charset="-122"/>
                  <a:cs typeface="+mn-cs"/>
                </a:rPr>
                <a:t>深度学习技术及应用国家工程研究中心</a:t>
              </a:r>
            </a:p>
          </p:txBody>
        </p:sp>
        <p:sp>
          <p:nvSpPr>
            <p:cNvPr id="54" name="矩形 48">
              <a:extLst>
                <a:ext uri="{FF2B5EF4-FFF2-40B4-BE49-F238E27FC236}">
                  <a16:creationId xmlns:a16="http://schemas.microsoft.com/office/drawing/2014/main" id="{1972FBE9-5538-662F-10A4-1CEF0DE2BAB1}"/>
                </a:ext>
              </a:extLst>
            </p:cNvPr>
            <p:cNvSpPr/>
            <p:nvPr/>
          </p:nvSpPr>
          <p:spPr>
            <a:xfrm>
              <a:off x="10133316" y="1549077"/>
              <a:ext cx="164196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CN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3A9DD4"/>
                  </a:solidFill>
                  <a:effectLst/>
                  <a:uLnTx/>
                  <a:uFillTx/>
                  <a:latin typeface="Microsoft YaHei" charset="-122"/>
                  <a:ea typeface="Microsoft YaHei" charset="-122"/>
                  <a:cs typeface="+mn-cs"/>
                </a:rPr>
                <a:t>核心框架</a:t>
              </a:r>
              <a:r>
                <a:rPr kumimoji="1" lang="en-US" altLang="zh-CN" sz="1200" b="1" dirty="0">
                  <a:solidFill>
                    <a:srgbClr val="3A9DD4"/>
                  </a:solidFill>
                  <a:latin typeface="Microsoft YaHei" charset="-122"/>
                  <a:ea typeface="Microsoft YaHei" charset="-122"/>
                </a:rPr>
                <a:t>v2.5</a:t>
              </a:r>
              <a:r>
                <a:rPr kumimoji="1" lang="zh-CN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3A9DD4"/>
                  </a:solidFill>
                  <a:effectLst/>
                  <a:uLnTx/>
                  <a:uFillTx/>
                  <a:latin typeface="Microsoft YaHei" charset="-122"/>
                  <a:ea typeface="Microsoft YaHei" charset="-122"/>
                  <a:cs typeface="+mn-cs"/>
                </a:rPr>
                <a:t>发布</a:t>
              </a:r>
              <a:endParaRPr kumimoji="1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srgbClr val="3A9DD4"/>
                </a:solidFill>
                <a:effectLst/>
                <a:uLnTx/>
                <a:uFillTx/>
                <a:latin typeface="Microsoft YaHei" charset="-122"/>
                <a:ea typeface="Microsoft YaHei" charset="-122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CN" altLang="en-US" sz="1200" b="1" dirty="0">
                  <a:solidFill>
                    <a:srgbClr val="3A9DD4"/>
                  </a:solidFill>
                  <a:latin typeface="Microsoft YaHei" charset="-122"/>
                  <a:ea typeface="Microsoft YaHei" charset="-122"/>
                </a:rPr>
                <a:t>重点提升</a:t>
              </a:r>
              <a:endParaRPr kumimoji="1" lang="en-US" altLang="zh-CN" sz="1200" b="1" dirty="0">
                <a:solidFill>
                  <a:srgbClr val="3A9DD4"/>
                </a:solidFill>
                <a:latin typeface="Microsoft YaHei" charset="-122"/>
                <a:ea typeface="Microsoft YaHei" charset="-122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CN" altLang="en-US" sz="1200" b="1" dirty="0">
                  <a:solidFill>
                    <a:srgbClr val="3A9DD4"/>
                  </a:solidFill>
                  <a:latin typeface="Microsoft YaHei" charset="-122"/>
                  <a:ea typeface="Microsoft YaHei" charset="-122"/>
                </a:rPr>
                <a:t>大模型训推能力</a:t>
              </a:r>
              <a:endParaRPr kumimoji="1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3A9DD4"/>
                </a:solidFill>
                <a:effectLst/>
                <a:uLnTx/>
                <a:uFillTx/>
                <a:latin typeface="Microsoft YaHei" charset="-122"/>
                <a:ea typeface="Microsoft YaHei" charset="-122"/>
                <a:cs typeface="+mn-cs"/>
              </a:endParaRPr>
            </a:p>
          </p:txBody>
        </p:sp>
        <p:sp>
          <p:nvSpPr>
            <p:cNvPr id="55" name="椭圆 39">
              <a:extLst>
                <a:ext uri="{FF2B5EF4-FFF2-40B4-BE49-F238E27FC236}">
                  <a16:creationId xmlns:a16="http://schemas.microsoft.com/office/drawing/2014/main" id="{5185BBBD-760E-C2BD-04AB-5AB75D817157}"/>
                </a:ext>
              </a:extLst>
            </p:cNvPr>
            <p:cNvSpPr>
              <a:spLocks/>
            </p:cNvSpPr>
            <p:nvPr/>
          </p:nvSpPr>
          <p:spPr>
            <a:xfrm>
              <a:off x="10795952" y="2367553"/>
              <a:ext cx="252000" cy="252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6" name="文本框 43">
              <a:extLst>
                <a:ext uri="{FF2B5EF4-FFF2-40B4-BE49-F238E27FC236}">
                  <a16:creationId xmlns:a16="http://schemas.microsoft.com/office/drawing/2014/main" id="{530095EF-FDD0-ABA1-B2DB-38CE8A0BF6F6}"/>
                </a:ext>
              </a:extLst>
            </p:cNvPr>
            <p:cNvSpPr txBox="1"/>
            <p:nvPr/>
          </p:nvSpPr>
          <p:spPr>
            <a:xfrm>
              <a:off x="10485943" y="2774713"/>
              <a:ext cx="86445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rPr>
                <a:t>2023</a:t>
              </a:r>
              <a:endPara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313384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7">
            <a:extLst>
              <a:ext uri="{FF2B5EF4-FFF2-40B4-BE49-F238E27FC236}">
                <a16:creationId xmlns:a16="http://schemas.microsoft.com/office/drawing/2014/main" id="{F2976EF0-3B54-2405-2801-6B05904B7FAC}"/>
              </a:ext>
            </a:extLst>
          </p:cNvPr>
          <p:cNvSpPr txBox="1"/>
          <p:nvPr/>
        </p:nvSpPr>
        <p:spPr>
          <a:xfrm>
            <a:off x="788406" y="634599"/>
            <a:ext cx="6754809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71120">
              <a:spcBef>
                <a:spcPts val="100"/>
              </a:spcBef>
            </a:pPr>
            <a:r>
              <a:rPr lang="en-US" altLang="zh-CN" sz="2800" b="1" dirty="0">
                <a:solidFill>
                  <a:srgbClr val="445185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宋体" panose="02010600030101010101" pitchFamily="2" charset="-122"/>
              </a:rPr>
              <a:t>//</a:t>
            </a:r>
            <a:r>
              <a:rPr lang="zh-CN" altLang="en-US" sz="2800" b="1" dirty="0">
                <a:solidFill>
                  <a:srgbClr val="445185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宋体" panose="02010600030101010101" pitchFamily="2" charset="-122"/>
              </a:rPr>
              <a:t> 飞桨产业级深度学习开源开放平台 </a:t>
            </a:r>
            <a:r>
              <a:rPr lang="en-US" altLang="zh-CN" sz="2800" b="1" dirty="0">
                <a:solidFill>
                  <a:srgbClr val="445185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宋体" panose="02010600030101010101" pitchFamily="2" charset="-122"/>
              </a:rPr>
              <a:t>//</a:t>
            </a:r>
            <a:endParaRPr lang="zh-CN" altLang="en-US" sz="2800" b="1" dirty="0">
              <a:solidFill>
                <a:srgbClr val="445185"/>
              </a:solidFill>
              <a:latin typeface="PingFang SC" panose="020B0400000000000000" pitchFamily="34" charset="-122"/>
              <a:ea typeface="PingFang SC" panose="020B0400000000000000" pitchFamily="34" charset="-122"/>
              <a:cs typeface="宋体" panose="02010600030101010101" pitchFamily="2" charset="-122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F2F99198-7AAA-EC24-DCA9-9D24159F4141}"/>
              </a:ext>
            </a:extLst>
          </p:cNvPr>
          <p:cNvGrpSpPr/>
          <p:nvPr/>
        </p:nvGrpSpPr>
        <p:grpSpPr>
          <a:xfrm>
            <a:off x="541213" y="2028715"/>
            <a:ext cx="11113758" cy="4628090"/>
            <a:chOff x="237727" y="1520052"/>
            <a:chExt cx="11720395" cy="4628090"/>
          </a:xfrm>
        </p:grpSpPr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B8FF7EC2-9F50-6511-49EE-D95DF15012AA}"/>
                </a:ext>
              </a:extLst>
            </p:cNvPr>
            <p:cNvGrpSpPr/>
            <p:nvPr/>
          </p:nvGrpSpPr>
          <p:grpSpPr>
            <a:xfrm>
              <a:off x="251697" y="1520052"/>
              <a:ext cx="11706425" cy="4628090"/>
              <a:chOff x="251697" y="1520052"/>
              <a:chExt cx="11706425" cy="4628090"/>
            </a:xfrm>
          </p:grpSpPr>
          <p:sp>
            <p:nvSpPr>
              <p:cNvPr id="21" name="矩形 20">
                <a:extLst>
                  <a:ext uri="{FF2B5EF4-FFF2-40B4-BE49-F238E27FC236}">
                    <a16:creationId xmlns:a16="http://schemas.microsoft.com/office/drawing/2014/main" id="{4CE261EF-09FA-AD11-D788-80D684CC8EED}"/>
                  </a:ext>
                </a:extLst>
              </p:cNvPr>
              <p:cNvSpPr/>
              <p:nvPr/>
            </p:nvSpPr>
            <p:spPr>
              <a:xfrm>
                <a:off x="267715" y="1524283"/>
                <a:ext cx="1086131" cy="4621719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marL="0" marR="0" lvl="0" indent="0" algn="ctr" defTabSz="85148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grpSp>
            <p:nvGrpSpPr>
              <p:cNvPr id="23" name="组合 22">
                <a:extLst>
                  <a:ext uri="{FF2B5EF4-FFF2-40B4-BE49-F238E27FC236}">
                    <a16:creationId xmlns:a16="http://schemas.microsoft.com/office/drawing/2014/main" id="{BE166134-C337-6954-7383-8970EFA69015}"/>
                  </a:ext>
                </a:extLst>
              </p:cNvPr>
              <p:cNvGrpSpPr/>
              <p:nvPr/>
            </p:nvGrpSpPr>
            <p:grpSpPr>
              <a:xfrm>
                <a:off x="251697" y="1520052"/>
                <a:ext cx="11706425" cy="4628090"/>
                <a:chOff x="251697" y="1656752"/>
                <a:chExt cx="11706425" cy="5146368"/>
              </a:xfrm>
            </p:grpSpPr>
            <p:sp>
              <p:nvSpPr>
                <p:cNvPr id="28" name="矩形">
                  <a:extLst>
                    <a:ext uri="{FF2B5EF4-FFF2-40B4-BE49-F238E27FC236}">
                      <a16:creationId xmlns:a16="http://schemas.microsoft.com/office/drawing/2014/main" id="{A2406514-FA7C-51F2-5AAA-E1393D0BDC35}"/>
                    </a:ext>
                  </a:extLst>
                </p:cNvPr>
                <p:cNvSpPr/>
                <p:nvPr/>
              </p:nvSpPr>
              <p:spPr>
                <a:xfrm>
                  <a:off x="1402955" y="1660129"/>
                  <a:ext cx="10327909" cy="5142991"/>
                </a:xfrm>
                <a:prstGeom prst="rect">
                  <a:avLst/>
                </a:prstGeom>
                <a:gradFill>
                  <a:gsLst>
                    <a:gs pos="0">
                      <a:srgbClr val="00B1FF">
                        <a:alpha val="6919"/>
                      </a:srgbClr>
                    </a:gs>
                    <a:gs pos="41463">
                      <a:srgbClr val="425AFF">
                        <a:alpha val="6919"/>
                      </a:srgbClr>
                    </a:gs>
                    <a:gs pos="62928">
                      <a:srgbClr val="BB4CE1">
                        <a:alpha val="6919"/>
                      </a:srgbClr>
                    </a:gs>
                    <a:gs pos="74176">
                      <a:srgbClr val="BB6296">
                        <a:alpha val="6919"/>
                      </a:srgbClr>
                    </a:gs>
                    <a:gs pos="95407">
                      <a:srgbClr val="BB784A">
                        <a:alpha val="6919"/>
                      </a:srgbClr>
                    </a:gs>
                  </a:gsLst>
                  <a:path>
                    <a:fillToRect l="19680" t="-72958" r="80319" b="172958"/>
                  </a:path>
                </a:gradFill>
                <a:ln w="12700">
                  <a:miter lim="400000"/>
                </a:ln>
              </p:spPr>
              <p:txBody>
                <a:bodyPr lIns="24083" tIns="24083" rIns="24083" bIns="24083" anchor="ctr">
                  <a:noAutofit/>
                </a:bodyPr>
                <a:lstStyle/>
                <a:p>
                  <a:pPr marL="0" marR="0" lvl="0" indent="0" algn="ctr" defTabSz="391348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3600" spc="-72"/>
                  </a:pPr>
                  <a:endParaRPr kumimoji="0" sz="3200" b="1" i="0" u="none" strike="noStrike" kern="0" cap="none" spc="-36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  <a:sym typeface="FZLanTingHeiS-DB-GB"/>
                  </a:endParaRPr>
                </a:p>
              </p:txBody>
            </p:sp>
            <p:sp>
              <p:nvSpPr>
                <p:cNvPr id="30" name="矩形">
                  <a:extLst>
                    <a:ext uri="{FF2B5EF4-FFF2-40B4-BE49-F238E27FC236}">
                      <a16:creationId xmlns:a16="http://schemas.microsoft.com/office/drawing/2014/main" id="{6C4F903D-4493-1F72-77FB-0DC62DBB7289}"/>
                    </a:ext>
                  </a:extLst>
                </p:cNvPr>
                <p:cNvSpPr/>
                <p:nvPr/>
              </p:nvSpPr>
              <p:spPr>
                <a:xfrm>
                  <a:off x="10839169" y="1657499"/>
                  <a:ext cx="1106859" cy="5135880"/>
                </a:xfrm>
                <a:prstGeom prst="rect">
                  <a:avLst/>
                </a:prstGeom>
                <a:solidFill>
                  <a:srgbClr val="0070C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24083" tIns="24083" rIns="24083" bIns="24083" numCol="1" anchor="ctr">
                  <a:noAutofit/>
                </a:bodyPr>
                <a:lstStyle/>
                <a:p>
                  <a:pPr marL="0" marR="0" lvl="0" indent="0" algn="ctr" defTabSz="391348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3600"/>
                  </a:pPr>
                  <a:endParaRPr kumimoji="0" sz="32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  <a:sym typeface="FZLanTingHeiS-DB-GB"/>
                  </a:endParaRPr>
                </a:p>
              </p:txBody>
            </p:sp>
            <p:sp>
              <p:nvSpPr>
                <p:cNvPr id="33" name="矩形">
                  <a:extLst>
                    <a:ext uri="{FF2B5EF4-FFF2-40B4-BE49-F238E27FC236}">
                      <a16:creationId xmlns:a16="http://schemas.microsoft.com/office/drawing/2014/main" id="{65C26AB4-C6B3-1837-5FC4-63D608C14D6F}"/>
                    </a:ext>
                  </a:extLst>
                </p:cNvPr>
                <p:cNvSpPr/>
                <p:nvPr/>
              </p:nvSpPr>
              <p:spPr>
                <a:xfrm>
                  <a:off x="1401636" y="1663876"/>
                  <a:ext cx="9408961" cy="5135495"/>
                </a:xfrm>
                <a:prstGeom prst="rect">
                  <a:avLst/>
                </a:prstGeom>
                <a:solidFill>
                  <a:srgbClr val="0070C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24083" tIns="24083" rIns="24083" bIns="24083" numCol="1" anchor="ctr">
                  <a:noAutofit/>
                </a:bodyPr>
                <a:lstStyle/>
                <a:p>
                  <a:pPr marL="0" marR="0" lvl="0" indent="0" algn="ctr" defTabSz="391348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3600"/>
                  </a:pPr>
                  <a:endParaRPr kumimoji="0" sz="28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  <a:sym typeface="FZLanTingHeiS-DB-GB"/>
                  </a:endParaRPr>
                </a:p>
              </p:txBody>
            </p:sp>
            <p:sp>
              <p:nvSpPr>
                <p:cNvPr id="34" name="矩形">
                  <a:extLst>
                    <a:ext uri="{FF2B5EF4-FFF2-40B4-BE49-F238E27FC236}">
                      <a16:creationId xmlns:a16="http://schemas.microsoft.com/office/drawing/2014/main" id="{2B938AAA-F3B7-7F7D-68B7-46DBD4D9AC9E}"/>
                    </a:ext>
                  </a:extLst>
                </p:cNvPr>
                <p:cNvSpPr/>
                <p:nvPr/>
              </p:nvSpPr>
              <p:spPr>
                <a:xfrm>
                  <a:off x="3335079" y="4464281"/>
                  <a:ext cx="26701" cy="967222"/>
                </a:xfrm>
                <a:prstGeom prst="rect">
                  <a:avLst/>
                </a:prstGeom>
                <a:solidFill>
                  <a:schemeClr val="bg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24083" tIns="24083" rIns="24083" bIns="24083" numCol="1" anchor="ctr">
                  <a:noAutofit/>
                </a:bodyPr>
                <a:lstStyle/>
                <a:p>
                  <a:pPr marL="0" marR="0" lvl="0" indent="0" algn="ctr" defTabSz="391348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3600"/>
                  </a:pPr>
                  <a:endParaRPr kumimoji="0" sz="40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  <a:sym typeface="FZLanTingHeiS-DB-GB"/>
                  </a:endParaRPr>
                </a:p>
              </p:txBody>
            </p:sp>
            <p:sp>
              <p:nvSpPr>
                <p:cNvPr id="35" name="矩形">
                  <a:extLst>
                    <a:ext uri="{FF2B5EF4-FFF2-40B4-BE49-F238E27FC236}">
                      <a16:creationId xmlns:a16="http://schemas.microsoft.com/office/drawing/2014/main" id="{7EC80FAB-4823-56BA-E4A0-43EF741CAD2E}"/>
                    </a:ext>
                  </a:extLst>
                </p:cNvPr>
                <p:cNvSpPr/>
                <p:nvPr/>
              </p:nvSpPr>
              <p:spPr>
                <a:xfrm>
                  <a:off x="1403358" y="2540355"/>
                  <a:ext cx="9410274" cy="41630"/>
                </a:xfrm>
                <a:prstGeom prst="rect">
                  <a:avLst/>
                </a:prstGeom>
                <a:solidFill>
                  <a:schemeClr val="bg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24083" tIns="24083" rIns="24083" bIns="24083" numCol="1" anchor="ctr">
                  <a:noAutofit/>
                </a:bodyPr>
                <a:lstStyle/>
                <a:p>
                  <a:pPr marL="0" marR="0" lvl="0" indent="0" algn="ctr" defTabSz="391348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3600"/>
                  </a:pPr>
                  <a:endParaRPr kumimoji="0" sz="40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  <a:sym typeface="FZLanTingHeiS-DB-GB"/>
                  </a:endParaRPr>
                </a:p>
              </p:txBody>
            </p:sp>
            <p:sp>
              <p:nvSpPr>
                <p:cNvPr id="36" name="矩形">
                  <a:extLst>
                    <a:ext uri="{FF2B5EF4-FFF2-40B4-BE49-F238E27FC236}">
                      <a16:creationId xmlns:a16="http://schemas.microsoft.com/office/drawing/2014/main" id="{9BE93B82-A1C1-4039-1A6A-FC69CAA0C942}"/>
                    </a:ext>
                  </a:extLst>
                </p:cNvPr>
                <p:cNvSpPr/>
                <p:nvPr/>
              </p:nvSpPr>
              <p:spPr>
                <a:xfrm>
                  <a:off x="251908" y="5425380"/>
                  <a:ext cx="10561642" cy="50266"/>
                </a:xfrm>
                <a:prstGeom prst="rect">
                  <a:avLst/>
                </a:prstGeom>
                <a:solidFill>
                  <a:schemeClr val="bg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24083" tIns="24083" rIns="24083" bIns="24083" numCol="1" anchor="ctr">
                  <a:noAutofit/>
                </a:bodyPr>
                <a:lstStyle/>
                <a:p>
                  <a:pPr marL="0" marR="0" lvl="0" indent="0" algn="ctr" defTabSz="391348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3600"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  <a:sym typeface="FZLanTingHeiS-DB-GB"/>
                  </a:endParaRPr>
                </a:p>
              </p:txBody>
            </p:sp>
            <p:sp>
              <p:nvSpPr>
                <p:cNvPr id="37" name="矩形">
                  <a:extLst>
                    <a:ext uri="{FF2B5EF4-FFF2-40B4-BE49-F238E27FC236}">
                      <a16:creationId xmlns:a16="http://schemas.microsoft.com/office/drawing/2014/main" id="{C16AEEC3-4F7A-D518-94CC-C0E8DF1E5B5A}"/>
                    </a:ext>
                  </a:extLst>
                </p:cNvPr>
                <p:cNvSpPr/>
                <p:nvPr/>
              </p:nvSpPr>
              <p:spPr>
                <a:xfrm>
                  <a:off x="251909" y="4412772"/>
                  <a:ext cx="10558608" cy="50266"/>
                </a:xfrm>
                <a:prstGeom prst="rect">
                  <a:avLst/>
                </a:prstGeom>
                <a:solidFill>
                  <a:schemeClr val="bg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24083" tIns="24083" rIns="24083" bIns="24083" numCol="1" anchor="ctr">
                  <a:noAutofit/>
                </a:bodyPr>
                <a:lstStyle/>
                <a:p>
                  <a:pPr marL="0" marR="0" lvl="0" indent="0" algn="ctr" defTabSz="391348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3600"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  <a:sym typeface="FZLanTingHeiS-DB-GB"/>
                  </a:endParaRPr>
                </a:p>
              </p:txBody>
            </p:sp>
            <p:sp>
              <p:nvSpPr>
                <p:cNvPr id="39" name="矩形">
                  <a:extLst>
                    <a:ext uri="{FF2B5EF4-FFF2-40B4-BE49-F238E27FC236}">
                      <a16:creationId xmlns:a16="http://schemas.microsoft.com/office/drawing/2014/main" id="{FBD41B6B-11C0-DCE0-B43E-6297B3E22921}"/>
                    </a:ext>
                  </a:extLst>
                </p:cNvPr>
                <p:cNvSpPr/>
                <p:nvPr/>
              </p:nvSpPr>
              <p:spPr>
                <a:xfrm>
                  <a:off x="251697" y="3464450"/>
                  <a:ext cx="10558608" cy="50266"/>
                </a:xfrm>
                <a:prstGeom prst="rect">
                  <a:avLst/>
                </a:prstGeom>
                <a:solidFill>
                  <a:schemeClr val="bg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24083" tIns="24083" rIns="24083" bIns="24083" numCol="1" anchor="ctr">
                  <a:noAutofit/>
                </a:bodyPr>
                <a:lstStyle/>
                <a:p>
                  <a:pPr marL="0" marR="0" lvl="0" indent="0" algn="ctr" defTabSz="391348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3600"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  <a:sym typeface="FZLanTingHeiS-DB-GB"/>
                  </a:endParaRPr>
                </a:p>
              </p:txBody>
            </p:sp>
            <p:sp>
              <p:nvSpPr>
                <p:cNvPr id="41" name="矩形">
                  <a:extLst>
                    <a:ext uri="{FF2B5EF4-FFF2-40B4-BE49-F238E27FC236}">
                      <a16:creationId xmlns:a16="http://schemas.microsoft.com/office/drawing/2014/main" id="{ED8B60CC-1EA0-8FB7-0856-085390BED2DC}"/>
                    </a:ext>
                  </a:extLst>
                </p:cNvPr>
                <p:cNvSpPr/>
                <p:nvPr/>
              </p:nvSpPr>
              <p:spPr>
                <a:xfrm>
                  <a:off x="6231680" y="4464281"/>
                  <a:ext cx="26701" cy="967222"/>
                </a:xfrm>
                <a:prstGeom prst="rect">
                  <a:avLst/>
                </a:prstGeom>
                <a:solidFill>
                  <a:schemeClr val="bg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24083" tIns="24083" rIns="24083" bIns="24083" numCol="1" anchor="ctr">
                  <a:noAutofit/>
                </a:bodyPr>
                <a:lstStyle/>
                <a:p>
                  <a:pPr marL="0" marR="0" lvl="0" indent="0" algn="ctr" defTabSz="391348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3600"/>
                  </a:pPr>
                  <a:endParaRPr kumimoji="0" sz="40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  <a:sym typeface="FZLanTingHeiS-DB-GB"/>
                  </a:endParaRPr>
                </a:p>
              </p:txBody>
            </p:sp>
            <p:sp>
              <p:nvSpPr>
                <p:cNvPr id="57" name="矩形">
                  <a:extLst>
                    <a:ext uri="{FF2B5EF4-FFF2-40B4-BE49-F238E27FC236}">
                      <a16:creationId xmlns:a16="http://schemas.microsoft.com/office/drawing/2014/main" id="{6D195A53-2AD2-A372-24A9-D524B3AAB6A7}"/>
                    </a:ext>
                  </a:extLst>
                </p:cNvPr>
                <p:cNvSpPr/>
                <p:nvPr/>
              </p:nvSpPr>
              <p:spPr>
                <a:xfrm>
                  <a:off x="7609561" y="4464281"/>
                  <a:ext cx="26701" cy="967222"/>
                </a:xfrm>
                <a:prstGeom prst="rect">
                  <a:avLst/>
                </a:prstGeom>
                <a:solidFill>
                  <a:schemeClr val="bg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24083" tIns="24083" rIns="24083" bIns="24083" numCol="1" anchor="ctr">
                  <a:noAutofit/>
                </a:bodyPr>
                <a:lstStyle/>
                <a:p>
                  <a:pPr marL="0" marR="0" lvl="0" indent="0" algn="ctr" defTabSz="391348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3600"/>
                  </a:pPr>
                  <a:endParaRPr kumimoji="0" sz="40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  <a:sym typeface="FZLanTingHeiS-DB-GB"/>
                  </a:endParaRPr>
                </a:p>
              </p:txBody>
            </p:sp>
            <p:sp>
              <p:nvSpPr>
                <p:cNvPr id="58" name="矩形">
                  <a:extLst>
                    <a:ext uri="{FF2B5EF4-FFF2-40B4-BE49-F238E27FC236}">
                      <a16:creationId xmlns:a16="http://schemas.microsoft.com/office/drawing/2014/main" id="{D2571FDD-117C-DADD-BACE-53DE90FC8992}"/>
                    </a:ext>
                  </a:extLst>
                </p:cNvPr>
                <p:cNvSpPr/>
                <p:nvPr/>
              </p:nvSpPr>
              <p:spPr>
                <a:xfrm>
                  <a:off x="4107868" y="3493525"/>
                  <a:ext cx="26701" cy="937996"/>
                </a:xfrm>
                <a:prstGeom prst="rect">
                  <a:avLst/>
                </a:prstGeom>
                <a:solidFill>
                  <a:schemeClr val="bg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24083" tIns="24083" rIns="24083" bIns="24083" numCol="1" anchor="ctr">
                  <a:noAutofit/>
                </a:bodyPr>
                <a:lstStyle/>
                <a:p>
                  <a:pPr marL="0" marR="0" lvl="0" indent="0" algn="ctr" defTabSz="391348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3600"/>
                  </a:pPr>
                  <a:endParaRPr kumimoji="0" sz="40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  <a:sym typeface="FZLanTingHeiS-DB-GB"/>
                  </a:endParaRPr>
                </a:p>
              </p:txBody>
            </p:sp>
            <p:sp>
              <p:nvSpPr>
                <p:cNvPr id="59" name="矩形">
                  <a:extLst>
                    <a:ext uri="{FF2B5EF4-FFF2-40B4-BE49-F238E27FC236}">
                      <a16:creationId xmlns:a16="http://schemas.microsoft.com/office/drawing/2014/main" id="{85CE325C-AE6C-13D8-9168-D6B2FFC419A9}"/>
                    </a:ext>
                  </a:extLst>
                </p:cNvPr>
                <p:cNvSpPr/>
                <p:nvPr/>
              </p:nvSpPr>
              <p:spPr>
                <a:xfrm>
                  <a:off x="6730199" y="3493525"/>
                  <a:ext cx="26701" cy="937996"/>
                </a:xfrm>
                <a:prstGeom prst="rect">
                  <a:avLst/>
                </a:prstGeom>
                <a:solidFill>
                  <a:schemeClr val="bg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24083" tIns="24083" rIns="24083" bIns="24083" numCol="1" anchor="ctr">
                  <a:noAutofit/>
                </a:bodyPr>
                <a:lstStyle/>
                <a:p>
                  <a:pPr marL="0" marR="0" lvl="0" indent="0" algn="ctr" defTabSz="391348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3600"/>
                  </a:pPr>
                  <a:endParaRPr kumimoji="0" sz="40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  <a:sym typeface="FZLanTingHeiS-DB-GB"/>
                  </a:endParaRPr>
                </a:p>
              </p:txBody>
            </p:sp>
            <p:sp>
              <p:nvSpPr>
                <p:cNvPr id="60" name="矩形">
                  <a:extLst>
                    <a:ext uri="{FF2B5EF4-FFF2-40B4-BE49-F238E27FC236}">
                      <a16:creationId xmlns:a16="http://schemas.microsoft.com/office/drawing/2014/main" id="{426970E7-1297-EC9F-38C3-7196732F3DD9}"/>
                    </a:ext>
                  </a:extLst>
                </p:cNvPr>
                <p:cNvSpPr/>
                <p:nvPr/>
              </p:nvSpPr>
              <p:spPr>
                <a:xfrm>
                  <a:off x="5419033" y="3493525"/>
                  <a:ext cx="26701" cy="937996"/>
                </a:xfrm>
                <a:prstGeom prst="rect">
                  <a:avLst/>
                </a:prstGeom>
                <a:solidFill>
                  <a:schemeClr val="bg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24083" tIns="24083" rIns="24083" bIns="24083" numCol="1" anchor="ctr">
                  <a:noAutofit/>
                </a:bodyPr>
                <a:lstStyle/>
                <a:p>
                  <a:pPr marL="0" marR="0" lvl="0" indent="0" algn="ctr" defTabSz="391348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3600"/>
                  </a:pPr>
                  <a:endParaRPr kumimoji="0" sz="40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  <a:sym typeface="FZLanTingHeiS-DB-GB"/>
                  </a:endParaRPr>
                </a:p>
              </p:txBody>
            </p:sp>
            <p:sp>
              <p:nvSpPr>
                <p:cNvPr id="61" name="矩形">
                  <a:extLst>
                    <a:ext uri="{FF2B5EF4-FFF2-40B4-BE49-F238E27FC236}">
                      <a16:creationId xmlns:a16="http://schemas.microsoft.com/office/drawing/2014/main" id="{5E0FF03D-1792-A22E-8C46-D74CBD853F37}"/>
                    </a:ext>
                  </a:extLst>
                </p:cNvPr>
                <p:cNvSpPr/>
                <p:nvPr/>
              </p:nvSpPr>
              <p:spPr>
                <a:xfrm>
                  <a:off x="8041364" y="3493525"/>
                  <a:ext cx="26701" cy="937996"/>
                </a:xfrm>
                <a:prstGeom prst="rect">
                  <a:avLst/>
                </a:prstGeom>
                <a:solidFill>
                  <a:schemeClr val="bg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24083" tIns="24083" rIns="24083" bIns="24083" numCol="1" anchor="ctr">
                  <a:noAutofit/>
                </a:bodyPr>
                <a:lstStyle/>
                <a:p>
                  <a:pPr marL="0" marR="0" lvl="0" indent="0" algn="ctr" defTabSz="391348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3600"/>
                  </a:pPr>
                  <a:endParaRPr kumimoji="0" sz="40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  <a:sym typeface="FZLanTingHeiS-DB-GB"/>
                  </a:endParaRPr>
                </a:p>
              </p:txBody>
            </p:sp>
            <p:sp>
              <p:nvSpPr>
                <p:cNvPr id="62" name="矩形">
                  <a:extLst>
                    <a:ext uri="{FF2B5EF4-FFF2-40B4-BE49-F238E27FC236}">
                      <a16:creationId xmlns:a16="http://schemas.microsoft.com/office/drawing/2014/main" id="{2B1C9B8D-640F-4B99-3881-C01FFD7160B0}"/>
                    </a:ext>
                  </a:extLst>
                </p:cNvPr>
                <p:cNvSpPr/>
                <p:nvPr/>
              </p:nvSpPr>
              <p:spPr>
                <a:xfrm>
                  <a:off x="9352530" y="3493525"/>
                  <a:ext cx="26701" cy="937996"/>
                </a:xfrm>
                <a:prstGeom prst="rect">
                  <a:avLst/>
                </a:prstGeom>
                <a:solidFill>
                  <a:schemeClr val="bg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24083" tIns="24083" rIns="24083" bIns="24083" numCol="1" anchor="ctr">
                  <a:noAutofit/>
                </a:bodyPr>
                <a:lstStyle/>
                <a:p>
                  <a:pPr marL="0" marR="0" lvl="0" indent="0" algn="ctr" defTabSz="391348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3600"/>
                  </a:pPr>
                  <a:endParaRPr kumimoji="0" sz="40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  <a:sym typeface="FZLanTingHeiS-DB-GB"/>
                  </a:endParaRPr>
                </a:p>
              </p:txBody>
            </p:sp>
            <p:sp>
              <p:nvSpPr>
                <p:cNvPr id="63" name="矩形">
                  <a:extLst>
                    <a:ext uri="{FF2B5EF4-FFF2-40B4-BE49-F238E27FC236}">
                      <a16:creationId xmlns:a16="http://schemas.microsoft.com/office/drawing/2014/main" id="{34273E68-7B9E-04BE-64E8-861C893F2514}"/>
                    </a:ext>
                  </a:extLst>
                </p:cNvPr>
                <p:cNvSpPr/>
                <p:nvPr/>
              </p:nvSpPr>
              <p:spPr>
                <a:xfrm>
                  <a:off x="2796671" y="1656752"/>
                  <a:ext cx="26763" cy="1808836"/>
                </a:xfrm>
                <a:prstGeom prst="rect">
                  <a:avLst/>
                </a:prstGeom>
                <a:solidFill>
                  <a:schemeClr val="bg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24083" tIns="24083" rIns="24083" bIns="24083" numCol="1" anchor="ctr">
                  <a:noAutofit/>
                </a:bodyPr>
                <a:lstStyle/>
                <a:p>
                  <a:pPr marL="0" marR="0" lvl="0" indent="0" algn="ctr" defTabSz="391348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3600"/>
                  </a:pPr>
                  <a:endParaRPr kumimoji="0" sz="40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  <a:sym typeface="FZLanTingHeiS-DB-GB"/>
                  </a:endParaRPr>
                </a:p>
              </p:txBody>
            </p:sp>
            <p:sp>
              <p:nvSpPr>
                <p:cNvPr id="64" name="矩形">
                  <a:extLst>
                    <a:ext uri="{FF2B5EF4-FFF2-40B4-BE49-F238E27FC236}">
                      <a16:creationId xmlns:a16="http://schemas.microsoft.com/office/drawing/2014/main" id="{8C64480A-C354-ED59-56D3-32E64EFAE2E7}"/>
                    </a:ext>
                  </a:extLst>
                </p:cNvPr>
                <p:cNvSpPr/>
                <p:nvPr/>
              </p:nvSpPr>
              <p:spPr>
                <a:xfrm>
                  <a:off x="4076912" y="1668191"/>
                  <a:ext cx="26701" cy="900000"/>
                </a:xfrm>
                <a:prstGeom prst="rect">
                  <a:avLst/>
                </a:prstGeom>
                <a:solidFill>
                  <a:schemeClr val="bg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24083" tIns="24083" rIns="24083" bIns="24083" numCol="1" anchor="ctr">
                  <a:noAutofit/>
                </a:bodyPr>
                <a:lstStyle/>
                <a:p>
                  <a:pPr marL="0" marR="0" lvl="0" indent="0" algn="ctr" defTabSz="391348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3600"/>
                  </a:pPr>
                  <a:endParaRPr kumimoji="0" sz="40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  <a:sym typeface="FZLanTingHeiS-DB-GB"/>
                  </a:endParaRPr>
                </a:p>
              </p:txBody>
            </p:sp>
            <p:sp>
              <p:nvSpPr>
                <p:cNvPr id="65" name="矩形">
                  <a:extLst>
                    <a:ext uri="{FF2B5EF4-FFF2-40B4-BE49-F238E27FC236}">
                      <a16:creationId xmlns:a16="http://schemas.microsoft.com/office/drawing/2014/main" id="{422EFF0A-833D-46FE-C273-2A0F9F74FF14}"/>
                    </a:ext>
                  </a:extLst>
                </p:cNvPr>
                <p:cNvSpPr/>
                <p:nvPr/>
              </p:nvSpPr>
              <p:spPr>
                <a:xfrm>
                  <a:off x="5357153" y="1668191"/>
                  <a:ext cx="26701" cy="900000"/>
                </a:xfrm>
                <a:prstGeom prst="rect">
                  <a:avLst/>
                </a:prstGeom>
                <a:solidFill>
                  <a:schemeClr val="bg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24083" tIns="24083" rIns="24083" bIns="24083" numCol="1" anchor="ctr">
                  <a:noAutofit/>
                </a:bodyPr>
                <a:lstStyle/>
                <a:p>
                  <a:pPr marL="0" marR="0" lvl="0" indent="0" algn="ctr" defTabSz="391348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3600"/>
                  </a:pPr>
                  <a:endParaRPr kumimoji="0" sz="40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  <a:sym typeface="FZLanTingHeiS-DB-GB"/>
                  </a:endParaRPr>
                </a:p>
              </p:txBody>
            </p:sp>
            <p:sp>
              <p:nvSpPr>
                <p:cNvPr id="66" name="矩形">
                  <a:extLst>
                    <a:ext uri="{FF2B5EF4-FFF2-40B4-BE49-F238E27FC236}">
                      <a16:creationId xmlns:a16="http://schemas.microsoft.com/office/drawing/2014/main" id="{54DE9A15-46DE-1DDA-4E98-39F7D72945E3}"/>
                    </a:ext>
                  </a:extLst>
                </p:cNvPr>
                <p:cNvSpPr/>
                <p:nvPr/>
              </p:nvSpPr>
              <p:spPr>
                <a:xfrm>
                  <a:off x="6695743" y="1668191"/>
                  <a:ext cx="26701" cy="900000"/>
                </a:xfrm>
                <a:prstGeom prst="rect">
                  <a:avLst/>
                </a:prstGeom>
                <a:solidFill>
                  <a:schemeClr val="bg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24083" tIns="24083" rIns="24083" bIns="24083" numCol="1" anchor="ctr">
                  <a:noAutofit/>
                </a:bodyPr>
                <a:lstStyle/>
                <a:p>
                  <a:pPr marL="0" marR="0" lvl="0" indent="0" algn="ctr" defTabSz="391348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3600"/>
                  </a:pPr>
                  <a:endParaRPr kumimoji="0" sz="40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  <a:sym typeface="FZLanTingHeiS-DB-GB"/>
                  </a:endParaRPr>
                </a:p>
              </p:txBody>
            </p:sp>
            <p:sp>
              <p:nvSpPr>
                <p:cNvPr id="67" name="矩形">
                  <a:extLst>
                    <a:ext uri="{FF2B5EF4-FFF2-40B4-BE49-F238E27FC236}">
                      <a16:creationId xmlns:a16="http://schemas.microsoft.com/office/drawing/2014/main" id="{8C696749-DFAB-2B5B-1711-73FA11B8293F}"/>
                    </a:ext>
                  </a:extLst>
                </p:cNvPr>
                <p:cNvSpPr/>
                <p:nvPr/>
              </p:nvSpPr>
              <p:spPr>
                <a:xfrm>
                  <a:off x="8033625" y="1668191"/>
                  <a:ext cx="26701" cy="900000"/>
                </a:xfrm>
                <a:prstGeom prst="rect">
                  <a:avLst/>
                </a:prstGeom>
                <a:solidFill>
                  <a:schemeClr val="bg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24083" tIns="24083" rIns="24083" bIns="24083" numCol="1" anchor="ctr">
                  <a:noAutofit/>
                </a:bodyPr>
                <a:lstStyle/>
                <a:p>
                  <a:pPr marL="0" marR="0" lvl="0" indent="0" algn="ctr" defTabSz="391348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3600"/>
                  </a:pPr>
                  <a:endParaRPr kumimoji="0" sz="40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  <a:sym typeface="FZLanTingHeiS-DB-GB"/>
                  </a:endParaRPr>
                </a:p>
              </p:txBody>
            </p:sp>
            <p:sp>
              <p:nvSpPr>
                <p:cNvPr id="68" name="矩形">
                  <a:extLst>
                    <a:ext uri="{FF2B5EF4-FFF2-40B4-BE49-F238E27FC236}">
                      <a16:creationId xmlns:a16="http://schemas.microsoft.com/office/drawing/2014/main" id="{8EC714D8-94F1-A025-DA1A-AAB1F6884626}"/>
                    </a:ext>
                  </a:extLst>
                </p:cNvPr>
                <p:cNvSpPr/>
                <p:nvPr/>
              </p:nvSpPr>
              <p:spPr>
                <a:xfrm>
                  <a:off x="9441282" y="1668191"/>
                  <a:ext cx="26701" cy="900000"/>
                </a:xfrm>
                <a:prstGeom prst="rect">
                  <a:avLst/>
                </a:prstGeom>
                <a:solidFill>
                  <a:schemeClr val="bg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24083" tIns="24083" rIns="24083" bIns="24083" numCol="1" anchor="ctr">
                  <a:noAutofit/>
                </a:bodyPr>
                <a:lstStyle/>
                <a:p>
                  <a:pPr marL="0" marR="0" lvl="0" indent="0" algn="ctr" defTabSz="391348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3600"/>
                  </a:pPr>
                  <a:endParaRPr kumimoji="0" sz="40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  <a:sym typeface="FZLanTingHeiS-DB-GB"/>
                  </a:endParaRPr>
                </a:p>
              </p:txBody>
            </p:sp>
            <p:sp>
              <p:nvSpPr>
                <p:cNvPr id="69" name="矩形">
                  <a:extLst>
                    <a:ext uri="{FF2B5EF4-FFF2-40B4-BE49-F238E27FC236}">
                      <a16:creationId xmlns:a16="http://schemas.microsoft.com/office/drawing/2014/main" id="{BDD6E33E-8602-8D9D-CB12-D66EFEC5FDBF}"/>
                    </a:ext>
                  </a:extLst>
                </p:cNvPr>
                <p:cNvSpPr/>
                <p:nvPr/>
              </p:nvSpPr>
              <p:spPr>
                <a:xfrm>
                  <a:off x="3245059" y="5463789"/>
                  <a:ext cx="26701" cy="1330276"/>
                </a:xfrm>
                <a:prstGeom prst="rect">
                  <a:avLst/>
                </a:prstGeom>
                <a:solidFill>
                  <a:schemeClr val="bg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24083" tIns="24083" rIns="24083" bIns="24083" numCol="1" anchor="ctr">
                  <a:noAutofit/>
                </a:bodyPr>
                <a:lstStyle/>
                <a:p>
                  <a:pPr marL="0" marR="0" lvl="0" indent="0" algn="ctr" defTabSz="391348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3600"/>
                  </a:pPr>
                  <a:endParaRPr kumimoji="0" sz="32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  <a:sym typeface="FZLanTingHeiS-DB-GB"/>
                  </a:endParaRPr>
                </a:p>
              </p:txBody>
            </p:sp>
            <p:sp>
              <p:nvSpPr>
                <p:cNvPr id="70" name="矩形">
                  <a:extLst>
                    <a:ext uri="{FF2B5EF4-FFF2-40B4-BE49-F238E27FC236}">
                      <a16:creationId xmlns:a16="http://schemas.microsoft.com/office/drawing/2014/main" id="{1F877DD8-69AB-A83F-A239-2332EC90381E}"/>
                    </a:ext>
                  </a:extLst>
                </p:cNvPr>
                <p:cNvSpPr/>
                <p:nvPr/>
              </p:nvSpPr>
              <p:spPr>
                <a:xfrm>
                  <a:off x="4882236" y="4464281"/>
                  <a:ext cx="26701" cy="967222"/>
                </a:xfrm>
                <a:prstGeom prst="rect">
                  <a:avLst/>
                </a:prstGeom>
                <a:solidFill>
                  <a:schemeClr val="bg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24083" tIns="24083" rIns="24083" bIns="24083" numCol="1" anchor="ctr">
                  <a:noAutofit/>
                </a:bodyPr>
                <a:lstStyle/>
                <a:p>
                  <a:pPr marL="0" marR="0" lvl="0" indent="0" algn="ctr" defTabSz="391348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3600"/>
                  </a:pPr>
                  <a:endParaRPr kumimoji="0" sz="40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  <a:sym typeface="FZLanTingHeiS-DB-GB"/>
                  </a:endParaRPr>
                </a:p>
              </p:txBody>
            </p:sp>
            <p:sp>
              <p:nvSpPr>
                <p:cNvPr id="71" name="矩形">
                  <a:extLst>
                    <a:ext uri="{FF2B5EF4-FFF2-40B4-BE49-F238E27FC236}">
                      <a16:creationId xmlns:a16="http://schemas.microsoft.com/office/drawing/2014/main" id="{8A47B790-3C0A-BD65-7074-D33C3FB8B221}"/>
                    </a:ext>
                  </a:extLst>
                </p:cNvPr>
                <p:cNvSpPr/>
                <p:nvPr/>
              </p:nvSpPr>
              <p:spPr>
                <a:xfrm>
                  <a:off x="5464346" y="5470464"/>
                  <a:ext cx="26701" cy="1330276"/>
                </a:xfrm>
                <a:prstGeom prst="rect">
                  <a:avLst/>
                </a:prstGeom>
                <a:solidFill>
                  <a:schemeClr val="bg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24083" tIns="24083" rIns="24083" bIns="24083" numCol="1" anchor="ctr">
                  <a:noAutofit/>
                </a:bodyPr>
                <a:lstStyle/>
                <a:p>
                  <a:pPr marL="0" marR="0" lvl="0" indent="0" algn="ctr" defTabSz="391348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3600"/>
                  </a:pPr>
                  <a:endParaRPr kumimoji="0" sz="32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  <a:sym typeface="FZLanTingHeiS-DB-GB"/>
                  </a:endParaRPr>
                </a:p>
              </p:txBody>
            </p:sp>
            <p:sp>
              <p:nvSpPr>
                <p:cNvPr id="72" name="矩形">
                  <a:extLst>
                    <a:ext uri="{FF2B5EF4-FFF2-40B4-BE49-F238E27FC236}">
                      <a16:creationId xmlns:a16="http://schemas.microsoft.com/office/drawing/2014/main" id="{82450863-A3B9-52F9-A1A7-D5E843F88294}"/>
                    </a:ext>
                  </a:extLst>
                </p:cNvPr>
                <p:cNvSpPr/>
                <p:nvPr/>
              </p:nvSpPr>
              <p:spPr>
                <a:xfrm>
                  <a:off x="4401489" y="2565613"/>
                  <a:ext cx="26701" cy="936000"/>
                </a:xfrm>
                <a:prstGeom prst="rect">
                  <a:avLst/>
                </a:prstGeom>
                <a:solidFill>
                  <a:schemeClr val="bg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24083" tIns="24083" rIns="24083" bIns="24083" numCol="1" anchor="ctr">
                  <a:noAutofit/>
                </a:bodyPr>
                <a:lstStyle/>
                <a:p>
                  <a:pPr marL="0" marR="0" lvl="0" indent="0" algn="ctr" defTabSz="391348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3600"/>
                  </a:pPr>
                  <a:endParaRPr kumimoji="0" sz="40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  <a:sym typeface="FZLanTingHeiS-DB-GB"/>
                  </a:endParaRPr>
                </a:p>
              </p:txBody>
            </p:sp>
            <p:sp>
              <p:nvSpPr>
                <p:cNvPr id="73" name="矩形">
                  <a:extLst>
                    <a:ext uri="{FF2B5EF4-FFF2-40B4-BE49-F238E27FC236}">
                      <a16:creationId xmlns:a16="http://schemas.microsoft.com/office/drawing/2014/main" id="{51E9C164-4F28-FEE4-13AC-8915D865176B}"/>
                    </a:ext>
                  </a:extLst>
                </p:cNvPr>
                <p:cNvSpPr/>
                <p:nvPr/>
              </p:nvSpPr>
              <p:spPr>
                <a:xfrm>
                  <a:off x="6002632" y="2563496"/>
                  <a:ext cx="26701" cy="936000"/>
                </a:xfrm>
                <a:prstGeom prst="rect">
                  <a:avLst/>
                </a:prstGeom>
                <a:solidFill>
                  <a:schemeClr val="bg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24083" tIns="24083" rIns="24083" bIns="24083" numCol="1" anchor="ctr">
                  <a:noAutofit/>
                </a:bodyPr>
                <a:lstStyle/>
                <a:p>
                  <a:pPr marL="0" marR="0" lvl="0" indent="0" algn="ctr" defTabSz="391348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3600"/>
                  </a:pPr>
                  <a:endParaRPr kumimoji="0" sz="40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  <a:sym typeface="FZLanTingHeiS-DB-GB"/>
                  </a:endParaRPr>
                </a:p>
              </p:txBody>
            </p:sp>
            <p:sp>
              <p:nvSpPr>
                <p:cNvPr id="74" name="矩形">
                  <a:extLst>
                    <a:ext uri="{FF2B5EF4-FFF2-40B4-BE49-F238E27FC236}">
                      <a16:creationId xmlns:a16="http://schemas.microsoft.com/office/drawing/2014/main" id="{362F87D6-2C33-014E-0B85-156FC8ABFF2E}"/>
                    </a:ext>
                  </a:extLst>
                </p:cNvPr>
                <p:cNvSpPr/>
                <p:nvPr/>
              </p:nvSpPr>
              <p:spPr>
                <a:xfrm>
                  <a:off x="7605204" y="2565613"/>
                  <a:ext cx="26701" cy="936000"/>
                </a:xfrm>
                <a:prstGeom prst="rect">
                  <a:avLst/>
                </a:prstGeom>
                <a:solidFill>
                  <a:schemeClr val="bg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24083" tIns="24083" rIns="24083" bIns="24083" numCol="1" anchor="ctr">
                  <a:noAutofit/>
                </a:bodyPr>
                <a:lstStyle/>
                <a:p>
                  <a:pPr marL="0" marR="0" lvl="0" indent="0" algn="ctr" defTabSz="391348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3600"/>
                  </a:pPr>
                  <a:endParaRPr kumimoji="0" sz="40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  <a:sym typeface="FZLanTingHeiS-DB-GB"/>
                  </a:endParaRPr>
                </a:p>
              </p:txBody>
            </p:sp>
            <p:sp>
              <p:nvSpPr>
                <p:cNvPr id="75" name="矩形">
                  <a:extLst>
                    <a:ext uri="{FF2B5EF4-FFF2-40B4-BE49-F238E27FC236}">
                      <a16:creationId xmlns:a16="http://schemas.microsoft.com/office/drawing/2014/main" id="{628EE767-C65D-50F3-F071-2FEFA5B35D5D}"/>
                    </a:ext>
                  </a:extLst>
                </p:cNvPr>
                <p:cNvSpPr/>
                <p:nvPr/>
              </p:nvSpPr>
              <p:spPr>
                <a:xfrm>
                  <a:off x="9208144" y="2565613"/>
                  <a:ext cx="26701" cy="936000"/>
                </a:xfrm>
                <a:prstGeom prst="rect">
                  <a:avLst/>
                </a:prstGeom>
                <a:solidFill>
                  <a:schemeClr val="bg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24083" tIns="24083" rIns="24083" bIns="24083" numCol="1" anchor="ctr">
                  <a:noAutofit/>
                </a:bodyPr>
                <a:lstStyle/>
                <a:p>
                  <a:pPr marL="0" marR="0" lvl="0" indent="0" algn="ctr" defTabSz="391348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3600"/>
                  </a:pPr>
                  <a:endParaRPr kumimoji="0" sz="40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  <a:sym typeface="FZLanTingHeiS-DB-GB"/>
                  </a:endParaRPr>
                </a:p>
              </p:txBody>
            </p:sp>
            <p:sp>
              <p:nvSpPr>
                <p:cNvPr id="76" name="矩形">
                  <a:extLst>
                    <a:ext uri="{FF2B5EF4-FFF2-40B4-BE49-F238E27FC236}">
                      <a16:creationId xmlns:a16="http://schemas.microsoft.com/office/drawing/2014/main" id="{7E16A419-51C4-910C-957F-06FB372DD6A0}"/>
                    </a:ext>
                  </a:extLst>
                </p:cNvPr>
                <p:cNvSpPr/>
                <p:nvPr/>
              </p:nvSpPr>
              <p:spPr>
                <a:xfrm>
                  <a:off x="2796702" y="3493525"/>
                  <a:ext cx="26701" cy="937996"/>
                </a:xfrm>
                <a:prstGeom prst="rect">
                  <a:avLst/>
                </a:prstGeom>
                <a:solidFill>
                  <a:schemeClr val="bg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24083" tIns="24083" rIns="24083" bIns="24083" numCol="1" anchor="ctr">
                  <a:noAutofit/>
                </a:bodyPr>
                <a:lstStyle/>
                <a:p>
                  <a:pPr marL="0" marR="0" lvl="0" indent="0" algn="ctr" defTabSz="391348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3600"/>
                  </a:pPr>
                  <a:endParaRPr kumimoji="0" sz="40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  <a:sym typeface="FZLanTingHeiS-DB-GB"/>
                  </a:endParaRPr>
                </a:p>
              </p:txBody>
            </p:sp>
            <p:sp>
              <p:nvSpPr>
                <p:cNvPr id="77" name="矩形">
                  <a:extLst>
                    <a:ext uri="{FF2B5EF4-FFF2-40B4-BE49-F238E27FC236}">
                      <a16:creationId xmlns:a16="http://schemas.microsoft.com/office/drawing/2014/main" id="{534B8ACC-B46A-351C-3CBB-9BC8707FCC7B}"/>
                    </a:ext>
                  </a:extLst>
                </p:cNvPr>
                <p:cNvSpPr/>
                <p:nvPr/>
              </p:nvSpPr>
              <p:spPr>
                <a:xfrm>
                  <a:off x="9206565" y="4464281"/>
                  <a:ext cx="26701" cy="967222"/>
                </a:xfrm>
                <a:prstGeom prst="rect">
                  <a:avLst/>
                </a:prstGeom>
                <a:solidFill>
                  <a:schemeClr val="bg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24083" tIns="24083" rIns="24083" bIns="24083" numCol="1" anchor="ctr">
                  <a:noAutofit/>
                </a:bodyPr>
                <a:lstStyle/>
                <a:p>
                  <a:pPr marL="0" marR="0" lvl="0" indent="0" algn="ctr" defTabSz="391348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3600"/>
                  </a:pPr>
                  <a:endParaRPr kumimoji="0" sz="40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  <a:sym typeface="FZLanTingHeiS-DB-GB"/>
                  </a:endParaRPr>
                </a:p>
              </p:txBody>
            </p:sp>
            <p:sp>
              <p:nvSpPr>
                <p:cNvPr id="78" name="矩形">
                  <a:extLst>
                    <a:ext uri="{FF2B5EF4-FFF2-40B4-BE49-F238E27FC236}">
                      <a16:creationId xmlns:a16="http://schemas.microsoft.com/office/drawing/2014/main" id="{7118A48E-7AC2-1D03-24C4-53B2F6CC4906}"/>
                    </a:ext>
                  </a:extLst>
                </p:cNvPr>
                <p:cNvSpPr txBox="1"/>
                <p:nvPr/>
              </p:nvSpPr>
              <p:spPr>
                <a:xfrm>
                  <a:off x="5531159" y="6023636"/>
                  <a:ext cx="860503" cy="689461"/>
                </a:xfrm>
                <a:prstGeom prst="rect">
                  <a:avLst/>
                </a:prstGeom>
                <a:solidFill>
                  <a:srgbClr val="374364">
                    <a:alpha val="5500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24083" tIns="24083" rIns="24083" bIns="24083" numCol="1" anchor="ctr">
                  <a:noAutofit/>
                </a:bodyPr>
                <a:lstStyle>
                  <a:defPPr>
                    <a:defRPr lang="zh-CN"/>
                  </a:defPPr>
                  <a:lvl1pPr algn="ctr" defTabSz="391348" hangingPunct="0">
                    <a:defRPr sz="1200" kern="0">
                      <a:solidFill>
                        <a:srgbClr val="FFFFFF">
                          <a:alpha val="90963"/>
                        </a:srgbClr>
                      </a:solidFill>
                      <a:latin typeface="FZLanTingHeiS-DB-GB"/>
                      <a:ea typeface="FZLanTingHeiS-DB-GB"/>
                    </a:defRPr>
                  </a:lvl1pPr>
                </a:lstStyle>
                <a:p>
                  <a:pPr marL="0" marR="0" lvl="0" indent="0" algn="ctr" defTabSz="391348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zh-CN" altLang="en-US" sz="1100" b="1" i="0" u="none" strike="noStrike" kern="0" cap="none" spc="-24" normalizeH="0" baseline="0" noProof="0" dirty="0">
                      <a:ln>
                        <a:noFill/>
                      </a:ln>
                      <a:solidFill>
                        <a:srgbClr val="FFFFFF">
                          <a:alpha val="90963"/>
                        </a:srgbClr>
                      </a:solidFill>
                      <a:effectLst/>
                      <a:uLnTx/>
                      <a:uFillTx/>
                      <a:latin typeface="微软雅黑" panose="020B0503020204020204" pitchFamily="34" charset="-122"/>
                      <a:ea typeface="微软雅黑" panose="020B0503020204020204" pitchFamily="34" charset="-122"/>
                      <a:cs typeface="+mn-cs"/>
                      <a:sym typeface="FZLanTingHeiS-DB-GB"/>
                    </a:rPr>
                    <a:t>模型压缩</a:t>
                  </a:r>
                </a:p>
              </p:txBody>
            </p:sp>
            <p:sp>
              <p:nvSpPr>
                <p:cNvPr id="79" name="生物计算">
                  <a:extLst>
                    <a:ext uri="{FF2B5EF4-FFF2-40B4-BE49-F238E27FC236}">
                      <a16:creationId xmlns:a16="http://schemas.microsoft.com/office/drawing/2014/main" id="{BB3F152A-6FA3-10B4-4342-C6EB86F64FF8}"/>
                    </a:ext>
                  </a:extLst>
                </p:cNvPr>
                <p:cNvSpPr txBox="1"/>
                <p:nvPr/>
              </p:nvSpPr>
              <p:spPr>
                <a:xfrm>
                  <a:off x="9460392" y="1785729"/>
                  <a:ext cx="1348723" cy="620184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24083" tIns="24083" rIns="24083" bIns="24083" numCol="1" anchor="ctr">
                  <a:noAutofit/>
                </a:bodyPr>
                <a:lstStyle>
                  <a:lvl1pPr defTabSz="782696">
                    <a:lnSpc>
                      <a:spcPct val="130000"/>
                    </a:lnSpc>
                    <a:defRPr sz="2600"/>
                  </a:lvl1pPr>
                </a:lstStyle>
                <a:p>
                  <a:pPr marL="0" marR="0" lvl="0" indent="0" algn="ctr" defTabSz="391348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sz="14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微软雅黑" panose="020B0503020204020204" pitchFamily="34" charset="-122"/>
                      <a:ea typeface="微软雅黑" panose="020B0503020204020204" pitchFamily="34" charset="-122"/>
                      <a:cs typeface="+mn-cs"/>
                      <a:sym typeface="FZLanTingHeiS-DB-GB"/>
                    </a:rPr>
                    <a:t>生物计算</a:t>
                  </a:r>
                </a:p>
              </p:txBody>
            </p:sp>
            <p:sp>
              <p:nvSpPr>
                <p:cNvPr id="80" name="学习与实训社区">
                  <a:extLst>
                    <a:ext uri="{FF2B5EF4-FFF2-40B4-BE49-F238E27FC236}">
                      <a16:creationId xmlns:a16="http://schemas.microsoft.com/office/drawing/2014/main" id="{992FB28C-441D-CF19-6643-5F488FD18CA4}"/>
                    </a:ext>
                  </a:extLst>
                </p:cNvPr>
                <p:cNvSpPr txBox="1"/>
                <p:nvPr/>
              </p:nvSpPr>
              <p:spPr>
                <a:xfrm>
                  <a:off x="10840199" y="3487966"/>
                  <a:ext cx="1117923" cy="148731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24083" tIns="24083" rIns="24083" bIns="24083" numCol="1" anchor="ctr">
                  <a:noAutofit/>
                </a:bodyPr>
                <a:lstStyle>
                  <a:lvl1pPr defTabSz="782696">
                    <a:lnSpc>
                      <a:spcPct val="130000"/>
                    </a:lnSpc>
                    <a:defRPr sz="2700" spc="-53"/>
                  </a:lvl1pPr>
                </a:lstStyle>
                <a:p>
                  <a:pPr marL="0" marR="0" lvl="0" indent="0" algn="ctr" defTabSz="391348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zh-CN" altLang="en-US" sz="1400" b="1" i="0" u="none" strike="noStrike" kern="0" cap="none" spc="-27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微软雅黑" panose="020B0503020204020204" pitchFamily="34" charset="-122"/>
                      <a:ea typeface="微软雅黑" panose="020B0503020204020204" pitchFamily="34" charset="-122"/>
                      <a:cs typeface="+mn-cs"/>
                      <a:sym typeface="FZLanTingHeiS-DB-GB"/>
                    </a:rPr>
                    <a:t>星河</a:t>
                  </a:r>
                  <a:r>
                    <a:rPr kumimoji="0" sz="1400" b="1" i="0" u="none" strike="noStrike" kern="0" cap="none" spc="-27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微软雅黑" panose="020B0503020204020204" pitchFamily="34" charset="-122"/>
                      <a:ea typeface="微软雅黑" panose="020B0503020204020204" pitchFamily="34" charset="-122"/>
                      <a:cs typeface="+mn-cs"/>
                      <a:sym typeface="FZLanTingHeiS-DB-GB"/>
                    </a:rPr>
                    <a:t>社区</a:t>
                  </a:r>
                  <a:endParaRPr kumimoji="0" sz="1400" b="1" i="0" u="none" strike="noStrike" kern="0" cap="none" spc="-27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  <a:sym typeface="FZLanTingHeiS-DB-GB"/>
                  </a:endParaRPr>
                </a:p>
              </p:txBody>
            </p:sp>
            <p:sp>
              <p:nvSpPr>
                <p:cNvPr id="81" name="低代码开发工具">
                  <a:extLst>
                    <a:ext uri="{FF2B5EF4-FFF2-40B4-BE49-F238E27FC236}">
                      <a16:creationId xmlns:a16="http://schemas.microsoft.com/office/drawing/2014/main" id="{F2BC9049-804A-FFE4-7143-8861DACC2ADF}"/>
                    </a:ext>
                  </a:extLst>
                </p:cNvPr>
                <p:cNvSpPr txBox="1"/>
                <p:nvPr/>
              </p:nvSpPr>
              <p:spPr>
                <a:xfrm>
                  <a:off x="1401421" y="2682564"/>
                  <a:ext cx="1391410" cy="67563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24083" tIns="24083" rIns="24083" bIns="24083" numCol="1" anchor="ctr">
                  <a:noAutofit/>
                </a:bodyPr>
                <a:lstStyle>
                  <a:lvl1pPr defTabSz="782696">
                    <a:lnSpc>
                      <a:spcPct val="130000"/>
                    </a:lnSpc>
                    <a:defRPr sz="2600"/>
                  </a:lvl1pPr>
                </a:lstStyle>
                <a:p>
                  <a:pPr marL="0" marR="0" lvl="0" indent="0" algn="ctr" defTabSz="391348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微软雅黑" panose="020B0503020204020204" pitchFamily="34" charset="-122"/>
                      <a:ea typeface="微软雅黑" panose="020B0503020204020204" pitchFamily="34" charset="-122"/>
                      <a:cs typeface="+mn-cs"/>
                      <a:sym typeface="FZLanTingHeiS-DB-GB"/>
                    </a:rPr>
                    <a:t>低代码开发</a:t>
                  </a:r>
                  <a:endParaRPr kumimoji="0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  <a:sym typeface="FZLanTingHeiS-DB-GB"/>
                  </a:endParaRPr>
                </a:p>
              </p:txBody>
            </p:sp>
            <p:sp>
              <p:nvSpPr>
                <p:cNvPr id="82" name="预训练模型应用工具">
                  <a:extLst>
                    <a:ext uri="{FF2B5EF4-FFF2-40B4-BE49-F238E27FC236}">
                      <a16:creationId xmlns:a16="http://schemas.microsoft.com/office/drawing/2014/main" id="{FC354B16-79D5-8125-ABDD-13A76F6140A9}"/>
                    </a:ext>
                  </a:extLst>
                </p:cNvPr>
                <p:cNvSpPr txBox="1"/>
                <p:nvPr/>
              </p:nvSpPr>
              <p:spPr>
                <a:xfrm>
                  <a:off x="2807427" y="2693679"/>
                  <a:ext cx="1585214" cy="67563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24083" tIns="24083" rIns="24083" bIns="24083" numCol="1" anchor="ctr">
                  <a:noAutofit/>
                </a:bodyPr>
                <a:lstStyle>
                  <a:lvl1pPr defTabSz="782696">
                    <a:lnSpc>
                      <a:spcPct val="130000"/>
                    </a:lnSpc>
                    <a:defRPr sz="2600"/>
                  </a:lvl1pPr>
                </a:lstStyle>
                <a:p>
                  <a:pPr marL="0" marR="0" lvl="0" indent="0" algn="ctr" defTabSz="391348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微软雅黑" panose="020B0503020204020204" pitchFamily="34" charset="-122"/>
                      <a:ea typeface="微软雅黑" panose="020B0503020204020204" pitchFamily="34" charset="-122"/>
                      <a:cs typeface="+mn-cs"/>
                      <a:sym typeface="FZLanTingHeiS-DB-GB"/>
                    </a:rPr>
                    <a:t>预训练模型</a:t>
                  </a:r>
                  <a:endParaRPr kumimoji="0" lang="en-US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  <a:sym typeface="FZLanTingHeiS-DB-GB"/>
                  </a:endParaRPr>
                </a:p>
                <a:p>
                  <a:pPr marL="0" marR="0" lvl="0" indent="0" algn="ctr" defTabSz="391348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微软雅黑" panose="020B0503020204020204" pitchFamily="34" charset="-122"/>
                      <a:ea typeface="微软雅黑" panose="020B0503020204020204" pitchFamily="34" charset="-122"/>
                      <a:cs typeface="+mn-cs"/>
                      <a:sym typeface="FZLanTingHeiS-DB-GB"/>
                    </a:rPr>
                    <a:t>应用工具</a:t>
                  </a:r>
                  <a:endParaRPr kumimoji="0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  <a:sym typeface="FZLanTingHeiS-DB-GB"/>
                  </a:endParaRPr>
                </a:p>
              </p:txBody>
            </p:sp>
            <p:sp>
              <p:nvSpPr>
                <p:cNvPr id="83" name="可视化分析工具">
                  <a:extLst>
                    <a:ext uri="{FF2B5EF4-FFF2-40B4-BE49-F238E27FC236}">
                      <a16:creationId xmlns:a16="http://schemas.microsoft.com/office/drawing/2014/main" id="{D401A38E-D796-77EC-DE36-F16A1A36AFEB}"/>
                    </a:ext>
                  </a:extLst>
                </p:cNvPr>
                <p:cNvSpPr txBox="1"/>
                <p:nvPr/>
              </p:nvSpPr>
              <p:spPr>
                <a:xfrm>
                  <a:off x="4416706" y="2682564"/>
                  <a:ext cx="1584352" cy="67563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24083" tIns="24083" rIns="24083" bIns="24083" numCol="1" anchor="ctr">
                  <a:noAutofit/>
                </a:bodyPr>
                <a:lstStyle>
                  <a:lvl1pPr defTabSz="782696">
                    <a:lnSpc>
                      <a:spcPct val="130000"/>
                    </a:lnSpc>
                    <a:defRPr sz="2600"/>
                  </a:lvl1pPr>
                </a:lstStyle>
                <a:p>
                  <a:pPr marL="0" marR="0" lvl="0" indent="0" algn="ctr" defTabSz="391348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微软雅黑" panose="020B0503020204020204" pitchFamily="34" charset="-122"/>
                      <a:ea typeface="微软雅黑" panose="020B0503020204020204" pitchFamily="34" charset="-122"/>
                      <a:cs typeface="+mn-cs"/>
                      <a:sym typeface="FZLanTingHeiS-DB-GB"/>
                    </a:rPr>
                    <a:t>可视化分析</a:t>
                  </a:r>
                  <a:endParaRPr kumimoji="0" lang="en-US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  <a:sym typeface="FZLanTingHeiS-DB-GB"/>
                  </a:endParaRPr>
                </a:p>
              </p:txBody>
            </p:sp>
            <p:sp>
              <p:nvSpPr>
                <p:cNvPr id="84" name="安全与隐私工具">
                  <a:extLst>
                    <a:ext uri="{FF2B5EF4-FFF2-40B4-BE49-F238E27FC236}">
                      <a16:creationId xmlns:a16="http://schemas.microsoft.com/office/drawing/2014/main" id="{4CBBB9F5-6C66-C29E-176A-004250E2B0EE}"/>
                    </a:ext>
                  </a:extLst>
                </p:cNvPr>
                <p:cNvSpPr txBox="1"/>
                <p:nvPr/>
              </p:nvSpPr>
              <p:spPr>
                <a:xfrm>
                  <a:off x="6017681" y="2682564"/>
                  <a:ext cx="1584352" cy="67563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24083" tIns="24083" rIns="24083" bIns="24083" numCol="1" anchor="ctr">
                  <a:noAutofit/>
                </a:bodyPr>
                <a:lstStyle>
                  <a:lvl1pPr defTabSz="782696">
                    <a:lnSpc>
                      <a:spcPct val="130000"/>
                    </a:lnSpc>
                    <a:defRPr sz="2600"/>
                  </a:lvl1pPr>
                </a:lstStyle>
                <a:p>
                  <a:pPr marL="0" marR="0" lvl="0" indent="0" algn="ctr" defTabSz="391348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微软雅黑" panose="020B0503020204020204" pitchFamily="34" charset="-122"/>
                      <a:ea typeface="微软雅黑" panose="020B0503020204020204" pitchFamily="34" charset="-122"/>
                      <a:cs typeface="+mn-cs"/>
                      <a:sym typeface="FZLanTingHeiS-DB-GB"/>
                    </a:rPr>
                    <a:t>安全与隐私</a:t>
                  </a:r>
                  <a:endParaRPr kumimoji="0" lang="en-US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  <a:sym typeface="FZLanTingHeiS-DB-GB"/>
                  </a:endParaRPr>
                </a:p>
              </p:txBody>
            </p:sp>
            <p:sp>
              <p:nvSpPr>
                <p:cNvPr id="85" name="资源管理与调度工具">
                  <a:extLst>
                    <a:ext uri="{FF2B5EF4-FFF2-40B4-BE49-F238E27FC236}">
                      <a16:creationId xmlns:a16="http://schemas.microsoft.com/office/drawing/2014/main" id="{7C8C7894-7301-4C65-120B-8B48D297F7F2}"/>
                    </a:ext>
                  </a:extLst>
                </p:cNvPr>
                <p:cNvSpPr txBox="1"/>
                <p:nvPr/>
              </p:nvSpPr>
              <p:spPr>
                <a:xfrm>
                  <a:off x="7619768" y="2682564"/>
                  <a:ext cx="1584352" cy="67563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24083" tIns="24083" rIns="24083" bIns="24083" numCol="1" anchor="ctr">
                  <a:noAutofit/>
                </a:bodyPr>
                <a:lstStyle>
                  <a:lvl1pPr defTabSz="782696">
                    <a:lnSpc>
                      <a:spcPct val="130000"/>
                    </a:lnSpc>
                    <a:defRPr sz="2600"/>
                  </a:lvl1pPr>
                </a:lstStyle>
                <a:p>
                  <a:pPr marL="0" marR="0" lvl="0" indent="0" algn="ctr" defTabSz="391348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微软雅黑" panose="020B0503020204020204" pitchFamily="34" charset="-122"/>
                      <a:ea typeface="微软雅黑" panose="020B0503020204020204" pitchFamily="34" charset="-122"/>
                      <a:cs typeface="+mn-cs"/>
                      <a:sym typeface="FZLanTingHeiS-DB-GB"/>
                    </a:rPr>
                    <a:t>资源管理</a:t>
                  </a:r>
                  <a:endParaRPr kumimoji="0" lang="en-US" altLang="zh-CN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  <a:sym typeface="FZLanTingHeiS-DB-GB"/>
                  </a:endParaRPr>
                </a:p>
                <a:p>
                  <a:pPr marL="0" marR="0" lvl="0" indent="0" algn="ctr" defTabSz="391348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微软雅黑" panose="020B0503020204020204" pitchFamily="34" charset="-122"/>
                      <a:ea typeface="微软雅黑" panose="020B0503020204020204" pitchFamily="34" charset="-122"/>
                      <a:cs typeface="+mn-cs"/>
                      <a:sym typeface="FZLanTingHeiS-DB-GB"/>
                    </a:rPr>
                    <a:t>与调度</a:t>
                  </a:r>
                  <a:endParaRPr kumimoji="0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  <a:sym typeface="FZLanTingHeiS-DB-GB"/>
                  </a:endParaRPr>
                </a:p>
              </p:txBody>
            </p:sp>
            <p:sp>
              <p:nvSpPr>
                <p:cNvPr id="86" name="云上部署编排工具">
                  <a:extLst>
                    <a:ext uri="{FF2B5EF4-FFF2-40B4-BE49-F238E27FC236}">
                      <a16:creationId xmlns:a16="http://schemas.microsoft.com/office/drawing/2014/main" id="{BD2B6AB8-7E1B-D89A-9A70-F91ABDE09D3F}"/>
                    </a:ext>
                  </a:extLst>
                </p:cNvPr>
                <p:cNvSpPr txBox="1"/>
                <p:nvPr/>
              </p:nvSpPr>
              <p:spPr>
                <a:xfrm>
                  <a:off x="9226241" y="2682564"/>
                  <a:ext cx="1584352" cy="67563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24083" tIns="24083" rIns="24083" bIns="24083" numCol="1" anchor="ctr">
                  <a:noAutofit/>
                </a:bodyPr>
                <a:lstStyle>
                  <a:lvl1pPr defTabSz="782696">
                    <a:lnSpc>
                      <a:spcPct val="130000"/>
                    </a:lnSpc>
                    <a:defRPr sz="2600"/>
                  </a:lvl1pPr>
                </a:lstStyle>
                <a:p>
                  <a:pPr marL="0" marR="0" lvl="0" indent="0" algn="ctr" defTabSz="391348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微软雅黑" panose="020B0503020204020204" pitchFamily="34" charset="-122"/>
                      <a:ea typeface="微软雅黑" panose="020B0503020204020204" pitchFamily="34" charset="-122"/>
                      <a:cs typeface="+mn-cs"/>
                      <a:sym typeface="FZLanTingHeiS-DB-GB"/>
                    </a:rPr>
                    <a:t>云上部署</a:t>
                  </a:r>
                  <a:endParaRPr kumimoji="0" lang="en-US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  <a:sym typeface="FZLanTingHeiS-DB-GB"/>
                  </a:endParaRPr>
                </a:p>
                <a:p>
                  <a:pPr marL="0" marR="0" lvl="0" indent="0" algn="ctr" defTabSz="391348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微软雅黑" panose="020B0503020204020204" pitchFamily="34" charset="-122"/>
                      <a:ea typeface="微软雅黑" panose="020B0503020204020204" pitchFamily="34" charset="-122"/>
                      <a:cs typeface="+mn-cs"/>
                      <a:sym typeface="FZLanTingHeiS-DB-GB"/>
                    </a:rPr>
                    <a:t>编排</a:t>
                  </a:r>
                  <a:endParaRPr kumimoji="0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  <a:sym typeface="FZLanTingHeiS-DB-GB"/>
                  </a:endParaRPr>
                </a:p>
              </p:txBody>
            </p:sp>
            <p:sp>
              <p:nvSpPr>
                <p:cNvPr id="87" name="自动化深度学习">
                  <a:extLst>
                    <a:ext uri="{FF2B5EF4-FFF2-40B4-BE49-F238E27FC236}">
                      <a16:creationId xmlns:a16="http://schemas.microsoft.com/office/drawing/2014/main" id="{2661802F-8646-692B-5582-C5EB355552D8}"/>
                    </a:ext>
                  </a:extLst>
                </p:cNvPr>
                <p:cNvSpPr txBox="1"/>
                <p:nvPr/>
              </p:nvSpPr>
              <p:spPr>
                <a:xfrm>
                  <a:off x="1471531" y="1830619"/>
                  <a:ext cx="1258007" cy="530405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24083" tIns="24083" rIns="24083" bIns="24083" numCol="1" anchor="ctr">
                  <a:noAutofit/>
                </a:bodyPr>
                <a:lstStyle>
                  <a:lvl1pPr defTabSz="782696">
                    <a:lnSpc>
                      <a:spcPct val="130000"/>
                    </a:lnSpc>
                    <a:defRPr sz="2600"/>
                  </a:lvl1pPr>
                </a:lstStyle>
                <a:p>
                  <a:pPr marL="0" marR="0" lvl="0" indent="0" algn="ctr" defTabSz="391348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微软雅黑" panose="020B0503020204020204" pitchFamily="34" charset="-122"/>
                      <a:ea typeface="微软雅黑" panose="020B0503020204020204" pitchFamily="34" charset="-122"/>
                      <a:cs typeface="+mn-cs"/>
                      <a:sym typeface="FZLanTingHeiS-DB-GB"/>
                    </a:rPr>
                    <a:t>自动化</a:t>
                  </a:r>
                  <a:endParaRPr kumimoji="0" lang="en-US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  <a:sym typeface="FZLanTingHeiS-DB-GB"/>
                  </a:endParaRPr>
                </a:p>
                <a:p>
                  <a:pPr marL="0" marR="0" lvl="0" indent="0" algn="ctr" defTabSz="391348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微软雅黑" panose="020B0503020204020204" pitchFamily="34" charset="-122"/>
                      <a:ea typeface="微软雅黑" panose="020B0503020204020204" pitchFamily="34" charset="-122"/>
                      <a:cs typeface="+mn-cs"/>
                      <a:sym typeface="FZLanTingHeiS-DB-GB"/>
                    </a:rPr>
                    <a:t>深度学习</a:t>
                  </a:r>
                  <a:endParaRPr kumimoji="0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  <a:sym typeface="FZLanTingHeiS-DB-GB"/>
                  </a:endParaRPr>
                </a:p>
              </p:txBody>
            </p:sp>
            <p:sp>
              <p:nvSpPr>
                <p:cNvPr id="88" name="语义理解">
                  <a:extLst>
                    <a:ext uri="{FF2B5EF4-FFF2-40B4-BE49-F238E27FC236}">
                      <a16:creationId xmlns:a16="http://schemas.microsoft.com/office/drawing/2014/main" id="{941EE719-8881-F7C7-413D-50079B5EB958}"/>
                    </a:ext>
                  </a:extLst>
                </p:cNvPr>
                <p:cNvSpPr txBox="1"/>
                <p:nvPr/>
              </p:nvSpPr>
              <p:spPr>
                <a:xfrm>
                  <a:off x="1538954" y="3567842"/>
                  <a:ext cx="1183702" cy="782312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24083" tIns="24083" rIns="24083" bIns="24083" numCol="1" anchor="ctr">
                  <a:noAutofit/>
                </a:bodyPr>
                <a:lstStyle>
                  <a:lvl1pPr defTabSz="782696">
                    <a:lnSpc>
                      <a:spcPct val="130000"/>
                    </a:lnSpc>
                    <a:defRPr sz="2600"/>
                  </a:lvl1pPr>
                </a:lstStyle>
                <a:p>
                  <a:pPr marL="0" marR="0" lvl="0" indent="0" algn="ctr" defTabSz="391348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微软雅黑" panose="020B0503020204020204" pitchFamily="34" charset="-122"/>
                      <a:ea typeface="微软雅黑" panose="020B0503020204020204" pitchFamily="34" charset="-122"/>
                      <a:cs typeface="+mn-cs"/>
                      <a:sym typeface="FZLanTingHeiS-DB-GB"/>
                    </a:rPr>
                    <a:t>语义理解</a:t>
                  </a:r>
                  <a:endParaRPr kumimoji="0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  <a:sym typeface="FZLanTingHeiS-DB-GB"/>
                  </a:endParaRPr>
                </a:p>
              </p:txBody>
            </p:sp>
            <p:sp>
              <p:nvSpPr>
                <p:cNvPr id="89" name="强化学习">
                  <a:extLst>
                    <a:ext uri="{FF2B5EF4-FFF2-40B4-BE49-F238E27FC236}">
                      <a16:creationId xmlns:a16="http://schemas.microsoft.com/office/drawing/2014/main" id="{C9D3F8A1-21DE-0FC0-99D5-375E62C2146F}"/>
                    </a:ext>
                  </a:extLst>
                </p:cNvPr>
                <p:cNvSpPr txBox="1"/>
                <p:nvPr/>
              </p:nvSpPr>
              <p:spPr>
                <a:xfrm>
                  <a:off x="2816333" y="1785729"/>
                  <a:ext cx="1259121" cy="620184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24083" tIns="24083" rIns="24083" bIns="24083" numCol="1" anchor="ctr">
                  <a:noAutofit/>
                </a:bodyPr>
                <a:lstStyle>
                  <a:lvl1pPr defTabSz="782696">
                    <a:lnSpc>
                      <a:spcPct val="130000"/>
                    </a:lnSpc>
                    <a:defRPr sz="2600"/>
                  </a:lvl1pPr>
                </a:lstStyle>
                <a:p>
                  <a:pPr marL="0" marR="0" lvl="0" indent="0" algn="ctr" defTabSz="391348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微软雅黑" panose="020B0503020204020204" pitchFamily="34" charset="-122"/>
                      <a:ea typeface="微软雅黑" panose="020B0503020204020204" pitchFamily="34" charset="-122"/>
                      <a:cs typeface="+mn-cs"/>
                      <a:sym typeface="FZLanTingHeiS-DB-GB"/>
                    </a:rPr>
                    <a:t>强化学习</a:t>
                  </a:r>
                  <a:endParaRPr kumimoji="0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  <a:sym typeface="FZLanTingHeiS-DB-GB"/>
                  </a:endParaRPr>
                </a:p>
              </p:txBody>
            </p:sp>
            <p:sp>
              <p:nvSpPr>
                <p:cNvPr id="90" name="联邦学习">
                  <a:extLst>
                    <a:ext uri="{FF2B5EF4-FFF2-40B4-BE49-F238E27FC236}">
                      <a16:creationId xmlns:a16="http://schemas.microsoft.com/office/drawing/2014/main" id="{B025CB88-1E46-6B7A-D9AA-E6EDB101DA02}"/>
                    </a:ext>
                  </a:extLst>
                </p:cNvPr>
                <p:cNvSpPr txBox="1"/>
                <p:nvPr/>
              </p:nvSpPr>
              <p:spPr>
                <a:xfrm>
                  <a:off x="4095115" y="1785729"/>
                  <a:ext cx="1259121" cy="620184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24083" tIns="24083" rIns="24083" bIns="24083" numCol="1" anchor="ctr">
                  <a:noAutofit/>
                </a:bodyPr>
                <a:lstStyle>
                  <a:lvl1pPr defTabSz="782696">
                    <a:lnSpc>
                      <a:spcPct val="130000"/>
                    </a:lnSpc>
                    <a:defRPr sz="2600"/>
                  </a:lvl1pPr>
                </a:lstStyle>
                <a:p>
                  <a:pPr marL="0" marR="0" lvl="0" indent="0" algn="ctr" defTabSz="391348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微软雅黑" panose="020B0503020204020204" pitchFamily="34" charset="-122"/>
                      <a:ea typeface="微软雅黑" panose="020B0503020204020204" pitchFamily="34" charset="-122"/>
                      <a:cs typeface="+mn-cs"/>
                      <a:sym typeface="FZLanTingHeiS-DB-GB"/>
                    </a:rPr>
                    <a:t>联邦学习</a:t>
                  </a:r>
                  <a:endParaRPr kumimoji="0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  <a:sym typeface="FZLanTingHeiS-DB-GB"/>
                  </a:endParaRPr>
                </a:p>
              </p:txBody>
            </p:sp>
            <p:sp>
              <p:nvSpPr>
                <p:cNvPr id="91" name="文字识别">
                  <a:extLst>
                    <a:ext uri="{FF2B5EF4-FFF2-40B4-BE49-F238E27FC236}">
                      <a16:creationId xmlns:a16="http://schemas.microsoft.com/office/drawing/2014/main" id="{1FC3230D-215C-E4C7-4238-79CFF3210463}"/>
                    </a:ext>
                  </a:extLst>
                </p:cNvPr>
                <p:cNvSpPr txBox="1"/>
                <p:nvPr/>
              </p:nvSpPr>
              <p:spPr>
                <a:xfrm>
                  <a:off x="2901898" y="3685317"/>
                  <a:ext cx="1173556" cy="547364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24083" tIns="24083" rIns="24083" bIns="24083" numCol="1" anchor="ctr">
                  <a:noAutofit/>
                </a:bodyPr>
                <a:lstStyle>
                  <a:lvl1pPr defTabSz="782696">
                    <a:lnSpc>
                      <a:spcPct val="130000"/>
                    </a:lnSpc>
                    <a:defRPr sz="2600" spc="-52"/>
                  </a:lvl1pPr>
                </a:lstStyle>
                <a:p>
                  <a:pPr marL="0" marR="0" lvl="0" indent="0" algn="ctr" defTabSz="391348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sz="1400" b="1" i="0" u="none" strike="noStrike" kern="0" cap="none" spc="-26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微软雅黑" panose="020B0503020204020204" pitchFamily="34" charset="-122"/>
                      <a:ea typeface="微软雅黑" panose="020B0503020204020204" pitchFamily="34" charset="-122"/>
                      <a:cs typeface="+mn-cs"/>
                      <a:sym typeface="FZLanTingHeiS-DB-GB"/>
                    </a:rPr>
                    <a:t>文字识别</a:t>
                  </a:r>
                  <a:endParaRPr kumimoji="0" sz="1400" b="1" i="0" u="none" strike="noStrike" kern="0" cap="none" spc="-26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  <a:sym typeface="FZLanTingHeiS-DB-GB"/>
                  </a:endParaRPr>
                </a:p>
              </p:txBody>
            </p:sp>
            <p:sp>
              <p:nvSpPr>
                <p:cNvPr id="92" name="图学习">
                  <a:extLst>
                    <a:ext uri="{FF2B5EF4-FFF2-40B4-BE49-F238E27FC236}">
                      <a16:creationId xmlns:a16="http://schemas.microsoft.com/office/drawing/2014/main" id="{B28DB629-16FE-20B3-E1C0-A3FE8CBE2CFA}"/>
                    </a:ext>
                  </a:extLst>
                </p:cNvPr>
                <p:cNvSpPr txBox="1"/>
                <p:nvPr/>
              </p:nvSpPr>
              <p:spPr>
                <a:xfrm>
                  <a:off x="5375355" y="1785729"/>
                  <a:ext cx="1314321" cy="620184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24083" tIns="24083" rIns="24083" bIns="24083" numCol="1" anchor="ctr">
                  <a:noAutofit/>
                </a:bodyPr>
                <a:lstStyle>
                  <a:lvl1pPr defTabSz="782696">
                    <a:lnSpc>
                      <a:spcPct val="130000"/>
                    </a:lnSpc>
                    <a:defRPr sz="2600"/>
                  </a:lvl1pPr>
                </a:lstStyle>
                <a:p>
                  <a:pPr marL="0" marR="0" lvl="0" indent="0" algn="ctr" defTabSz="391348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微软雅黑" panose="020B0503020204020204" pitchFamily="34" charset="-122"/>
                      <a:ea typeface="微软雅黑" panose="020B0503020204020204" pitchFamily="34" charset="-122"/>
                      <a:cs typeface="+mn-cs"/>
                      <a:sym typeface="FZLanTingHeiS-DB-GB"/>
                    </a:rPr>
                    <a:t>图学习</a:t>
                  </a:r>
                  <a:endParaRPr kumimoji="0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  <a:sym typeface="FZLanTingHeiS-DB-GB"/>
                  </a:endParaRPr>
                </a:p>
              </p:txBody>
            </p:sp>
            <p:sp>
              <p:nvSpPr>
                <p:cNvPr id="93" name="图像分类">
                  <a:extLst>
                    <a:ext uri="{FF2B5EF4-FFF2-40B4-BE49-F238E27FC236}">
                      <a16:creationId xmlns:a16="http://schemas.microsoft.com/office/drawing/2014/main" id="{3081E4A0-F735-9DC7-0AC8-5748C779CDFC}"/>
                    </a:ext>
                  </a:extLst>
                </p:cNvPr>
                <p:cNvSpPr txBox="1"/>
                <p:nvPr/>
              </p:nvSpPr>
              <p:spPr>
                <a:xfrm>
                  <a:off x="4199366" y="3688495"/>
                  <a:ext cx="1154870" cy="541007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24083" tIns="24083" rIns="24083" bIns="24083" numCol="1" anchor="ctr">
                  <a:noAutofit/>
                </a:bodyPr>
                <a:lstStyle>
                  <a:lvl1pPr defTabSz="782696">
                    <a:lnSpc>
                      <a:spcPct val="130000"/>
                    </a:lnSpc>
                    <a:defRPr sz="2600"/>
                  </a:lvl1pPr>
                </a:lstStyle>
                <a:p>
                  <a:pPr marL="0" marR="0" lvl="0" indent="0" algn="ctr" defTabSz="391348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微软雅黑" panose="020B0503020204020204" pitchFamily="34" charset="-122"/>
                      <a:ea typeface="微软雅黑" panose="020B0503020204020204" pitchFamily="34" charset="-122"/>
                      <a:cs typeface="+mn-cs"/>
                      <a:sym typeface="FZLanTingHeiS-DB-GB"/>
                    </a:rPr>
                    <a:t>图像分类</a:t>
                  </a:r>
                  <a:endParaRPr kumimoji="0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  <a:sym typeface="FZLanTingHeiS-DB-GB"/>
                  </a:endParaRPr>
                </a:p>
              </p:txBody>
            </p:sp>
            <p:sp>
              <p:nvSpPr>
                <p:cNvPr id="94" name="科学计算">
                  <a:extLst>
                    <a:ext uri="{FF2B5EF4-FFF2-40B4-BE49-F238E27FC236}">
                      <a16:creationId xmlns:a16="http://schemas.microsoft.com/office/drawing/2014/main" id="{478613C6-C71A-AA70-B157-AAF588524588}"/>
                    </a:ext>
                  </a:extLst>
                </p:cNvPr>
                <p:cNvSpPr txBox="1"/>
                <p:nvPr/>
              </p:nvSpPr>
              <p:spPr>
                <a:xfrm>
                  <a:off x="6713961" y="1785729"/>
                  <a:ext cx="1314321" cy="620184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24083" tIns="24083" rIns="24083" bIns="24083" numCol="1" anchor="ctr">
                  <a:noAutofit/>
                </a:bodyPr>
                <a:lstStyle>
                  <a:lvl1pPr defTabSz="782696">
                    <a:lnSpc>
                      <a:spcPct val="130000"/>
                    </a:lnSpc>
                    <a:defRPr sz="2600"/>
                  </a:lvl1pPr>
                </a:lstStyle>
                <a:p>
                  <a:pPr marL="0" marR="0" lvl="0" indent="0" algn="ctr" defTabSz="391348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sz="14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微软雅黑" panose="020B0503020204020204" pitchFamily="34" charset="-122"/>
                      <a:ea typeface="微软雅黑" panose="020B0503020204020204" pitchFamily="34" charset="-122"/>
                      <a:cs typeface="+mn-cs"/>
                      <a:sym typeface="FZLanTingHeiS-DB-GB"/>
                    </a:rPr>
                    <a:t>科学计算</a:t>
                  </a:r>
                </a:p>
              </p:txBody>
            </p:sp>
            <p:sp>
              <p:nvSpPr>
                <p:cNvPr id="95" name="目标检测">
                  <a:extLst>
                    <a:ext uri="{FF2B5EF4-FFF2-40B4-BE49-F238E27FC236}">
                      <a16:creationId xmlns:a16="http://schemas.microsoft.com/office/drawing/2014/main" id="{B555AE13-F4AC-5FF3-8489-6C5E6FFFC975}"/>
                    </a:ext>
                  </a:extLst>
                </p:cNvPr>
                <p:cNvSpPr txBox="1"/>
                <p:nvPr/>
              </p:nvSpPr>
              <p:spPr>
                <a:xfrm>
                  <a:off x="5457766" y="3567842"/>
                  <a:ext cx="1271256" cy="782312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24083" tIns="24083" rIns="24083" bIns="24083" numCol="1" anchor="ctr">
                  <a:noAutofit/>
                </a:bodyPr>
                <a:lstStyle>
                  <a:lvl1pPr defTabSz="782696">
                    <a:lnSpc>
                      <a:spcPct val="130000"/>
                    </a:lnSpc>
                    <a:defRPr sz="2600"/>
                  </a:lvl1pPr>
                </a:lstStyle>
                <a:p>
                  <a:pPr marL="0" marR="0" lvl="0" indent="0" algn="ctr" defTabSz="391348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微软雅黑" panose="020B0503020204020204" pitchFamily="34" charset="-122"/>
                      <a:ea typeface="微软雅黑" panose="020B0503020204020204" pitchFamily="34" charset="-122"/>
                      <a:cs typeface="+mn-cs"/>
                      <a:sym typeface="FZLanTingHeiS-DB-GB"/>
                    </a:rPr>
                    <a:t>目标检测</a:t>
                  </a:r>
                  <a:endParaRPr kumimoji="0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  <a:sym typeface="FZLanTingHeiS-DB-GB"/>
                  </a:endParaRPr>
                </a:p>
              </p:txBody>
            </p:sp>
            <p:sp>
              <p:nvSpPr>
                <p:cNvPr id="96" name="量子机器学习">
                  <a:extLst>
                    <a:ext uri="{FF2B5EF4-FFF2-40B4-BE49-F238E27FC236}">
                      <a16:creationId xmlns:a16="http://schemas.microsoft.com/office/drawing/2014/main" id="{C912B686-5904-C8F9-E93C-36BE2DFC65A3}"/>
                    </a:ext>
                  </a:extLst>
                </p:cNvPr>
                <p:cNvSpPr txBox="1"/>
                <p:nvPr/>
              </p:nvSpPr>
              <p:spPr>
                <a:xfrm>
                  <a:off x="8049385" y="1751091"/>
                  <a:ext cx="1388273" cy="68946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24083" tIns="24083" rIns="24083" bIns="24083" numCol="1" anchor="ctr">
                  <a:noAutofit/>
                </a:bodyPr>
                <a:lstStyle>
                  <a:lvl1pPr defTabSz="782696">
                    <a:lnSpc>
                      <a:spcPct val="130000"/>
                    </a:lnSpc>
                    <a:defRPr sz="2600"/>
                  </a:lvl1pPr>
                </a:lstStyle>
                <a:p>
                  <a:pPr marL="0" marR="0" lvl="0" indent="0" algn="ctr" defTabSz="391348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微软雅黑" panose="020B0503020204020204" pitchFamily="34" charset="-122"/>
                      <a:ea typeface="微软雅黑" panose="020B0503020204020204" pitchFamily="34" charset="-122"/>
                      <a:cs typeface="+mn-cs"/>
                      <a:sym typeface="FZLanTingHeiS-DB-GB"/>
                    </a:rPr>
                    <a:t>量子</a:t>
                  </a:r>
                  <a:endParaRPr kumimoji="0" lang="en-US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  <a:sym typeface="FZLanTingHeiS-DB-GB"/>
                  </a:endParaRPr>
                </a:p>
                <a:p>
                  <a:pPr marL="0" marR="0" lvl="0" indent="0" algn="ctr" defTabSz="391348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微软雅黑" panose="020B0503020204020204" pitchFamily="34" charset="-122"/>
                      <a:ea typeface="微软雅黑" panose="020B0503020204020204" pitchFamily="34" charset="-122"/>
                      <a:cs typeface="+mn-cs"/>
                      <a:sym typeface="FZLanTingHeiS-DB-GB"/>
                    </a:rPr>
                    <a:t>机器学习</a:t>
                  </a:r>
                  <a:endParaRPr kumimoji="0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  <a:sym typeface="FZLanTingHeiS-DB-GB"/>
                  </a:endParaRPr>
                </a:p>
              </p:txBody>
            </p:sp>
            <p:sp>
              <p:nvSpPr>
                <p:cNvPr id="97" name="图像分割">
                  <a:extLst>
                    <a:ext uri="{FF2B5EF4-FFF2-40B4-BE49-F238E27FC236}">
                      <a16:creationId xmlns:a16="http://schemas.microsoft.com/office/drawing/2014/main" id="{97943428-4626-487A-8E11-3227212ABBE7}"/>
                    </a:ext>
                  </a:extLst>
                </p:cNvPr>
                <p:cNvSpPr txBox="1"/>
                <p:nvPr/>
              </p:nvSpPr>
              <p:spPr>
                <a:xfrm>
                  <a:off x="6758077" y="3774716"/>
                  <a:ext cx="1280252" cy="3614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24083" tIns="24083" rIns="24083" bIns="24083" numCol="1" anchor="ctr">
                  <a:noAutofit/>
                </a:bodyPr>
                <a:lstStyle>
                  <a:lvl1pPr defTabSz="782696">
                    <a:lnSpc>
                      <a:spcPct val="130000"/>
                    </a:lnSpc>
                    <a:defRPr sz="2600"/>
                  </a:lvl1pPr>
                </a:lstStyle>
                <a:p>
                  <a:pPr marL="0" marR="0" lvl="0" indent="0" algn="ctr" defTabSz="391348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微软雅黑" panose="020B0503020204020204" pitchFamily="34" charset="-122"/>
                      <a:ea typeface="微软雅黑" panose="020B0503020204020204" pitchFamily="34" charset="-122"/>
                      <a:cs typeface="+mn-cs"/>
                      <a:sym typeface="FZLanTingHeiS-DB-GB"/>
                    </a:rPr>
                    <a:t>图像分割</a:t>
                  </a:r>
                  <a:endParaRPr kumimoji="0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  <a:sym typeface="FZLanTingHeiS-DB-GB"/>
                  </a:endParaRPr>
                </a:p>
              </p:txBody>
            </p:sp>
            <p:sp>
              <p:nvSpPr>
                <p:cNvPr id="98" name="图像生成">
                  <a:extLst>
                    <a:ext uri="{FF2B5EF4-FFF2-40B4-BE49-F238E27FC236}">
                      <a16:creationId xmlns:a16="http://schemas.microsoft.com/office/drawing/2014/main" id="{4A78775A-2320-FF08-E9E3-BB7300D60228}"/>
                    </a:ext>
                  </a:extLst>
                </p:cNvPr>
                <p:cNvSpPr txBox="1"/>
                <p:nvPr/>
              </p:nvSpPr>
              <p:spPr>
                <a:xfrm>
                  <a:off x="8060500" y="3751756"/>
                  <a:ext cx="1299594" cy="41448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24083" tIns="24083" rIns="24083" bIns="24083" numCol="1" anchor="ctr">
                  <a:noAutofit/>
                </a:bodyPr>
                <a:lstStyle>
                  <a:lvl1pPr defTabSz="782696">
                    <a:lnSpc>
                      <a:spcPct val="130000"/>
                    </a:lnSpc>
                    <a:defRPr sz="2600"/>
                  </a:lvl1pPr>
                </a:lstStyle>
                <a:p>
                  <a:pPr marL="0" marR="0" lvl="0" indent="0" algn="ctr" defTabSz="391348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微软雅黑" panose="020B0503020204020204" pitchFamily="34" charset="-122"/>
                      <a:ea typeface="微软雅黑" panose="020B0503020204020204" pitchFamily="34" charset="-122"/>
                      <a:cs typeface="+mn-cs"/>
                      <a:sym typeface="FZLanTingHeiS-DB-GB"/>
                    </a:rPr>
                    <a:t>图像生成</a:t>
                  </a:r>
                  <a:endParaRPr kumimoji="0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  <a:sym typeface="FZLanTingHeiS-DB-GB"/>
                  </a:endParaRPr>
                </a:p>
              </p:txBody>
            </p:sp>
            <p:sp>
              <p:nvSpPr>
                <p:cNvPr id="99" name="自然语言处理">
                  <a:extLst>
                    <a:ext uri="{FF2B5EF4-FFF2-40B4-BE49-F238E27FC236}">
                      <a16:creationId xmlns:a16="http://schemas.microsoft.com/office/drawing/2014/main" id="{FC2D7646-4188-7D80-5487-9D1E701C44F7}"/>
                    </a:ext>
                  </a:extLst>
                </p:cNvPr>
                <p:cNvSpPr txBox="1"/>
                <p:nvPr/>
              </p:nvSpPr>
              <p:spPr>
                <a:xfrm>
                  <a:off x="1508023" y="4697498"/>
                  <a:ext cx="1685440" cy="50005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24083" tIns="24083" rIns="24083" bIns="24083" numCol="1" anchor="ctr">
                  <a:noAutofit/>
                </a:bodyPr>
                <a:lstStyle>
                  <a:lvl1pPr defTabSz="782696">
                    <a:lnSpc>
                      <a:spcPct val="150000"/>
                    </a:lnSpc>
                    <a:defRPr sz="2600"/>
                  </a:lvl1pPr>
                </a:lstStyle>
                <a:p>
                  <a:pPr marL="0" marR="0" lvl="0" indent="0" algn="ctr" defTabSz="391348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微软雅黑" panose="020B0503020204020204" pitchFamily="34" charset="-122"/>
                      <a:ea typeface="微软雅黑" panose="020B0503020204020204" pitchFamily="34" charset="-122"/>
                      <a:cs typeface="+mn-cs"/>
                      <a:sym typeface="FZLanTingHeiS-DB-GB"/>
                    </a:rPr>
                    <a:t>自然语言处理</a:t>
                  </a:r>
                  <a:endParaRPr kumimoji="0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  <a:sym typeface="FZLanTingHeiS-DB-GB"/>
                  </a:endParaRPr>
                </a:p>
              </p:txBody>
            </p:sp>
            <p:sp>
              <p:nvSpPr>
                <p:cNvPr id="100" name="计算机视觉">
                  <a:extLst>
                    <a:ext uri="{FF2B5EF4-FFF2-40B4-BE49-F238E27FC236}">
                      <a16:creationId xmlns:a16="http://schemas.microsoft.com/office/drawing/2014/main" id="{E96FA999-D0F0-771B-DE94-737CA59CECB1}"/>
                    </a:ext>
                  </a:extLst>
                </p:cNvPr>
                <p:cNvSpPr txBox="1"/>
                <p:nvPr/>
              </p:nvSpPr>
              <p:spPr>
                <a:xfrm>
                  <a:off x="3363235" y="4740282"/>
                  <a:ext cx="1515966" cy="41448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24083" tIns="24083" rIns="24083" bIns="24083" numCol="1" anchor="ctr">
                  <a:noAutofit/>
                </a:bodyPr>
                <a:lstStyle>
                  <a:lvl1pPr defTabSz="782696">
                    <a:lnSpc>
                      <a:spcPct val="150000"/>
                    </a:lnSpc>
                    <a:defRPr sz="2600"/>
                  </a:lvl1pPr>
                </a:lstStyle>
                <a:p>
                  <a:pPr marL="0" marR="0" lvl="0" indent="0" algn="ctr" defTabSz="391348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微软雅黑" panose="020B0503020204020204" pitchFamily="34" charset="-122"/>
                      <a:ea typeface="微软雅黑" panose="020B0503020204020204" pitchFamily="34" charset="-122"/>
                      <a:cs typeface="+mn-cs"/>
                      <a:sym typeface="FZLanTingHeiS-DB-GB"/>
                    </a:rPr>
                    <a:t>计算机视觉</a:t>
                  </a:r>
                  <a:endParaRPr kumimoji="0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  <a:sym typeface="FZLanTingHeiS-DB-GB"/>
                  </a:endParaRPr>
                </a:p>
              </p:txBody>
            </p:sp>
            <p:sp>
              <p:nvSpPr>
                <p:cNvPr id="101" name="语音">
                  <a:extLst>
                    <a:ext uri="{FF2B5EF4-FFF2-40B4-BE49-F238E27FC236}">
                      <a16:creationId xmlns:a16="http://schemas.microsoft.com/office/drawing/2014/main" id="{43A17C2E-891C-4D4B-AA74-0E316A2A5142}"/>
                    </a:ext>
                  </a:extLst>
                </p:cNvPr>
                <p:cNvSpPr txBox="1"/>
                <p:nvPr/>
              </p:nvSpPr>
              <p:spPr>
                <a:xfrm>
                  <a:off x="5050553" y="4754820"/>
                  <a:ext cx="1039510" cy="38540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24083" tIns="24083" rIns="24083" bIns="24083" numCol="1" anchor="ctr">
                  <a:noAutofit/>
                </a:bodyPr>
                <a:lstStyle>
                  <a:lvl1pPr defTabSz="782696">
                    <a:lnSpc>
                      <a:spcPct val="150000"/>
                    </a:lnSpc>
                    <a:defRPr sz="2600"/>
                  </a:lvl1pPr>
                </a:lstStyle>
                <a:p>
                  <a:pPr marL="0" marR="0" lvl="0" indent="0" algn="ctr" defTabSz="391348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微软雅黑" panose="020B0503020204020204" pitchFamily="34" charset="-122"/>
                      <a:ea typeface="微软雅黑" panose="020B0503020204020204" pitchFamily="34" charset="-122"/>
                      <a:cs typeface="+mn-cs"/>
                      <a:sym typeface="FZLanTingHeiS-DB-GB"/>
                    </a:rPr>
                    <a:t>语音</a:t>
                  </a:r>
                  <a:endParaRPr kumimoji="0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  <a:sym typeface="FZLanTingHeiS-DB-GB"/>
                  </a:endParaRPr>
                </a:p>
              </p:txBody>
            </p:sp>
            <p:sp>
              <p:nvSpPr>
                <p:cNvPr id="102" name="推荐">
                  <a:extLst>
                    <a:ext uri="{FF2B5EF4-FFF2-40B4-BE49-F238E27FC236}">
                      <a16:creationId xmlns:a16="http://schemas.microsoft.com/office/drawing/2014/main" id="{95EB276A-80C0-5062-B062-F547470CF0E8}"/>
                    </a:ext>
                  </a:extLst>
                </p:cNvPr>
                <p:cNvSpPr txBox="1"/>
                <p:nvPr/>
              </p:nvSpPr>
              <p:spPr>
                <a:xfrm>
                  <a:off x="6344265" y="4790908"/>
                  <a:ext cx="1179413" cy="31323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24083" tIns="24083" rIns="24083" bIns="24083" numCol="1" anchor="ctr">
                  <a:noAutofit/>
                </a:bodyPr>
                <a:lstStyle>
                  <a:lvl1pPr defTabSz="782696">
                    <a:lnSpc>
                      <a:spcPct val="150000"/>
                    </a:lnSpc>
                    <a:defRPr sz="2600"/>
                  </a:lvl1pPr>
                </a:lstStyle>
                <a:p>
                  <a:pPr marL="0" marR="0" lvl="0" indent="0" algn="ctr" defTabSz="391348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微软雅黑" panose="020B0503020204020204" pitchFamily="34" charset="-122"/>
                      <a:ea typeface="微软雅黑" panose="020B0503020204020204" pitchFamily="34" charset="-122"/>
                      <a:cs typeface="+mn-cs"/>
                      <a:sym typeface="FZLanTingHeiS-DB-GB"/>
                    </a:rPr>
                    <a:t>推荐</a:t>
                  </a:r>
                  <a:endParaRPr kumimoji="0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  <a:sym typeface="FZLanTingHeiS-DB-GB"/>
                  </a:endParaRPr>
                </a:p>
              </p:txBody>
            </p:sp>
            <p:sp>
              <p:nvSpPr>
                <p:cNvPr id="103" name="文心大模型">
                  <a:extLst>
                    <a:ext uri="{FF2B5EF4-FFF2-40B4-BE49-F238E27FC236}">
                      <a16:creationId xmlns:a16="http://schemas.microsoft.com/office/drawing/2014/main" id="{652E0B76-D65A-5365-CAEA-AFF437048B4D}"/>
                    </a:ext>
                  </a:extLst>
                </p:cNvPr>
                <p:cNvSpPr txBox="1"/>
                <p:nvPr/>
              </p:nvSpPr>
              <p:spPr>
                <a:xfrm>
                  <a:off x="9209759" y="4697498"/>
                  <a:ext cx="1617316" cy="50005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24083" tIns="24083" rIns="24083" bIns="24083" numCol="1" anchor="ctr">
                  <a:noAutofit/>
                </a:bodyPr>
                <a:lstStyle>
                  <a:lvl1pPr defTabSz="782696">
                    <a:lnSpc>
                      <a:spcPct val="150000"/>
                    </a:lnSpc>
                    <a:defRPr sz="2600"/>
                  </a:lvl1pPr>
                </a:lstStyle>
                <a:p>
                  <a:pPr marL="0" marR="0" lvl="0" indent="0" algn="ctr" defTabSz="391348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微软雅黑" panose="020B0503020204020204" pitchFamily="34" charset="-122"/>
                      <a:ea typeface="微软雅黑" panose="020B0503020204020204" pitchFamily="34" charset="-122"/>
                      <a:cs typeface="+mn-cs"/>
                      <a:sym typeface="FZLanTingHeiS-DB-GB"/>
                    </a:rPr>
                    <a:t>文心大模型</a:t>
                  </a:r>
                  <a:endParaRPr kumimoji="0" sz="1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  <a:sym typeface="FZLanTingHeiS-DB-GB"/>
                  </a:endParaRPr>
                </a:p>
              </p:txBody>
            </p:sp>
            <p:sp>
              <p:nvSpPr>
                <p:cNvPr id="104" name="开发">
                  <a:extLst>
                    <a:ext uri="{FF2B5EF4-FFF2-40B4-BE49-F238E27FC236}">
                      <a16:creationId xmlns:a16="http://schemas.microsoft.com/office/drawing/2014/main" id="{31C44569-C753-2E3A-57B3-D0CA5D9BDFF8}"/>
                    </a:ext>
                  </a:extLst>
                </p:cNvPr>
                <p:cNvSpPr txBox="1"/>
                <p:nvPr/>
              </p:nvSpPr>
              <p:spPr>
                <a:xfrm>
                  <a:off x="1597925" y="5552713"/>
                  <a:ext cx="1454430" cy="39604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24083" tIns="24083" rIns="24083" bIns="24083" numCol="1" anchor="ctr">
                  <a:noAutofit/>
                </a:bodyPr>
                <a:lstStyle>
                  <a:lvl1pPr defTabSz="782696">
                    <a:defRPr sz="3500"/>
                  </a:lvl1pPr>
                </a:lstStyle>
                <a:p>
                  <a:pPr marL="0" marR="0" lvl="0" indent="0" algn="ctr" defTabSz="391348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微软雅黑" panose="020B0503020204020204" pitchFamily="34" charset="-122"/>
                      <a:ea typeface="微软雅黑" panose="020B0503020204020204" pitchFamily="34" charset="-122"/>
                      <a:cs typeface="+mn-cs"/>
                      <a:sym typeface="FZLanTingHeiS-DB-GB"/>
                    </a:rPr>
                    <a:t>开发</a:t>
                  </a:r>
                  <a:endParaRPr kumimoji="0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  <a:sym typeface="FZLanTingHeiS-DB-GB"/>
                  </a:endParaRPr>
                </a:p>
              </p:txBody>
            </p:sp>
            <p:sp>
              <p:nvSpPr>
                <p:cNvPr id="105" name="训练">
                  <a:extLst>
                    <a:ext uri="{FF2B5EF4-FFF2-40B4-BE49-F238E27FC236}">
                      <a16:creationId xmlns:a16="http://schemas.microsoft.com/office/drawing/2014/main" id="{A6865844-3C4A-27E0-E923-752CB3FDFE19}"/>
                    </a:ext>
                  </a:extLst>
                </p:cNvPr>
                <p:cNvSpPr txBox="1"/>
                <p:nvPr/>
              </p:nvSpPr>
              <p:spPr>
                <a:xfrm>
                  <a:off x="3638411" y="5550526"/>
                  <a:ext cx="1454430" cy="39604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24083" tIns="24083" rIns="24083" bIns="24083" numCol="1" anchor="ctr">
                  <a:noAutofit/>
                </a:bodyPr>
                <a:lstStyle>
                  <a:lvl1pPr defTabSz="782696">
                    <a:defRPr sz="3500"/>
                  </a:lvl1pPr>
                </a:lstStyle>
                <a:p>
                  <a:pPr marL="0" marR="0" lvl="0" indent="0" algn="ctr" defTabSz="391348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sz="14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微软雅黑" panose="020B0503020204020204" pitchFamily="34" charset="-122"/>
                      <a:ea typeface="微软雅黑" panose="020B0503020204020204" pitchFamily="34" charset="-122"/>
                      <a:cs typeface="+mn-cs"/>
                      <a:sym typeface="FZLanTingHeiS-DB-GB"/>
                    </a:rPr>
                    <a:t>训练</a:t>
                  </a:r>
                </a:p>
              </p:txBody>
            </p:sp>
            <p:sp>
              <p:nvSpPr>
                <p:cNvPr id="106" name="推理部署">
                  <a:extLst>
                    <a:ext uri="{FF2B5EF4-FFF2-40B4-BE49-F238E27FC236}">
                      <a16:creationId xmlns:a16="http://schemas.microsoft.com/office/drawing/2014/main" id="{98663531-7521-2C5E-344E-28C85C31B909}"/>
                    </a:ext>
                  </a:extLst>
                </p:cNvPr>
                <p:cNvSpPr txBox="1"/>
                <p:nvPr/>
              </p:nvSpPr>
              <p:spPr>
                <a:xfrm>
                  <a:off x="7416380" y="5550526"/>
                  <a:ext cx="1454430" cy="39604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24083" tIns="24083" rIns="24083" bIns="24083" numCol="1" anchor="ctr">
                  <a:noAutofit/>
                </a:bodyPr>
                <a:lstStyle>
                  <a:lvl1pPr defTabSz="782696">
                    <a:defRPr sz="3500"/>
                  </a:lvl1pPr>
                </a:lstStyle>
                <a:p>
                  <a:pPr marL="0" marR="0" lvl="0" indent="0" algn="ctr" defTabSz="391348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sz="14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微软雅黑" panose="020B0503020204020204" pitchFamily="34" charset="-122"/>
                      <a:ea typeface="微软雅黑" panose="020B0503020204020204" pitchFamily="34" charset="-122"/>
                      <a:cs typeface="+mn-cs"/>
                      <a:sym typeface="FZLanTingHeiS-DB-GB"/>
                    </a:rPr>
                    <a:t>推理部署</a:t>
                  </a:r>
                </a:p>
              </p:txBody>
            </p:sp>
            <p:sp>
              <p:nvSpPr>
                <p:cNvPr id="107" name="大模型训推一体">
                  <a:extLst>
                    <a:ext uri="{FF2B5EF4-FFF2-40B4-BE49-F238E27FC236}">
                      <a16:creationId xmlns:a16="http://schemas.microsoft.com/office/drawing/2014/main" id="{90931EF4-1AB4-8CDF-87CD-F23A032B5C5D}"/>
                    </a:ext>
                  </a:extLst>
                </p:cNvPr>
                <p:cNvSpPr txBox="1"/>
                <p:nvPr/>
              </p:nvSpPr>
              <p:spPr>
                <a:xfrm>
                  <a:off x="9298058" y="3801742"/>
                  <a:ext cx="1585214" cy="31451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24083" tIns="24083" rIns="24083" bIns="24083" numCol="1" anchor="ctr">
                  <a:noAutofit/>
                </a:bodyPr>
                <a:lstStyle>
                  <a:lvl1pPr defTabSz="782696">
                    <a:lnSpc>
                      <a:spcPct val="130000"/>
                    </a:lnSpc>
                    <a:defRPr sz="2600"/>
                  </a:lvl1pPr>
                </a:lstStyle>
                <a:p>
                  <a:pPr marL="0" marR="0" lvl="0" indent="0" algn="ctr" defTabSz="391348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微软雅黑" panose="020B0503020204020204" pitchFamily="34" charset="-122"/>
                      <a:ea typeface="微软雅黑" panose="020B0503020204020204" pitchFamily="34" charset="-122"/>
                      <a:cs typeface="+mn-cs"/>
                      <a:sym typeface="FZLanTingHeiS-DB-GB"/>
                    </a:rPr>
                    <a:t>大模型</a:t>
                  </a:r>
                  <a:endParaRPr kumimoji="0" lang="en-US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  <a:sym typeface="FZLanTingHeiS-DB-GB"/>
                  </a:endParaRPr>
                </a:p>
                <a:p>
                  <a:pPr marL="0" marR="0" lvl="0" indent="0" algn="ctr" defTabSz="391348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微软雅黑" panose="020B0503020204020204" pitchFamily="34" charset="-122"/>
                      <a:ea typeface="微软雅黑" panose="020B0503020204020204" pitchFamily="34" charset="-122"/>
                      <a:cs typeface="+mn-cs"/>
                      <a:sym typeface="FZLanTingHeiS-DB-GB"/>
                    </a:rPr>
                    <a:t>训推一体</a:t>
                  </a:r>
                  <a:endParaRPr kumimoji="0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  <a:sym typeface="FZLanTingHeiS-DB-GB"/>
                  </a:endParaRPr>
                </a:p>
              </p:txBody>
            </p:sp>
            <p:sp>
              <p:nvSpPr>
                <p:cNvPr id="108" name="时间序列">
                  <a:extLst>
                    <a:ext uri="{FF2B5EF4-FFF2-40B4-BE49-F238E27FC236}">
                      <a16:creationId xmlns:a16="http://schemas.microsoft.com/office/drawing/2014/main" id="{DDF21909-CB56-2492-09D2-508730C5C55B}"/>
                    </a:ext>
                  </a:extLst>
                </p:cNvPr>
                <p:cNvSpPr txBox="1"/>
                <p:nvPr/>
              </p:nvSpPr>
              <p:spPr>
                <a:xfrm>
                  <a:off x="7479989" y="4697498"/>
                  <a:ext cx="1882850" cy="50005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24083" tIns="24083" rIns="24083" bIns="24083" numCol="1" anchor="ctr">
                  <a:noAutofit/>
                </a:bodyPr>
                <a:lstStyle>
                  <a:lvl1pPr defTabSz="782696">
                    <a:lnSpc>
                      <a:spcPct val="150000"/>
                    </a:lnSpc>
                    <a:defRPr sz="2600"/>
                  </a:lvl1pPr>
                </a:lstStyle>
                <a:p>
                  <a:pPr marL="0" marR="0" lvl="0" indent="0" algn="ctr" defTabSz="391348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微软雅黑" panose="020B0503020204020204" pitchFamily="34" charset="-122"/>
                      <a:ea typeface="微软雅黑" panose="020B0503020204020204" pitchFamily="34" charset="-122"/>
                      <a:cs typeface="+mn-cs"/>
                      <a:sym typeface="FZLanTingHeiS-DB-GB"/>
                    </a:rPr>
                    <a:t>时间序列</a:t>
                  </a:r>
                  <a:endParaRPr kumimoji="0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  <a:sym typeface="FZLanTingHeiS-DB-GB"/>
                  </a:endParaRPr>
                </a:p>
              </p:txBody>
            </p:sp>
            <p:sp>
              <p:nvSpPr>
                <p:cNvPr id="109" name="动态图">
                  <a:extLst>
                    <a:ext uri="{FF2B5EF4-FFF2-40B4-BE49-F238E27FC236}">
                      <a16:creationId xmlns:a16="http://schemas.microsoft.com/office/drawing/2014/main" id="{CCC790DA-1B6F-CC40-416B-C7F7E6765F3C}"/>
                    </a:ext>
                  </a:extLst>
                </p:cNvPr>
                <p:cNvSpPr txBox="1"/>
                <p:nvPr/>
              </p:nvSpPr>
              <p:spPr>
                <a:xfrm>
                  <a:off x="1453628" y="6023636"/>
                  <a:ext cx="861185" cy="689461"/>
                </a:xfrm>
                <a:prstGeom prst="rect">
                  <a:avLst/>
                </a:prstGeom>
                <a:solidFill>
                  <a:srgbClr val="374364">
                    <a:alpha val="55000"/>
                  </a:srgbClr>
                </a:solidFill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24083" tIns="24083" rIns="24083" bIns="24083" numCol="1" anchor="ctr">
                  <a:noAutofit/>
                </a:bodyPr>
                <a:lstStyle>
                  <a:lvl1pPr defTabSz="782696">
                    <a:defRPr sz="2400">
                      <a:solidFill>
                        <a:srgbClr val="FFFFFF">
                          <a:alpha val="90963"/>
                        </a:srgbClr>
                      </a:solidFill>
                    </a:defRPr>
                  </a:lvl1pPr>
                </a:lstStyle>
                <a:p>
                  <a:pPr marL="0" marR="0" lvl="0" indent="0" algn="ctr" defTabSz="391348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sz="11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>
                          <a:alpha val="90963"/>
                        </a:srgbClr>
                      </a:solidFill>
                      <a:effectLst/>
                      <a:uLnTx/>
                      <a:uFillTx/>
                      <a:latin typeface="微软雅黑" panose="020B0503020204020204" pitchFamily="34" charset="-122"/>
                      <a:ea typeface="微软雅黑" panose="020B0503020204020204" pitchFamily="34" charset="-122"/>
                      <a:cs typeface="+mn-cs"/>
                      <a:sym typeface="FZLanTingHeiS-DB-GB"/>
                    </a:rPr>
                    <a:t>动态图</a:t>
                  </a:r>
                </a:p>
              </p:txBody>
            </p:sp>
            <p:sp>
              <p:nvSpPr>
                <p:cNvPr id="110" name="静态图">
                  <a:extLst>
                    <a:ext uri="{FF2B5EF4-FFF2-40B4-BE49-F238E27FC236}">
                      <a16:creationId xmlns:a16="http://schemas.microsoft.com/office/drawing/2014/main" id="{66DC330E-BC0A-30DE-96D0-6B25171FEDF0}"/>
                    </a:ext>
                  </a:extLst>
                </p:cNvPr>
                <p:cNvSpPr txBox="1"/>
                <p:nvPr/>
              </p:nvSpPr>
              <p:spPr>
                <a:xfrm>
                  <a:off x="2335467" y="6023636"/>
                  <a:ext cx="861185" cy="689461"/>
                </a:xfrm>
                <a:prstGeom prst="rect">
                  <a:avLst/>
                </a:prstGeom>
                <a:solidFill>
                  <a:srgbClr val="374364">
                    <a:alpha val="55000"/>
                  </a:srgbClr>
                </a:solidFill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24083" tIns="24083" rIns="24083" bIns="24083" numCol="1" anchor="ctr">
                  <a:noAutofit/>
                </a:bodyPr>
                <a:lstStyle>
                  <a:lvl1pPr defTabSz="782696">
                    <a:defRPr sz="2400">
                      <a:solidFill>
                        <a:srgbClr val="FFFFFF">
                          <a:alpha val="90963"/>
                        </a:srgbClr>
                      </a:solidFill>
                    </a:defRPr>
                  </a:lvl1pPr>
                </a:lstStyle>
                <a:p>
                  <a:pPr marL="0" marR="0" lvl="0" indent="0" algn="ctr" defTabSz="391348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sz="11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>
                          <a:alpha val="90963"/>
                        </a:srgbClr>
                      </a:solidFill>
                      <a:effectLst/>
                      <a:uLnTx/>
                      <a:uFillTx/>
                      <a:latin typeface="微软雅黑" panose="020B0503020204020204" pitchFamily="34" charset="-122"/>
                      <a:ea typeface="微软雅黑" panose="020B0503020204020204" pitchFamily="34" charset="-122"/>
                      <a:cs typeface="+mn-cs"/>
                      <a:sym typeface="FZLanTingHeiS-DB-GB"/>
                    </a:rPr>
                    <a:t>静态图</a:t>
                  </a:r>
                </a:p>
              </p:txBody>
            </p:sp>
            <p:sp>
              <p:nvSpPr>
                <p:cNvPr id="111" name="大规模…">
                  <a:extLst>
                    <a:ext uri="{FF2B5EF4-FFF2-40B4-BE49-F238E27FC236}">
                      <a16:creationId xmlns:a16="http://schemas.microsoft.com/office/drawing/2014/main" id="{FD5631B8-A3BD-DB39-25E7-8C1CF9B7FD66}"/>
                    </a:ext>
                  </a:extLst>
                </p:cNvPr>
                <p:cNvSpPr txBox="1"/>
                <p:nvPr/>
              </p:nvSpPr>
              <p:spPr>
                <a:xfrm>
                  <a:off x="3298946" y="6023636"/>
                  <a:ext cx="1074260" cy="689461"/>
                </a:xfrm>
                <a:prstGeom prst="rect">
                  <a:avLst/>
                </a:prstGeom>
                <a:solidFill>
                  <a:srgbClr val="374364">
                    <a:alpha val="55000"/>
                  </a:srgbClr>
                </a:solidFill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24083" tIns="24083" rIns="24083" bIns="24083" numCol="1" anchor="ctr">
                  <a:noAutofit/>
                </a:bodyPr>
                <a:lstStyle/>
                <a:p>
                  <a:pPr marL="0" marR="0" lvl="0" indent="0" algn="ctr" defTabSz="391348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2400">
                      <a:solidFill>
                        <a:srgbClr val="FFFFFF">
                          <a:alpha val="90963"/>
                        </a:srgbClr>
                      </a:solidFill>
                    </a:defRPr>
                  </a:pPr>
                  <a:r>
                    <a:rPr kumimoji="0" sz="11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>
                          <a:alpha val="90963"/>
                        </a:srgbClr>
                      </a:solidFill>
                      <a:effectLst/>
                      <a:uLnTx/>
                      <a:uFillTx/>
                      <a:latin typeface="微软雅黑" panose="020B0503020204020204" pitchFamily="34" charset="-122"/>
                      <a:ea typeface="微软雅黑" panose="020B0503020204020204" pitchFamily="34" charset="-122"/>
                      <a:cs typeface="+mn-cs"/>
                      <a:sym typeface="FZLanTingHeiS-DB-GB"/>
                    </a:rPr>
                    <a:t>大规模</a:t>
                  </a:r>
                  <a:endParaRPr kumimoji="0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>
                        <a:alpha val="90963"/>
                      </a:srgbClr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  <a:sym typeface="FZLanTingHeiS-DB-GB"/>
                  </a:endParaRPr>
                </a:p>
                <a:p>
                  <a:pPr marL="0" marR="0" lvl="0" indent="0" algn="ctr" defTabSz="391348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2400">
                      <a:solidFill>
                        <a:srgbClr val="FFFFFF">
                          <a:alpha val="90963"/>
                        </a:srgbClr>
                      </a:solidFill>
                    </a:defRPr>
                  </a:pPr>
                  <a:r>
                    <a:rPr kumimoji="0" sz="11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>
                          <a:alpha val="90963"/>
                        </a:srgbClr>
                      </a:solidFill>
                      <a:effectLst/>
                      <a:uLnTx/>
                      <a:uFillTx/>
                      <a:latin typeface="微软雅黑" panose="020B0503020204020204" pitchFamily="34" charset="-122"/>
                      <a:ea typeface="微软雅黑" panose="020B0503020204020204" pitchFamily="34" charset="-122"/>
                      <a:cs typeface="+mn-cs"/>
                      <a:sym typeface="FZLanTingHeiS-DB-GB"/>
                    </a:rPr>
                    <a:t>分布式训练</a:t>
                  </a:r>
                  <a:endParaRPr kumimoji="0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>
                        <a:alpha val="90963"/>
                      </a:srgbClr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  <a:sym typeface="FZLanTingHeiS-DB-GB"/>
                  </a:endParaRPr>
                </a:p>
              </p:txBody>
            </p:sp>
            <p:sp>
              <p:nvSpPr>
                <p:cNvPr id="112" name="产业级…">
                  <a:extLst>
                    <a:ext uri="{FF2B5EF4-FFF2-40B4-BE49-F238E27FC236}">
                      <a16:creationId xmlns:a16="http://schemas.microsoft.com/office/drawing/2014/main" id="{B504AB0D-6445-605A-C1CA-9778B39BB37F}"/>
                    </a:ext>
                  </a:extLst>
                </p:cNvPr>
                <p:cNvSpPr txBox="1"/>
                <p:nvPr/>
              </p:nvSpPr>
              <p:spPr>
                <a:xfrm>
                  <a:off x="4406314" y="6023636"/>
                  <a:ext cx="1038692" cy="689461"/>
                </a:xfrm>
                <a:prstGeom prst="rect">
                  <a:avLst/>
                </a:prstGeom>
                <a:solidFill>
                  <a:srgbClr val="374364">
                    <a:alpha val="55000"/>
                  </a:srgbClr>
                </a:solidFill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24083" tIns="24083" rIns="24083" bIns="24083" numCol="1" anchor="ctr">
                  <a:noAutofit/>
                </a:bodyPr>
                <a:lstStyle/>
                <a:p>
                  <a:pPr marL="0" marR="0" lvl="0" indent="0" algn="ctr" defTabSz="391348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2400">
                      <a:solidFill>
                        <a:srgbClr val="FFFFFF">
                          <a:alpha val="90963"/>
                        </a:srgbClr>
                      </a:solidFill>
                    </a:defRPr>
                  </a:pPr>
                  <a:r>
                    <a:rPr kumimoji="0" sz="11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>
                          <a:alpha val="90963"/>
                        </a:srgbClr>
                      </a:solidFill>
                      <a:effectLst/>
                      <a:uLnTx/>
                      <a:uFillTx/>
                      <a:latin typeface="微软雅黑" panose="020B0503020204020204" pitchFamily="34" charset="-122"/>
                      <a:ea typeface="微软雅黑" panose="020B0503020204020204" pitchFamily="34" charset="-122"/>
                      <a:cs typeface="+mn-cs"/>
                      <a:sym typeface="FZLanTingHeiS-DB-GB"/>
                    </a:rPr>
                    <a:t>产业级</a:t>
                  </a:r>
                  <a:endParaRPr kumimoji="0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>
                        <a:alpha val="90963"/>
                      </a:srgbClr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  <a:sym typeface="FZLanTingHeiS-DB-GB"/>
                  </a:endParaRPr>
                </a:p>
                <a:p>
                  <a:pPr marL="0" marR="0" lvl="0" indent="0" algn="ctr" defTabSz="391348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2400">
                      <a:solidFill>
                        <a:srgbClr val="FFFFFF">
                          <a:alpha val="90963"/>
                        </a:srgbClr>
                      </a:solidFill>
                    </a:defRPr>
                  </a:pPr>
                  <a:r>
                    <a:rPr kumimoji="0" sz="11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>
                          <a:alpha val="90963"/>
                        </a:srgbClr>
                      </a:solidFill>
                      <a:effectLst/>
                      <a:uLnTx/>
                      <a:uFillTx/>
                      <a:latin typeface="微软雅黑" panose="020B0503020204020204" pitchFamily="34" charset="-122"/>
                      <a:ea typeface="微软雅黑" panose="020B0503020204020204" pitchFamily="34" charset="-122"/>
                      <a:cs typeface="+mn-cs"/>
                      <a:sym typeface="FZLanTingHeiS-DB-GB"/>
                    </a:rPr>
                    <a:t>数据处理</a:t>
                  </a:r>
                  <a:endParaRPr kumimoji="0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>
                        <a:alpha val="90963"/>
                      </a:srgbClr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  <a:sym typeface="FZLanTingHeiS-DB-GB"/>
                  </a:endParaRPr>
                </a:p>
              </p:txBody>
            </p:sp>
            <p:sp>
              <p:nvSpPr>
                <p:cNvPr id="113" name="服务器…">
                  <a:extLst>
                    <a:ext uri="{FF2B5EF4-FFF2-40B4-BE49-F238E27FC236}">
                      <a16:creationId xmlns:a16="http://schemas.microsoft.com/office/drawing/2014/main" id="{3774E057-4AE3-AB0A-035A-5D1F58DEBDF9}"/>
                    </a:ext>
                  </a:extLst>
                </p:cNvPr>
                <p:cNvSpPr txBox="1"/>
                <p:nvPr/>
              </p:nvSpPr>
              <p:spPr>
                <a:xfrm>
                  <a:off x="6419044" y="6023636"/>
                  <a:ext cx="879320" cy="689461"/>
                </a:xfrm>
                <a:prstGeom prst="rect">
                  <a:avLst/>
                </a:prstGeom>
                <a:solidFill>
                  <a:srgbClr val="374364">
                    <a:alpha val="55000"/>
                  </a:srgbClr>
                </a:solidFill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24083" tIns="24083" rIns="24083" bIns="24083" numCol="1" anchor="ctr">
                  <a:noAutofit/>
                </a:bodyPr>
                <a:lstStyle/>
                <a:p>
                  <a:pPr marL="0" marR="0" lvl="0" indent="0" algn="ctr" defTabSz="391348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2400">
                      <a:solidFill>
                        <a:srgbClr val="FFFFFF">
                          <a:alpha val="90963"/>
                        </a:srgbClr>
                      </a:solidFill>
                    </a:defRPr>
                  </a:pPr>
                  <a:r>
                    <a:rPr kumimoji="0" sz="11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>
                          <a:alpha val="90963"/>
                        </a:srgbClr>
                      </a:solidFill>
                      <a:effectLst/>
                      <a:uLnTx/>
                      <a:uFillTx/>
                      <a:latin typeface="微软雅黑" panose="020B0503020204020204" pitchFamily="34" charset="-122"/>
                      <a:ea typeface="微软雅黑" panose="020B0503020204020204" pitchFamily="34" charset="-122"/>
                      <a:cs typeface="+mn-cs"/>
                      <a:sym typeface="FZLanTingHeiS-DB-GB"/>
                    </a:rPr>
                    <a:t>服务器</a:t>
                  </a:r>
                  <a:endParaRPr kumimoji="0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>
                        <a:alpha val="90963"/>
                      </a:srgbClr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  <a:sym typeface="FZLanTingHeiS-DB-GB"/>
                  </a:endParaRPr>
                </a:p>
                <a:p>
                  <a:pPr marL="0" marR="0" lvl="0" indent="0" algn="ctr" defTabSz="391348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2400">
                      <a:solidFill>
                        <a:srgbClr val="FFFFFF">
                          <a:alpha val="90963"/>
                        </a:srgbClr>
                      </a:solidFill>
                    </a:defRPr>
                  </a:pPr>
                  <a:r>
                    <a:rPr kumimoji="0" sz="11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>
                          <a:alpha val="90963"/>
                        </a:srgbClr>
                      </a:solidFill>
                      <a:effectLst/>
                      <a:uLnTx/>
                      <a:uFillTx/>
                      <a:latin typeface="微软雅黑" panose="020B0503020204020204" pitchFamily="34" charset="-122"/>
                      <a:ea typeface="微软雅黑" panose="020B0503020204020204" pitchFamily="34" charset="-122"/>
                      <a:cs typeface="+mn-cs"/>
                      <a:sym typeface="FZLanTingHeiS-DB-GB"/>
                    </a:rPr>
                    <a:t>推理引擎</a:t>
                  </a:r>
                  <a:endParaRPr kumimoji="0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>
                        <a:alpha val="90963"/>
                      </a:srgbClr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  <a:sym typeface="FZLanTingHeiS-DB-GB"/>
                  </a:endParaRPr>
                </a:p>
              </p:txBody>
            </p:sp>
            <p:sp>
              <p:nvSpPr>
                <p:cNvPr id="114" name="边缘与移动…">
                  <a:extLst>
                    <a:ext uri="{FF2B5EF4-FFF2-40B4-BE49-F238E27FC236}">
                      <a16:creationId xmlns:a16="http://schemas.microsoft.com/office/drawing/2014/main" id="{144EDD2F-1DFE-463E-F205-49BD91F5BCD2}"/>
                    </a:ext>
                  </a:extLst>
                </p:cNvPr>
                <p:cNvSpPr txBox="1"/>
                <p:nvPr/>
              </p:nvSpPr>
              <p:spPr>
                <a:xfrm>
                  <a:off x="7325746" y="6023636"/>
                  <a:ext cx="949024" cy="689461"/>
                </a:xfrm>
                <a:prstGeom prst="rect">
                  <a:avLst/>
                </a:prstGeom>
                <a:solidFill>
                  <a:srgbClr val="374364">
                    <a:alpha val="55000"/>
                  </a:srgbClr>
                </a:solidFill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24083" tIns="24083" rIns="24083" bIns="24083" numCol="1" anchor="ctr">
                  <a:noAutofit/>
                </a:bodyPr>
                <a:lstStyle/>
                <a:p>
                  <a:pPr marL="0" marR="0" lvl="0" indent="0" algn="ctr" defTabSz="391348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2400">
                      <a:solidFill>
                        <a:srgbClr val="FFFFFF">
                          <a:alpha val="90963"/>
                        </a:srgbClr>
                      </a:solidFill>
                    </a:defRPr>
                  </a:pPr>
                  <a:r>
                    <a:rPr kumimoji="0" sz="11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>
                          <a:alpha val="90963"/>
                        </a:srgbClr>
                      </a:solidFill>
                      <a:effectLst/>
                      <a:uLnTx/>
                      <a:uFillTx/>
                      <a:latin typeface="微软雅黑" panose="020B0503020204020204" pitchFamily="34" charset="-122"/>
                      <a:ea typeface="微软雅黑" panose="020B0503020204020204" pitchFamily="34" charset="-122"/>
                      <a:cs typeface="+mn-cs"/>
                      <a:sym typeface="FZLanTingHeiS-DB-GB"/>
                    </a:rPr>
                    <a:t>边缘与移动</a:t>
                  </a:r>
                  <a:endParaRPr kumimoji="0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>
                        <a:alpha val="90963"/>
                      </a:srgbClr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  <a:sym typeface="FZLanTingHeiS-DB-GB"/>
                  </a:endParaRPr>
                </a:p>
                <a:p>
                  <a:pPr marL="0" marR="0" lvl="0" indent="0" algn="ctr" defTabSz="391348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2400">
                      <a:solidFill>
                        <a:srgbClr val="FFFFFF">
                          <a:alpha val="90963"/>
                        </a:srgbClr>
                      </a:solidFill>
                    </a:defRPr>
                  </a:pPr>
                  <a:r>
                    <a:rPr kumimoji="0" sz="11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>
                          <a:alpha val="90963"/>
                        </a:srgbClr>
                      </a:solidFill>
                      <a:effectLst/>
                      <a:uLnTx/>
                      <a:uFillTx/>
                      <a:latin typeface="微软雅黑" panose="020B0503020204020204" pitchFamily="34" charset="-122"/>
                      <a:ea typeface="微软雅黑" panose="020B0503020204020204" pitchFamily="34" charset="-122"/>
                      <a:cs typeface="+mn-cs"/>
                      <a:sym typeface="FZLanTingHeiS-DB-GB"/>
                    </a:rPr>
                    <a:t>端推理引擎</a:t>
                  </a:r>
                  <a:endParaRPr kumimoji="0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>
                        <a:alpha val="90963"/>
                      </a:srgbClr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  <a:sym typeface="FZLanTingHeiS-DB-GB"/>
                  </a:endParaRPr>
                </a:p>
              </p:txBody>
            </p:sp>
            <p:sp>
              <p:nvSpPr>
                <p:cNvPr id="115" name="前端…">
                  <a:extLst>
                    <a:ext uri="{FF2B5EF4-FFF2-40B4-BE49-F238E27FC236}">
                      <a16:creationId xmlns:a16="http://schemas.microsoft.com/office/drawing/2014/main" id="{828248DD-920D-ADB3-0D6F-CEC9225C37EF}"/>
                    </a:ext>
                  </a:extLst>
                </p:cNvPr>
                <p:cNvSpPr txBox="1"/>
                <p:nvPr/>
              </p:nvSpPr>
              <p:spPr>
                <a:xfrm>
                  <a:off x="8302152" y="6023636"/>
                  <a:ext cx="862740" cy="689461"/>
                </a:xfrm>
                <a:prstGeom prst="rect">
                  <a:avLst/>
                </a:prstGeom>
                <a:solidFill>
                  <a:srgbClr val="374364">
                    <a:alpha val="55000"/>
                  </a:srgbClr>
                </a:solidFill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24083" tIns="24083" rIns="24083" bIns="24083" numCol="1" anchor="ctr">
                  <a:noAutofit/>
                </a:bodyPr>
                <a:lstStyle/>
                <a:p>
                  <a:pPr marL="0" marR="0" lvl="0" indent="0" algn="ctr" defTabSz="391348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2400">
                      <a:solidFill>
                        <a:srgbClr val="FFFFFF">
                          <a:alpha val="90963"/>
                        </a:srgbClr>
                      </a:solidFill>
                    </a:defRPr>
                  </a:pPr>
                  <a:r>
                    <a:rPr kumimoji="0" sz="11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>
                          <a:alpha val="90963"/>
                        </a:srgbClr>
                      </a:solidFill>
                      <a:effectLst/>
                      <a:uLnTx/>
                      <a:uFillTx/>
                      <a:latin typeface="微软雅黑" panose="020B0503020204020204" pitchFamily="34" charset="-122"/>
                      <a:ea typeface="微软雅黑" panose="020B0503020204020204" pitchFamily="34" charset="-122"/>
                      <a:cs typeface="+mn-cs"/>
                      <a:sym typeface="FZLanTingHeiS-DB-GB"/>
                    </a:rPr>
                    <a:t>前端</a:t>
                  </a:r>
                  <a:endParaRPr kumimoji="0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>
                        <a:alpha val="90963"/>
                      </a:srgbClr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  <a:sym typeface="FZLanTingHeiS-DB-GB"/>
                  </a:endParaRPr>
                </a:p>
                <a:p>
                  <a:pPr marL="0" marR="0" lvl="0" indent="0" algn="ctr" defTabSz="391348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2400">
                      <a:solidFill>
                        <a:srgbClr val="FFFFFF">
                          <a:alpha val="90963"/>
                        </a:srgbClr>
                      </a:solidFill>
                    </a:defRPr>
                  </a:pPr>
                  <a:r>
                    <a:rPr kumimoji="0" sz="11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>
                          <a:alpha val="90963"/>
                        </a:srgbClr>
                      </a:solidFill>
                      <a:effectLst/>
                      <a:uLnTx/>
                      <a:uFillTx/>
                      <a:latin typeface="微软雅黑" panose="020B0503020204020204" pitchFamily="34" charset="-122"/>
                      <a:ea typeface="微软雅黑" panose="020B0503020204020204" pitchFamily="34" charset="-122"/>
                      <a:cs typeface="+mn-cs"/>
                      <a:sym typeface="FZLanTingHeiS-DB-GB"/>
                    </a:rPr>
                    <a:t>推理引擎</a:t>
                  </a:r>
                  <a:endParaRPr kumimoji="0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>
                        <a:alpha val="90963"/>
                      </a:srgbClr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  <a:sym typeface="FZLanTingHeiS-DB-GB"/>
                  </a:endParaRPr>
                </a:p>
              </p:txBody>
            </p:sp>
            <p:sp>
              <p:nvSpPr>
                <p:cNvPr id="116" name="服务化…">
                  <a:extLst>
                    <a:ext uri="{FF2B5EF4-FFF2-40B4-BE49-F238E27FC236}">
                      <a16:creationId xmlns:a16="http://schemas.microsoft.com/office/drawing/2014/main" id="{8DF305EF-658E-0703-67AF-342196872508}"/>
                    </a:ext>
                  </a:extLst>
                </p:cNvPr>
                <p:cNvSpPr txBox="1"/>
                <p:nvPr/>
              </p:nvSpPr>
              <p:spPr>
                <a:xfrm>
                  <a:off x="9192274" y="6023636"/>
                  <a:ext cx="690015" cy="689461"/>
                </a:xfrm>
                <a:prstGeom prst="rect">
                  <a:avLst/>
                </a:prstGeom>
                <a:solidFill>
                  <a:srgbClr val="374364">
                    <a:alpha val="55000"/>
                  </a:srgbClr>
                </a:solidFill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24083" tIns="24083" rIns="24083" bIns="24083" numCol="1" anchor="ctr">
                  <a:noAutofit/>
                </a:bodyPr>
                <a:lstStyle/>
                <a:p>
                  <a:pPr marL="0" marR="0" lvl="0" indent="0" algn="ctr" defTabSz="391348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2400">
                      <a:solidFill>
                        <a:srgbClr val="FFFFFF">
                          <a:alpha val="90963"/>
                        </a:srgbClr>
                      </a:solidFill>
                    </a:defRPr>
                  </a:pPr>
                  <a:r>
                    <a:rPr kumimoji="0" sz="11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>
                          <a:alpha val="90963"/>
                        </a:srgbClr>
                      </a:solidFill>
                      <a:effectLst/>
                      <a:uLnTx/>
                      <a:uFillTx/>
                      <a:latin typeface="微软雅黑" panose="020B0503020204020204" pitchFamily="34" charset="-122"/>
                      <a:ea typeface="微软雅黑" panose="020B0503020204020204" pitchFamily="34" charset="-122"/>
                      <a:cs typeface="+mn-cs"/>
                      <a:sym typeface="FZLanTingHeiS-DB-GB"/>
                    </a:rPr>
                    <a:t>服务化</a:t>
                  </a:r>
                  <a:endParaRPr kumimoji="0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>
                        <a:alpha val="90963"/>
                      </a:srgbClr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  <a:sym typeface="FZLanTingHeiS-DB-GB"/>
                  </a:endParaRPr>
                </a:p>
                <a:p>
                  <a:pPr marL="0" marR="0" lvl="0" indent="0" algn="ctr" defTabSz="391348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2400">
                      <a:solidFill>
                        <a:srgbClr val="FFFFFF">
                          <a:alpha val="90963"/>
                        </a:srgbClr>
                      </a:solidFill>
                    </a:defRPr>
                  </a:pPr>
                  <a:r>
                    <a:rPr kumimoji="0" sz="11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>
                          <a:alpha val="90963"/>
                        </a:srgbClr>
                      </a:solidFill>
                      <a:effectLst/>
                      <a:uLnTx/>
                      <a:uFillTx/>
                      <a:latin typeface="微软雅黑" panose="020B0503020204020204" pitchFamily="34" charset="-122"/>
                      <a:ea typeface="微软雅黑" panose="020B0503020204020204" pitchFamily="34" charset="-122"/>
                      <a:cs typeface="+mn-cs"/>
                      <a:sym typeface="FZLanTingHeiS-DB-GB"/>
                    </a:rPr>
                    <a:t>部署</a:t>
                  </a:r>
                  <a:endParaRPr kumimoji="0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>
                        <a:alpha val="90963"/>
                      </a:srgbClr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  <a:sym typeface="FZLanTingHeiS-DB-GB"/>
                  </a:endParaRPr>
                </a:p>
              </p:txBody>
            </p:sp>
            <p:sp>
              <p:nvSpPr>
                <p:cNvPr id="117" name="全场景…">
                  <a:extLst>
                    <a:ext uri="{FF2B5EF4-FFF2-40B4-BE49-F238E27FC236}">
                      <a16:creationId xmlns:a16="http://schemas.microsoft.com/office/drawing/2014/main" id="{200E9ACC-9FAF-B448-871F-FD24A6A6ABC2}"/>
                    </a:ext>
                  </a:extLst>
                </p:cNvPr>
                <p:cNvSpPr txBox="1"/>
                <p:nvPr/>
              </p:nvSpPr>
              <p:spPr>
                <a:xfrm>
                  <a:off x="9909673" y="6023636"/>
                  <a:ext cx="859826" cy="689461"/>
                </a:xfrm>
                <a:prstGeom prst="rect">
                  <a:avLst/>
                </a:prstGeom>
                <a:solidFill>
                  <a:srgbClr val="374364">
                    <a:alpha val="55000"/>
                  </a:srgbClr>
                </a:solidFill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24083" tIns="24083" rIns="24083" bIns="24083" numCol="1" anchor="ctr">
                  <a:noAutofit/>
                </a:bodyPr>
                <a:lstStyle/>
                <a:p>
                  <a:pPr marL="0" marR="0" lvl="0" indent="0" algn="ctr" defTabSz="391348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2400" spc="-48">
                      <a:solidFill>
                        <a:srgbClr val="FFFFFF">
                          <a:alpha val="90963"/>
                        </a:srgbClr>
                      </a:solidFill>
                    </a:defRPr>
                  </a:pPr>
                  <a:r>
                    <a:rPr kumimoji="0" sz="1100" b="1" i="0" u="none" strike="noStrike" kern="0" cap="none" spc="-24" normalizeH="0" baseline="0" noProof="0" dirty="0" err="1">
                      <a:ln>
                        <a:noFill/>
                      </a:ln>
                      <a:solidFill>
                        <a:srgbClr val="FFFFFF">
                          <a:alpha val="90963"/>
                        </a:srgbClr>
                      </a:solidFill>
                      <a:effectLst/>
                      <a:uLnTx/>
                      <a:uFillTx/>
                      <a:latin typeface="微软雅黑" panose="020B0503020204020204" pitchFamily="34" charset="-122"/>
                      <a:ea typeface="微软雅黑" panose="020B0503020204020204" pitchFamily="34" charset="-122"/>
                      <a:cs typeface="+mn-cs"/>
                      <a:sym typeface="FZLanTingHeiS-DB-GB"/>
                    </a:rPr>
                    <a:t>全场景</a:t>
                  </a:r>
                  <a:endParaRPr kumimoji="0" sz="1100" b="1" i="0" u="none" strike="noStrike" kern="0" cap="none" spc="-24" normalizeH="0" baseline="0" noProof="0" dirty="0">
                    <a:ln>
                      <a:noFill/>
                    </a:ln>
                    <a:solidFill>
                      <a:srgbClr val="FFFFFF">
                        <a:alpha val="90963"/>
                      </a:srgbClr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  <a:sym typeface="FZLanTingHeiS-DB-GB"/>
                  </a:endParaRPr>
                </a:p>
                <a:p>
                  <a:pPr marL="0" marR="0" lvl="0" indent="0" algn="ctr" defTabSz="391348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2400" spc="-48">
                      <a:solidFill>
                        <a:srgbClr val="FFFFFF">
                          <a:alpha val="90963"/>
                        </a:srgbClr>
                      </a:solidFill>
                    </a:defRPr>
                  </a:pPr>
                  <a:r>
                    <a:rPr kumimoji="0" sz="1100" b="1" i="0" u="none" strike="noStrike" kern="0" cap="none" spc="-24" normalizeH="0" baseline="0" noProof="0" dirty="0" err="1">
                      <a:ln>
                        <a:noFill/>
                      </a:ln>
                      <a:solidFill>
                        <a:srgbClr val="FFFFFF">
                          <a:alpha val="90963"/>
                        </a:srgbClr>
                      </a:solidFill>
                      <a:effectLst/>
                      <a:uLnTx/>
                      <a:uFillTx/>
                      <a:latin typeface="微软雅黑" panose="020B0503020204020204" pitchFamily="34" charset="-122"/>
                      <a:ea typeface="微软雅黑" panose="020B0503020204020204" pitchFamily="34" charset="-122"/>
                      <a:cs typeface="+mn-cs"/>
                      <a:sym typeface="FZLanTingHeiS-DB-GB"/>
                    </a:rPr>
                    <a:t>统一部署</a:t>
                  </a:r>
                  <a:endParaRPr kumimoji="0" sz="1100" b="1" i="0" u="none" strike="noStrike" kern="0" cap="none" spc="-24" normalizeH="0" baseline="0" noProof="0" dirty="0">
                    <a:ln>
                      <a:noFill/>
                    </a:ln>
                    <a:solidFill>
                      <a:srgbClr val="FFFFFF">
                        <a:alpha val="90963"/>
                      </a:srgbClr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  <a:sym typeface="FZLanTingHeiS-DB-GB"/>
                  </a:endParaRPr>
                </a:p>
              </p:txBody>
            </p:sp>
          </p:grpSp>
        </p:grp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D1427264-63A8-50B0-44A2-31816BFE8568}"/>
                </a:ext>
              </a:extLst>
            </p:cNvPr>
            <p:cNvSpPr/>
            <p:nvPr/>
          </p:nvSpPr>
          <p:spPr>
            <a:xfrm>
              <a:off x="319667" y="2010222"/>
              <a:ext cx="1018404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工具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与组件</a:t>
              </a: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49E234A5-29AD-C468-0D07-B5AA48962167}"/>
                </a:ext>
              </a:extLst>
            </p:cNvPr>
            <p:cNvSpPr/>
            <p:nvPr/>
          </p:nvSpPr>
          <p:spPr>
            <a:xfrm>
              <a:off x="237727" y="3256071"/>
              <a:ext cx="1160874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端到端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开发套件</a:t>
              </a: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36B008D3-58C3-B833-4783-8C086811739F}"/>
                </a:ext>
              </a:extLst>
            </p:cNvPr>
            <p:cNvSpPr/>
            <p:nvPr/>
          </p:nvSpPr>
          <p:spPr>
            <a:xfrm>
              <a:off x="244208" y="4160897"/>
              <a:ext cx="1109638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基础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模型库</a:t>
              </a: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28962639-3C94-51CE-CF49-5DC2E30B89D9}"/>
                </a:ext>
              </a:extLst>
            </p:cNvPr>
            <p:cNvSpPr/>
            <p:nvPr/>
          </p:nvSpPr>
          <p:spPr>
            <a:xfrm>
              <a:off x="386612" y="5235092"/>
              <a:ext cx="839808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核心</a:t>
              </a:r>
              <a:endPara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框架</a:t>
              </a:r>
            </a:p>
          </p:txBody>
        </p:sp>
      </p:grpSp>
      <p:grpSp>
        <p:nvGrpSpPr>
          <p:cNvPr id="118" name="组合 117">
            <a:extLst>
              <a:ext uri="{FF2B5EF4-FFF2-40B4-BE49-F238E27FC236}">
                <a16:creationId xmlns:a16="http://schemas.microsoft.com/office/drawing/2014/main" id="{11F0BADB-7FEE-56E4-3E99-70E81C8D5F3F}"/>
              </a:ext>
            </a:extLst>
          </p:cNvPr>
          <p:cNvGrpSpPr/>
          <p:nvPr/>
        </p:nvGrpSpPr>
        <p:grpSpPr>
          <a:xfrm>
            <a:off x="8935275" y="1429491"/>
            <a:ext cx="2280394" cy="400110"/>
            <a:chOff x="8496655" y="1504403"/>
            <a:chExt cx="2280394" cy="400110"/>
          </a:xfrm>
        </p:grpSpPr>
        <p:sp>
          <p:nvSpPr>
            <p:cNvPr id="119" name="矩形 118">
              <a:extLst>
                <a:ext uri="{FF2B5EF4-FFF2-40B4-BE49-F238E27FC236}">
                  <a16:creationId xmlns:a16="http://schemas.microsoft.com/office/drawing/2014/main" id="{134CBEC0-6B92-99B2-6F13-3FE804436977}"/>
                </a:ext>
              </a:extLst>
            </p:cNvPr>
            <p:cNvSpPr/>
            <p:nvPr/>
          </p:nvSpPr>
          <p:spPr>
            <a:xfrm>
              <a:off x="10079422" y="1504403"/>
              <a:ext cx="697627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模型</a:t>
              </a:r>
            </a:p>
          </p:txBody>
        </p:sp>
        <p:sp>
          <p:nvSpPr>
            <p:cNvPr id="120" name="矩形 119">
              <a:extLst>
                <a:ext uri="{FF2B5EF4-FFF2-40B4-BE49-F238E27FC236}">
                  <a16:creationId xmlns:a16="http://schemas.microsoft.com/office/drawing/2014/main" id="{8224E727-2713-D367-C93F-3F9785101650}"/>
                </a:ext>
              </a:extLst>
            </p:cNvPr>
            <p:cNvSpPr/>
            <p:nvPr/>
          </p:nvSpPr>
          <p:spPr>
            <a:xfrm>
              <a:off x="8496655" y="1504403"/>
              <a:ext cx="697627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创造</a:t>
              </a: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121" name="组合 120">
            <a:extLst>
              <a:ext uri="{FF2B5EF4-FFF2-40B4-BE49-F238E27FC236}">
                <a16:creationId xmlns:a16="http://schemas.microsoft.com/office/drawing/2014/main" id="{F9E2D1B9-919F-7B2F-4B96-8AD8B0744F91}"/>
              </a:ext>
            </a:extLst>
          </p:cNvPr>
          <p:cNvGrpSpPr/>
          <p:nvPr/>
        </p:nvGrpSpPr>
        <p:grpSpPr>
          <a:xfrm>
            <a:off x="5063729" y="1429491"/>
            <a:ext cx="2283205" cy="400110"/>
            <a:chOff x="4528560" y="1525920"/>
            <a:chExt cx="2283205" cy="400110"/>
          </a:xfrm>
        </p:grpSpPr>
        <p:sp>
          <p:nvSpPr>
            <p:cNvPr id="122" name="矩形 121">
              <a:extLst>
                <a:ext uri="{FF2B5EF4-FFF2-40B4-BE49-F238E27FC236}">
                  <a16:creationId xmlns:a16="http://schemas.microsoft.com/office/drawing/2014/main" id="{68D541E4-92BE-747C-C6CB-D19DB26232D8}"/>
                </a:ext>
              </a:extLst>
            </p:cNvPr>
            <p:cNvSpPr/>
            <p:nvPr/>
          </p:nvSpPr>
          <p:spPr>
            <a:xfrm>
              <a:off x="6114138" y="1525920"/>
              <a:ext cx="697627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企业</a:t>
              </a:r>
            </a:p>
          </p:txBody>
        </p:sp>
        <p:sp>
          <p:nvSpPr>
            <p:cNvPr id="123" name="矩形 122">
              <a:extLst>
                <a:ext uri="{FF2B5EF4-FFF2-40B4-BE49-F238E27FC236}">
                  <a16:creationId xmlns:a16="http://schemas.microsoft.com/office/drawing/2014/main" id="{4D57EB24-3565-BA23-F162-70F6172D2AFB}"/>
                </a:ext>
              </a:extLst>
            </p:cNvPr>
            <p:cNvSpPr/>
            <p:nvPr/>
          </p:nvSpPr>
          <p:spPr>
            <a:xfrm>
              <a:off x="4528560" y="1525920"/>
              <a:ext cx="697627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服务</a:t>
              </a: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124" name="组合 123">
            <a:extLst>
              <a:ext uri="{FF2B5EF4-FFF2-40B4-BE49-F238E27FC236}">
                <a16:creationId xmlns:a16="http://schemas.microsoft.com/office/drawing/2014/main" id="{160EB917-98BD-1BCD-7C6F-348EA400BF0D}"/>
              </a:ext>
            </a:extLst>
          </p:cNvPr>
          <p:cNvGrpSpPr/>
          <p:nvPr/>
        </p:nvGrpSpPr>
        <p:grpSpPr>
          <a:xfrm>
            <a:off x="1114098" y="1429491"/>
            <a:ext cx="2793386" cy="400110"/>
            <a:chOff x="429435" y="1533908"/>
            <a:chExt cx="2793386" cy="400110"/>
          </a:xfrm>
        </p:grpSpPr>
        <p:sp>
          <p:nvSpPr>
            <p:cNvPr id="125" name="矩形 124">
              <a:extLst>
                <a:ext uri="{FF2B5EF4-FFF2-40B4-BE49-F238E27FC236}">
                  <a16:creationId xmlns:a16="http://schemas.microsoft.com/office/drawing/2014/main" id="{378414C0-75F8-E942-914D-E38AFDA24E65}"/>
                </a:ext>
              </a:extLst>
            </p:cNvPr>
            <p:cNvSpPr/>
            <p:nvPr/>
          </p:nvSpPr>
          <p:spPr>
            <a:xfrm>
              <a:off x="2268713" y="1533908"/>
              <a:ext cx="954108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开发者</a:t>
              </a:r>
            </a:p>
          </p:txBody>
        </p:sp>
        <p:sp>
          <p:nvSpPr>
            <p:cNvPr id="126" name="矩形 125">
              <a:extLst>
                <a:ext uri="{FF2B5EF4-FFF2-40B4-BE49-F238E27FC236}">
                  <a16:creationId xmlns:a16="http://schemas.microsoft.com/office/drawing/2014/main" id="{D954A823-44B8-D148-9DA3-1B2E4F68A122}"/>
                </a:ext>
              </a:extLst>
            </p:cNvPr>
            <p:cNvSpPr/>
            <p:nvPr/>
          </p:nvSpPr>
          <p:spPr>
            <a:xfrm>
              <a:off x="429435" y="1533908"/>
              <a:ext cx="697627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凝聚</a:t>
              </a:r>
            </a:p>
          </p:txBody>
        </p:sp>
      </p:grpSp>
      <p:sp>
        <p:nvSpPr>
          <p:cNvPr id="127" name="高校">
            <a:extLst>
              <a:ext uri="{FF2B5EF4-FFF2-40B4-BE49-F238E27FC236}">
                <a16:creationId xmlns:a16="http://schemas.microsoft.com/office/drawing/2014/main" id="{8CE9D786-A395-B8DD-9EBA-2EDDF8AF36D1}"/>
              </a:ext>
            </a:extLst>
          </p:cNvPr>
          <p:cNvSpPr txBox="1"/>
          <p:nvPr/>
        </p:nvSpPr>
        <p:spPr>
          <a:xfrm>
            <a:off x="1676902" y="1314842"/>
            <a:ext cx="1365188" cy="629409"/>
          </a:xfrm>
          <a:prstGeom prst="rect">
            <a:avLst/>
          </a:prstGeom>
          <a:ln w="3175">
            <a:miter lim="400000"/>
          </a:ln>
        </p:spPr>
        <p:txBody>
          <a:bodyPr lIns="82785" tIns="82785" rIns="82785" bIns="82785" anchor="ctr"/>
          <a:lstStyle>
            <a:lvl1pPr>
              <a:defRPr sz="9000" b="0">
                <a:gradFill flip="none" rotWithShape="1">
                  <a:gsLst>
                    <a:gs pos="0">
                      <a:srgbClr val="7BCFFF"/>
                    </a:gs>
                    <a:gs pos="70923">
                      <a:srgbClr val="A4A7FF"/>
                    </a:gs>
                    <a:gs pos="99944">
                      <a:srgbClr val="CD7EFF"/>
                    </a:gs>
                  </a:gsLst>
                  <a:lin ang="0" scaled="0"/>
                </a:gra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800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万</a:t>
            </a:r>
            <a:endParaRPr kumimoji="0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28" name="高校">
            <a:extLst>
              <a:ext uri="{FF2B5EF4-FFF2-40B4-BE49-F238E27FC236}">
                <a16:creationId xmlns:a16="http://schemas.microsoft.com/office/drawing/2014/main" id="{9883410A-A43A-93C2-794B-6A2BF0EE21B3}"/>
              </a:ext>
            </a:extLst>
          </p:cNvPr>
          <p:cNvSpPr txBox="1"/>
          <p:nvPr/>
        </p:nvSpPr>
        <p:spPr>
          <a:xfrm>
            <a:off x="5353828" y="1314842"/>
            <a:ext cx="1631074" cy="629409"/>
          </a:xfrm>
          <a:prstGeom prst="rect">
            <a:avLst/>
          </a:prstGeom>
          <a:ln w="3175">
            <a:miter lim="400000"/>
          </a:ln>
        </p:spPr>
        <p:txBody>
          <a:bodyPr lIns="82785" tIns="82785" rIns="82785" bIns="82785" anchor="ctr"/>
          <a:lstStyle>
            <a:lvl1pPr>
              <a:defRPr sz="9000" b="0">
                <a:gradFill flip="none" rotWithShape="1">
                  <a:gsLst>
                    <a:gs pos="0">
                      <a:srgbClr val="7BCFFF"/>
                    </a:gs>
                    <a:gs pos="70923">
                      <a:srgbClr val="A4A7FF"/>
                    </a:gs>
                    <a:gs pos="99944">
                      <a:srgbClr val="CD7EFF"/>
                    </a:gs>
                  </a:gsLst>
                  <a:lin ang="0" scaled="0"/>
                </a:gra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22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万</a:t>
            </a:r>
            <a:endParaRPr kumimoji="0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29" name="高校">
            <a:extLst>
              <a:ext uri="{FF2B5EF4-FFF2-40B4-BE49-F238E27FC236}">
                <a16:creationId xmlns:a16="http://schemas.microsoft.com/office/drawing/2014/main" id="{9E2EAD13-C9D8-710E-2C6B-9B292D324FE5}"/>
              </a:ext>
            </a:extLst>
          </p:cNvPr>
          <p:cNvSpPr txBox="1"/>
          <p:nvPr/>
        </p:nvSpPr>
        <p:spPr>
          <a:xfrm>
            <a:off x="9146539" y="1314842"/>
            <a:ext cx="1902504" cy="629409"/>
          </a:xfrm>
          <a:prstGeom prst="rect">
            <a:avLst/>
          </a:prstGeom>
          <a:ln w="3175">
            <a:miter lim="400000"/>
          </a:ln>
        </p:spPr>
        <p:txBody>
          <a:bodyPr lIns="82785" tIns="82785" rIns="82785" bIns="82785" anchor="ctr"/>
          <a:lstStyle>
            <a:lvl1pPr>
              <a:defRPr sz="9000" b="0">
                <a:gradFill flip="none" rotWithShape="1">
                  <a:gsLst>
                    <a:gs pos="0">
                      <a:srgbClr val="7BCFFF"/>
                    </a:gs>
                    <a:gs pos="70923">
                      <a:srgbClr val="A4A7FF"/>
                    </a:gs>
                    <a:gs pos="99944">
                      <a:srgbClr val="CD7EFF"/>
                    </a:gs>
                  </a:gsLst>
                  <a:lin ang="0" scaled="0"/>
                </a:gra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80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万</a:t>
            </a:r>
            <a:endParaRPr kumimoji="0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35160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B5DEF4"/>
            </a:gs>
            <a:gs pos="100000">
              <a:srgbClr val="FFF0E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7">
            <a:extLst>
              <a:ext uri="{FF2B5EF4-FFF2-40B4-BE49-F238E27FC236}">
                <a16:creationId xmlns:a16="http://schemas.microsoft.com/office/drawing/2014/main" id="{509E4A0F-ED9F-EEBE-7381-77891D101E73}"/>
              </a:ext>
            </a:extLst>
          </p:cNvPr>
          <p:cNvSpPr txBox="1"/>
          <p:nvPr/>
        </p:nvSpPr>
        <p:spPr>
          <a:xfrm>
            <a:off x="769157" y="567766"/>
            <a:ext cx="6754809" cy="44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71120">
              <a:spcBef>
                <a:spcPts val="100"/>
              </a:spcBef>
            </a:pPr>
            <a:r>
              <a:rPr lang="en-US" altLang="zh-CN" sz="2800" b="1" dirty="0">
                <a:solidFill>
                  <a:srgbClr val="FF6D50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宋体" panose="02010600030101010101" pitchFamily="2" charset="-122"/>
              </a:rPr>
              <a:t>//</a:t>
            </a:r>
            <a:r>
              <a:rPr lang="zh-CN" altLang="en-US" sz="2800" b="1" dirty="0">
                <a:solidFill>
                  <a:srgbClr val="FF6D50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宋体" panose="02010600030101010101" pitchFamily="2" charset="-122"/>
              </a:rPr>
              <a:t> 谁在使用飞桨 </a:t>
            </a:r>
            <a:r>
              <a:rPr lang="en-US" altLang="zh-CN" sz="2800" b="1" dirty="0">
                <a:solidFill>
                  <a:srgbClr val="FF6D50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宋体" panose="02010600030101010101" pitchFamily="2" charset="-122"/>
              </a:rPr>
              <a:t>//</a:t>
            </a:r>
            <a:endParaRPr lang="zh-CN" altLang="en-US" sz="2800" b="1" dirty="0">
              <a:solidFill>
                <a:srgbClr val="FF6D50"/>
              </a:solidFill>
              <a:latin typeface="PingFang SC" panose="020B0400000000000000" pitchFamily="34" charset="-122"/>
              <a:ea typeface="PingFang SC" panose="020B0400000000000000" pitchFamily="34" charset="-122"/>
              <a:cs typeface="宋体" panose="02010600030101010101" pitchFamily="2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7C2206A4-2427-358C-31CA-C54A35F0AAB7}"/>
              </a:ext>
            </a:extLst>
          </p:cNvPr>
          <p:cNvSpPr txBox="1"/>
          <p:nvPr/>
        </p:nvSpPr>
        <p:spPr>
          <a:xfrm>
            <a:off x="561173" y="1132499"/>
            <a:ext cx="8321569" cy="27939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spcBef>
                <a:spcPts val="1000"/>
              </a:spcBef>
            </a:pPr>
            <a:r>
              <a:rPr lang="zh-CN" altLang="en-CN" sz="2000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百度</a:t>
            </a:r>
            <a:r>
              <a:rPr lang="zh-CN" altLang="en-US" sz="2000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公司内</a:t>
            </a:r>
            <a:endParaRPr lang="en-US" altLang="zh-CN" sz="2000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  <a:p>
            <a:pPr marL="742950" lvl="1" indent="-285750">
              <a:lnSpc>
                <a:spcPct val="130000"/>
              </a:lnSpc>
              <a:spcBef>
                <a:spcPts val="1000"/>
              </a:spcBef>
              <a:buFont typeface="Wingdings" pitchFamily="2" charset="2"/>
              <a:buChar char="§"/>
            </a:pPr>
            <a:r>
              <a:rPr lang="zh-CN" altLang="en-US" sz="1600" dirty="0">
                <a:latin typeface="PingFang SC" panose="020B0400000000000000" pitchFamily="34" charset="-122"/>
                <a:ea typeface="PingFang SC" panose="020B0400000000000000" pitchFamily="34" charset="-122"/>
              </a:rPr>
              <a:t>基于飞桨的计算集群每月支持</a:t>
            </a:r>
            <a:r>
              <a:rPr lang="en-US" altLang="zh-CN" sz="1600" b="1" dirty="0">
                <a:solidFill>
                  <a:srgbClr val="3A9DD4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20</a:t>
            </a:r>
            <a:r>
              <a:rPr lang="zh-CN" altLang="en-US" sz="1600" b="1" dirty="0">
                <a:solidFill>
                  <a:srgbClr val="3A9DD4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万个</a:t>
            </a:r>
            <a:r>
              <a:rPr lang="zh-CN" altLang="en-US" sz="1600" dirty="0">
                <a:latin typeface="PingFang SC" panose="020B0400000000000000" pitchFamily="34" charset="-122"/>
                <a:ea typeface="PingFang SC" panose="020B0400000000000000" pitchFamily="34" charset="-122"/>
              </a:rPr>
              <a:t>训练任务。</a:t>
            </a:r>
            <a:endParaRPr lang="en-US" altLang="zh-CN" sz="1600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  <a:p>
            <a:pPr marL="742950" lvl="1" indent="-285750">
              <a:lnSpc>
                <a:spcPct val="130000"/>
              </a:lnSpc>
              <a:spcBef>
                <a:spcPts val="1000"/>
              </a:spcBef>
              <a:buFont typeface="Wingdings" pitchFamily="2" charset="2"/>
              <a:buChar char="§"/>
            </a:pPr>
            <a:r>
              <a:rPr lang="zh-CN" altLang="en-US" sz="1600" dirty="0">
                <a:latin typeface="PingFang SC" panose="020B0400000000000000" pitchFamily="34" charset="-122"/>
                <a:ea typeface="PingFang SC" panose="020B0400000000000000" pitchFamily="34" charset="-122"/>
              </a:rPr>
              <a:t>基于飞桨的在线推理每天服务</a:t>
            </a:r>
            <a:r>
              <a:rPr lang="zh-CN" altLang="en-US" sz="1600" b="1" dirty="0">
                <a:solidFill>
                  <a:srgbClr val="3A9DD4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近百亿次</a:t>
            </a:r>
            <a:r>
              <a:rPr lang="zh-CN" altLang="en-US" sz="1600" dirty="0">
                <a:latin typeface="PingFang SC" panose="020B0400000000000000" pitchFamily="34" charset="-122"/>
                <a:ea typeface="PingFang SC" panose="020B0400000000000000" pitchFamily="34" charset="-122"/>
              </a:rPr>
              <a:t>请求。</a:t>
            </a:r>
            <a:endParaRPr lang="en-US" altLang="zh-CN" sz="1600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  <a:p>
            <a:pPr marL="742950" lvl="1" indent="-285750">
              <a:lnSpc>
                <a:spcPct val="130000"/>
              </a:lnSpc>
              <a:spcBef>
                <a:spcPts val="1000"/>
              </a:spcBef>
              <a:buFont typeface="Wingdings" pitchFamily="2" charset="2"/>
              <a:buChar char="§"/>
            </a:pPr>
            <a:r>
              <a:rPr lang="zh-CN" altLang="en-US" sz="1600" dirty="0">
                <a:latin typeface="PingFang SC" panose="020B0400000000000000" pitchFamily="34" charset="-122"/>
                <a:ea typeface="PingFang SC" panose="020B0400000000000000" pitchFamily="34" charset="-122"/>
              </a:rPr>
              <a:t>飞桨支持</a:t>
            </a:r>
            <a:r>
              <a:rPr lang="zh-CN" altLang="en-US" sz="1600" b="1" dirty="0">
                <a:solidFill>
                  <a:srgbClr val="3A9DD4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搜索、推荐、自动驾驶、地图、小度、文心一言</a:t>
            </a:r>
            <a:r>
              <a:rPr lang="zh-CN" altLang="en-US" sz="1600" dirty="0">
                <a:latin typeface="PingFang SC" panose="020B0400000000000000" pitchFamily="34" charset="-122"/>
                <a:ea typeface="PingFang SC" panose="020B0400000000000000" pitchFamily="34" charset="-122"/>
              </a:rPr>
              <a:t>等众多公司业务。</a:t>
            </a:r>
            <a:endParaRPr lang="en-US" altLang="zh-CN" sz="1600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  <a:p>
            <a:pPr>
              <a:lnSpc>
                <a:spcPct val="130000"/>
              </a:lnSpc>
              <a:spcBef>
                <a:spcPts val="1000"/>
              </a:spcBef>
            </a:pPr>
            <a:r>
              <a:rPr lang="zh-CN" altLang="en-CN" sz="2000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百度</a:t>
            </a:r>
            <a:r>
              <a:rPr lang="zh-CN" altLang="en-US" sz="2000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公司外：产业的智能化升级</a:t>
            </a:r>
          </a:p>
          <a:p>
            <a:pPr marL="742950" lvl="1" indent="-285750">
              <a:lnSpc>
                <a:spcPct val="130000"/>
              </a:lnSpc>
              <a:spcBef>
                <a:spcPts val="1000"/>
              </a:spcBef>
              <a:buFont typeface="Wingdings" pitchFamily="2" charset="2"/>
              <a:buChar char="§"/>
            </a:pPr>
            <a:r>
              <a:rPr lang="zh-CN" altLang="en-US" sz="1600" b="0" i="0" dirty="0">
                <a:solidFill>
                  <a:srgbClr val="545454"/>
                </a:solidFill>
                <a:effectLst/>
                <a:latin typeface="PingFang SC" panose="020B0400000000000000" pitchFamily="34" charset="-122"/>
                <a:ea typeface="PingFang SC" panose="020B0400000000000000" pitchFamily="34" charset="-122"/>
              </a:rPr>
              <a:t>凝聚</a:t>
            </a:r>
            <a:r>
              <a:rPr lang="en-US" altLang="zh-CN" sz="1600" b="1" i="0" dirty="0">
                <a:solidFill>
                  <a:srgbClr val="3A9DD4"/>
                </a:solidFill>
                <a:effectLst/>
                <a:latin typeface="PingFang SC" panose="020B0400000000000000" pitchFamily="34" charset="-122"/>
                <a:ea typeface="PingFang SC" panose="020B0400000000000000" pitchFamily="34" charset="-122"/>
              </a:rPr>
              <a:t>800</a:t>
            </a:r>
            <a:r>
              <a:rPr lang="zh-CN" altLang="en-US" sz="1600" b="1" i="0" dirty="0">
                <a:solidFill>
                  <a:srgbClr val="3A9DD4"/>
                </a:solidFill>
                <a:effectLst/>
                <a:latin typeface="PingFang SC" panose="020B0400000000000000" pitchFamily="34" charset="-122"/>
                <a:ea typeface="PingFang SC" panose="020B0400000000000000" pitchFamily="34" charset="-122"/>
              </a:rPr>
              <a:t>万</a:t>
            </a:r>
            <a:r>
              <a:rPr lang="zh-CN" altLang="en-US" sz="1600" b="0" i="0" dirty="0">
                <a:solidFill>
                  <a:srgbClr val="545454"/>
                </a:solidFill>
                <a:effectLst/>
                <a:latin typeface="PingFang SC" panose="020B0400000000000000" pitchFamily="34" charset="-122"/>
                <a:ea typeface="PingFang SC" panose="020B0400000000000000" pitchFamily="34" charset="-122"/>
              </a:rPr>
              <a:t>开发者，服务</a:t>
            </a:r>
            <a:r>
              <a:rPr lang="en-US" altLang="zh-CN" sz="1600" b="1" i="0" dirty="0">
                <a:solidFill>
                  <a:srgbClr val="3A9DD4"/>
                </a:solidFill>
                <a:effectLst/>
                <a:latin typeface="PingFang SC" panose="020B0400000000000000" pitchFamily="34" charset="-122"/>
                <a:ea typeface="PingFang SC" panose="020B0400000000000000" pitchFamily="34" charset="-122"/>
              </a:rPr>
              <a:t>22</a:t>
            </a:r>
            <a:r>
              <a:rPr lang="zh-CN" altLang="en-US" sz="1600" b="1" i="0" dirty="0">
                <a:solidFill>
                  <a:srgbClr val="3A9DD4"/>
                </a:solidFill>
                <a:effectLst/>
                <a:latin typeface="PingFang SC" panose="020B0400000000000000" pitchFamily="34" charset="-122"/>
                <a:ea typeface="PingFang SC" panose="020B0400000000000000" pitchFamily="34" charset="-122"/>
              </a:rPr>
              <a:t>万</a:t>
            </a:r>
            <a:r>
              <a:rPr lang="zh-CN" altLang="en-US" sz="1600" b="0" i="0" dirty="0">
                <a:solidFill>
                  <a:srgbClr val="545454"/>
                </a:solidFill>
                <a:effectLst/>
                <a:latin typeface="PingFang SC" panose="020B0400000000000000" pitchFamily="34" charset="-122"/>
                <a:ea typeface="PingFang SC" panose="020B0400000000000000" pitchFamily="34" charset="-122"/>
              </a:rPr>
              <a:t>企业，创造</a:t>
            </a:r>
            <a:r>
              <a:rPr lang="en-US" altLang="zh-CN" sz="1600" b="1" i="0" dirty="0">
                <a:solidFill>
                  <a:srgbClr val="3A9DD4"/>
                </a:solidFill>
                <a:effectLst/>
                <a:latin typeface="PingFang SC" panose="020B0400000000000000" pitchFamily="34" charset="-122"/>
                <a:ea typeface="PingFang SC" panose="020B0400000000000000" pitchFamily="34" charset="-122"/>
              </a:rPr>
              <a:t>80</a:t>
            </a:r>
            <a:r>
              <a:rPr lang="zh-CN" altLang="en-US" sz="1600" b="1" i="0" dirty="0">
                <a:solidFill>
                  <a:srgbClr val="3A9DD4"/>
                </a:solidFill>
                <a:effectLst/>
                <a:latin typeface="PingFang SC" panose="020B0400000000000000" pitchFamily="34" charset="-122"/>
                <a:ea typeface="PingFang SC" panose="020B0400000000000000" pitchFamily="34" charset="-122"/>
              </a:rPr>
              <a:t>万</a:t>
            </a:r>
            <a:r>
              <a:rPr lang="zh-CN" altLang="en-US" sz="1600" b="0" i="0" dirty="0">
                <a:solidFill>
                  <a:srgbClr val="545454"/>
                </a:solidFill>
                <a:effectLst/>
                <a:latin typeface="PingFang SC" panose="020B0400000000000000" pitchFamily="34" charset="-122"/>
                <a:ea typeface="PingFang SC" panose="020B0400000000000000" pitchFamily="34" charset="-122"/>
              </a:rPr>
              <a:t>模型。</a:t>
            </a:r>
            <a:endParaRPr kumimoji="1" lang="en-US" altLang="en-US" sz="1200" b="1" dirty="0">
              <a:solidFill>
                <a:schemeClr val="tx1">
                  <a:lumMod val="50000"/>
                  <a:lumOff val="50000"/>
                </a:schemeClr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42" name="矩形 67">
            <a:extLst>
              <a:ext uri="{FF2B5EF4-FFF2-40B4-BE49-F238E27FC236}">
                <a16:creationId xmlns:a16="http://schemas.microsoft.com/office/drawing/2014/main" id="{D2B0B866-3637-4CC9-66C0-73A4250FB0CE}"/>
              </a:ext>
            </a:extLst>
          </p:cNvPr>
          <p:cNvSpPr/>
          <p:nvPr/>
        </p:nvSpPr>
        <p:spPr>
          <a:xfrm>
            <a:off x="1145996" y="5334259"/>
            <a:ext cx="1005403" cy="418191"/>
          </a:xfrm>
          <a:prstGeom prst="rect">
            <a:avLst/>
          </a:prstGeom>
        </p:spPr>
        <p:txBody>
          <a:bodyPr wrap="none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173418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方正兰亭黑简体" panose="02000000000000000000" charset="-122"/>
              </a:defRPr>
            </a:lvl1pPr>
            <a:lvl2pPr marL="0" marR="0" indent="457200" algn="ctr" defTabSz="173418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方正兰亭黑简体" panose="02000000000000000000" charset="-122"/>
              </a:defRPr>
            </a:lvl2pPr>
            <a:lvl3pPr marL="0" marR="0" indent="914400" algn="ctr" defTabSz="173418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方正兰亭黑简体" panose="02000000000000000000" charset="-122"/>
              </a:defRPr>
            </a:lvl3pPr>
            <a:lvl4pPr marL="0" marR="0" indent="1371600" algn="ctr" defTabSz="173418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方正兰亭黑简体" panose="02000000000000000000" charset="-122"/>
              </a:defRPr>
            </a:lvl4pPr>
            <a:lvl5pPr marL="0" marR="0" indent="1828800" algn="ctr" defTabSz="173418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方正兰亭黑简体" panose="02000000000000000000" charset="-122"/>
              </a:defRPr>
            </a:lvl5pPr>
            <a:lvl6pPr marL="0" marR="0" indent="2286000" algn="ctr" defTabSz="173418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方正兰亭黑简体" panose="02000000000000000000" charset="-122"/>
              </a:defRPr>
            </a:lvl6pPr>
            <a:lvl7pPr marL="0" marR="0" indent="2743200" algn="ctr" defTabSz="173418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方正兰亭黑简体" panose="02000000000000000000" charset="-122"/>
              </a:defRPr>
            </a:lvl7pPr>
            <a:lvl8pPr marL="0" marR="0" indent="3200400" algn="ctr" defTabSz="173418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方正兰亭黑简体" panose="02000000000000000000" charset="-122"/>
              </a:defRPr>
            </a:lvl8pPr>
            <a:lvl9pPr marL="0" marR="0" indent="3657600" algn="ctr" defTabSz="173418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方正兰亭黑简体" panose="02000000000000000000" charset="-122"/>
              </a:defRPr>
            </a:lvl9pPr>
          </a:lstStyle>
          <a:p>
            <a:pPr defTabSz="1300563" latinLnBrk="1" hangingPunct="1">
              <a:lnSpc>
                <a:spcPct val="150000"/>
              </a:lnSpc>
              <a:defRPr/>
            </a:pPr>
            <a:r>
              <a:rPr lang="zh-CN" altLang="en-US" b="1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微软雅黑" panose="020B0503020204020204" pitchFamily="34" charset="-122"/>
              </a:rPr>
              <a:t>中国商飞</a:t>
            </a:r>
            <a:endParaRPr lang="en-US" altLang="zh-CN" b="1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43" name="矩形 68">
            <a:extLst>
              <a:ext uri="{FF2B5EF4-FFF2-40B4-BE49-F238E27FC236}">
                <a16:creationId xmlns:a16="http://schemas.microsoft.com/office/drawing/2014/main" id="{9D83E113-88EE-6FE1-825F-9926EC671F3F}"/>
              </a:ext>
            </a:extLst>
          </p:cNvPr>
          <p:cNvSpPr/>
          <p:nvPr/>
        </p:nvSpPr>
        <p:spPr>
          <a:xfrm>
            <a:off x="612123" y="5713461"/>
            <a:ext cx="2031325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173418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方正兰亭黑简体" panose="02000000000000000000" charset="-122"/>
              </a:defRPr>
            </a:lvl1pPr>
            <a:lvl2pPr marL="0" marR="0" indent="457200" algn="ctr" defTabSz="173418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方正兰亭黑简体" panose="02000000000000000000" charset="-122"/>
              </a:defRPr>
            </a:lvl2pPr>
            <a:lvl3pPr marL="0" marR="0" indent="914400" algn="ctr" defTabSz="173418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方正兰亭黑简体" panose="02000000000000000000" charset="-122"/>
              </a:defRPr>
            </a:lvl3pPr>
            <a:lvl4pPr marL="0" marR="0" indent="1371600" algn="ctr" defTabSz="173418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方正兰亭黑简体" panose="02000000000000000000" charset="-122"/>
              </a:defRPr>
            </a:lvl4pPr>
            <a:lvl5pPr marL="0" marR="0" indent="1828800" algn="ctr" defTabSz="173418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方正兰亭黑简体" panose="02000000000000000000" charset="-122"/>
              </a:defRPr>
            </a:lvl5pPr>
            <a:lvl6pPr marL="0" marR="0" indent="2286000" algn="ctr" defTabSz="173418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方正兰亭黑简体" panose="02000000000000000000" charset="-122"/>
              </a:defRPr>
            </a:lvl6pPr>
            <a:lvl7pPr marL="0" marR="0" indent="2743200" algn="ctr" defTabSz="173418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方正兰亭黑简体" panose="02000000000000000000" charset="-122"/>
              </a:defRPr>
            </a:lvl7pPr>
            <a:lvl8pPr marL="0" marR="0" indent="3200400" algn="ctr" defTabSz="173418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方正兰亭黑简体" panose="02000000000000000000" charset="-122"/>
              </a:defRPr>
            </a:lvl8pPr>
            <a:lvl9pPr marL="0" marR="0" indent="3657600" algn="ctr" defTabSz="173418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方正兰亭黑简体" panose="02000000000000000000" charset="-122"/>
              </a:defRPr>
            </a:lvl9pPr>
          </a:lstStyle>
          <a:p>
            <a:pPr defTabSz="1734084">
              <a:defRPr/>
            </a:pPr>
            <a:r>
              <a:rPr lang="zh-CN" altLang="en-US" sz="1200" b="1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微软雅黑" panose="020B0503020204020204" pitchFamily="34" charset="-122"/>
              </a:rPr>
              <a:t>复合材料超声图像损伤检测</a:t>
            </a:r>
            <a:endParaRPr lang="zh-CN" altLang="en-US" sz="12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4" name="矩形 69">
            <a:extLst>
              <a:ext uri="{FF2B5EF4-FFF2-40B4-BE49-F238E27FC236}">
                <a16:creationId xmlns:a16="http://schemas.microsoft.com/office/drawing/2014/main" id="{8948F2F9-C1C0-E5AA-A0F7-033D1D91EDE1}"/>
              </a:ext>
            </a:extLst>
          </p:cNvPr>
          <p:cNvSpPr/>
          <p:nvPr/>
        </p:nvSpPr>
        <p:spPr>
          <a:xfrm>
            <a:off x="943709" y="5959330"/>
            <a:ext cx="1368147" cy="439761"/>
          </a:xfrm>
          <a:prstGeom prst="rect">
            <a:avLst/>
          </a:prstGeom>
        </p:spPr>
        <p:txBody>
          <a:bodyPr wrap="none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173418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方正兰亭黑简体" panose="02000000000000000000" charset="-122"/>
              </a:defRPr>
            </a:lvl1pPr>
            <a:lvl2pPr marL="0" marR="0" indent="457200" algn="ctr" defTabSz="173418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方正兰亭黑简体" panose="02000000000000000000" charset="-122"/>
              </a:defRPr>
            </a:lvl2pPr>
            <a:lvl3pPr marL="0" marR="0" indent="914400" algn="ctr" defTabSz="173418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方正兰亭黑简体" panose="02000000000000000000" charset="-122"/>
              </a:defRPr>
            </a:lvl3pPr>
            <a:lvl4pPr marL="0" marR="0" indent="1371600" algn="ctr" defTabSz="173418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方正兰亭黑简体" panose="02000000000000000000" charset="-122"/>
              </a:defRPr>
            </a:lvl4pPr>
            <a:lvl5pPr marL="0" marR="0" indent="1828800" algn="ctr" defTabSz="173418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方正兰亭黑简体" panose="02000000000000000000" charset="-122"/>
              </a:defRPr>
            </a:lvl5pPr>
            <a:lvl6pPr marL="0" marR="0" indent="2286000" algn="ctr" defTabSz="173418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方正兰亭黑简体" panose="02000000000000000000" charset="-122"/>
              </a:defRPr>
            </a:lvl6pPr>
            <a:lvl7pPr marL="0" marR="0" indent="2743200" algn="ctr" defTabSz="173418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方正兰亭黑简体" panose="02000000000000000000" charset="-122"/>
              </a:defRPr>
            </a:lvl7pPr>
            <a:lvl8pPr marL="0" marR="0" indent="3200400" algn="ctr" defTabSz="173418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方正兰亭黑简体" panose="02000000000000000000" charset="-122"/>
              </a:defRPr>
            </a:lvl8pPr>
            <a:lvl9pPr marL="0" marR="0" indent="3657600" algn="ctr" defTabSz="173418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方正兰亭黑简体" panose="02000000000000000000" charset="-122"/>
              </a:defRPr>
            </a:lvl9pPr>
          </a:lstStyle>
          <a:p>
            <a:pPr defTabSz="1734084">
              <a:defRPr/>
            </a:pPr>
            <a:r>
              <a:rPr lang="zh-CN" altLang="en-US" sz="1100" b="1" dirty="0">
                <a:gradFill>
                  <a:gsLst>
                    <a:gs pos="0">
                      <a:srgbClr val="54B7E9"/>
                    </a:gs>
                    <a:gs pos="100000">
                      <a:srgbClr val="4A6DB3"/>
                    </a:gs>
                  </a:gsLst>
                  <a:lin ang="10800000" scaled="1"/>
                </a:gradFill>
                <a:latin typeface="Microsoft YaHei" panose="020B0503020204020204" pitchFamily="34" charset="-122"/>
                <a:ea typeface="Microsoft YaHei" panose="020B0503020204020204" pitchFamily="34" charset="-122"/>
                <a:cs typeface="微软雅黑" panose="020B0503020204020204" pitchFamily="34" charset="-122"/>
              </a:rPr>
              <a:t>检测工时减少</a:t>
            </a:r>
            <a:r>
              <a:rPr lang="en-US" altLang="zh-CN" sz="1100" b="1" dirty="0">
                <a:gradFill>
                  <a:gsLst>
                    <a:gs pos="0">
                      <a:srgbClr val="54B7E9"/>
                    </a:gs>
                    <a:gs pos="100000">
                      <a:srgbClr val="4A6DB3"/>
                    </a:gs>
                  </a:gsLst>
                  <a:lin ang="10800000" scaled="1"/>
                </a:gradFill>
                <a:latin typeface="Microsoft YaHei" panose="020B0503020204020204" pitchFamily="34" charset="-122"/>
                <a:ea typeface="Microsoft YaHei" panose="020B0503020204020204" pitchFamily="34" charset="-122"/>
                <a:cs typeface="微软雅黑" panose="020B0503020204020204" pitchFamily="34" charset="-122"/>
              </a:rPr>
              <a:t>71%</a:t>
            </a:r>
            <a:endParaRPr lang="en-US" altLang="zh-CN" sz="1100" dirty="0">
              <a:gradFill>
                <a:gsLst>
                  <a:gs pos="0">
                    <a:srgbClr val="54B7E9"/>
                  </a:gs>
                  <a:gs pos="100000">
                    <a:srgbClr val="4A6DB3"/>
                  </a:gs>
                </a:gsLst>
                <a:lin ang="10800000" scaled="1"/>
              </a:gradFill>
              <a:latin typeface="Microsoft YaHei" panose="020B0503020204020204" pitchFamily="34" charset="-122"/>
              <a:ea typeface="Microsoft YaHei" panose="020B0503020204020204" pitchFamily="34" charset="-122"/>
              <a:cs typeface="微软雅黑" panose="020B0503020204020204" pitchFamily="34" charset="-122"/>
            </a:endParaRPr>
          </a:p>
          <a:p>
            <a:pPr defTabSz="1734084">
              <a:defRPr/>
            </a:pPr>
            <a:r>
              <a:rPr lang="zh-CN" altLang="en-US" sz="1100" b="1" dirty="0">
                <a:gradFill>
                  <a:gsLst>
                    <a:gs pos="0">
                      <a:srgbClr val="54B7E9"/>
                    </a:gs>
                    <a:gs pos="100000">
                      <a:srgbClr val="4A6DB3"/>
                    </a:gs>
                  </a:gsLst>
                  <a:lin ang="10800000" scaled="1"/>
                </a:gradFill>
                <a:latin typeface="Microsoft YaHei" panose="020B0503020204020204" pitchFamily="34" charset="-122"/>
                <a:ea typeface="Microsoft YaHei" panose="020B0503020204020204" pitchFamily="34" charset="-122"/>
                <a:cs typeface="微软雅黑" panose="020B0503020204020204" pitchFamily="34" charset="-122"/>
              </a:rPr>
              <a:t>准确率提升至</a:t>
            </a:r>
            <a:r>
              <a:rPr lang="en-US" altLang="zh-CN" sz="1100" b="1" dirty="0">
                <a:gradFill>
                  <a:gsLst>
                    <a:gs pos="0">
                      <a:srgbClr val="54B7E9"/>
                    </a:gs>
                    <a:gs pos="100000">
                      <a:srgbClr val="4A6DB3"/>
                    </a:gs>
                  </a:gsLst>
                  <a:lin ang="10800000" scaled="1"/>
                </a:gradFill>
                <a:latin typeface="Microsoft YaHei" panose="020B0503020204020204" pitchFamily="34" charset="-122"/>
                <a:ea typeface="Microsoft YaHei" panose="020B0503020204020204" pitchFamily="34" charset="-122"/>
                <a:cs typeface="微软雅黑" panose="020B0503020204020204" pitchFamily="34" charset="-122"/>
              </a:rPr>
              <a:t>95%</a:t>
            </a:r>
            <a:endParaRPr lang="zh-CN" altLang="en-US" sz="1100" dirty="0">
              <a:gradFill>
                <a:gsLst>
                  <a:gs pos="0">
                    <a:srgbClr val="54B7E9"/>
                  </a:gs>
                  <a:gs pos="100000">
                    <a:srgbClr val="4A6DB3"/>
                  </a:gs>
                </a:gsLst>
                <a:lin ang="10800000" scaled="1"/>
              </a:gra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5" name="矩形 70">
            <a:extLst>
              <a:ext uri="{FF2B5EF4-FFF2-40B4-BE49-F238E27FC236}">
                <a16:creationId xmlns:a16="http://schemas.microsoft.com/office/drawing/2014/main" id="{5B0F1AB8-BC1F-2659-684B-8A828FD353D4}"/>
              </a:ext>
            </a:extLst>
          </p:cNvPr>
          <p:cNvSpPr/>
          <p:nvPr/>
        </p:nvSpPr>
        <p:spPr>
          <a:xfrm>
            <a:off x="3405779" y="5334259"/>
            <a:ext cx="1005403" cy="418191"/>
          </a:xfrm>
          <a:prstGeom prst="rect">
            <a:avLst/>
          </a:prstGeom>
        </p:spPr>
        <p:txBody>
          <a:bodyPr wrap="none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173418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方正兰亭黑简体" panose="02000000000000000000" charset="-122"/>
              </a:defRPr>
            </a:lvl1pPr>
            <a:lvl2pPr marL="0" marR="0" indent="457200" algn="ctr" defTabSz="173418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方正兰亭黑简体" panose="02000000000000000000" charset="-122"/>
              </a:defRPr>
            </a:lvl2pPr>
            <a:lvl3pPr marL="0" marR="0" indent="914400" algn="ctr" defTabSz="173418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方正兰亭黑简体" panose="02000000000000000000" charset="-122"/>
              </a:defRPr>
            </a:lvl3pPr>
            <a:lvl4pPr marL="0" marR="0" indent="1371600" algn="ctr" defTabSz="173418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方正兰亭黑简体" panose="02000000000000000000" charset="-122"/>
              </a:defRPr>
            </a:lvl4pPr>
            <a:lvl5pPr marL="0" marR="0" indent="1828800" algn="ctr" defTabSz="173418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方正兰亭黑简体" panose="02000000000000000000" charset="-122"/>
              </a:defRPr>
            </a:lvl5pPr>
            <a:lvl6pPr marL="0" marR="0" indent="2286000" algn="ctr" defTabSz="173418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方正兰亭黑简体" panose="02000000000000000000" charset="-122"/>
              </a:defRPr>
            </a:lvl6pPr>
            <a:lvl7pPr marL="0" marR="0" indent="2743200" algn="ctr" defTabSz="173418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方正兰亭黑简体" panose="02000000000000000000" charset="-122"/>
              </a:defRPr>
            </a:lvl7pPr>
            <a:lvl8pPr marL="0" marR="0" indent="3200400" algn="ctr" defTabSz="173418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方正兰亭黑简体" panose="02000000000000000000" charset="-122"/>
              </a:defRPr>
            </a:lvl8pPr>
            <a:lvl9pPr marL="0" marR="0" indent="3657600" algn="ctr" defTabSz="173418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方正兰亭黑简体" panose="02000000000000000000" charset="-122"/>
              </a:defRPr>
            </a:lvl9pPr>
          </a:lstStyle>
          <a:p>
            <a:pPr defTabSz="1300563" latinLnBrk="1" hangingPunct="1">
              <a:lnSpc>
                <a:spcPct val="150000"/>
              </a:lnSpc>
              <a:defRPr/>
            </a:pPr>
            <a:r>
              <a:rPr lang="zh-CN" altLang="en-US" b="1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微软雅黑" panose="020B0503020204020204" pitchFamily="34" charset="-122"/>
              </a:rPr>
              <a:t>宁德时代</a:t>
            </a:r>
          </a:p>
        </p:txBody>
      </p:sp>
      <p:sp>
        <p:nvSpPr>
          <p:cNvPr id="46" name="矩形 71">
            <a:extLst>
              <a:ext uri="{FF2B5EF4-FFF2-40B4-BE49-F238E27FC236}">
                <a16:creationId xmlns:a16="http://schemas.microsoft.com/office/drawing/2014/main" id="{7D0D96F7-B0A4-C486-B677-687AEF4CAFF1}"/>
              </a:ext>
            </a:extLst>
          </p:cNvPr>
          <p:cNvSpPr/>
          <p:nvPr/>
        </p:nvSpPr>
        <p:spPr>
          <a:xfrm>
            <a:off x="2948849" y="5713461"/>
            <a:ext cx="1877437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173418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方正兰亭黑简体" panose="02000000000000000000" charset="-122"/>
              </a:defRPr>
            </a:lvl1pPr>
            <a:lvl2pPr marL="0" marR="0" indent="457200" algn="ctr" defTabSz="173418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方正兰亭黑简体" panose="02000000000000000000" charset="-122"/>
              </a:defRPr>
            </a:lvl2pPr>
            <a:lvl3pPr marL="0" marR="0" indent="914400" algn="ctr" defTabSz="173418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方正兰亭黑简体" panose="02000000000000000000" charset="-122"/>
              </a:defRPr>
            </a:lvl3pPr>
            <a:lvl4pPr marL="0" marR="0" indent="1371600" algn="ctr" defTabSz="173418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方正兰亭黑简体" panose="02000000000000000000" charset="-122"/>
              </a:defRPr>
            </a:lvl4pPr>
            <a:lvl5pPr marL="0" marR="0" indent="1828800" algn="ctr" defTabSz="173418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方正兰亭黑简体" panose="02000000000000000000" charset="-122"/>
              </a:defRPr>
            </a:lvl5pPr>
            <a:lvl6pPr marL="0" marR="0" indent="2286000" algn="ctr" defTabSz="173418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方正兰亭黑简体" panose="02000000000000000000" charset="-122"/>
              </a:defRPr>
            </a:lvl6pPr>
            <a:lvl7pPr marL="0" marR="0" indent="2743200" algn="ctr" defTabSz="173418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方正兰亭黑简体" panose="02000000000000000000" charset="-122"/>
              </a:defRPr>
            </a:lvl7pPr>
            <a:lvl8pPr marL="0" marR="0" indent="3200400" algn="ctr" defTabSz="173418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方正兰亭黑简体" panose="02000000000000000000" charset="-122"/>
              </a:defRPr>
            </a:lvl8pPr>
            <a:lvl9pPr marL="0" marR="0" indent="3657600" algn="ctr" defTabSz="173418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方正兰亭黑简体" panose="02000000000000000000" charset="-122"/>
              </a:defRPr>
            </a:lvl9pPr>
          </a:lstStyle>
          <a:p>
            <a:pPr defTabSz="1734084">
              <a:defRPr/>
            </a:pPr>
            <a:r>
              <a:rPr lang="zh-CN" altLang="en-US" sz="1200" b="1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微软雅黑" panose="020B0503020204020204" pitchFamily="34" charset="-122"/>
              </a:rPr>
              <a:t>新能源电池质检产线升级</a:t>
            </a:r>
            <a:endParaRPr lang="zh-CN" altLang="en-US" sz="12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7" name="矩形 72">
            <a:extLst>
              <a:ext uri="{FF2B5EF4-FFF2-40B4-BE49-F238E27FC236}">
                <a16:creationId xmlns:a16="http://schemas.microsoft.com/office/drawing/2014/main" id="{1FDF5C0A-D955-490C-B91D-57D47C867E9B}"/>
              </a:ext>
            </a:extLst>
          </p:cNvPr>
          <p:cNvSpPr/>
          <p:nvPr/>
        </p:nvSpPr>
        <p:spPr>
          <a:xfrm>
            <a:off x="3041959" y="5959330"/>
            <a:ext cx="1691216" cy="439761"/>
          </a:xfrm>
          <a:prstGeom prst="rect">
            <a:avLst/>
          </a:prstGeom>
        </p:spPr>
        <p:txBody>
          <a:bodyPr wrap="none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173418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方正兰亭黑简体" panose="02000000000000000000" charset="-122"/>
              </a:defRPr>
            </a:lvl1pPr>
            <a:lvl2pPr marL="0" marR="0" indent="457200" algn="ctr" defTabSz="173418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方正兰亭黑简体" panose="02000000000000000000" charset="-122"/>
              </a:defRPr>
            </a:lvl2pPr>
            <a:lvl3pPr marL="0" marR="0" indent="914400" algn="ctr" defTabSz="173418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方正兰亭黑简体" panose="02000000000000000000" charset="-122"/>
              </a:defRPr>
            </a:lvl3pPr>
            <a:lvl4pPr marL="0" marR="0" indent="1371600" algn="ctr" defTabSz="173418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方正兰亭黑简体" panose="02000000000000000000" charset="-122"/>
              </a:defRPr>
            </a:lvl4pPr>
            <a:lvl5pPr marL="0" marR="0" indent="1828800" algn="ctr" defTabSz="173418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方正兰亭黑简体" panose="02000000000000000000" charset="-122"/>
              </a:defRPr>
            </a:lvl5pPr>
            <a:lvl6pPr marL="0" marR="0" indent="2286000" algn="ctr" defTabSz="173418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方正兰亭黑简体" panose="02000000000000000000" charset="-122"/>
              </a:defRPr>
            </a:lvl6pPr>
            <a:lvl7pPr marL="0" marR="0" indent="2743200" algn="ctr" defTabSz="173418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方正兰亭黑简体" panose="02000000000000000000" charset="-122"/>
              </a:defRPr>
            </a:lvl7pPr>
            <a:lvl8pPr marL="0" marR="0" indent="3200400" algn="ctr" defTabSz="173418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方正兰亭黑简体" panose="02000000000000000000" charset="-122"/>
              </a:defRPr>
            </a:lvl8pPr>
            <a:lvl9pPr marL="0" marR="0" indent="3657600" algn="ctr" defTabSz="173418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方正兰亭黑简体" panose="02000000000000000000" charset="-122"/>
              </a:defRPr>
            </a:lvl9pPr>
          </a:lstStyle>
          <a:p>
            <a:pPr defTabSz="1734084">
              <a:defRPr/>
            </a:pPr>
            <a:r>
              <a:rPr lang="zh-CN" altLang="en-US" sz="1100" b="1" dirty="0">
                <a:gradFill>
                  <a:gsLst>
                    <a:gs pos="0">
                      <a:srgbClr val="54B7E9"/>
                    </a:gs>
                    <a:gs pos="100000">
                      <a:srgbClr val="4A6DB3"/>
                    </a:gs>
                  </a:gsLst>
                  <a:lin ang="10800000" scaled="1"/>
                </a:gradFill>
                <a:latin typeface="Microsoft YaHei" panose="020B0503020204020204" pitchFamily="34" charset="-122"/>
                <a:ea typeface="Microsoft YaHei" panose="020B0503020204020204" pitchFamily="34" charset="-122"/>
                <a:cs typeface="微软雅黑" panose="020B0503020204020204" pitchFamily="34" charset="-122"/>
              </a:rPr>
              <a:t>过杀率降低</a:t>
            </a:r>
            <a:r>
              <a:rPr lang="en-US" altLang="zh-CN" sz="1100" b="1" dirty="0">
                <a:gradFill>
                  <a:gsLst>
                    <a:gs pos="0">
                      <a:srgbClr val="54B7E9"/>
                    </a:gs>
                    <a:gs pos="100000">
                      <a:srgbClr val="4A6DB3"/>
                    </a:gs>
                  </a:gsLst>
                  <a:lin ang="10800000" scaled="1"/>
                </a:gradFill>
                <a:latin typeface="Microsoft YaHei" panose="020B0503020204020204" pitchFamily="34" charset="-122"/>
                <a:ea typeface="Microsoft YaHei" panose="020B0503020204020204" pitchFamily="34" charset="-122"/>
                <a:cs typeface="微软雅黑" panose="020B0503020204020204" pitchFamily="34" charset="-122"/>
              </a:rPr>
              <a:t>66.7%</a:t>
            </a:r>
          </a:p>
          <a:p>
            <a:pPr defTabSz="1734084">
              <a:defRPr/>
            </a:pPr>
            <a:r>
              <a:rPr lang="zh-CN" altLang="en-US" sz="1100" b="1" dirty="0">
                <a:gradFill>
                  <a:gsLst>
                    <a:gs pos="0">
                      <a:srgbClr val="54B7E9"/>
                    </a:gs>
                    <a:gs pos="100000">
                      <a:srgbClr val="4A6DB3"/>
                    </a:gs>
                  </a:gsLst>
                  <a:lin ang="10800000" scaled="1"/>
                </a:gradFill>
                <a:latin typeface="Microsoft YaHei" panose="020B0503020204020204" pitchFamily="34" charset="-122"/>
                <a:ea typeface="Microsoft YaHei" panose="020B0503020204020204" pitchFamily="34" charset="-122"/>
                <a:cs typeface="微软雅黑" panose="020B0503020204020204" pitchFamily="34" charset="-122"/>
              </a:rPr>
              <a:t>缺陷漏检率小于</a:t>
            </a:r>
            <a:r>
              <a:rPr lang="en-US" altLang="zh-CN" sz="1100" b="1" dirty="0">
                <a:gradFill>
                  <a:gsLst>
                    <a:gs pos="0">
                      <a:srgbClr val="54B7E9"/>
                    </a:gs>
                    <a:gs pos="100000">
                      <a:srgbClr val="4A6DB3"/>
                    </a:gs>
                  </a:gsLst>
                  <a:lin ang="10800000" scaled="1"/>
                </a:gradFill>
                <a:latin typeface="Microsoft YaHei" panose="020B0503020204020204" pitchFamily="34" charset="-122"/>
                <a:ea typeface="Microsoft YaHei" panose="020B0503020204020204" pitchFamily="34" charset="-122"/>
                <a:cs typeface="微软雅黑" panose="020B0503020204020204" pitchFamily="34" charset="-122"/>
              </a:rPr>
              <a:t>1DPPB</a:t>
            </a:r>
            <a:endParaRPr lang="zh-CN" altLang="en-US" sz="1100" dirty="0">
              <a:gradFill>
                <a:gsLst>
                  <a:gs pos="0">
                    <a:srgbClr val="54B7E9"/>
                  </a:gs>
                  <a:gs pos="100000">
                    <a:srgbClr val="4A6DB3"/>
                  </a:gs>
                </a:gsLst>
                <a:lin ang="10800000" scaled="1"/>
              </a:gra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8" name="矩形 73">
            <a:extLst>
              <a:ext uri="{FF2B5EF4-FFF2-40B4-BE49-F238E27FC236}">
                <a16:creationId xmlns:a16="http://schemas.microsoft.com/office/drawing/2014/main" id="{14C0E0CE-6971-1340-5198-B0B7DDCE9F49}"/>
              </a:ext>
            </a:extLst>
          </p:cNvPr>
          <p:cNvSpPr/>
          <p:nvPr/>
        </p:nvSpPr>
        <p:spPr>
          <a:xfrm>
            <a:off x="5512350" y="5334259"/>
            <a:ext cx="1005403" cy="418191"/>
          </a:xfrm>
          <a:prstGeom prst="rect">
            <a:avLst/>
          </a:prstGeom>
        </p:spPr>
        <p:txBody>
          <a:bodyPr wrap="none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173418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方正兰亭黑简体" panose="02000000000000000000" charset="-122"/>
              </a:defRPr>
            </a:lvl1pPr>
            <a:lvl2pPr marL="0" marR="0" indent="457200" algn="ctr" defTabSz="173418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方正兰亭黑简体" panose="02000000000000000000" charset="-122"/>
              </a:defRPr>
            </a:lvl2pPr>
            <a:lvl3pPr marL="0" marR="0" indent="914400" algn="ctr" defTabSz="173418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方正兰亭黑简体" panose="02000000000000000000" charset="-122"/>
              </a:defRPr>
            </a:lvl3pPr>
            <a:lvl4pPr marL="0" marR="0" indent="1371600" algn="ctr" defTabSz="173418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方正兰亭黑简体" panose="02000000000000000000" charset="-122"/>
              </a:defRPr>
            </a:lvl4pPr>
            <a:lvl5pPr marL="0" marR="0" indent="1828800" algn="ctr" defTabSz="173418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方正兰亭黑简体" panose="02000000000000000000" charset="-122"/>
              </a:defRPr>
            </a:lvl5pPr>
            <a:lvl6pPr marL="0" marR="0" indent="2286000" algn="ctr" defTabSz="173418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方正兰亭黑简体" panose="02000000000000000000" charset="-122"/>
              </a:defRPr>
            </a:lvl6pPr>
            <a:lvl7pPr marL="0" marR="0" indent="2743200" algn="ctr" defTabSz="173418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方正兰亭黑简体" panose="02000000000000000000" charset="-122"/>
              </a:defRPr>
            </a:lvl7pPr>
            <a:lvl8pPr marL="0" marR="0" indent="3200400" algn="ctr" defTabSz="173418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方正兰亭黑简体" panose="02000000000000000000" charset="-122"/>
              </a:defRPr>
            </a:lvl8pPr>
            <a:lvl9pPr marL="0" marR="0" indent="3657600" algn="ctr" defTabSz="173418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方正兰亭黑简体" panose="02000000000000000000" charset="-122"/>
              </a:defRPr>
            </a:lvl9pPr>
          </a:lstStyle>
          <a:p>
            <a:pPr defTabSz="1300563" latinLnBrk="1" hangingPunct="1">
              <a:lnSpc>
                <a:spcPct val="150000"/>
              </a:lnSpc>
              <a:defRPr/>
            </a:pPr>
            <a:r>
              <a:rPr lang="zh-CN" altLang="en-US" b="1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微软雅黑" panose="020B0503020204020204" pitchFamily="34" charset="-122"/>
              </a:rPr>
              <a:t>京东物流</a:t>
            </a:r>
          </a:p>
        </p:txBody>
      </p:sp>
      <p:sp>
        <p:nvSpPr>
          <p:cNvPr id="49" name="矩形 74">
            <a:extLst>
              <a:ext uri="{FF2B5EF4-FFF2-40B4-BE49-F238E27FC236}">
                <a16:creationId xmlns:a16="http://schemas.microsoft.com/office/drawing/2014/main" id="{FFB9C396-57B3-29C8-26BF-2D06D881188A}"/>
              </a:ext>
            </a:extLst>
          </p:cNvPr>
          <p:cNvSpPr/>
          <p:nvPr/>
        </p:nvSpPr>
        <p:spPr>
          <a:xfrm>
            <a:off x="5440140" y="5713461"/>
            <a:ext cx="1107996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173418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方正兰亭黑简体" panose="02000000000000000000" charset="-122"/>
              </a:defRPr>
            </a:lvl1pPr>
            <a:lvl2pPr marL="0" marR="0" indent="457200" algn="ctr" defTabSz="173418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方正兰亭黑简体" panose="02000000000000000000" charset="-122"/>
              </a:defRPr>
            </a:lvl2pPr>
            <a:lvl3pPr marL="0" marR="0" indent="914400" algn="ctr" defTabSz="173418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方正兰亭黑简体" panose="02000000000000000000" charset="-122"/>
              </a:defRPr>
            </a:lvl3pPr>
            <a:lvl4pPr marL="0" marR="0" indent="1371600" algn="ctr" defTabSz="173418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方正兰亭黑简体" panose="02000000000000000000" charset="-122"/>
              </a:defRPr>
            </a:lvl4pPr>
            <a:lvl5pPr marL="0" marR="0" indent="1828800" algn="ctr" defTabSz="173418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方正兰亭黑简体" panose="02000000000000000000" charset="-122"/>
              </a:defRPr>
            </a:lvl5pPr>
            <a:lvl6pPr marL="0" marR="0" indent="2286000" algn="ctr" defTabSz="173418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方正兰亭黑简体" panose="02000000000000000000" charset="-122"/>
              </a:defRPr>
            </a:lvl6pPr>
            <a:lvl7pPr marL="0" marR="0" indent="2743200" algn="ctr" defTabSz="173418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方正兰亭黑简体" panose="02000000000000000000" charset="-122"/>
              </a:defRPr>
            </a:lvl7pPr>
            <a:lvl8pPr marL="0" marR="0" indent="3200400" algn="ctr" defTabSz="173418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方正兰亭黑简体" panose="02000000000000000000" charset="-122"/>
              </a:defRPr>
            </a:lvl8pPr>
            <a:lvl9pPr marL="0" marR="0" indent="3657600" algn="ctr" defTabSz="173418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方正兰亭黑简体" panose="02000000000000000000" charset="-122"/>
              </a:defRPr>
            </a:lvl9pPr>
          </a:lstStyle>
          <a:p>
            <a:pPr defTabSz="1734084">
              <a:defRPr/>
            </a:pPr>
            <a:r>
              <a:rPr lang="zh-CN" altLang="en-US" sz="1200" b="1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微软雅黑" panose="020B0503020204020204" pitchFamily="34" charset="-122"/>
              </a:rPr>
              <a:t>智能物流园区</a:t>
            </a:r>
            <a:endParaRPr lang="zh-CN" altLang="en-US" sz="12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50" name="矩形 75">
            <a:extLst>
              <a:ext uri="{FF2B5EF4-FFF2-40B4-BE49-F238E27FC236}">
                <a16:creationId xmlns:a16="http://schemas.microsoft.com/office/drawing/2014/main" id="{51FC1844-CA8C-6453-E70D-510C34AFF5B0}"/>
              </a:ext>
            </a:extLst>
          </p:cNvPr>
          <p:cNvSpPr/>
          <p:nvPr/>
        </p:nvSpPr>
        <p:spPr>
          <a:xfrm>
            <a:off x="5105937" y="5959330"/>
            <a:ext cx="1776404" cy="439761"/>
          </a:xfrm>
          <a:prstGeom prst="rect">
            <a:avLst/>
          </a:prstGeom>
        </p:spPr>
        <p:txBody>
          <a:bodyPr wrap="none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173418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方正兰亭黑简体" panose="02000000000000000000" charset="-122"/>
              </a:defRPr>
            </a:lvl1pPr>
            <a:lvl2pPr marL="0" marR="0" indent="457200" algn="ctr" defTabSz="173418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方正兰亭黑简体" panose="02000000000000000000" charset="-122"/>
              </a:defRPr>
            </a:lvl2pPr>
            <a:lvl3pPr marL="0" marR="0" indent="914400" algn="ctr" defTabSz="173418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方正兰亭黑简体" panose="02000000000000000000" charset="-122"/>
              </a:defRPr>
            </a:lvl3pPr>
            <a:lvl4pPr marL="0" marR="0" indent="1371600" algn="ctr" defTabSz="173418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方正兰亭黑简体" panose="02000000000000000000" charset="-122"/>
              </a:defRPr>
            </a:lvl4pPr>
            <a:lvl5pPr marL="0" marR="0" indent="1828800" algn="ctr" defTabSz="173418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方正兰亭黑简体" panose="02000000000000000000" charset="-122"/>
              </a:defRPr>
            </a:lvl5pPr>
            <a:lvl6pPr marL="0" marR="0" indent="2286000" algn="ctr" defTabSz="173418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方正兰亭黑简体" panose="02000000000000000000" charset="-122"/>
              </a:defRPr>
            </a:lvl6pPr>
            <a:lvl7pPr marL="0" marR="0" indent="2743200" algn="ctr" defTabSz="173418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方正兰亭黑简体" panose="02000000000000000000" charset="-122"/>
              </a:defRPr>
            </a:lvl7pPr>
            <a:lvl8pPr marL="0" marR="0" indent="3200400" algn="ctr" defTabSz="173418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方正兰亭黑简体" panose="02000000000000000000" charset="-122"/>
              </a:defRPr>
            </a:lvl8pPr>
            <a:lvl9pPr marL="0" marR="0" indent="3657600" algn="ctr" defTabSz="173418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方正兰亭黑简体" panose="02000000000000000000" charset="-122"/>
              </a:defRPr>
            </a:lvl9pPr>
          </a:lstStyle>
          <a:p>
            <a:pPr defTabSz="1734084">
              <a:defRPr/>
            </a:pPr>
            <a:r>
              <a:rPr lang="zh-CN" altLang="en-US" sz="1100" b="1" dirty="0">
                <a:gradFill>
                  <a:gsLst>
                    <a:gs pos="0">
                      <a:srgbClr val="54B7E9"/>
                    </a:gs>
                    <a:gs pos="100000">
                      <a:srgbClr val="4A6DB3"/>
                    </a:gs>
                  </a:gsLst>
                  <a:lin ang="10800000" scaled="1"/>
                </a:gradFill>
                <a:latin typeface="Microsoft YaHei" panose="020B0503020204020204" pitchFamily="34" charset="-122"/>
                <a:ea typeface="Microsoft YaHei" panose="020B0503020204020204" pitchFamily="34" charset="-122"/>
                <a:cs typeface="微软雅黑" panose="020B0503020204020204" pitchFamily="34" charset="-122"/>
              </a:rPr>
              <a:t>全面提升管理能力</a:t>
            </a:r>
            <a:endParaRPr lang="en-US" altLang="zh-CN" sz="1100" b="1" dirty="0">
              <a:gradFill>
                <a:gsLst>
                  <a:gs pos="0">
                    <a:srgbClr val="54B7E9"/>
                  </a:gs>
                  <a:gs pos="100000">
                    <a:srgbClr val="4A6DB3"/>
                  </a:gs>
                </a:gsLst>
                <a:lin ang="10800000" scaled="1"/>
              </a:gradFill>
              <a:latin typeface="Microsoft YaHei" panose="020B0503020204020204" pitchFamily="34" charset="-122"/>
              <a:ea typeface="Microsoft YaHei" panose="020B0503020204020204" pitchFamily="34" charset="-122"/>
              <a:cs typeface="微软雅黑" panose="020B0503020204020204" pitchFamily="34" charset="-122"/>
            </a:endParaRPr>
          </a:p>
          <a:p>
            <a:pPr defTabSz="1734084">
              <a:defRPr/>
            </a:pPr>
            <a:r>
              <a:rPr lang="zh-CN" altLang="en-US" sz="1100" b="1" dirty="0">
                <a:gradFill>
                  <a:gsLst>
                    <a:gs pos="0">
                      <a:srgbClr val="54B7E9"/>
                    </a:gs>
                    <a:gs pos="100000">
                      <a:srgbClr val="4A6DB3"/>
                    </a:gs>
                  </a:gsLst>
                  <a:lin ang="10800000" scaled="1"/>
                </a:gradFill>
                <a:latin typeface="Microsoft YaHei" panose="020B0503020204020204" pitchFamily="34" charset="-122"/>
                <a:ea typeface="Microsoft YaHei" panose="020B0503020204020204" pitchFamily="34" charset="-122"/>
                <a:cs typeface="微软雅黑" panose="020B0503020204020204" pitchFamily="34" charset="-122"/>
              </a:rPr>
              <a:t>高智能、自决策、一体化</a:t>
            </a:r>
            <a:endParaRPr lang="zh-CN" altLang="en-US" sz="1100" dirty="0">
              <a:gradFill>
                <a:gsLst>
                  <a:gs pos="0">
                    <a:srgbClr val="54B7E9"/>
                  </a:gs>
                  <a:gs pos="100000">
                    <a:srgbClr val="4A6DB3"/>
                  </a:gs>
                </a:gsLst>
                <a:lin ang="10800000" scaled="1"/>
              </a:gra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51" name="矩形 76">
            <a:extLst>
              <a:ext uri="{FF2B5EF4-FFF2-40B4-BE49-F238E27FC236}">
                <a16:creationId xmlns:a16="http://schemas.microsoft.com/office/drawing/2014/main" id="{E9ECBFCA-A0B6-23C9-562F-BD4F68E37C81}"/>
              </a:ext>
            </a:extLst>
          </p:cNvPr>
          <p:cNvSpPr/>
          <p:nvPr/>
        </p:nvSpPr>
        <p:spPr>
          <a:xfrm>
            <a:off x="7701620" y="5330082"/>
            <a:ext cx="1005403" cy="418191"/>
          </a:xfrm>
          <a:prstGeom prst="rect">
            <a:avLst/>
          </a:prstGeom>
        </p:spPr>
        <p:txBody>
          <a:bodyPr wrap="none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173418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方正兰亭黑简体" panose="02000000000000000000" charset="-122"/>
              </a:defRPr>
            </a:lvl1pPr>
            <a:lvl2pPr marL="0" marR="0" indent="457200" algn="ctr" defTabSz="173418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方正兰亭黑简体" panose="02000000000000000000" charset="-122"/>
              </a:defRPr>
            </a:lvl2pPr>
            <a:lvl3pPr marL="0" marR="0" indent="914400" algn="ctr" defTabSz="173418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方正兰亭黑简体" panose="02000000000000000000" charset="-122"/>
              </a:defRPr>
            </a:lvl3pPr>
            <a:lvl4pPr marL="0" marR="0" indent="1371600" algn="ctr" defTabSz="173418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方正兰亭黑简体" panose="02000000000000000000" charset="-122"/>
              </a:defRPr>
            </a:lvl4pPr>
            <a:lvl5pPr marL="0" marR="0" indent="1828800" algn="ctr" defTabSz="173418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方正兰亭黑简体" panose="02000000000000000000" charset="-122"/>
              </a:defRPr>
            </a:lvl5pPr>
            <a:lvl6pPr marL="0" marR="0" indent="2286000" algn="ctr" defTabSz="173418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方正兰亭黑简体" panose="02000000000000000000" charset="-122"/>
              </a:defRPr>
            </a:lvl6pPr>
            <a:lvl7pPr marL="0" marR="0" indent="2743200" algn="ctr" defTabSz="173418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方正兰亭黑简体" panose="02000000000000000000" charset="-122"/>
              </a:defRPr>
            </a:lvl7pPr>
            <a:lvl8pPr marL="0" marR="0" indent="3200400" algn="ctr" defTabSz="173418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方正兰亭黑简体" panose="02000000000000000000" charset="-122"/>
              </a:defRPr>
            </a:lvl8pPr>
            <a:lvl9pPr marL="0" marR="0" indent="3657600" algn="ctr" defTabSz="173418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方正兰亭黑简体" panose="02000000000000000000" charset="-122"/>
              </a:defRPr>
            </a:lvl9pPr>
          </a:lstStyle>
          <a:p>
            <a:pPr defTabSz="1300563" latinLnBrk="1" hangingPunct="1">
              <a:lnSpc>
                <a:spcPct val="150000"/>
              </a:lnSpc>
              <a:defRPr/>
            </a:pPr>
            <a:r>
              <a:rPr lang="zh-CN" altLang="en-US" b="1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微软雅黑" panose="020B0503020204020204" pitchFamily="34" charset="-122"/>
              </a:rPr>
              <a:t>工商银行</a:t>
            </a:r>
          </a:p>
        </p:txBody>
      </p:sp>
      <p:sp>
        <p:nvSpPr>
          <p:cNvPr id="52" name="矩形 77">
            <a:extLst>
              <a:ext uri="{FF2B5EF4-FFF2-40B4-BE49-F238E27FC236}">
                <a16:creationId xmlns:a16="http://schemas.microsoft.com/office/drawing/2014/main" id="{E7D66B42-1741-19C0-C1A7-D05EF9E62ED8}"/>
              </a:ext>
            </a:extLst>
          </p:cNvPr>
          <p:cNvSpPr/>
          <p:nvPr/>
        </p:nvSpPr>
        <p:spPr>
          <a:xfrm>
            <a:off x="7650324" y="5713461"/>
            <a:ext cx="1107996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173418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方正兰亭黑简体" panose="02000000000000000000" charset="-122"/>
              </a:defRPr>
            </a:lvl1pPr>
            <a:lvl2pPr marL="0" marR="0" indent="457200" algn="ctr" defTabSz="173418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方正兰亭黑简体" panose="02000000000000000000" charset="-122"/>
              </a:defRPr>
            </a:lvl2pPr>
            <a:lvl3pPr marL="0" marR="0" indent="914400" algn="ctr" defTabSz="173418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方正兰亭黑简体" panose="02000000000000000000" charset="-122"/>
              </a:defRPr>
            </a:lvl3pPr>
            <a:lvl4pPr marL="0" marR="0" indent="1371600" algn="ctr" defTabSz="173418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方正兰亭黑简体" panose="02000000000000000000" charset="-122"/>
              </a:defRPr>
            </a:lvl4pPr>
            <a:lvl5pPr marL="0" marR="0" indent="1828800" algn="ctr" defTabSz="173418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方正兰亭黑简体" panose="02000000000000000000" charset="-122"/>
              </a:defRPr>
            </a:lvl5pPr>
            <a:lvl6pPr marL="0" marR="0" indent="2286000" algn="ctr" defTabSz="173418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方正兰亭黑简体" panose="02000000000000000000" charset="-122"/>
              </a:defRPr>
            </a:lvl6pPr>
            <a:lvl7pPr marL="0" marR="0" indent="2743200" algn="ctr" defTabSz="173418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方正兰亭黑简体" panose="02000000000000000000" charset="-122"/>
              </a:defRPr>
            </a:lvl7pPr>
            <a:lvl8pPr marL="0" marR="0" indent="3200400" algn="ctr" defTabSz="173418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方正兰亭黑简体" panose="02000000000000000000" charset="-122"/>
              </a:defRPr>
            </a:lvl8pPr>
            <a:lvl9pPr marL="0" marR="0" indent="3657600" algn="ctr" defTabSz="173418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方正兰亭黑简体" panose="02000000000000000000" charset="-122"/>
              </a:defRPr>
            </a:lvl9pPr>
          </a:lstStyle>
          <a:p>
            <a:pPr defTabSz="1734084">
              <a:defRPr/>
            </a:pPr>
            <a:r>
              <a:rPr lang="zh-CN" altLang="en-US" sz="1200" b="1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微软雅黑" panose="020B0503020204020204" pitchFamily="34" charset="-122"/>
              </a:rPr>
              <a:t>卡证电子识别</a:t>
            </a:r>
            <a:endParaRPr lang="zh-CN" altLang="en-US" sz="12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53" name="矩形 78">
            <a:extLst>
              <a:ext uri="{FF2B5EF4-FFF2-40B4-BE49-F238E27FC236}">
                <a16:creationId xmlns:a16="http://schemas.microsoft.com/office/drawing/2014/main" id="{A67B7F78-3D4C-506B-E949-9AD466523933}"/>
              </a:ext>
            </a:extLst>
          </p:cNvPr>
          <p:cNvSpPr/>
          <p:nvPr/>
        </p:nvSpPr>
        <p:spPr>
          <a:xfrm>
            <a:off x="7447920" y="6051490"/>
            <a:ext cx="1512804" cy="266171"/>
          </a:xfrm>
          <a:prstGeom prst="rect">
            <a:avLst/>
          </a:prstGeom>
        </p:spPr>
        <p:txBody>
          <a:bodyPr wrap="none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173418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方正兰亭黑简体" panose="02000000000000000000" charset="-122"/>
              </a:defRPr>
            </a:lvl1pPr>
            <a:lvl2pPr marL="0" marR="0" indent="457200" algn="ctr" defTabSz="173418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方正兰亭黑简体" panose="02000000000000000000" charset="-122"/>
              </a:defRPr>
            </a:lvl2pPr>
            <a:lvl3pPr marL="0" marR="0" indent="914400" algn="ctr" defTabSz="173418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方正兰亭黑简体" panose="02000000000000000000" charset="-122"/>
              </a:defRPr>
            </a:lvl3pPr>
            <a:lvl4pPr marL="0" marR="0" indent="1371600" algn="ctr" defTabSz="173418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方正兰亭黑简体" panose="02000000000000000000" charset="-122"/>
              </a:defRPr>
            </a:lvl4pPr>
            <a:lvl5pPr marL="0" marR="0" indent="1828800" algn="ctr" defTabSz="173418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方正兰亭黑简体" panose="02000000000000000000" charset="-122"/>
              </a:defRPr>
            </a:lvl5pPr>
            <a:lvl6pPr marL="0" marR="0" indent="2286000" algn="ctr" defTabSz="173418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方正兰亭黑简体" panose="02000000000000000000" charset="-122"/>
              </a:defRPr>
            </a:lvl6pPr>
            <a:lvl7pPr marL="0" marR="0" indent="2743200" algn="ctr" defTabSz="173418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方正兰亭黑简体" panose="02000000000000000000" charset="-122"/>
              </a:defRPr>
            </a:lvl7pPr>
            <a:lvl8pPr marL="0" marR="0" indent="3200400" algn="ctr" defTabSz="173418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方正兰亭黑简体" panose="02000000000000000000" charset="-122"/>
              </a:defRPr>
            </a:lvl8pPr>
            <a:lvl9pPr marL="0" marR="0" indent="3657600" algn="ctr" defTabSz="173418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方正兰亭黑简体" panose="02000000000000000000" charset="-122"/>
              </a:defRPr>
            </a:lvl9pPr>
          </a:lstStyle>
          <a:p>
            <a:pPr defTabSz="1734084">
              <a:defRPr/>
            </a:pPr>
            <a:r>
              <a:rPr lang="zh-CN" altLang="en-US" sz="1100" b="1" dirty="0">
                <a:gradFill>
                  <a:gsLst>
                    <a:gs pos="0">
                      <a:srgbClr val="54B7E9"/>
                    </a:gs>
                    <a:gs pos="100000">
                      <a:srgbClr val="4A6DB3"/>
                    </a:gs>
                  </a:gsLst>
                  <a:lin ang="10800000" scaled="1"/>
                </a:gradFill>
                <a:latin typeface="Microsoft YaHei" panose="020B0503020204020204" pitchFamily="34" charset="-122"/>
                <a:ea typeface="Microsoft YaHei" panose="020B0503020204020204" pitchFamily="34" charset="-122"/>
                <a:cs typeface="微软雅黑" panose="020B0503020204020204" pitchFamily="34" charset="-122"/>
              </a:rPr>
              <a:t>识别准确率</a:t>
            </a:r>
            <a:r>
              <a:rPr lang="en-US" altLang="zh-CN" sz="1100" b="1" dirty="0">
                <a:gradFill>
                  <a:gsLst>
                    <a:gs pos="0">
                      <a:srgbClr val="54B7E9"/>
                    </a:gs>
                    <a:gs pos="100000">
                      <a:srgbClr val="4A6DB3"/>
                    </a:gs>
                  </a:gsLst>
                  <a:lin ang="10800000" scaled="1"/>
                </a:gradFill>
                <a:latin typeface="Microsoft YaHei" panose="020B0503020204020204" pitchFamily="34" charset="-122"/>
                <a:ea typeface="Microsoft YaHei" panose="020B0503020204020204" pitchFamily="34" charset="-122"/>
                <a:cs typeface="微软雅黑" panose="020B0503020204020204" pitchFamily="34" charset="-122"/>
              </a:rPr>
              <a:t>99%</a:t>
            </a:r>
            <a:r>
              <a:rPr lang="zh-CN" altLang="en-US" sz="1100" b="1" dirty="0">
                <a:gradFill>
                  <a:gsLst>
                    <a:gs pos="0">
                      <a:srgbClr val="54B7E9"/>
                    </a:gs>
                    <a:gs pos="100000">
                      <a:srgbClr val="4A6DB3"/>
                    </a:gs>
                  </a:gsLst>
                  <a:lin ang="10800000" scaled="1"/>
                </a:gradFill>
                <a:latin typeface="Microsoft YaHei" panose="020B0503020204020204" pitchFamily="34" charset="-122"/>
                <a:ea typeface="Microsoft YaHei" panose="020B0503020204020204" pitchFamily="34" charset="-122"/>
                <a:cs typeface="微软雅黑" panose="020B0503020204020204" pitchFamily="34" charset="-122"/>
              </a:rPr>
              <a:t>以上</a:t>
            </a:r>
            <a:endParaRPr lang="zh-CN" altLang="en-US" sz="1100" dirty="0">
              <a:gradFill>
                <a:gsLst>
                  <a:gs pos="0">
                    <a:srgbClr val="54B7E9"/>
                  </a:gs>
                  <a:gs pos="100000">
                    <a:srgbClr val="4A6DB3"/>
                  </a:gs>
                </a:gsLst>
                <a:lin ang="10800000" scaled="1"/>
              </a:gra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grpSp>
        <p:nvGrpSpPr>
          <p:cNvPr id="54" name="组合 79">
            <a:extLst>
              <a:ext uri="{FF2B5EF4-FFF2-40B4-BE49-F238E27FC236}">
                <a16:creationId xmlns:a16="http://schemas.microsoft.com/office/drawing/2014/main" id="{42689E5C-8D7B-514C-D88D-49CDAEA1A0AD}"/>
              </a:ext>
            </a:extLst>
          </p:cNvPr>
          <p:cNvGrpSpPr/>
          <p:nvPr/>
        </p:nvGrpSpPr>
        <p:grpSpPr>
          <a:xfrm>
            <a:off x="625384" y="4174616"/>
            <a:ext cx="10784753" cy="1165549"/>
            <a:chOff x="1644892" y="1894610"/>
            <a:chExt cx="16857461" cy="1821852"/>
          </a:xfrm>
        </p:grpSpPr>
        <p:pic>
          <p:nvPicPr>
            <p:cNvPr id="55" name="图片 103">
              <a:extLst>
                <a:ext uri="{FF2B5EF4-FFF2-40B4-BE49-F238E27FC236}">
                  <a16:creationId xmlns:a16="http://schemas.microsoft.com/office/drawing/2014/main" id="{AC221F75-FA7C-BBC0-09BC-53A60670F16C}"/>
                </a:ext>
              </a:extLst>
            </p:cNvPr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1644892" y="1894611"/>
              <a:ext cx="3141870" cy="1821851"/>
            </a:xfrm>
            <a:prstGeom prst="rect">
              <a:avLst/>
            </a:prstGeom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6" name="图片 104">
              <a:extLst>
                <a:ext uri="{FF2B5EF4-FFF2-40B4-BE49-F238E27FC236}">
                  <a16:creationId xmlns:a16="http://schemas.microsoft.com/office/drawing/2014/main" id="{0702247E-58E1-3C37-22F3-F4C50483AC89}"/>
                </a:ext>
              </a:extLst>
            </p:cNvPr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3093" y="1894611"/>
              <a:ext cx="3141870" cy="1821600"/>
            </a:xfrm>
            <a:prstGeom prst="rect">
              <a:avLst/>
            </a:prstGeom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7" name="图片 105">
              <a:extLst>
                <a:ext uri="{FF2B5EF4-FFF2-40B4-BE49-F238E27FC236}">
                  <a16:creationId xmlns:a16="http://schemas.microsoft.com/office/drawing/2014/main" id="{CB4519A6-5343-9D52-C9E4-99931D20A994}"/>
                </a:ext>
              </a:extLst>
            </p:cNvPr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8501293" y="1894610"/>
              <a:ext cx="3142800" cy="1821600"/>
            </a:xfrm>
            <a:prstGeom prst="rect">
              <a:avLst/>
            </a:prstGeom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8" name="图片 106">
              <a:extLst>
                <a:ext uri="{FF2B5EF4-FFF2-40B4-BE49-F238E27FC236}">
                  <a16:creationId xmlns:a16="http://schemas.microsoft.com/office/drawing/2014/main" id="{7DB1BE00-AE95-ECE6-6575-31DD6CF7D433}"/>
                </a:ext>
              </a:extLst>
            </p:cNvPr>
            <p:cNvPicPr/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30423" y="1894610"/>
              <a:ext cx="3142800" cy="1821600"/>
            </a:xfrm>
            <a:prstGeom prst="rect">
              <a:avLst/>
            </a:prstGeom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9" name="图片 107">
              <a:extLst>
                <a:ext uri="{FF2B5EF4-FFF2-40B4-BE49-F238E27FC236}">
                  <a16:creationId xmlns:a16="http://schemas.microsoft.com/office/drawing/2014/main" id="{EAF9B8F6-5AAE-2D8B-EA06-B869691074F8}"/>
                </a:ext>
              </a:extLst>
            </p:cNvPr>
            <p:cNvPicPr preferRelativeResize="0"/>
            <p:nvPr/>
          </p:nvPicPr>
          <p:blipFill>
            <a:blip r:embed="rId6"/>
            <a:stretch>
              <a:fillRect/>
            </a:stretch>
          </p:blipFill>
          <p:spPr>
            <a:xfrm>
              <a:off x="15359553" y="1894862"/>
              <a:ext cx="3142800" cy="1821600"/>
            </a:xfrm>
            <a:prstGeom prst="rect">
              <a:avLst/>
            </a:prstGeom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60" name="矩形 80">
            <a:extLst>
              <a:ext uri="{FF2B5EF4-FFF2-40B4-BE49-F238E27FC236}">
                <a16:creationId xmlns:a16="http://schemas.microsoft.com/office/drawing/2014/main" id="{DC3AF63D-9D05-3075-599E-5E1AAF16052C}"/>
              </a:ext>
            </a:extLst>
          </p:cNvPr>
          <p:cNvSpPr/>
          <p:nvPr/>
        </p:nvSpPr>
        <p:spPr>
          <a:xfrm>
            <a:off x="9922022" y="5330082"/>
            <a:ext cx="1005403" cy="418191"/>
          </a:xfrm>
          <a:prstGeom prst="rect">
            <a:avLst/>
          </a:prstGeom>
        </p:spPr>
        <p:txBody>
          <a:bodyPr wrap="none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173418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方正兰亭黑简体" panose="02000000000000000000" charset="-122"/>
              </a:defRPr>
            </a:lvl1pPr>
            <a:lvl2pPr marL="0" marR="0" indent="457200" algn="ctr" defTabSz="173418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方正兰亭黑简体" panose="02000000000000000000" charset="-122"/>
              </a:defRPr>
            </a:lvl2pPr>
            <a:lvl3pPr marL="0" marR="0" indent="914400" algn="ctr" defTabSz="173418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方正兰亭黑简体" panose="02000000000000000000" charset="-122"/>
              </a:defRPr>
            </a:lvl3pPr>
            <a:lvl4pPr marL="0" marR="0" indent="1371600" algn="ctr" defTabSz="173418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方正兰亭黑简体" panose="02000000000000000000" charset="-122"/>
              </a:defRPr>
            </a:lvl4pPr>
            <a:lvl5pPr marL="0" marR="0" indent="1828800" algn="ctr" defTabSz="173418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方正兰亭黑简体" panose="02000000000000000000" charset="-122"/>
              </a:defRPr>
            </a:lvl5pPr>
            <a:lvl6pPr marL="0" marR="0" indent="2286000" algn="ctr" defTabSz="173418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方正兰亭黑简体" panose="02000000000000000000" charset="-122"/>
              </a:defRPr>
            </a:lvl6pPr>
            <a:lvl7pPr marL="0" marR="0" indent="2743200" algn="ctr" defTabSz="173418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方正兰亭黑简体" panose="02000000000000000000" charset="-122"/>
              </a:defRPr>
            </a:lvl7pPr>
            <a:lvl8pPr marL="0" marR="0" indent="3200400" algn="ctr" defTabSz="173418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方正兰亭黑简体" panose="02000000000000000000" charset="-122"/>
              </a:defRPr>
            </a:lvl8pPr>
            <a:lvl9pPr marL="0" marR="0" indent="3657600" algn="ctr" defTabSz="173418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方正兰亭黑简体" panose="02000000000000000000" charset="-122"/>
              </a:defRPr>
            </a:lvl9pPr>
          </a:lstStyle>
          <a:p>
            <a:pPr defTabSz="1300563" latinLnBrk="1" hangingPunct="1">
              <a:lnSpc>
                <a:spcPct val="150000"/>
              </a:lnSpc>
              <a:defRPr/>
            </a:pPr>
            <a:r>
              <a:rPr lang="zh-CN" altLang="en-US" b="1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微软雅黑" panose="020B0503020204020204" pitchFamily="34" charset="-122"/>
              </a:rPr>
              <a:t>国家电网</a:t>
            </a:r>
          </a:p>
        </p:txBody>
      </p:sp>
      <p:sp>
        <p:nvSpPr>
          <p:cNvPr id="61" name="矩形 81">
            <a:extLst>
              <a:ext uri="{FF2B5EF4-FFF2-40B4-BE49-F238E27FC236}">
                <a16:creationId xmlns:a16="http://schemas.microsoft.com/office/drawing/2014/main" id="{FD413983-9257-FEA1-C6AB-ABFD3F016E82}"/>
              </a:ext>
            </a:extLst>
          </p:cNvPr>
          <p:cNvSpPr/>
          <p:nvPr/>
        </p:nvSpPr>
        <p:spPr>
          <a:xfrm>
            <a:off x="9870727" y="5713461"/>
            <a:ext cx="1107996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173418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方正兰亭黑简体" panose="02000000000000000000" charset="-122"/>
              </a:defRPr>
            </a:lvl1pPr>
            <a:lvl2pPr marL="0" marR="0" indent="457200" algn="ctr" defTabSz="173418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方正兰亭黑简体" panose="02000000000000000000" charset="-122"/>
              </a:defRPr>
            </a:lvl2pPr>
            <a:lvl3pPr marL="0" marR="0" indent="914400" algn="ctr" defTabSz="173418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方正兰亭黑简体" panose="02000000000000000000" charset="-122"/>
              </a:defRPr>
            </a:lvl3pPr>
            <a:lvl4pPr marL="0" marR="0" indent="1371600" algn="ctr" defTabSz="173418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方正兰亭黑简体" panose="02000000000000000000" charset="-122"/>
              </a:defRPr>
            </a:lvl4pPr>
            <a:lvl5pPr marL="0" marR="0" indent="1828800" algn="ctr" defTabSz="173418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方正兰亭黑简体" panose="02000000000000000000" charset="-122"/>
              </a:defRPr>
            </a:lvl5pPr>
            <a:lvl6pPr marL="0" marR="0" indent="2286000" algn="ctr" defTabSz="173418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方正兰亭黑简体" panose="02000000000000000000" charset="-122"/>
              </a:defRPr>
            </a:lvl6pPr>
            <a:lvl7pPr marL="0" marR="0" indent="2743200" algn="ctr" defTabSz="173418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方正兰亭黑简体" panose="02000000000000000000" charset="-122"/>
              </a:defRPr>
            </a:lvl7pPr>
            <a:lvl8pPr marL="0" marR="0" indent="3200400" algn="ctr" defTabSz="173418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方正兰亭黑简体" panose="02000000000000000000" charset="-122"/>
              </a:defRPr>
            </a:lvl8pPr>
            <a:lvl9pPr marL="0" marR="0" indent="3657600" algn="ctr" defTabSz="173418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方正兰亭黑简体" panose="02000000000000000000" charset="-122"/>
              </a:defRPr>
            </a:lvl9pPr>
          </a:lstStyle>
          <a:p>
            <a:pPr defTabSz="1734084">
              <a:defRPr/>
            </a:pPr>
            <a:r>
              <a:rPr lang="zh-CN" altLang="en-US" sz="1200" b="1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微软雅黑" panose="020B0503020204020204" pitchFamily="34" charset="-122"/>
              </a:rPr>
              <a:t>电网智能巡检</a:t>
            </a:r>
            <a:endParaRPr lang="zh-CN" altLang="en-US" sz="12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62" name="矩形 82">
            <a:extLst>
              <a:ext uri="{FF2B5EF4-FFF2-40B4-BE49-F238E27FC236}">
                <a16:creationId xmlns:a16="http://schemas.microsoft.com/office/drawing/2014/main" id="{0B26A867-5414-2D09-7ADB-35C1781A6B5E}"/>
              </a:ext>
            </a:extLst>
          </p:cNvPr>
          <p:cNvSpPr/>
          <p:nvPr/>
        </p:nvSpPr>
        <p:spPr>
          <a:xfrm>
            <a:off x="9617922" y="5959330"/>
            <a:ext cx="1593170" cy="439761"/>
          </a:xfrm>
          <a:prstGeom prst="rect">
            <a:avLst/>
          </a:prstGeom>
        </p:spPr>
        <p:txBody>
          <a:bodyPr wrap="none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173418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方正兰亭黑简体" panose="02000000000000000000" charset="-122"/>
              </a:defRPr>
            </a:lvl1pPr>
            <a:lvl2pPr marL="0" marR="0" indent="457200" algn="ctr" defTabSz="173418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方正兰亭黑简体" panose="02000000000000000000" charset="-122"/>
              </a:defRPr>
            </a:lvl2pPr>
            <a:lvl3pPr marL="0" marR="0" indent="914400" algn="ctr" defTabSz="173418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方正兰亭黑简体" panose="02000000000000000000" charset="-122"/>
              </a:defRPr>
            </a:lvl3pPr>
            <a:lvl4pPr marL="0" marR="0" indent="1371600" algn="ctr" defTabSz="173418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方正兰亭黑简体" panose="02000000000000000000" charset="-122"/>
              </a:defRPr>
            </a:lvl4pPr>
            <a:lvl5pPr marL="0" marR="0" indent="1828800" algn="ctr" defTabSz="173418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方正兰亭黑简体" panose="02000000000000000000" charset="-122"/>
              </a:defRPr>
            </a:lvl5pPr>
            <a:lvl6pPr marL="0" marR="0" indent="2286000" algn="ctr" defTabSz="173418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方正兰亭黑简体" panose="02000000000000000000" charset="-122"/>
              </a:defRPr>
            </a:lvl6pPr>
            <a:lvl7pPr marL="0" marR="0" indent="2743200" algn="ctr" defTabSz="173418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方正兰亭黑简体" panose="02000000000000000000" charset="-122"/>
              </a:defRPr>
            </a:lvl7pPr>
            <a:lvl8pPr marL="0" marR="0" indent="3200400" algn="ctr" defTabSz="173418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方正兰亭黑简体" panose="02000000000000000000" charset="-122"/>
              </a:defRPr>
            </a:lvl8pPr>
            <a:lvl9pPr marL="0" marR="0" indent="3657600" algn="ctr" defTabSz="173418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方正兰亭黑简体" panose="02000000000000000000" charset="-122"/>
              </a:defRPr>
            </a:lvl9pPr>
          </a:lstStyle>
          <a:p>
            <a:pPr defTabSz="1734084">
              <a:defRPr/>
            </a:pPr>
            <a:r>
              <a:rPr lang="zh-CN" altLang="en-US" sz="1100" b="1" dirty="0">
                <a:gradFill>
                  <a:gsLst>
                    <a:gs pos="0">
                      <a:srgbClr val="54B7E9"/>
                    </a:gs>
                    <a:gs pos="100000">
                      <a:srgbClr val="4A6DB3"/>
                    </a:gs>
                  </a:gsLst>
                  <a:lin ang="10800000" scaled="1"/>
                </a:gradFill>
                <a:latin typeface="Microsoft YaHei" panose="020B0503020204020204" pitchFamily="34" charset="-122"/>
                <a:ea typeface="Microsoft YaHei" panose="020B0503020204020204" pitchFamily="34" charset="-122"/>
                <a:cs typeface="微软雅黑" panose="020B0503020204020204" pitchFamily="34" charset="-122"/>
              </a:rPr>
              <a:t>综合功耗降低</a:t>
            </a:r>
            <a:r>
              <a:rPr lang="en-US" altLang="zh-CN" sz="1100" b="1" dirty="0">
                <a:gradFill>
                  <a:gsLst>
                    <a:gs pos="0">
                      <a:srgbClr val="54B7E9"/>
                    </a:gs>
                    <a:gs pos="100000">
                      <a:srgbClr val="4A6DB3"/>
                    </a:gs>
                  </a:gsLst>
                  <a:lin ang="10800000" scaled="1"/>
                </a:gradFill>
                <a:latin typeface="Microsoft YaHei" panose="020B0503020204020204" pitchFamily="34" charset="-122"/>
                <a:ea typeface="Microsoft YaHei" panose="020B0503020204020204" pitchFamily="34" charset="-122"/>
                <a:cs typeface="微软雅黑" panose="020B0503020204020204" pitchFamily="34" charset="-122"/>
              </a:rPr>
              <a:t>30%</a:t>
            </a:r>
          </a:p>
          <a:p>
            <a:pPr defTabSz="1734084">
              <a:defRPr/>
            </a:pPr>
            <a:r>
              <a:rPr lang="zh-CN" altLang="en-US" sz="1100" b="1" dirty="0">
                <a:gradFill>
                  <a:gsLst>
                    <a:gs pos="0">
                      <a:srgbClr val="54B7E9"/>
                    </a:gs>
                    <a:gs pos="100000">
                      <a:srgbClr val="4A6DB3"/>
                    </a:gs>
                  </a:gsLst>
                  <a:lin ang="10800000" scaled="1"/>
                </a:gradFill>
                <a:latin typeface="Microsoft YaHei" panose="020B0503020204020204" pitchFamily="34" charset="-122"/>
                <a:ea typeface="Microsoft YaHei" panose="020B0503020204020204" pitchFamily="34" charset="-122"/>
                <a:cs typeface="微软雅黑" panose="020B0503020204020204" pitchFamily="34" charset="-122"/>
              </a:rPr>
              <a:t>报警时间最短仅需</a:t>
            </a:r>
            <a:r>
              <a:rPr lang="en-US" altLang="zh-CN" sz="1100" b="1" dirty="0">
                <a:gradFill>
                  <a:gsLst>
                    <a:gs pos="0">
                      <a:srgbClr val="54B7E9"/>
                    </a:gs>
                    <a:gs pos="100000">
                      <a:srgbClr val="4A6DB3"/>
                    </a:gs>
                  </a:gsLst>
                  <a:lin ang="10800000" scaled="1"/>
                </a:gradFill>
                <a:latin typeface="Microsoft YaHei" panose="020B0503020204020204" pitchFamily="34" charset="-122"/>
                <a:ea typeface="Microsoft YaHei" panose="020B0503020204020204" pitchFamily="34" charset="-122"/>
                <a:cs typeface="微软雅黑" panose="020B0503020204020204" pitchFamily="34" charset="-122"/>
              </a:rPr>
              <a:t>20s</a:t>
            </a:r>
            <a:endParaRPr lang="zh-CN" altLang="en-US" sz="1100" dirty="0">
              <a:gradFill>
                <a:gsLst>
                  <a:gs pos="0">
                    <a:srgbClr val="54B7E9"/>
                  </a:gs>
                  <a:gs pos="100000">
                    <a:srgbClr val="4A6DB3"/>
                  </a:gs>
                </a:gsLst>
                <a:lin ang="10800000" scaled="1"/>
              </a:gra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B7DFF4"/>
            </a:gs>
            <a:gs pos="100000">
              <a:srgbClr val="FFF0E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7">
            <a:extLst>
              <a:ext uri="{FF2B5EF4-FFF2-40B4-BE49-F238E27FC236}">
                <a16:creationId xmlns:a16="http://schemas.microsoft.com/office/drawing/2014/main" id="{8F3E761F-3C11-5DF8-86F7-6516698873C2}"/>
              </a:ext>
            </a:extLst>
          </p:cNvPr>
          <p:cNvSpPr txBox="1"/>
          <p:nvPr/>
        </p:nvSpPr>
        <p:spPr>
          <a:xfrm>
            <a:off x="769157" y="567766"/>
            <a:ext cx="6754809" cy="44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71120">
              <a:spcBef>
                <a:spcPts val="100"/>
              </a:spcBef>
            </a:pPr>
            <a:r>
              <a:rPr lang="en-US" altLang="zh-CN" sz="2800" b="1" dirty="0">
                <a:solidFill>
                  <a:srgbClr val="FF6D50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宋体" panose="02010600030101010101" pitchFamily="2" charset="-122"/>
              </a:rPr>
              <a:t>//</a:t>
            </a:r>
            <a:r>
              <a:rPr lang="zh-CN" altLang="en-US" sz="2800" b="1" dirty="0">
                <a:solidFill>
                  <a:srgbClr val="FF6D50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宋体" panose="02010600030101010101" pitchFamily="2" charset="-122"/>
              </a:rPr>
              <a:t> 谁开发了飞桨 </a:t>
            </a:r>
            <a:r>
              <a:rPr lang="en-US" altLang="zh-CN" sz="2800" b="1" dirty="0">
                <a:solidFill>
                  <a:srgbClr val="FF6D50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宋体" panose="02010600030101010101" pitchFamily="2" charset="-122"/>
              </a:rPr>
              <a:t>//</a:t>
            </a:r>
            <a:endParaRPr lang="zh-CN" altLang="en-US" sz="2800" b="1" dirty="0">
              <a:solidFill>
                <a:srgbClr val="FF6D50"/>
              </a:solidFill>
              <a:latin typeface="PingFang SC" panose="020B0400000000000000" pitchFamily="34" charset="-122"/>
              <a:ea typeface="PingFang SC" panose="020B0400000000000000" pitchFamily="34" charset="-122"/>
              <a:cs typeface="宋体" panose="02010600030101010101" pitchFamily="2" charset="-122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95E6E634-C723-856D-F74B-BE86F830DBB7}"/>
              </a:ext>
            </a:extLst>
          </p:cNvPr>
          <p:cNvSpPr txBox="1"/>
          <p:nvPr/>
        </p:nvSpPr>
        <p:spPr>
          <a:xfrm>
            <a:off x="561173" y="1154269"/>
            <a:ext cx="8463083" cy="28739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spcBef>
                <a:spcPts val="1000"/>
              </a:spcBef>
            </a:pPr>
            <a:r>
              <a:rPr lang="en-US" altLang="zh-CN" sz="2000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BAIDU</a:t>
            </a:r>
            <a:r>
              <a:rPr lang="en-CN" altLang="zh-CN" sz="2000" b="1">
                <a:latin typeface="PingFang SC" panose="020B0400000000000000" pitchFamily="34" charset="-122"/>
                <a:ea typeface="PingFang SC" panose="020B0400000000000000" pitchFamily="34" charset="-122"/>
              </a:rPr>
              <a:t> </a:t>
            </a:r>
            <a:r>
              <a:rPr lang="en-US" altLang="zh-CN" sz="2000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contributors</a:t>
            </a:r>
          </a:p>
          <a:p>
            <a:pPr marL="742950" lvl="1" indent="-285750">
              <a:lnSpc>
                <a:spcPct val="130000"/>
              </a:lnSpc>
              <a:spcBef>
                <a:spcPts val="1000"/>
              </a:spcBef>
              <a:buFont typeface="Wingdings" pitchFamily="2" charset="2"/>
              <a:buChar char="§"/>
            </a:pPr>
            <a:r>
              <a:rPr lang="zh-CN" altLang="en-US" sz="1600" dirty="0">
                <a:latin typeface="PingFang SC" panose="020B0400000000000000" pitchFamily="34" charset="-122"/>
                <a:ea typeface="PingFang SC" panose="020B0400000000000000" pitchFamily="34" charset="-122"/>
              </a:rPr>
              <a:t>专职的研发部门（深度学习技术平台部），及非专职的其他部门的工程师。</a:t>
            </a:r>
            <a:endParaRPr lang="en-US" altLang="zh-CN" sz="1600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  <a:p>
            <a:pPr>
              <a:lnSpc>
                <a:spcPct val="130000"/>
              </a:lnSpc>
              <a:spcBef>
                <a:spcPts val="1000"/>
              </a:spcBef>
            </a:pPr>
            <a:r>
              <a:rPr lang="en-US" altLang="zh-CN" sz="2000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Corporate contributors</a:t>
            </a:r>
          </a:p>
          <a:p>
            <a:pPr marL="742950" lvl="1" indent="-285750">
              <a:lnSpc>
                <a:spcPct val="130000"/>
              </a:lnSpc>
              <a:spcBef>
                <a:spcPts val="1000"/>
              </a:spcBef>
              <a:buFont typeface="Wingdings" pitchFamily="2" charset="2"/>
              <a:buChar char="§"/>
            </a:pPr>
            <a:r>
              <a:rPr lang="en-US" altLang="zh-CN" sz="1600" dirty="0">
                <a:latin typeface="PingFang SC" panose="020B0400000000000000" pitchFamily="34" charset="-122"/>
                <a:ea typeface="PingFang SC" panose="020B0400000000000000" pitchFamily="34" charset="-122"/>
              </a:rPr>
              <a:t>NVIDIA</a:t>
            </a:r>
            <a:r>
              <a:rPr lang="zh-CN" altLang="en-US" sz="1600" dirty="0">
                <a:latin typeface="PingFang SC" panose="020B0400000000000000" pitchFamily="34" charset="-122"/>
                <a:ea typeface="PingFang SC" panose="020B0400000000000000" pitchFamily="34" charset="-122"/>
              </a:rPr>
              <a:t>、</a:t>
            </a:r>
            <a:r>
              <a:rPr lang="en-US" altLang="zh-CN" sz="1600" dirty="0">
                <a:latin typeface="PingFang SC" panose="020B0400000000000000" pitchFamily="34" charset="-122"/>
                <a:ea typeface="PingFang SC" panose="020B0400000000000000" pitchFamily="34" charset="-122"/>
              </a:rPr>
              <a:t>INTEL</a:t>
            </a:r>
            <a:r>
              <a:rPr lang="zh-CN" altLang="en-US" sz="1600" dirty="0">
                <a:latin typeface="PingFang SC" panose="020B0400000000000000" pitchFamily="34" charset="-122"/>
                <a:ea typeface="PingFang SC" panose="020B0400000000000000" pitchFamily="34" charset="-122"/>
              </a:rPr>
              <a:t>、昆仑芯、寒武纪，等多家硬件公司的专职工程师。</a:t>
            </a:r>
            <a:endParaRPr lang="en-US" altLang="zh-CN" sz="1600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  <a:p>
            <a:pPr>
              <a:lnSpc>
                <a:spcPct val="130000"/>
              </a:lnSpc>
              <a:spcBef>
                <a:spcPts val="1000"/>
              </a:spcBef>
            </a:pPr>
            <a:r>
              <a:rPr lang="en-US" altLang="zh-CN" sz="2000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Individual contributors</a:t>
            </a:r>
          </a:p>
          <a:p>
            <a:pPr marL="742950" lvl="1" indent="-285750">
              <a:lnSpc>
                <a:spcPct val="130000"/>
              </a:lnSpc>
              <a:spcBef>
                <a:spcPts val="1000"/>
              </a:spcBef>
              <a:buFont typeface="Wingdings" pitchFamily="2" charset="2"/>
              <a:buChar char="§"/>
            </a:pPr>
            <a:r>
              <a:rPr lang="zh-CN" altLang="en-US" sz="1600" dirty="0">
                <a:latin typeface="PingFang SC" panose="020B0400000000000000" pitchFamily="34" charset="-122"/>
                <a:ea typeface="PingFang SC" panose="020B0400000000000000" pitchFamily="34" charset="-122"/>
              </a:rPr>
              <a:t>来自高校的学生及来自企业的工程师在业余时间的贡献。</a:t>
            </a:r>
            <a:endParaRPr kumimoji="1" lang="en-US" altLang="en-US" sz="1200" dirty="0">
              <a:solidFill>
                <a:schemeClr val="tx1">
                  <a:lumMod val="50000"/>
                  <a:lumOff val="50000"/>
                </a:schemeClr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032EFAA0-A979-8FEF-AFAA-0F3D552923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173" y="4236302"/>
            <a:ext cx="3455139" cy="1943516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DD926321-DDF9-21D9-7BEE-19AA89CDEF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6561" y="4236302"/>
            <a:ext cx="3455140" cy="194351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6A0C22A-3182-A72F-8254-6C2463C7E95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8" t="19762" r="2020" b="6975"/>
          <a:stretch/>
        </p:blipFill>
        <p:spPr>
          <a:xfrm>
            <a:off x="7731950" y="4236302"/>
            <a:ext cx="3706027" cy="1943517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7">
            <a:extLst>
              <a:ext uri="{FF2B5EF4-FFF2-40B4-BE49-F238E27FC236}">
                <a16:creationId xmlns:a16="http://schemas.microsoft.com/office/drawing/2014/main" id="{3C0F449A-962D-63D9-D3A7-D45390E214A5}"/>
              </a:ext>
            </a:extLst>
          </p:cNvPr>
          <p:cNvSpPr txBox="1"/>
          <p:nvPr/>
        </p:nvSpPr>
        <p:spPr>
          <a:xfrm>
            <a:off x="788406" y="634599"/>
            <a:ext cx="6754809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71120">
              <a:spcBef>
                <a:spcPts val="100"/>
              </a:spcBef>
            </a:pPr>
            <a:r>
              <a:rPr lang="en-US" altLang="zh-CN" sz="2800" b="1" dirty="0">
                <a:solidFill>
                  <a:srgbClr val="445185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宋体" panose="02010600030101010101" pitchFamily="2" charset="-122"/>
              </a:rPr>
              <a:t>//</a:t>
            </a:r>
            <a:r>
              <a:rPr lang="zh-CN" altLang="en-US" sz="2800" b="1" dirty="0">
                <a:solidFill>
                  <a:srgbClr val="445185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宋体" panose="02010600030101010101" pitchFamily="2" charset="-122"/>
              </a:rPr>
              <a:t> 飞桨框架贡献者俱乐部 </a:t>
            </a:r>
            <a:r>
              <a:rPr lang="en-US" altLang="zh-CN" sz="2800" b="1" dirty="0">
                <a:solidFill>
                  <a:srgbClr val="445185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宋体" panose="02010600030101010101" pitchFamily="2" charset="-122"/>
              </a:rPr>
              <a:t>PFCC</a:t>
            </a:r>
            <a:r>
              <a:rPr lang="zh-CN" altLang="en-US" sz="2800" b="1" dirty="0">
                <a:solidFill>
                  <a:srgbClr val="445185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宋体" panose="02010600030101010101" pitchFamily="2" charset="-122"/>
              </a:rPr>
              <a:t> </a:t>
            </a:r>
            <a:r>
              <a:rPr lang="en-US" altLang="zh-CN" sz="2800" b="1" dirty="0">
                <a:solidFill>
                  <a:srgbClr val="445185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宋体" panose="02010600030101010101" pitchFamily="2" charset="-122"/>
              </a:rPr>
              <a:t>//</a:t>
            </a:r>
            <a:endParaRPr lang="zh-CN" altLang="en-US" sz="2800" b="1" dirty="0">
              <a:solidFill>
                <a:srgbClr val="445185"/>
              </a:solidFill>
              <a:latin typeface="PingFang SC" panose="020B0400000000000000" pitchFamily="34" charset="-122"/>
              <a:ea typeface="PingFang SC" panose="020B0400000000000000" pitchFamily="34" charset="-122"/>
              <a:cs typeface="宋体" panose="02010600030101010101" pitchFamily="2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77AD5DB7-89BD-AFCF-9C37-D4812B49BC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7644" y="3745309"/>
            <a:ext cx="4248784" cy="265549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98BEC97-5BA5-83A7-F439-4FB9E50BCA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7644" y="1258221"/>
            <a:ext cx="4248784" cy="2419446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525F0AE3-0449-E759-9D70-C4C22578FB6F}"/>
              </a:ext>
            </a:extLst>
          </p:cNvPr>
          <p:cNvSpPr txBox="1"/>
          <p:nvPr/>
        </p:nvSpPr>
        <p:spPr>
          <a:xfrm>
            <a:off x="788406" y="1309130"/>
            <a:ext cx="6417937" cy="45175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spcBef>
                <a:spcPts val="1000"/>
              </a:spcBef>
            </a:pPr>
            <a:r>
              <a:rPr lang="en" altLang="zh-CN" sz="1600" b="0" i="0" dirty="0">
                <a:solidFill>
                  <a:srgbClr val="1F2328"/>
                </a:solidFill>
                <a:effectLst/>
                <a:latin typeface="PingFang SC" panose="020B0400000000000000" pitchFamily="34" charset="-122"/>
                <a:ea typeface="PingFang SC" panose="020B0400000000000000" pitchFamily="34" charset="-122"/>
              </a:rPr>
              <a:t>Paddle Framework Contributor Club (PFCC) </a:t>
            </a:r>
            <a:r>
              <a:rPr lang="zh-CN" altLang="en-US" sz="1600" b="0" i="0" dirty="0">
                <a:solidFill>
                  <a:srgbClr val="1F2328"/>
                </a:solidFill>
                <a:effectLst/>
                <a:latin typeface="PingFang SC" panose="020B0400000000000000" pitchFamily="34" charset="-122"/>
                <a:ea typeface="PingFang SC" panose="020B0400000000000000" pitchFamily="34" charset="-122"/>
              </a:rPr>
              <a:t>是一个有兴趣、正在、或者已经为</a:t>
            </a:r>
            <a:r>
              <a:rPr lang="zh-CN" altLang="en-US" sz="1600" b="0" i="0" u="sng" dirty="0">
                <a:effectLst/>
                <a:latin typeface="PingFang SC" panose="020B0400000000000000" pitchFamily="34" charset="-122"/>
                <a:ea typeface="PingFang SC" panose="020B0400000000000000" pitchFamily="34" charset="-122"/>
                <a:hlinkClick r:id="rId4"/>
              </a:rPr>
              <a:t>飞桨开源框架</a:t>
            </a:r>
            <a:r>
              <a:rPr lang="zh-CN" altLang="en-US" sz="1600" b="0" i="0" dirty="0">
                <a:solidFill>
                  <a:srgbClr val="1F2328"/>
                </a:solidFill>
                <a:effectLst/>
                <a:latin typeface="PingFang SC" panose="020B0400000000000000" pitchFamily="34" charset="-122"/>
                <a:ea typeface="PingFang SC" panose="020B0400000000000000" pitchFamily="34" charset="-122"/>
              </a:rPr>
              <a:t>做开源贡献的贡献者成立的虚拟组织，在这里，飞桨开源框架的贡献者进行讨论、交流和分享，并为飞桨框架做出持续的贡献。</a:t>
            </a:r>
            <a:endParaRPr lang="en" altLang="zh-CN" sz="1600" b="1" i="0" dirty="0">
              <a:solidFill>
                <a:srgbClr val="000000"/>
              </a:solidFill>
              <a:effectLst/>
              <a:latin typeface="PingFang SC" panose="020B0400000000000000" pitchFamily="34" charset="-122"/>
              <a:ea typeface="PingFang SC" panose="020B0400000000000000" pitchFamily="34" charset="-122"/>
            </a:endParaRPr>
          </a:p>
          <a:p>
            <a:pPr>
              <a:lnSpc>
                <a:spcPct val="130000"/>
              </a:lnSpc>
              <a:spcBef>
                <a:spcPts val="1000"/>
              </a:spcBef>
            </a:pPr>
            <a:r>
              <a:rPr lang="en-US" altLang="zh-CN" sz="1600" b="1" dirty="0">
                <a:solidFill>
                  <a:srgbClr val="000000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PFCC</a:t>
            </a:r>
            <a:r>
              <a:rPr lang="zh-CN" altLang="en-US" sz="1600" b="1" dirty="0">
                <a:solidFill>
                  <a:srgbClr val="000000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资料地址：</a:t>
            </a:r>
            <a:r>
              <a:rPr lang="en" altLang="zh-CN" sz="1600" b="1" dirty="0">
                <a:solidFill>
                  <a:srgbClr val="000000"/>
                </a:solidFill>
                <a:latin typeface="PingFang SC" panose="020B0400000000000000" pitchFamily="34" charset="-122"/>
                <a:ea typeface="PingFang SC" panose="020B0400000000000000" pitchFamily="34" charset="-122"/>
                <a:hlinkClick r:id="rId5"/>
              </a:rPr>
              <a:t>https://github.com/PaddlePaddle/community/tree/master/pfcc</a:t>
            </a:r>
            <a:endParaRPr lang="en" altLang="zh-CN" sz="1600" b="1" dirty="0">
              <a:solidFill>
                <a:srgbClr val="000000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  <a:p>
            <a:pPr marL="285750" indent="-285750">
              <a:lnSpc>
                <a:spcPct val="13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zh-CN" altLang="en-US" sz="1500" dirty="0">
                <a:solidFill>
                  <a:srgbClr val="000000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汇聚 </a:t>
            </a:r>
            <a:r>
              <a:rPr lang="en-US" altLang="zh-CN" sz="1500" dirty="0">
                <a:solidFill>
                  <a:srgbClr val="000000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100+</a:t>
            </a:r>
            <a:r>
              <a:rPr lang="zh-CN" altLang="en-US" sz="1500" dirty="0">
                <a:solidFill>
                  <a:srgbClr val="000000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 </a:t>
            </a:r>
            <a:r>
              <a:rPr lang="en-US" altLang="zh-CN" sz="1500" dirty="0">
                <a:solidFill>
                  <a:srgbClr val="000000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Contributor</a:t>
            </a:r>
            <a:r>
              <a:rPr lang="zh-CN" altLang="en-US" sz="1500" dirty="0">
                <a:solidFill>
                  <a:srgbClr val="000000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，</a:t>
            </a:r>
            <a:r>
              <a:rPr lang="en-US" altLang="zh-CN" sz="1500" dirty="0">
                <a:solidFill>
                  <a:srgbClr val="000000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6</a:t>
            </a:r>
            <a:r>
              <a:rPr lang="zh-CN" altLang="en-US" sz="1500" dirty="0">
                <a:solidFill>
                  <a:srgbClr val="000000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名贡献者成长为 </a:t>
            </a:r>
            <a:r>
              <a:rPr lang="en-US" altLang="zh-CN" sz="1500" dirty="0">
                <a:solidFill>
                  <a:srgbClr val="000000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Committer</a:t>
            </a:r>
          </a:p>
          <a:p>
            <a:pPr marL="285750" indent="-285750">
              <a:lnSpc>
                <a:spcPct val="13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zh-CN" altLang="en-US" sz="1500" dirty="0">
                <a:solidFill>
                  <a:srgbClr val="000000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双周一次技术分享会，累计召开</a:t>
            </a:r>
            <a:r>
              <a:rPr lang="en-US" altLang="zh-CN" sz="1500" dirty="0">
                <a:solidFill>
                  <a:srgbClr val="000000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29</a:t>
            </a:r>
            <a:r>
              <a:rPr lang="zh-CN" altLang="en-US" sz="1500" dirty="0">
                <a:solidFill>
                  <a:srgbClr val="000000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次，产生上百个议题，详见</a:t>
            </a:r>
            <a:r>
              <a:rPr lang="zh-CN" altLang="en-US" sz="1500" dirty="0">
                <a:solidFill>
                  <a:srgbClr val="000000"/>
                </a:solidFill>
                <a:latin typeface="PingFang SC" panose="020B0400000000000000" pitchFamily="34" charset="-122"/>
                <a:ea typeface="PingFang SC" panose="020B0400000000000000" pitchFamily="34" charset="-122"/>
                <a:hlinkClick r:id="rId6"/>
              </a:rPr>
              <a:t>会议纪要</a:t>
            </a:r>
            <a:endParaRPr lang="en-US" altLang="zh-CN" sz="1500" dirty="0">
              <a:solidFill>
                <a:srgbClr val="000000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  <a:p>
            <a:pPr marL="285750" indent="-285750">
              <a:lnSpc>
                <a:spcPct val="13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zh-CN" altLang="en-US" sz="1500" dirty="0">
                <a:solidFill>
                  <a:srgbClr val="000000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与飞桨产研团队探讨飞桨框架硬核技术难题，发起联合开发项目</a:t>
            </a:r>
            <a:endParaRPr lang="en" altLang="zh-CN" sz="1500" b="1" i="0" dirty="0">
              <a:solidFill>
                <a:srgbClr val="000000"/>
              </a:solidFill>
              <a:effectLst/>
              <a:latin typeface="PingFang SC" panose="020B0400000000000000" pitchFamily="34" charset="-122"/>
              <a:ea typeface="PingFang SC" panose="020B0400000000000000" pitchFamily="34" charset="-122"/>
            </a:endParaRPr>
          </a:p>
          <a:p>
            <a:pPr algn="r">
              <a:lnSpc>
                <a:spcPct val="130000"/>
              </a:lnSpc>
              <a:spcBef>
                <a:spcPts val="1000"/>
              </a:spcBef>
            </a:pPr>
            <a:r>
              <a:rPr lang="en" altLang="zh-CN" sz="2000" b="1" i="0" dirty="0">
                <a:solidFill>
                  <a:srgbClr val="000000"/>
                </a:solidFill>
                <a:effectLst/>
                <a:latin typeface="PingFang SC" panose="020B0400000000000000" pitchFamily="34" charset="-122"/>
                <a:ea typeface="PingFang SC" panose="020B0400000000000000" pitchFamily="34" charset="-122"/>
              </a:rPr>
              <a:t>Shaping </a:t>
            </a:r>
            <a:r>
              <a:rPr lang="en" altLang="zh-CN" sz="2000" b="1" i="0" dirty="0" err="1">
                <a:solidFill>
                  <a:srgbClr val="000000"/>
                </a:solidFill>
                <a:effectLst/>
                <a:latin typeface="PingFang SC" panose="020B0400000000000000" pitchFamily="34" charset="-122"/>
                <a:ea typeface="PingFang SC" panose="020B0400000000000000" pitchFamily="34" charset="-122"/>
              </a:rPr>
              <a:t>PaddlePaddle</a:t>
            </a:r>
            <a:r>
              <a:rPr lang="en" altLang="zh-CN" sz="2000" b="1" i="0" dirty="0">
                <a:solidFill>
                  <a:srgbClr val="000000"/>
                </a:solidFill>
                <a:effectLst/>
                <a:latin typeface="PingFang SC" panose="020B0400000000000000" pitchFamily="34" charset="-122"/>
                <a:ea typeface="PingFang SC" panose="020B0400000000000000" pitchFamily="34" charset="-122"/>
              </a:rPr>
              <a:t> Future with You</a:t>
            </a:r>
          </a:p>
          <a:p>
            <a:pPr algn="r">
              <a:lnSpc>
                <a:spcPct val="130000"/>
              </a:lnSpc>
              <a:spcBef>
                <a:spcPts val="1000"/>
              </a:spcBef>
            </a:pPr>
            <a:r>
              <a:rPr kumimoji="1" lang="en" altLang="en-US" sz="2000" b="1" dirty="0" err="1">
                <a:solidFill>
                  <a:srgbClr val="000000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与你一起定义飞桨框架的未来</a:t>
            </a:r>
            <a:endParaRPr kumimoji="1" lang="en-US" altLang="en-US" sz="1200" dirty="0">
              <a:solidFill>
                <a:schemeClr val="tx1">
                  <a:lumMod val="50000"/>
                  <a:lumOff val="50000"/>
                </a:schemeClr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780978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7">
            <a:extLst>
              <a:ext uri="{FF2B5EF4-FFF2-40B4-BE49-F238E27FC236}">
                <a16:creationId xmlns:a16="http://schemas.microsoft.com/office/drawing/2014/main" id="{A3E047A8-0782-0495-93B3-2731BCB1025D}"/>
              </a:ext>
            </a:extLst>
          </p:cNvPr>
          <p:cNvSpPr txBox="1"/>
          <p:nvPr/>
        </p:nvSpPr>
        <p:spPr>
          <a:xfrm>
            <a:off x="788406" y="634599"/>
            <a:ext cx="7615365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71120">
              <a:spcBef>
                <a:spcPts val="100"/>
              </a:spcBef>
            </a:pPr>
            <a:r>
              <a:rPr lang="en-US" altLang="zh-CN" sz="2800" b="1" dirty="0">
                <a:solidFill>
                  <a:srgbClr val="445185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宋体" panose="02010600030101010101" pitchFamily="2" charset="-122"/>
              </a:rPr>
              <a:t>//</a:t>
            </a:r>
            <a:r>
              <a:rPr lang="zh-CN" altLang="en-US" sz="2800" b="1" dirty="0">
                <a:solidFill>
                  <a:srgbClr val="445185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宋体" panose="02010600030101010101" pitchFamily="2" charset="-122"/>
              </a:rPr>
              <a:t> 参与飞桨社区的开源贡献你会获得什么？</a:t>
            </a:r>
            <a:r>
              <a:rPr lang="en-US" altLang="zh-CN" sz="2800" b="1" dirty="0">
                <a:solidFill>
                  <a:srgbClr val="445185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宋体" panose="02010600030101010101" pitchFamily="2" charset="-122"/>
              </a:rPr>
              <a:t>//</a:t>
            </a:r>
            <a:endParaRPr lang="zh-CN" altLang="en-US" sz="2800" b="1" dirty="0">
              <a:solidFill>
                <a:srgbClr val="445185"/>
              </a:solidFill>
              <a:latin typeface="PingFang SC" panose="020B0400000000000000" pitchFamily="34" charset="-122"/>
              <a:ea typeface="PingFang SC" panose="020B0400000000000000" pitchFamily="34" charset="-122"/>
              <a:cs typeface="宋体" panose="02010600030101010101" pitchFamily="2" charset="-122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B8225545-6DF3-B7C0-AD04-8E4BAD7DBEB7}"/>
              </a:ext>
            </a:extLst>
          </p:cNvPr>
          <p:cNvSpPr txBox="1"/>
          <p:nvPr/>
        </p:nvSpPr>
        <p:spPr>
          <a:xfrm>
            <a:off x="788406" y="1230710"/>
            <a:ext cx="7092851" cy="5283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spcBef>
                <a:spcPts val="1000"/>
              </a:spcBef>
            </a:pPr>
            <a:r>
              <a:rPr lang="zh-CN" altLang="en-US" sz="2000" b="1" i="0" dirty="0">
                <a:effectLst/>
                <a:latin typeface="PingFang SC" panose="020B0400000000000000" pitchFamily="34" charset="-122"/>
                <a:ea typeface="PingFang SC" panose="020B0400000000000000" pitchFamily="34" charset="-122"/>
              </a:rPr>
              <a:t>技术实力与开源影响力提升</a:t>
            </a:r>
            <a:endParaRPr lang="en-US" altLang="zh-CN" sz="2000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  <a:p>
            <a:pPr marL="742950" lvl="1" indent="-285750">
              <a:spcBef>
                <a:spcPts val="1000"/>
              </a:spcBef>
              <a:buFont typeface="Wingdings" pitchFamily="2" charset="2"/>
              <a:buChar char="§"/>
            </a:pPr>
            <a:r>
              <a:rPr lang="zh-CN" altLang="en-US" sz="1600" b="0" i="0" dirty="0">
                <a:effectLst/>
                <a:latin typeface="PingFang SC" panose="020B0400000000000000" pitchFamily="34" charset="-122"/>
                <a:ea typeface="PingFang SC" panose="020B0400000000000000" pitchFamily="34" charset="-122"/>
              </a:rPr>
              <a:t>飞桨社区开源项目覆盖深度学习框架、模型、应用全领域，你想提升的技术，这里全都有； </a:t>
            </a:r>
            <a:endParaRPr lang="en-US" altLang="zh-CN" sz="1600" b="0" i="0" dirty="0">
              <a:effectLst/>
              <a:latin typeface="PingFang SC" panose="020B0400000000000000" pitchFamily="34" charset="-122"/>
              <a:ea typeface="PingFang SC" panose="020B0400000000000000" pitchFamily="34" charset="-122"/>
            </a:endParaRPr>
          </a:p>
          <a:p>
            <a:pPr marL="742950" lvl="1" indent="-285750">
              <a:spcBef>
                <a:spcPts val="1000"/>
              </a:spcBef>
              <a:buFont typeface="Wingdings" pitchFamily="2" charset="2"/>
              <a:buChar char="§"/>
            </a:pPr>
            <a:r>
              <a:rPr lang="zh-CN" altLang="en-US" sz="1600" b="0" i="0" dirty="0">
                <a:effectLst/>
                <a:latin typeface="PingFang SC" panose="020B0400000000000000" pitchFamily="34" charset="-122"/>
                <a:ea typeface="PingFang SC" panose="020B0400000000000000" pitchFamily="34" charset="-122"/>
              </a:rPr>
              <a:t>与飞桨产研团队紧密沟通协作，和飞桨共同成长；</a:t>
            </a:r>
            <a:endParaRPr lang="zh-CN" altLang="en-US" sz="1600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  <a:p>
            <a:pPr marL="742950" lvl="1" indent="-285750">
              <a:spcBef>
                <a:spcPts val="1000"/>
              </a:spcBef>
              <a:buFont typeface="Wingdings" pitchFamily="2" charset="2"/>
              <a:buChar char="§"/>
            </a:pPr>
            <a:r>
              <a:rPr lang="zh-CN" altLang="en-US" sz="1600" b="0" i="0" dirty="0">
                <a:effectLst/>
                <a:latin typeface="PingFang SC" panose="020B0400000000000000" pitchFamily="34" charset="-122"/>
                <a:ea typeface="PingFang SC" panose="020B0400000000000000" pitchFamily="34" charset="-122"/>
              </a:rPr>
              <a:t>开源贡献行为全部公开可查，飞桨社区丰富的开源贡献活动助你树立个人开源影响力；</a:t>
            </a:r>
            <a:endParaRPr lang="zh-CN" altLang="en-US" sz="1600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  <a:p>
            <a:pPr marL="742950" lvl="1" indent="-285750">
              <a:spcBef>
                <a:spcPts val="1000"/>
              </a:spcBef>
              <a:buFont typeface="Wingdings" pitchFamily="2" charset="2"/>
              <a:buChar char="§"/>
            </a:pPr>
            <a:r>
              <a:rPr lang="zh-CN" altLang="en-US" sz="1600" b="0" i="0" dirty="0">
                <a:effectLst/>
                <a:latin typeface="PingFang SC" panose="020B0400000000000000" pitchFamily="34" charset="-122"/>
                <a:ea typeface="PingFang SC" panose="020B0400000000000000" pitchFamily="34" charset="-122"/>
              </a:rPr>
              <a:t>鼓励社区孵化项目，你可以在这里找到志同道合的小伙伴，把想法变成现实。</a:t>
            </a:r>
            <a:endParaRPr lang="en-US" altLang="zh-CN" sz="1600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  <a:p>
            <a:pPr>
              <a:lnSpc>
                <a:spcPct val="130000"/>
              </a:lnSpc>
              <a:spcBef>
                <a:spcPts val="1000"/>
              </a:spcBef>
            </a:pPr>
            <a:r>
              <a:rPr lang="zh-CN" altLang="en-US" sz="2000" b="1" i="0" dirty="0">
                <a:effectLst/>
                <a:latin typeface="PingFang SC" panose="020B0400000000000000" pitchFamily="34" charset="-122"/>
                <a:ea typeface="PingFang SC" panose="020B0400000000000000" pitchFamily="34" charset="-122"/>
              </a:rPr>
              <a:t>荣誉证书、现金激励与工作机会</a:t>
            </a:r>
            <a:endParaRPr lang="en-US" altLang="zh-CN" sz="2000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  <a:p>
            <a:pPr marL="742950" lvl="1" indent="-285750">
              <a:spcBef>
                <a:spcPts val="1000"/>
              </a:spcBef>
              <a:buFont typeface="Wingdings" pitchFamily="2" charset="2"/>
              <a:buChar char="§"/>
            </a:pPr>
            <a:r>
              <a:rPr lang="zh-CN" altLang="en-US" sz="1600" b="0" i="0" dirty="0">
                <a:effectLst/>
                <a:latin typeface="PingFang SC" panose="020B0400000000000000" pitchFamily="34" charset="-122"/>
                <a:ea typeface="PingFang SC" panose="020B0400000000000000" pitchFamily="34" charset="-122"/>
              </a:rPr>
              <a:t>颁发开源贡献证书、社区曝光度、奖状徽章等，致敬每一位贡献者；</a:t>
            </a:r>
            <a:endParaRPr lang="zh-CN" altLang="en-US" sz="1600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  <a:p>
            <a:pPr marL="742950" lvl="1" indent="-285750">
              <a:spcBef>
                <a:spcPts val="1000"/>
              </a:spcBef>
              <a:buFont typeface="Wingdings" pitchFamily="2" charset="2"/>
              <a:buChar char="§"/>
            </a:pPr>
            <a:r>
              <a:rPr lang="zh-CN" altLang="en-US" sz="1600" b="0" i="0" dirty="0">
                <a:effectLst/>
                <a:latin typeface="PingFang SC" panose="020B0400000000000000" pitchFamily="34" charset="-122"/>
                <a:ea typeface="PingFang SC" panose="020B0400000000000000" pitchFamily="34" charset="-122"/>
              </a:rPr>
              <a:t>举办丰富社区赛事，提供奖金</a:t>
            </a:r>
            <a:r>
              <a:rPr lang="en-US" altLang="zh-CN" sz="1600" b="0" i="0" dirty="0">
                <a:effectLst/>
                <a:latin typeface="PingFang SC" panose="020B0400000000000000" pitchFamily="34" charset="-122"/>
                <a:ea typeface="PingFang SC" panose="020B0400000000000000" pitchFamily="34" charset="-122"/>
              </a:rPr>
              <a:t>/</a:t>
            </a:r>
            <a:r>
              <a:rPr lang="zh-CN" altLang="en-US" sz="1600" b="0" i="0" dirty="0">
                <a:effectLst/>
                <a:latin typeface="PingFang SC" panose="020B0400000000000000" pitchFamily="34" charset="-122"/>
                <a:ea typeface="PingFang SC" panose="020B0400000000000000" pitchFamily="34" charset="-122"/>
              </a:rPr>
              <a:t>奖品激励与权威机构认证；</a:t>
            </a:r>
            <a:endParaRPr lang="zh-CN" altLang="en-US" sz="1600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  <a:p>
            <a:pPr marL="742950" lvl="1" indent="-285750">
              <a:spcBef>
                <a:spcPts val="1000"/>
              </a:spcBef>
              <a:buFont typeface="Wingdings" pitchFamily="2" charset="2"/>
              <a:buChar char="§"/>
            </a:pPr>
            <a:r>
              <a:rPr lang="zh-CN" altLang="en-US" sz="1600" b="0" i="0" dirty="0">
                <a:effectLst/>
                <a:latin typeface="PingFang SC" panose="020B0400000000000000" pitchFamily="34" charset="-122"/>
                <a:ea typeface="PingFang SC" panose="020B0400000000000000" pitchFamily="34" charset="-122"/>
              </a:rPr>
              <a:t>开源社区贡献者在招聘中会被优先考虑。</a:t>
            </a:r>
            <a:endParaRPr lang="zh-CN" altLang="en-US" sz="1600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  <a:p>
            <a:pPr>
              <a:lnSpc>
                <a:spcPct val="130000"/>
              </a:lnSpc>
              <a:spcBef>
                <a:spcPts val="1000"/>
              </a:spcBef>
            </a:pPr>
            <a:r>
              <a:rPr lang="zh-CN" altLang="en-US" sz="2000" b="1" i="0" dirty="0">
                <a:effectLst/>
                <a:latin typeface="PingFang SC" panose="020B0400000000000000" pitchFamily="34" charset="-122"/>
                <a:ea typeface="PingFang SC" panose="020B0400000000000000" pitchFamily="34" charset="-122"/>
              </a:rPr>
              <a:t>硬件支持</a:t>
            </a:r>
            <a:endParaRPr lang="en-US" altLang="zh-CN" sz="2000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  <a:p>
            <a:pPr marL="742950" lvl="1" indent="-285750">
              <a:spcBef>
                <a:spcPts val="1000"/>
              </a:spcBef>
              <a:buFont typeface="Wingdings" pitchFamily="2" charset="2"/>
              <a:buChar char="§"/>
            </a:pPr>
            <a:r>
              <a:rPr lang="zh-CN" altLang="en-US" sz="1600" b="0" i="0" dirty="0">
                <a:effectLst/>
                <a:latin typeface="PingFang SC" panose="020B0400000000000000" pitchFamily="34" charset="-122"/>
                <a:ea typeface="PingFang SC" panose="020B0400000000000000" pitchFamily="34" charset="-122"/>
              </a:rPr>
              <a:t>提供线上 </a:t>
            </a:r>
            <a:r>
              <a:rPr lang="en" altLang="zh-CN" sz="1600" b="0" i="0" dirty="0">
                <a:effectLst/>
                <a:latin typeface="PingFang SC" panose="020B0400000000000000" pitchFamily="34" charset="-122"/>
                <a:ea typeface="PingFang SC" panose="020B0400000000000000" pitchFamily="34" charset="-122"/>
              </a:rPr>
              <a:t>V100 </a:t>
            </a:r>
            <a:r>
              <a:rPr lang="zh-CN" altLang="en-US" sz="1600" b="0" i="0" dirty="0">
                <a:effectLst/>
                <a:latin typeface="PingFang SC" panose="020B0400000000000000" pitchFamily="34" charset="-122"/>
                <a:ea typeface="PingFang SC" panose="020B0400000000000000" pitchFamily="34" charset="-122"/>
              </a:rPr>
              <a:t>开发环境，随时可以开发与编译。</a:t>
            </a:r>
            <a:endParaRPr lang="zh-CN" altLang="en-US" sz="1600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8175706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PP_MARK_KEY" val="37ef33ad-325e-480b-bfea-46684073dd51"/>
  <p:tag name="COMMONDATA" val="eyJoZGlkIjoiOGU3NzUzOGI1MzE5NDVhYzhlYTAxN2E5YWM2ZDEzN2U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1928</TotalTime>
  <Words>1719</Words>
  <Application>Microsoft Macintosh PowerPoint</Application>
  <PresentationFormat>宽屏</PresentationFormat>
  <Paragraphs>238</Paragraphs>
  <Slides>16</Slides>
  <Notes>3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16</vt:i4>
      </vt:variant>
    </vt:vector>
  </HeadingPairs>
  <TitlesOfParts>
    <vt:vector size="27" baseType="lpstr">
      <vt:lpstr>-apple-system</vt:lpstr>
      <vt:lpstr>阿里巴巴普惠体 R</vt:lpstr>
      <vt:lpstr>等线</vt:lpstr>
      <vt:lpstr>黑体</vt:lpstr>
      <vt:lpstr>微软雅黑</vt:lpstr>
      <vt:lpstr>微软雅黑</vt:lpstr>
      <vt:lpstr>PingFang SC</vt:lpstr>
      <vt:lpstr>Arial</vt:lpstr>
      <vt:lpstr>Courier New</vt:lpstr>
      <vt:lpstr>Wingdings</vt:lpstr>
      <vt:lpstr>Office 主题​​</vt:lpstr>
      <vt:lpstr>走进飞桨开源社区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第七届中国开源年会 通用PPT模板</dc:title>
  <dc:creator>Teatee Grace</dc:creator>
  <cp:lastModifiedBy>mengliu li</cp:lastModifiedBy>
  <cp:revision>38</cp:revision>
  <dcterms:created xsi:type="dcterms:W3CDTF">2022-06-28T09:26:00Z</dcterms:created>
  <dcterms:modified xsi:type="dcterms:W3CDTF">2023-10-27T08:45:08Z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C8A33F8E81B9421595D2527E982A8F26_13</vt:lpwstr>
  </property>
  <property fmtid="{D5CDD505-2E9C-101B-9397-08002B2CF9AE}" pid="3" name="KSOProductBuildVer">
    <vt:lpwstr>2052-11.1.0.12155</vt:lpwstr>
  </property>
</Properties>
</file>