
<file path=[Content_Types].xml><?xml version="1.0" encoding="utf-8"?>
<Types xmlns="http://schemas.openxmlformats.org/package/2006/content-types">
  <Default Extension="png" ContentType="image/png"/>
  <Default Extension="tiff" ContentType="image/tif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8" r:id="rId4"/>
    <p:sldId id="259" r:id="rId5"/>
    <p:sldId id="850" r:id="rId7"/>
    <p:sldId id="855" r:id="rId8"/>
    <p:sldId id="857" r:id="rId9"/>
    <p:sldId id="858" r:id="rId10"/>
    <p:sldId id="856" r:id="rId11"/>
    <p:sldId id="859" r:id="rId12"/>
    <p:sldId id="860" r:id="rId13"/>
    <p:sldId id="861" r:id="rId14"/>
    <p:sldId id="851" r:id="rId15"/>
    <p:sldId id="862" r:id="rId16"/>
    <p:sldId id="863" r:id="rId17"/>
    <p:sldId id="852" r:id="rId18"/>
    <p:sldId id="864" r:id="rId19"/>
    <p:sldId id="866" r:id="rId20"/>
    <p:sldId id="867" r:id="rId21"/>
    <p:sldId id="868" r:id="rId22"/>
    <p:sldId id="865" r:id="rId23"/>
    <p:sldId id="869" r:id="rId24"/>
    <p:sldId id="870" r:id="rId25"/>
    <p:sldId id="871" r:id="rId26"/>
    <p:sldId id="853" r:id="rId27"/>
    <p:sldId id="854" r:id="rId28"/>
    <p:sldId id="872" r:id="rId29"/>
    <p:sldId id="849" r:id="rId30"/>
  </p:sldIdLst>
  <p:sldSz cx="12192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61" d="100"/>
          <a:sy n="161" d="100"/>
        </p:scale>
        <p:origin x="11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14:cpLocks xmlns:a14="http://schemas.microsoft.com/office/drawing/2010/main"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14:cpLocks xmlns:a14="http://schemas.microsoft.com/office/drawing/2010/main"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14:cpLocks xmlns:a14="http://schemas.microsoft.com/office/drawing/2010/main"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14:cpLocks xmlns:a14="http://schemas.microsoft.com/office/drawing/2010/main"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14:cpLocks xmlns:a14="http://schemas.microsoft.com/office/drawing/2010/main"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14:cpLocks xmlns:a14="http://schemas.microsoft.com/office/drawing/2010/main"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14:cpLocks xmlns:a14="http://schemas.microsoft.com/office/drawing/2010/main"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14:cpLocks xmlns:a14="http://schemas.microsoft.com/office/drawing/2010/main"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14:cpLocks xmlns:a14="http://schemas.microsoft.com/office/drawing/2010/main"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14:cpLocks xmlns:a14="http://schemas.microsoft.com/office/drawing/2010/main"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image" Target="../media/image10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9" Type="http://schemas.openxmlformats.org/officeDocument/2006/relationships/tags" Target="../tags/tag29.xml"/><Relationship Id="rId18" Type="http://schemas.openxmlformats.org/officeDocument/2006/relationships/image" Target="../media/image7.png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6.pn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14:cpLocks xmlns:a14="http://schemas.microsoft.com/office/drawing/2010/main" noGrp="1"/>
          </p:cNvSpPr>
          <p:nvPr>
            <p:ph type="title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charset="-122"/>
                <a:ea typeface="黑体" charset="-122"/>
                <a:cs typeface="黑体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14:cpLocks xmlns:a14="http://schemas.microsoft.com/office/drawing/2010/main"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14:cpLocks xmlns:a14="http://schemas.microsoft.com/office/drawing/2010/main"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14:cpLocks xmlns:a14="http://schemas.microsoft.com/office/drawing/2010/main"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14:cpLocks xmlns:a14="http://schemas.microsoft.com/office/drawing/2010/main"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14:cpLocks xmlns:a14="http://schemas.microsoft.com/office/drawing/2010/main"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14:cpLocks xmlns:a14="http://schemas.microsoft.com/office/drawing/2010/main"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14:cpLocks xmlns:a14="http://schemas.microsoft.com/office/drawing/2010/main"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14:cpLocks xmlns:a14="http://schemas.microsoft.com/office/drawing/2010/main"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14:cpLocks xmlns:a14="http://schemas.microsoft.com/office/drawing/2010/main"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14:cpLocks xmlns:a14="http://schemas.microsoft.com/office/drawing/2010/main"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14:cpLocks xmlns:a14="http://schemas.microsoft.com/office/drawing/2010/main"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14:cpLocks xmlns:a14="http://schemas.microsoft.com/office/drawing/2010/main"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charset="-122"/>
                <a:ea typeface="黑体" charset="-122"/>
                <a:cs typeface="黑体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charset="-122"/>
              <a:ea typeface="黑体" charset="-122"/>
              <a:cs typeface="黑体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charset="-122"/>
                  <a:ea typeface="黑体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charset="-122"/>
                <a:ea typeface="黑体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charset="-122"/>
                <a:ea typeface="阿里巴巴普惠体 R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charset="-122"/>
              <a:ea typeface="阿里巴巴普惠体 R" charset="-122"/>
            </a:endParaRPr>
          </a:p>
        </p:txBody>
      </p:sp>
      <p:sp>
        <p:nvSpPr>
          <p:cNvPr id="4" name="文本占位符 3"/>
          <p:cNvSpPr>
            <a14:cpLocks xmlns:a14="http://schemas.microsoft.com/office/drawing/2010/main"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14:cpLocks xmlns:a14="http://schemas.microsoft.com/office/drawing/2010/main"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14:cpLocks xmlns:a14="http://schemas.microsoft.com/office/drawing/2010/main"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14:cpLocks xmlns:a14="http://schemas.microsoft.com/office/drawing/2010/main"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14:cpLocks xmlns:a14="http://schemas.microsoft.com/office/drawing/2010/main"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14:cpLocks xmlns:a14="http://schemas.microsoft.com/office/drawing/2010/main"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8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charset="-122"/>
              <a:ea typeface="黑体" charset="-122"/>
              <a:cs typeface="黑体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9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charset="-122"/>
                <a:ea typeface="黑体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charset="-122"/>
              <a:ea typeface="黑体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charset="-122"/>
          <a:ea typeface="黑体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sz="2800" kern="1200">
          <a:solidFill>
            <a:srgbClr val="445185"/>
          </a:solidFill>
          <a:latin typeface="黑体" charset="-122"/>
          <a:ea typeface="黑体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.tiff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tags" Target="../tags/tag36.xml"/><Relationship Id="rId4" Type="http://schemas.openxmlformats.org/officeDocument/2006/relationships/image" Target="../media/image37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hyperlink" Target="https://pdf.dfcfw.com/pdf/H301_AP202306121590850043_1.pdf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14:cpLocks xmlns:a14="http://schemas.microsoft.com/office/drawing/2010/main" noGrp="1"/>
          </p:cNvSpPr>
          <p:nvPr>
            <p:ph type="title"/>
          </p:nvPr>
        </p:nvSpPr>
        <p:spPr>
          <a:xfrm>
            <a:off x="756920" y="2160905"/>
            <a:ext cx="5719595" cy="13258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b="1">
                <a:solidFill>
                  <a:srgbClr val="363E7D"/>
                </a:solidFill>
              </a:rPr>
              <a:t>生成式</a:t>
            </a:r>
            <a:r>
              <a:rPr lang="en-US" altLang="zh-CN" b="1">
                <a:solidFill>
                  <a:srgbClr val="363E7D"/>
                </a:solidFill>
              </a:rPr>
              <a:t>AI</a:t>
            </a:r>
            <a:r>
              <a:rPr lang="zh-CN" altLang="en-US" b="1">
                <a:solidFill>
                  <a:srgbClr val="363E7D"/>
                </a:solidFill>
              </a:rPr>
              <a:t>与开源低代码引擎的结合及应用</a:t>
            </a:r>
            <a:endParaRPr lang="zh-CN" altLang="en-US" b="1" dirty="0">
              <a:solidFill>
                <a:srgbClr val="363E7D"/>
              </a:solidFill>
              <a:latin typeface="黑体" charset="-122"/>
              <a:ea typeface="黑体" charset="-122"/>
              <a:cs typeface="黑体" charset="-122"/>
            </a:endParaRPr>
          </a:p>
        </p:txBody>
      </p:sp>
      <p:sp>
        <p:nvSpPr>
          <p:cNvPr id="14" name="副标题 13"/>
          <p:cNvSpPr>
            <a14:cpLocks xmlns:a14="http://schemas.microsoft.com/office/drawing/2010/main"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演讲</a:t>
            </a:r>
            <a:r>
              <a:rPr lang="zh-CN" altLang="en-US" b="1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人</a:t>
            </a:r>
            <a:r>
              <a:rPr lang="en-US" altLang="zh-CN" b="1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   </a:t>
            </a:r>
            <a:r>
              <a:rPr lang="zh-CN" altLang="en-US" b="1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莫春辉</a:t>
            </a:r>
            <a:r>
              <a:rPr lang="en-US" altLang="zh-CN" b="1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 / </a:t>
            </a:r>
            <a:r>
              <a:rPr lang="zh-CN" altLang="en-US" b="1">
                <a:solidFill>
                  <a:srgbClr val="363E7D"/>
                </a:solidFill>
                <a:latin typeface="黑体" charset="-122"/>
                <a:ea typeface="黑体" charset="-122"/>
                <a:cs typeface="黑体" charset="-122"/>
              </a:rPr>
              <a:t>华为云</a:t>
            </a:r>
            <a:endParaRPr lang="zh-CN" altLang="en-US" b="1" dirty="0">
              <a:solidFill>
                <a:srgbClr val="363E7D"/>
              </a:solidFill>
              <a:latin typeface="黑体" charset="-122"/>
              <a:ea typeface="黑体" charset="-122"/>
              <a:cs typeface="黑体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5097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 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在低代码场景的应用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1017665" y="2164083"/>
            <a:ext cx="2104264" cy="3254131"/>
          </a:xfrm>
          <a:prstGeom prst="roundRect">
            <a:avLst>
              <a:gd name="adj" fmla="val 8000"/>
            </a:avLst>
          </a:prstGeom>
          <a:solidFill>
            <a:srgbClr val="00B0F0">
              <a:alpha val="15000"/>
            </a:srgbClr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8383" y="3163252"/>
            <a:ext cx="2022828" cy="18398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集成</a:t>
            </a:r>
            <a:r>
              <a:rPr kumimoji="1" lang="en-US" altLang="zh-CN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GPT</a:t>
            </a: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等</a:t>
            </a:r>
            <a:r>
              <a:rPr kumimoji="1" lang="en-US" altLang="zh-CN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AI</a:t>
            </a: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大模型，允许用户按需选择使用，支持对话式交互，在低代码平台中更方便地使用大模型的能力，在低代码应用构建过程中，快速实现业务需求。预留插件扩展能力，能够支持更多类型模型的接入。</a:t>
            </a:r>
            <a:endParaRPr kumimoji="1" lang="en-US" altLang="zh-CN" sz="1100" dirty="0">
              <a:solidFill>
                <a:srgbClr val="1D1D1A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7" name="矩形: 圆角 6"/>
          <p:cNvSpPr>
            <a14:cpLocks xmlns:a14="http://schemas.microsoft.com/office/drawing/2010/main" noChangeAspect="1"/>
          </p:cNvSpPr>
          <p:nvPr/>
        </p:nvSpPr>
        <p:spPr>
          <a:xfrm>
            <a:off x="1279387" y="2456995"/>
            <a:ext cx="1580822" cy="405051"/>
          </a:xfrm>
          <a:prstGeom prst="roundRect">
            <a:avLst>
              <a:gd name="adj" fmla="val 16000"/>
            </a:avLst>
          </a:prstGeom>
          <a:solidFill>
            <a:srgbClr val="0070C0"/>
          </a:solidFill>
          <a:ln w="12700" cap="flat">
            <a:noFill/>
            <a:prstDash val="solid"/>
            <a:miter/>
          </a:ln>
          <a:effectLst/>
        </p:spPr>
        <p:txBody>
          <a:bodyPr wrap="none" rtlCol="0" anchor="ctr"/>
          <a:lstStyle/>
          <a:p>
            <a:pPr algn="ctr" defTabSz="914400">
              <a:defRPr/>
            </a:pPr>
            <a:r>
              <a:rPr lang="zh-CN" altLang="en-US" sz="1600" b="1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对话式交互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3703388" y="2164083"/>
            <a:ext cx="2104264" cy="3254131"/>
          </a:xfrm>
          <a:prstGeom prst="roundRect">
            <a:avLst>
              <a:gd name="adj" fmla="val 8000"/>
            </a:avLst>
          </a:prstGeom>
          <a:solidFill>
            <a:srgbClr val="00B0F0">
              <a:alpha val="15000"/>
            </a:srgbClr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9" name="矩形: 圆角 8"/>
          <p:cNvSpPr>
            <a14:cpLocks xmlns:a14="http://schemas.microsoft.com/office/drawing/2010/main" noChangeAspect="1"/>
          </p:cNvSpPr>
          <p:nvPr/>
        </p:nvSpPr>
        <p:spPr>
          <a:xfrm>
            <a:off x="3965110" y="2456995"/>
            <a:ext cx="1580822" cy="405051"/>
          </a:xfrm>
          <a:prstGeom prst="roundRect">
            <a:avLst>
              <a:gd name="adj" fmla="val 16000"/>
            </a:avLst>
          </a:prstGeom>
          <a:solidFill>
            <a:srgbClr val="0070C0"/>
          </a:solidFill>
          <a:ln w="12700" cap="flat">
            <a:noFill/>
            <a:prstDash val="solid"/>
            <a:miter/>
          </a:ln>
          <a:effectLst/>
        </p:spPr>
        <p:txBody>
          <a:bodyPr wrap="none" rtlCol="0" anchor="ctr"/>
          <a:lstStyle/>
          <a:p>
            <a:pPr algn="ctr" defTabSz="914400"/>
            <a:r>
              <a:rPr lang="zh-CN" altLang="en-US" sz="1600" b="1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智能搭建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389111" y="2164083"/>
            <a:ext cx="2104264" cy="3254131"/>
          </a:xfrm>
          <a:prstGeom prst="roundRect">
            <a:avLst>
              <a:gd name="adj" fmla="val 8000"/>
            </a:avLst>
          </a:prstGeom>
          <a:solidFill>
            <a:srgbClr val="00B0F0">
              <a:alpha val="15000"/>
            </a:srgbClr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1" name="矩形: 圆角 10"/>
          <p:cNvSpPr>
            <a14:cpLocks xmlns:a14="http://schemas.microsoft.com/office/drawing/2010/main" noChangeAspect="1"/>
          </p:cNvSpPr>
          <p:nvPr/>
        </p:nvSpPr>
        <p:spPr>
          <a:xfrm>
            <a:off x="6650833" y="2456995"/>
            <a:ext cx="1580822" cy="405051"/>
          </a:xfrm>
          <a:prstGeom prst="roundRect">
            <a:avLst>
              <a:gd name="adj" fmla="val 16000"/>
            </a:avLst>
          </a:prstGeom>
          <a:solidFill>
            <a:srgbClr val="0070C0"/>
          </a:solidFill>
          <a:ln w="12700" cap="flat">
            <a:noFill/>
            <a:prstDash val="solid"/>
            <a:miter/>
          </a:ln>
          <a:effectLst/>
        </p:spPr>
        <p:txBody>
          <a:bodyPr wrap="none" rtlCol="0" anchor="ctr"/>
          <a:lstStyle/>
          <a:p>
            <a:pPr algn="ctr" defTabSz="914400"/>
            <a:r>
              <a:rPr lang="zh-CN" altLang="en-US" sz="1600" b="1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自动编程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074833" y="2164083"/>
            <a:ext cx="2104264" cy="3254131"/>
          </a:xfrm>
          <a:prstGeom prst="roundRect">
            <a:avLst>
              <a:gd name="adj" fmla="val 8000"/>
            </a:avLst>
          </a:prstGeom>
          <a:solidFill>
            <a:srgbClr val="00B0F0">
              <a:alpha val="15000"/>
            </a:srgbClr>
          </a:solidFill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1D1D1A"/>
              </a:solidFill>
              <a:effectLst/>
              <a:uLnTx/>
              <a:uFillTx/>
              <a:latin typeface="Arial" charset="0"/>
              <a:ea typeface="微软雅黑" pitchFamily="34" charset="-122"/>
              <a:sym typeface="Arial" charset="0"/>
            </a:endParaRPr>
          </a:p>
        </p:txBody>
      </p:sp>
      <p:sp>
        <p:nvSpPr>
          <p:cNvPr id="13" name="矩形: 圆角 12"/>
          <p:cNvSpPr>
            <a14:cpLocks xmlns:a14="http://schemas.microsoft.com/office/drawing/2010/main" noChangeAspect="1"/>
          </p:cNvSpPr>
          <p:nvPr/>
        </p:nvSpPr>
        <p:spPr>
          <a:xfrm>
            <a:off x="9336555" y="2456995"/>
            <a:ext cx="1580822" cy="405051"/>
          </a:xfrm>
          <a:prstGeom prst="roundRect">
            <a:avLst>
              <a:gd name="adj" fmla="val 16000"/>
            </a:avLst>
          </a:prstGeom>
          <a:solidFill>
            <a:srgbClr val="0070C0"/>
          </a:solidFill>
          <a:ln w="12700" cap="flat">
            <a:noFill/>
            <a:prstDash val="solid"/>
            <a:miter/>
          </a:ln>
          <a:effectLst/>
        </p:spPr>
        <p:txBody>
          <a:bodyPr wrap="none" rtlCol="0" anchor="ctr"/>
          <a:lstStyle/>
          <a:p>
            <a:pPr algn="ctr" defTabSz="914400"/>
            <a:r>
              <a:rPr lang="zh-CN" altLang="en-US" sz="1600" b="1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预置优化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44106" y="3163252"/>
            <a:ext cx="2022828" cy="18398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基于自然语义快速生成数据模型、页面</a:t>
            </a:r>
            <a:r>
              <a:rPr kumimoji="1" lang="en-US" altLang="zh-CN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/</a:t>
            </a: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表单、业务流程等基本对象。在高阶配置阶段的业务规则、复杂业务逻辑编排、消息提醒等，支持自然语义的快速、自动化生成，比声明式配置的方式更为高效。</a:t>
            </a:r>
            <a:endParaRPr kumimoji="1" lang="en-US" altLang="zh-CN" sz="1100" dirty="0">
              <a:solidFill>
                <a:srgbClr val="1D1D1A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29829" y="3159462"/>
            <a:ext cx="2022828" cy="18398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低代码开发平台允许用户在线进行必要的轻量级二次开发和扩展。例如：在业务事件中引入</a:t>
            </a:r>
            <a:r>
              <a:rPr kumimoji="1" lang="en-US" altLang="zh-CN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JavaScript</a:t>
            </a: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脚本语言，扩展复杂逻辑的处理能力，可以基于生成式</a:t>
            </a:r>
            <a:r>
              <a:rPr kumimoji="1" lang="en-US" altLang="zh-CN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AI</a:t>
            </a: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同对话式交互自动实现，显著降低技术实现难度。</a:t>
            </a:r>
            <a:endParaRPr kumimoji="1" lang="en-US" altLang="zh-CN" sz="1100" dirty="0">
              <a:solidFill>
                <a:srgbClr val="1D1D1A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110789" y="3163966"/>
            <a:ext cx="2022828" cy="18398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>
                <a:solidFill>
                  <a:srgbClr val="1D1D1A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国际化文案的自动翻译与优化，消息内容等的自动调优、主题或风格的定制优化。根据业务场景，生成文本内容、非结构化数据等，融入到低代码应用中。在业务事件中预判配置，自动提示知识库、操作文档。</a:t>
            </a:r>
            <a:endParaRPr kumimoji="1" lang="en-US" altLang="zh-CN" sz="1100" dirty="0">
              <a:solidFill>
                <a:srgbClr val="1D1D1A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86750" y="0"/>
            <a:ext cx="20185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通过对话式交互智能搭建页面</a:t>
            </a:r>
            <a:endParaRPr lang="zh-CN" altLang="en-US" sz="11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TinyEngine AI 助手演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253999"/>
            <a:ext cx="12192000" cy="66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341383" y="2627524"/>
            <a:ext cx="7509235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b="1">
                <a:solidFill>
                  <a:srgbClr val="44518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实现对话式搭建低代码页面</a:t>
            </a:r>
            <a:endParaRPr lang="zh-CN" altLang="en-US" sz="4400" b="1">
              <a:solidFill>
                <a:srgbClr val="445185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rgbClr val="445185"/>
                </a:solidFill>
                <a:latin typeface="黑体" charset="-122"/>
                <a:ea typeface="黑体" charset="-122"/>
                <a:cs typeface="微软雅黑" pitchFamily="34" charset="-122"/>
              </a:rPr>
              <a:t>实现思路与</a:t>
            </a:r>
            <a:r>
              <a:rPr lang="en-US" altLang="zh-CN">
                <a:solidFill>
                  <a:srgbClr val="445185"/>
                </a:solidFill>
                <a:latin typeface="黑体" charset="-122"/>
                <a:ea typeface="黑体" charset="-122"/>
                <a:cs typeface="微软雅黑" pitchFamily="34" charset="-122"/>
              </a:rPr>
              <a:t>POC</a:t>
            </a:r>
            <a:r>
              <a:rPr lang="zh-CN" altLang="en-US">
                <a:solidFill>
                  <a:srgbClr val="445185"/>
                </a:solidFill>
                <a:latin typeface="黑体" charset="-122"/>
                <a:ea typeface="黑体" charset="-122"/>
                <a:cs typeface="微软雅黑" pitchFamily="34" charset="-122"/>
              </a:rPr>
              <a:t>验证</a:t>
            </a:r>
            <a:endParaRPr lang="zh-CN" altLang="en-US">
              <a:solidFill>
                <a:srgbClr val="445185"/>
              </a:solidFill>
              <a:latin typeface="黑体" charset="-122"/>
              <a:ea typeface="黑体" charset="-122"/>
              <a:cs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69159" y="2885649"/>
            <a:ext cx="10112098" cy="2060434"/>
            <a:chOff x="969159" y="3160013"/>
            <a:chExt cx="10112098" cy="2060434"/>
          </a:xfrm>
        </p:grpSpPr>
        <p:grpSp>
          <p:nvGrpSpPr>
            <p:cNvPr id="5" name="组合 4"/>
            <p:cNvGrpSpPr/>
            <p:nvPr/>
          </p:nvGrpSpPr>
          <p:grpSpPr>
            <a:xfrm>
              <a:off x="1772433" y="3301340"/>
              <a:ext cx="7418416" cy="1084466"/>
              <a:chOff x="1772433" y="2774129"/>
              <a:chExt cx="7418416" cy="1611676"/>
            </a:xfrm>
          </p:grpSpPr>
          <p:cxnSp>
            <p:nvCxnSpPr>
              <p:cNvPr id="26" name="直接连接符 25"/>
              <p:cNvCxnSpPr>
                <a:stCxn id="23" idx="0"/>
              </p:cNvCxnSpPr>
              <p:nvPr/>
            </p:nvCxnSpPr>
            <p:spPr>
              <a:xfrm flipV="1">
                <a:off x="1772433" y="2774129"/>
                <a:ext cx="0" cy="1611675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7" name="直接连接符 26"/>
              <p:cNvCxnSpPr/>
              <p:nvPr/>
            </p:nvCxnSpPr>
            <p:spPr>
              <a:xfrm flipV="1">
                <a:off x="4270637" y="2774130"/>
                <a:ext cx="0" cy="1611675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6730744" y="2774130"/>
                <a:ext cx="0" cy="1611675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9190849" y="2774130"/>
                <a:ext cx="0" cy="1611675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  <a:miter lim="800000"/>
                <a:headEnd type="oval"/>
                <a:tailEnd type="oval"/>
              </a:ln>
              <a:effectLst/>
            </p:spPr>
          </p:cxnSp>
        </p:grpSp>
        <p:grpSp>
          <p:nvGrpSpPr>
            <p:cNvPr id="6" name="组合 5"/>
            <p:cNvGrpSpPr/>
            <p:nvPr/>
          </p:nvGrpSpPr>
          <p:grpSpPr>
            <a:xfrm>
              <a:off x="969159" y="3160013"/>
              <a:ext cx="2662712" cy="2060434"/>
              <a:chOff x="969159" y="3160013"/>
              <a:chExt cx="2662712" cy="2060434"/>
            </a:xfrm>
          </p:grpSpPr>
          <p:sp>
            <p:nvSpPr>
              <p:cNvPr id="22" name="矩形: 圆角 21"/>
              <p:cNvSpPr/>
              <p:nvPr/>
            </p:nvSpPr>
            <p:spPr>
              <a:xfrm>
                <a:off x="969159" y="4494367"/>
                <a:ext cx="2540349" cy="617517"/>
              </a:xfrm>
              <a:prstGeom prst="roundRect">
                <a:avLst>
                  <a:gd name="adj" fmla="val 50000"/>
                </a:avLst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355112" y="4385805"/>
                <a:ext cx="834641" cy="834642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2203296" y="4638306"/>
                <a:ext cx="1259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生成</a:t>
                </a:r>
                <a:r>
                  <a:rPr kumimoji="0" lang="en-US" altLang="zh-CN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Vue</a:t>
                </a:r>
                <a:r>
                  <a:rPr kumimoji="0" lang="zh-CN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代码</a:t>
                </a:r>
                <a:endPara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958791" y="3160013"/>
                <a:ext cx="1673080" cy="102919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900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借助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GPT</a:t>
                </a: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的能力，提供要搭建页面的文字描述，生成页面对应的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Vue</a:t>
                </a: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源代码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417785" y="3160013"/>
              <a:ext cx="2743264" cy="2060434"/>
              <a:chOff x="3417785" y="3160013"/>
              <a:chExt cx="2743264" cy="2060434"/>
            </a:xfrm>
          </p:grpSpPr>
          <p:sp>
            <p:nvSpPr>
              <p:cNvPr id="18" name="任意多边形: 形状 17"/>
              <p:cNvSpPr/>
              <p:nvPr/>
            </p:nvSpPr>
            <p:spPr>
              <a:xfrm>
                <a:off x="3417785" y="4494366"/>
                <a:ext cx="2540349" cy="617518"/>
              </a:xfrm>
              <a:custGeom>
                <a:avLst/>
                <a:gdLst>
                  <a:gd name="connsiteX0" fmla="*/ 70281 w 2540349"/>
                  <a:gd name="connsiteY0" fmla="*/ 0 h 617518"/>
                  <a:gd name="connsiteX1" fmla="*/ 2231590 w 2540349"/>
                  <a:gd name="connsiteY1" fmla="*/ 0 h 617518"/>
                  <a:gd name="connsiteX2" fmla="*/ 2540349 w 2540349"/>
                  <a:gd name="connsiteY2" fmla="*/ 308759 h 617518"/>
                  <a:gd name="connsiteX3" fmla="*/ 2540348 w 2540349"/>
                  <a:gd name="connsiteY3" fmla="*/ 308759 h 617518"/>
                  <a:gd name="connsiteX4" fmla="*/ 2231589 w 2540349"/>
                  <a:gd name="connsiteY4" fmla="*/ 617518 h 617518"/>
                  <a:gd name="connsiteX5" fmla="*/ 70281 w 2540349"/>
                  <a:gd name="connsiteY5" fmla="*/ 617517 h 617518"/>
                  <a:gd name="connsiteX6" fmla="*/ 8056 w 2540349"/>
                  <a:gd name="connsiteY6" fmla="*/ 611244 h 617518"/>
                  <a:gd name="connsiteX7" fmla="*/ 1 w 2540349"/>
                  <a:gd name="connsiteY7" fmla="*/ 608744 h 617518"/>
                  <a:gd name="connsiteX8" fmla="*/ 49901 w 2540349"/>
                  <a:gd name="connsiteY8" fmla="*/ 593254 h 617518"/>
                  <a:gd name="connsiteX9" fmla="*/ 238477 w 2540349"/>
                  <a:gd name="connsiteY9" fmla="*/ 308759 h 617518"/>
                  <a:gd name="connsiteX10" fmla="*/ 238478 w 2540349"/>
                  <a:gd name="connsiteY10" fmla="*/ 308759 h 617518"/>
                  <a:gd name="connsiteX11" fmla="*/ 49902 w 2540349"/>
                  <a:gd name="connsiteY11" fmla="*/ 24264 h 617518"/>
                  <a:gd name="connsiteX12" fmla="*/ 0 w 2540349"/>
                  <a:gd name="connsiteY12" fmla="*/ 8774 h 617518"/>
                  <a:gd name="connsiteX13" fmla="*/ 8056 w 2540349"/>
                  <a:gd name="connsiteY13" fmla="*/ 6273 h 617518"/>
                  <a:gd name="connsiteX14" fmla="*/ 70281 w 2540349"/>
                  <a:gd name="connsiteY14" fmla="*/ 0 h 61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40349" h="617518">
                    <a:moveTo>
                      <a:pt x="70281" y="0"/>
                    </a:moveTo>
                    <a:lnTo>
                      <a:pt x="2231590" y="0"/>
                    </a:lnTo>
                    <a:cubicBezTo>
                      <a:pt x="2402113" y="0"/>
                      <a:pt x="2540349" y="138236"/>
                      <a:pt x="2540349" y="308759"/>
                    </a:cubicBezTo>
                    <a:lnTo>
                      <a:pt x="2540348" y="308759"/>
                    </a:lnTo>
                    <a:cubicBezTo>
                      <a:pt x="2540348" y="479282"/>
                      <a:pt x="2402112" y="617518"/>
                      <a:pt x="2231589" y="617518"/>
                    </a:cubicBezTo>
                    <a:lnTo>
                      <a:pt x="70281" y="617517"/>
                    </a:lnTo>
                    <a:cubicBezTo>
                      <a:pt x="48966" y="617517"/>
                      <a:pt x="28155" y="615357"/>
                      <a:pt x="8056" y="611244"/>
                    </a:cubicBezTo>
                    <a:lnTo>
                      <a:pt x="1" y="608744"/>
                    </a:lnTo>
                    <a:lnTo>
                      <a:pt x="49901" y="593254"/>
                    </a:lnTo>
                    <a:cubicBezTo>
                      <a:pt x="160720" y="546382"/>
                      <a:pt x="238477" y="436652"/>
                      <a:pt x="238477" y="308759"/>
                    </a:cubicBezTo>
                    <a:lnTo>
                      <a:pt x="238478" y="308759"/>
                    </a:lnTo>
                    <a:cubicBezTo>
                      <a:pt x="238478" y="180867"/>
                      <a:pt x="160721" y="71136"/>
                      <a:pt x="49902" y="24264"/>
                    </a:cubicBezTo>
                    <a:lnTo>
                      <a:pt x="0" y="8774"/>
                    </a:lnTo>
                    <a:lnTo>
                      <a:pt x="8056" y="6273"/>
                    </a:lnTo>
                    <a:cubicBezTo>
                      <a:pt x="28155" y="2160"/>
                      <a:pt x="48966" y="0"/>
                      <a:pt x="70281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853318" y="4385805"/>
                <a:ext cx="834641" cy="834642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4487969" y="3160013"/>
                <a:ext cx="1673080" cy="102919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900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借助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Vue</a:t>
                </a: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官方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AST</a:t>
                </a: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解析工具，将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Vue</a:t>
                </a: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源代码转换成低代码平台的页面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Schema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4733110" y="4638306"/>
                <a:ext cx="12868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转换</a:t>
                </a:r>
                <a:r>
                  <a:rPr kumimoji="0" lang="en-US" altLang="zh-CN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微软雅黑" pitchFamily="34" charset="-122"/>
                    <a:cs typeface="Arial" charset="0"/>
                  </a:rPr>
                  <a:t>Schema</a:t>
                </a:r>
                <a:endPara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微软雅黑" pitchFamily="34" charset="-122"/>
                  <a:cs typeface="Arial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877891" y="3160013"/>
              <a:ext cx="2743262" cy="2060434"/>
              <a:chOff x="5877891" y="3160013"/>
              <a:chExt cx="2743262" cy="2060434"/>
            </a:xfrm>
          </p:grpSpPr>
          <p:sp>
            <p:nvSpPr>
              <p:cNvPr id="14" name="任意多边形: 形状 13"/>
              <p:cNvSpPr/>
              <p:nvPr/>
            </p:nvSpPr>
            <p:spPr>
              <a:xfrm>
                <a:off x="5877891" y="4494366"/>
                <a:ext cx="2540349" cy="617518"/>
              </a:xfrm>
              <a:custGeom>
                <a:avLst/>
                <a:gdLst>
                  <a:gd name="connsiteX0" fmla="*/ 70281 w 2540349"/>
                  <a:gd name="connsiteY0" fmla="*/ 0 h 617518"/>
                  <a:gd name="connsiteX1" fmla="*/ 2231590 w 2540349"/>
                  <a:gd name="connsiteY1" fmla="*/ 0 h 617518"/>
                  <a:gd name="connsiteX2" fmla="*/ 2540349 w 2540349"/>
                  <a:gd name="connsiteY2" fmla="*/ 308759 h 617518"/>
                  <a:gd name="connsiteX3" fmla="*/ 2540348 w 2540349"/>
                  <a:gd name="connsiteY3" fmla="*/ 308759 h 617518"/>
                  <a:gd name="connsiteX4" fmla="*/ 2231589 w 2540349"/>
                  <a:gd name="connsiteY4" fmla="*/ 617518 h 617518"/>
                  <a:gd name="connsiteX5" fmla="*/ 70281 w 2540349"/>
                  <a:gd name="connsiteY5" fmla="*/ 617517 h 617518"/>
                  <a:gd name="connsiteX6" fmla="*/ 8056 w 2540349"/>
                  <a:gd name="connsiteY6" fmla="*/ 611244 h 617518"/>
                  <a:gd name="connsiteX7" fmla="*/ 1 w 2540349"/>
                  <a:gd name="connsiteY7" fmla="*/ 608744 h 617518"/>
                  <a:gd name="connsiteX8" fmla="*/ 49901 w 2540349"/>
                  <a:gd name="connsiteY8" fmla="*/ 593254 h 617518"/>
                  <a:gd name="connsiteX9" fmla="*/ 238477 w 2540349"/>
                  <a:gd name="connsiteY9" fmla="*/ 308759 h 617518"/>
                  <a:gd name="connsiteX10" fmla="*/ 238478 w 2540349"/>
                  <a:gd name="connsiteY10" fmla="*/ 308759 h 617518"/>
                  <a:gd name="connsiteX11" fmla="*/ 49902 w 2540349"/>
                  <a:gd name="connsiteY11" fmla="*/ 24264 h 617518"/>
                  <a:gd name="connsiteX12" fmla="*/ 0 w 2540349"/>
                  <a:gd name="connsiteY12" fmla="*/ 8774 h 617518"/>
                  <a:gd name="connsiteX13" fmla="*/ 8056 w 2540349"/>
                  <a:gd name="connsiteY13" fmla="*/ 6273 h 617518"/>
                  <a:gd name="connsiteX14" fmla="*/ 70281 w 2540349"/>
                  <a:gd name="connsiteY14" fmla="*/ 0 h 61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40349" h="617518">
                    <a:moveTo>
                      <a:pt x="70281" y="0"/>
                    </a:moveTo>
                    <a:lnTo>
                      <a:pt x="2231590" y="0"/>
                    </a:lnTo>
                    <a:cubicBezTo>
                      <a:pt x="2402113" y="0"/>
                      <a:pt x="2540349" y="138236"/>
                      <a:pt x="2540349" y="308759"/>
                    </a:cubicBezTo>
                    <a:lnTo>
                      <a:pt x="2540348" y="308759"/>
                    </a:lnTo>
                    <a:cubicBezTo>
                      <a:pt x="2540348" y="479282"/>
                      <a:pt x="2402112" y="617518"/>
                      <a:pt x="2231589" y="617518"/>
                    </a:cubicBezTo>
                    <a:lnTo>
                      <a:pt x="70281" y="617517"/>
                    </a:lnTo>
                    <a:cubicBezTo>
                      <a:pt x="48966" y="617517"/>
                      <a:pt x="28155" y="615357"/>
                      <a:pt x="8056" y="611244"/>
                    </a:cubicBezTo>
                    <a:lnTo>
                      <a:pt x="1" y="608744"/>
                    </a:lnTo>
                    <a:lnTo>
                      <a:pt x="49901" y="593254"/>
                    </a:lnTo>
                    <a:cubicBezTo>
                      <a:pt x="160720" y="546382"/>
                      <a:pt x="238477" y="436652"/>
                      <a:pt x="238477" y="308759"/>
                    </a:cubicBezTo>
                    <a:lnTo>
                      <a:pt x="238478" y="308759"/>
                    </a:lnTo>
                    <a:cubicBezTo>
                      <a:pt x="238478" y="180867"/>
                      <a:pt x="160721" y="71136"/>
                      <a:pt x="49902" y="24264"/>
                    </a:cubicBezTo>
                    <a:lnTo>
                      <a:pt x="0" y="8774"/>
                    </a:lnTo>
                    <a:lnTo>
                      <a:pt x="8056" y="6273"/>
                    </a:lnTo>
                    <a:cubicBezTo>
                      <a:pt x="28155" y="2160"/>
                      <a:pt x="48966" y="0"/>
                      <a:pt x="70281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6313424" y="4385805"/>
                <a:ext cx="834641" cy="834642"/>
              </a:xfrm>
              <a:prstGeom prst="ellipse">
                <a:avLst/>
              </a:prstGeom>
              <a:solidFill>
                <a:srgbClr val="0070C0"/>
              </a:solidFill>
              <a:ln w="19050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948073" y="3160013"/>
                <a:ext cx="1673080" cy="102919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900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低代码平台新增交互对话框，将页面描述提交给后端服务，返回页面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Schema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7155566" y="4638306"/>
                <a:ext cx="12626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交互式对话</a:t>
                </a:r>
                <a:endPara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8345498" y="3160013"/>
              <a:ext cx="2735759" cy="2060434"/>
              <a:chOff x="8345498" y="3160013"/>
              <a:chExt cx="2735759" cy="2060434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8345498" y="4515905"/>
                <a:ext cx="2540349" cy="617518"/>
              </a:xfrm>
              <a:custGeom>
                <a:avLst/>
                <a:gdLst>
                  <a:gd name="connsiteX0" fmla="*/ 70281 w 2540349"/>
                  <a:gd name="connsiteY0" fmla="*/ 0 h 617518"/>
                  <a:gd name="connsiteX1" fmla="*/ 2231590 w 2540349"/>
                  <a:gd name="connsiteY1" fmla="*/ 0 h 617518"/>
                  <a:gd name="connsiteX2" fmla="*/ 2540349 w 2540349"/>
                  <a:gd name="connsiteY2" fmla="*/ 308759 h 617518"/>
                  <a:gd name="connsiteX3" fmla="*/ 2540348 w 2540349"/>
                  <a:gd name="connsiteY3" fmla="*/ 308759 h 617518"/>
                  <a:gd name="connsiteX4" fmla="*/ 2231589 w 2540349"/>
                  <a:gd name="connsiteY4" fmla="*/ 617518 h 617518"/>
                  <a:gd name="connsiteX5" fmla="*/ 70281 w 2540349"/>
                  <a:gd name="connsiteY5" fmla="*/ 617517 h 617518"/>
                  <a:gd name="connsiteX6" fmla="*/ 8056 w 2540349"/>
                  <a:gd name="connsiteY6" fmla="*/ 611244 h 617518"/>
                  <a:gd name="connsiteX7" fmla="*/ 1 w 2540349"/>
                  <a:gd name="connsiteY7" fmla="*/ 608744 h 617518"/>
                  <a:gd name="connsiteX8" fmla="*/ 49901 w 2540349"/>
                  <a:gd name="connsiteY8" fmla="*/ 593254 h 617518"/>
                  <a:gd name="connsiteX9" fmla="*/ 238477 w 2540349"/>
                  <a:gd name="connsiteY9" fmla="*/ 308759 h 617518"/>
                  <a:gd name="connsiteX10" fmla="*/ 238478 w 2540349"/>
                  <a:gd name="connsiteY10" fmla="*/ 308759 h 617518"/>
                  <a:gd name="connsiteX11" fmla="*/ 49902 w 2540349"/>
                  <a:gd name="connsiteY11" fmla="*/ 24264 h 617518"/>
                  <a:gd name="connsiteX12" fmla="*/ 0 w 2540349"/>
                  <a:gd name="connsiteY12" fmla="*/ 8774 h 617518"/>
                  <a:gd name="connsiteX13" fmla="*/ 8056 w 2540349"/>
                  <a:gd name="connsiteY13" fmla="*/ 6273 h 617518"/>
                  <a:gd name="connsiteX14" fmla="*/ 70281 w 2540349"/>
                  <a:gd name="connsiteY14" fmla="*/ 0 h 61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40349" h="617518">
                    <a:moveTo>
                      <a:pt x="70281" y="0"/>
                    </a:moveTo>
                    <a:lnTo>
                      <a:pt x="2231590" y="0"/>
                    </a:lnTo>
                    <a:cubicBezTo>
                      <a:pt x="2402113" y="0"/>
                      <a:pt x="2540349" y="138236"/>
                      <a:pt x="2540349" y="308759"/>
                    </a:cubicBezTo>
                    <a:lnTo>
                      <a:pt x="2540348" y="308759"/>
                    </a:lnTo>
                    <a:cubicBezTo>
                      <a:pt x="2540348" y="479282"/>
                      <a:pt x="2402112" y="617518"/>
                      <a:pt x="2231589" y="617518"/>
                    </a:cubicBezTo>
                    <a:lnTo>
                      <a:pt x="70281" y="617517"/>
                    </a:lnTo>
                    <a:cubicBezTo>
                      <a:pt x="48966" y="617517"/>
                      <a:pt x="28155" y="615357"/>
                      <a:pt x="8056" y="611244"/>
                    </a:cubicBezTo>
                    <a:lnTo>
                      <a:pt x="1" y="608744"/>
                    </a:lnTo>
                    <a:lnTo>
                      <a:pt x="49901" y="593254"/>
                    </a:lnTo>
                    <a:cubicBezTo>
                      <a:pt x="160720" y="546382"/>
                      <a:pt x="238477" y="436652"/>
                      <a:pt x="238477" y="308759"/>
                    </a:cubicBezTo>
                    <a:lnTo>
                      <a:pt x="238478" y="308759"/>
                    </a:lnTo>
                    <a:cubicBezTo>
                      <a:pt x="238478" y="180867"/>
                      <a:pt x="160721" y="71136"/>
                      <a:pt x="49902" y="24264"/>
                    </a:cubicBezTo>
                    <a:lnTo>
                      <a:pt x="0" y="8774"/>
                    </a:lnTo>
                    <a:lnTo>
                      <a:pt x="8056" y="6273"/>
                    </a:lnTo>
                    <a:cubicBezTo>
                      <a:pt x="28155" y="2160"/>
                      <a:pt x="48966" y="0"/>
                      <a:pt x="70281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8773530" y="4385805"/>
                <a:ext cx="834641" cy="834642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rgbClr val="FFFFFF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4</a:t>
                </a:r>
                <a:endPara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9408177" y="3160013"/>
                <a:ext cx="1673080" cy="102919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ts val="1500"/>
                  </a:lnSpc>
                  <a:defRPr sz="900"/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训练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AI</a:t>
                </a: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大模型，认识和掌握组件库，生成的</a:t>
                </a: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Vue</a:t>
                </a:r>
                <a:r>
                  <a:rPr kumimoji="0" lang="zh-CN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代码使用指定的组件库</a:t>
                </a: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9608169" y="4638306"/>
                <a:ext cx="12776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认识组件库</a:t>
                </a:r>
                <a:endPara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660400" y="1130300"/>
            <a:ext cx="10858500" cy="5232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b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charset="0"/>
              </a:rPr>
              <a:t>交互式搭建的实现思路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文字描述要搭建的页面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750910" y="1823163"/>
            <a:ext cx="4690181" cy="3929796"/>
            <a:chOff x="488027" y="1823163"/>
            <a:chExt cx="4690181" cy="392979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8027" y="2299125"/>
              <a:ext cx="4690181" cy="3453834"/>
            </a:xfrm>
            <a:prstGeom prst="rect">
              <a:avLst/>
            </a:prstGeom>
            <a:ln w="6350">
              <a:solidFill>
                <a:sysClr val="window" lastClr="FFFFFF">
                  <a:lumMod val="65000"/>
                </a:sysClr>
              </a:solidFill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901218" y="1823163"/>
              <a:ext cx="3863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请用文字描述以下页面，让 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GPT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生成对应的 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Vue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代码</a:t>
              </a: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3681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GPT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Vue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源代码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027" y="2299125"/>
            <a:ext cx="4690181" cy="3453834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245" y="0"/>
            <a:ext cx="6474755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13235" y="1836133"/>
            <a:ext cx="3439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经过不断调整 </a:t>
            </a:r>
            <a:r>
              <a:rPr lang="en-US" altLang="zh-CN" sz="12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Prompt </a:t>
            </a:r>
            <a:r>
              <a:rPr lang="zh-CN" altLang="en-US" sz="12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最终生成符合要求的代码</a:t>
            </a:r>
            <a:endParaRPr lang="zh-CN" altLang="en-US" sz="12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18000" y="3806315"/>
            <a:ext cx="259453" cy="439453"/>
            <a:chOff x="3089573" y="1540872"/>
            <a:chExt cx="164356" cy="302462"/>
          </a:xfrm>
        </p:grpSpPr>
        <p:sp>
          <p:nvSpPr>
            <p:cNvPr id="9" name="流程图: 摘录 8"/>
            <p:cNvSpPr/>
            <p:nvPr/>
          </p:nvSpPr>
          <p:spPr>
            <a:xfrm rot="5400000">
              <a:off x="3083595" y="1649469"/>
              <a:ext cx="255402" cy="85267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10" name="流程图: 摘录 9"/>
            <p:cNvSpPr/>
            <p:nvPr/>
          </p:nvSpPr>
          <p:spPr>
            <a:xfrm rot="5400000">
              <a:off x="2994947" y="1635498"/>
              <a:ext cx="302462" cy="113209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3806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用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AST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解析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Vue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文件</a:t>
            </a:r>
            <a:endParaRPr lang="en-US" altLang="zh-CN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11868" y="1808948"/>
            <a:ext cx="5887263" cy="4142672"/>
            <a:chOff x="5995325" y="1919238"/>
            <a:chExt cx="5887263" cy="41426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95325" y="2432384"/>
              <a:ext cx="5887263" cy="3629526"/>
            </a:xfrm>
            <a:prstGeom prst="rect">
              <a:avLst/>
            </a:prstGeom>
            <a:ln w="6350">
              <a:solidFill>
                <a:sysClr val="window" lastClr="FFFFFF">
                  <a:lumMod val="65000"/>
                </a:sysClr>
              </a:solidFill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6820718" y="1919238"/>
              <a:ext cx="42364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借助 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@vue/compiler-sfc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将 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Vue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文件拆解转换为 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Schema</a:t>
              </a: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768" y="0"/>
            <a:ext cx="3054119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>
            <a:off x="7461223" y="3917130"/>
            <a:ext cx="259453" cy="439453"/>
            <a:chOff x="3089573" y="1540872"/>
            <a:chExt cx="164356" cy="302462"/>
          </a:xfrm>
        </p:grpSpPr>
        <p:sp>
          <p:nvSpPr>
            <p:cNvPr id="10" name="流程图: 摘录 9"/>
            <p:cNvSpPr/>
            <p:nvPr/>
          </p:nvSpPr>
          <p:spPr>
            <a:xfrm rot="5400000">
              <a:off x="3083595" y="1649469"/>
              <a:ext cx="255402" cy="85267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11" name="流程图: 摘录 10"/>
            <p:cNvSpPr/>
            <p:nvPr/>
          </p:nvSpPr>
          <p:spPr>
            <a:xfrm rot="5400000">
              <a:off x="2994947" y="1635498"/>
              <a:ext cx="302462" cy="113209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4650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文字转换成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Schema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的过程</a:t>
            </a:r>
            <a:endParaRPr lang="en-US" altLang="zh-CN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468360" y="1807679"/>
            <a:ext cx="7255281" cy="4394012"/>
            <a:chOff x="1791091" y="1807679"/>
            <a:chExt cx="7255281" cy="439401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/>
            <a:srcRect b="5075"/>
            <a:stretch>
              <a:fillRect/>
            </a:stretch>
          </p:blipFill>
          <p:spPr>
            <a:xfrm>
              <a:off x="1791091" y="2287418"/>
              <a:ext cx="5729897" cy="3914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318289" y="1807679"/>
              <a:ext cx="46755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调用 </a:t>
              </a: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OpenAI </a:t>
              </a:r>
              <a:r>
                <a: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接口生成 </a:t>
              </a: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Vue </a:t>
              </a:r>
              <a:r>
                <a: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代码后，再转换成 </a:t>
              </a: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Schema</a:t>
              </a: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691257" y="2579224"/>
              <a:ext cx="425167" cy="15635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黑体" charset="-122"/>
                  <a:cs typeface="+mn-cs"/>
                </a:rPr>
                <a:t>GPT</a:t>
              </a:r>
              <a:endParaRPr kumimoji="0" lang="zh-CN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520988" y="2437675"/>
              <a:ext cx="259453" cy="439453"/>
              <a:chOff x="3089573" y="1540872"/>
              <a:chExt cx="164356" cy="302462"/>
            </a:xfrm>
          </p:grpSpPr>
          <p:sp>
            <p:nvSpPr>
              <p:cNvPr id="11" name="流程图: 摘录 10"/>
              <p:cNvSpPr/>
              <p:nvPr/>
            </p:nvSpPr>
            <p:spPr>
              <a:xfrm rot="5400000">
                <a:off x="3083595" y="1649469"/>
                <a:ext cx="255402" cy="85267"/>
              </a:xfrm>
              <a:prstGeom prst="flowChartExtract">
                <a:avLst/>
              </a:prstGeom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40000"/>
                    </a:srgbClr>
                  </a:gs>
                </a:gsLst>
                <a:lin ang="16200000" scaled="0"/>
              </a:gradFill>
              <a:ln w="6350" cap="flat" cmpd="sng" algn="ctr">
                <a:gradFill>
                  <a:gsLst>
                    <a:gs pos="0">
                      <a:srgbClr val="C7000B">
                        <a:alpha val="0"/>
                      </a:srgbClr>
                    </a:gs>
                    <a:gs pos="100000">
                      <a:srgbClr val="C7000B">
                        <a:alpha val="55000"/>
                      </a:srgbClr>
                    </a:gs>
                  </a:gsLst>
                  <a:lin ang="162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6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黑体" charset="-122"/>
                  <a:cs typeface="+mn-cs"/>
                </a:endParaRPr>
              </a:p>
            </p:txBody>
          </p:sp>
          <p:sp>
            <p:nvSpPr>
              <p:cNvPr id="12" name="流程图: 摘录 11"/>
              <p:cNvSpPr/>
              <p:nvPr/>
            </p:nvSpPr>
            <p:spPr>
              <a:xfrm rot="5400000">
                <a:off x="2994947" y="1635498"/>
                <a:ext cx="302462" cy="113209"/>
              </a:xfrm>
              <a:prstGeom prst="flowChartExtract">
                <a:avLst/>
              </a:prstGeom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40000"/>
                    </a:srgbClr>
                  </a:gs>
                </a:gsLst>
                <a:lin ang="16200000" scaled="0"/>
              </a:gradFill>
              <a:ln w="6350" cap="flat" cmpd="sng" algn="ctr">
                <a:gradFill>
                  <a:gsLst>
                    <a:gs pos="0">
                      <a:srgbClr val="C7000B">
                        <a:alpha val="0"/>
                      </a:srgbClr>
                    </a:gs>
                    <a:gs pos="100000">
                      <a:srgbClr val="C7000B">
                        <a:alpha val="55000"/>
                      </a:srgbClr>
                    </a:gs>
                  </a:gsLst>
                  <a:lin ang="162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6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黑体" charset="-122"/>
                  <a:cs typeface="+mn-cs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7925552" y="1932329"/>
              <a:ext cx="1120820" cy="1450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百度 </a:t>
              </a: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文心一言</a:t>
              </a:r>
              <a:br>
                <a:rPr kumimoji="0" lang="en-US" altLang="zh-CN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</a:b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阿里 </a:t>
              </a: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通义千问</a:t>
              </a:r>
              <a:br>
                <a:rPr kumimoji="0" lang="en-US" altLang="zh-CN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</a:b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华为 </a:t>
              </a: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盘古大模型</a:t>
              </a:r>
              <a:br>
                <a:rPr kumimoji="0" lang="en-US" altLang="zh-CN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</a:b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腾讯 </a:t>
              </a: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混元大模型</a:t>
              </a:r>
              <a:endParaRPr kumimoji="0" lang="en-US" altLang="zh-CN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京东 </a:t>
              </a:r>
              <a:r>
                <a: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ChatJD</a:t>
              </a:r>
              <a:endParaRPr kumimoji="0" lang="en-US" altLang="zh-CN" sz="1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商汤 </a:t>
              </a: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书生 </a:t>
              </a:r>
              <a:r>
                <a: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2.5</a:t>
              </a:r>
              <a:endPara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3490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解耦的页面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Schema</a:t>
            </a:r>
            <a:endParaRPr lang="zh-CN" altLang="en-US" sz="2800" b="1">
              <a:solidFill>
                <a:prstClr val="black"/>
              </a:solidFill>
              <a:latin typeface="Arial" charset="0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7224" y="2328602"/>
            <a:ext cx="2948517" cy="2590800"/>
          </a:xfrm>
          <a:prstGeom prst="rect">
            <a:avLst/>
          </a:prstGeom>
          <a:ln w="6350"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07" y="2328602"/>
            <a:ext cx="4141820" cy="2590800"/>
          </a:xfrm>
          <a:prstGeom prst="rect">
            <a:avLst/>
          </a:prstGeom>
          <a:ln w="6350"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216" y="2328600"/>
            <a:ext cx="3184077" cy="25908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242252" y="3404275"/>
            <a:ext cx="259453" cy="439453"/>
            <a:chOff x="3089573" y="1540872"/>
            <a:chExt cx="164356" cy="302462"/>
          </a:xfrm>
        </p:grpSpPr>
        <p:sp>
          <p:nvSpPr>
            <p:cNvPr id="9" name="流程图: 摘录 8"/>
            <p:cNvSpPr/>
            <p:nvPr/>
          </p:nvSpPr>
          <p:spPr>
            <a:xfrm rot="5400000">
              <a:off x="3083595" y="1649469"/>
              <a:ext cx="255402" cy="85267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10" name="流程图: 摘录 9"/>
            <p:cNvSpPr/>
            <p:nvPr/>
          </p:nvSpPr>
          <p:spPr>
            <a:xfrm rot="5400000">
              <a:off x="2994947" y="1635498"/>
              <a:ext cx="302462" cy="113209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flipH="1">
            <a:off x="4714789" y="3442465"/>
            <a:ext cx="259453" cy="439453"/>
            <a:chOff x="3089573" y="1540872"/>
            <a:chExt cx="164356" cy="302462"/>
          </a:xfrm>
        </p:grpSpPr>
        <p:sp>
          <p:nvSpPr>
            <p:cNvPr id="12" name="流程图: 摘录 11"/>
            <p:cNvSpPr/>
            <p:nvPr/>
          </p:nvSpPr>
          <p:spPr>
            <a:xfrm rot="5400000">
              <a:off x="3083595" y="1649469"/>
              <a:ext cx="255402" cy="85267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13" name="流程图: 摘录 12"/>
            <p:cNvSpPr/>
            <p:nvPr/>
          </p:nvSpPr>
          <p:spPr>
            <a:xfrm rot="5400000">
              <a:off x="2994947" y="1635498"/>
              <a:ext cx="302462" cy="113209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736426" y="5110603"/>
            <a:ext cx="1810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低代码页面 </a:t>
            </a:r>
            <a:r>
              <a:rPr lang="en-US" altLang="zh-CN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Schema</a:t>
            </a:r>
            <a:endParaRPr lang="zh-CN" altLang="en-US" sz="14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16563" y="5109114"/>
            <a:ext cx="1839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低代码可视化设计器</a:t>
            </a:r>
            <a:endParaRPr lang="zh-CN" altLang="en-US" sz="14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17417" y="5114402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DSL </a:t>
            </a:r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转换器生成源代码</a:t>
            </a:r>
            <a:endParaRPr lang="zh-CN" altLang="en-US" sz="14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20379" y="1716024"/>
            <a:ext cx="4551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页面 </a:t>
            </a:r>
            <a:r>
              <a:rPr lang="en-US" altLang="zh-CN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Schema </a:t>
            </a:r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与低代码设计器、</a:t>
            </a:r>
            <a:r>
              <a:rPr lang="en-US" altLang="zh-CN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DSL </a:t>
            </a:r>
            <a:r>
              <a:rPr lang="zh-CN" altLang="en-US" sz="14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转换器相互解耦</a:t>
            </a:r>
            <a:endParaRPr lang="zh-CN" altLang="en-US" sz="14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2726" y="5491187"/>
            <a:ext cx="35557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画布采用 </a:t>
            </a:r>
            <a:r>
              <a:rPr lang="en-US" altLang="zh-CN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WebComponent </a:t>
            </a:r>
            <a:r>
              <a:rPr lang="zh-CN" altLang="en-US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实现，支持 </a:t>
            </a:r>
            <a:r>
              <a:rPr lang="en-US" altLang="zh-CN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Vue/React/Angular </a:t>
            </a:r>
            <a:r>
              <a:rPr lang="zh-CN" altLang="en-US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组件</a:t>
            </a:r>
            <a:endParaRPr lang="zh-CN" altLang="en-US" sz="90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91167" y="5491187"/>
            <a:ext cx="2300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页面 </a:t>
            </a:r>
            <a:r>
              <a:rPr lang="en-US" altLang="zh-CN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Schema </a:t>
            </a:r>
            <a:r>
              <a:rPr lang="zh-CN" altLang="en-US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描述协议与前端技术栈无关</a:t>
            </a:r>
            <a:endParaRPr lang="zh-CN" altLang="en-US" sz="90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15872" y="5491187"/>
            <a:ext cx="28087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支持自定义 </a:t>
            </a:r>
            <a:r>
              <a:rPr lang="en-US" altLang="zh-CN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DSL </a:t>
            </a:r>
            <a:r>
              <a:rPr lang="zh-CN" altLang="en-US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转换器，生成不同技术栈的源代码</a:t>
            </a:r>
            <a:r>
              <a:rPr lang="en-US" altLang="zh-CN" sz="9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90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交互式对话界面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0863" y="957383"/>
            <a:ext cx="8212071" cy="5143260"/>
          </a:xfrm>
          <a:prstGeom prst="rect">
            <a:avLst/>
          </a:prstGeom>
          <a:ln w="6350"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-720007" y="2547797"/>
            <a:ext cx="4127774" cy="176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在低代码可视化设计器中</a:t>
            </a:r>
            <a:b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</a:b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我们把用户在对话框内</a:t>
            </a:r>
            <a:b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</a:br>
            <a:r>
              <a: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和服务端交互的过程称为</a:t>
            </a:r>
            <a:r>
              <a:rPr lang="en-US" altLang="zh-CN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Chat</a:t>
            </a:r>
            <a:b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</a:b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从用户首次唤醒对话到结束对话</a:t>
            </a:r>
            <a:b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</a:b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为一次</a:t>
            </a:r>
            <a: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Chat</a:t>
            </a: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的生命周期</a:t>
            </a:r>
            <a:endParaRPr lang="zh-CN" altLang="en-US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55360" y="6311109"/>
            <a:ext cx="23196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zh-CN" altLang="en-US" sz="10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未来规划支持图片识别 </a:t>
            </a:r>
            <a:r>
              <a:rPr lang="en-US" altLang="zh-CN" sz="10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D2C</a:t>
            </a:r>
            <a:endParaRPr lang="zh-CN" altLang="en-US" sz="10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16200000">
            <a:off x="9678920" y="5951865"/>
            <a:ext cx="259453" cy="439453"/>
            <a:chOff x="3089573" y="1540872"/>
            <a:chExt cx="164356" cy="302462"/>
          </a:xfrm>
        </p:grpSpPr>
        <p:sp>
          <p:nvSpPr>
            <p:cNvPr id="9" name="流程图: 摘录 8"/>
            <p:cNvSpPr/>
            <p:nvPr/>
          </p:nvSpPr>
          <p:spPr>
            <a:xfrm rot="5400000">
              <a:off x="3083595" y="1649469"/>
              <a:ext cx="255402" cy="85267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10" name="流程图: 摘录 9"/>
            <p:cNvSpPr/>
            <p:nvPr/>
          </p:nvSpPr>
          <p:spPr>
            <a:xfrm rot="5400000">
              <a:off x="2994947" y="1635498"/>
              <a:ext cx="302462" cy="113209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charset="-122"/>
                <a:ea typeface="黑体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charset="-122"/>
                <a:ea typeface="黑体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charset="-122"/>
                <a:ea typeface="黑体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39382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>
                <a:solidFill>
                  <a:srgbClr val="363E7D"/>
                </a:solidFill>
                <a:latin typeface="黑体" charset="-122"/>
                <a:ea typeface="黑体" charset="-122"/>
              </a:rPr>
              <a:t>AI</a:t>
            </a:r>
            <a:r>
              <a:rPr lang="zh-CN" altLang="en-US" sz="3000">
                <a:solidFill>
                  <a:srgbClr val="363E7D"/>
                </a:solidFill>
                <a:latin typeface="黑体" charset="-122"/>
                <a:ea typeface="黑体" charset="-122"/>
              </a:rPr>
              <a:t>引领低代码开发进入新时代</a:t>
            </a:r>
            <a:endParaRPr lang="zh-CN" altLang="en-US" sz="3000" dirty="0">
              <a:solidFill>
                <a:srgbClr val="363E7D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charset="-122"/>
                <a:ea typeface="黑体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539382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>
                <a:solidFill>
                  <a:srgbClr val="363E7D"/>
                </a:solidFill>
                <a:latin typeface="黑体" charset="-122"/>
                <a:ea typeface="黑体" charset="-122"/>
              </a:rPr>
              <a:t>实现对话式搭建低代码页面</a:t>
            </a:r>
            <a:endParaRPr lang="zh-CN" altLang="en-US" sz="3000" dirty="0">
              <a:solidFill>
                <a:srgbClr val="363E7D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charset="-122"/>
                <a:ea typeface="黑体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539382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>
                <a:solidFill>
                  <a:srgbClr val="363E7D"/>
                </a:solidFill>
                <a:latin typeface="黑体" charset="-122"/>
                <a:ea typeface="黑体" charset="-122"/>
              </a:rPr>
              <a:t>AI</a:t>
            </a:r>
            <a:r>
              <a:rPr lang="zh-CN" altLang="en-US" sz="3000">
                <a:solidFill>
                  <a:srgbClr val="363E7D"/>
                </a:solidFill>
                <a:latin typeface="黑体" charset="-122"/>
                <a:ea typeface="黑体" charset="-122"/>
              </a:rPr>
              <a:t>会取代低代码开发吗</a:t>
            </a:r>
            <a:r>
              <a:rPr lang="en-US" altLang="zh-CN" sz="3000">
                <a:solidFill>
                  <a:srgbClr val="363E7D"/>
                </a:solidFill>
                <a:latin typeface="黑体" charset="-122"/>
                <a:ea typeface="黑体" charset="-122"/>
              </a:rPr>
              <a:t>?</a:t>
            </a:r>
            <a:endParaRPr lang="en-US" altLang="zh-CN" sz="3000" dirty="0">
              <a:solidFill>
                <a:srgbClr val="363E7D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charset="-122"/>
                <a:ea typeface="黑体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黑体" charset="-122"/>
              <a:ea typeface="黑体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4389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生成代码中用到的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UI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组件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0155" y="1719110"/>
            <a:ext cx="4233200" cy="4771623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442" y="1719110"/>
            <a:ext cx="4452403" cy="4771623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sp>
        <p:nvSpPr>
          <p:cNvPr id="8" name="矩形: 圆角 7"/>
          <p:cNvSpPr/>
          <p:nvPr/>
        </p:nvSpPr>
        <p:spPr>
          <a:xfrm>
            <a:off x="7605104" y="6303990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7605104" y="5941235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2399893" y="6164162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7658765" y="2798790"/>
            <a:ext cx="682451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2399893" y="5234736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2399893" y="4847761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7605104" y="5735480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7605104" y="5493542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2399893" y="4634488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2397748" y="5021463"/>
            <a:ext cx="590154" cy="131242"/>
          </a:xfrm>
          <a:prstGeom prst="round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黑体" charset="-122"/>
              <a:cs typeface="+mn-cs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093973" y="1191715"/>
            <a:ext cx="8004054" cy="439453"/>
            <a:chOff x="2339691" y="1191715"/>
            <a:chExt cx="8004054" cy="439453"/>
          </a:xfrm>
        </p:grpSpPr>
        <p:sp>
          <p:nvSpPr>
            <p:cNvPr id="19" name="文本框 18"/>
            <p:cNvSpPr txBox="1"/>
            <p:nvPr/>
          </p:nvSpPr>
          <p:spPr>
            <a:xfrm>
              <a:off x="2339691" y="1272943"/>
              <a:ext cx="4916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Element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组件与 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TinyVue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组件的 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API </a:t>
              </a: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有差异，生成的代码需要做转换</a:t>
              </a: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532678" y="1330610"/>
              <a:ext cx="281106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未来规划支持基于自研 </a:t>
              </a:r>
              <a:r>
                <a:rPr kumimoji="0" lang="en-US" altLang="zh-CN" sz="1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React </a:t>
              </a: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框架的组件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345656" y="1191715"/>
              <a:ext cx="259458" cy="439453"/>
              <a:chOff x="3089573" y="1540872"/>
              <a:chExt cx="164359" cy="302462"/>
            </a:xfrm>
          </p:grpSpPr>
          <p:sp>
            <p:nvSpPr>
              <p:cNvPr id="22" name="流程图: 摘录 21"/>
              <p:cNvSpPr/>
              <p:nvPr/>
            </p:nvSpPr>
            <p:spPr>
              <a:xfrm rot="5400000">
                <a:off x="3083598" y="1649469"/>
                <a:ext cx="255402" cy="85267"/>
              </a:xfrm>
              <a:prstGeom prst="flowChartExtract">
                <a:avLst/>
              </a:prstGeom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40000"/>
                    </a:srgbClr>
                  </a:gs>
                </a:gsLst>
                <a:lin ang="16200000" scaled="0"/>
              </a:gradFill>
              <a:ln w="6350" cap="flat" cmpd="sng" algn="ctr">
                <a:gradFill>
                  <a:gsLst>
                    <a:gs pos="0">
                      <a:srgbClr val="C7000B">
                        <a:alpha val="0"/>
                      </a:srgbClr>
                    </a:gs>
                    <a:gs pos="100000">
                      <a:srgbClr val="C7000B">
                        <a:alpha val="55000"/>
                      </a:srgbClr>
                    </a:gs>
                  </a:gsLst>
                  <a:lin ang="162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6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黑体" charset="-122"/>
                  <a:cs typeface="+mn-cs"/>
                </a:endParaRPr>
              </a:p>
            </p:txBody>
          </p:sp>
          <p:sp>
            <p:nvSpPr>
              <p:cNvPr id="23" name="流程图: 摘录 22"/>
              <p:cNvSpPr/>
              <p:nvPr/>
            </p:nvSpPr>
            <p:spPr>
              <a:xfrm rot="5400000">
                <a:off x="2994947" y="1635498"/>
                <a:ext cx="302462" cy="113209"/>
              </a:xfrm>
              <a:prstGeom prst="flowChartExtract">
                <a:avLst/>
              </a:prstGeom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40000"/>
                    </a:srgbClr>
                  </a:gs>
                </a:gsLst>
                <a:lin ang="16200000" scaled="0"/>
              </a:gradFill>
              <a:ln w="6350" cap="flat" cmpd="sng" algn="ctr">
                <a:gradFill>
                  <a:gsLst>
                    <a:gs pos="0">
                      <a:srgbClr val="C7000B">
                        <a:alpha val="0"/>
                      </a:srgbClr>
                    </a:gs>
                    <a:gs pos="100000">
                      <a:srgbClr val="C7000B">
                        <a:alpha val="55000"/>
                      </a:srgbClr>
                    </a:gs>
                  </a:gsLst>
                  <a:lin ang="1620000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69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黑体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17529" y="1304040"/>
            <a:ext cx="9556943" cy="4782020"/>
            <a:chOff x="1445117" y="1526108"/>
            <a:chExt cx="9556943" cy="4782020"/>
          </a:xfrm>
        </p:grpSpPr>
        <p:sp>
          <p:nvSpPr>
            <p:cNvPr id="5" name="梯形 4"/>
            <p:cNvSpPr/>
            <p:nvPr/>
          </p:nvSpPr>
          <p:spPr>
            <a:xfrm>
              <a:off x="3425768" y="5447205"/>
              <a:ext cx="5925882" cy="314291"/>
            </a:xfrm>
            <a:prstGeom prst="trapezoid">
              <a:avLst>
                <a:gd name="adj" fmla="val 140611"/>
              </a:avLst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20000"/>
                  </a:srgbClr>
                </a:gs>
                <a:gs pos="10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16200000" scaled="1"/>
              <a:tileRect/>
            </a:gradFill>
            <a:ln w="3175" cap="flat" cmpd="sng" algn="ctr">
              <a:gradFill>
                <a:gsLst>
                  <a:gs pos="0">
                    <a:srgbClr val="1D1D1A">
                      <a:alpha val="0"/>
                    </a:srgbClr>
                  </a:gs>
                  <a:gs pos="100000">
                    <a:srgbClr val="1D1D1A">
                      <a:alpha val="38000"/>
                    </a:srgbClr>
                  </a:gs>
                </a:gsLst>
                <a:lin ang="54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588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等线 Light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6" name="梯形 5"/>
            <p:cNvSpPr/>
            <p:nvPr/>
          </p:nvSpPr>
          <p:spPr>
            <a:xfrm>
              <a:off x="3561952" y="5496962"/>
              <a:ext cx="5653510" cy="314291"/>
            </a:xfrm>
            <a:prstGeom prst="trapezoid">
              <a:avLst>
                <a:gd name="adj" fmla="val 140611"/>
              </a:avLst>
            </a:prstGeom>
            <a:gradFill flip="none" rotWithShape="1">
              <a:gsLst>
                <a:gs pos="0">
                  <a:srgbClr val="666666">
                    <a:lumMod val="60000"/>
                    <a:lumOff val="40000"/>
                    <a:alpha val="20000"/>
                  </a:srgbClr>
                </a:gs>
                <a:gs pos="100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16200000" scaled="1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588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等线 Light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7" name="Freeform 53"/>
            <p:cNvSpPr/>
            <p:nvPr/>
          </p:nvSpPr>
          <p:spPr bwMode="gray">
            <a:xfrm rot="5400000">
              <a:off x="910642" y="3395045"/>
              <a:ext cx="3859130" cy="657495"/>
            </a:xfrm>
            <a:custGeom>
              <a:avLst/>
              <a:gdLst>
                <a:gd name="T0" fmla="*/ 0 w 5016"/>
                <a:gd name="T1" fmla="*/ 2240 h 2256"/>
                <a:gd name="T2" fmla="*/ 1122 w 5016"/>
                <a:gd name="T3" fmla="*/ 702 h 2256"/>
                <a:gd name="T4" fmla="*/ 972 w 5016"/>
                <a:gd name="T5" fmla="*/ 744 h 2256"/>
                <a:gd name="T6" fmla="*/ 1140 w 5016"/>
                <a:gd name="T7" fmla="*/ 438 h 2256"/>
                <a:gd name="T8" fmla="*/ 1422 w 5016"/>
                <a:gd name="T9" fmla="*/ 642 h 2256"/>
                <a:gd name="T10" fmla="*/ 1272 w 5016"/>
                <a:gd name="T11" fmla="*/ 672 h 2256"/>
                <a:gd name="T12" fmla="*/ 1968 w 5016"/>
                <a:gd name="T13" fmla="*/ 1284 h 2256"/>
                <a:gd name="T14" fmla="*/ 2466 w 5016"/>
                <a:gd name="T15" fmla="*/ 318 h 2256"/>
                <a:gd name="T16" fmla="*/ 2280 w 5016"/>
                <a:gd name="T17" fmla="*/ 318 h 2256"/>
                <a:gd name="T18" fmla="*/ 2598 w 5016"/>
                <a:gd name="T19" fmla="*/ 0 h 2256"/>
                <a:gd name="T20" fmla="*/ 2898 w 5016"/>
                <a:gd name="T21" fmla="*/ 330 h 2256"/>
                <a:gd name="T22" fmla="*/ 2724 w 5016"/>
                <a:gd name="T23" fmla="*/ 324 h 2256"/>
                <a:gd name="T24" fmla="*/ 3210 w 5016"/>
                <a:gd name="T25" fmla="*/ 1302 h 2256"/>
                <a:gd name="T26" fmla="*/ 3870 w 5016"/>
                <a:gd name="T27" fmla="*/ 654 h 2256"/>
                <a:gd name="T28" fmla="*/ 3702 w 5016"/>
                <a:gd name="T29" fmla="*/ 642 h 2256"/>
                <a:gd name="T30" fmla="*/ 3984 w 5016"/>
                <a:gd name="T31" fmla="*/ 420 h 2256"/>
                <a:gd name="T32" fmla="*/ 4182 w 5016"/>
                <a:gd name="T33" fmla="*/ 678 h 2256"/>
                <a:gd name="T34" fmla="*/ 4026 w 5016"/>
                <a:gd name="T35" fmla="*/ 672 h 2256"/>
                <a:gd name="T36" fmla="*/ 5016 w 5016"/>
                <a:gd name="T37" fmla="*/ 2225 h 2256"/>
                <a:gd name="T38" fmla="*/ 0 w 5016"/>
                <a:gd name="T39" fmla="*/ 2240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16" h="2256">
                  <a:moveTo>
                    <a:pt x="0" y="2240"/>
                  </a:moveTo>
                  <a:cubicBezTo>
                    <a:pt x="276" y="2109"/>
                    <a:pt x="1182" y="1474"/>
                    <a:pt x="1122" y="702"/>
                  </a:cubicBezTo>
                  <a:lnTo>
                    <a:pt x="972" y="744"/>
                  </a:lnTo>
                  <a:cubicBezTo>
                    <a:pt x="988" y="702"/>
                    <a:pt x="1140" y="436"/>
                    <a:pt x="1140" y="438"/>
                  </a:cubicBezTo>
                  <a:lnTo>
                    <a:pt x="1422" y="642"/>
                  </a:lnTo>
                  <a:cubicBezTo>
                    <a:pt x="1422" y="642"/>
                    <a:pt x="1260" y="672"/>
                    <a:pt x="1272" y="672"/>
                  </a:cubicBezTo>
                  <a:cubicBezTo>
                    <a:pt x="1428" y="1008"/>
                    <a:pt x="1620" y="1350"/>
                    <a:pt x="1968" y="1284"/>
                  </a:cubicBezTo>
                  <a:cubicBezTo>
                    <a:pt x="2316" y="1218"/>
                    <a:pt x="2460" y="576"/>
                    <a:pt x="2466" y="318"/>
                  </a:cubicBezTo>
                  <a:lnTo>
                    <a:pt x="2280" y="318"/>
                  </a:lnTo>
                  <a:lnTo>
                    <a:pt x="2598" y="0"/>
                  </a:lnTo>
                  <a:lnTo>
                    <a:pt x="2898" y="330"/>
                  </a:lnTo>
                  <a:lnTo>
                    <a:pt x="2724" y="324"/>
                  </a:lnTo>
                  <a:cubicBezTo>
                    <a:pt x="2724" y="325"/>
                    <a:pt x="2760" y="1284"/>
                    <a:pt x="3210" y="1302"/>
                  </a:cubicBezTo>
                  <a:cubicBezTo>
                    <a:pt x="3660" y="1320"/>
                    <a:pt x="3816" y="912"/>
                    <a:pt x="3870" y="654"/>
                  </a:cubicBezTo>
                  <a:lnTo>
                    <a:pt x="3702" y="642"/>
                  </a:lnTo>
                  <a:lnTo>
                    <a:pt x="3984" y="420"/>
                  </a:lnTo>
                  <a:lnTo>
                    <a:pt x="4182" y="678"/>
                  </a:lnTo>
                  <a:lnTo>
                    <a:pt x="4026" y="672"/>
                  </a:lnTo>
                  <a:cubicBezTo>
                    <a:pt x="4032" y="678"/>
                    <a:pt x="3960" y="1862"/>
                    <a:pt x="5016" y="2225"/>
                  </a:cubicBezTo>
                  <a:cubicBezTo>
                    <a:pt x="3438" y="2232"/>
                    <a:pt x="1092" y="2256"/>
                    <a:pt x="0" y="224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66666">
                    <a:alpha val="0"/>
                  </a:srgbClr>
                </a:gs>
                <a:gs pos="0">
                  <a:srgbClr val="666666">
                    <a:alpha val="20000"/>
                  </a:srgbClr>
                </a:gs>
              </a:gsLst>
              <a:lin ang="5400000" scaled="1"/>
              <a:tileRect/>
            </a:gradFill>
            <a:ln w="3175">
              <a:gradFill flip="none" rotWithShape="1">
                <a:gsLst>
                  <a:gs pos="0">
                    <a:srgbClr val="C7000A">
                      <a:lumMod val="0"/>
                      <a:lumOff val="100000"/>
                    </a:srgbClr>
                  </a:gs>
                  <a:gs pos="35000">
                    <a:srgbClr val="C7000A">
                      <a:lumMod val="0"/>
                      <a:lumOff val="100000"/>
                    </a:srgbClr>
                  </a:gs>
                  <a:gs pos="100000">
                    <a:srgbClr val="C7000A">
                      <a:lumMod val="100000"/>
                    </a:srgbClr>
                  </a:gs>
                </a:gsLst>
                <a:lin ang="16200000" scaled="1"/>
                <a:tileRect/>
              </a:gradFill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-29845" algn="ctr" defTabSz="109855" eaLnBrk="1" fontAlgn="base" latinLnBrk="0" hangingPunct="1">
                <a:lnSpc>
                  <a:spcPts val="460"/>
                </a:lnSpc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SzTx/>
                <a:buFont typeface="Arial" charset="0"/>
                <a:buChar char="•"/>
                <a:defRPr/>
              </a:pPr>
              <a:endParaRPr kumimoji="0" lang="zh-CN" altLang="en-US" sz="131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cs typeface="+mn-ea"/>
                <a:sym typeface="+mn-lt"/>
              </a:endParaRPr>
            </a:p>
          </p:txBody>
        </p:sp>
        <p:pic>
          <p:nvPicPr>
            <p:cNvPr id="8" name="Picture 19" descr="\\Bchief-sever180\共享\华为\2016\6月\D-201606417-金融营销材料设计-刘泉\文件\link\组 26.png"/>
            <p:cNvPicPr preferRelativeResize="0">
              <a:picLocks noChangeArrowheads="1"/>
            </p:cNvPicPr>
            <p:nvPr/>
          </p:nvPicPr>
          <p:blipFill>
            <a:blip r:embed="rId1" cstate="print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40000"/>
                      </a14:imgEffect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4864" y="3273580"/>
              <a:ext cx="6683440" cy="1409098"/>
            </a:xfrm>
            <a:prstGeom prst="rect">
              <a:avLst/>
            </a:prstGeom>
            <a:noFill/>
          </p:spPr>
        </p:pic>
        <p:sp>
          <p:nvSpPr>
            <p:cNvPr id="9" name="梯形 106"/>
            <p:cNvSpPr/>
            <p:nvPr/>
          </p:nvSpPr>
          <p:spPr bwMode="auto">
            <a:xfrm>
              <a:off x="3443096" y="4037810"/>
              <a:ext cx="5891225" cy="515484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rgbClr val="C7000A">
                      <a:lumMod val="5000"/>
                      <a:lumOff val="95000"/>
                    </a:srgbClr>
                  </a:gs>
                  <a:gs pos="100000">
                    <a:srgbClr val="C00000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50800" dist="38100" dir="5400000" sx="99000" sy="99000" algn="ctr" rotWithShape="0">
                <a:srgbClr val="000000">
                  <a:alpha val="10000"/>
                </a:srgbClr>
              </a:outerShdw>
            </a:effectLst>
          </p:spPr>
          <p:txBody>
            <a:bodyPr lIns="107958" anchor="ctr">
              <a:noAutofit/>
            </a:bodyPr>
            <a:lstStyle/>
            <a:p>
              <a:pPr marL="0" marR="0" lvl="0" indent="0" algn="ctr" defTabSz="121856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10" name="梯形 106"/>
            <p:cNvSpPr/>
            <p:nvPr/>
          </p:nvSpPr>
          <p:spPr bwMode="auto">
            <a:xfrm>
              <a:off x="2964115" y="1596998"/>
              <a:ext cx="6849188" cy="452778"/>
            </a:xfrm>
            <a:prstGeom prst="ellipse">
              <a:avLst/>
            </a:prstGeom>
            <a:gradFill>
              <a:gsLst>
                <a:gs pos="0">
                  <a:srgbClr val="666666">
                    <a:lumMod val="60000"/>
                    <a:lumOff val="40000"/>
                    <a:alpha val="12000"/>
                  </a:srgbClr>
                </a:gs>
                <a:gs pos="67000">
                  <a:srgbClr val="666666">
                    <a:lumMod val="60000"/>
                    <a:lumOff val="40000"/>
                    <a:alpha val="0"/>
                  </a:srgbClr>
                </a:gs>
              </a:gsLst>
              <a:lin ang="16200000" scaled="1"/>
            </a:gradFill>
            <a:ln w="6350" cap="flat" cmpd="sng" algn="ctr">
              <a:gradFill flip="none" rotWithShape="1">
                <a:gsLst>
                  <a:gs pos="0">
                    <a:srgbClr val="666666">
                      <a:lumMod val="60000"/>
                      <a:lumOff val="40000"/>
                      <a:alpha val="60000"/>
                    </a:srgbClr>
                  </a:gs>
                  <a:gs pos="71000">
                    <a:srgbClr val="666666">
                      <a:lumMod val="60000"/>
                      <a:lumOff val="40000"/>
                      <a:alpha val="0"/>
                    </a:srgbClr>
                  </a:gs>
                </a:gsLst>
                <a:lin ang="16200000" scaled="1"/>
                <a:tileRect/>
              </a:gradFill>
              <a:prstDash val="solid"/>
              <a:miter lim="800000"/>
            </a:ln>
            <a:effectLst>
              <a:outerShdw blurRad="50800" dist="38100" dir="5400000" sx="99000" sy="99000" algn="ctr" rotWithShape="0">
                <a:srgbClr val="000000">
                  <a:alpha val="10000"/>
                </a:srgbClr>
              </a:outerShdw>
            </a:effectLst>
          </p:spPr>
          <p:txBody>
            <a:bodyPr lIns="107958" anchor="ctr">
              <a:noAutofit/>
            </a:bodyPr>
            <a:lstStyle/>
            <a:p>
              <a:pPr marL="0" marR="0" lvl="0" indent="0" algn="ctr" defTabSz="121856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  <a:p>
              <a:pPr marL="0" marR="0" lvl="0" indent="0" algn="ctr" defTabSz="121856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7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11" name="梯形 106"/>
            <p:cNvSpPr/>
            <p:nvPr/>
          </p:nvSpPr>
          <p:spPr bwMode="auto">
            <a:xfrm>
              <a:off x="3167314" y="2637560"/>
              <a:ext cx="6442790" cy="782069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0">
                    <a:srgbClr val="C00000">
                      <a:alpha val="0"/>
                    </a:srgbClr>
                  </a:gs>
                  <a:gs pos="100000">
                    <a:srgbClr val="C00000">
                      <a:alpha val="5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50800" dist="38100" dir="5400000" sx="99000" sy="99000" algn="ctr" rotWithShape="0">
                <a:srgbClr val="000000">
                  <a:alpha val="10000"/>
                </a:srgbClr>
              </a:outerShdw>
            </a:effectLst>
          </p:spPr>
          <p:txBody>
            <a:bodyPr lIns="107958" anchor="ctr">
              <a:noAutofit/>
            </a:bodyPr>
            <a:lstStyle/>
            <a:p>
              <a:pPr marL="0" marR="0" lvl="0" indent="0" algn="ctr" defTabSz="121856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536223" y="4266513"/>
              <a:ext cx="403548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313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rPr>
                <a:t>TinyEngine </a:t>
              </a:r>
              <a:r>
                <a: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rPr>
                <a:t>低代码引擎：</a:t>
              </a: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+mn-ea"/>
                  <a:sym typeface="+mn-lt"/>
                </a:rPr>
                <a:t>使能开发者定制低代码平台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+mn-ea"/>
                <a:sym typeface="+mn-lt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529245" y="2379297"/>
              <a:ext cx="872270" cy="587501"/>
              <a:chOff x="682109" y="3339911"/>
              <a:chExt cx="990429" cy="609203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682109" y="3339911"/>
                <a:ext cx="990429" cy="2669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7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RFS </a:t>
                </a: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资源编排服务</a:t>
                </a:r>
                <a:endPara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682109" y="3791488"/>
                <a:ext cx="990429" cy="1576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8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图元编排平台</a:t>
                </a:r>
                <a:b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FZLanTingHeiS-DB-GB"/>
                  </a:rPr>
                  <a:t>通用图元连接设计解决方案</a:t>
                </a: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Huawei Sans Medium"/>
                </a:endParaRPr>
              </a:p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endParaRPr kumimoji="0" lang="zh-CN" altLang="en-US" sz="935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</p:grpSp>
        <p:cxnSp>
          <p:nvCxnSpPr>
            <p:cNvPr id="14" name="直接连接符 13"/>
            <p:cNvCxnSpPr/>
            <p:nvPr/>
          </p:nvCxnSpPr>
          <p:spPr>
            <a:xfrm flipH="1">
              <a:off x="4735199" y="2319411"/>
              <a:ext cx="6637" cy="700595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/>
          </p:spPr>
        </p:cxnSp>
        <p:cxnSp>
          <p:nvCxnSpPr>
            <p:cNvPr id="15" name="直接连接符 14"/>
            <p:cNvCxnSpPr/>
            <p:nvPr/>
          </p:nvCxnSpPr>
          <p:spPr>
            <a:xfrm>
              <a:off x="6244776" y="2322243"/>
              <a:ext cx="3096" cy="704099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16" name="矩形 15"/>
            <p:cNvSpPr/>
            <p:nvPr/>
          </p:nvSpPr>
          <p:spPr>
            <a:xfrm>
              <a:off x="9087256" y="2402481"/>
              <a:ext cx="442146" cy="196383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rPr>
                <a:t>……</a:t>
              </a:r>
              <a:endParaRPr kumimoji="1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微软雅黑" pitchFamily="34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7793374" y="2338594"/>
              <a:ext cx="3096" cy="704099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18" name="矩形 17"/>
            <p:cNvSpPr/>
            <p:nvPr/>
          </p:nvSpPr>
          <p:spPr>
            <a:xfrm>
              <a:off x="4480085" y="5182697"/>
              <a:ext cx="511679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TinyVue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24786" y="5191448"/>
              <a:ext cx="48763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TinyNG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160318" y="5190183"/>
              <a:ext cx="587020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TinyReact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972071" y="5190616"/>
              <a:ext cx="61587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8013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TinyMobile</a:t>
              </a: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934441" y="5177570"/>
              <a:ext cx="63190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8013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TinyTheme</a:t>
              </a:r>
              <a:endParaRPr kumimoji="0" lang="zh-CN" altLang="en-US" sz="7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086095" y="5457900"/>
              <a:ext cx="65274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Vue </a:t>
              </a:r>
              <a:r>
                <a: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组件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41108" y="5457900"/>
              <a:ext cx="84510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Angular </a:t>
              </a:r>
              <a:r>
                <a: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组件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078290" y="5457900"/>
              <a:ext cx="74892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React </a:t>
              </a:r>
              <a:r>
                <a: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组件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060970" y="5465734"/>
              <a:ext cx="761747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移动端组件</a:t>
              </a:r>
              <a:endPara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992351" y="5457900"/>
              <a:ext cx="87716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+mn-ea"/>
                  <a:sym typeface="+mn-lt"/>
                </a:rPr>
                <a:t>组件主题定制</a:t>
              </a:r>
              <a:endParaRPr kumimoji="0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FZLanTingHeiS-L-GB" pitchFamily="2" charset="-122"/>
                <a:cs typeface="+mn-ea"/>
                <a:sym typeface="+mn-lt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5486214" y="5762562"/>
              <a:ext cx="1804989" cy="0"/>
            </a:xfrm>
            <a:prstGeom prst="line">
              <a:avLst/>
            </a:prstGeom>
            <a:noFill/>
            <a:ln w="12700" cap="flat" cmpd="sng" algn="ctr">
              <a:solidFill>
                <a:srgbClr val="C7000B"/>
              </a:solidFill>
              <a:prstDash val="solid"/>
              <a:miter lim="800000"/>
            </a:ln>
            <a:effectLst/>
          </p:spPr>
        </p:cxnSp>
        <p:sp>
          <p:nvSpPr>
            <p:cNvPr id="29" name="任意多边形 96"/>
            <p:cNvSpPr/>
            <p:nvPr/>
          </p:nvSpPr>
          <p:spPr>
            <a:xfrm>
              <a:off x="4877437" y="4754437"/>
              <a:ext cx="1259377" cy="403568"/>
            </a:xfrm>
            <a:custGeom>
              <a:avLst/>
              <a:gdLst>
                <a:gd name="connsiteX0" fmla="*/ 0 w 3380921"/>
                <a:gd name="connsiteY0" fmla="*/ 121843 h 121843"/>
                <a:gd name="connsiteX1" fmla="*/ 2984500 w 3380921"/>
                <a:gd name="connsiteY1" fmla="*/ 7543 h 121843"/>
                <a:gd name="connsiteX2" fmla="*/ 3263900 w 3380921"/>
                <a:gd name="connsiteY2" fmla="*/ 20243 h 121843"/>
                <a:gd name="connsiteX0-1" fmla="*/ 0 w 2984500"/>
                <a:gd name="connsiteY0-2" fmla="*/ 114300 h 114300"/>
                <a:gd name="connsiteX1-3" fmla="*/ 2984500 w 2984500"/>
                <a:gd name="connsiteY1-4" fmla="*/ 0 h 114300"/>
                <a:gd name="connsiteX0-5" fmla="*/ 0 w 2984500"/>
                <a:gd name="connsiteY0-6" fmla="*/ 132955 h 132955"/>
                <a:gd name="connsiteX1-7" fmla="*/ 2984500 w 2984500"/>
                <a:gd name="connsiteY1-8" fmla="*/ 18655 h 132955"/>
                <a:gd name="connsiteX0-9" fmla="*/ 0 w 3060700"/>
                <a:gd name="connsiteY0-10" fmla="*/ 246556 h 246556"/>
                <a:gd name="connsiteX1-11" fmla="*/ 3060700 w 3060700"/>
                <a:gd name="connsiteY1-12" fmla="*/ 11606 h 246556"/>
                <a:gd name="connsiteX0-13" fmla="*/ 0 w 3060700"/>
                <a:gd name="connsiteY0-14" fmla="*/ 256923 h 256923"/>
                <a:gd name="connsiteX1-15" fmla="*/ 3060700 w 3060700"/>
                <a:gd name="connsiteY1-16" fmla="*/ 21973 h 256923"/>
                <a:gd name="connsiteX0-17" fmla="*/ 0 w 3187700"/>
                <a:gd name="connsiteY0-18" fmla="*/ 273931 h 273931"/>
                <a:gd name="connsiteX1-19" fmla="*/ 3187700 w 3187700"/>
                <a:gd name="connsiteY1-20" fmla="*/ 19931 h 273931"/>
                <a:gd name="connsiteX0-21" fmla="*/ 0 w 3187700"/>
                <a:gd name="connsiteY0-22" fmla="*/ 255553 h 255553"/>
                <a:gd name="connsiteX1-23" fmla="*/ 3187700 w 3187700"/>
                <a:gd name="connsiteY1-24" fmla="*/ 1553 h 255553"/>
                <a:gd name="connsiteX0-25" fmla="*/ 0 w 3210560"/>
                <a:gd name="connsiteY0-26" fmla="*/ 171453 h 171453"/>
                <a:gd name="connsiteX1-27" fmla="*/ 3210560 w 3210560"/>
                <a:gd name="connsiteY1-28" fmla="*/ 8893 h 171453"/>
                <a:gd name="connsiteX0-29" fmla="*/ 0 w 3210560"/>
                <a:gd name="connsiteY0-30" fmla="*/ 177392 h 177392"/>
                <a:gd name="connsiteX1-31" fmla="*/ 3210560 w 3210560"/>
                <a:gd name="connsiteY1-32" fmla="*/ 14832 h 177392"/>
                <a:gd name="connsiteX0-33" fmla="*/ 0 w 3210560"/>
                <a:gd name="connsiteY0-34" fmla="*/ 170849 h 170849"/>
                <a:gd name="connsiteX1-35" fmla="*/ 3210560 w 3210560"/>
                <a:gd name="connsiteY1-36" fmla="*/ 8289 h 170849"/>
                <a:gd name="connsiteX0-37" fmla="*/ 0 w 3210560"/>
                <a:gd name="connsiteY0-38" fmla="*/ 167067 h 167067"/>
                <a:gd name="connsiteX1-39" fmla="*/ 3210560 w 3210560"/>
                <a:gd name="connsiteY1-40" fmla="*/ 4507 h 167067"/>
                <a:gd name="connsiteX0-41" fmla="*/ 0 w 3210560"/>
                <a:gd name="connsiteY0-42" fmla="*/ 163762 h 163762"/>
                <a:gd name="connsiteX1-43" fmla="*/ 3210560 w 3210560"/>
                <a:gd name="connsiteY1-44" fmla="*/ 1202 h 163762"/>
                <a:gd name="connsiteX0-45" fmla="*/ 0 w 3196503"/>
                <a:gd name="connsiteY0-46" fmla="*/ 195062 h 195062"/>
                <a:gd name="connsiteX1-47" fmla="*/ 3196503 w 3196503"/>
                <a:gd name="connsiteY1-48" fmla="*/ 534 h 195062"/>
                <a:gd name="connsiteX0-49" fmla="*/ 0 w 3196503"/>
                <a:gd name="connsiteY0-50" fmla="*/ 194528 h 194528"/>
                <a:gd name="connsiteX1-51" fmla="*/ 3196503 w 3196503"/>
                <a:gd name="connsiteY1-52" fmla="*/ 0 h 1945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196503" h="194528">
                  <a:moveTo>
                    <a:pt x="0" y="194528"/>
                  </a:moveTo>
                  <a:cubicBezTo>
                    <a:pt x="915429" y="36755"/>
                    <a:pt x="2113514" y="760"/>
                    <a:pt x="3196503" y="0"/>
                  </a:cubicBezTo>
                </a:path>
              </a:pathLst>
            </a:custGeom>
            <a:noFill/>
            <a:ln w="15240" cap="flat" cmpd="sng" algn="ctr">
              <a:gradFill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594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0" name="任意多边形 97"/>
            <p:cNvSpPr/>
            <p:nvPr/>
          </p:nvSpPr>
          <p:spPr>
            <a:xfrm>
              <a:off x="5994922" y="4750452"/>
              <a:ext cx="347447" cy="427118"/>
            </a:xfrm>
            <a:custGeom>
              <a:avLst/>
              <a:gdLst>
                <a:gd name="connsiteX0" fmla="*/ 0 w 3380921"/>
                <a:gd name="connsiteY0" fmla="*/ 121843 h 121843"/>
                <a:gd name="connsiteX1" fmla="*/ 2984500 w 3380921"/>
                <a:gd name="connsiteY1" fmla="*/ 7543 h 121843"/>
                <a:gd name="connsiteX2" fmla="*/ 3263900 w 3380921"/>
                <a:gd name="connsiteY2" fmla="*/ 20243 h 121843"/>
                <a:gd name="connsiteX0-1" fmla="*/ 0 w 2984500"/>
                <a:gd name="connsiteY0-2" fmla="*/ 114300 h 114300"/>
                <a:gd name="connsiteX1-3" fmla="*/ 2984500 w 2984500"/>
                <a:gd name="connsiteY1-4" fmla="*/ 0 h 114300"/>
                <a:gd name="connsiteX0-5" fmla="*/ 0 w 2984500"/>
                <a:gd name="connsiteY0-6" fmla="*/ 132955 h 132955"/>
                <a:gd name="connsiteX1-7" fmla="*/ 2984500 w 2984500"/>
                <a:gd name="connsiteY1-8" fmla="*/ 18655 h 132955"/>
                <a:gd name="connsiteX0-9" fmla="*/ 0 w 3060700"/>
                <a:gd name="connsiteY0-10" fmla="*/ 246556 h 246556"/>
                <a:gd name="connsiteX1-11" fmla="*/ 3060700 w 3060700"/>
                <a:gd name="connsiteY1-12" fmla="*/ 11606 h 246556"/>
                <a:gd name="connsiteX0-13" fmla="*/ 0 w 3060700"/>
                <a:gd name="connsiteY0-14" fmla="*/ 256923 h 256923"/>
                <a:gd name="connsiteX1-15" fmla="*/ 3060700 w 3060700"/>
                <a:gd name="connsiteY1-16" fmla="*/ 21973 h 256923"/>
                <a:gd name="connsiteX0-17" fmla="*/ 0 w 3187700"/>
                <a:gd name="connsiteY0-18" fmla="*/ 273931 h 273931"/>
                <a:gd name="connsiteX1-19" fmla="*/ 3187700 w 3187700"/>
                <a:gd name="connsiteY1-20" fmla="*/ 19931 h 273931"/>
                <a:gd name="connsiteX0-21" fmla="*/ 0 w 3187700"/>
                <a:gd name="connsiteY0-22" fmla="*/ 255553 h 255553"/>
                <a:gd name="connsiteX1-23" fmla="*/ 3187700 w 3187700"/>
                <a:gd name="connsiteY1-24" fmla="*/ 1553 h 255553"/>
                <a:gd name="connsiteX0-25" fmla="*/ 0 w 3245667"/>
                <a:gd name="connsiteY0-26" fmla="*/ 279749 h 279748"/>
                <a:gd name="connsiteX1-27" fmla="*/ 3245667 w 3245667"/>
                <a:gd name="connsiteY1-28" fmla="*/ 1198 h 279748"/>
                <a:gd name="connsiteX0-29" fmla="*/ 0 w 3245667"/>
                <a:gd name="connsiteY0-30" fmla="*/ 307822 h 307822"/>
                <a:gd name="connsiteX1-31" fmla="*/ 3245667 w 3245667"/>
                <a:gd name="connsiteY1-32" fmla="*/ 943 h 307822"/>
                <a:gd name="connsiteX0-33" fmla="*/ 0 w 3245667"/>
                <a:gd name="connsiteY0-34" fmla="*/ 307560 h 307560"/>
                <a:gd name="connsiteX1-35" fmla="*/ 3245667 w 3245667"/>
                <a:gd name="connsiteY1-36" fmla="*/ 681 h 307560"/>
                <a:gd name="connsiteX0-37" fmla="*/ 0 w 3245667"/>
                <a:gd name="connsiteY0-38" fmla="*/ 306879 h 306879"/>
                <a:gd name="connsiteX1-39" fmla="*/ 3245667 w 3245667"/>
                <a:gd name="connsiteY1-40" fmla="*/ 0 h 30687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245667" h="306879">
                  <a:moveTo>
                    <a:pt x="0" y="306879"/>
                  </a:moveTo>
                  <a:cubicBezTo>
                    <a:pt x="826692" y="154670"/>
                    <a:pt x="1985536" y="34514"/>
                    <a:pt x="3245667" y="0"/>
                  </a:cubicBezTo>
                </a:path>
              </a:pathLst>
            </a:custGeom>
            <a:noFill/>
            <a:ln w="15240" cap="flat" cmpd="sng" algn="ctr">
              <a:gradFill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594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1" name="任意多边形 98"/>
            <p:cNvSpPr/>
            <p:nvPr/>
          </p:nvSpPr>
          <p:spPr>
            <a:xfrm flipH="1">
              <a:off x="6382151" y="4750452"/>
              <a:ext cx="1533893" cy="371957"/>
            </a:xfrm>
            <a:custGeom>
              <a:avLst/>
              <a:gdLst>
                <a:gd name="connsiteX0" fmla="*/ 0 w 3380921"/>
                <a:gd name="connsiteY0" fmla="*/ 121843 h 121843"/>
                <a:gd name="connsiteX1" fmla="*/ 2984500 w 3380921"/>
                <a:gd name="connsiteY1" fmla="*/ 7543 h 121843"/>
                <a:gd name="connsiteX2" fmla="*/ 3263900 w 3380921"/>
                <a:gd name="connsiteY2" fmla="*/ 20243 h 121843"/>
                <a:gd name="connsiteX0-1" fmla="*/ 0 w 2984500"/>
                <a:gd name="connsiteY0-2" fmla="*/ 114300 h 114300"/>
                <a:gd name="connsiteX1-3" fmla="*/ 2984500 w 2984500"/>
                <a:gd name="connsiteY1-4" fmla="*/ 0 h 114300"/>
                <a:gd name="connsiteX0-5" fmla="*/ 0 w 2984500"/>
                <a:gd name="connsiteY0-6" fmla="*/ 132955 h 132955"/>
                <a:gd name="connsiteX1-7" fmla="*/ 2984500 w 2984500"/>
                <a:gd name="connsiteY1-8" fmla="*/ 18655 h 132955"/>
                <a:gd name="connsiteX0-9" fmla="*/ 0 w 3060700"/>
                <a:gd name="connsiteY0-10" fmla="*/ 246556 h 246556"/>
                <a:gd name="connsiteX1-11" fmla="*/ 3060700 w 3060700"/>
                <a:gd name="connsiteY1-12" fmla="*/ 11606 h 246556"/>
                <a:gd name="connsiteX0-13" fmla="*/ 0 w 3060700"/>
                <a:gd name="connsiteY0-14" fmla="*/ 256923 h 256923"/>
                <a:gd name="connsiteX1-15" fmla="*/ 3060700 w 3060700"/>
                <a:gd name="connsiteY1-16" fmla="*/ 21973 h 256923"/>
                <a:gd name="connsiteX0-17" fmla="*/ 0 w 3187700"/>
                <a:gd name="connsiteY0-18" fmla="*/ 273931 h 273931"/>
                <a:gd name="connsiteX1-19" fmla="*/ 3187700 w 3187700"/>
                <a:gd name="connsiteY1-20" fmla="*/ 19931 h 273931"/>
                <a:gd name="connsiteX0-21" fmla="*/ 0 w 3187700"/>
                <a:gd name="connsiteY0-22" fmla="*/ 255553 h 255553"/>
                <a:gd name="connsiteX1-23" fmla="*/ 3187700 w 3187700"/>
                <a:gd name="connsiteY1-24" fmla="*/ 1553 h 255553"/>
                <a:gd name="connsiteX0-25" fmla="*/ 0 w 3210560"/>
                <a:gd name="connsiteY0-26" fmla="*/ 171453 h 171453"/>
                <a:gd name="connsiteX1-27" fmla="*/ 3210560 w 3210560"/>
                <a:gd name="connsiteY1-28" fmla="*/ 8893 h 171453"/>
                <a:gd name="connsiteX0-29" fmla="*/ 0 w 3210560"/>
                <a:gd name="connsiteY0-30" fmla="*/ 177392 h 177392"/>
                <a:gd name="connsiteX1-31" fmla="*/ 3210560 w 3210560"/>
                <a:gd name="connsiteY1-32" fmla="*/ 14832 h 177392"/>
                <a:gd name="connsiteX0-33" fmla="*/ 0 w 3210560"/>
                <a:gd name="connsiteY0-34" fmla="*/ 170849 h 170849"/>
                <a:gd name="connsiteX1-35" fmla="*/ 3210560 w 3210560"/>
                <a:gd name="connsiteY1-36" fmla="*/ 8289 h 170849"/>
                <a:gd name="connsiteX0-37" fmla="*/ 0 w 3210560"/>
                <a:gd name="connsiteY0-38" fmla="*/ 167067 h 167067"/>
                <a:gd name="connsiteX1-39" fmla="*/ 3210560 w 3210560"/>
                <a:gd name="connsiteY1-40" fmla="*/ 4507 h 167067"/>
                <a:gd name="connsiteX0-41" fmla="*/ 0 w 3210560"/>
                <a:gd name="connsiteY0-42" fmla="*/ 163762 h 163762"/>
                <a:gd name="connsiteX1-43" fmla="*/ 3210560 w 3210560"/>
                <a:gd name="connsiteY1-44" fmla="*/ 1202 h 163762"/>
                <a:gd name="connsiteX0-45" fmla="*/ 0 w 3196503"/>
                <a:gd name="connsiteY0-46" fmla="*/ 195062 h 195062"/>
                <a:gd name="connsiteX1-47" fmla="*/ 3196503 w 3196503"/>
                <a:gd name="connsiteY1-48" fmla="*/ 534 h 195062"/>
                <a:gd name="connsiteX0-49" fmla="*/ 0 w 3196503"/>
                <a:gd name="connsiteY0-50" fmla="*/ 194528 h 194528"/>
                <a:gd name="connsiteX1-51" fmla="*/ 3196503 w 3196503"/>
                <a:gd name="connsiteY1-52" fmla="*/ 0 h 1945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196503" h="194528">
                  <a:moveTo>
                    <a:pt x="0" y="194528"/>
                  </a:moveTo>
                  <a:cubicBezTo>
                    <a:pt x="915429" y="36755"/>
                    <a:pt x="2113514" y="760"/>
                    <a:pt x="3196503" y="0"/>
                  </a:cubicBezTo>
                </a:path>
              </a:pathLst>
            </a:custGeom>
            <a:noFill/>
            <a:ln w="15240" cap="flat" cmpd="sng" algn="ctr">
              <a:gradFill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594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789068" y="4715220"/>
              <a:ext cx="133882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+mn-ea"/>
                  <a:sym typeface="+mn-lt"/>
                </a:rPr>
                <a:t>跨端跨框架前端组件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+mn-ea"/>
                <a:sym typeface="+mn-lt"/>
              </a:endParaRPr>
            </a:p>
          </p:txBody>
        </p:sp>
        <p:sp>
          <p:nvSpPr>
            <p:cNvPr id="33" name="Freeform 53"/>
            <p:cNvSpPr/>
            <p:nvPr/>
          </p:nvSpPr>
          <p:spPr bwMode="gray">
            <a:xfrm rot="5400000" flipV="1">
              <a:off x="7978655" y="3429542"/>
              <a:ext cx="3859130" cy="588499"/>
            </a:xfrm>
            <a:custGeom>
              <a:avLst/>
              <a:gdLst>
                <a:gd name="T0" fmla="*/ 0 w 5016"/>
                <a:gd name="T1" fmla="*/ 2240 h 2256"/>
                <a:gd name="T2" fmla="*/ 1122 w 5016"/>
                <a:gd name="T3" fmla="*/ 702 h 2256"/>
                <a:gd name="T4" fmla="*/ 972 w 5016"/>
                <a:gd name="T5" fmla="*/ 744 h 2256"/>
                <a:gd name="T6" fmla="*/ 1140 w 5016"/>
                <a:gd name="T7" fmla="*/ 438 h 2256"/>
                <a:gd name="T8" fmla="*/ 1422 w 5016"/>
                <a:gd name="T9" fmla="*/ 642 h 2256"/>
                <a:gd name="T10" fmla="*/ 1272 w 5016"/>
                <a:gd name="T11" fmla="*/ 672 h 2256"/>
                <a:gd name="T12" fmla="*/ 1968 w 5016"/>
                <a:gd name="T13" fmla="*/ 1284 h 2256"/>
                <a:gd name="T14" fmla="*/ 2466 w 5016"/>
                <a:gd name="T15" fmla="*/ 318 h 2256"/>
                <a:gd name="T16" fmla="*/ 2280 w 5016"/>
                <a:gd name="T17" fmla="*/ 318 h 2256"/>
                <a:gd name="T18" fmla="*/ 2598 w 5016"/>
                <a:gd name="T19" fmla="*/ 0 h 2256"/>
                <a:gd name="T20" fmla="*/ 2898 w 5016"/>
                <a:gd name="T21" fmla="*/ 330 h 2256"/>
                <a:gd name="T22" fmla="*/ 2724 w 5016"/>
                <a:gd name="T23" fmla="*/ 324 h 2256"/>
                <a:gd name="T24" fmla="*/ 3210 w 5016"/>
                <a:gd name="T25" fmla="*/ 1302 h 2256"/>
                <a:gd name="T26" fmla="*/ 3870 w 5016"/>
                <a:gd name="T27" fmla="*/ 654 h 2256"/>
                <a:gd name="T28" fmla="*/ 3702 w 5016"/>
                <a:gd name="T29" fmla="*/ 642 h 2256"/>
                <a:gd name="T30" fmla="*/ 3984 w 5016"/>
                <a:gd name="T31" fmla="*/ 420 h 2256"/>
                <a:gd name="T32" fmla="*/ 4182 w 5016"/>
                <a:gd name="T33" fmla="*/ 678 h 2256"/>
                <a:gd name="T34" fmla="*/ 4026 w 5016"/>
                <a:gd name="T35" fmla="*/ 672 h 2256"/>
                <a:gd name="T36" fmla="*/ 5016 w 5016"/>
                <a:gd name="T37" fmla="*/ 2225 h 2256"/>
                <a:gd name="T38" fmla="*/ 0 w 5016"/>
                <a:gd name="T39" fmla="*/ 2240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16" h="2256">
                  <a:moveTo>
                    <a:pt x="0" y="2240"/>
                  </a:moveTo>
                  <a:cubicBezTo>
                    <a:pt x="276" y="2109"/>
                    <a:pt x="1182" y="1474"/>
                    <a:pt x="1122" y="702"/>
                  </a:cubicBezTo>
                  <a:lnTo>
                    <a:pt x="972" y="744"/>
                  </a:lnTo>
                  <a:cubicBezTo>
                    <a:pt x="988" y="702"/>
                    <a:pt x="1140" y="436"/>
                    <a:pt x="1140" y="438"/>
                  </a:cubicBezTo>
                  <a:lnTo>
                    <a:pt x="1422" y="642"/>
                  </a:lnTo>
                  <a:cubicBezTo>
                    <a:pt x="1422" y="642"/>
                    <a:pt x="1260" y="672"/>
                    <a:pt x="1272" y="672"/>
                  </a:cubicBezTo>
                  <a:cubicBezTo>
                    <a:pt x="1428" y="1008"/>
                    <a:pt x="1620" y="1350"/>
                    <a:pt x="1968" y="1284"/>
                  </a:cubicBezTo>
                  <a:cubicBezTo>
                    <a:pt x="2316" y="1218"/>
                    <a:pt x="2460" y="576"/>
                    <a:pt x="2466" y="318"/>
                  </a:cubicBezTo>
                  <a:lnTo>
                    <a:pt x="2280" y="318"/>
                  </a:lnTo>
                  <a:lnTo>
                    <a:pt x="2598" y="0"/>
                  </a:lnTo>
                  <a:lnTo>
                    <a:pt x="2898" y="330"/>
                  </a:lnTo>
                  <a:lnTo>
                    <a:pt x="2724" y="324"/>
                  </a:lnTo>
                  <a:cubicBezTo>
                    <a:pt x="2724" y="325"/>
                    <a:pt x="2760" y="1284"/>
                    <a:pt x="3210" y="1302"/>
                  </a:cubicBezTo>
                  <a:cubicBezTo>
                    <a:pt x="3660" y="1320"/>
                    <a:pt x="3816" y="912"/>
                    <a:pt x="3870" y="654"/>
                  </a:cubicBezTo>
                  <a:lnTo>
                    <a:pt x="3702" y="642"/>
                  </a:lnTo>
                  <a:lnTo>
                    <a:pt x="3984" y="420"/>
                  </a:lnTo>
                  <a:lnTo>
                    <a:pt x="4182" y="678"/>
                  </a:lnTo>
                  <a:lnTo>
                    <a:pt x="4026" y="672"/>
                  </a:lnTo>
                  <a:cubicBezTo>
                    <a:pt x="4032" y="678"/>
                    <a:pt x="3960" y="1862"/>
                    <a:pt x="5016" y="2225"/>
                  </a:cubicBezTo>
                  <a:cubicBezTo>
                    <a:pt x="3438" y="2232"/>
                    <a:pt x="1092" y="2256"/>
                    <a:pt x="0" y="224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66666">
                    <a:alpha val="0"/>
                  </a:srgbClr>
                </a:gs>
                <a:gs pos="0">
                  <a:srgbClr val="666666">
                    <a:alpha val="20000"/>
                  </a:srgbClr>
                </a:gs>
              </a:gsLst>
              <a:lin ang="5400000" scaled="1"/>
              <a:tileRect/>
            </a:gradFill>
            <a:ln w="3175">
              <a:gradFill flip="none" rotWithShape="1">
                <a:gsLst>
                  <a:gs pos="0">
                    <a:srgbClr val="C7000A">
                      <a:lumMod val="0"/>
                      <a:lumOff val="100000"/>
                    </a:srgbClr>
                  </a:gs>
                  <a:gs pos="35000">
                    <a:srgbClr val="C7000A">
                      <a:lumMod val="0"/>
                      <a:lumOff val="100000"/>
                    </a:srgbClr>
                  </a:gs>
                  <a:gs pos="100000">
                    <a:srgbClr val="C7000A">
                      <a:lumMod val="100000"/>
                    </a:srgbClr>
                  </a:gs>
                </a:gsLst>
                <a:lin ang="16200000" scaled="1"/>
                <a:tileRect/>
              </a:gradFill>
              <a:miter lim="800000"/>
            </a:ln>
            <a:effectLst/>
          </p:spPr>
          <p:txBody>
            <a:bodyPr lIns="0" tIns="0" rIns="0" bIns="0"/>
            <a:lstStyle/>
            <a:p>
              <a:pPr marL="0" marR="0" lvl="0" indent="-29845" algn="ctr" defTabSz="109855" eaLnBrk="1" fontAlgn="base" latinLnBrk="0" hangingPunct="1">
                <a:lnSpc>
                  <a:spcPts val="460"/>
                </a:lnSpc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SzTx/>
                <a:buFont typeface="Arial" charset="0"/>
                <a:buChar char="•"/>
                <a:defRPr/>
              </a:pPr>
              <a:endParaRPr kumimoji="0" lang="zh-CN" altLang="en-US" sz="131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445117" y="4589053"/>
              <a:ext cx="1027649" cy="474707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rPr>
                <a:t>物料区块生态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328603" y="525736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rPr>
                <a:t>…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044368" y="2560764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FZLanTingHeiS-L-GB" pitchFamily="2" charset="-122"/>
                  <a:cs typeface="Arial" charset="0"/>
                  <a:sym typeface="Arial" charset="0"/>
                </a:rPr>
                <a:t>文心一言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047953" y="3649363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FZLanTingHeiS-L-GB" pitchFamily="2" charset="-122"/>
                  <a:cs typeface="Arial" charset="0"/>
                  <a:sym typeface="Arial" charset="0"/>
                </a:rPr>
                <a:t>盘古大模型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047953" y="467251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FZLanTingHeiS-L-GB" pitchFamily="2" charset="-122"/>
                  <a:cs typeface="Arial" charset="0"/>
                  <a:sym typeface="Arial" charset="0"/>
                </a:rPr>
                <a:t>通义千问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539409" y="3108755"/>
              <a:ext cx="403548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313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rPr>
                <a:t>多行业多场景低代码平台：</a:t>
              </a:r>
              <a:r>
                <a: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+mn-ea"/>
                  <a:sym typeface="+mn-lt"/>
                </a:rPr>
                <a:t>使能开发者构建云原生服务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5058333" y="2379297"/>
              <a:ext cx="872270" cy="587501"/>
              <a:chOff x="682109" y="3339911"/>
              <a:chExt cx="990429" cy="609203"/>
            </a:xfrm>
          </p:grpSpPr>
          <p:sp>
            <p:nvSpPr>
              <p:cNvPr id="58" name="文本框 57"/>
              <p:cNvSpPr txBox="1"/>
              <p:nvPr/>
            </p:nvSpPr>
            <p:spPr>
              <a:xfrm>
                <a:off x="682109" y="3339911"/>
                <a:ext cx="990429" cy="2669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7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PDM </a:t>
                </a: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流程扩展服务</a:t>
                </a:r>
                <a:endPara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682109" y="3791488"/>
                <a:ext cx="990429" cy="1576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8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流程定义平台</a:t>
                </a:r>
                <a:b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FZLanTingHeiS-DB-GB"/>
                  </a:rPr>
                  <a:t>模型驱动</a:t>
                </a:r>
                <a: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FZLanTingHeiS-DB-GB"/>
                  </a:rPr>
                  <a:t>UI</a:t>
                </a: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FZLanTingHeiS-DB-GB"/>
                  </a:rPr>
                  <a:t>流程定义方案</a:t>
                </a: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Huawei Sans Medium"/>
                </a:endParaRPr>
              </a:p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endParaRPr kumimoji="0" lang="zh-CN" altLang="en-US" sz="935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6587421" y="2379297"/>
              <a:ext cx="872270" cy="587501"/>
              <a:chOff x="682109" y="3339911"/>
              <a:chExt cx="990429" cy="609203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682109" y="3339911"/>
                <a:ext cx="990429" cy="2669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7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云应用商店搭建服务</a:t>
                </a:r>
                <a:endPara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682109" y="3791488"/>
                <a:ext cx="990429" cy="1576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8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店铺搭建平台</a:t>
                </a:r>
                <a:b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</a:br>
                <a: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FZLanTingHeiS-DB-GB"/>
                  </a:rPr>
                  <a:t>SSR</a:t>
                </a: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FZLanTingHeiS-DB-GB"/>
                  </a:rPr>
                  <a:t>店铺在线定制集成方案</a:t>
                </a: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Huawei Sans Medium"/>
                </a:endParaRPr>
              </a:p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endParaRPr kumimoji="0" lang="zh-CN" altLang="en-US" sz="935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8116510" y="2379297"/>
              <a:ext cx="872270" cy="587501"/>
              <a:chOff x="682109" y="3339911"/>
              <a:chExt cx="990429" cy="609203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682109" y="3339911"/>
                <a:ext cx="990429" cy="2669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7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SMB </a:t>
                </a: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云耀云服务</a:t>
                </a:r>
                <a:endPara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682109" y="3791488"/>
                <a:ext cx="990429" cy="1576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35986" tIns="35986" rIns="35986" bIns="35986" numCol="1" rtlCol="0" anchor="ctr" anchorCtr="0" compatLnSpc="1"/>
              <a:lstStyle>
                <a:defPPr>
                  <a:defRPr lang="en-US"/>
                </a:defPPr>
                <a:lvl1pPr algn="ctr" defTabSz="913130" eaLnBrk="0" hangingPunct="0">
                  <a:lnSpc>
                    <a:spcPct val="120000"/>
                  </a:lnSpc>
                  <a:buClr>
                    <a:srgbClr val="CC9900"/>
                  </a:buClr>
                  <a:defRPr sz="800" kern="0">
                    <a:solidFill>
                      <a:srgbClr val="1D1D1A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页面编排平台</a:t>
                </a:r>
                <a:b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FZLanTingHeiS-DB-GB"/>
                  </a:rPr>
                  <a:t>页面可视化搭建解决方案</a:t>
                </a:r>
                <a:endParaRPr kumimoji="0" lang="zh-CN" alt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Huawei Sans Medium"/>
                </a:endParaRPr>
              </a:p>
              <a:p>
                <a:pPr marL="0" marR="0" lvl="0" indent="0" algn="ctr" defTabSz="913130" eaLnBrk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defRPr/>
                </a:pPr>
                <a:endParaRPr kumimoji="0" lang="zh-CN" altLang="en-US" sz="935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4285077" y="6031131"/>
              <a:ext cx="387702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rPr>
                <a:t>开</a:t>
              </a:r>
              <a:r>
                <a: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rPr>
                <a:t>源地址：</a:t>
              </a: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1D1D1A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rPr>
                <a:t>https://github.com/opentiny/tiny-engine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3591724" y="3628517"/>
              <a:ext cx="5452092" cy="543628"/>
              <a:chOff x="3591724" y="3628517"/>
              <a:chExt cx="5452092" cy="543628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8150458" y="3628517"/>
                <a:ext cx="893358" cy="54362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none" lIns="91404" tIns="45702" rIns="91404" bIns="45702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AI </a:t>
                </a: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辅助开发</a:t>
                </a:r>
                <a:endPara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平台接入</a:t>
                </a:r>
                <a: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AI</a:t>
                </a: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大模型能力</a:t>
                </a:r>
                <a:b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辅助开发者构建应用</a:t>
                </a: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7010773" y="3628517"/>
                <a:ext cx="893358" cy="54362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none" lIns="91404" tIns="45702" rIns="91404" bIns="45702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高低混合开发</a:t>
                </a:r>
                <a:endPara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支持高代码与低代码</a:t>
                </a:r>
                <a:b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混合开发部署应用</a:t>
                </a: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5871090" y="3628517"/>
                <a:ext cx="893358" cy="54362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none" lIns="91404" tIns="45702" rIns="91404" bIns="45702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开放协议接口</a:t>
                </a:r>
                <a:endPara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允许接入第三方组件</a:t>
                </a:r>
                <a:b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允许定制扩展插件</a:t>
                </a: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3591724" y="3628517"/>
                <a:ext cx="893358" cy="54362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none" lIns="91404" tIns="45702" rIns="91404" bIns="45702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定制低码平台</a:t>
                </a:r>
                <a:endPara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支持在线实时构建</a:t>
                </a:r>
                <a:b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支持二次开发或被集成</a:t>
                </a: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4731407" y="3628517"/>
                <a:ext cx="893358" cy="543628"/>
              </a:xfrm>
              <a:prstGeom prst="rect">
                <a:avLst/>
              </a:prstGeom>
              <a:noFill/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none" lIns="91404" tIns="45702" rIns="91404" bIns="45702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900" b="1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微软雅黑" pitchFamily="34" charset="-122"/>
                  </a:rPr>
                  <a:t>生成源码部署</a:t>
                </a:r>
                <a:endPara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直接生成可部署的源码</a:t>
                </a:r>
                <a:br>
                  <a:rPr kumimoji="0" lang="en-US" altLang="zh-C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</a:br>
                <a:r>
                  <a:rPr kumimoji="0" lang="zh-CN" altLang="en-US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FZLanTingHeiS-L-GB" pitchFamily="2" charset="-122"/>
                    <a:ea typeface="FZLanTingHeiS-L-GB" pitchFamily="2" charset="-122"/>
                    <a:cs typeface="Arial" charset="0"/>
                    <a:sym typeface="Arial" charset="0"/>
                  </a:rPr>
                  <a:t>运行时无需引擎支撑</a:t>
                </a:r>
                <a:endParaRPr kumimoji="0" lang="zh-CN" alt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9079372" y="3671824"/>
              <a:ext cx="442146" cy="196383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微软雅黑" pitchFamily="34" charset="-122"/>
                </a:rPr>
                <a:t>……</a:t>
              </a:r>
              <a:endParaRPr kumimoji="1" lang="en-US" altLang="zh-CN" sz="10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微软雅黑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445117" y="3559568"/>
              <a:ext cx="1027649" cy="474707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rPr>
                <a:t>扩展插件生态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445117" y="2530084"/>
              <a:ext cx="1027649" cy="474707"/>
            </a:xfrm>
            <a:prstGeom prst="rect">
              <a:avLst/>
            </a:prstGeom>
            <a:noFill/>
            <a:ln w="9525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ZLanTingHeiS-L-GB" pitchFamily="2" charset="-122"/>
                  <a:ea typeface="FZLanTingHeiS-L-GB" pitchFamily="2" charset="-122"/>
                  <a:cs typeface="Arial" charset="0"/>
                  <a:sym typeface="Arial" charset="0"/>
                </a:rPr>
                <a:t>低码平台生态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ZLanTingHeiS-L-GB" pitchFamily="2" charset="-122"/>
                <a:ea typeface="FZLanTingHeiS-L-GB" pitchFamily="2" charset="-122"/>
                <a:cs typeface="Arial" charset="0"/>
                <a:sym typeface="Arial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697014" y="1526108"/>
              <a:ext cx="3281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FZLanTingHeiS-L-GB" pitchFamily="2" charset="-122"/>
                  <a:cs typeface="Arial" charset="0"/>
                </a:rPr>
                <a:t>云原生服务</a:t>
              </a:r>
              <a:r>
                <a:rPr kumimoji="0" lang="en-US" altLang="zh-CN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FZLanTingHeiS-L-GB" pitchFamily="2" charset="-122"/>
                  <a:cs typeface="Arial" charset="0"/>
                </a:rPr>
                <a:t>Web</a:t>
              </a:r>
              <a:r>
                <a: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FZLanTingHeiS-L-GB" pitchFamily="2" charset="-122"/>
                  <a:cs typeface="Arial" charset="0"/>
                </a:rPr>
                <a:t>前端开发解决方案</a:t>
              </a: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FZLanTingHeiS-L-GB" pitchFamily="2" charset="-122"/>
                <a:cs typeface="Arial" charset="0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456496" y="523656"/>
            <a:ext cx="5264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开源的 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TinyEngine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低代码引擎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4942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如何让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AI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认识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TinyVue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组件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5789540" y="581673"/>
            <a:ext cx="399611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>
              <a:buSzPct val="25000"/>
              <a:defRPr/>
            </a:pPr>
            <a:r>
              <a:rPr lang="zh-CN" altLang="en-US" sz="20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如何给 </a:t>
            </a:r>
            <a:r>
              <a:rPr lang="en-US" altLang="zh-CN" sz="20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 </a:t>
            </a:r>
            <a:r>
              <a:rPr lang="zh-CN" altLang="en-US" sz="20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大模型</a:t>
            </a:r>
            <a:r>
              <a:rPr lang="zh-CN" altLang="en-US" sz="20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喂数据</a:t>
            </a:r>
            <a:endParaRPr lang="en-US" altLang="zh-CN" sz="2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405235" y="565539"/>
            <a:ext cx="259453" cy="439453"/>
            <a:chOff x="3089573" y="1540872"/>
            <a:chExt cx="164356" cy="302462"/>
          </a:xfrm>
        </p:grpSpPr>
        <p:sp>
          <p:nvSpPr>
            <p:cNvPr id="7" name="流程图: 摘录 6"/>
            <p:cNvSpPr/>
            <p:nvPr/>
          </p:nvSpPr>
          <p:spPr>
            <a:xfrm rot="5400000">
              <a:off x="3083595" y="1649469"/>
              <a:ext cx="255402" cy="85267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8" name="流程图: 摘录 7"/>
            <p:cNvSpPr/>
            <p:nvPr/>
          </p:nvSpPr>
          <p:spPr>
            <a:xfrm rot="5400000">
              <a:off x="2994947" y="1635498"/>
              <a:ext cx="302462" cy="113209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6398" y="1679643"/>
            <a:ext cx="3139106" cy="18361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275" y="4329265"/>
            <a:ext cx="3115353" cy="1603830"/>
          </a:xfrm>
          <a:custGeom>
            <a:avLst/>
            <a:gdLst>
              <a:gd name="connsiteX0" fmla="*/ 131315 w 2841535"/>
              <a:gd name="connsiteY0" fmla="*/ 0 h 1451795"/>
              <a:gd name="connsiteX1" fmla="*/ 2710221 w 2841535"/>
              <a:gd name="connsiteY1" fmla="*/ 0 h 1451795"/>
              <a:gd name="connsiteX2" fmla="*/ 2831217 w 2841535"/>
              <a:gd name="connsiteY2" fmla="*/ 80202 h 1451795"/>
              <a:gd name="connsiteX3" fmla="*/ 2841535 w 2841535"/>
              <a:gd name="connsiteY3" fmla="*/ 131310 h 1451795"/>
              <a:gd name="connsiteX4" fmla="*/ 2841535 w 2841535"/>
              <a:gd name="connsiteY4" fmla="*/ 1320485 h 1451795"/>
              <a:gd name="connsiteX5" fmla="*/ 2831217 w 2841535"/>
              <a:gd name="connsiteY5" fmla="*/ 1371594 h 1451795"/>
              <a:gd name="connsiteX6" fmla="*/ 2710221 w 2841535"/>
              <a:gd name="connsiteY6" fmla="*/ 1451795 h 1451795"/>
              <a:gd name="connsiteX7" fmla="*/ 131315 w 2841535"/>
              <a:gd name="connsiteY7" fmla="*/ 1451795 h 1451795"/>
              <a:gd name="connsiteX8" fmla="*/ 0 w 2841535"/>
              <a:gd name="connsiteY8" fmla="*/ 1320480 h 1451795"/>
              <a:gd name="connsiteX9" fmla="*/ 0 w 2841535"/>
              <a:gd name="connsiteY9" fmla="*/ 131315 h 1451795"/>
              <a:gd name="connsiteX10" fmla="*/ 131315 w 2841535"/>
              <a:gd name="connsiteY10" fmla="*/ 0 h 145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1535" h="1451795">
                <a:moveTo>
                  <a:pt x="131315" y="0"/>
                </a:moveTo>
                <a:lnTo>
                  <a:pt x="2710221" y="0"/>
                </a:lnTo>
                <a:cubicBezTo>
                  <a:pt x="2764613" y="0"/>
                  <a:pt x="2811282" y="33071"/>
                  <a:pt x="2831217" y="80202"/>
                </a:cubicBezTo>
                <a:lnTo>
                  <a:pt x="2841535" y="131310"/>
                </a:lnTo>
                <a:lnTo>
                  <a:pt x="2841535" y="1320485"/>
                </a:lnTo>
                <a:lnTo>
                  <a:pt x="2831217" y="1371594"/>
                </a:lnTo>
                <a:cubicBezTo>
                  <a:pt x="2811282" y="1418725"/>
                  <a:pt x="2764613" y="1451795"/>
                  <a:pt x="2710221" y="1451795"/>
                </a:cubicBezTo>
                <a:lnTo>
                  <a:pt x="131315" y="1451795"/>
                </a:lnTo>
                <a:cubicBezTo>
                  <a:pt x="58792" y="1451795"/>
                  <a:pt x="0" y="1393003"/>
                  <a:pt x="0" y="1320480"/>
                </a:cubicBezTo>
                <a:lnTo>
                  <a:pt x="0" y="131315"/>
                </a:lnTo>
                <a:cubicBezTo>
                  <a:pt x="0" y="58792"/>
                  <a:pt x="58792" y="0"/>
                  <a:pt x="131315" y="0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346249" y="2182224"/>
            <a:ext cx="7800193" cy="3598836"/>
            <a:chOff x="456496" y="2182224"/>
            <a:chExt cx="7800193" cy="3598836"/>
          </a:xfrm>
        </p:grpSpPr>
        <p:sp>
          <p:nvSpPr>
            <p:cNvPr id="12" name="任意多边形: 形状 11"/>
            <p:cNvSpPr/>
            <p:nvPr/>
          </p:nvSpPr>
          <p:spPr>
            <a:xfrm>
              <a:off x="707145" y="2182224"/>
              <a:ext cx="2147111" cy="3598836"/>
            </a:xfrm>
            <a:custGeom>
              <a:avLst/>
              <a:gdLst>
                <a:gd name="connsiteX0" fmla="*/ 209555 w 1935098"/>
                <a:gd name="connsiteY0" fmla="*/ 8602 h 3243474"/>
                <a:gd name="connsiteX1" fmla="*/ 1826806 w 1935098"/>
                <a:gd name="connsiteY1" fmla="*/ 572386 h 3243474"/>
                <a:gd name="connsiteX2" fmla="*/ 1933390 w 1935098"/>
                <a:gd name="connsiteY2" fmla="*/ 722500 h 3243474"/>
                <a:gd name="connsiteX3" fmla="*/ 1933390 w 1935098"/>
                <a:gd name="connsiteY3" fmla="*/ 2520439 h 3243474"/>
                <a:gd name="connsiteX4" fmla="*/ 1826806 w 1935098"/>
                <a:gd name="connsiteY4" fmla="*/ 2670554 h 3243474"/>
                <a:gd name="connsiteX5" fmla="*/ 209555 w 1935098"/>
                <a:gd name="connsiteY5" fmla="*/ 3234338 h 3243474"/>
                <a:gd name="connsiteX6" fmla="*/ 7149 w 1935098"/>
                <a:gd name="connsiteY6" fmla="*/ 3136507 h 3243474"/>
                <a:gd name="connsiteX7" fmla="*/ -1708 w 1935098"/>
                <a:gd name="connsiteY7" fmla="*/ 3084224 h 3243474"/>
                <a:gd name="connsiteX8" fmla="*/ -1708 w 1935098"/>
                <a:gd name="connsiteY8" fmla="*/ 158715 h 3243474"/>
                <a:gd name="connsiteX9" fmla="*/ 157263 w 1935098"/>
                <a:gd name="connsiteY9" fmla="*/ -247 h 3243474"/>
                <a:gd name="connsiteX10" fmla="*/ 209555 w 1935098"/>
                <a:gd name="connsiteY10" fmla="*/ 8602 h 324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5098" h="3243474">
                  <a:moveTo>
                    <a:pt x="209555" y="8602"/>
                  </a:moveTo>
                  <a:lnTo>
                    <a:pt x="1826806" y="572386"/>
                  </a:lnTo>
                  <a:cubicBezTo>
                    <a:pt x="1890623" y="594665"/>
                    <a:pt x="1933390" y="654892"/>
                    <a:pt x="1933390" y="722500"/>
                  </a:cubicBezTo>
                  <a:lnTo>
                    <a:pt x="1933390" y="2520439"/>
                  </a:lnTo>
                  <a:cubicBezTo>
                    <a:pt x="1933390" y="2588048"/>
                    <a:pt x="1890623" y="2648275"/>
                    <a:pt x="1826806" y="2670554"/>
                  </a:cubicBezTo>
                  <a:lnTo>
                    <a:pt x="209555" y="3234338"/>
                  </a:lnTo>
                  <a:cubicBezTo>
                    <a:pt x="126688" y="3263218"/>
                    <a:pt x="36010" y="3219412"/>
                    <a:pt x="7149" y="3136507"/>
                  </a:cubicBezTo>
                  <a:cubicBezTo>
                    <a:pt x="1244" y="3119695"/>
                    <a:pt x="-1708" y="3102027"/>
                    <a:pt x="-1708" y="3084224"/>
                  </a:cubicBezTo>
                  <a:lnTo>
                    <a:pt x="-1708" y="158715"/>
                  </a:lnTo>
                  <a:cubicBezTo>
                    <a:pt x="-1708" y="70914"/>
                    <a:pt x="69443" y="-247"/>
                    <a:pt x="157263" y="-247"/>
                  </a:cubicBezTo>
                  <a:cubicBezTo>
                    <a:pt x="175075" y="-247"/>
                    <a:pt x="192791" y="2744"/>
                    <a:pt x="209555" y="8602"/>
                  </a:cubicBezTo>
                  <a:close/>
                </a:path>
              </a:pathLst>
            </a:custGeom>
            <a:solidFill>
              <a:srgbClr val="00B0F0">
                <a:alpha val="15000"/>
              </a:srgbClr>
            </a:solidFill>
            <a:ln w="6350" cap="flat">
              <a:solidFill>
                <a:sysClr val="window" lastClr="FFFFFF">
                  <a:lumMod val="65000"/>
                </a:sys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56496" y="2645523"/>
              <a:ext cx="1839232" cy="502610"/>
            </a:xfrm>
            <a:prstGeom prst="roundRect">
              <a:avLst>
                <a:gd name="adj" fmla="val 20000"/>
              </a:avLst>
            </a:prstGeom>
            <a:gradFill>
              <a:gsLst>
                <a:gs pos="99010">
                  <a:srgbClr val="0070C0"/>
                </a:gs>
                <a:gs pos="0">
                  <a:srgbClr val="4472C4">
                    <a:lumMod val="60000"/>
                    <a:lumOff val="40000"/>
                  </a:srgbClr>
                </a:gs>
                <a:gs pos="60000">
                  <a:srgbClr val="4472C4"/>
                </a:gs>
              </a:gsLst>
              <a:lin ang="2700000" scaled="0"/>
            </a:gradFill>
            <a:ln w="57150" cap="rnd" cmpd="sng" algn="ctr">
              <a:noFill/>
              <a:prstDash val="solid"/>
              <a:round/>
            </a:ln>
            <a:effectLst>
              <a:outerShdw blurRad="76200" dist="50800" dir="5400000" algn="ctr" rotWithShape="0">
                <a:srgbClr val="4472C4">
                  <a:alpha val="20000"/>
                </a:srgb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Pre-Training</a:t>
              </a:r>
              <a:r>
                <a: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 预训练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08590" y="3382512"/>
              <a:ext cx="1744222" cy="559961"/>
            </a:xfrm>
            <a:prstGeom prst="rect">
              <a:avLst/>
            </a:prstGeom>
            <a:noFill/>
          </p:spPr>
          <p:txBody>
            <a:bodyPr wrap="square" anchor="b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方法：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在大模型从 </a:t>
              </a:r>
              <a:r>
                <a:rPr kumimoji="0" lang="en-US" altLang="zh-CN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0 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到 </a:t>
              </a:r>
              <a:r>
                <a:rPr kumimoji="0" lang="en-US" altLang="zh-CN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1 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的过程中就把需要的数据集加进去，或这个过程就进行算法调整。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908590" y="4125234"/>
              <a:ext cx="174422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50000"/>
                  <a:alpha val="2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" name="文本框 15"/>
            <p:cNvSpPr txBox="1"/>
            <p:nvPr/>
          </p:nvSpPr>
          <p:spPr>
            <a:xfrm>
              <a:off x="908590" y="4213243"/>
              <a:ext cx="1744222" cy="707694"/>
            </a:xfrm>
            <a:prstGeom prst="rect">
              <a:avLst/>
            </a:prstGeom>
            <a:noFill/>
          </p:spPr>
          <p:txBody>
            <a:bodyPr wrap="square" anchor="b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评估：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对于我们自己的低代码平台而言，完全不用考虑，从 </a:t>
              </a:r>
              <a:r>
                <a:rPr kumimoji="0" lang="en-US" altLang="zh-CN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0 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到 </a:t>
              </a:r>
              <a:r>
                <a:rPr kumimoji="0" lang="en-US" altLang="zh-CN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1 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训练大模型这种事，就连普通的中小公司都扛不住。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3408362" y="2182224"/>
              <a:ext cx="2147111" cy="3598836"/>
            </a:xfrm>
            <a:custGeom>
              <a:avLst/>
              <a:gdLst>
                <a:gd name="connsiteX0" fmla="*/ 209555 w 1935098"/>
                <a:gd name="connsiteY0" fmla="*/ 8602 h 3243474"/>
                <a:gd name="connsiteX1" fmla="*/ 1826806 w 1935098"/>
                <a:gd name="connsiteY1" fmla="*/ 572386 h 3243474"/>
                <a:gd name="connsiteX2" fmla="*/ 1933390 w 1935098"/>
                <a:gd name="connsiteY2" fmla="*/ 722500 h 3243474"/>
                <a:gd name="connsiteX3" fmla="*/ 1933390 w 1935098"/>
                <a:gd name="connsiteY3" fmla="*/ 2520439 h 3243474"/>
                <a:gd name="connsiteX4" fmla="*/ 1826806 w 1935098"/>
                <a:gd name="connsiteY4" fmla="*/ 2670554 h 3243474"/>
                <a:gd name="connsiteX5" fmla="*/ 209555 w 1935098"/>
                <a:gd name="connsiteY5" fmla="*/ 3234338 h 3243474"/>
                <a:gd name="connsiteX6" fmla="*/ 7149 w 1935098"/>
                <a:gd name="connsiteY6" fmla="*/ 3136507 h 3243474"/>
                <a:gd name="connsiteX7" fmla="*/ -1708 w 1935098"/>
                <a:gd name="connsiteY7" fmla="*/ 3084224 h 3243474"/>
                <a:gd name="connsiteX8" fmla="*/ -1708 w 1935098"/>
                <a:gd name="connsiteY8" fmla="*/ 158715 h 3243474"/>
                <a:gd name="connsiteX9" fmla="*/ 157263 w 1935098"/>
                <a:gd name="connsiteY9" fmla="*/ -247 h 3243474"/>
                <a:gd name="connsiteX10" fmla="*/ 209555 w 1935098"/>
                <a:gd name="connsiteY10" fmla="*/ 8602 h 324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5098" h="3243474">
                  <a:moveTo>
                    <a:pt x="209555" y="8602"/>
                  </a:moveTo>
                  <a:lnTo>
                    <a:pt x="1826806" y="572386"/>
                  </a:lnTo>
                  <a:cubicBezTo>
                    <a:pt x="1890623" y="594665"/>
                    <a:pt x="1933390" y="654892"/>
                    <a:pt x="1933390" y="722500"/>
                  </a:cubicBezTo>
                  <a:lnTo>
                    <a:pt x="1933390" y="2520439"/>
                  </a:lnTo>
                  <a:cubicBezTo>
                    <a:pt x="1933390" y="2588048"/>
                    <a:pt x="1890623" y="2648275"/>
                    <a:pt x="1826806" y="2670554"/>
                  </a:cubicBezTo>
                  <a:lnTo>
                    <a:pt x="209555" y="3234338"/>
                  </a:lnTo>
                  <a:cubicBezTo>
                    <a:pt x="126688" y="3263218"/>
                    <a:pt x="36010" y="3219412"/>
                    <a:pt x="7149" y="3136507"/>
                  </a:cubicBezTo>
                  <a:cubicBezTo>
                    <a:pt x="1244" y="3119695"/>
                    <a:pt x="-1708" y="3102027"/>
                    <a:pt x="-1708" y="3084224"/>
                  </a:cubicBezTo>
                  <a:lnTo>
                    <a:pt x="-1708" y="158715"/>
                  </a:lnTo>
                  <a:cubicBezTo>
                    <a:pt x="-1708" y="70914"/>
                    <a:pt x="69443" y="-247"/>
                    <a:pt x="157263" y="-247"/>
                  </a:cubicBezTo>
                  <a:cubicBezTo>
                    <a:pt x="175075" y="-247"/>
                    <a:pt x="192791" y="2744"/>
                    <a:pt x="209555" y="8602"/>
                  </a:cubicBezTo>
                  <a:close/>
                </a:path>
              </a:pathLst>
            </a:custGeom>
            <a:solidFill>
              <a:srgbClr val="00B0F0">
                <a:alpha val="15000"/>
              </a:srgbClr>
            </a:solidFill>
            <a:ln w="6350" cap="flat">
              <a:solidFill>
                <a:sysClr val="window" lastClr="FFFFFF">
                  <a:lumMod val="65000"/>
                </a:sys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3157713" y="2645523"/>
              <a:ext cx="1842304" cy="502610"/>
            </a:xfrm>
            <a:prstGeom prst="roundRect">
              <a:avLst>
                <a:gd name="adj" fmla="val 20000"/>
              </a:avLst>
            </a:prstGeom>
            <a:gradFill>
              <a:gsLst>
                <a:gs pos="99010">
                  <a:srgbClr val="0070C0"/>
                </a:gs>
                <a:gs pos="0">
                  <a:srgbClr val="4472C4">
                    <a:lumMod val="60000"/>
                    <a:lumOff val="40000"/>
                  </a:srgbClr>
                </a:gs>
                <a:gs pos="60000">
                  <a:srgbClr val="4472C4"/>
                </a:gs>
              </a:gsLst>
              <a:lin ang="2700000" scaled="0"/>
            </a:gradFill>
            <a:ln w="57150" cap="rnd" cmpd="sng" algn="ctr">
              <a:noFill/>
              <a:prstDash val="solid"/>
              <a:round/>
            </a:ln>
            <a:effectLst>
              <a:outerShdw blurRad="76200" dist="50800" dir="5400000" algn="ctr" rotWithShape="0">
                <a:srgbClr val="4472C4">
                  <a:alpha val="20000"/>
                </a:srgb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normAutofit/>
            </a:bodyPr>
            <a:lstStyle/>
            <a:p>
              <a:pPr marL="0" marR="0" lvl="0" indent="0" algn="ct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Fine-Tuning</a:t>
              </a:r>
              <a:r>
                <a: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 微调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609807" y="3382512"/>
              <a:ext cx="1744222" cy="559961"/>
            </a:xfrm>
            <a:prstGeom prst="rect">
              <a:avLst/>
            </a:prstGeom>
            <a:noFill/>
          </p:spPr>
          <p:txBody>
            <a:bodyPr wrap="square" anchor="b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方法：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先通过 </a:t>
              </a:r>
              <a:r>
                <a:rPr kumimoji="0" lang="en-US" altLang="zh-CN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Pre-training 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训练出一个通用模型，再基于这个通用模型进行再训练，定制专用模型。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3609807" y="4125234"/>
              <a:ext cx="174422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50000"/>
                  <a:alpha val="2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1" name="任意多边形: 形状 20"/>
            <p:cNvSpPr/>
            <p:nvPr/>
          </p:nvSpPr>
          <p:spPr>
            <a:xfrm>
              <a:off x="6109578" y="2182224"/>
              <a:ext cx="2147111" cy="3598836"/>
            </a:xfrm>
            <a:custGeom>
              <a:avLst/>
              <a:gdLst>
                <a:gd name="connsiteX0" fmla="*/ 209555 w 1935098"/>
                <a:gd name="connsiteY0" fmla="*/ 8602 h 3243474"/>
                <a:gd name="connsiteX1" fmla="*/ 1826806 w 1935098"/>
                <a:gd name="connsiteY1" fmla="*/ 572386 h 3243474"/>
                <a:gd name="connsiteX2" fmla="*/ 1933390 w 1935098"/>
                <a:gd name="connsiteY2" fmla="*/ 722500 h 3243474"/>
                <a:gd name="connsiteX3" fmla="*/ 1933390 w 1935098"/>
                <a:gd name="connsiteY3" fmla="*/ 2520439 h 3243474"/>
                <a:gd name="connsiteX4" fmla="*/ 1826806 w 1935098"/>
                <a:gd name="connsiteY4" fmla="*/ 2670554 h 3243474"/>
                <a:gd name="connsiteX5" fmla="*/ 209555 w 1935098"/>
                <a:gd name="connsiteY5" fmla="*/ 3234338 h 3243474"/>
                <a:gd name="connsiteX6" fmla="*/ 7149 w 1935098"/>
                <a:gd name="connsiteY6" fmla="*/ 3136507 h 3243474"/>
                <a:gd name="connsiteX7" fmla="*/ -1708 w 1935098"/>
                <a:gd name="connsiteY7" fmla="*/ 3084224 h 3243474"/>
                <a:gd name="connsiteX8" fmla="*/ -1708 w 1935098"/>
                <a:gd name="connsiteY8" fmla="*/ 158715 h 3243474"/>
                <a:gd name="connsiteX9" fmla="*/ 157263 w 1935098"/>
                <a:gd name="connsiteY9" fmla="*/ -247 h 3243474"/>
                <a:gd name="connsiteX10" fmla="*/ 209555 w 1935098"/>
                <a:gd name="connsiteY10" fmla="*/ 8602 h 3243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5098" h="3243474">
                  <a:moveTo>
                    <a:pt x="209555" y="8602"/>
                  </a:moveTo>
                  <a:lnTo>
                    <a:pt x="1826806" y="572386"/>
                  </a:lnTo>
                  <a:cubicBezTo>
                    <a:pt x="1890623" y="594665"/>
                    <a:pt x="1933390" y="654892"/>
                    <a:pt x="1933390" y="722500"/>
                  </a:cubicBezTo>
                  <a:lnTo>
                    <a:pt x="1933390" y="2520439"/>
                  </a:lnTo>
                  <a:cubicBezTo>
                    <a:pt x="1933390" y="2588048"/>
                    <a:pt x="1890623" y="2648275"/>
                    <a:pt x="1826806" y="2670554"/>
                  </a:cubicBezTo>
                  <a:lnTo>
                    <a:pt x="209555" y="3234338"/>
                  </a:lnTo>
                  <a:cubicBezTo>
                    <a:pt x="126688" y="3263218"/>
                    <a:pt x="36010" y="3219412"/>
                    <a:pt x="7149" y="3136507"/>
                  </a:cubicBezTo>
                  <a:cubicBezTo>
                    <a:pt x="1244" y="3119695"/>
                    <a:pt x="-1708" y="3102027"/>
                    <a:pt x="-1708" y="3084224"/>
                  </a:cubicBezTo>
                  <a:lnTo>
                    <a:pt x="-1708" y="158715"/>
                  </a:lnTo>
                  <a:cubicBezTo>
                    <a:pt x="-1708" y="70914"/>
                    <a:pt x="69443" y="-247"/>
                    <a:pt x="157263" y="-247"/>
                  </a:cubicBezTo>
                  <a:cubicBezTo>
                    <a:pt x="175075" y="-247"/>
                    <a:pt x="192791" y="2744"/>
                    <a:pt x="209555" y="8602"/>
                  </a:cubicBezTo>
                  <a:close/>
                </a:path>
              </a:pathLst>
            </a:custGeom>
            <a:solidFill>
              <a:srgbClr val="00B0F0">
                <a:alpha val="15000"/>
              </a:srgbClr>
            </a:solidFill>
            <a:ln w="6350" cap="flat">
              <a:solidFill>
                <a:sysClr val="window" lastClr="FFFFFF">
                  <a:lumMod val="65000"/>
                </a:sys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5858930" y="2645523"/>
              <a:ext cx="1845376" cy="502610"/>
            </a:xfrm>
            <a:prstGeom prst="roundRect">
              <a:avLst>
                <a:gd name="adj" fmla="val 20000"/>
              </a:avLst>
            </a:prstGeom>
            <a:gradFill>
              <a:gsLst>
                <a:gs pos="99010">
                  <a:srgbClr val="0070C0"/>
                </a:gs>
                <a:gs pos="0">
                  <a:srgbClr val="4472C4">
                    <a:lumMod val="60000"/>
                    <a:lumOff val="40000"/>
                  </a:srgbClr>
                </a:gs>
                <a:gs pos="60000">
                  <a:srgbClr val="4472C4"/>
                </a:gs>
              </a:gsLst>
              <a:lin ang="2700000" scaled="0"/>
            </a:gradFill>
            <a:ln w="57150" cap="rnd" cmpd="sng" algn="ctr">
              <a:noFill/>
              <a:prstDash val="solid"/>
              <a:round/>
            </a:ln>
            <a:effectLst>
              <a:outerShdw blurRad="76200" dist="50800" dir="5400000" algn="ctr" rotWithShape="0">
                <a:srgbClr val="4472C4">
                  <a:alpha val="20000"/>
                </a:srgbClr>
              </a:outerShdw>
            </a:effectLst>
          </p:spPr>
          <p:txBody>
            <a:bodyPr rot="0" spcFirstLastPara="0" vert="horz" wrap="square" lIns="0" tIns="45720" rIns="0" bIns="45720" numCol="1" spcCol="0" rtlCol="0" fromWordArt="0" anchor="ctr" anchorCtr="0" forceAA="0" compatLnSpc="1">
              <a:normAutofit lnSpcReduction="10000"/>
            </a:bodyPr>
            <a:lstStyle/>
            <a:p>
              <a:pPr marL="0" marR="0" lvl="0" indent="0" algn="ctr" defTabSz="913765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Prompt Engineering</a:t>
              </a:r>
              <a:br>
                <a:rPr kumimoji="0" lang="en-US" altLang="zh-CN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</a:b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提示工程</a:t>
              </a: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311023" y="3382512"/>
              <a:ext cx="1744221" cy="559961"/>
            </a:xfrm>
            <a:prstGeom prst="rect">
              <a:avLst/>
            </a:prstGeom>
            <a:noFill/>
          </p:spPr>
          <p:txBody>
            <a:bodyPr wrap="square" anchor="b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方法：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不需要重新训练模型，即使是已经训练好部署好的模型，也可以用这种方式进行微调。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6311023" y="4125234"/>
              <a:ext cx="1744221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50000"/>
                  <a:alpha val="2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5" name="文本框 24"/>
            <p:cNvSpPr txBox="1"/>
            <p:nvPr/>
          </p:nvSpPr>
          <p:spPr>
            <a:xfrm>
              <a:off x="3609806" y="4213243"/>
              <a:ext cx="1744222" cy="855427"/>
            </a:xfrm>
            <a:prstGeom prst="rect">
              <a:avLst/>
            </a:prstGeom>
            <a:noFill/>
          </p:spPr>
          <p:txBody>
            <a:bodyPr wrap="square" anchor="b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评估：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方案可以走通，而且在代码片段生成上的表现一定比提示工程要好，但是工作量也会大很多，有可能无法像提示工程一样依赖 </a:t>
              </a:r>
              <a:r>
                <a:rPr kumimoji="0" lang="en-US" altLang="zh-CN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AI 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本身的理解能力。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311022" y="4217626"/>
              <a:ext cx="1744222" cy="707694"/>
            </a:xfrm>
            <a:prstGeom prst="rect">
              <a:avLst/>
            </a:prstGeom>
            <a:noFill/>
          </p:spPr>
          <p:txBody>
            <a:bodyPr wrap="square" anchor="b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评估：</a:t>
              </a:r>
              <a:r>
                <a:rPr kumimoji="0" lang="zh-CN" alt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方案是可以端到端走通的，只是效果不敢保证，虽然遍地都是这种实践，但都是些推广软文，商用落地还很远。</a:t>
              </a:r>
              <a:endPara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9022047" y="3576294"/>
            <a:ext cx="22878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Pre-Training </a:t>
            </a:r>
            <a:r>
              <a:rPr lang="zh-CN" altLang="en-US" sz="9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与 </a:t>
            </a:r>
            <a:r>
              <a:rPr lang="en-US" altLang="zh-CN" sz="9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Fine-Tuning </a:t>
            </a:r>
            <a:r>
              <a:rPr lang="zh-CN" altLang="en-US" sz="9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工作流程</a:t>
            </a:r>
            <a:endParaRPr lang="zh-CN" altLang="en-US" sz="9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240858" y="6108728"/>
            <a:ext cx="18501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Prompt Engineering </a:t>
            </a:r>
            <a:r>
              <a:rPr lang="zh-CN" altLang="en-US" sz="9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工作流程</a:t>
            </a:r>
            <a:endParaRPr lang="zh-CN" altLang="en-US" sz="9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5360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Prompt Engineering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实践思路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99973" y="2379304"/>
            <a:ext cx="4585304" cy="3073421"/>
            <a:chOff x="6767717" y="2361410"/>
            <a:chExt cx="4585304" cy="3073421"/>
          </a:xfrm>
        </p:grpSpPr>
        <p:sp>
          <p:nvSpPr>
            <p:cNvPr id="6" name="文本框 5"/>
            <p:cNvSpPr txBox="1"/>
            <p:nvPr/>
          </p:nvSpPr>
          <p:spPr>
            <a:xfrm>
              <a:off x="7900553" y="5280943"/>
              <a:ext cx="231963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/>
              <a:r>
                <a:rPr lang="en-US" altLang="zh-CN" sz="1000" b="1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LangChain </a:t>
              </a:r>
              <a:r>
                <a:rPr lang="zh-CN" altLang="en-US" sz="1000" b="1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支持</a:t>
              </a:r>
              <a:r>
                <a:rPr lang="zh-CN" altLang="en-US" sz="1000" b="1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知识库扩展</a:t>
              </a:r>
              <a:endParaRPr lang="zh-CN" altLang="en-US" sz="1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767717" y="2361410"/>
              <a:ext cx="4585304" cy="2620787"/>
            </a:xfrm>
            <a:prstGeom prst="rect">
              <a:avLst/>
            </a:prstGeom>
          </p:spPr>
        </p:pic>
      </p:grpSp>
      <p:sp>
        <p:nvSpPr>
          <p:cNvPr id="8" name="išľíďé"/>
          <p:cNvSpPr/>
          <p:nvPr/>
        </p:nvSpPr>
        <p:spPr>
          <a:xfrm>
            <a:off x="1014702" y="1777237"/>
            <a:ext cx="4243841" cy="810613"/>
          </a:xfrm>
          <a:prstGeom prst="roundRect">
            <a:avLst>
              <a:gd name="adj" fmla="val 0"/>
            </a:avLst>
          </a:prstGeom>
          <a:solidFill>
            <a:srgbClr val="00B0F0">
              <a:alpha val="15000"/>
            </a:srgbClr>
          </a:solidFill>
          <a:ln w="6350" cap="rnd" cmpd="sng" algn="ctr">
            <a:solidFill>
              <a:sysClr val="window" lastClr="FFFFFF">
                <a:lumMod val="65000"/>
              </a:sysClr>
            </a:solidFill>
            <a:prstDash val="solid"/>
            <a:round/>
          </a:ln>
          <a:effectLst>
            <a:outerShdw blurRad="254000" dist="127000" algn="ctr" rotWithShape="0">
              <a:sysClr val="windowText" lastClr="000000">
                <a:lumMod val="85000"/>
                <a:lumOff val="15000"/>
                <a:alpha val="10000"/>
              </a:sys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charset="-122"/>
            </a:endParaRPr>
          </a:p>
        </p:txBody>
      </p:sp>
      <p:sp>
        <p:nvSpPr>
          <p:cNvPr id="9" name="iṣlïḋe"/>
          <p:cNvSpPr/>
          <p:nvPr/>
        </p:nvSpPr>
        <p:spPr>
          <a:xfrm>
            <a:off x="1014700" y="1777237"/>
            <a:ext cx="184230" cy="810613"/>
          </a:xfrm>
          <a:prstGeom prst="rect">
            <a:avLst/>
          </a:prstGeom>
          <a:gradFill>
            <a:gsLst>
              <a:gs pos="99010">
                <a:srgbClr val="0070C0"/>
              </a:gs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0" tIns="45720" rIns="0" bIns="45720" numCol="1" spcCol="0" rtlCol="0" fromWordArt="0" anchor="ctr" anchorCtr="0" forceAA="0" compatLnSpc="1">
            <a:normAutofit/>
          </a:bodyPr>
          <a:lstStyle/>
          <a:p>
            <a:pPr algn="ctr" defTabSz="913765"/>
            <a:endParaRPr lang="en-US" altLang="zh-CN" sz="1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îṡľídè"/>
          <p:cNvSpPr/>
          <p:nvPr/>
        </p:nvSpPr>
        <p:spPr>
          <a:xfrm>
            <a:off x="1372625" y="1930045"/>
            <a:ext cx="3712215" cy="48816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从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TinyVue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开源仓库的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examples/docs/resources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目录下获取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API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文档和示例，进行简单加工</a:t>
            </a:r>
            <a:endParaRPr lang="en-US" altLang="zh-CN" sz="1000" dirty="0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11" name="išľíďé"/>
          <p:cNvSpPr/>
          <p:nvPr/>
        </p:nvSpPr>
        <p:spPr>
          <a:xfrm>
            <a:off x="1014702" y="2874841"/>
            <a:ext cx="4243841" cy="810613"/>
          </a:xfrm>
          <a:prstGeom prst="roundRect">
            <a:avLst>
              <a:gd name="adj" fmla="val 0"/>
            </a:avLst>
          </a:prstGeom>
          <a:solidFill>
            <a:srgbClr val="00B0F0">
              <a:alpha val="15000"/>
            </a:srgbClr>
          </a:solidFill>
          <a:ln w="6350" cap="rnd" cmpd="sng" algn="ctr">
            <a:solidFill>
              <a:sysClr val="window" lastClr="FFFFFF">
                <a:lumMod val="65000"/>
              </a:sysClr>
            </a:solidFill>
            <a:prstDash val="solid"/>
            <a:round/>
          </a:ln>
          <a:effectLst>
            <a:outerShdw blurRad="254000" dist="127000" algn="ctr" rotWithShape="0">
              <a:sysClr val="windowText" lastClr="000000">
                <a:lumMod val="85000"/>
                <a:lumOff val="15000"/>
                <a:alpha val="10000"/>
              </a:sys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charset="-122"/>
            </a:endParaRPr>
          </a:p>
        </p:txBody>
      </p:sp>
      <p:sp>
        <p:nvSpPr>
          <p:cNvPr id="12" name="iṣlïḋe"/>
          <p:cNvSpPr/>
          <p:nvPr/>
        </p:nvSpPr>
        <p:spPr>
          <a:xfrm>
            <a:off x="1014700" y="2874841"/>
            <a:ext cx="184230" cy="810613"/>
          </a:xfrm>
          <a:prstGeom prst="rect">
            <a:avLst/>
          </a:prstGeom>
          <a:gradFill>
            <a:gsLst>
              <a:gs pos="99010">
                <a:srgbClr val="0070C0"/>
              </a:gs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0" tIns="45720" rIns="0" bIns="45720" numCol="1" spcCol="0" rtlCol="0" fromWordArt="0" anchor="ctr" anchorCtr="0" forceAA="0" compatLnSpc="1">
            <a:normAutofit/>
          </a:bodyPr>
          <a:lstStyle/>
          <a:p>
            <a:pPr algn="ctr" defTabSz="913765"/>
            <a:endParaRPr lang="en-US" altLang="zh-CN" sz="1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išľíďé"/>
          <p:cNvSpPr/>
          <p:nvPr/>
        </p:nvSpPr>
        <p:spPr>
          <a:xfrm>
            <a:off x="1014702" y="3976519"/>
            <a:ext cx="4243841" cy="810613"/>
          </a:xfrm>
          <a:prstGeom prst="roundRect">
            <a:avLst>
              <a:gd name="adj" fmla="val 0"/>
            </a:avLst>
          </a:prstGeom>
          <a:solidFill>
            <a:srgbClr val="00B0F0">
              <a:alpha val="15000"/>
            </a:srgbClr>
          </a:solidFill>
          <a:ln w="6350" cap="rnd" cmpd="sng" algn="ctr">
            <a:solidFill>
              <a:sysClr val="window" lastClr="FFFFFF">
                <a:lumMod val="65000"/>
              </a:sysClr>
            </a:solidFill>
            <a:prstDash val="solid"/>
            <a:round/>
          </a:ln>
          <a:effectLst>
            <a:outerShdw blurRad="254000" dist="127000" algn="ctr" rotWithShape="0">
              <a:sysClr val="windowText" lastClr="000000">
                <a:lumMod val="85000"/>
                <a:lumOff val="15000"/>
                <a:alpha val="10000"/>
              </a:sys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charset="-122"/>
            </a:endParaRPr>
          </a:p>
        </p:txBody>
      </p:sp>
      <p:sp>
        <p:nvSpPr>
          <p:cNvPr id="14" name="iṣlïḋe"/>
          <p:cNvSpPr/>
          <p:nvPr/>
        </p:nvSpPr>
        <p:spPr>
          <a:xfrm>
            <a:off x="1014700" y="3976519"/>
            <a:ext cx="184230" cy="810613"/>
          </a:xfrm>
          <a:prstGeom prst="rect">
            <a:avLst/>
          </a:prstGeom>
          <a:gradFill>
            <a:gsLst>
              <a:gs pos="99010">
                <a:srgbClr val="0070C0"/>
              </a:gs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0" tIns="45720" rIns="0" bIns="45720" numCol="1" spcCol="0" rtlCol="0" fromWordArt="0" anchor="ctr" anchorCtr="0" forceAA="0" compatLnSpc="1">
            <a:normAutofit/>
          </a:bodyPr>
          <a:lstStyle/>
          <a:p>
            <a:pPr algn="ctr" defTabSz="913765"/>
            <a:endParaRPr lang="en-US" altLang="zh-CN" sz="1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išľíďé"/>
          <p:cNvSpPr/>
          <p:nvPr/>
        </p:nvSpPr>
        <p:spPr>
          <a:xfrm>
            <a:off x="1014700" y="5078197"/>
            <a:ext cx="4243841" cy="810613"/>
          </a:xfrm>
          <a:prstGeom prst="roundRect">
            <a:avLst>
              <a:gd name="adj" fmla="val 0"/>
            </a:avLst>
          </a:prstGeom>
          <a:solidFill>
            <a:srgbClr val="00B0F0">
              <a:alpha val="15000"/>
            </a:srgbClr>
          </a:solidFill>
          <a:ln w="6350" cap="rnd" cmpd="sng" algn="ctr">
            <a:solidFill>
              <a:sysClr val="window" lastClr="FFFFFF">
                <a:lumMod val="65000"/>
              </a:sysClr>
            </a:solidFill>
            <a:prstDash val="solid"/>
            <a:round/>
          </a:ln>
          <a:effectLst>
            <a:outerShdw blurRad="254000" dist="127000" algn="ctr" rotWithShape="0">
              <a:sysClr val="windowText" lastClr="000000">
                <a:lumMod val="85000"/>
                <a:lumOff val="15000"/>
                <a:alpha val="10000"/>
              </a:sys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charset="-122"/>
            </a:endParaRPr>
          </a:p>
        </p:txBody>
      </p:sp>
      <p:sp>
        <p:nvSpPr>
          <p:cNvPr id="16" name="iṣlïḋe"/>
          <p:cNvSpPr/>
          <p:nvPr/>
        </p:nvSpPr>
        <p:spPr>
          <a:xfrm>
            <a:off x="1014698" y="5078197"/>
            <a:ext cx="184230" cy="810613"/>
          </a:xfrm>
          <a:prstGeom prst="rect">
            <a:avLst/>
          </a:prstGeom>
          <a:gradFill>
            <a:gsLst>
              <a:gs pos="99010">
                <a:srgbClr val="0070C0"/>
              </a:gs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0" tIns="45720" rIns="0" bIns="45720" numCol="1" spcCol="0" rtlCol="0" fromWordArt="0" anchor="ctr" anchorCtr="0" forceAA="0" compatLnSpc="1">
            <a:normAutofit/>
          </a:bodyPr>
          <a:lstStyle/>
          <a:p>
            <a:pPr algn="ctr" defTabSz="913765"/>
            <a:endParaRPr lang="en-US" altLang="zh-CN" sz="1200" b="1" kern="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îṡľídè"/>
          <p:cNvSpPr/>
          <p:nvPr/>
        </p:nvSpPr>
        <p:spPr>
          <a:xfrm>
            <a:off x="1372623" y="5150394"/>
            <a:ext cx="3712215" cy="649392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LangChain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是大模型领域的一个热门工具。我们也可以替换成另一个热门工具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Auto-GPT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 它内部封装了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LangChain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，知识库的扩展操作也更傻瓜式</a:t>
            </a:r>
            <a:endParaRPr lang="zh-CN" altLang="en-US" sz="10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îṡľídè"/>
          <p:cNvSpPr/>
          <p:nvPr/>
        </p:nvSpPr>
        <p:spPr>
          <a:xfrm>
            <a:off x="1372622" y="4048716"/>
            <a:ext cx="3712215" cy="649392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通过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LangChain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作为代理，与大模型进行交互，当我们要求大模型使用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TinyVue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代码时，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LangChain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会带上相关组件文档信息作为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Prompt</a:t>
            </a:r>
            <a:endParaRPr lang="zh-CN" altLang="en-US" sz="10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îṡľídè"/>
          <p:cNvSpPr/>
          <p:nvPr/>
        </p:nvSpPr>
        <p:spPr>
          <a:xfrm>
            <a:off x="1372621" y="2947038"/>
            <a:ext cx="3712215" cy="649392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使用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LangChain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的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Data connection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特性，维护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TinyVue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文档，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LangChain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能使用一些特殊的处理方式缓解大模型的 </a:t>
            </a:r>
            <a:r>
              <a:rPr lang="en-US" altLang="zh-CN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token </a:t>
            </a:r>
            <a:r>
              <a:rPr lang="zh-CN" altLang="en-US" sz="10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上限问题</a:t>
            </a:r>
            <a:endParaRPr lang="zh-CN" altLang="en-US" sz="10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341383" y="2627524"/>
            <a:ext cx="7509235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b="1">
                <a:solidFill>
                  <a:srgbClr val="44518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AI</a:t>
            </a:r>
            <a:r>
              <a:rPr lang="zh-CN" altLang="en-US" sz="4400" b="1">
                <a:solidFill>
                  <a:srgbClr val="44518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会取代低代码开发吗</a:t>
            </a:r>
            <a:r>
              <a:rPr lang="en-US" altLang="zh-CN" sz="4400" b="1">
                <a:solidFill>
                  <a:srgbClr val="44518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?</a:t>
            </a:r>
            <a:endParaRPr lang="en-US" altLang="zh-CN" sz="4400" b="1">
              <a:solidFill>
                <a:srgbClr val="445185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rgbClr val="445185"/>
                </a:solidFill>
                <a:latin typeface="黑体" charset="-122"/>
                <a:ea typeface="黑体" charset="-122"/>
                <a:cs typeface="微软雅黑" pitchFamily="34" charset="-122"/>
              </a:rPr>
              <a:t>对人工智能未来的疑问</a:t>
            </a:r>
            <a:endParaRPr lang="zh-CN" altLang="en-US">
              <a:solidFill>
                <a:srgbClr val="445185"/>
              </a:solidFill>
              <a:latin typeface="黑体" charset="-122"/>
              <a:ea typeface="黑体" charset="-122"/>
              <a:cs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4708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 </a:t>
            </a:r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</a:rPr>
              <a:t>AI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会取代</a:t>
            </a:r>
            <a:r>
              <a:rPr lang="zh-CN" altLang="en-US" sz="2800" b="1" u="sng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低代码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吗？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2056" y="2957778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创造性和自动化</a:t>
            </a:r>
            <a:endParaRPr kumimoji="1" lang="zh-CN" altLang="en-US" dirty="0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042673" y="2957486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2</a:t>
            </a:r>
            <a:endParaRPr lang="zh-CN" altLang="en-US" sz="2000" b="1" dirty="0">
              <a:latin typeface="Calibri"/>
              <a:ea typeface="宋体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4510" y="197705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速度和效率</a:t>
            </a:r>
            <a:endParaRPr kumimoji="1" lang="zh-CN" altLang="en-US" dirty="0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702659" y="1981627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1</a:t>
            </a:r>
            <a:endParaRPr lang="zh-CN" altLang="en-US" sz="2000" b="1" dirty="0">
              <a:latin typeface="Calibri"/>
              <a:ea typeface="宋体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0717" y="4054155"/>
            <a:ext cx="1265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适应新技术趋势</a:t>
            </a:r>
            <a:endParaRPr kumimoji="1" lang="zh-CN" altLang="en-US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005230" y="4051119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3</a:t>
            </a:r>
            <a:endParaRPr lang="zh-CN" altLang="en-US" sz="2000" b="1" dirty="0">
              <a:latin typeface="Calibri"/>
              <a:ea typeface="宋体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0893" y="4973638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无需专业开发知识</a:t>
            </a:r>
            <a:endParaRPr kumimoji="1" lang="zh-CN" altLang="en-US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695398" y="4979585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4</a:t>
            </a:r>
            <a:endParaRPr lang="zh-CN" altLang="en-US" sz="2000" b="1" dirty="0">
              <a:latin typeface="Calibri"/>
              <a:ea typeface="宋体" charset="-122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9465297" y="2957487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2</a:t>
            </a:r>
            <a:endParaRPr lang="zh-CN" altLang="en-US" sz="2000" b="1" dirty="0">
              <a:latin typeface="Calibri"/>
              <a:ea typeface="宋体" charset="-122"/>
            </a:endParaRPr>
          </a:p>
        </p:txBody>
      </p:sp>
      <p:sp>
        <p:nvSpPr>
          <p:cNvPr id="14" name="椭圆 13"/>
          <p:cNvSpPr/>
          <p:nvPr/>
        </p:nvSpPr>
        <p:spPr>
          <a:xfrm flipH="1">
            <a:off x="8812572" y="4979586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4</a:t>
            </a:r>
            <a:endParaRPr lang="zh-CN" altLang="en-US" sz="2000" b="1">
              <a:latin typeface="Calibri"/>
              <a:ea typeface="宋体" charset="-122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8805311" y="1981628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1</a:t>
            </a:r>
            <a:endParaRPr lang="zh-CN" altLang="en-US" sz="2000" b="1" dirty="0">
              <a:latin typeface="Calibri"/>
              <a:ea typeface="宋体" charset="-122"/>
            </a:endParaRPr>
          </a:p>
        </p:txBody>
      </p:sp>
      <p:sp>
        <p:nvSpPr>
          <p:cNvPr id="16" name="椭圆 15"/>
          <p:cNvSpPr/>
          <p:nvPr/>
        </p:nvSpPr>
        <p:spPr>
          <a:xfrm flipH="1">
            <a:off x="9502740" y="4051120"/>
            <a:ext cx="672054" cy="672054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r>
              <a:rPr lang="en-US" altLang="zh-CN" sz="2000" b="1">
                <a:latin typeface="Calibri"/>
                <a:ea typeface="宋体" charset="-122"/>
              </a:rPr>
              <a:t>3</a:t>
            </a:r>
            <a:endParaRPr lang="zh-CN" altLang="en-US" sz="2000" b="1">
              <a:latin typeface="Calibri"/>
              <a:ea typeface="宋体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652275" y="2590032"/>
            <a:ext cx="2587272" cy="2587272"/>
            <a:chOff x="6982414" y="2419545"/>
            <a:chExt cx="2587272" cy="2587272"/>
          </a:xfrm>
        </p:grpSpPr>
        <p:sp>
          <p:nvSpPr>
            <p:cNvPr id="18" name="左侧圆形色块"/>
            <p:cNvSpPr/>
            <p:nvPr/>
          </p:nvSpPr>
          <p:spPr>
            <a:xfrm>
              <a:off x="7186791" y="2623922"/>
              <a:ext cx="2178519" cy="2178519"/>
            </a:xfrm>
            <a:prstGeom prst="ellipse">
              <a:avLst/>
            </a:prstGeom>
            <a:solidFill>
              <a:sysClr val="window" lastClr="FFFFFF"/>
            </a:solidFill>
            <a:ln w="6350" cap="flat">
              <a:solidFill>
                <a:srgbClr val="4472C4"/>
              </a:solidFill>
              <a:prstDash val="dash"/>
              <a:miter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D-DIN" pitchFamily="34" charset="0"/>
                <a:ea typeface="宋体" charset="-122"/>
              </a:endParaRPr>
            </a:p>
          </p:txBody>
        </p:sp>
        <p:sp>
          <p:nvSpPr>
            <p:cNvPr id="19" name="右侧圆形色块"/>
            <p:cNvSpPr/>
            <p:nvPr/>
          </p:nvSpPr>
          <p:spPr>
            <a:xfrm>
              <a:off x="7383999" y="2821130"/>
              <a:ext cx="1784102" cy="1784102"/>
            </a:xfrm>
            <a:prstGeom prst="ellipse">
              <a:avLst/>
            </a:prstGeom>
            <a:gradFill>
              <a:gsLst>
                <a:gs pos="0">
                  <a:srgbClr val="4472C4">
                    <a:lumMod val="60000"/>
                    <a:lumOff val="40000"/>
                  </a:srgbClr>
                </a:gs>
                <a:gs pos="60000">
                  <a:srgbClr val="4472C4"/>
                </a:gs>
              </a:gsLst>
              <a:lin ang="2700000" scaled="0"/>
            </a:gradFill>
            <a:ln w="57150" cap="rnd" cmpd="sng" algn="ctr">
              <a:noFill/>
              <a:prstDash val="solid"/>
              <a:round/>
            </a:ln>
            <a:effectLst>
              <a:outerShdw blurRad="76200" dist="50800" dir="5400000" algn="ctr" rotWithShape="0">
                <a:srgbClr val="4472C4">
                  <a:alpha val="20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913765">
                <a:defRPr/>
              </a:pPr>
              <a:endParaRPr lang="zh-CN" altLang="en-US" sz="2000" b="1">
                <a:ea typeface="宋体" charset="-122"/>
              </a:endParaRPr>
            </a:p>
          </p:txBody>
        </p:sp>
        <p:sp>
          <p:nvSpPr>
            <p:cNvPr id="20" name="左侧圆形色块"/>
            <p:cNvSpPr/>
            <p:nvPr/>
          </p:nvSpPr>
          <p:spPr>
            <a:xfrm>
              <a:off x="6982414" y="2419545"/>
              <a:ext cx="2587272" cy="2587272"/>
            </a:xfrm>
            <a:prstGeom prst="ellipse">
              <a:avLst/>
            </a:prstGeom>
            <a:noFill/>
            <a:ln w="6350" cap="flat">
              <a:solidFill>
                <a:srgbClr val="4472C4"/>
              </a:solidFill>
              <a:prstDash val="solid"/>
              <a:miter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D-DIN" pitchFamily="34" charset="0"/>
                <a:ea typeface="宋体" charset="-122"/>
              </a:endParaRPr>
            </a:p>
          </p:txBody>
        </p:sp>
      </p:grpSp>
      <p:sp>
        <p:nvSpPr>
          <p:cNvPr id="21" name="左侧圆形色块"/>
          <p:cNvSpPr/>
          <p:nvPr/>
        </p:nvSpPr>
        <p:spPr>
          <a:xfrm>
            <a:off x="3159209" y="2794409"/>
            <a:ext cx="2178519" cy="2178519"/>
          </a:xfrm>
          <a:prstGeom prst="ellipse">
            <a:avLst/>
          </a:prstGeom>
          <a:solidFill>
            <a:sysClr val="window" lastClr="FFFFFF"/>
          </a:solidFill>
          <a:ln w="6350" cap="flat">
            <a:solidFill>
              <a:srgbClr val="4472C4"/>
            </a:solidFill>
            <a:prstDash val="dash"/>
            <a:miter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/>
              </a:solidFill>
              <a:latin typeface="D-DIN" pitchFamily="34" charset="0"/>
              <a:ea typeface="宋体" charset="-122"/>
            </a:endParaRPr>
          </a:p>
        </p:txBody>
      </p:sp>
      <p:sp>
        <p:nvSpPr>
          <p:cNvPr id="22" name="左侧圆形色块"/>
          <p:cNvSpPr/>
          <p:nvPr/>
        </p:nvSpPr>
        <p:spPr>
          <a:xfrm>
            <a:off x="3349660" y="2984860"/>
            <a:ext cx="1797616" cy="1797616"/>
          </a:xfrm>
          <a:prstGeom prst="ellipse">
            <a:avLst/>
          </a:prstGeom>
          <a:gradFill>
            <a:gsLst>
              <a:gs pos="0">
                <a:srgbClr val="4472C4">
                  <a:lumMod val="60000"/>
                  <a:lumOff val="40000"/>
                </a:srgbClr>
              </a:gs>
              <a:gs pos="60000">
                <a:srgbClr val="4472C4"/>
              </a:gs>
            </a:gsLst>
            <a:lin ang="2700000" scaled="0"/>
          </a:gradFill>
          <a:ln w="57150" cap="rnd" cmpd="sng" algn="ctr">
            <a:noFill/>
            <a:prstDash val="solid"/>
            <a:round/>
          </a:ln>
          <a:effectLst>
            <a:outerShdw blurRad="76200" dist="50800" dir="5400000" algn="ctr" rotWithShape="0">
              <a:srgbClr val="4472C4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3765">
              <a:defRPr/>
            </a:pPr>
            <a:endParaRPr lang="zh-CN" altLang="en-US" sz="2000" b="1">
              <a:ea typeface="宋体" charset="-122"/>
            </a:endParaRPr>
          </a:p>
        </p:txBody>
      </p:sp>
      <p:sp>
        <p:nvSpPr>
          <p:cNvPr id="23" name="微信"/>
          <p:cNvSpPr txBox="1"/>
          <p:nvPr/>
        </p:nvSpPr>
        <p:spPr>
          <a:xfrm>
            <a:off x="3392005" y="3839489"/>
            <a:ext cx="1712927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lnSpc>
                <a:spcPct val="125000"/>
              </a:lnSpc>
              <a:defRPr kumimoji="1" sz="3600" b="1" kern="1200">
                <a:solidFill>
                  <a:srgbClr val="1B5CF2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cs typeface="阿里巴巴普惠体 B" pitchFamily="18" charset="-122"/>
                <a:sym typeface="阿里巴巴普惠体 B" pitchFamily="18" charset="-122"/>
              </a:rPr>
              <a:t>正方</a:t>
            </a:r>
            <a:endParaRPr lang="zh-CN" altLang="en-US" sz="32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cs typeface="阿里巴巴普惠体 B" pitchFamily="18" charset="-122"/>
              <a:sym typeface="阿里巴巴普惠体 B" pitchFamily="18" charset="-122"/>
            </a:endParaRPr>
          </a:p>
        </p:txBody>
      </p:sp>
      <p:sp>
        <p:nvSpPr>
          <p:cNvPr id="24" name="左侧圆形色块"/>
          <p:cNvSpPr/>
          <p:nvPr/>
        </p:nvSpPr>
        <p:spPr>
          <a:xfrm>
            <a:off x="2954832" y="2590032"/>
            <a:ext cx="2587272" cy="2587272"/>
          </a:xfrm>
          <a:prstGeom prst="ellipse">
            <a:avLst/>
          </a:prstGeom>
          <a:noFill/>
          <a:ln w="6350" cap="flat">
            <a:solidFill>
              <a:srgbClr val="4472C4"/>
            </a:solidFill>
            <a:prstDash val="solid"/>
            <a:miter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/>
              </a:solidFill>
              <a:latin typeface="D-DIN" pitchFamily="34" charset="0"/>
              <a:ea typeface="宋体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77144" y="3412128"/>
            <a:ext cx="1437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6000" b="1">
                <a:solidFill>
                  <a:prstClr val="black"/>
                </a:solidFill>
                <a:latin typeface="Calibri Light" pitchFamily="34" charset="0"/>
                <a:ea typeface="宋体" charset="-122"/>
                <a:cs typeface="阿里巴巴普惠体 Medium" pitchFamily="18" charset="-122"/>
              </a:rPr>
              <a:t>VS</a:t>
            </a:r>
            <a:endParaRPr lang="zh-CN" altLang="en-US" sz="6000" b="1">
              <a:solidFill>
                <a:prstClr val="black"/>
              </a:solidFill>
              <a:latin typeface="Calibri Light" pitchFamily="34" charset="0"/>
              <a:ea typeface="宋体" charset="-122"/>
              <a:cs typeface="阿里巴巴普惠体 Medium" pitchFamily="18" charset="-122"/>
            </a:endParaRPr>
          </a:p>
        </p:txBody>
      </p:sp>
      <p:sp>
        <p:nvSpPr>
          <p:cNvPr id="26" name="微信"/>
          <p:cNvSpPr txBox="1"/>
          <p:nvPr/>
        </p:nvSpPr>
        <p:spPr>
          <a:xfrm>
            <a:off x="3392005" y="3251489"/>
            <a:ext cx="1712927" cy="51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lnSpc>
                <a:spcPct val="125000"/>
              </a:lnSpc>
              <a:defRPr kumimoji="1" sz="3600" b="1" kern="1200">
                <a:solidFill>
                  <a:srgbClr val="1B5CF2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阿里巴巴普惠体 B" pitchFamily="18" charset="-122"/>
                <a:sym typeface="阿里巴巴普惠体 B" pitchFamily="18" charset="-122"/>
              </a:rPr>
              <a:t>生成式</a:t>
            </a:r>
            <a:r>
              <a:rPr lang="en-US" altLang="zh-CN" sz="240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阿里巴巴普惠体 B" pitchFamily="18" charset="-122"/>
                <a:sym typeface="阿里巴巴普惠体 B" pitchFamily="18" charset="-122"/>
              </a:rPr>
              <a:t>AI</a:t>
            </a:r>
            <a:endParaRPr lang="zh-CN" altLang="en-US" sz="2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阿里巴巴普惠体 B" pitchFamily="18" charset="-122"/>
              <a:sym typeface="阿里巴巴普惠体 B" pitchFamily="18" charset="-122"/>
            </a:endParaRPr>
          </a:p>
        </p:txBody>
      </p:sp>
      <p:sp>
        <p:nvSpPr>
          <p:cNvPr id="27" name="微信"/>
          <p:cNvSpPr txBox="1"/>
          <p:nvPr/>
        </p:nvSpPr>
        <p:spPr>
          <a:xfrm>
            <a:off x="7078978" y="3839489"/>
            <a:ext cx="1712927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lnSpc>
                <a:spcPct val="125000"/>
              </a:lnSpc>
              <a:defRPr kumimoji="1" sz="3600" b="1" kern="1200">
                <a:solidFill>
                  <a:srgbClr val="1B5CF2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  <a:cs typeface="阿里巴巴普惠体 B" pitchFamily="18" charset="-122"/>
                <a:sym typeface="阿里巴巴普惠体 B" pitchFamily="18" charset="-122"/>
              </a:rPr>
              <a:t>反方</a:t>
            </a:r>
            <a:endParaRPr lang="zh-CN" altLang="en-US" sz="3200" dirty="0">
              <a:solidFill>
                <a:srgbClr val="92D050"/>
              </a:solidFill>
              <a:latin typeface="微软雅黑" pitchFamily="34" charset="-122"/>
              <a:ea typeface="微软雅黑" pitchFamily="34" charset="-122"/>
              <a:cs typeface="阿里巴巴普惠体 B" pitchFamily="18" charset="-122"/>
              <a:sym typeface="阿里巴巴普惠体 B" pitchFamily="18" charset="-122"/>
            </a:endParaRPr>
          </a:p>
        </p:txBody>
      </p:sp>
      <p:sp>
        <p:nvSpPr>
          <p:cNvPr id="28" name="微信"/>
          <p:cNvSpPr txBox="1"/>
          <p:nvPr/>
        </p:nvSpPr>
        <p:spPr>
          <a:xfrm>
            <a:off x="7078978" y="3251489"/>
            <a:ext cx="1712927" cy="51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lnSpc>
                <a:spcPct val="125000"/>
              </a:lnSpc>
              <a:defRPr kumimoji="1" sz="3600" b="1" kern="1200">
                <a:solidFill>
                  <a:srgbClr val="1B5CF2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阿里巴巴普惠体 B" pitchFamily="18" charset="-122"/>
                <a:sym typeface="阿里巴巴普惠体 B" pitchFamily="18" charset="-122"/>
              </a:rPr>
              <a:t>低代码</a:t>
            </a:r>
            <a:endParaRPr lang="zh-CN" altLang="en-US" sz="24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  <a:cs typeface="阿里巴巴普惠体 B" pitchFamily="18" charset="-122"/>
              <a:sym typeface="阿里巴巴普惠体 B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51772" y="2252007"/>
            <a:ext cx="2050887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可以快速生成代码和设计，节省开发时间，尤其是在重复性高的任务中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62128" y="3239985"/>
            <a:ext cx="1876412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的创造性和自动化能力可以减少开发人员的工作量和复杂性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5471" y="4332426"/>
            <a:ext cx="1876412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可以学习和适应新的技术和趋势，从而生成更新的代码和设计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52055" y="5250637"/>
            <a:ext cx="1926561" cy="3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使用生成式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开发应用不需要开发人员拥有专业的技术背景和编程知识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477365" y="198162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开发部署复杂</a:t>
            </a:r>
            <a:endParaRPr kumimoji="1" lang="zh-CN" altLang="en-US" dirty="0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477365" y="2258563"/>
            <a:ext cx="2280133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的开发和部署复杂，需要更多的技术支持和资源，而低代码适合快速构建应用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137351" y="2963050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按特定需求定制</a:t>
            </a:r>
            <a:endParaRPr kumimoji="1" lang="zh-CN" altLang="en-US" dirty="0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137352" y="3239985"/>
            <a:ext cx="1892520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可能无法满足特定业务需求，而低代码可以根据实际需求定制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174794" y="4053336"/>
            <a:ext cx="1119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需要人工干预</a:t>
            </a:r>
            <a:endParaRPr kumimoji="1" lang="zh-CN" altLang="en-US" dirty="0">
              <a:solidFill>
                <a:prstClr val="black"/>
              </a:solidFill>
              <a:latin typeface="Calibri"/>
              <a:ea typeface="宋体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174795" y="4330271"/>
            <a:ext cx="1796711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生成的代码可能需要人工干预，低代码依靠可视化拖拽配置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484626" y="4967543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安全性和隐私问题</a:t>
            </a:r>
            <a:endParaRPr lang="zh-CN" altLang="en-US" sz="1200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484626" y="5244478"/>
            <a:ext cx="2091289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</a:t>
            </a:r>
            <a:r>
              <a:rPr lang="en-US" altLang="zh-CN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</a:t>
            </a:r>
            <a:r>
              <a:rPr lang="zh-CN" altLang="en-US" sz="8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可能生成潜在的安全漏洞或包含敏感信息，需要更加谨慎处理</a:t>
            </a:r>
            <a:endParaRPr lang="zh-CN" altLang="en-US" sz="8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54102" y="2570351"/>
            <a:ext cx="10683796" cy="2675106"/>
            <a:chOff x="962997" y="2385753"/>
            <a:chExt cx="10683796" cy="26751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2997" y="2385753"/>
              <a:ext cx="4476179" cy="2672542"/>
            </a:xfrm>
            <a:prstGeom prst="rect">
              <a:avLst/>
            </a:prstGeom>
            <a:ln w="6350">
              <a:solidFill>
                <a:sysClr val="window" lastClr="FFFFFF">
                  <a:lumMod val="65000"/>
                </a:sysClr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9176" y="2385753"/>
              <a:ext cx="6207617" cy="2675106"/>
            </a:xfrm>
            <a:prstGeom prst="rect">
              <a:avLst/>
            </a:prstGeom>
            <a:ln w="6350">
              <a:solidFill>
                <a:sysClr val="window" lastClr="FFFFFF">
                  <a:lumMod val="65000"/>
                </a:sysClr>
              </a:solidFill>
            </a:ln>
          </p:spPr>
        </p:pic>
      </p:grpSp>
      <p:sp>
        <p:nvSpPr>
          <p:cNvPr id="7" name="矩形 6"/>
          <p:cNvSpPr/>
          <p:nvPr/>
        </p:nvSpPr>
        <p:spPr>
          <a:xfrm>
            <a:off x="2994831" y="1257751"/>
            <a:ext cx="6202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我们正在促成 </a:t>
            </a:r>
            <a:r>
              <a:rPr lang="en-US" altLang="zh-CN" sz="2800" b="1">
                <a:solidFill>
                  <a:srgbClr val="0070C0"/>
                </a:solidFill>
                <a:latin typeface="Arial" charset="0"/>
                <a:ea typeface="微软雅黑" pitchFamily="34" charset="-122"/>
              </a:rPr>
              <a:t>Moss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或 </a:t>
            </a:r>
            <a:r>
              <a:rPr lang="zh-CN" altLang="en-US" sz="28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智体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的诞生？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charset="-122"/>
                <a:ea typeface="黑体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charset="-122"/>
              <a:ea typeface="黑体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charset="-122"/>
                <a:ea typeface="黑体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charset="-122"/>
              <a:ea typeface="黑体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contrast="66000"/>
          </a:blip>
          <a:stretch>
            <a:fillRect/>
          </a:stretch>
        </p:blipFill>
        <p:spPr>
          <a:xfrm>
            <a:off x="9869805" y="3747770"/>
            <a:ext cx="1725930" cy="168338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9448800" y="304038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charset="-122"/>
                <a:ea typeface="阿里巴巴普惠体 R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charset="-122"/>
              <a:ea typeface="阿里巴巴普惠体 R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charset="-122"/>
                <a:ea typeface="阿里巴巴普惠体 R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charset="-122"/>
              <a:ea typeface="阿里巴巴普惠体 R" charset="-122"/>
            </a:endParaRPr>
          </a:p>
        </p:txBody>
      </p:sp>
      <p:pic>
        <p:nvPicPr>
          <p:cNvPr id="13" name="图片 12" descr="2023-10-26 14:30:16.612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120" y="5596255"/>
            <a:ext cx="786765" cy="78676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8201025" y="6487795"/>
            <a:ext cx="2296160" cy="539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OpenTiny 公众号</a:t>
            </a:r>
            <a:endParaRPr lang="en-US" altLang="zh-CN" sz="1200"/>
          </a:p>
        </p:txBody>
      </p:sp>
      <p:sp>
        <p:nvSpPr>
          <p:cNvPr id="21" name="文本框 20"/>
          <p:cNvSpPr txBox="1"/>
          <p:nvPr/>
        </p:nvSpPr>
        <p:spPr>
          <a:xfrm>
            <a:off x="9812020" y="6500495"/>
            <a:ext cx="2296160" cy="539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OpenTiny 小助手</a:t>
            </a:r>
            <a:endParaRPr lang="en-US" altLang="zh-CN" sz="1200"/>
          </a:p>
        </p:txBody>
      </p:sp>
      <p:pic>
        <p:nvPicPr>
          <p:cNvPr id="36" name="图片 35" descr="2023-10-26 14:35:44.496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7135" y="5630545"/>
            <a:ext cx="744220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341383" y="2627524"/>
            <a:ext cx="7638256" cy="183882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en-US" altLang="zh-CN" sz="4400" b="1">
                <a:solidFill>
                  <a:srgbClr val="44518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AI</a:t>
            </a:r>
            <a:r>
              <a:rPr lang="zh-CN" altLang="en-US" sz="4400" b="1">
                <a:solidFill>
                  <a:srgbClr val="445185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引领低代码开发进入新时代</a:t>
            </a:r>
            <a:endParaRPr lang="zh-CN" altLang="en-US" sz="4400" b="1">
              <a:solidFill>
                <a:srgbClr val="445185"/>
              </a:solidFill>
              <a:latin typeface="微软雅黑" pitchFamily="34" charset="-122"/>
              <a:ea typeface="微软雅黑" pitchFamily="34" charset="-122"/>
              <a:cs typeface="微软雅黑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rgbClr val="445185"/>
                </a:solidFill>
                <a:latin typeface="黑体" charset="-122"/>
                <a:ea typeface="黑体" charset="-122"/>
                <a:cs typeface="微软雅黑" pitchFamily="34" charset="-122"/>
              </a:rPr>
              <a:t>从一份证券的行业周报说起</a:t>
            </a:r>
            <a:endParaRPr lang="zh-CN" altLang="en-US">
              <a:solidFill>
                <a:srgbClr val="445185"/>
              </a:solidFill>
              <a:latin typeface="黑体" charset="-122"/>
              <a:ea typeface="黑体" charset="-122"/>
              <a:cs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一份证券的行业周报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15916" y="1225929"/>
            <a:ext cx="3600421" cy="4822951"/>
            <a:chOff x="6684579" y="434224"/>
            <a:chExt cx="4471309" cy="5989551"/>
          </a:xfrm>
        </p:grpSpPr>
        <p:pic>
          <p:nvPicPr>
            <p:cNvPr id="6" name="图片 5">
              <a:hlinkClick r:id="rId1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4579" y="434224"/>
              <a:ext cx="4471309" cy="5989551"/>
            </a:xfrm>
            <a:prstGeom prst="rect">
              <a:avLst/>
            </a:prstGeom>
            <a:ln w="6350">
              <a:solidFill>
                <a:sysClr val="window" lastClr="FFFFFF">
                  <a:lumMod val="65000"/>
                </a:sysClr>
              </a:solidFill>
            </a:ln>
            <a:effectLst/>
          </p:spPr>
        </p:pic>
        <p:sp>
          <p:nvSpPr>
            <p:cNvPr id="7" name="矩形: 圆角 6"/>
            <p:cNvSpPr/>
            <p:nvPr/>
          </p:nvSpPr>
          <p:spPr>
            <a:xfrm>
              <a:off x="8508875" y="2734191"/>
              <a:ext cx="1229710" cy="189186"/>
            </a:xfrm>
            <a:prstGeom prst="round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6746889" y="3602796"/>
              <a:ext cx="1613339" cy="180928"/>
            </a:xfrm>
            <a:prstGeom prst="round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8920233" y="3947386"/>
              <a:ext cx="759795" cy="189186"/>
            </a:xfrm>
            <a:prstGeom prst="round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36" y="1222487"/>
            <a:ext cx="2818578" cy="1457383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37" y="2923377"/>
            <a:ext cx="2818578" cy="1409289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937" y="4576173"/>
            <a:ext cx="2818578" cy="14727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5170989" y="3408294"/>
            <a:ext cx="259453" cy="439453"/>
            <a:chOff x="3089573" y="1540872"/>
            <a:chExt cx="164356" cy="302462"/>
          </a:xfrm>
        </p:grpSpPr>
        <p:sp>
          <p:nvSpPr>
            <p:cNvPr id="14" name="流程图: 摘录 13"/>
            <p:cNvSpPr/>
            <p:nvPr/>
          </p:nvSpPr>
          <p:spPr>
            <a:xfrm rot="5400000">
              <a:off x="3083595" y="1649469"/>
              <a:ext cx="255402" cy="85267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  <p:sp>
          <p:nvSpPr>
            <p:cNvPr id="15" name="流程图: 摘录 14"/>
            <p:cNvSpPr/>
            <p:nvPr/>
          </p:nvSpPr>
          <p:spPr>
            <a:xfrm rot="5400000">
              <a:off x="2994947" y="1635498"/>
              <a:ext cx="302462" cy="113209"/>
            </a:xfrm>
            <a:prstGeom prst="flowChartExtract">
              <a:avLst/>
            </a:prstGeom>
            <a:gradFill>
              <a:gsLst>
                <a:gs pos="0">
                  <a:srgbClr val="C7000B">
                    <a:alpha val="0"/>
                  </a:srgbClr>
                </a:gs>
                <a:gs pos="100000">
                  <a:srgbClr val="C7000B">
                    <a:alpha val="40000"/>
                  </a:srgbClr>
                </a:gs>
              </a:gsLst>
              <a:lin ang="16200000" scaled="0"/>
            </a:gradFill>
            <a:ln w="6350" cap="flat" cmpd="sng" algn="ctr">
              <a:gradFill>
                <a:gsLst>
                  <a:gs pos="0">
                    <a:srgbClr val="C7000B">
                      <a:alpha val="0"/>
                    </a:srgbClr>
                  </a:gs>
                  <a:gs pos="100000">
                    <a:srgbClr val="C7000B">
                      <a:alpha val="55000"/>
                    </a:srgbClr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黑体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xt generation AI in Power Apps is changing how you develop low-code applicatio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01362" y="1620474"/>
            <a:ext cx="7014958" cy="3945914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456496" y="523656"/>
            <a:ext cx="4155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  <a:cs typeface="Arial" charset="0"/>
              </a:rPr>
              <a:t>Power Platform Copilot</a:t>
            </a:r>
            <a:endParaRPr lang="zh-CN" altLang="en-US" sz="2800" b="1">
              <a:solidFill>
                <a:prstClr val="black"/>
              </a:solidFill>
              <a:latin typeface="Arial" charset="0"/>
              <a:ea typeface="微软雅黑" pitchFamily="34" charset="-122"/>
              <a:cs typeface="Arial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1510" y="2873811"/>
            <a:ext cx="3416320" cy="143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让开发者和最终用户用自然语言描述</a:t>
            </a:r>
            <a:endParaRPr lang="en-US" altLang="zh-CN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  <a:sym typeface="Fira Sans Extra Condensed SemiBold"/>
            </a:endParaRPr>
          </a:p>
          <a:p>
            <a:pPr algn="r">
              <a:lnSpc>
                <a:spcPct val="150000"/>
              </a:lnSpc>
            </a:pPr>
            <a:r>
              <a: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他们想要的应用、流程或机器人</a:t>
            </a:r>
            <a:endParaRPr lang="en-US" altLang="zh-CN" b="1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Copilot </a:t>
            </a: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可以帮助开发者和最终用户</a:t>
            </a:r>
            <a:endParaRPr lang="en-US" altLang="zh-CN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更快更容易地构建和使用低代码解决方案</a:t>
            </a:r>
            <a:endParaRPr lang="zh-CN" altLang="en-US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6496" y="523656"/>
            <a:ext cx="3179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  <a:cs typeface="Arial" charset="0"/>
              </a:rPr>
              <a:t>AI Mentor Studio</a:t>
            </a:r>
            <a:endParaRPr lang="zh-CN" altLang="en-US" sz="2800" b="1">
              <a:solidFill>
                <a:prstClr val="black"/>
              </a:solidFill>
              <a:latin typeface="Arial" charset="0"/>
              <a:ea typeface="微软雅黑" pitchFamily="34" charset="-122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1362" y="1802731"/>
            <a:ext cx="7153275" cy="3581400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11510" y="2873811"/>
            <a:ext cx="3416320" cy="143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帮助提高应用程序的质量和可维护性</a:t>
            </a:r>
            <a:b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</a:br>
            <a:r>
              <a: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分析你的代码，给出建议和反馈</a:t>
            </a:r>
            <a:endParaRPr lang="en-US" altLang="zh-CN" b="1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AI Mentor </a:t>
            </a: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包含五个方面的指导</a:t>
            </a:r>
            <a:endParaRPr lang="en-US" altLang="zh-CN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代码、架构、安全、性能和可维护性</a:t>
            </a:r>
            <a:endParaRPr lang="zh-CN" altLang="en-US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-Assisted Development with Mendix Low-Co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01361" y="1620473"/>
            <a:ext cx="7014957" cy="39459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6496" y="523656"/>
            <a:ext cx="25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prstClr val="black"/>
                </a:solidFill>
                <a:latin typeface="Arial" charset="0"/>
                <a:ea typeface="微软雅黑" pitchFamily="34" charset="-122"/>
                <a:cs typeface="Arial" charset="0"/>
              </a:rPr>
              <a:t>Mendix Assist</a:t>
            </a:r>
            <a:endParaRPr lang="zh-CN" altLang="en-US" sz="2800" b="1">
              <a:solidFill>
                <a:prstClr val="black"/>
              </a:solidFill>
              <a:latin typeface="Arial" charset="0"/>
              <a:ea typeface="微软雅黑" pitchFamily="34" charset="-122"/>
              <a:cs typeface="Arial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438" y="2873811"/>
            <a:ext cx="3775393" cy="143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  <a:t>帮助开发团队更快、更一致、更高质量地</a:t>
            </a:r>
            <a:b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  <a:sym typeface="Fira Sans Extra Condensed SemiBold"/>
              </a:rPr>
            </a:br>
            <a:r>
              <a: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建模和交付 </a:t>
            </a:r>
            <a:r>
              <a:rPr lang="en-US" altLang="zh-CN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Mendix </a:t>
            </a:r>
            <a:r>
              <a: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应用程序</a:t>
            </a:r>
            <a:endParaRPr lang="en-US" altLang="zh-CN" b="1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Assist </a:t>
            </a: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包括逻辑、性能、页面三种机器人</a:t>
            </a:r>
            <a:endParaRPr lang="en-US" altLang="zh-CN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>
                <a:solidFill>
                  <a:srgbClr val="2F2F2F"/>
                </a:solidFill>
                <a:latin typeface="微软雅黑" pitchFamily="34" charset="-122"/>
                <a:ea typeface="微软雅黑" pitchFamily="34" charset="-122"/>
              </a:rPr>
              <a:t>用于应用程序开发生命周期的特定领域或阶段</a:t>
            </a:r>
            <a:endParaRPr lang="zh-CN" altLang="en-US" sz="1400" b="1">
              <a:solidFill>
                <a:srgbClr val="2F2F2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6496" y="523656"/>
            <a:ext cx="4624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 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与传统 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的区别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303" y="2982248"/>
            <a:ext cx="2818578" cy="1457383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72423" y="2366180"/>
            <a:ext cx="2358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 </a:t>
            </a:r>
            <a:r>
              <a:rPr lang="en-US" altLang="zh-CN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 </a:t>
            </a:r>
            <a:r>
              <a:rPr lang="zh-CN" alt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可以创造数据</a:t>
            </a:r>
            <a:endParaRPr lang="zh-CN" altLang="en-US" sz="16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9818" y="472156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关键词：</a:t>
            </a:r>
            <a:r>
              <a:rPr lang="zh-CN" altLang="en-US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创造</a:t>
            </a:r>
            <a:endParaRPr lang="zh-CN" altLang="en-US" sz="2400" b="1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094" y="2977079"/>
            <a:ext cx="2925104" cy="1462552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554" y="2977079"/>
            <a:ext cx="2799143" cy="146255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26791" y="2366180"/>
            <a:ext cx="4615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传统 </a:t>
            </a:r>
            <a:r>
              <a:rPr lang="en-US" altLang="zh-CN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 </a:t>
            </a:r>
            <a:r>
              <a:rPr lang="zh-CN" altLang="en-US" sz="160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只能根据已有数据进行分析、判断、预测</a:t>
            </a:r>
            <a:endParaRPr lang="zh-CN" altLang="en-US" sz="160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83373" y="471639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关键词：</a:t>
            </a:r>
            <a:r>
              <a:rPr lang="zh-CN" altLang="en-US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协助</a:t>
            </a:r>
            <a:endParaRPr lang="zh-CN" altLang="en-US" sz="2400" b="1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443445" y="2884342"/>
            <a:ext cx="0" cy="1692931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50000"/>
                <a:lumOff val="50000"/>
                <a:alpha val="50000"/>
              </a:sysClr>
            </a:solidFill>
            <a:prstDash val="solid"/>
            <a:miter lim="800000"/>
            <a:tailEnd type="none"/>
          </a:ln>
          <a:effectLst/>
        </p:spPr>
      </p:cxnSp>
      <p:sp>
        <p:nvSpPr>
          <p:cNvPr id="13" name="文本框 12"/>
          <p:cNvSpPr txBox="1"/>
          <p:nvPr/>
        </p:nvSpPr>
        <p:spPr>
          <a:xfrm>
            <a:off x="6101135" y="2993081"/>
            <a:ext cx="6950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solidFill>
                  <a:prstClr val="black">
                    <a:alpha val="18000"/>
                  </a:prstClr>
                </a:solidFill>
                <a:latin typeface="Arial" charset="0"/>
                <a:ea typeface="黑体" charset="-122"/>
              </a:rPr>
              <a:t>B</a:t>
            </a:r>
            <a:endParaRPr lang="zh-CN" altLang="en-US" sz="8800" b="1">
              <a:solidFill>
                <a:prstClr val="black">
                  <a:alpha val="18000"/>
                </a:prstClr>
              </a:solidFill>
              <a:latin typeface="Arial" charset="0"/>
              <a:ea typeface="黑体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02614" y="3008647"/>
            <a:ext cx="6950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solidFill>
                  <a:prstClr val="white">
                    <a:alpha val="54000"/>
                  </a:prstClr>
                </a:solidFill>
                <a:latin typeface="Arial" charset="0"/>
                <a:ea typeface="黑体" charset="-122"/>
              </a:rPr>
              <a:t>I</a:t>
            </a:r>
            <a:endParaRPr lang="zh-CN" altLang="en-US" sz="8800" b="1">
              <a:solidFill>
                <a:prstClr val="white">
                  <a:alpha val="54000"/>
                </a:prstClr>
              </a:solidFill>
              <a:latin typeface="Arial" charset="0"/>
              <a:ea typeface="黑体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2310" y="1450188"/>
            <a:ext cx="4009670" cy="4393467"/>
          </a:xfrm>
          <a:prstGeom prst="rect">
            <a:avLst/>
          </a:prstGeom>
          <a:ln w="6350">
            <a:solidFill>
              <a:sysClr val="window" lastClr="FFFFFF">
                <a:lumMod val="65000"/>
              </a:sys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456496" y="523656"/>
            <a:ext cx="3661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生成式 </a:t>
            </a:r>
            <a:r>
              <a:rPr lang="en-US" altLang="zh-CN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AI </a:t>
            </a:r>
            <a:r>
              <a:rPr lang="zh-CN" altLang="en-US" sz="2800" b="1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的应用场景</a:t>
            </a:r>
            <a:endParaRPr lang="zh-CN" altLang="en-US" sz="2800" b="1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5839" y="1668110"/>
            <a:ext cx="5458326" cy="3957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文本生成</a:t>
            </a:r>
            <a:r>
              <a: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输出新的文字，比如输出与某个作家的风格类似的文章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图像生成</a:t>
            </a:r>
            <a:r>
              <a: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生成新的图像，模拟某个画家的风格生成新的作品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音频生成</a:t>
            </a:r>
            <a:r>
              <a: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生成新的音乐，造出某人逼真的音频，达到以假乱真的效果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视频生成</a:t>
            </a:r>
            <a:r>
              <a: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生成新视频，比如新的动画，与之前的风格保存一致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自动编程</a:t>
            </a:r>
            <a:r>
              <a: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自动生成代码，实现特定的功能，提高编程效率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聊天机器</a:t>
            </a:r>
            <a:r>
              <a:rPr lang="zh-CN" altLang="en-US" sz="16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自动进行对话，实现客户服务类功能，或用于问题的答复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游戏设计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生成新的游戏关卡，或生成新的道具，皮肤等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药物研发  </a:t>
            </a:r>
            <a:r>
              <a:rPr lang="zh-CN" altLang="en-US" sz="120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帮助发现新的药物候选物，加速药物开发过程</a:t>
            </a:r>
            <a:endParaRPr lang="zh-CN" altLang="en-US" sz="12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宽屏</PresentationFormat>
  <Paragraphs>366</Paragraphs>
  <Slides>0</Slides>
  <Notes>4</Notes>
  <HiddenSlides>0</HiddenSlides>
  <MMClips>3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宋体</vt:lpstr>
      <vt:lpstr>Wingdings</vt:lpstr>
      <vt:lpstr>黑体</vt:lpstr>
      <vt:lpstr>阿里巴巴普惠体 R</vt:lpstr>
      <vt:lpstr>微软雅黑</vt:lpstr>
      <vt:lpstr>Fira Sans Extra Condensed SemiBold</vt:lpstr>
      <vt:lpstr>Calibri</vt:lpstr>
      <vt:lpstr>等线 Light</vt:lpstr>
      <vt:lpstr>Helvetica Neue</vt:lpstr>
      <vt:lpstr>FZLanTingHeiS-L-GB</vt:lpstr>
      <vt:lpstr>FZLanTingHeiS-DB-GB</vt:lpstr>
      <vt:lpstr>Huawei Sans Medium</vt:lpstr>
      <vt:lpstr>D-DIN</vt:lpstr>
      <vt:lpstr>Alibaba PuHuiTi</vt:lpstr>
      <vt:lpstr>阿里巴巴普惠体 B</vt:lpstr>
      <vt:lpstr>Calibri Light</vt:lpstr>
      <vt:lpstr>阿里巴巴普惠体 Medium</vt:lpstr>
      <vt:lpstr>Raleway</vt:lpstr>
      <vt:lpstr>等线</vt:lpstr>
      <vt:lpstr>Office 主题​​</vt:lpstr>
      <vt:lpstr>生成式AI与开源低代码引擎的结合及应用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✘✘✘</dc:creator>
  <cp:lastModifiedBy>iPhone</cp:lastModifiedBy>
  <cp:revision>44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6A8C30C2180C2F3863073A65959DA351_31</vt:lpwstr>
  </property>
  <property fmtid="{D5CDD505-2E9C-101B-9397-08002B2CF9AE}" pid="3" name="KSOProductBuildVer">
    <vt:lpwstr>2052-12.4.4</vt:lpwstr>
  </property>
  <property fmtid="{D5CDD505-2E9C-101B-9397-08002B2CF9AE}" pid="4" name="_2015_ms_pID_725343">
    <vt:lpwstr>(3)REyRJfnnV1jahKocfpc6HZdfI19FFZv0pQa0M3BhaiyF+4hdV6okSPQ1zolRJdvGlqrq6NWq
GQw2+FR4ityWzMIYL9+32e6GB/lOGzE1AzJ4d9mE/WFpHm/6kga0pQfzelC4ff1CDNQGLlFX
Ge5jqFSlphOPr0XkfrOcaK/D6LL966QLFbjRKBaAkVXQuBgX46+Mp4qfVlXMw+zcFJPwtMB1
18T0IQ/89DS1ONWy9s</vt:lpwstr>
  </property>
  <property fmtid="{D5CDD505-2E9C-101B-9397-08002B2CF9AE}" pid="5" name="_2015_ms_pID_7253431">
    <vt:lpwstr>Ty9mBU32ZQJ5NoSVcWkrt2PtkwghV9QyH1TD6tNLpG8OEVvFjXM6/L
z6ABFK4GMTGq1MsynVFGgukrUlbNHRyOBeKku1nrob0QlotibfTQRFEmUiA6+mo8yBqoZEOD
3S2iv6x6gnWQJCjEqozA5iSMNHWR105aeIEezcui7VnfjLgOIbvmJTh1NZZuZYPbfllxZGGO
qsnr8NduSKS8BXo35HQ9fhKh4mbLUa18Sh3W</vt:lpwstr>
  </property>
  <property fmtid="{D5CDD505-2E9C-101B-9397-08002B2CF9AE}" pid="6" name="_2015_ms_pID_7253432">
    <vt:lpwstr>+w==</vt:lpwstr>
  </property>
</Properties>
</file>