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8" r:id="rId4"/>
    <p:sldId id="844" r:id="rId5"/>
    <p:sldId id="845" r:id="rId6"/>
    <p:sldId id="850" r:id="rId8"/>
    <p:sldId id="259" r:id="rId9"/>
    <p:sldId id="851" r:id="rId10"/>
    <p:sldId id="853" r:id="rId11"/>
    <p:sldId id="854" r:id="rId12"/>
    <p:sldId id="846" r:id="rId13"/>
    <p:sldId id="857" r:id="rId14"/>
    <p:sldId id="849"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5"/>
    <a:srgbClr val="A5D7F2"/>
    <a:srgbClr val="FFE5CB"/>
    <a:srgbClr val="6EAAC6"/>
    <a:srgbClr val="5AB0D8"/>
    <a:srgbClr val="36A9E3"/>
    <a:srgbClr val="B7DFF4"/>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1126"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79.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我们傲空间接下来关于智能信息架构的计划</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12.xml"/><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2.xml"/><Relationship Id="rId7" Type="http://schemas.openxmlformats.org/officeDocument/2006/relationships/image" Target="../media/image10.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9" Type="http://schemas.openxmlformats.org/officeDocument/2006/relationships/tags" Target="../tags/tag29.xml"/><Relationship Id="rId18" Type="http://schemas.openxmlformats.org/officeDocument/2006/relationships/image" Target="../media/image7.png"/><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image" Target="../media/image6.png"/><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image" Target="../media/image2.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黑体" panose="02010609060101010101" charset="-122"/>
                <a:ea typeface="黑体" panose="02010609060101010101" charset="-122"/>
                <a:cs typeface="黑体" panose="02010609060101010101" charset="-122"/>
              </a:defRPr>
            </a:lvl1pPr>
          </a:lstStyle>
          <a:p>
            <a:r>
              <a:rPr lang="zh-CN" altLang="en-US" smtClean="0"/>
              <a:t>单击此处编辑</a:t>
            </a:r>
            <a:br>
              <a:rPr lang="zh-CN" altLang="en-US" smtClean="0"/>
            </a:br>
            <a:r>
              <a:rPr lang="zh-CN" altLang="en-US" smtClean="0"/>
              <a:t>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3"/>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p:nvPr>
        </p:nvSpPr>
        <p:spPr>
          <a:xfrm>
            <a:off x="756920" y="3779520"/>
            <a:ext cx="6135370" cy="866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alphaModFix amt="23000"/>
          </a:blip>
          <a:stretch>
            <a:fillRect/>
          </a:stretch>
        </p:blipFill>
        <p:spPr>
          <a:xfrm>
            <a:off x="3669665" y="-635"/>
            <a:ext cx="8421370" cy="6858000"/>
          </a:xfrm>
          <a:prstGeom prst="rect">
            <a:avLst/>
          </a:prstGeom>
        </p:spPr>
      </p:pic>
      <p:pic>
        <p:nvPicPr>
          <p:cNvPr id="24" name="图片 23" descr="LOGO"/>
          <p:cNvPicPr>
            <a:picLocks noChangeAspect="1"/>
          </p:cNvPicPr>
          <p:nvPr userDrawn="1">
            <p:custDataLst>
              <p:tags r:id="rId3"/>
            </p:custDataLst>
          </p:nvPr>
        </p:nvPicPr>
        <p:blipFill>
          <a:blip r:embed="rId4"/>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5"/>
            </p:custDataLst>
          </p:nvPr>
        </p:nvPicPr>
        <p:blipFill>
          <a:blip r:embed="rId6"/>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vl1pPr>
            <a:lvl2pPr marL="457200" indent="0">
              <a:buNone/>
              <a:defRPr/>
            </a:lvl2pPr>
          </a:lstStyle>
          <a:p>
            <a:pPr lvl="0"/>
            <a:r>
              <a:rPr lang="zh-CN" altLang="en-US"/>
              <a:t>单击此处编辑母版文本样式</a:t>
            </a:r>
            <a:endParaRPr lang="zh-CN" altLang="en-US"/>
          </a:p>
        </p:txBody>
      </p:sp>
      <p:pic>
        <p:nvPicPr>
          <p:cNvPr id="23" name="图片 22" descr="小O"/>
          <p:cNvPicPr>
            <a:picLocks noChangeAspect="1"/>
          </p:cNvPicPr>
          <p:nvPr userDrawn="1"/>
        </p:nvPicPr>
        <p:blipFill>
          <a:blip r:embed="rId7"/>
          <a:stretch>
            <a:fillRect/>
          </a:stretch>
        </p:blipFill>
        <p:spPr>
          <a:xfrm>
            <a:off x="10833100" y="3560445"/>
            <a:ext cx="547370" cy="6172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sp>
        <p:nvSpPr>
          <p:cNvPr id="9" name="椭圆 8"/>
          <p:cNvSpPr/>
          <p:nvPr userDrawn="1">
            <p:custDataLst>
              <p:tags r:id="rId4"/>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userDrawn="1">
            <p:custDataLst>
              <p:tags r:id="rId5"/>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0" name="图片 39" descr="山3"/>
          <p:cNvPicPr>
            <a:picLocks noChangeAspect="1"/>
          </p:cNvPicPr>
          <p:nvPr userDrawn="1">
            <p:custDataLst>
              <p:tags r:id="rId6"/>
            </p:custDataLst>
          </p:nvPr>
        </p:nvPicPr>
        <p:blipFill>
          <a:blip r:embed="rId7"/>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8"/>
          <a:stretch>
            <a:fillRect/>
          </a:stretch>
        </p:blipFill>
        <p:spPr>
          <a:xfrm flipH="1">
            <a:off x="635" y="4455160"/>
            <a:ext cx="2573020" cy="2484755"/>
          </a:xfrm>
          <a:prstGeom prst="rect">
            <a:avLst/>
          </a:prstGeom>
        </p:spPr>
      </p:pic>
      <p:sp>
        <p:nvSpPr>
          <p:cNvPr id="6" name="椭圆 5"/>
          <p:cNvSpPr/>
          <p:nvPr userDrawn="1">
            <p:custDataLst>
              <p:tags r:id="rId9"/>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内容占位符 7"/>
          <p:cNvSpPr>
            <a:spLocks noGrp="1"/>
          </p:cNvSpPr>
          <p:nvPr>
            <p:ph idx="1"/>
          </p:nvPr>
        </p:nvSpPr>
        <p:spPr/>
        <p:txBody>
          <a:bodyPr/>
          <a:lstStyle>
            <a:lvl1pPr marL="0" indent="0">
              <a:buNone/>
              <a:defRPr/>
            </a:lvl1pPr>
            <a:lvl2pPr marL="457200" indent="0">
              <a:buNone/>
              <a:defRPr/>
            </a:lvl2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8" name="图片 7" descr="山1"/>
          <p:cNvPicPr>
            <a:picLocks noChangeAspect="1"/>
          </p:cNvPicPr>
          <p:nvPr userDrawn="1"/>
        </p:nvPicPr>
        <p:blipFill>
          <a:blip r:embed="rId2"/>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3"/>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4"/>
            </p:custDataLst>
          </p:nvPr>
        </p:nvPicPr>
        <p:blipFill>
          <a:blip r:embed="rId5"/>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6"/>
            </p:custDataLst>
          </p:nvPr>
        </p:nvPicPr>
        <p:blipFill>
          <a:blip r:embed="rId7"/>
          <a:stretch>
            <a:fillRect/>
          </a:stretch>
        </p:blipFill>
        <p:spPr>
          <a:xfrm flipH="1">
            <a:off x="-104775" y="5579110"/>
            <a:ext cx="3269615" cy="2165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marL="0" indent="0">
              <a:buNone/>
              <a:defRPr>
                <a:solidFill>
                  <a:srgbClr val="445185"/>
                </a:solidFill>
              </a:defRPr>
            </a:lvl1pPr>
            <a:lvl2pPr marL="457200" indent="0">
              <a:buNone/>
              <a:defRPr/>
            </a:lvl2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7" name="图片 6" descr="山3"/>
          <p:cNvPicPr>
            <a:picLocks noChangeAspect="1"/>
          </p:cNvPicPr>
          <p:nvPr userDrawn="1"/>
        </p:nvPicPr>
        <p:blipFill>
          <a:blip r:embed="rId4"/>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5"/>
          <a:stretch>
            <a:fillRect/>
          </a:stretch>
        </p:blipFill>
        <p:spPr>
          <a:xfrm>
            <a:off x="0" y="5182870"/>
            <a:ext cx="2282190" cy="1675130"/>
          </a:xfrm>
          <a:prstGeom prst="rect">
            <a:avLst/>
          </a:prstGeom>
        </p:spPr>
      </p:pic>
      <p:sp>
        <p:nvSpPr>
          <p:cNvPr id="19" name="椭圆 18"/>
          <p:cNvSpPr/>
          <p:nvPr userDrawn="1">
            <p:custDataLst>
              <p:tags r:id="rId6"/>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userDrawn="1">
            <p:custDataLst>
              <p:tags r:id="rId7"/>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userDrawn="1">
            <p:custDataLst>
              <p:tags r:id="rId8"/>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8" name="Rectangle 50"/>
          <p:cNvSpPr/>
          <p:nvPr userDrawn="1">
            <p:custDataLst>
              <p:tags r:id="rId2"/>
            </p:custDataLst>
          </p:nvPr>
        </p:nvSpPr>
        <p:spPr>
          <a:xfrm>
            <a:off x="1011945" y="3774594"/>
            <a:ext cx="2672080" cy="1383665"/>
          </a:xfrm>
          <a:prstGeom prst="rect">
            <a:avLst/>
          </a:prstGeom>
        </p:spPr>
        <p:txBody>
          <a:bodyPr wrap="none">
            <a:spAutoFit/>
          </a:bodyPr>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微信公众号：开源社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视频号：开源社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新浪微博：开源社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en-US" sz="1400" kern="1700" dirty="0">
                <a:solidFill>
                  <a:srgbClr val="445185"/>
                </a:solidFill>
                <a:latin typeface="黑体" panose="02010609060101010101" charset="-122"/>
                <a:ea typeface="黑体" panose="02010609060101010101" charset="-122"/>
                <a:cs typeface="黑体" panose="02010609060101010101" charset="-122"/>
              </a:rPr>
              <a:t>B</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站：</a:t>
            </a:r>
            <a:r>
              <a:rPr lang="zh-CN" altLang="en-US" sz="1400" kern="1700" dirty="0">
                <a:solidFill>
                  <a:srgbClr val="445185"/>
                </a:solidFill>
                <a:latin typeface="黑体" panose="02010609060101010101" charset="-122"/>
                <a:ea typeface="黑体" panose="02010609060101010101" charset="-122"/>
                <a:cs typeface="黑体" panose="02010609060101010101" charset="-122"/>
                <a:sym typeface="+mn-ea"/>
              </a:rPr>
              <a:t>开源社</a:t>
            </a:r>
            <a:r>
              <a:rPr lang="en-US" sz="1400" kern="1700" dirty="0">
                <a:solidFill>
                  <a:srgbClr val="445185"/>
                </a:solidFill>
                <a:latin typeface="黑体" panose="02010609060101010101" charset="-122"/>
                <a:ea typeface="黑体" panose="02010609060101010101" charset="-122"/>
                <a:cs typeface="黑体" panose="02010609060101010101" charset="-122"/>
                <a:sym typeface="+mn-ea"/>
              </a:rPr>
              <a:t>KAIYUANSHE</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p:txBody>
      </p:sp>
      <p:sp>
        <p:nvSpPr>
          <p:cNvPr id="40" name="Rectangle 50"/>
          <p:cNvSpPr/>
          <p:nvPr userDrawn="1">
            <p:custDataLst>
              <p:tags r:id="rId3"/>
            </p:custDataLst>
          </p:nvPr>
        </p:nvSpPr>
        <p:spPr>
          <a:xfrm>
            <a:off x="4531809" y="3774594"/>
            <a:ext cx="2405380" cy="1383665"/>
          </a:xfrm>
          <a:prstGeom prst="rect">
            <a:avLst/>
          </a:prstGeom>
        </p:spPr>
        <p:txBody>
          <a:bodyPr wrap="none">
            <a:spAutoFit/>
          </a:bodyPr>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简书：开源社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头条：开源社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Facebook</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a:t>
            </a:r>
            <a:r>
              <a:rPr lang="en-US" altLang="zh-CN" sz="1400" kern="1700" dirty="0" err="1">
                <a:solidFill>
                  <a:srgbClr val="445185"/>
                </a:solidFill>
                <a:latin typeface="黑体" panose="02010609060101010101" charset="-122"/>
                <a:ea typeface="黑体" panose="02010609060101010101" charset="-122"/>
                <a:cs typeface="黑体" panose="02010609060101010101" charset="-122"/>
              </a:rPr>
              <a:t>KaiyuansheChina</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Twitter</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：开源社</a:t>
            </a:r>
            <a:r>
              <a:rPr lang="en-US" altLang="zh-CN"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p:txBody>
      </p:sp>
      <p:grpSp>
        <p:nvGrpSpPr>
          <p:cNvPr id="30" name="组合 29"/>
          <p:cNvGrpSpPr/>
          <p:nvPr userDrawn="1"/>
        </p:nvGrpSpPr>
        <p:grpSpPr>
          <a:xfrm>
            <a:off x="8078470" y="3173095"/>
            <a:ext cx="1470025" cy="2292130"/>
            <a:chOff x="15532" y="5341"/>
            <a:chExt cx="2488" cy="3878"/>
          </a:xfrm>
        </p:grpSpPr>
        <p:sp>
          <p:nvSpPr>
            <p:cNvPr id="5" name="矩形 4"/>
            <p:cNvSpPr/>
            <p:nvPr>
              <p:custDataLst>
                <p:tags r:id="rId4"/>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custDataLst>
                <p:tags r:id="rId5"/>
              </p:custDataLst>
            </p:nvPr>
          </p:nvSpPr>
          <p:spPr>
            <a:xfrm>
              <a:off x="15532" y="8804"/>
              <a:ext cx="2488" cy="415"/>
            </a:xfrm>
            <a:prstGeom prst="rect">
              <a:avLst/>
            </a:prstGeom>
            <a:noFill/>
          </p:spPr>
          <p:txBody>
            <a:bodyPr wrap="square" rtlCol="0">
              <a:spAutoFit/>
            </a:bodyPr>
            <a:p>
              <a:pPr algn="ctr"/>
              <a:r>
                <a:rPr lang="zh-CN" altLang="en-US" sz="1000" dirty="0">
                  <a:solidFill>
                    <a:srgbClr val="445185"/>
                  </a:solidFill>
                  <a:latin typeface="黑体" panose="02010609060101010101" charset="-122"/>
                  <a:ea typeface="黑体" panose="02010609060101010101" charset="-122"/>
                </a:rPr>
                <a:t>扫码关注开源社公众号</a:t>
              </a:r>
              <a:endParaRPr lang="zh-CN" altLang="en-US" sz="1000" dirty="0">
                <a:solidFill>
                  <a:srgbClr val="445185"/>
                </a:solidFill>
                <a:latin typeface="黑体" panose="02010609060101010101" charset="-122"/>
                <a:ea typeface="黑体" panose="02010609060101010101" charset="-122"/>
              </a:endParaRPr>
            </a:p>
          </p:txBody>
        </p:sp>
        <p:pic>
          <p:nvPicPr>
            <p:cNvPr id="38" name="图片 37"/>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8"/>
              </p:custDataLst>
            </p:nvPr>
          </p:nvPicPr>
          <p:blipFill>
            <a:blip r:embed="rId9"/>
            <a:stretch>
              <a:fillRect/>
            </a:stretch>
          </p:blipFill>
          <p:spPr>
            <a:xfrm rot="20940000">
              <a:off x="16312" y="5341"/>
              <a:ext cx="980" cy="1105"/>
            </a:xfrm>
            <a:prstGeom prst="rect">
              <a:avLst/>
            </a:prstGeom>
          </p:spPr>
        </p:pic>
      </p:grpSp>
      <p:pic>
        <p:nvPicPr>
          <p:cNvPr id="24" name="图片 23" descr="LOGO"/>
          <p:cNvPicPr>
            <a:picLocks noChangeAspect="1"/>
          </p:cNvPicPr>
          <p:nvPr userDrawn="1">
            <p:custDataLst>
              <p:tags r:id="rId10"/>
            </p:custDataLst>
          </p:nvPr>
        </p:nvPicPr>
        <p:blipFill>
          <a:blip r:embed="rId11"/>
          <a:stretch>
            <a:fillRect/>
          </a:stretch>
        </p:blipFill>
        <p:spPr>
          <a:xfrm>
            <a:off x="9364345" y="561975"/>
            <a:ext cx="1807845" cy="608965"/>
          </a:xfrm>
          <a:prstGeom prst="rect">
            <a:avLst/>
          </a:prstGeom>
        </p:spPr>
      </p:pic>
      <p:sp>
        <p:nvSpPr>
          <p:cNvPr id="19" name="椭圆 18"/>
          <p:cNvSpPr/>
          <p:nvPr userDrawn="1">
            <p:custDataLst>
              <p:tags r:id="rId12"/>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userDrawn="1">
            <p:custDataLst>
              <p:tags r:id="rId13"/>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山3"/>
          <p:cNvPicPr>
            <a:picLocks noChangeAspect="1"/>
          </p:cNvPicPr>
          <p:nvPr userDrawn="1">
            <p:custDataLst>
              <p:tags r:id="rId14"/>
            </p:custDataLst>
          </p:nvPr>
        </p:nvPicPr>
        <p:blipFill>
          <a:blip r:embed="rId15"/>
          <a:stretch>
            <a:fillRect/>
          </a:stretch>
        </p:blipFill>
        <p:spPr>
          <a:xfrm flipH="1">
            <a:off x="-706755" y="5791835"/>
            <a:ext cx="3825875" cy="1066165"/>
          </a:xfrm>
          <a:prstGeom prst="rect">
            <a:avLst/>
          </a:prstGeom>
        </p:spPr>
      </p:pic>
      <p:sp>
        <p:nvSpPr>
          <p:cNvPr id="15" name="椭圆 14"/>
          <p:cNvSpPr/>
          <p:nvPr userDrawn="1">
            <p:custDataLst>
              <p:tags r:id="rId16"/>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descr="山2"/>
          <p:cNvPicPr>
            <a:picLocks noChangeAspect="1"/>
          </p:cNvPicPr>
          <p:nvPr userDrawn="1">
            <p:custDataLst>
              <p:tags r:id="rId17"/>
            </p:custDataLst>
          </p:nvPr>
        </p:nvPicPr>
        <p:blipFill>
          <a:blip r:embed="rId18"/>
          <a:stretch>
            <a:fillRect/>
          </a:stretch>
        </p:blipFill>
        <p:spPr>
          <a:xfrm>
            <a:off x="10738485" y="4728210"/>
            <a:ext cx="1453515" cy="2548890"/>
          </a:xfrm>
          <a:prstGeom prst="rect">
            <a:avLst/>
          </a:prstGeom>
        </p:spPr>
      </p:pic>
      <p:sp>
        <p:nvSpPr>
          <p:cNvPr id="3" name="文本框 2"/>
          <p:cNvSpPr txBox="1"/>
          <p:nvPr userDrawn="1">
            <p:custDataLst>
              <p:tags r:id="rId19"/>
            </p:custDataLst>
          </p:nvPr>
        </p:nvSpPr>
        <p:spPr>
          <a:xfrm>
            <a:off x="9926955" y="5224380"/>
            <a:ext cx="1470025" cy="245110"/>
          </a:xfrm>
          <a:prstGeom prst="rect">
            <a:avLst/>
          </a:prstGeom>
          <a:noFill/>
        </p:spPr>
        <p:txBody>
          <a:bodyPr wrap="square" rtlCol="0">
            <a:spAutoFit/>
          </a:bodyPr>
          <a:p>
            <a:pPr algn="ctr"/>
            <a:r>
              <a:rPr lang="zh-CN" altLang="en-US" sz="1000" dirty="0">
                <a:solidFill>
                  <a:srgbClr val="445185"/>
                </a:solidFill>
                <a:latin typeface="阿里巴巴普惠体 R" panose="00020600040101010101" charset="-122"/>
                <a:ea typeface="阿里巴巴普惠体 R" panose="00020600040101010101" charset="-122"/>
              </a:rPr>
              <a:t>扫码</a:t>
            </a:r>
            <a:r>
              <a:rPr lang="zh-CN" altLang="en-US" sz="1000" dirty="0">
                <a:solidFill>
                  <a:srgbClr val="445185"/>
                </a:solidFill>
                <a:latin typeface="阿里巴巴普惠体 R" panose="00020600040101010101" charset="-122"/>
                <a:ea typeface="阿里巴巴普惠体 R" panose="00020600040101010101" charset="-122"/>
              </a:rPr>
              <a:t>添加讲师联系</a:t>
            </a:r>
            <a:r>
              <a:rPr lang="zh-CN" altLang="en-US" sz="1000" dirty="0">
                <a:solidFill>
                  <a:srgbClr val="445185"/>
                </a:solidFill>
                <a:latin typeface="阿里巴巴普惠体 R" panose="00020600040101010101" charset="-122"/>
                <a:ea typeface="阿里巴巴普惠体 R" panose="00020600040101010101" charset="-122"/>
              </a:rPr>
              <a:t>方式</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p>
            <a:pPr lvl="0"/>
            <a:r>
              <a:rPr lang="zh-CN" altLang="en-US"/>
              <a:t>单击此处编辑母版文本样式</a:t>
            </a:r>
            <a:endParaRPr lang="zh-CN" altLang="en-US"/>
          </a:p>
          <a:p>
            <a:pPr lvl="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fld>
            <a:endParaRPr lang="zh-CN" altLang="en-US"/>
          </a:p>
        </p:txBody>
      </p:sp>
      <p:sp>
        <p:nvSpPr>
          <p:cNvPr id="25" name="文本框 24"/>
          <p:cNvSpPr txBox="1"/>
          <p:nvPr userDrawn="1">
            <p:custDataLst>
              <p:tags r:id="rId8"/>
            </p:custDataLst>
          </p:nvPr>
        </p:nvSpPr>
        <p:spPr>
          <a:xfrm>
            <a:off x="3466187" y="6219374"/>
            <a:ext cx="2514600" cy="275590"/>
          </a:xfrm>
          <a:prstGeom prst="rect">
            <a:avLst/>
          </a:prstGeom>
          <a:noFill/>
        </p:spPr>
        <p:txBody>
          <a:bodyPr wrap="square" rtlCol="0">
            <a:spAutoFit/>
          </a:bodyPr>
          <a:p>
            <a:pPr algn="ctr"/>
            <a:r>
              <a:rPr lang="en-US" altLang="zh-CN" sz="1200" dirty="0">
                <a:solidFill>
                  <a:srgbClr val="363E7D"/>
                </a:solidFill>
                <a:latin typeface="黑体" panose="02010609060101010101" charset="-122"/>
                <a:ea typeface="黑体" panose="02010609060101010101" charset="-122"/>
                <a:cs typeface="黑体" panose="02010609060101010101" charset="-122"/>
              </a:rPr>
              <a:t>2023 </a:t>
            </a:r>
            <a:r>
              <a:rPr lang="zh-CN" altLang="en-US" sz="1200" dirty="0">
                <a:solidFill>
                  <a:srgbClr val="363E7D"/>
                </a:solidFill>
                <a:latin typeface="黑体" panose="02010609060101010101" charset="-122"/>
                <a:ea typeface="黑体" panose="02010609060101010101" charset="-122"/>
                <a:cs typeface="黑体" panose="02010609060101010101" charset="-122"/>
              </a:rPr>
              <a:t>第八届中国开源年会</a:t>
            </a:r>
            <a:endParaRPr lang="zh-CN" altLang="en-US" sz="1200" dirty="0">
              <a:solidFill>
                <a:srgbClr val="363E7D"/>
              </a:solidFill>
              <a:latin typeface="黑体" panose="02010609060101010101" charset="-122"/>
              <a:ea typeface="黑体" panose="02010609060101010101" charset="-122"/>
              <a:cs typeface="黑体" panose="02010609060101010101" charset="-122"/>
            </a:endParaRPr>
          </a:p>
        </p:txBody>
      </p:sp>
      <p:sp>
        <p:nvSpPr>
          <p:cNvPr id="26" name="文本框 25"/>
          <p:cNvSpPr txBox="1"/>
          <p:nvPr userDrawn="1">
            <p:custDataLst>
              <p:tags r:id="rId9"/>
            </p:custDataLst>
          </p:nvPr>
        </p:nvSpPr>
        <p:spPr>
          <a:xfrm>
            <a:off x="5836920" y="6210662"/>
            <a:ext cx="2205275" cy="275590"/>
          </a:xfrm>
          <a:prstGeom prst="rect">
            <a:avLst/>
          </a:prstGeom>
          <a:noFill/>
        </p:spPr>
        <p:txBody>
          <a:bodyPr wrap="square" rtlCol="0">
            <a:spAutoFit/>
          </a:bodyPr>
          <a:p>
            <a:pPr algn="ctr"/>
            <a:r>
              <a:rPr lang="zh-CN" altLang="en-US" sz="1200" dirty="0">
                <a:solidFill>
                  <a:srgbClr val="363E7D"/>
                </a:solidFill>
                <a:latin typeface="黑体" panose="02010609060101010101" charset="-122"/>
                <a:ea typeface="黑体" panose="02010609060101010101" charset="-122"/>
                <a:sym typeface="+mn-ea"/>
              </a:rPr>
              <a:t>开源：川流不息、山海相映</a:t>
            </a:r>
            <a:endParaRPr lang="zh-CN" altLang="en-US" sz="1200" dirty="0">
              <a:solidFill>
                <a:srgbClr val="363E7D"/>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445185"/>
          </a:solidFill>
          <a:latin typeface="黑体" panose="02010609060101010101" charset="-122"/>
          <a:ea typeface="黑体" panose="02010609060101010101" charset="-122"/>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45185"/>
          </a:solidFill>
          <a:latin typeface="黑体" panose="02010609060101010101" charset="-122"/>
          <a:ea typeface="黑体" panose="02010609060101010101"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tags" Target="../tags/tag3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tags" Target="../tags/tag65.xml"/><Relationship Id="rId4" Type="http://schemas.openxmlformats.org/officeDocument/2006/relationships/image" Target="../media/image23.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hyperlink" Target="https://slack.ao.space/" TargetMode="Externa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hyperlink" Target="https://ao.space/" TargetMode="External"/><Relationship Id="rId17" Type="http://schemas.openxmlformats.org/officeDocument/2006/relationships/notesSlide" Target="../notesSlides/notesSlide7.xml"/><Relationship Id="rId16" Type="http://schemas.openxmlformats.org/officeDocument/2006/relationships/slideLayout" Target="../slideLayouts/slideLayout5.xml"/><Relationship Id="rId15" Type="http://schemas.openxmlformats.org/officeDocument/2006/relationships/image" Target="../media/image27.png"/><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tags" Target="../tags/tag73.xml"/><Relationship Id="rId11" Type="http://schemas.openxmlformats.org/officeDocument/2006/relationships/image" Target="../media/image24.jpeg"/><Relationship Id="rId10" Type="http://schemas.openxmlformats.org/officeDocument/2006/relationships/image" Target="../media/image11.png"/><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tags" Target="../tags/tag78.xml"/><Relationship Id="rId5" Type="http://schemas.openxmlformats.org/officeDocument/2006/relationships/image" Target="../media/image28.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tags" Target="../tags/tag38.xml"/><Relationship Id="rId4" Type="http://schemas.openxmlformats.org/officeDocument/2006/relationships/image" Target="../media/image13.png"/><Relationship Id="rId3" Type="http://schemas.openxmlformats.org/officeDocument/2006/relationships/tags" Target="../tags/tag37.xml"/><Relationship Id="rId2" Type="http://schemas.openxmlformats.org/officeDocument/2006/relationships/image" Target="../media/image12.png"/><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tags" Target="../tags/tag41.xml"/><Relationship Id="rId4" Type="http://schemas.openxmlformats.org/officeDocument/2006/relationships/image" Target="../media/image15.png"/><Relationship Id="rId3" Type="http://schemas.openxmlformats.org/officeDocument/2006/relationships/tags" Target="../tags/tag40.xml"/><Relationship Id="rId2" Type="http://schemas.openxmlformats.org/officeDocument/2006/relationships/image" Target="../media/image14.png"/><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1.png"/><Relationship Id="rId7" Type="http://schemas.openxmlformats.org/officeDocument/2006/relationships/tags" Target="../tags/tag46.xml"/><Relationship Id="rId6" Type="http://schemas.openxmlformats.org/officeDocument/2006/relationships/image" Target="../media/image17.png"/><Relationship Id="rId5" Type="http://schemas.openxmlformats.org/officeDocument/2006/relationships/tags" Target="../tags/tag45.xml"/><Relationship Id="rId4" Type="http://schemas.openxmlformats.org/officeDocument/2006/relationships/image" Target="../media/image16.png"/><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notesSlide" Target="../notesSlides/notesSlide3.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image" Target="../media/image20.png"/><Relationship Id="rId7" Type="http://schemas.openxmlformats.org/officeDocument/2006/relationships/tags" Target="../tags/tag51.xml"/><Relationship Id="rId6" Type="http://schemas.openxmlformats.org/officeDocument/2006/relationships/image" Target="../media/image19.png"/><Relationship Id="rId5" Type="http://schemas.openxmlformats.org/officeDocument/2006/relationships/tags" Target="../tags/tag50.xml"/><Relationship Id="rId4" Type="http://schemas.openxmlformats.org/officeDocument/2006/relationships/image" Target="../media/image18.png"/><Relationship Id="rId3" Type="http://schemas.openxmlformats.org/officeDocument/2006/relationships/tags" Target="../tags/tag49.xml"/><Relationship Id="rId2" Type="http://schemas.openxmlformats.org/officeDocument/2006/relationships/tags" Target="../tags/tag48.xml"/><Relationship Id="rId14" Type="http://schemas.openxmlformats.org/officeDocument/2006/relationships/notesSlide" Target="../notesSlides/notesSlide4.xml"/><Relationship Id="rId13" Type="http://schemas.openxmlformats.org/officeDocument/2006/relationships/slideLayout" Target="../slideLayouts/slideLayout5.xml"/><Relationship Id="rId12" Type="http://schemas.openxmlformats.org/officeDocument/2006/relationships/image" Target="../media/image11.png"/><Relationship Id="rId11" Type="http://schemas.openxmlformats.org/officeDocument/2006/relationships/tags" Target="../tags/tag53.xml"/><Relationship Id="rId10" Type="http://schemas.openxmlformats.org/officeDocument/2006/relationships/image" Target="../media/image21.png"/><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tags" Target="../tags/tag57.xml"/><Relationship Id="rId4" Type="http://schemas.openxmlformats.org/officeDocument/2006/relationships/image" Target="../media/image22.png"/><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tags" Target="../tags/tag61.xml"/><Relationship Id="rId4" Type="http://schemas.openxmlformats.org/officeDocument/2006/relationships/image" Target="../media/image22.png"/><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756920" y="2027555"/>
            <a:ext cx="6134735" cy="1325880"/>
          </a:xfrm>
        </p:spPr>
        <p:txBody>
          <a:bodyPr>
            <a:normAutofit/>
          </a:bodyPr>
          <a:lstStyle/>
          <a:p>
            <a:pPr algn="l">
              <a:lnSpc>
                <a:spcPct val="100000"/>
              </a:lnSpc>
            </a:pPr>
            <a:r>
              <a:rPr b="1" dirty="0">
                <a:solidFill>
                  <a:srgbClr val="363E7D"/>
                </a:solidFill>
                <a:latin typeface="黑体" panose="02010609060101010101" charset="-122"/>
                <a:ea typeface="黑体" panose="02010609060101010101" charset="-122"/>
                <a:cs typeface="黑体" panose="02010609060101010101" charset="-122"/>
              </a:rPr>
              <a:t>Arduino图形化编程介绍</a:t>
            </a:r>
            <a:endParaRPr b="1" dirty="0">
              <a:solidFill>
                <a:srgbClr val="363E7D"/>
              </a:solidFill>
              <a:latin typeface="黑体" panose="02010609060101010101" charset="-122"/>
              <a:ea typeface="黑体" panose="02010609060101010101" charset="-122"/>
              <a:cs typeface="黑体" panose="02010609060101010101" charset="-122"/>
            </a:endParaRPr>
          </a:p>
        </p:txBody>
      </p:sp>
      <p:sp>
        <p:nvSpPr>
          <p:cNvPr id="14" name="副标题 13"/>
          <p:cNvSpPr>
            <a:spLocks noGrp="1"/>
          </p:cNvSpPr>
          <p:nvPr>
            <p:ph type="subTitle" idx="4294967295"/>
          </p:nvPr>
        </p:nvSpPr>
        <p:spPr>
          <a:xfrm>
            <a:off x="756920" y="3799840"/>
            <a:ext cx="6416040" cy="482600"/>
          </a:xfrm>
        </p:spPr>
        <p:txBody>
          <a:bodyPr>
            <a:normAutofit fontScale="80000"/>
          </a:bodyPr>
          <a:lstStyle/>
          <a:p>
            <a:pPr algn="l"/>
            <a:r>
              <a:rPr lang="zh-CN" altLang="en-US" b="1" dirty="0">
                <a:solidFill>
                  <a:srgbClr val="363E7D"/>
                </a:solidFill>
                <a:latin typeface="黑体" panose="02010609060101010101" charset="-122"/>
                <a:ea typeface="黑体" panose="02010609060101010101" charset="-122"/>
                <a:cs typeface="黑体" panose="02010609060101010101" charset="-122"/>
              </a:rPr>
              <a:t>演讲人：马亮</a:t>
            </a:r>
            <a:r>
              <a:rPr lang="en-US" altLang="zh-CN" b="1" dirty="0">
                <a:solidFill>
                  <a:srgbClr val="363E7D"/>
                </a:solidFill>
                <a:latin typeface="黑体" panose="02010609060101010101" charset="-122"/>
                <a:ea typeface="黑体" panose="02010609060101010101" charset="-122"/>
                <a:cs typeface="黑体" panose="02010609060101010101" charset="-122"/>
              </a:rPr>
              <a:t>    </a:t>
            </a:r>
            <a:r>
              <a:rPr lang="zh-CN" altLang="en-US" b="1" dirty="0">
                <a:solidFill>
                  <a:srgbClr val="363E7D"/>
                </a:solidFill>
                <a:latin typeface="黑体" panose="02010609060101010101" charset="-122"/>
                <a:ea typeface="黑体" panose="02010609060101010101" charset="-122"/>
                <a:cs typeface="黑体" panose="02010609060101010101" charset="-122"/>
              </a:rPr>
              <a:t>单位：</a:t>
            </a:r>
            <a:r>
              <a:rPr b="1" dirty="0">
                <a:solidFill>
                  <a:srgbClr val="363E7D"/>
                </a:solidFill>
                <a:latin typeface="黑体" panose="02010609060101010101" charset="-122"/>
                <a:ea typeface="黑体" panose="02010609060101010101" charset="-122"/>
                <a:cs typeface="黑体" panose="02010609060101010101" charset="-122"/>
              </a:rPr>
              <a:t>中科南京软件技术研究院</a:t>
            </a:r>
            <a:endParaRPr b="1" dirty="0">
              <a:solidFill>
                <a:srgbClr val="363E7D"/>
              </a:solidFill>
              <a:latin typeface="黑体" panose="02010609060101010101" charset="-122"/>
              <a:ea typeface="黑体" panose="02010609060101010101" charset="-122"/>
              <a:cs typeface="黑体" panose="02010609060101010101" charset="-122"/>
            </a:endParaRPr>
          </a:p>
        </p:txBody>
      </p:sp>
      <p:pic>
        <p:nvPicPr>
          <p:cNvPr id="13" name="图片 12" descr="横版_中英文组合"/>
          <p:cNvPicPr>
            <a:picLocks noChangeAspect="1"/>
          </p:cNvPicPr>
          <p:nvPr>
            <p:custDataLst>
              <p:tags r:id="rId2"/>
            </p:custDataLst>
          </p:nvPr>
        </p:nvPicPr>
        <p:blipFill>
          <a:blip r:embed="rId3"/>
          <a:stretch>
            <a:fillRect/>
          </a:stretch>
        </p:blipFill>
        <p:spPr>
          <a:xfrm>
            <a:off x="9666605" y="438785"/>
            <a:ext cx="1807845" cy="5289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4" name="标题 3"/>
          <p:cNvSpPr txBox="1"/>
          <p:nvPr>
            <p:custDataLst>
              <p:tags r:id="rId1"/>
            </p:custDataLst>
          </p:nvPr>
        </p:nvSpPr>
        <p:spPr>
          <a:xfrm>
            <a:off x="224790" y="325755"/>
            <a:ext cx="7096125" cy="864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700" dirty="0">
                <a:solidFill>
                  <a:srgbClr val="445185"/>
                </a:solidFill>
                <a:uFillTx/>
                <a:latin typeface="黑体" panose="02010609060101010101" charset="-122"/>
                <a:ea typeface="黑体" panose="02010609060101010101" charset="-122"/>
              </a:rPr>
              <a:t>Mind+</a:t>
            </a:r>
            <a:r>
              <a:rPr lang="zh-CN" altLang="en-US" sz="4700" dirty="0">
                <a:solidFill>
                  <a:srgbClr val="445185"/>
                </a:solidFill>
                <a:uFillTx/>
                <a:latin typeface="黑体" panose="02010609060101010101" charset="-122"/>
                <a:ea typeface="黑体" panose="02010609060101010101" charset="-122"/>
              </a:rPr>
              <a:t>编写超声波测距</a:t>
            </a:r>
            <a:r>
              <a:rPr lang="zh-CN" altLang="en-US" sz="4700" dirty="0">
                <a:solidFill>
                  <a:srgbClr val="445185"/>
                </a:solidFill>
                <a:uFillTx/>
                <a:latin typeface="黑体" panose="02010609060101010101" charset="-122"/>
                <a:ea typeface="黑体" panose="02010609060101010101" charset="-122"/>
              </a:rPr>
              <a:t>程序</a:t>
            </a:r>
            <a:endParaRPr lang="zh-CN" altLang="en-US" sz="4700" dirty="0">
              <a:solidFill>
                <a:srgbClr val="445185"/>
              </a:solidFill>
              <a:uFillTx/>
              <a:latin typeface="黑体" panose="02010609060101010101" charset="-122"/>
              <a:ea typeface="黑体" panose="02010609060101010101" charset="-122"/>
            </a:endParaRPr>
          </a:p>
          <a:p>
            <a:r>
              <a:rPr lang="zh-CN" altLang="en-US" sz="1800" dirty="0">
                <a:solidFill>
                  <a:srgbClr val="445185"/>
                </a:solidFill>
                <a:uFillTx/>
                <a:latin typeface="黑体" panose="02010609060101010101" charset="-122"/>
                <a:ea typeface="黑体" panose="02010609060101010101" charset="-122"/>
              </a:rPr>
              <a:t>编</a:t>
            </a:r>
            <a:r>
              <a:rPr lang="zh-CN" altLang="en-US" sz="1800" dirty="0">
                <a:solidFill>
                  <a:srgbClr val="445185"/>
                </a:solidFill>
                <a:uFillTx/>
                <a:latin typeface="黑体" panose="02010609060101010101" charset="-122"/>
                <a:ea typeface="黑体" panose="02010609060101010101" charset="-122"/>
              </a:rPr>
              <a:t>程</a:t>
            </a:r>
            <a:endParaRPr lang="zh-CN" altLang="en-US" sz="1800" dirty="0">
              <a:solidFill>
                <a:srgbClr val="445185"/>
              </a:solidFill>
              <a:uFillTx/>
              <a:latin typeface="黑体" panose="02010609060101010101" charset="-122"/>
              <a:ea typeface="黑体" panose="02010609060101010101" charset="-122"/>
            </a:endParaRPr>
          </a:p>
        </p:txBody>
      </p:sp>
      <p:sp>
        <p:nvSpPr>
          <p:cNvPr id="5" name="文本占位符 3"/>
          <p:cNvSpPr txBox="1"/>
          <p:nvPr>
            <p:custDataLst>
              <p:tags r:id="rId2"/>
            </p:custDataLst>
          </p:nvPr>
        </p:nvSpPr>
        <p:spPr>
          <a:xfrm>
            <a:off x="535305" y="1718310"/>
            <a:ext cx="2981325" cy="36722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666666"/>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pPr>
            <a:r>
              <a:rPr kumimoji="1" lang="zh-CN" altLang="en-US" sz="1800" dirty="0">
                <a:solidFill>
                  <a:srgbClr val="666666"/>
                </a:solidFill>
                <a:uFillTx/>
              </a:rPr>
              <a:t>右图中，左侧是通过图形模块编写的声波测距及蜂鸣器控制程序。右侧是</a:t>
            </a:r>
            <a:r>
              <a:rPr kumimoji="1" lang="en-US" altLang="zh-CN" sz="1800" dirty="0">
                <a:solidFill>
                  <a:srgbClr val="666666"/>
                </a:solidFill>
                <a:uFillTx/>
              </a:rPr>
              <a:t> Mind+ </a:t>
            </a:r>
            <a:r>
              <a:rPr kumimoji="1" lang="zh-CN" altLang="en-US" sz="1800" dirty="0">
                <a:solidFill>
                  <a:srgbClr val="666666"/>
                </a:solidFill>
                <a:uFillTx/>
              </a:rPr>
              <a:t>自动生成的</a:t>
            </a:r>
            <a:r>
              <a:rPr kumimoji="1" lang="en-US" altLang="zh-CN" sz="1800" dirty="0">
                <a:solidFill>
                  <a:srgbClr val="666666"/>
                </a:solidFill>
                <a:uFillTx/>
              </a:rPr>
              <a:t> C </a:t>
            </a:r>
            <a:r>
              <a:rPr kumimoji="1" lang="zh-CN" altLang="en-US" sz="1800" dirty="0">
                <a:solidFill>
                  <a:srgbClr val="666666"/>
                </a:solidFill>
                <a:uFillTx/>
              </a:rPr>
              <a:t>语言程序。编写完成，点击</a:t>
            </a:r>
            <a:r>
              <a:rPr kumimoji="1" lang="en-US" altLang="zh-CN" sz="1800" dirty="0">
                <a:solidFill>
                  <a:srgbClr val="666666"/>
                </a:solidFill>
                <a:uFillTx/>
              </a:rPr>
              <a:t>”</a:t>
            </a:r>
            <a:r>
              <a:rPr kumimoji="1" lang="zh-CN" altLang="en-US" sz="1800" dirty="0">
                <a:solidFill>
                  <a:srgbClr val="666666"/>
                </a:solidFill>
                <a:uFillTx/>
              </a:rPr>
              <a:t>上传到设备</a:t>
            </a:r>
            <a:r>
              <a:rPr kumimoji="1" lang="en-US" altLang="zh-CN" sz="1800" dirty="0">
                <a:solidFill>
                  <a:srgbClr val="666666"/>
                </a:solidFill>
                <a:uFillTx/>
              </a:rPr>
              <a:t>”</a:t>
            </a:r>
            <a:r>
              <a:rPr kumimoji="1" lang="zh-CN" altLang="en-US" sz="1800" dirty="0">
                <a:solidFill>
                  <a:srgbClr val="666666"/>
                </a:solidFill>
                <a:uFillTx/>
              </a:rPr>
              <a:t>按钮后，程序会被编译、并烧写到</a:t>
            </a:r>
            <a:r>
              <a:rPr kumimoji="1" lang="en-US" altLang="zh-CN" sz="1800" dirty="0">
                <a:solidFill>
                  <a:srgbClr val="666666"/>
                </a:solidFill>
                <a:uFillTx/>
              </a:rPr>
              <a:t> Arduino UNO </a:t>
            </a:r>
            <a:r>
              <a:rPr kumimoji="1" lang="zh-CN" altLang="en-US" sz="1800" dirty="0">
                <a:solidFill>
                  <a:srgbClr val="666666"/>
                </a:solidFill>
                <a:uFillTx/>
              </a:rPr>
              <a:t>的主控芯片</a:t>
            </a:r>
            <a:r>
              <a:rPr lang="zh-CN" altLang="en-US" sz="1800">
                <a:sym typeface="+mn-ea"/>
              </a:rPr>
              <a:t>ATmega328P</a:t>
            </a:r>
            <a:r>
              <a:rPr kumimoji="1" lang="zh-CN" altLang="en-US" sz="1800" dirty="0">
                <a:solidFill>
                  <a:srgbClr val="666666"/>
                </a:solidFill>
                <a:uFillTx/>
              </a:rPr>
              <a:t>中。</a:t>
            </a:r>
            <a:endParaRPr kumimoji="1" lang="zh-CN" altLang="en-US" sz="1800" dirty="0">
              <a:solidFill>
                <a:srgbClr val="666666"/>
              </a:solidFill>
              <a:uFillTx/>
            </a:endParaRPr>
          </a:p>
          <a:p>
            <a:pPr>
              <a:buFont typeface="Wingdings" panose="05000000000000000000" charset="0"/>
            </a:pPr>
            <a:endParaRPr kumimoji="1" lang="zh-CN" altLang="en-US" sz="1800" dirty="0">
              <a:solidFill>
                <a:srgbClr val="666666"/>
              </a:solidFill>
              <a:uFillTx/>
            </a:endParaRPr>
          </a:p>
          <a:p>
            <a:pPr>
              <a:buFont typeface="Wingdings" panose="05000000000000000000" charset="0"/>
            </a:pPr>
            <a:r>
              <a:rPr kumimoji="1" lang="zh-CN" altLang="en-US" sz="1800" dirty="0">
                <a:solidFill>
                  <a:srgbClr val="666666"/>
                </a:solidFill>
                <a:uFillTx/>
              </a:rPr>
              <a:t>程序运行后将手在</a:t>
            </a:r>
            <a:r>
              <a:rPr kumimoji="1" lang="en-US" altLang="zh-CN" sz="1800" dirty="0">
                <a:solidFill>
                  <a:srgbClr val="666666"/>
                </a:solidFill>
                <a:uFillTx/>
              </a:rPr>
              <a:t>“</a:t>
            </a:r>
            <a:r>
              <a:rPr kumimoji="1" lang="zh-CN" altLang="en-US" sz="1800" dirty="0">
                <a:solidFill>
                  <a:srgbClr val="666666"/>
                </a:solidFill>
                <a:uFillTx/>
              </a:rPr>
              <a:t>声波测距仪</a:t>
            </a:r>
            <a:r>
              <a:rPr kumimoji="1" lang="en-US" altLang="zh-CN" sz="1800" dirty="0">
                <a:solidFill>
                  <a:srgbClr val="666666"/>
                </a:solidFill>
                <a:uFillTx/>
              </a:rPr>
              <a:t>”</a:t>
            </a:r>
            <a:r>
              <a:rPr kumimoji="1" lang="zh-CN" altLang="en-US" sz="1800" dirty="0">
                <a:solidFill>
                  <a:srgbClr val="666666"/>
                </a:solidFill>
                <a:uFillTx/>
              </a:rPr>
              <a:t>前上、下挥动，蜂鸣器中会发出不同频率的</a:t>
            </a:r>
            <a:r>
              <a:rPr kumimoji="1" lang="zh-CN" altLang="en-US" sz="1800" dirty="0">
                <a:solidFill>
                  <a:srgbClr val="666666"/>
                </a:solidFill>
                <a:uFillTx/>
              </a:rPr>
              <a:t>声音。</a:t>
            </a:r>
            <a:endParaRPr kumimoji="1" lang="zh-CN" altLang="en-US" sz="1800" dirty="0">
              <a:solidFill>
                <a:srgbClr val="666666"/>
              </a:solidFill>
              <a:uFillTx/>
            </a:endParaRPr>
          </a:p>
        </p:txBody>
      </p:sp>
      <p:pic>
        <p:nvPicPr>
          <p:cNvPr id="6" name="图片 5"/>
          <p:cNvPicPr>
            <a:picLocks noChangeAspect="1"/>
          </p:cNvPicPr>
          <p:nvPr>
            <p:custDataLst>
              <p:tags r:id="rId3"/>
            </p:custDataLst>
          </p:nvPr>
        </p:nvPicPr>
        <p:blipFill>
          <a:blip r:embed="rId4"/>
          <a:stretch>
            <a:fillRect/>
          </a:stretch>
        </p:blipFill>
        <p:spPr>
          <a:xfrm>
            <a:off x="3618865" y="1296035"/>
            <a:ext cx="8573135" cy="4828540"/>
          </a:xfrm>
          <a:prstGeom prst="rect">
            <a:avLst/>
          </a:prstGeom>
        </p:spPr>
      </p:pic>
      <p:pic>
        <p:nvPicPr>
          <p:cNvPr id="13" name="图片 12" descr="横版_中英文组合"/>
          <p:cNvPicPr>
            <a:picLocks noChangeAspect="1"/>
          </p:cNvPicPr>
          <p:nvPr>
            <p:custDataLst>
              <p:tags r:id="rId5"/>
            </p:custDataLst>
          </p:nvPr>
        </p:nvPicPr>
        <p:blipFill>
          <a:blip r:embed="rId6"/>
          <a:stretch>
            <a:fillRect/>
          </a:stretch>
        </p:blipFill>
        <p:spPr>
          <a:xfrm>
            <a:off x="7320915" y="599440"/>
            <a:ext cx="1807845" cy="52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7415" y="461010"/>
            <a:ext cx="7720330" cy="1457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i="1" dirty="0">
                <a:solidFill>
                  <a:srgbClr val="445185"/>
                </a:solidFill>
                <a:latin typeface="微软雅黑" panose="020B0503020204020204" charset="-122"/>
                <a:ea typeface="微软雅黑" panose="020B0503020204020204" charset="-122"/>
                <a:cs typeface="微软雅黑" panose="020B0503020204020204" charset="-122"/>
              </a:rPr>
              <a:t>AO.space </a:t>
            </a:r>
            <a:r>
              <a:rPr lang="zh-CN" altLang="en-US" sz="3600" i="1" dirty="0">
                <a:solidFill>
                  <a:srgbClr val="445185"/>
                </a:solidFill>
                <a:latin typeface="微软雅黑" panose="020B0503020204020204" charset="-122"/>
                <a:ea typeface="微软雅黑" panose="020B0503020204020204" charset="-122"/>
                <a:cs typeface="微软雅黑" panose="020B0503020204020204" charset="-122"/>
              </a:rPr>
              <a:t>傲空间</a:t>
            </a:r>
            <a:endParaRPr lang="zh-CN" altLang="en-US" sz="4800" i="1" dirty="0">
              <a:solidFill>
                <a:srgbClr val="445185"/>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400" i="1" dirty="0">
                <a:solidFill>
                  <a:srgbClr val="445185"/>
                </a:solidFill>
                <a:latin typeface="微软雅黑" panose="020B0503020204020204" charset="-122"/>
                <a:ea typeface="微软雅黑" panose="020B0503020204020204" charset="-122"/>
                <a:cs typeface="微软雅黑" panose="020B0503020204020204" charset="-122"/>
              </a:rPr>
              <a:t>一个以保护个人数据安全和隐私为核心的开源项目</a:t>
            </a:r>
            <a:endParaRPr lang="zh-CN" altLang="en-US" sz="2400" i="1" dirty="0">
              <a:solidFill>
                <a:srgbClr val="445185"/>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2836545" y="5391150"/>
            <a:ext cx="6556375" cy="737235"/>
          </a:xfrm>
          <a:prstGeom prst="rect">
            <a:avLst/>
          </a:prstGeom>
          <a:noFill/>
        </p:spPr>
        <p:txBody>
          <a:bodyPr wrap="square">
            <a:spAutoFit/>
          </a:bodyPr>
          <a:lstStyle/>
          <a:p>
            <a:pPr algn="ctr">
              <a:lnSpc>
                <a:spcPct val="150000"/>
              </a:lnSpc>
            </a:pPr>
            <a:r>
              <a:rPr lang="zh-CN" altLang="en-US" sz="2800" dirty="0">
                <a:solidFill>
                  <a:srgbClr val="445185"/>
                </a:solidFill>
                <a:latin typeface="黑体" panose="02010609060101010101" charset="-122"/>
                <a:ea typeface="黑体" panose="02010609060101010101" charset="-122"/>
              </a:rPr>
              <a:t>欢迎扫码关注傲空间项目最新动态</a:t>
            </a:r>
            <a:endParaRPr lang="zh-CN" altLang="en-US" sz="2800" dirty="0">
              <a:solidFill>
                <a:srgbClr val="445185"/>
              </a:solidFill>
              <a:latin typeface="黑体" panose="02010609060101010101" charset="-122"/>
              <a:ea typeface="黑体" panose="02010609060101010101" charset="-122"/>
            </a:endParaRPr>
          </a:p>
        </p:txBody>
      </p:sp>
      <p:sp>
        <p:nvSpPr>
          <p:cNvPr id="6" name="文本框 5"/>
          <p:cNvSpPr txBox="1"/>
          <p:nvPr>
            <p:custDataLst>
              <p:tags r:id="rId1"/>
            </p:custDataLst>
          </p:nvPr>
        </p:nvSpPr>
        <p:spPr>
          <a:xfrm>
            <a:off x="824865" y="2199005"/>
            <a:ext cx="4518660" cy="791210"/>
          </a:xfrm>
          <a:prstGeom prst="rect">
            <a:avLst/>
          </a:prstGeom>
          <a:noFill/>
        </p:spPr>
        <p:txBody>
          <a:bodyPr wrap="square">
            <a:noAutofit/>
          </a:bodyPr>
          <a:p>
            <a:pPr algn="l">
              <a:lnSpc>
                <a:spcPct val="150000"/>
              </a:lnSpc>
            </a:pP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官网：</a:t>
            </a:r>
            <a:r>
              <a:rPr lang="en-US" altLang="zh-CN" sz="2400" dirty="0">
                <a:latin typeface="微软雅黑" panose="020B0503020204020204" charset="-122"/>
                <a:ea typeface="微软雅黑" panose="020B0503020204020204" charset="-122"/>
                <a:cs typeface="微软雅黑" panose="020B0503020204020204" charset="-122"/>
                <a:sym typeface="+mn-ea"/>
                <a:hlinkClick r:id="rId2"/>
              </a:rPr>
              <a:t>https://ao.space</a:t>
            </a:r>
            <a:endParaRPr lang="en-US" altLang="zh-CN" sz="24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400" dirty="0">
              <a:solidFill>
                <a:srgbClr val="445185"/>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0241915" y="2941955"/>
            <a:ext cx="1357630" cy="523875"/>
          </a:xfrm>
          <a:prstGeom prst="rect">
            <a:avLst/>
          </a:prstGeom>
          <a:noFill/>
        </p:spPr>
        <p:txBody>
          <a:bodyPr wrap="square">
            <a:noAutofit/>
          </a:bodyPr>
          <a:p>
            <a:pPr algn="ctr">
              <a:lnSpc>
                <a:spcPct val="150000"/>
              </a:lnSpc>
            </a:pPr>
            <a:r>
              <a:rPr lang="en-US" altLang="zh-CN" sz="2000" dirty="0">
                <a:solidFill>
                  <a:srgbClr val="445185"/>
                </a:solidFill>
                <a:latin typeface="黑体" panose="02010609060101010101" charset="-122"/>
                <a:ea typeface="黑体" panose="02010609060101010101" charset="-122"/>
              </a:rPr>
              <a:t>Github</a:t>
            </a:r>
            <a:endParaRPr lang="en-US" altLang="zh-CN" sz="2000" dirty="0">
              <a:solidFill>
                <a:srgbClr val="445185"/>
              </a:solidFill>
              <a:latin typeface="黑体" panose="02010609060101010101" charset="-122"/>
              <a:ea typeface="黑体" panose="02010609060101010101" charset="-122"/>
            </a:endParaRPr>
          </a:p>
        </p:txBody>
      </p:sp>
      <p:sp>
        <p:nvSpPr>
          <p:cNvPr id="9" name="文本框 8"/>
          <p:cNvSpPr txBox="1"/>
          <p:nvPr>
            <p:custDataLst>
              <p:tags r:id="rId4"/>
            </p:custDataLst>
          </p:nvPr>
        </p:nvSpPr>
        <p:spPr>
          <a:xfrm>
            <a:off x="8639175" y="4798695"/>
            <a:ext cx="1293495" cy="49085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讨论组</a:t>
            </a:r>
            <a:endParaRPr lang="zh-CN" altLang="en-US" sz="2000" dirty="0">
              <a:solidFill>
                <a:srgbClr val="445185"/>
              </a:solidFill>
              <a:latin typeface="黑体" panose="02010609060101010101" charset="-122"/>
              <a:ea typeface="黑体" panose="02010609060101010101" charset="-122"/>
            </a:endParaRPr>
          </a:p>
        </p:txBody>
      </p:sp>
      <p:sp>
        <p:nvSpPr>
          <p:cNvPr id="8" name="文本框 7"/>
          <p:cNvSpPr txBox="1"/>
          <p:nvPr>
            <p:custDataLst>
              <p:tags r:id="rId5"/>
            </p:custDataLst>
          </p:nvPr>
        </p:nvSpPr>
        <p:spPr>
          <a:xfrm>
            <a:off x="8627745" y="2952115"/>
            <a:ext cx="1357630" cy="52514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官网</a:t>
            </a:r>
            <a:endParaRPr lang="zh-CN" altLang="en-US" sz="2000" dirty="0">
              <a:solidFill>
                <a:srgbClr val="445185"/>
              </a:solidFill>
              <a:latin typeface="黑体" panose="02010609060101010101" charset="-122"/>
              <a:ea typeface="黑体" panose="02010609060101010101" charset="-122"/>
            </a:endParaRPr>
          </a:p>
        </p:txBody>
      </p:sp>
      <p:sp>
        <p:nvSpPr>
          <p:cNvPr id="11" name="文本框 10"/>
          <p:cNvSpPr txBox="1"/>
          <p:nvPr>
            <p:custDataLst>
              <p:tags r:id="rId6"/>
            </p:custDataLst>
          </p:nvPr>
        </p:nvSpPr>
        <p:spPr>
          <a:xfrm>
            <a:off x="824865" y="3031490"/>
            <a:ext cx="7931150" cy="791210"/>
          </a:xfrm>
          <a:prstGeom prst="rect">
            <a:avLst/>
          </a:prstGeom>
          <a:noFill/>
        </p:spPr>
        <p:txBody>
          <a:bodyPr wrap="square">
            <a:noAutofit/>
          </a:bodyPr>
          <a:p>
            <a:pPr algn="l">
              <a:lnSpc>
                <a:spcPct val="150000"/>
              </a:lnSpc>
            </a:pPr>
            <a:r>
              <a:rPr lang="en-US" altLang="zh-CN" sz="2400" dirty="0">
                <a:solidFill>
                  <a:srgbClr val="445185"/>
                </a:solidFill>
                <a:latin typeface="微软雅黑" panose="020B0503020204020204" charset="-122"/>
                <a:ea typeface="微软雅黑" panose="020B0503020204020204" charset="-122"/>
                <a:cs typeface="微软雅黑" panose="020B0503020204020204" charset="-122"/>
              </a:rPr>
              <a:t>Github</a:t>
            </a: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主仓：</a:t>
            </a:r>
            <a:r>
              <a:rPr lang="en-US" altLang="zh-CN" sz="2400" dirty="0">
                <a:latin typeface="微软雅黑" panose="020B0503020204020204" charset="-122"/>
                <a:ea typeface="微软雅黑" panose="020B0503020204020204" charset="-122"/>
                <a:cs typeface="微软雅黑" panose="020B0503020204020204" charset="-122"/>
                <a:sym typeface="+mn-ea"/>
                <a:hlinkClick r:id="rId2"/>
              </a:rPr>
              <a:t>https://github.com/ao-space/ao.space</a:t>
            </a:r>
            <a:endParaRPr lang="en-US" altLang="zh-CN" sz="2400"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7"/>
            </p:custDataLst>
          </p:nvPr>
        </p:nvSpPr>
        <p:spPr>
          <a:xfrm>
            <a:off x="824865" y="3936365"/>
            <a:ext cx="7228205" cy="791210"/>
          </a:xfrm>
          <a:prstGeom prst="rect">
            <a:avLst/>
          </a:prstGeom>
          <a:noFill/>
        </p:spPr>
        <p:txBody>
          <a:bodyPr wrap="square">
            <a:noAutofit/>
          </a:bodyPr>
          <a:p>
            <a:pPr algn="l">
              <a:lnSpc>
                <a:spcPct val="150000"/>
              </a:lnSpc>
            </a:pPr>
            <a:r>
              <a:rPr lang="en-US" altLang="zh-CN" sz="2400" dirty="0">
                <a:solidFill>
                  <a:srgbClr val="445185"/>
                </a:solidFill>
                <a:latin typeface="微软雅黑" panose="020B0503020204020204" charset="-122"/>
                <a:ea typeface="微软雅黑" panose="020B0503020204020204" charset="-122"/>
                <a:cs typeface="微软雅黑" panose="020B0503020204020204" charset="-122"/>
              </a:rPr>
              <a:t>Slack</a:t>
            </a: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讨论组：</a:t>
            </a:r>
            <a:r>
              <a:rPr lang="en-US" altLang="zh-CN" sz="2400" dirty="0">
                <a:latin typeface="微软雅黑" panose="020B0503020204020204" charset="-122"/>
                <a:ea typeface="微软雅黑" panose="020B0503020204020204" charset="-122"/>
                <a:cs typeface="微软雅黑" panose="020B0503020204020204" charset="-122"/>
                <a:sym typeface="+mn-ea"/>
                <a:hlinkClick r:id="rId8"/>
              </a:rPr>
              <a:t>https://slack.ao.space</a:t>
            </a:r>
            <a:endParaRPr lang="en-US" altLang="zh-CN" sz="24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400" dirty="0">
              <a:solidFill>
                <a:srgbClr val="445185"/>
              </a:solidFill>
              <a:latin typeface="微软雅黑" panose="020B0503020204020204" charset="-122"/>
              <a:ea typeface="微软雅黑" panose="020B0503020204020204" charset="-122"/>
              <a:cs typeface="微软雅黑" panose="020B0503020204020204" charset="-122"/>
            </a:endParaRPr>
          </a:p>
        </p:txBody>
      </p:sp>
      <p:pic>
        <p:nvPicPr>
          <p:cNvPr id="13" name="图片 12" descr="横版_中英文组合"/>
          <p:cNvPicPr>
            <a:picLocks noChangeAspect="1"/>
          </p:cNvPicPr>
          <p:nvPr>
            <p:custDataLst>
              <p:tags r:id="rId9"/>
            </p:custDataLst>
          </p:nvPr>
        </p:nvPicPr>
        <p:blipFill>
          <a:blip r:embed="rId10"/>
          <a:stretch>
            <a:fillRect/>
          </a:stretch>
        </p:blipFill>
        <p:spPr>
          <a:xfrm>
            <a:off x="7412355" y="621665"/>
            <a:ext cx="1807845" cy="528955"/>
          </a:xfrm>
          <a:prstGeom prst="rect">
            <a:avLst/>
          </a:prstGeom>
        </p:spPr>
      </p:pic>
      <p:pic>
        <p:nvPicPr>
          <p:cNvPr id="16" name="图片 15" descr="傲空间公众号"/>
          <p:cNvPicPr>
            <a:picLocks noChangeAspect="1"/>
          </p:cNvPicPr>
          <p:nvPr/>
        </p:nvPicPr>
        <p:blipFill>
          <a:blip r:embed="rId11"/>
          <a:stretch>
            <a:fillRect/>
          </a:stretch>
        </p:blipFill>
        <p:spPr>
          <a:xfrm>
            <a:off x="10322560" y="3539490"/>
            <a:ext cx="1330325" cy="1330325"/>
          </a:xfrm>
          <a:prstGeom prst="rect">
            <a:avLst/>
          </a:prstGeom>
        </p:spPr>
      </p:pic>
      <p:sp>
        <p:nvSpPr>
          <p:cNvPr id="17" name="文本框 16"/>
          <p:cNvSpPr txBox="1"/>
          <p:nvPr>
            <p:custDataLst>
              <p:tags r:id="rId12"/>
            </p:custDataLst>
          </p:nvPr>
        </p:nvSpPr>
        <p:spPr>
          <a:xfrm>
            <a:off x="10363200" y="4819015"/>
            <a:ext cx="1277620" cy="46926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公众号</a:t>
            </a:r>
            <a:endParaRPr lang="zh-CN" altLang="en-US" sz="2000" dirty="0">
              <a:solidFill>
                <a:srgbClr val="445185"/>
              </a:solidFill>
              <a:latin typeface="黑体" panose="02010609060101010101" charset="-122"/>
              <a:ea typeface="黑体" panose="02010609060101010101" charset="-122"/>
            </a:endParaRPr>
          </a:p>
        </p:txBody>
      </p:sp>
      <p:pic>
        <p:nvPicPr>
          <p:cNvPr id="2" name="图片 1" descr="https___ao.space"/>
          <p:cNvPicPr>
            <a:picLocks noChangeAspect="1"/>
          </p:cNvPicPr>
          <p:nvPr/>
        </p:nvPicPr>
        <p:blipFill>
          <a:blip r:embed="rId13"/>
          <a:stretch>
            <a:fillRect/>
          </a:stretch>
        </p:blipFill>
        <p:spPr>
          <a:xfrm>
            <a:off x="8627745" y="1632585"/>
            <a:ext cx="1357630" cy="1357630"/>
          </a:xfrm>
          <a:prstGeom prst="rect">
            <a:avLst/>
          </a:prstGeom>
        </p:spPr>
      </p:pic>
      <p:pic>
        <p:nvPicPr>
          <p:cNvPr id="14" name="图片 13" descr="https___github.com_ao-space_ao.space"/>
          <p:cNvPicPr>
            <a:picLocks noChangeAspect="1"/>
          </p:cNvPicPr>
          <p:nvPr/>
        </p:nvPicPr>
        <p:blipFill>
          <a:blip r:embed="rId14"/>
          <a:stretch>
            <a:fillRect/>
          </a:stretch>
        </p:blipFill>
        <p:spPr>
          <a:xfrm>
            <a:off x="10241915" y="1632585"/>
            <a:ext cx="1357630" cy="1357630"/>
          </a:xfrm>
          <a:prstGeom prst="rect">
            <a:avLst/>
          </a:prstGeom>
        </p:spPr>
      </p:pic>
      <p:pic>
        <p:nvPicPr>
          <p:cNvPr id="15" name="图片 14" descr="https___slack.ao.space"/>
          <p:cNvPicPr>
            <a:picLocks noChangeAspect="1"/>
          </p:cNvPicPr>
          <p:nvPr/>
        </p:nvPicPr>
        <p:blipFill>
          <a:blip r:embed="rId15"/>
          <a:stretch>
            <a:fillRect/>
          </a:stretch>
        </p:blipFill>
        <p:spPr>
          <a:xfrm>
            <a:off x="8628380" y="3512185"/>
            <a:ext cx="1356995" cy="1356995"/>
          </a:xfrm>
          <a:prstGeom prst="rect">
            <a:avLst/>
          </a:prstGeom>
        </p:spPr>
      </p:pic>
    </p:spTree>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Rectangle 34"/>
          <p:cNvSpPr/>
          <p:nvPr>
            <p:custDataLst>
              <p:tags r:id="rId1"/>
            </p:custDataLst>
          </p:nvPr>
        </p:nvSpPr>
        <p:spPr>
          <a:xfrm>
            <a:off x="1022985" y="764540"/>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p>
            <a:pPr>
              <a:lnSpc>
                <a:spcPct val="140000"/>
              </a:lnSpc>
            </a:pPr>
            <a:r>
              <a:rPr lang="zh-CN" altLang="en-US" sz="6000" b="1" dirty="0">
                <a:solidFill>
                  <a:srgbClr val="445185"/>
                </a:solidFill>
                <a:latin typeface="黑体" panose="02010609060101010101" charset="-122"/>
                <a:ea typeface="黑体" panose="02010609060101010101" charset="-122"/>
                <a:cs typeface="Raleway"/>
              </a:rPr>
              <a:t>谢谢</a:t>
            </a:r>
            <a:endParaRPr lang="en-US" sz="6000" b="1" dirty="0">
              <a:solidFill>
                <a:srgbClr val="445185"/>
              </a:solidFill>
              <a:latin typeface="黑体" panose="02010609060101010101" charset="-122"/>
              <a:ea typeface="黑体" panose="02010609060101010101" charset="-122"/>
              <a:cs typeface="Raleway"/>
            </a:endParaRPr>
          </a:p>
          <a:p>
            <a:r>
              <a:rPr lang="en-US" sz="2400" dirty="0">
                <a:solidFill>
                  <a:srgbClr val="445185"/>
                </a:solidFill>
                <a:latin typeface="黑体" panose="02010609060101010101" charset="-122"/>
                <a:ea typeface="黑体" panose="02010609060101010101" charset="-122"/>
                <a:cs typeface="Raleway"/>
              </a:rPr>
              <a:t> QUESTIONS?</a:t>
            </a:r>
            <a:endParaRPr lang="en-US" sz="2400" dirty="0">
              <a:solidFill>
                <a:srgbClr val="445185"/>
              </a:solidFill>
              <a:latin typeface="黑体" panose="02010609060101010101" charset="-122"/>
              <a:ea typeface="黑体" panose="02010609060101010101" charset="-122"/>
              <a:cs typeface="Raleway"/>
            </a:endParaRP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3"/>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custDataLst>
              <p:tags r:id="rId4"/>
            </p:custDataLst>
          </p:nvPr>
        </p:nvPicPr>
        <p:blipFill>
          <a:blip r:embed="rId5"/>
          <a:stretch>
            <a:fillRect/>
          </a:stretch>
        </p:blipFill>
        <p:spPr>
          <a:xfrm>
            <a:off x="9971405" y="3828415"/>
            <a:ext cx="1425575" cy="1395730"/>
          </a:xfrm>
          <a:prstGeom prst="rect">
            <a:avLst/>
          </a:prstGeom>
        </p:spPr>
      </p:pic>
      <p:pic>
        <p:nvPicPr>
          <p:cNvPr id="13" name="图片 12" descr="横版_中英文组合"/>
          <p:cNvPicPr>
            <a:picLocks noChangeAspect="1"/>
          </p:cNvPicPr>
          <p:nvPr>
            <p:custDataLst>
              <p:tags r:id="rId6"/>
            </p:custDataLst>
          </p:nvPr>
        </p:nvPicPr>
        <p:blipFill>
          <a:blip r:embed="rId7"/>
          <a:stretch>
            <a:fillRect/>
          </a:stretch>
        </p:blipFill>
        <p:spPr>
          <a:xfrm>
            <a:off x="7267575" y="626110"/>
            <a:ext cx="1807845" cy="5289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dirty="0">
                <a:solidFill>
                  <a:srgbClr val="363E7D"/>
                </a:solidFill>
                <a:uFillTx/>
                <a:latin typeface="黑体" panose="02010609060101010101" charset="-122"/>
                <a:ea typeface="黑体" panose="02010609060101010101" charset="-122"/>
              </a:rPr>
              <a:t>目录</a:t>
            </a:r>
            <a:endParaRPr lang="zh-CN" altLang="en-US" sz="4800" dirty="0">
              <a:solidFill>
                <a:srgbClr val="363E7D"/>
              </a:solidFill>
              <a:uFillTx/>
              <a:latin typeface="黑体" panose="02010609060101010101" charset="-122"/>
              <a:ea typeface="黑体" panose="02010609060101010101" charset="-122"/>
            </a:endParaRP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dirty="0">
                <a:solidFill>
                  <a:srgbClr val="363E7D"/>
                </a:solidFill>
                <a:uFillTx/>
                <a:latin typeface="黑体" panose="02010609060101010101" charset="-122"/>
                <a:ea typeface="黑体" panose="02010609060101010101" charset="-122"/>
              </a:rPr>
              <a:t>CONTENTS</a:t>
            </a:r>
            <a:endParaRPr lang="en-US" altLang="zh-CN" sz="1500" dirty="0">
              <a:solidFill>
                <a:srgbClr val="363E7D"/>
              </a:solidFill>
              <a:uFillTx/>
              <a:latin typeface="黑体" panose="02010609060101010101" charset="-122"/>
              <a:ea typeface="黑体" panose="02010609060101010101" charset="-122"/>
            </a:endParaRPr>
          </a:p>
        </p:txBody>
      </p:sp>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endParaRPr lang="en-US" altLang="zh-CN" sz="2400" dirty="0">
              <a:solidFill>
                <a:schemeClr val="bg1"/>
              </a:solidFill>
              <a:latin typeface="黑体" panose="02010609060101010101" charset="-122"/>
              <a:ea typeface="黑体" panose="02010609060101010101" charset="-122"/>
            </a:endParaRPr>
          </a:p>
        </p:txBody>
      </p:sp>
      <p:sp>
        <p:nvSpPr>
          <p:cNvPr id="45" name="副标题 13"/>
          <p:cNvSpPr txBox="1"/>
          <p:nvPr/>
        </p:nvSpPr>
        <p:spPr>
          <a:xfrm>
            <a:off x="1850121" y="2147522"/>
            <a:ext cx="200041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摘要</a:t>
            </a:r>
            <a:endParaRPr lang="zh-CN" altLang="en-US" sz="3000" dirty="0">
              <a:solidFill>
                <a:srgbClr val="363E7D"/>
              </a:solidFill>
              <a:latin typeface="黑体" panose="02010609060101010101" charset="-122"/>
              <a:ea typeface="黑体" panose="02010609060101010101" charset="-122"/>
            </a:endParaRP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endParaRPr lang="en-US" altLang="zh-CN" sz="2400" dirty="0">
              <a:solidFill>
                <a:schemeClr val="bg1"/>
              </a:solidFill>
              <a:latin typeface="黑体" panose="02010609060101010101" charset="-122"/>
              <a:ea typeface="黑体" panose="02010609060101010101" charset="-122"/>
            </a:endParaRPr>
          </a:p>
        </p:txBody>
      </p:sp>
      <p:sp>
        <p:nvSpPr>
          <p:cNvPr id="64" name="副标题 13"/>
          <p:cNvSpPr txBox="1"/>
          <p:nvPr/>
        </p:nvSpPr>
        <p:spPr>
          <a:xfrm>
            <a:off x="1850390" y="3061335"/>
            <a:ext cx="512254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黑体" panose="02010609060101010101" charset="-122"/>
                <a:ea typeface="黑体" panose="02010609060101010101" charset="-122"/>
              </a:rPr>
              <a:t>Arduino UNO R3 </a:t>
            </a:r>
            <a:r>
              <a:rPr lang="zh-CN" altLang="en-US" sz="3000" dirty="0">
                <a:solidFill>
                  <a:srgbClr val="363E7D"/>
                </a:solidFill>
                <a:latin typeface="黑体" panose="02010609060101010101" charset="-122"/>
                <a:ea typeface="黑体" panose="02010609060101010101" charset="-122"/>
              </a:rPr>
              <a:t>开发板</a:t>
            </a:r>
            <a:r>
              <a:rPr lang="zh-CN" altLang="en-US" sz="3000" dirty="0">
                <a:solidFill>
                  <a:srgbClr val="363E7D"/>
                </a:solidFill>
                <a:latin typeface="黑体" panose="02010609060101010101" charset="-122"/>
                <a:ea typeface="黑体" panose="02010609060101010101" charset="-122"/>
              </a:rPr>
              <a:t>介绍</a:t>
            </a:r>
            <a:endParaRPr lang="zh-CN" altLang="en-US" sz="3000" dirty="0">
              <a:solidFill>
                <a:srgbClr val="363E7D"/>
              </a:solidFill>
              <a:latin typeface="黑体" panose="02010609060101010101" charset="-122"/>
              <a:ea typeface="黑体" panose="02010609060101010101" charset="-122"/>
            </a:endParaRP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endParaRPr lang="en-US" altLang="zh-CN" sz="2400" dirty="0">
              <a:solidFill>
                <a:schemeClr val="bg1"/>
              </a:solidFill>
              <a:latin typeface="黑体" panose="02010609060101010101" charset="-122"/>
              <a:ea typeface="黑体" panose="02010609060101010101" charset="-122"/>
            </a:endParaRPr>
          </a:p>
        </p:txBody>
      </p:sp>
      <p:sp>
        <p:nvSpPr>
          <p:cNvPr id="67" name="副标题 13"/>
          <p:cNvSpPr txBox="1"/>
          <p:nvPr/>
        </p:nvSpPr>
        <p:spPr>
          <a:xfrm>
            <a:off x="1850390" y="3996055"/>
            <a:ext cx="230060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黑体" panose="02010609060101010101" charset="-122"/>
                <a:ea typeface="黑体" panose="02010609060101010101" charset="-122"/>
              </a:rPr>
              <a:t>Mind+ </a:t>
            </a:r>
            <a:r>
              <a:rPr lang="zh-CN" altLang="en-US" sz="3000" dirty="0">
                <a:solidFill>
                  <a:srgbClr val="363E7D"/>
                </a:solidFill>
                <a:latin typeface="黑体" panose="02010609060101010101" charset="-122"/>
                <a:ea typeface="黑体" panose="02010609060101010101" charset="-122"/>
              </a:rPr>
              <a:t>介绍</a:t>
            </a:r>
            <a:endParaRPr lang="zh-CN" altLang="en-US" sz="3000" dirty="0">
              <a:solidFill>
                <a:srgbClr val="363E7D"/>
              </a:solidFill>
              <a:latin typeface="黑体" panose="02010609060101010101" charset="-122"/>
              <a:ea typeface="黑体" panose="02010609060101010101" charset="-122"/>
            </a:endParaRPr>
          </a:p>
        </p:txBody>
      </p:sp>
      <p:sp>
        <p:nvSpPr>
          <p:cNvPr id="68" name="椭圆 67"/>
          <p:cNvSpPr/>
          <p:nvPr/>
        </p:nvSpPr>
        <p:spPr>
          <a:xfrm>
            <a:off x="984759" y="4870280"/>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副标题 13"/>
          <p:cNvSpPr txBox="1"/>
          <p:nvPr/>
        </p:nvSpPr>
        <p:spPr>
          <a:xfrm>
            <a:off x="979997" y="4964023"/>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04</a:t>
            </a:r>
            <a:endParaRPr lang="en-US" altLang="zh-CN" sz="2400" dirty="0">
              <a:solidFill>
                <a:schemeClr val="bg1"/>
              </a:solidFill>
              <a:latin typeface="黑体" panose="02010609060101010101" charset="-122"/>
              <a:ea typeface="黑体" panose="02010609060101010101" charset="-122"/>
            </a:endParaRPr>
          </a:p>
        </p:txBody>
      </p:sp>
      <p:sp>
        <p:nvSpPr>
          <p:cNvPr id="70" name="副标题 13"/>
          <p:cNvSpPr txBox="1"/>
          <p:nvPr/>
        </p:nvSpPr>
        <p:spPr>
          <a:xfrm>
            <a:off x="1850390" y="4909820"/>
            <a:ext cx="3978910"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None/>
            </a:pPr>
            <a:r>
              <a:rPr lang="zh-CN" altLang="en-US" sz="3000" dirty="0">
                <a:solidFill>
                  <a:srgbClr val="363E7D"/>
                </a:solidFill>
                <a:latin typeface="黑体" panose="02010609060101010101" charset="-122"/>
                <a:ea typeface="黑体" panose="02010609060101010101" charset="-122"/>
              </a:rPr>
              <a:t>编写超声波测距</a:t>
            </a:r>
            <a:r>
              <a:rPr lang="zh-CN" altLang="en-US" sz="3000" dirty="0">
                <a:solidFill>
                  <a:srgbClr val="363E7D"/>
                </a:solidFill>
                <a:latin typeface="黑体" panose="02010609060101010101" charset="-122"/>
                <a:ea typeface="黑体" panose="02010609060101010101" charset="-122"/>
              </a:rPr>
              <a:t>程序</a:t>
            </a:r>
            <a:endParaRPr lang="zh-CN" altLang="en-US" sz="3000" dirty="0">
              <a:solidFill>
                <a:srgbClr val="363E7D"/>
              </a:solidFill>
              <a:latin typeface="黑体" panose="02010609060101010101" charset="-122"/>
              <a:ea typeface="黑体" panose="02010609060101010101" charset="-122"/>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descr="横版_中英文组合"/>
          <p:cNvPicPr>
            <a:picLocks noChangeAspect="1"/>
          </p:cNvPicPr>
          <p:nvPr>
            <p:custDataLst>
              <p:tags r:id="rId2"/>
            </p:custDataLst>
          </p:nvPr>
        </p:nvPicPr>
        <p:blipFill>
          <a:blip r:embed="rId3"/>
          <a:stretch>
            <a:fillRect/>
          </a:stretch>
        </p:blipFill>
        <p:spPr>
          <a:xfrm>
            <a:off x="7258685" y="644525"/>
            <a:ext cx="1807845" cy="528955"/>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431800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dirty="0">
                <a:solidFill>
                  <a:srgbClr val="445185"/>
                </a:solidFill>
                <a:uFillTx/>
                <a:latin typeface="黑体" panose="02010609060101010101" charset="-122"/>
                <a:ea typeface="黑体" panose="02010609060101010101" charset="-122"/>
              </a:rPr>
              <a:t>摘要</a:t>
            </a:r>
            <a:endParaRPr lang="zh-CN" altLang="en-US" sz="4800" dirty="0">
              <a:solidFill>
                <a:srgbClr val="445185"/>
              </a:solidFill>
              <a:uFillTx/>
              <a:latin typeface="黑体" panose="02010609060101010101" charset="-122"/>
              <a:ea typeface="黑体" panose="02010609060101010101" charset="-122"/>
            </a:endParaRPr>
          </a:p>
        </p:txBody>
      </p:sp>
      <p:sp>
        <p:nvSpPr>
          <p:cNvPr id="22" name="文本框 21"/>
          <p:cNvSpPr txBox="1"/>
          <p:nvPr/>
        </p:nvSpPr>
        <p:spPr>
          <a:xfrm>
            <a:off x="1887855" y="2465705"/>
            <a:ext cx="7614920" cy="1392555"/>
          </a:xfrm>
          <a:prstGeom prst="rect">
            <a:avLst/>
          </a:prstGeom>
          <a:noFill/>
        </p:spPr>
        <p:txBody>
          <a:bodyPr wrap="square">
            <a:noAutofit/>
          </a:bodyPr>
          <a:lstStyle/>
          <a:p>
            <a:pPr>
              <a:lnSpc>
                <a:spcPct val="150000"/>
              </a:lnSpc>
            </a:pPr>
            <a:r>
              <a:rPr lang="en-US" altLang="zh-CN" dirty="0">
                <a:solidFill>
                  <a:srgbClr val="445185"/>
                </a:solidFill>
                <a:uFillTx/>
                <a:latin typeface="黑体" panose="02010609060101010101" charset="-122"/>
                <a:ea typeface="黑体" panose="02010609060101010101" charset="-122"/>
              </a:rPr>
              <a:t>Arduino 是一个开源嵌入式硬件平台，用来供用户制作可交互式的嵌入式项目。其特点是开放平台、成本低、易于学习、模块化、接口丰富等。图形化编程是一种不需要编写代码而通过拖放图形模块来完成程序设计的方法。它将复杂的代码逻辑转化为直观的图形化块，使得初学者可以更容易地理解和操作。Arduino图形化编程软件可以以类似拼图的方式来组合不同的功能块，从而实现各种交互性功能。</a:t>
            </a:r>
            <a:endParaRPr lang="en-US" altLang="zh-CN" dirty="0">
              <a:solidFill>
                <a:srgbClr val="445185"/>
              </a:solidFill>
              <a:uFillTx/>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211695" y="644525"/>
            <a:ext cx="1807845" cy="528955"/>
          </a:xfrm>
          <a:prstGeom prst="rect">
            <a:avLst/>
          </a:prstGeom>
        </p:spPr>
      </p:pic>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287020"/>
            <a:ext cx="850138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700" dirty="0">
                <a:solidFill>
                  <a:srgbClr val="445185"/>
                </a:solidFill>
                <a:uFillTx/>
                <a:latin typeface="黑体" panose="02010609060101010101" charset="-122"/>
                <a:ea typeface="黑体" panose="02010609060101010101" charset="-122"/>
              </a:rPr>
              <a:t>Arduino UNO R3 </a:t>
            </a:r>
            <a:r>
              <a:rPr lang="zh-CN" altLang="en-US" sz="4700" dirty="0">
                <a:solidFill>
                  <a:srgbClr val="445185"/>
                </a:solidFill>
                <a:uFillTx/>
                <a:latin typeface="黑体" panose="02010609060101010101" charset="-122"/>
                <a:ea typeface="黑体" panose="02010609060101010101" charset="-122"/>
              </a:rPr>
              <a:t>开发板介绍</a:t>
            </a:r>
            <a:endParaRPr lang="zh-CN" altLang="en-US" sz="4700" dirty="0">
              <a:solidFill>
                <a:srgbClr val="445185"/>
              </a:solidFill>
              <a:uFillTx/>
              <a:latin typeface="黑体" panose="02010609060101010101" charset="-122"/>
              <a:ea typeface="黑体" panose="02010609060101010101" charset="-122"/>
            </a:endParaRPr>
          </a:p>
        </p:txBody>
      </p:sp>
      <p:pic>
        <p:nvPicPr>
          <p:cNvPr id="2" name="图片 1"/>
          <p:cNvPicPr>
            <a:picLocks noChangeAspect="1"/>
          </p:cNvPicPr>
          <p:nvPr>
            <p:custDataLst>
              <p:tags r:id="rId1"/>
            </p:custDataLst>
          </p:nvPr>
        </p:nvPicPr>
        <p:blipFill>
          <a:blip r:embed="rId2"/>
          <a:stretch>
            <a:fillRect/>
          </a:stretch>
        </p:blipFill>
        <p:spPr>
          <a:xfrm>
            <a:off x="7125335" y="1457960"/>
            <a:ext cx="4626610" cy="257238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145020" y="4220845"/>
            <a:ext cx="4606925" cy="1793240"/>
          </a:xfrm>
          <a:prstGeom prst="rect">
            <a:avLst/>
          </a:prstGeom>
        </p:spPr>
      </p:pic>
      <p:sp>
        <p:nvSpPr>
          <p:cNvPr id="5" name="文本框 4"/>
          <p:cNvSpPr txBox="1"/>
          <p:nvPr/>
        </p:nvSpPr>
        <p:spPr>
          <a:xfrm>
            <a:off x="595630" y="1457960"/>
            <a:ext cx="5615305" cy="4198620"/>
          </a:xfrm>
          <a:prstGeom prst="rect">
            <a:avLst/>
          </a:prstGeom>
          <a:noFill/>
        </p:spPr>
        <p:txBody>
          <a:bodyPr wrap="square" rtlCol="0">
            <a:noAutofit/>
          </a:bodyPr>
          <a:p>
            <a:r>
              <a:rPr lang="zh-CN" altLang="en-US"/>
              <a:t>Arduino 2005 年时面世，作为意大利伊夫雷亚地区伊夫雷亚交互设计研究所的学生设计，目的是为新手和专业人员提供一种低成本且简单的方法，以创建使用传感器与环境相互作用的设备。</a:t>
            </a:r>
            <a:endParaRPr lang="zh-CN" altLang="en-US"/>
          </a:p>
          <a:p>
            <a:endParaRPr lang="zh-CN" altLang="en-US"/>
          </a:p>
          <a:p>
            <a:r>
              <a:rPr lang="zh-CN" altLang="en-US"/>
              <a:t>Arduino UNO是基于ATmega328P的Arduino开发板。它有14个数字输入/输出引脚（其中6个可用于PWM输出）、6个模拟输入引脚，一个16 MHz的晶体振荡器，一个USB接口，一个DC接口，一个ICSP接口，一个复位按钮。“Uno” 在意大利语中意思是“一”。Arduino UNO是Arduino系列的一号开发板，Arduino IDE 1.0是Arduino IDE的第一个正式版本，Arduino UNO硬件和Arduino IDE软件建立了一套Arduino开发标准，此后的Arduino开发板和衍生产品都是在这个标准上建立起来的。</a:t>
            </a:r>
            <a:endParaRPr lang="en-US" altLang="zh-CN"/>
          </a:p>
        </p:txBody>
      </p:sp>
      <p:pic>
        <p:nvPicPr>
          <p:cNvPr id="13" name="图片 12" descr="横版_中英文组合"/>
          <p:cNvPicPr>
            <a:picLocks noChangeAspect="1"/>
          </p:cNvPicPr>
          <p:nvPr>
            <p:custDataLst>
              <p:tags r:id="rId5"/>
            </p:custDataLst>
          </p:nvPr>
        </p:nvPicPr>
        <p:blipFill>
          <a:blip r:embed="rId6"/>
          <a:stretch>
            <a:fillRect/>
          </a:stretch>
        </p:blipFill>
        <p:spPr>
          <a:xfrm>
            <a:off x="10005060" y="287020"/>
            <a:ext cx="1807845" cy="528955"/>
          </a:xfrm>
          <a:prstGeom prst="rect">
            <a:avLst/>
          </a:prstGeom>
        </p:spPr>
      </p:pic>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287020"/>
            <a:ext cx="401066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4700" dirty="0">
                <a:solidFill>
                  <a:srgbClr val="445185"/>
                </a:solidFill>
                <a:uFillTx/>
                <a:latin typeface="黑体" panose="02010609060101010101" charset="-122"/>
                <a:ea typeface="黑体" panose="02010609060101010101" charset="-122"/>
              </a:rPr>
              <a:t>Mind+</a:t>
            </a:r>
            <a:r>
              <a:rPr lang="zh-CN" altLang="en-US" sz="4700" dirty="0">
                <a:solidFill>
                  <a:srgbClr val="445185"/>
                </a:solidFill>
                <a:uFillTx/>
                <a:latin typeface="黑体" panose="02010609060101010101" charset="-122"/>
                <a:ea typeface="黑体" panose="02010609060101010101" charset="-122"/>
              </a:rPr>
              <a:t>介绍</a:t>
            </a:r>
            <a:endParaRPr lang="en-US" altLang="zh-CN" sz="4700" dirty="0">
              <a:solidFill>
                <a:srgbClr val="445185"/>
              </a:solidFill>
              <a:uFillTx/>
              <a:latin typeface="黑体" panose="02010609060101010101" charset="-122"/>
              <a:ea typeface="黑体" panose="02010609060101010101" charset="-122"/>
            </a:endParaRPr>
          </a:p>
        </p:txBody>
      </p:sp>
      <p:sp>
        <p:nvSpPr>
          <p:cNvPr id="5" name="文本框 4"/>
          <p:cNvSpPr txBox="1"/>
          <p:nvPr/>
        </p:nvSpPr>
        <p:spPr>
          <a:xfrm>
            <a:off x="595630" y="1457960"/>
            <a:ext cx="5615305" cy="2590165"/>
          </a:xfrm>
          <a:prstGeom prst="rect">
            <a:avLst/>
          </a:prstGeom>
          <a:noFill/>
        </p:spPr>
        <p:txBody>
          <a:bodyPr wrap="square" rtlCol="0">
            <a:noAutofit/>
          </a:bodyPr>
          <a:p>
            <a:r>
              <a:rPr lang="zh-CN" altLang="en-US"/>
              <a:t>Mind+是一款拥有自主知识产权的国产青少年编程软件，集成各种主流主控板及上百种开源硬件，支持人工智能（AI）与物联网（IoT）功能，既可以拖动图形化积木编程，还可以使用Python/C/C++等高级编程语言。</a:t>
            </a:r>
            <a:endParaRPr lang="zh-CN" altLang="en-US"/>
          </a:p>
          <a:p>
            <a:endParaRPr lang="zh-CN" altLang="en-US"/>
          </a:p>
          <a:p>
            <a:r>
              <a:rPr lang="zh-CN" altLang="en-US"/>
              <a:t>支持三大主流开源硬件平台，可脱机运行。</a:t>
            </a:r>
            <a:br>
              <a:rPr lang="zh-CN" altLang="en-US"/>
            </a:br>
            <a:endParaRPr lang="zh-CN" altLang="en-US"/>
          </a:p>
        </p:txBody>
      </p:sp>
      <p:sp>
        <p:nvSpPr>
          <p:cNvPr id="6" name="文本框 5"/>
          <p:cNvSpPr txBox="1"/>
          <p:nvPr/>
        </p:nvSpPr>
        <p:spPr>
          <a:xfrm>
            <a:off x="7479030" y="4943475"/>
            <a:ext cx="4064000" cy="368300"/>
          </a:xfrm>
          <a:prstGeom prst="rect">
            <a:avLst/>
          </a:prstGeom>
          <a:noFill/>
        </p:spPr>
        <p:txBody>
          <a:bodyPr wrap="square" rtlCol="0">
            <a:spAutoFit/>
          </a:bodyPr>
          <a:p>
            <a:r>
              <a:rPr lang="zh-CN" altLang="en-US"/>
              <a:t>（下载地址：http://mindplus.cc/）</a:t>
            </a:r>
            <a:endParaRPr lang="zh-CN" altLang="en-US"/>
          </a:p>
        </p:txBody>
      </p:sp>
      <p:pic>
        <p:nvPicPr>
          <p:cNvPr id="8" name="图片 7"/>
          <p:cNvPicPr>
            <a:picLocks noChangeAspect="1"/>
          </p:cNvPicPr>
          <p:nvPr>
            <p:custDataLst>
              <p:tags r:id="rId1"/>
            </p:custDataLst>
          </p:nvPr>
        </p:nvPicPr>
        <p:blipFill>
          <a:blip r:embed="rId2"/>
          <a:stretch>
            <a:fillRect/>
          </a:stretch>
        </p:blipFill>
        <p:spPr>
          <a:xfrm>
            <a:off x="6593205" y="1351915"/>
            <a:ext cx="5492115" cy="335724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595630" y="3919220"/>
            <a:ext cx="5492115" cy="2162810"/>
          </a:xfrm>
          <a:prstGeom prst="rect">
            <a:avLst/>
          </a:prstGeom>
        </p:spPr>
      </p:pic>
      <p:pic>
        <p:nvPicPr>
          <p:cNvPr id="13" name="图片 12" descr="横版_中英文组合"/>
          <p:cNvPicPr>
            <a:picLocks noChangeAspect="1"/>
          </p:cNvPicPr>
          <p:nvPr>
            <p:custDataLst>
              <p:tags r:id="rId5"/>
            </p:custDataLst>
          </p:nvPr>
        </p:nvPicPr>
        <p:blipFill>
          <a:blip r:embed="rId6"/>
          <a:stretch>
            <a:fillRect/>
          </a:stretch>
        </p:blipFill>
        <p:spPr>
          <a:xfrm>
            <a:off x="9666605" y="438785"/>
            <a:ext cx="1807845" cy="528955"/>
          </a:xfrm>
          <a:prstGeom prst="rect">
            <a:avLst/>
          </a:prstGeom>
        </p:spPr>
      </p:pic>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4" name="标题 3"/>
          <p:cNvSpPr txBox="1"/>
          <p:nvPr>
            <p:custDataLst>
              <p:tags r:id="rId1"/>
            </p:custDataLst>
          </p:nvPr>
        </p:nvSpPr>
        <p:spPr>
          <a:xfrm>
            <a:off x="893445" y="344805"/>
            <a:ext cx="401066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4700" dirty="0">
                <a:solidFill>
                  <a:srgbClr val="445185"/>
                </a:solidFill>
                <a:uFillTx/>
                <a:latin typeface="黑体" panose="02010609060101010101" charset="-122"/>
                <a:ea typeface="黑体" panose="02010609060101010101" charset="-122"/>
              </a:rPr>
              <a:t>Mind+</a:t>
            </a:r>
            <a:r>
              <a:rPr lang="zh-CN" altLang="en-US" sz="4700" dirty="0">
                <a:solidFill>
                  <a:srgbClr val="445185"/>
                </a:solidFill>
                <a:uFillTx/>
                <a:latin typeface="黑体" panose="02010609060101010101" charset="-122"/>
                <a:ea typeface="黑体" panose="02010609060101010101" charset="-122"/>
              </a:rPr>
              <a:t>介绍</a:t>
            </a:r>
            <a:endParaRPr lang="zh-CN" altLang="en-US" sz="4700" dirty="0">
              <a:solidFill>
                <a:srgbClr val="445185"/>
              </a:solidFill>
              <a:uFillTx/>
              <a:latin typeface="黑体" panose="02010609060101010101" charset="-122"/>
              <a:ea typeface="黑体" panose="02010609060101010101" charset="-122"/>
            </a:endParaRPr>
          </a:p>
          <a:p>
            <a:r>
              <a:rPr lang="zh-CN" altLang="en-US" sz="1800" dirty="0">
                <a:solidFill>
                  <a:srgbClr val="445185"/>
                </a:solidFill>
                <a:uFillTx/>
                <a:latin typeface="黑体" panose="02010609060101010101" charset="-122"/>
                <a:ea typeface="黑体" panose="02010609060101010101" charset="-122"/>
              </a:rPr>
              <a:t>开发模式</a:t>
            </a:r>
            <a:endParaRPr lang="zh-CN" altLang="en-US" sz="1800" dirty="0">
              <a:solidFill>
                <a:srgbClr val="445185"/>
              </a:solidFill>
              <a:uFillTx/>
              <a:latin typeface="黑体" panose="02010609060101010101" charset="-122"/>
              <a:ea typeface="黑体" panose="02010609060101010101" charset="-122"/>
            </a:endParaRPr>
          </a:p>
        </p:txBody>
      </p:sp>
      <p:sp>
        <p:nvSpPr>
          <p:cNvPr id="5" name="文本占位符 3"/>
          <p:cNvSpPr txBox="1"/>
          <p:nvPr>
            <p:custDataLst>
              <p:tags r:id="rId2"/>
            </p:custDataLst>
          </p:nvPr>
        </p:nvSpPr>
        <p:spPr>
          <a:xfrm>
            <a:off x="378460" y="1829435"/>
            <a:ext cx="5513705" cy="29838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666666"/>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pPr>
            <a:r>
              <a:rPr lang="en-US" altLang="zh-CN" sz="1800">
                <a:solidFill>
                  <a:srgbClr val="666666"/>
                </a:solidFill>
                <a:uFillTx/>
                <a:sym typeface="+mn-ea"/>
              </a:rPr>
              <a:t>Mind+</a:t>
            </a:r>
            <a:r>
              <a:rPr lang="zh-CN" altLang="en-US" sz="1800">
                <a:solidFill>
                  <a:srgbClr val="666666"/>
                </a:solidFill>
                <a:uFillTx/>
                <a:sym typeface="+mn-ea"/>
              </a:rPr>
              <a:t>支持</a:t>
            </a:r>
            <a:r>
              <a:rPr lang="en-US" altLang="zh-CN" sz="1800">
                <a:solidFill>
                  <a:srgbClr val="666666"/>
                </a:solidFill>
                <a:uFillTx/>
                <a:sym typeface="+mn-ea"/>
              </a:rPr>
              <a:t>3</a:t>
            </a:r>
            <a:r>
              <a:rPr lang="zh-CN" altLang="en-US" sz="1800">
                <a:solidFill>
                  <a:srgbClr val="666666"/>
                </a:solidFill>
                <a:uFillTx/>
                <a:sym typeface="+mn-ea"/>
              </a:rPr>
              <a:t>种编程模式</a:t>
            </a:r>
            <a:r>
              <a:rPr lang="en-US" altLang="zh-CN" sz="1800">
                <a:solidFill>
                  <a:srgbClr val="666666"/>
                </a:solidFill>
                <a:uFillTx/>
                <a:sym typeface="+mn-ea"/>
              </a:rPr>
              <a:t>:</a:t>
            </a:r>
            <a:endParaRPr lang="en-US" altLang="zh-CN" sz="1800">
              <a:solidFill>
                <a:srgbClr val="666666"/>
              </a:solidFill>
              <a:uFillTx/>
              <a:sym typeface="+mn-ea"/>
            </a:endParaRPr>
          </a:p>
          <a:p>
            <a:pPr>
              <a:buFont typeface="Wingdings" panose="05000000000000000000" charset="0"/>
            </a:pPr>
            <a:endParaRPr kumimoji="1" lang="zh-CN" altLang="en-US" sz="1800" dirty="0">
              <a:solidFill>
                <a:srgbClr val="666666"/>
              </a:solidFill>
              <a:uFillTx/>
            </a:endParaRPr>
          </a:p>
          <a:p>
            <a:pPr marL="285750" indent="-285750">
              <a:buFont typeface="Wingdings" panose="05000000000000000000" charset="0"/>
              <a:buChar char="Ø"/>
            </a:pPr>
            <a:r>
              <a:rPr lang="zh-CN" altLang="en-US" sz="1800">
                <a:solidFill>
                  <a:srgbClr val="666666"/>
                </a:solidFill>
                <a:uFillTx/>
                <a:sym typeface="+mn-ea"/>
              </a:rPr>
              <a:t>实时模式</a:t>
            </a:r>
            <a:endParaRPr kumimoji="1" lang="en-US" altLang="zh-CN" sz="1800" dirty="0">
              <a:solidFill>
                <a:srgbClr val="666666"/>
              </a:solidFill>
              <a:uFillTx/>
            </a:endParaRPr>
          </a:p>
          <a:p>
            <a:r>
              <a:rPr kumimoji="1" lang="en-US" altLang="zh-CN" sz="1800" dirty="0">
                <a:solidFill>
                  <a:srgbClr val="666666"/>
                </a:solidFill>
                <a:uFillTx/>
              </a:rPr>
              <a:t>      </a:t>
            </a:r>
            <a:r>
              <a:rPr kumimoji="1" lang="zh-CN" altLang="en-US" sz="1800" dirty="0">
                <a:solidFill>
                  <a:srgbClr val="666666"/>
                </a:solidFill>
                <a:uFillTx/>
              </a:rPr>
              <a:t>不依赖硬件，与scratch</a:t>
            </a:r>
            <a:r>
              <a:rPr kumimoji="1" lang="en-US" altLang="zh-CN" sz="1800" dirty="0">
                <a:solidFill>
                  <a:srgbClr val="666666"/>
                </a:solidFill>
                <a:uFillTx/>
              </a:rPr>
              <a:t> </a:t>
            </a:r>
            <a:r>
              <a:rPr kumimoji="1" lang="zh-CN" altLang="en-US" sz="1800" dirty="0">
                <a:solidFill>
                  <a:srgbClr val="666666"/>
                </a:solidFill>
                <a:uFillTx/>
              </a:rPr>
              <a:t>类似制作交互项目</a:t>
            </a:r>
            <a:endParaRPr kumimoji="1" lang="zh-CN" altLang="en-US" sz="1800" dirty="0">
              <a:solidFill>
                <a:srgbClr val="666666"/>
              </a:solidFill>
              <a:uFillTx/>
            </a:endParaRPr>
          </a:p>
          <a:p>
            <a:pPr marL="285750" indent="-285750">
              <a:buFont typeface="Wingdings" panose="05000000000000000000" charset="0"/>
              <a:buChar char="Ø"/>
            </a:pPr>
            <a:r>
              <a:rPr lang="zh-CN" altLang="en-US" sz="1800">
                <a:solidFill>
                  <a:srgbClr val="666666"/>
                </a:solidFill>
                <a:uFillTx/>
                <a:sym typeface="+mn-ea"/>
              </a:rPr>
              <a:t>上传模式</a:t>
            </a:r>
            <a:endParaRPr kumimoji="1" lang="en-US" altLang="zh-CN" sz="1800" dirty="0">
              <a:solidFill>
                <a:srgbClr val="666666"/>
              </a:solidFill>
              <a:uFillTx/>
            </a:endParaRPr>
          </a:p>
          <a:p>
            <a:r>
              <a:rPr kumimoji="1" lang="en-US" altLang="zh-CN" sz="1800" dirty="0">
                <a:solidFill>
                  <a:srgbClr val="666666"/>
                </a:solidFill>
                <a:uFillTx/>
              </a:rPr>
              <a:t>     </a:t>
            </a:r>
            <a:r>
              <a:rPr kumimoji="1" lang="zh-CN" altLang="en-US" sz="1800" dirty="0">
                <a:solidFill>
                  <a:srgbClr val="666666"/>
                </a:solidFill>
                <a:uFillTx/>
              </a:rPr>
              <a:t>图形代码转换成</a:t>
            </a:r>
            <a:r>
              <a:rPr kumimoji="1" lang="en-US" altLang="zh-CN" sz="1800" dirty="0">
                <a:solidFill>
                  <a:srgbClr val="666666"/>
                </a:solidFill>
                <a:uFillTx/>
              </a:rPr>
              <a:t> C </a:t>
            </a:r>
            <a:r>
              <a:rPr kumimoji="1" lang="zh-CN" altLang="en-US" sz="1800" dirty="0">
                <a:solidFill>
                  <a:srgbClr val="666666"/>
                </a:solidFill>
                <a:uFillTx/>
              </a:rPr>
              <a:t>语言代码，编译后上传到设备      </a:t>
            </a:r>
            <a:endParaRPr kumimoji="1" lang="en-US" altLang="zh-CN" sz="1800" dirty="0">
              <a:solidFill>
                <a:srgbClr val="666666"/>
              </a:solidFill>
              <a:uFillTx/>
            </a:endParaRPr>
          </a:p>
          <a:p>
            <a:pPr marL="285750" indent="-285750">
              <a:buFont typeface="Wingdings" panose="05000000000000000000" charset="0"/>
              <a:buChar char="Ø"/>
            </a:pPr>
            <a:r>
              <a:rPr lang="en-US" altLang="zh-CN" sz="1800">
                <a:solidFill>
                  <a:srgbClr val="666666"/>
                </a:solidFill>
                <a:uFillTx/>
                <a:sym typeface="+mn-ea"/>
              </a:rPr>
              <a:t>Python </a:t>
            </a:r>
            <a:r>
              <a:rPr lang="zh-CN" altLang="en-US" sz="1800">
                <a:solidFill>
                  <a:srgbClr val="666666"/>
                </a:solidFill>
                <a:uFillTx/>
                <a:sym typeface="+mn-ea"/>
              </a:rPr>
              <a:t>模式</a:t>
            </a:r>
            <a:endParaRPr lang="zh-CN" altLang="en-US" sz="1800">
              <a:solidFill>
                <a:srgbClr val="666666"/>
              </a:solidFill>
              <a:uFillTx/>
              <a:sym typeface="+mn-ea"/>
            </a:endParaRPr>
          </a:p>
          <a:p>
            <a:pPr>
              <a:buFont typeface="Wingdings" panose="05000000000000000000" charset="0"/>
            </a:pPr>
            <a:r>
              <a:rPr kumimoji="1" lang="en-US" altLang="zh-CN" sz="1800" dirty="0">
                <a:solidFill>
                  <a:srgbClr val="666666"/>
                </a:solidFill>
                <a:uFillTx/>
              </a:rPr>
              <a:t>     </a:t>
            </a:r>
            <a:r>
              <a:rPr kumimoji="1" lang="zh-CN" altLang="en-US" sz="1800" dirty="0">
                <a:solidFill>
                  <a:srgbClr val="666666"/>
                </a:solidFill>
                <a:uFillTx/>
              </a:rPr>
              <a:t>图形代码转换成</a:t>
            </a:r>
            <a:r>
              <a:rPr kumimoji="1" lang="en-US" altLang="zh-CN" sz="1800" dirty="0">
                <a:solidFill>
                  <a:srgbClr val="666666"/>
                </a:solidFill>
                <a:uFillTx/>
              </a:rPr>
              <a:t> Python </a:t>
            </a:r>
            <a:r>
              <a:rPr kumimoji="1" lang="zh-CN" altLang="en-US" sz="1800" dirty="0">
                <a:solidFill>
                  <a:srgbClr val="666666"/>
                </a:solidFill>
                <a:uFillTx/>
              </a:rPr>
              <a:t>语言代码后上传</a:t>
            </a:r>
            <a:endParaRPr kumimoji="1" lang="zh-CN" altLang="en-US" sz="1800" dirty="0">
              <a:solidFill>
                <a:srgbClr val="666666"/>
              </a:solidFill>
              <a:uFillTx/>
            </a:endParaRPr>
          </a:p>
          <a:p>
            <a:pPr marL="285750" indent="-285750">
              <a:buFont typeface="Wingdings" panose="05000000000000000000" charset="0"/>
              <a:buChar char="Ø"/>
            </a:pPr>
            <a:endParaRPr kumimoji="1" lang="zh-CN" altLang="en-US" sz="1800" dirty="0">
              <a:solidFill>
                <a:srgbClr val="666666"/>
              </a:solidFill>
              <a:uFillTx/>
            </a:endParaRPr>
          </a:p>
          <a:p>
            <a:pPr marL="285750" indent="-285750">
              <a:buFont typeface="Wingdings" panose="05000000000000000000" charset="0"/>
              <a:buChar char="Ø"/>
            </a:pPr>
            <a:endParaRPr kumimoji="1" lang="en-US" altLang="zh-CN" sz="1800" dirty="0">
              <a:solidFill>
                <a:srgbClr val="666666"/>
              </a:solidFill>
              <a:uFillTx/>
            </a:endParaRPr>
          </a:p>
          <a:p>
            <a:r>
              <a:rPr kumimoji="1" lang="en-US" altLang="zh-CN" sz="1800" dirty="0">
                <a:solidFill>
                  <a:srgbClr val="666666"/>
                </a:solidFill>
                <a:uFillTx/>
              </a:rPr>
              <a:t>      </a:t>
            </a:r>
            <a:endParaRPr kumimoji="1" lang="en-US" altLang="zh-CN" sz="1800" dirty="0">
              <a:solidFill>
                <a:srgbClr val="666666"/>
              </a:solidFill>
              <a:uFillTx/>
            </a:endParaRPr>
          </a:p>
        </p:txBody>
      </p:sp>
      <p:pic>
        <p:nvPicPr>
          <p:cNvPr id="100" name="图片 99"/>
          <p:cNvPicPr/>
          <p:nvPr>
            <p:custDataLst>
              <p:tags r:id="rId3"/>
            </p:custDataLst>
          </p:nvPr>
        </p:nvPicPr>
        <p:blipFill>
          <a:blip r:embed="rId4"/>
          <a:stretch>
            <a:fillRect/>
          </a:stretch>
        </p:blipFill>
        <p:spPr>
          <a:xfrm>
            <a:off x="6800850" y="1264285"/>
            <a:ext cx="4776470" cy="2332355"/>
          </a:xfrm>
          <a:prstGeom prst="rect">
            <a:avLst/>
          </a:prstGeom>
          <a:noFill/>
          <a:ln w="9525">
            <a:noFill/>
          </a:ln>
        </p:spPr>
      </p:pic>
      <p:pic>
        <p:nvPicPr>
          <p:cNvPr id="101" name="图片 100"/>
          <p:cNvPicPr/>
          <p:nvPr>
            <p:custDataLst>
              <p:tags r:id="rId5"/>
            </p:custDataLst>
          </p:nvPr>
        </p:nvPicPr>
        <p:blipFill>
          <a:blip r:embed="rId6"/>
          <a:stretch>
            <a:fillRect/>
          </a:stretch>
        </p:blipFill>
        <p:spPr>
          <a:xfrm>
            <a:off x="6801485" y="3660775"/>
            <a:ext cx="4775835" cy="2386330"/>
          </a:xfrm>
          <a:prstGeom prst="rect">
            <a:avLst/>
          </a:prstGeom>
          <a:noFill/>
          <a:ln w="9525">
            <a:noFill/>
          </a:ln>
        </p:spPr>
      </p:pic>
      <p:pic>
        <p:nvPicPr>
          <p:cNvPr id="13" name="图片 12" descr="横版_中英文组合"/>
          <p:cNvPicPr>
            <a:picLocks noChangeAspect="1"/>
          </p:cNvPicPr>
          <p:nvPr>
            <p:custDataLst>
              <p:tags r:id="rId7"/>
            </p:custDataLst>
          </p:nvPr>
        </p:nvPicPr>
        <p:blipFill>
          <a:blip r:embed="rId8"/>
          <a:stretch>
            <a:fillRect/>
          </a:stretch>
        </p:blipFill>
        <p:spPr>
          <a:xfrm>
            <a:off x="7316470" y="570865"/>
            <a:ext cx="1807845" cy="52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4" name="标题 3"/>
          <p:cNvSpPr txBox="1"/>
          <p:nvPr>
            <p:custDataLst>
              <p:tags r:id="rId1"/>
            </p:custDataLst>
          </p:nvPr>
        </p:nvSpPr>
        <p:spPr>
          <a:xfrm>
            <a:off x="893445" y="344805"/>
            <a:ext cx="401066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4700" dirty="0">
                <a:solidFill>
                  <a:srgbClr val="445185"/>
                </a:solidFill>
                <a:uFillTx/>
                <a:latin typeface="黑体" panose="02010609060101010101" charset="-122"/>
                <a:ea typeface="黑体" panose="02010609060101010101" charset="-122"/>
              </a:rPr>
              <a:t>Mind+</a:t>
            </a:r>
            <a:r>
              <a:rPr lang="zh-CN" altLang="en-US" sz="4700" dirty="0">
                <a:solidFill>
                  <a:srgbClr val="445185"/>
                </a:solidFill>
                <a:uFillTx/>
                <a:latin typeface="黑体" panose="02010609060101010101" charset="-122"/>
                <a:ea typeface="黑体" panose="02010609060101010101" charset="-122"/>
              </a:rPr>
              <a:t>介绍</a:t>
            </a:r>
            <a:endParaRPr lang="zh-CN" altLang="en-US" sz="4700" dirty="0">
              <a:solidFill>
                <a:srgbClr val="445185"/>
              </a:solidFill>
              <a:uFillTx/>
              <a:latin typeface="黑体" panose="02010609060101010101" charset="-122"/>
              <a:ea typeface="黑体" panose="02010609060101010101" charset="-122"/>
            </a:endParaRPr>
          </a:p>
          <a:p>
            <a:r>
              <a:rPr lang="zh-CN" altLang="en-US" sz="1800" dirty="0">
                <a:solidFill>
                  <a:srgbClr val="445185"/>
                </a:solidFill>
                <a:uFillTx/>
                <a:latin typeface="黑体" panose="02010609060101010101" charset="-122"/>
                <a:ea typeface="黑体" panose="02010609060101010101" charset="-122"/>
              </a:rPr>
              <a:t>图形</a:t>
            </a:r>
            <a:r>
              <a:rPr lang="zh-CN" altLang="en-US" sz="1800" dirty="0">
                <a:solidFill>
                  <a:srgbClr val="445185"/>
                </a:solidFill>
                <a:uFillTx/>
                <a:latin typeface="黑体" panose="02010609060101010101" charset="-122"/>
                <a:ea typeface="黑体" panose="02010609060101010101" charset="-122"/>
              </a:rPr>
              <a:t>模块</a:t>
            </a:r>
            <a:endParaRPr lang="zh-CN" altLang="en-US" sz="1800" dirty="0">
              <a:solidFill>
                <a:srgbClr val="445185"/>
              </a:solidFill>
              <a:uFillTx/>
              <a:latin typeface="黑体" panose="02010609060101010101" charset="-122"/>
              <a:ea typeface="黑体" panose="02010609060101010101" charset="-122"/>
            </a:endParaRPr>
          </a:p>
        </p:txBody>
      </p:sp>
      <p:sp>
        <p:nvSpPr>
          <p:cNvPr id="5" name="文本占位符 3"/>
          <p:cNvSpPr txBox="1"/>
          <p:nvPr>
            <p:custDataLst>
              <p:tags r:id="rId2"/>
            </p:custDataLst>
          </p:nvPr>
        </p:nvSpPr>
        <p:spPr>
          <a:xfrm>
            <a:off x="532765" y="1332230"/>
            <a:ext cx="7680960" cy="563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666666"/>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pPr>
            <a:r>
              <a:rPr kumimoji="1" lang="zh-CN" altLang="en-US" sz="1800" dirty="0">
                <a:solidFill>
                  <a:srgbClr val="666666"/>
                </a:solidFill>
                <a:uFillTx/>
              </a:rPr>
              <a:t>上传模式下包含控制、运算符、变量、函数、</a:t>
            </a:r>
            <a:r>
              <a:rPr kumimoji="1" lang="en-US" altLang="zh-CN" sz="1800" dirty="0">
                <a:solidFill>
                  <a:srgbClr val="666666"/>
                </a:solidFill>
                <a:uFillTx/>
              </a:rPr>
              <a:t>Arduino(</a:t>
            </a:r>
            <a:r>
              <a:rPr kumimoji="1" lang="zh-CN" altLang="en-US" sz="1800" dirty="0">
                <a:solidFill>
                  <a:srgbClr val="666666"/>
                </a:solidFill>
                <a:uFillTx/>
              </a:rPr>
              <a:t>特定开发板的模块</a:t>
            </a:r>
            <a:r>
              <a:rPr kumimoji="1" lang="en-US" altLang="zh-CN" sz="1800" dirty="0">
                <a:solidFill>
                  <a:srgbClr val="666666"/>
                </a:solidFill>
                <a:uFillTx/>
              </a:rPr>
              <a:t>)</a:t>
            </a:r>
            <a:r>
              <a:rPr kumimoji="1" lang="zh-CN" altLang="en-US" sz="1800" dirty="0">
                <a:solidFill>
                  <a:srgbClr val="666666"/>
                </a:solidFill>
                <a:uFillTx/>
              </a:rPr>
              <a:t>模块。这些图形模块可以像搭积木一样，拖动到脚本区，搭建成我们需要的</a:t>
            </a:r>
            <a:r>
              <a:rPr kumimoji="1" lang="zh-CN" altLang="en-US" sz="1800" dirty="0">
                <a:solidFill>
                  <a:srgbClr val="666666"/>
                </a:solidFill>
                <a:uFillTx/>
              </a:rPr>
              <a:t>功能。</a:t>
            </a:r>
            <a:endParaRPr kumimoji="1" lang="zh-CN" altLang="en-US" sz="1800" dirty="0">
              <a:solidFill>
                <a:srgbClr val="666666"/>
              </a:solidFill>
              <a:uFillTx/>
            </a:endParaRPr>
          </a:p>
          <a:p>
            <a:pPr marL="285750" indent="-285750">
              <a:buFont typeface="Wingdings" panose="05000000000000000000" charset="0"/>
              <a:buChar char="Ø"/>
            </a:pPr>
            <a:endParaRPr kumimoji="1" lang="en-US" altLang="zh-CN" sz="1800" dirty="0">
              <a:solidFill>
                <a:srgbClr val="666666"/>
              </a:solidFill>
              <a:uFillTx/>
            </a:endParaRPr>
          </a:p>
          <a:p>
            <a:r>
              <a:rPr kumimoji="1" lang="en-US" altLang="zh-CN" sz="1800" dirty="0">
                <a:solidFill>
                  <a:srgbClr val="666666"/>
                </a:solidFill>
                <a:uFillTx/>
              </a:rPr>
              <a:t>      </a:t>
            </a:r>
            <a:endParaRPr kumimoji="1" lang="en-US" altLang="zh-CN" sz="1800" dirty="0">
              <a:solidFill>
                <a:srgbClr val="666666"/>
              </a:solidFill>
              <a:uFillTx/>
            </a:endParaRPr>
          </a:p>
        </p:txBody>
      </p:sp>
      <p:pic>
        <p:nvPicPr>
          <p:cNvPr id="3" name="图片 2"/>
          <p:cNvPicPr>
            <a:picLocks noChangeAspect="1"/>
          </p:cNvPicPr>
          <p:nvPr>
            <p:custDataLst>
              <p:tags r:id="rId3"/>
            </p:custDataLst>
          </p:nvPr>
        </p:nvPicPr>
        <p:blipFill>
          <a:blip r:embed="rId4"/>
          <a:stretch>
            <a:fillRect/>
          </a:stretch>
        </p:blipFill>
        <p:spPr>
          <a:xfrm>
            <a:off x="416560" y="2322195"/>
            <a:ext cx="2538730" cy="372681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3278505" y="2322195"/>
            <a:ext cx="2503805" cy="379984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105525" y="2322195"/>
            <a:ext cx="2512695" cy="3800475"/>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9018270" y="2322195"/>
            <a:ext cx="2406015" cy="3799840"/>
          </a:xfrm>
          <a:prstGeom prst="rect">
            <a:avLst/>
          </a:prstGeom>
        </p:spPr>
      </p:pic>
      <p:pic>
        <p:nvPicPr>
          <p:cNvPr id="13" name="图片 12" descr="横版_中英文组合"/>
          <p:cNvPicPr>
            <a:picLocks noChangeAspect="1"/>
          </p:cNvPicPr>
          <p:nvPr>
            <p:custDataLst>
              <p:tags r:id="rId11"/>
            </p:custDataLst>
          </p:nvPr>
        </p:nvPicPr>
        <p:blipFill>
          <a:blip r:embed="rId12"/>
          <a:stretch>
            <a:fillRect/>
          </a:stretch>
        </p:blipFill>
        <p:spPr>
          <a:xfrm>
            <a:off x="7210425" y="570865"/>
            <a:ext cx="1807845" cy="52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4" name="标题 3"/>
          <p:cNvSpPr txBox="1"/>
          <p:nvPr>
            <p:custDataLst>
              <p:tags r:id="rId1"/>
            </p:custDataLst>
          </p:nvPr>
        </p:nvSpPr>
        <p:spPr>
          <a:xfrm>
            <a:off x="255905" y="431165"/>
            <a:ext cx="7167880" cy="864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700" dirty="0">
                <a:solidFill>
                  <a:srgbClr val="445185"/>
                </a:solidFill>
                <a:uFillTx/>
                <a:latin typeface="黑体" panose="02010609060101010101" charset="-122"/>
                <a:ea typeface="黑体" panose="02010609060101010101" charset="-122"/>
              </a:rPr>
              <a:t>Mind+</a:t>
            </a:r>
            <a:r>
              <a:rPr lang="zh-CN" altLang="en-US" sz="4700" dirty="0">
                <a:solidFill>
                  <a:srgbClr val="445185"/>
                </a:solidFill>
                <a:uFillTx/>
                <a:latin typeface="黑体" panose="02010609060101010101" charset="-122"/>
                <a:ea typeface="黑体" panose="02010609060101010101" charset="-122"/>
              </a:rPr>
              <a:t>编写超声波测距</a:t>
            </a:r>
            <a:r>
              <a:rPr lang="zh-CN" altLang="en-US" sz="4700" dirty="0">
                <a:solidFill>
                  <a:srgbClr val="445185"/>
                </a:solidFill>
                <a:uFillTx/>
                <a:latin typeface="黑体" panose="02010609060101010101" charset="-122"/>
                <a:ea typeface="黑体" panose="02010609060101010101" charset="-122"/>
              </a:rPr>
              <a:t>程序</a:t>
            </a:r>
            <a:endParaRPr lang="zh-CN" altLang="en-US" sz="4700" dirty="0">
              <a:solidFill>
                <a:srgbClr val="445185"/>
              </a:solidFill>
              <a:uFillTx/>
              <a:latin typeface="黑体" panose="02010609060101010101" charset="-122"/>
              <a:ea typeface="黑体" panose="02010609060101010101" charset="-122"/>
            </a:endParaRPr>
          </a:p>
          <a:p>
            <a:r>
              <a:rPr lang="zh-CN" altLang="en-US" sz="1800" dirty="0">
                <a:solidFill>
                  <a:srgbClr val="445185"/>
                </a:solidFill>
                <a:uFillTx/>
                <a:latin typeface="黑体" panose="02010609060101010101" charset="-122"/>
                <a:ea typeface="黑体" panose="02010609060101010101" charset="-122"/>
              </a:rPr>
              <a:t>连接</a:t>
            </a:r>
            <a:r>
              <a:rPr lang="zh-CN" altLang="en-US" sz="1800" dirty="0">
                <a:solidFill>
                  <a:srgbClr val="445185"/>
                </a:solidFill>
                <a:uFillTx/>
                <a:latin typeface="黑体" panose="02010609060101010101" charset="-122"/>
                <a:ea typeface="黑体" panose="02010609060101010101" charset="-122"/>
              </a:rPr>
              <a:t>设备</a:t>
            </a:r>
            <a:endParaRPr lang="zh-CN" altLang="en-US" sz="1800" dirty="0">
              <a:solidFill>
                <a:srgbClr val="445185"/>
              </a:solidFill>
              <a:uFillTx/>
              <a:latin typeface="黑体" panose="02010609060101010101" charset="-122"/>
              <a:ea typeface="黑体" panose="02010609060101010101" charset="-122"/>
            </a:endParaRPr>
          </a:p>
        </p:txBody>
      </p:sp>
      <p:sp>
        <p:nvSpPr>
          <p:cNvPr id="5" name="文本占位符 3"/>
          <p:cNvSpPr txBox="1"/>
          <p:nvPr>
            <p:custDataLst>
              <p:tags r:id="rId2"/>
            </p:custDataLst>
          </p:nvPr>
        </p:nvSpPr>
        <p:spPr>
          <a:xfrm>
            <a:off x="893445" y="2164715"/>
            <a:ext cx="4718685" cy="25285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666666"/>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pPr>
            <a:r>
              <a:rPr kumimoji="1" lang="en-US" altLang="zh-CN" sz="1800" dirty="0">
                <a:solidFill>
                  <a:srgbClr val="666666"/>
                </a:solidFill>
                <a:uFillTx/>
              </a:rPr>
              <a:t>Mind+ </a:t>
            </a:r>
            <a:r>
              <a:rPr kumimoji="1" lang="zh-CN" altLang="en-US" sz="1800" dirty="0">
                <a:solidFill>
                  <a:srgbClr val="666666"/>
                </a:solidFill>
                <a:uFillTx/>
              </a:rPr>
              <a:t>连接</a:t>
            </a:r>
            <a:r>
              <a:rPr kumimoji="1" lang="en-US" altLang="zh-CN" sz="1800" dirty="0">
                <a:solidFill>
                  <a:srgbClr val="666666"/>
                </a:solidFill>
                <a:uFillTx/>
              </a:rPr>
              <a:t> Arduino UNO </a:t>
            </a:r>
            <a:r>
              <a:rPr kumimoji="1" lang="zh-CN" altLang="en-US" sz="1800" dirty="0">
                <a:solidFill>
                  <a:srgbClr val="666666"/>
                </a:solidFill>
                <a:uFillTx/>
              </a:rPr>
              <a:t>开发板，并分别连接</a:t>
            </a:r>
            <a:r>
              <a:rPr kumimoji="1" lang="en-US" altLang="zh-CN" sz="1800" dirty="0">
                <a:solidFill>
                  <a:srgbClr val="666666"/>
                </a:solidFill>
                <a:uFillTx/>
              </a:rPr>
              <a:t>”</a:t>
            </a:r>
            <a:r>
              <a:rPr kumimoji="1" lang="zh-CN" altLang="en-US" sz="1800" dirty="0">
                <a:solidFill>
                  <a:srgbClr val="666666"/>
                </a:solidFill>
                <a:uFillTx/>
              </a:rPr>
              <a:t>超声波测距仪</a:t>
            </a:r>
            <a:r>
              <a:rPr kumimoji="1" lang="en-US" altLang="zh-CN" sz="1800" dirty="0">
                <a:solidFill>
                  <a:srgbClr val="666666"/>
                </a:solidFill>
                <a:uFillTx/>
              </a:rPr>
              <a:t>”</a:t>
            </a:r>
            <a:r>
              <a:rPr kumimoji="1" lang="zh-CN" altLang="en-US" sz="1800" dirty="0">
                <a:solidFill>
                  <a:srgbClr val="666666"/>
                </a:solidFill>
                <a:uFillTx/>
              </a:rPr>
              <a:t>、</a:t>
            </a:r>
            <a:r>
              <a:rPr kumimoji="1" lang="zh-CN" altLang="en-US" sz="1800" dirty="0">
                <a:solidFill>
                  <a:srgbClr val="666666"/>
                </a:solidFill>
                <a:uFillTx/>
              </a:rPr>
              <a:t>蜂鸣器。</a:t>
            </a:r>
            <a:endParaRPr kumimoji="1" lang="zh-CN" altLang="en-US" sz="1800" dirty="0">
              <a:solidFill>
                <a:srgbClr val="666666"/>
              </a:solidFill>
              <a:uFillTx/>
            </a:endParaRPr>
          </a:p>
          <a:p>
            <a:pPr>
              <a:buFont typeface="Wingdings" panose="05000000000000000000" charset="0"/>
            </a:pPr>
            <a:endParaRPr kumimoji="1" lang="en-US" altLang="zh-CN" sz="1800" dirty="0">
              <a:solidFill>
                <a:srgbClr val="666666"/>
              </a:solidFill>
              <a:uFillTx/>
            </a:endParaRPr>
          </a:p>
          <a:p>
            <a:pPr>
              <a:buFont typeface="Wingdings" panose="05000000000000000000" charset="0"/>
            </a:pPr>
            <a:r>
              <a:rPr kumimoji="1" lang="en-US" altLang="zh-CN" sz="1800" dirty="0">
                <a:solidFill>
                  <a:srgbClr val="666666"/>
                </a:solidFill>
                <a:uFillTx/>
              </a:rPr>
              <a:t>“</a:t>
            </a:r>
            <a:r>
              <a:rPr kumimoji="1" lang="zh-CN" altLang="en-US" sz="1800" dirty="0">
                <a:solidFill>
                  <a:srgbClr val="666666"/>
                </a:solidFill>
                <a:uFillTx/>
              </a:rPr>
              <a:t>超声波测距仪</a:t>
            </a:r>
            <a:r>
              <a:rPr kumimoji="1" lang="en-US" altLang="zh-CN" sz="1800" dirty="0">
                <a:solidFill>
                  <a:srgbClr val="666666"/>
                </a:solidFill>
                <a:uFillTx/>
              </a:rPr>
              <a:t>”</a:t>
            </a:r>
            <a:r>
              <a:rPr kumimoji="1" lang="zh-CN" altLang="en-US" sz="1800" dirty="0">
                <a:solidFill>
                  <a:srgbClr val="666666"/>
                </a:solidFill>
                <a:uFillTx/>
              </a:rPr>
              <a:t>读出的距离数据通过串口发送到</a:t>
            </a:r>
            <a:r>
              <a:rPr kumimoji="1" lang="en-US" altLang="zh-CN" sz="1800" dirty="0">
                <a:solidFill>
                  <a:srgbClr val="666666"/>
                </a:solidFill>
                <a:uFillTx/>
              </a:rPr>
              <a:t> Arduino </a:t>
            </a:r>
            <a:r>
              <a:rPr kumimoji="1" lang="zh-CN" altLang="en-US" sz="1800" dirty="0">
                <a:solidFill>
                  <a:srgbClr val="666666"/>
                </a:solidFill>
                <a:uFillTx/>
              </a:rPr>
              <a:t>，</a:t>
            </a:r>
            <a:r>
              <a:rPr kumimoji="1" lang="en-US" altLang="zh-CN" sz="1800" dirty="0">
                <a:solidFill>
                  <a:srgbClr val="666666"/>
                </a:solidFill>
                <a:uFillTx/>
              </a:rPr>
              <a:t>Arduino </a:t>
            </a:r>
            <a:r>
              <a:rPr kumimoji="1" lang="zh-CN" altLang="en-US" sz="1800" dirty="0">
                <a:solidFill>
                  <a:srgbClr val="666666"/>
                </a:solidFill>
                <a:uFillTx/>
              </a:rPr>
              <a:t>接收到不通的距离数据，控制</a:t>
            </a:r>
            <a:r>
              <a:rPr kumimoji="1" lang="en-US" altLang="zh-CN" sz="1800" dirty="0">
                <a:solidFill>
                  <a:srgbClr val="666666"/>
                </a:solidFill>
                <a:uFillTx/>
              </a:rPr>
              <a:t> “</a:t>
            </a:r>
            <a:r>
              <a:rPr kumimoji="1" lang="zh-CN" altLang="en-US" sz="1800" dirty="0">
                <a:solidFill>
                  <a:srgbClr val="666666"/>
                </a:solidFill>
                <a:uFillTx/>
              </a:rPr>
              <a:t>蜂鸣器</a:t>
            </a:r>
            <a:r>
              <a:rPr kumimoji="1" lang="en-US" altLang="zh-CN" sz="1800" dirty="0">
                <a:solidFill>
                  <a:srgbClr val="666666"/>
                </a:solidFill>
                <a:uFillTx/>
              </a:rPr>
              <a:t>”</a:t>
            </a:r>
            <a:r>
              <a:rPr kumimoji="1" lang="zh-CN" altLang="en-US" sz="1800" dirty="0">
                <a:solidFill>
                  <a:srgbClr val="666666"/>
                </a:solidFill>
                <a:uFillTx/>
              </a:rPr>
              <a:t>发出不</a:t>
            </a:r>
            <a:r>
              <a:rPr kumimoji="1" lang="zh-CN" altLang="en-US" sz="1800" dirty="0">
                <a:solidFill>
                  <a:srgbClr val="666666"/>
                </a:solidFill>
                <a:uFillTx/>
              </a:rPr>
              <a:t>同的音乐。</a:t>
            </a:r>
            <a:endParaRPr kumimoji="1" lang="en-US" altLang="zh-CN" sz="1800" dirty="0">
              <a:solidFill>
                <a:srgbClr val="666666"/>
              </a:solidFill>
              <a:uFillTx/>
            </a:endParaRPr>
          </a:p>
          <a:p>
            <a:r>
              <a:rPr kumimoji="1" lang="en-US" altLang="zh-CN" sz="1800" dirty="0">
                <a:solidFill>
                  <a:srgbClr val="666666"/>
                </a:solidFill>
                <a:uFillTx/>
              </a:rPr>
              <a:t>      </a:t>
            </a:r>
            <a:endParaRPr kumimoji="1" lang="en-US" altLang="zh-CN" sz="1800" dirty="0">
              <a:solidFill>
                <a:srgbClr val="666666"/>
              </a:solidFill>
              <a:uFillTx/>
            </a:endParaRPr>
          </a:p>
        </p:txBody>
      </p:sp>
      <p:pic>
        <p:nvPicPr>
          <p:cNvPr id="2" name="图片 1"/>
          <p:cNvPicPr>
            <a:picLocks noChangeAspect="1"/>
          </p:cNvPicPr>
          <p:nvPr>
            <p:custDataLst>
              <p:tags r:id="rId3"/>
            </p:custDataLst>
          </p:nvPr>
        </p:nvPicPr>
        <p:blipFill>
          <a:blip r:embed="rId4"/>
          <a:stretch>
            <a:fillRect/>
          </a:stretch>
        </p:blipFill>
        <p:spPr>
          <a:xfrm>
            <a:off x="7284720" y="2006600"/>
            <a:ext cx="3956050" cy="2845435"/>
          </a:xfrm>
          <a:prstGeom prst="rect">
            <a:avLst/>
          </a:prstGeom>
        </p:spPr>
      </p:pic>
      <p:pic>
        <p:nvPicPr>
          <p:cNvPr id="13" name="图片 12" descr="横版_中英文组合"/>
          <p:cNvPicPr>
            <a:picLocks noChangeAspect="1"/>
          </p:cNvPicPr>
          <p:nvPr>
            <p:custDataLst>
              <p:tags r:id="rId5"/>
            </p:custDataLst>
          </p:nvPr>
        </p:nvPicPr>
        <p:blipFill>
          <a:blip r:embed="rId6"/>
          <a:stretch>
            <a:fillRect/>
          </a:stretch>
        </p:blipFill>
        <p:spPr>
          <a:xfrm>
            <a:off x="7284720" y="678180"/>
            <a:ext cx="1807845" cy="52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4" name="标题 3"/>
          <p:cNvSpPr txBox="1"/>
          <p:nvPr>
            <p:custDataLst>
              <p:tags r:id="rId1"/>
            </p:custDataLst>
          </p:nvPr>
        </p:nvSpPr>
        <p:spPr>
          <a:xfrm>
            <a:off x="179070" y="431165"/>
            <a:ext cx="7105650" cy="864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700" dirty="0">
                <a:solidFill>
                  <a:srgbClr val="445185"/>
                </a:solidFill>
                <a:uFillTx/>
                <a:latin typeface="黑体" panose="02010609060101010101" charset="-122"/>
                <a:ea typeface="黑体" panose="02010609060101010101" charset="-122"/>
              </a:rPr>
              <a:t>Mind+</a:t>
            </a:r>
            <a:r>
              <a:rPr lang="zh-CN" altLang="en-US" sz="4700" dirty="0">
                <a:solidFill>
                  <a:srgbClr val="445185"/>
                </a:solidFill>
                <a:uFillTx/>
                <a:latin typeface="黑体" panose="02010609060101010101" charset="-122"/>
                <a:ea typeface="黑体" panose="02010609060101010101" charset="-122"/>
              </a:rPr>
              <a:t>编写超声波测距</a:t>
            </a:r>
            <a:r>
              <a:rPr lang="zh-CN" altLang="en-US" sz="4700" dirty="0">
                <a:solidFill>
                  <a:srgbClr val="445185"/>
                </a:solidFill>
                <a:uFillTx/>
                <a:latin typeface="黑体" panose="02010609060101010101" charset="-122"/>
                <a:ea typeface="黑体" panose="02010609060101010101" charset="-122"/>
              </a:rPr>
              <a:t>程序</a:t>
            </a:r>
            <a:endParaRPr lang="zh-CN" altLang="en-US" sz="4700" dirty="0">
              <a:solidFill>
                <a:srgbClr val="445185"/>
              </a:solidFill>
              <a:uFillTx/>
              <a:latin typeface="黑体" panose="02010609060101010101" charset="-122"/>
              <a:ea typeface="黑体" panose="02010609060101010101" charset="-122"/>
            </a:endParaRPr>
          </a:p>
          <a:p>
            <a:r>
              <a:rPr lang="zh-CN" altLang="en-US" sz="1800" dirty="0">
                <a:solidFill>
                  <a:srgbClr val="445185"/>
                </a:solidFill>
                <a:uFillTx/>
                <a:latin typeface="黑体" panose="02010609060101010101" charset="-122"/>
                <a:ea typeface="黑体" panose="02010609060101010101" charset="-122"/>
              </a:rPr>
              <a:t>连接</a:t>
            </a:r>
            <a:r>
              <a:rPr lang="zh-CN" altLang="en-US" sz="1800" dirty="0">
                <a:solidFill>
                  <a:srgbClr val="445185"/>
                </a:solidFill>
                <a:uFillTx/>
                <a:latin typeface="黑体" panose="02010609060101010101" charset="-122"/>
                <a:ea typeface="黑体" panose="02010609060101010101" charset="-122"/>
              </a:rPr>
              <a:t>设备</a:t>
            </a:r>
            <a:endParaRPr lang="zh-CN" altLang="en-US" sz="1800" dirty="0">
              <a:solidFill>
                <a:srgbClr val="445185"/>
              </a:solidFill>
              <a:uFillTx/>
              <a:latin typeface="黑体" panose="02010609060101010101" charset="-122"/>
              <a:ea typeface="黑体" panose="02010609060101010101" charset="-122"/>
            </a:endParaRPr>
          </a:p>
        </p:txBody>
      </p:sp>
      <p:sp>
        <p:nvSpPr>
          <p:cNvPr id="5" name="文本占位符 3"/>
          <p:cNvSpPr txBox="1"/>
          <p:nvPr>
            <p:custDataLst>
              <p:tags r:id="rId2"/>
            </p:custDataLst>
          </p:nvPr>
        </p:nvSpPr>
        <p:spPr>
          <a:xfrm>
            <a:off x="893445" y="2164715"/>
            <a:ext cx="4718685" cy="25285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666666"/>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pPr>
            <a:r>
              <a:rPr kumimoji="1" lang="en-US" altLang="zh-CN" sz="1800" dirty="0">
                <a:solidFill>
                  <a:srgbClr val="666666"/>
                </a:solidFill>
                <a:uFillTx/>
              </a:rPr>
              <a:t>Mind+ </a:t>
            </a:r>
            <a:r>
              <a:rPr kumimoji="1" lang="zh-CN" altLang="en-US" sz="1800" dirty="0">
                <a:solidFill>
                  <a:srgbClr val="666666"/>
                </a:solidFill>
                <a:uFillTx/>
              </a:rPr>
              <a:t>连接</a:t>
            </a:r>
            <a:r>
              <a:rPr kumimoji="1" lang="en-US" altLang="zh-CN" sz="1800" dirty="0">
                <a:solidFill>
                  <a:srgbClr val="666666"/>
                </a:solidFill>
                <a:uFillTx/>
              </a:rPr>
              <a:t> Arduino UNO </a:t>
            </a:r>
            <a:r>
              <a:rPr kumimoji="1" lang="zh-CN" altLang="en-US" sz="1800" dirty="0">
                <a:solidFill>
                  <a:srgbClr val="666666"/>
                </a:solidFill>
                <a:uFillTx/>
              </a:rPr>
              <a:t>开发板，并分别连接</a:t>
            </a:r>
            <a:r>
              <a:rPr kumimoji="1" lang="en-US" altLang="zh-CN" sz="1800" dirty="0">
                <a:solidFill>
                  <a:srgbClr val="666666"/>
                </a:solidFill>
                <a:uFillTx/>
              </a:rPr>
              <a:t>”</a:t>
            </a:r>
            <a:r>
              <a:rPr kumimoji="1" lang="zh-CN" altLang="en-US" sz="1800" dirty="0">
                <a:solidFill>
                  <a:srgbClr val="666666"/>
                </a:solidFill>
                <a:uFillTx/>
              </a:rPr>
              <a:t>超声波测距仪</a:t>
            </a:r>
            <a:r>
              <a:rPr kumimoji="1" lang="en-US" altLang="zh-CN" sz="1800" dirty="0">
                <a:solidFill>
                  <a:srgbClr val="666666"/>
                </a:solidFill>
                <a:uFillTx/>
              </a:rPr>
              <a:t>”</a:t>
            </a:r>
            <a:r>
              <a:rPr kumimoji="1" lang="zh-CN" altLang="en-US" sz="1800" dirty="0">
                <a:solidFill>
                  <a:srgbClr val="666666"/>
                </a:solidFill>
                <a:uFillTx/>
              </a:rPr>
              <a:t>、</a:t>
            </a:r>
            <a:r>
              <a:rPr kumimoji="1" lang="zh-CN" altLang="en-US" sz="1800" dirty="0">
                <a:solidFill>
                  <a:srgbClr val="666666"/>
                </a:solidFill>
                <a:uFillTx/>
              </a:rPr>
              <a:t>蜂鸣器。</a:t>
            </a:r>
            <a:endParaRPr kumimoji="1" lang="zh-CN" altLang="en-US" sz="1800" dirty="0">
              <a:solidFill>
                <a:srgbClr val="666666"/>
              </a:solidFill>
              <a:uFillTx/>
            </a:endParaRPr>
          </a:p>
          <a:p>
            <a:pPr>
              <a:buFont typeface="Wingdings" panose="05000000000000000000" charset="0"/>
            </a:pPr>
            <a:endParaRPr kumimoji="1" lang="en-US" altLang="zh-CN" sz="1800" dirty="0">
              <a:solidFill>
                <a:srgbClr val="666666"/>
              </a:solidFill>
              <a:uFillTx/>
            </a:endParaRPr>
          </a:p>
          <a:p>
            <a:pPr>
              <a:buFont typeface="Wingdings" panose="05000000000000000000" charset="0"/>
            </a:pPr>
            <a:r>
              <a:rPr kumimoji="1" lang="en-US" altLang="zh-CN" sz="1800" dirty="0">
                <a:solidFill>
                  <a:srgbClr val="666666"/>
                </a:solidFill>
                <a:uFillTx/>
              </a:rPr>
              <a:t>“</a:t>
            </a:r>
            <a:r>
              <a:rPr kumimoji="1" lang="zh-CN" altLang="en-US" sz="1800" dirty="0">
                <a:solidFill>
                  <a:srgbClr val="666666"/>
                </a:solidFill>
                <a:uFillTx/>
              </a:rPr>
              <a:t>超声波测距仪</a:t>
            </a:r>
            <a:r>
              <a:rPr kumimoji="1" lang="en-US" altLang="zh-CN" sz="1800" dirty="0">
                <a:solidFill>
                  <a:srgbClr val="666666"/>
                </a:solidFill>
                <a:uFillTx/>
              </a:rPr>
              <a:t>”</a:t>
            </a:r>
            <a:r>
              <a:rPr kumimoji="1" lang="zh-CN" altLang="en-US" sz="1800" dirty="0">
                <a:solidFill>
                  <a:srgbClr val="666666"/>
                </a:solidFill>
                <a:uFillTx/>
              </a:rPr>
              <a:t>读出的距离数据通过串口发送到</a:t>
            </a:r>
            <a:r>
              <a:rPr kumimoji="1" lang="en-US" altLang="zh-CN" sz="1800" dirty="0">
                <a:solidFill>
                  <a:srgbClr val="666666"/>
                </a:solidFill>
                <a:uFillTx/>
              </a:rPr>
              <a:t> Arduino </a:t>
            </a:r>
            <a:r>
              <a:rPr kumimoji="1" lang="zh-CN" altLang="en-US" sz="1800" dirty="0">
                <a:solidFill>
                  <a:srgbClr val="666666"/>
                </a:solidFill>
                <a:uFillTx/>
              </a:rPr>
              <a:t>，</a:t>
            </a:r>
            <a:r>
              <a:rPr kumimoji="1" lang="en-US" altLang="zh-CN" sz="1800" dirty="0">
                <a:solidFill>
                  <a:srgbClr val="666666"/>
                </a:solidFill>
                <a:uFillTx/>
              </a:rPr>
              <a:t>Arduino </a:t>
            </a:r>
            <a:r>
              <a:rPr kumimoji="1" lang="zh-CN" altLang="en-US" sz="1800" dirty="0">
                <a:solidFill>
                  <a:srgbClr val="666666"/>
                </a:solidFill>
                <a:uFillTx/>
              </a:rPr>
              <a:t>接收到不通的距离数据，控制</a:t>
            </a:r>
            <a:r>
              <a:rPr kumimoji="1" lang="en-US" altLang="zh-CN" sz="1800" dirty="0">
                <a:solidFill>
                  <a:srgbClr val="666666"/>
                </a:solidFill>
                <a:uFillTx/>
              </a:rPr>
              <a:t> “</a:t>
            </a:r>
            <a:r>
              <a:rPr kumimoji="1" lang="zh-CN" altLang="en-US" sz="1800" dirty="0">
                <a:solidFill>
                  <a:srgbClr val="666666"/>
                </a:solidFill>
                <a:uFillTx/>
              </a:rPr>
              <a:t>蜂鸣器</a:t>
            </a:r>
            <a:r>
              <a:rPr kumimoji="1" lang="en-US" altLang="zh-CN" sz="1800" dirty="0">
                <a:solidFill>
                  <a:srgbClr val="666666"/>
                </a:solidFill>
                <a:uFillTx/>
              </a:rPr>
              <a:t>”</a:t>
            </a:r>
            <a:r>
              <a:rPr kumimoji="1" lang="zh-CN" altLang="en-US" sz="1800" dirty="0">
                <a:solidFill>
                  <a:srgbClr val="666666"/>
                </a:solidFill>
                <a:uFillTx/>
              </a:rPr>
              <a:t>发出不</a:t>
            </a:r>
            <a:r>
              <a:rPr kumimoji="1" lang="zh-CN" altLang="en-US" sz="1800" dirty="0">
                <a:solidFill>
                  <a:srgbClr val="666666"/>
                </a:solidFill>
                <a:uFillTx/>
              </a:rPr>
              <a:t>同的音乐。</a:t>
            </a:r>
            <a:endParaRPr kumimoji="1" lang="en-US" altLang="zh-CN" sz="1800" dirty="0">
              <a:solidFill>
                <a:srgbClr val="666666"/>
              </a:solidFill>
              <a:uFillTx/>
            </a:endParaRPr>
          </a:p>
          <a:p>
            <a:r>
              <a:rPr kumimoji="1" lang="en-US" altLang="zh-CN" sz="1800" dirty="0">
                <a:solidFill>
                  <a:srgbClr val="666666"/>
                </a:solidFill>
                <a:uFillTx/>
              </a:rPr>
              <a:t>      </a:t>
            </a:r>
            <a:endParaRPr kumimoji="1" lang="en-US" altLang="zh-CN" sz="1800" dirty="0">
              <a:solidFill>
                <a:srgbClr val="666666"/>
              </a:solidFill>
              <a:uFillTx/>
            </a:endParaRPr>
          </a:p>
        </p:txBody>
      </p:sp>
      <p:pic>
        <p:nvPicPr>
          <p:cNvPr id="2" name="图片 1"/>
          <p:cNvPicPr>
            <a:picLocks noChangeAspect="1"/>
          </p:cNvPicPr>
          <p:nvPr>
            <p:custDataLst>
              <p:tags r:id="rId3"/>
            </p:custDataLst>
          </p:nvPr>
        </p:nvPicPr>
        <p:blipFill>
          <a:blip r:embed="rId4"/>
          <a:stretch>
            <a:fillRect/>
          </a:stretch>
        </p:blipFill>
        <p:spPr>
          <a:xfrm>
            <a:off x="7284720" y="2006600"/>
            <a:ext cx="3956050" cy="2845435"/>
          </a:xfrm>
          <a:prstGeom prst="rect">
            <a:avLst/>
          </a:prstGeom>
        </p:spPr>
      </p:pic>
      <p:pic>
        <p:nvPicPr>
          <p:cNvPr id="13" name="图片 12" descr="横版_中英文组合"/>
          <p:cNvPicPr>
            <a:picLocks noChangeAspect="1"/>
          </p:cNvPicPr>
          <p:nvPr>
            <p:custDataLst>
              <p:tags r:id="rId5"/>
            </p:custDataLst>
          </p:nvPr>
        </p:nvPicPr>
        <p:blipFill>
          <a:blip r:embed="rId6"/>
          <a:stretch>
            <a:fillRect/>
          </a:stretch>
        </p:blipFill>
        <p:spPr>
          <a:xfrm>
            <a:off x="7284720" y="598805"/>
            <a:ext cx="1807845" cy="52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PP_MARK_KEY" val="37ef33ad-325e-480b-bfea-46684073dd51"/>
  <p:tag name="COMMONDATA" val="eyJoZGlkIjoiOGU3NzUzOGI1MzE5NDVhYzhlYTAxN2E5YWM2ZDEzN2UifQ=="/>
  <p:tag name="commondata" val="eyJoZGlkIjoiODMxNjQxODA4NWUxYzQwZmMxOGEyZGI0NGJlY2I4ZTQ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1660</Words>
  <Application>WPS 演示</Application>
  <PresentationFormat>宽屏</PresentationFormat>
  <Paragraphs>111</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黑体</vt:lpstr>
      <vt:lpstr>阿里巴巴普惠体 R</vt:lpstr>
      <vt:lpstr>微软雅黑</vt:lpstr>
      <vt:lpstr>Wingdings</vt:lpstr>
      <vt:lpstr>Raleway</vt:lpstr>
      <vt:lpstr>Segoe Print</vt:lpstr>
      <vt:lpstr>Arial Unicode MS</vt:lpstr>
      <vt:lpstr>等线</vt:lpstr>
      <vt:lpstr>Calibri</vt:lpstr>
      <vt:lpstr>Office 主题​​</vt:lpstr>
      <vt:lpstr>Arduino图形化编程介绍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LM</cp:lastModifiedBy>
  <cp:revision>41</cp:revision>
  <dcterms:created xsi:type="dcterms:W3CDTF">2022-06-28T09:26:00Z</dcterms:created>
  <dcterms:modified xsi:type="dcterms:W3CDTF">2023-10-23T06:24:42Z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ED48665D2C6D42C5A4F6734F5EF9E17E_12</vt:lpwstr>
  </property>
  <property fmtid="{D5CDD505-2E9C-101B-9397-08002B2CF9AE}" pid="3" name="KSOProductBuildVer">
    <vt:lpwstr>2052-12.1.0.15712</vt:lpwstr>
  </property>
</Properties>
</file>