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58" r:id="rId4"/>
    <p:sldId id="844" r:id="rId5"/>
    <p:sldId id="855" r:id="rId6"/>
    <p:sldId id="856" r:id="rId7"/>
    <p:sldId id="857" r:id="rId8"/>
    <p:sldId id="858" r:id="rId9"/>
    <p:sldId id="845" r:id="rId10"/>
    <p:sldId id="259" r:id="rId12"/>
    <p:sldId id="846" r:id="rId13"/>
    <p:sldId id="850" r:id="rId14"/>
    <p:sldId id="851" r:id="rId15"/>
    <p:sldId id="859" r:id="rId16"/>
    <p:sldId id="852" r:id="rId17"/>
    <p:sldId id="860" r:id="rId18"/>
    <p:sldId id="853" r:id="rId19"/>
    <p:sldId id="861" r:id="rId20"/>
    <p:sldId id="854" r:id="rId21"/>
    <p:sldId id="849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D7F2"/>
    <a:srgbClr val="6EAAC6"/>
    <a:srgbClr val="445185"/>
    <a:srgbClr val="FFE5CB"/>
    <a:srgbClr val="5AB0D8"/>
    <a:srgbClr val="36A9E3"/>
    <a:srgbClr val="B7DFF4"/>
    <a:srgbClr val="3B87B0"/>
    <a:srgbClr val="FFF0E1"/>
    <a:srgbClr val="FFD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46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414508071466"/>
          <c:y val="0.110484759841249"/>
          <c:w val="0.562616676452978"/>
          <c:h val="0.606810963929844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openInula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Sheet1!$A$2:$A$10</c:f>
              <c:strCache>
                <c:ptCount val="9"/>
                <c:pt idx="0">
                  <c:v>创建行</c:v>
                </c:pt>
                <c:pt idx="1">
                  <c:v>替换行</c:v>
                </c:pt>
                <c:pt idx="2">
                  <c:v>隔行更新</c:v>
                </c:pt>
                <c:pt idx="3">
                  <c:v>选中行</c:v>
                </c:pt>
                <c:pt idx="4">
                  <c:v>交换行</c:v>
                </c:pt>
                <c:pt idx="5">
                  <c:v>删除行</c:v>
                </c:pt>
                <c:pt idx="6">
                  <c:v>创建多行</c:v>
                </c:pt>
                <c:pt idx="7">
                  <c:v>拼接行</c:v>
                </c:pt>
                <c:pt idx="8">
                  <c:v>删除行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0.75187969924812</c:v>
                </c:pt>
                <c:pt idx="1">
                  <c:v>1</c:v>
                </c:pt>
                <c:pt idx="2">
                  <c:v>0.869565217391304</c:v>
                </c:pt>
                <c:pt idx="3">
                  <c:v>0.826446280991736</c:v>
                </c:pt>
                <c:pt idx="4">
                  <c:v>1</c:v>
                </c:pt>
                <c:pt idx="5">
                  <c:v>0.943396226415094</c:v>
                </c:pt>
                <c:pt idx="6">
                  <c:v>0.680272108843537</c:v>
                </c:pt>
                <c:pt idx="7">
                  <c:v>0.746268656716418</c:v>
                </c:pt>
                <c:pt idx="8">
                  <c:v>0.719424460431655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React</c:v>
                </c:pt>
              </c:strCache>
            </c:strRef>
          </c:tx>
          <c:spPr>
            <a:ln w="28575" cap="rnd">
              <a:solidFill>
                <a:srgbClr val="B5B5B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Sheet1!$A$2:$A$10</c:f>
              <c:strCache>
                <c:ptCount val="9"/>
                <c:pt idx="0">
                  <c:v>创建行</c:v>
                </c:pt>
                <c:pt idx="1">
                  <c:v>替换行</c:v>
                </c:pt>
                <c:pt idx="2">
                  <c:v>隔行更新</c:v>
                </c:pt>
                <c:pt idx="3">
                  <c:v>选中行</c:v>
                </c:pt>
                <c:pt idx="4">
                  <c:v>交换行</c:v>
                </c:pt>
                <c:pt idx="5">
                  <c:v>删除行</c:v>
                </c:pt>
                <c:pt idx="6">
                  <c:v>创建多行</c:v>
                </c:pt>
                <c:pt idx="7">
                  <c:v>拼接行</c:v>
                </c:pt>
                <c:pt idx="8">
                  <c:v>删除行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0.769230769230769</c:v>
                </c:pt>
                <c:pt idx="1">
                  <c:v>0.359712230215827</c:v>
                </c:pt>
                <c:pt idx="2">
                  <c:v>0.735294117647059</c:v>
                </c:pt>
                <c:pt idx="3">
                  <c:v>0.366300366300366</c:v>
                </c:pt>
                <c:pt idx="4">
                  <c:v>0.073909830007391</c:v>
                </c:pt>
                <c:pt idx="5">
                  <c:v>0.934579439252336</c:v>
                </c:pt>
                <c:pt idx="6">
                  <c:v>0.689655172413793</c:v>
                </c:pt>
                <c:pt idx="7">
                  <c:v>0.719424460431655</c:v>
                </c:pt>
                <c:pt idx="8">
                  <c:v>0.847457627118644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0180672"/>
        <c:axId val="2060186112"/>
      </c:radarChart>
      <c:catAx>
        <c:axId val="206018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2060186112"/>
        <c:crosses val="autoZero"/>
        <c:auto val="1"/>
        <c:lblAlgn val="ctr"/>
        <c:lblOffset val="100"/>
        <c:noMultiLvlLbl val="0"/>
      </c:catAx>
      <c:valAx>
        <c:axId val="20601861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06018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6382091626699"/>
          <c:y val="0.824552691956661"/>
          <c:w val="0.515471027351609"/>
          <c:h val="0.080396780688835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887DC-ECB8-4BF1-9E03-BA4DFDE6123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579DE479-1FCB-42CB-879A-01140ACCBD79}">
      <dgm:prSet/>
      <dgm:spPr/>
      <dgm:t>
        <a:bodyPr/>
        <a:lstStyle/>
        <a:p>
          <a:r>
            <a:rPr kumimoji="1" lang="zh-CN" dirty="0">
              <a:solidFill>
                <a:schemeClr val="bg1"/>
              </a:solidFill>
            </a:rPr>
            <a:t>使用调试工具选取相关组件</a:t>
          </a:r>
          <a:endParaRPr lang="zh-CN" dirty="0">
            <a:solidFill>
              <a:schemeClr val="bg1"/>
            </a:solidFill>
          </a:endParaRPr>
        </a:p>
      </dgm:t>
    </dgm:pt>
    <dgm:pt modelId="{A52F0D3A-9D6D-4F62-AC8D-A8BAE8374490}" cxnId="{AE80F208-EBBE-47BF-8CC6-11360D3C93B0}" type="parTrans">
      <dgm:prSet/>
      <dgm:spPr/>
      <dgm:t>
        <a:bodyPr/>
        <a:lstStyle/>
        <a:p>
          <a:endParaRPr lang="zh-CN" altLang="en-US"/>
        </a:p>
      </dgm:t>
    </dgm:pt>
    <dgm:pt modelId="{022D0C58-2488-4913-9519-B8ED834F09FD}" cxnId="{AE80F208-EBBE-47BF-8CC6-11360D3C93B0}" type="sibTrans">
      <dgm:prSet/>
      <dgm:spPr/>
      <dgm:t>
        <a:bodyPr/>
        <a:lstStyle/>
        <a:p>
          <a:endParaRPr lang="zh-CN" altLang="en-US"/>
        </a:p>
      </dgm:t>
    </dgm:pt>
    <dgm:pt modelId="{1988EE5D-A64A-4167-84AA-8922E1B08B74}">
      <dgm:prSet/>
      <dgm:spPr/>
      <dgm:t>
        <a:bodyPr/>
        <a:lstStyle/>
        <a:p>
          <a:r>
            <a:rPr kumimoji="1" lang="zh-CN" dirty="0">
              <a:solidFill>
                <a:schemeClr val="bg1"/>
              </a:solidFill>
            </a:rPr>
            <a:t>查看编辑前后组件属性及状态</a:t>
          </a:r>
          <a:endParaRPr lang="zh-CN" dirty="0">
            <a:solidFill>
              <a:schemeClr val="bg1"/>
            </a:solidFill>
          </a:endParaRPr>
        </a:p>
      </dgm:t>
    </dgm:pt>
    <dgm:pt modelId="{3C49610F-889C-4179-BFF0-237B2D05921B}" cxnId="{70C79B33-41CE-4FAD-B6B0-376184369CD6}" type="parTrans">
      <dgm:prSet/>
      <dgm:spPr/>
      <dgm:t>
        <a:bodyPr/>
        <a:lstStyle/>
        <a:p>
          <a:endParaRPr lang="zh-CN" altLang="en-US"/>
        </a:p>
      </dgm:t>
    </dgm:pt>
    <dgm:pt modelId="{38878C97-95F3-4EC1-BC17-9B3ED60B59D0}" cxnId="{70C79B33-41CE-4FAD-B6B0-376184369CD6}" type="sibTrans">
      <dgm:prSet/>
      <dgm:spPr/>
      <dgm:t>
        <a:bodyPr/>
        <a:lstStyle/>
        <a:p>
          <a:endParaRPr lang="zh-CN" altLang="en-US"/>
        </a:p>
      </dgm:t>
    </dgm:pt>
    <dgm:pt modelId="{5536ECF1-D588-4819-996E-D5411349CA2B}">
      <dgm:prSet/>
      <dgm:spPr/>
      <dgm:t>
        <a:bodyPr/>
        <a:lstStyle/>
        <a:p>
          <a:r>
            <a:rPr kumimoji="1" lang="zh-CN" dirty="0">
              <a:solidFill>
                <a:schemeClr val="bg1"/>
              </a:solidFill>
            </a:rPr>
            <a:t>分析不符合预期的组件</a:t>
          </a:r>
          <a:endParaRPr lang="zh-CN" dirty="0">
            <a:solidFill>
              <a:schemeClr val="bg1"/>
            </a:solidFill>
          </a:endParaRPr>
        </a:p>
      </dgm:t>
    </dgm:pt>
    <dgm:pt modelId="{A1D348B0-9A3B-47C5-9DEF-07C61F6246FD}" cxnId="{2758E25B-9014-4BAF-A029-DDBB715448AE}" type="parTrans">
      <dgm:prSet/>
      <dgm:spPr/>
      <dgm:t>
        <a:bodyPr/>
        <a:lstStyle/>
        <a:p>
          <a:endParaRPr lang="zh-CN" altLang="en-US"/>
        </a:p>
      </dgm:t>
    </dgm:pt>
    <dgm:pt modelId="{310B7F3F-F594-437C-903A-F2EED447B258}" cxnId="{2758E25B-9014-4BAF-A029-DDBB715448AE}" type="sibTrans">
      <dgm:prSet/>
      <dgm:spPr/>
      <dgm:t>
        <a:bodyPr/>
        <a:lstStyle/>
        <a:p>
          <a:endParaRPr lang="zh-CN" altLang="en-US"/>
        </a:p>
      </dgm:t>
    </dgm:pt>
    <dgm:pt modelId="{17ADBBA7-487F-4A1A-8BEB-CB07DC15B361}">
      <dgm:prSet/>
      <dgm:spPr/>
      <dgm:t>
        <a:bodyPr/>
        <a:lstStyle/>
        <a:p>
          <a:r>
            <a:rPr kumimoji="1" lang="zh-CN" dirty="0">
              <a:solidFill>
                <a:schemeClr val="bg1"/>
              </a:solidFill>
            </a:rPr>
            <a:t>源码查找对应值更改点</a:t>
          </a:r>
          <a:endParaRPr lang="zh-CN" dirty="0">
            <a:solidFill>
              <a:schemeClr val="bg1"/>
            </a:solidFill>
          </a:endParaRPr>
        </a:p>
      </dgm:t>
    </dgm:pt>
    <dgm:pt modelId="{93C06F93-0B84-47DA-B1E9-BFB815F71B7F}" cxnId="{F68B85B8-5A73-46F0-B9D5-73040534483D}" type="parTrans">
      <dgm:prSet/>
      <dgm:spPr/>
      <dgm:t>
        <a:bodyPr/>
        <a:lstStyle/>
        <a:p>
          <a:endParaRPr lang="zh-CN" altLang="en-US"/>
        </a:p>
      </dgm:t>
    </dgm:pt>
    <dgm:pt modelId="{8916737C-BC0B-4272-8AA1-3339EF6DEA02}" cxnId="{F68B85B8-5A73-46F0-B9D5-73040534483D}" type="sibTrans">
      <dgm:prSet/>
      <dgm:spPr/>
      <dgm:t>
        <a:bodyPr/>
        <a:lstStyle/>
        <a:p>
          <a:endParaRPr lang="zh-CN" altLang="en-US"/>
        </a:p>
      </dgm:t>
    </dgm:pt>
    <dgm:pt modelId="{8B0CFEFE-4707-41AB-AA8B-E121535B0966}">
      <dgm:prSet/>
      <dgm:spPr/>
      <dgm:t>
        <a:bodyPr/>
        <a:lstStyle/>
        <a:p>
          <a:r>
            <a:rPr kumimoji="1" lang="zh-CN" dirty="0">
              <a:solidFill>
                <a:schemeClr val="bg1"/>
              </a:solidFill>
            </a:rPr>
            <a:t>分析问题原因</a:t>
          </a:r>
          <a:endParaRPr lang="zh-CN" dirty="0">
            <a:solidFill>
              <a:schemeClr val="bg1"/>
            </a:solidFill>
          </a:endParaRPr>
        </a:p>
      </dgm:t>
    </dgm:pt>
    <dgm:pt modelId="{F3658A1F-1EA7-48B2-9BB8-2CD351E14D33}" cxnId="{38C28E16-5983-4432-A51B-DC2CA06F06A0}" type="parTrans">
      <dgm:prSet/>
      <dgm:spPr/>
      <dgm:t>
        <a:bodyPr/>
        <a:lstStyle/>
        <a:p>
          <a:endParaRPr lang="zh-CN" altLang="en-US"/>
        </a:p>
      </dgm:t>
    </dgm:pt>
    <dgm:pt modelId="{93E9838A-0B84-4B7D-AFAE-AC9C1F7234EF}" cxnId="{38C28E16-5983-4432-A51B-DC2CA06F06A0}" type="sibTrans">
      <dgm:prSet/>
      <dgm:spPr/>
      <dgm:t>
        <a:bodyPr/>
        <a:lstStyle/>
        <a:p>
          <a:endParaRPr lang="zh-CN" altLang="en-US"/>
        </a:p>
      </dgm:t>
    </dgm:pt>
    <dgm:pt modelId="{B88CBCEB-AC0A-4E51-86AA-E401A66D2CD4}" type="pres">
      <dgm:prSet presAssocID="{AA6887DC-ECB8-4BF1-9E03-BA4DFDE6123F}" presName="Name0" presStyleCnt="0">
        <dgm:presLayoutVars>
          <dgm:dir/>
          <dgm:resizeHandles val="exact"/>
        </dgm:presLayoutVars>
      </dgm:prSet>
      <dgm:spPr/>
    </dgm:pt>
    <dgm:pt modelId="{C208B82E-B888-4D22-967A-0E0A987FC566}" type="pres">
      <dgm:prSet presAssocID="{579DE479-1FCB-42CB-879A-01140ACCBD79}" presName="node" presStyleLbl="node1" presStyleIdx="0" presStyleCnt="5">
        <dgm:presLayoutVars>
          <dgm:bulletEnabled val="1"/>
        </dgm:presLayoutVars>
      </dgm:prSet>
      <dgm:spPr/>
    </dgm:pt>
    <dgm:pt modelId="{1C51F352-4D6E-412C-BF01-9D4A113EB617}" type="pres">
      <dgm:prSet presAssocID="{022D0C58-2488-4913-9519-B8ED834F09FD}" presName="sibTrans" presStyleLbl="sibTrans2D1" presStyleIdx="0" presStyleCnt="4"/>
      <dgm:spPr/>
    </dgm:pt>
    <dgm:pt modelId="{9877CF8C-441B-40DB-91E7-FCCBB528D108}" type="pres">
      <dgm:prSet presAssocID="{022D0C58-2488-4913-9519-B8ED834F09FD}" presName="connectorText" presStyleLbl="sibTrans2D1" presStyleIdx="0" presStyleCnt="4"/>
      <dgm:spPr/>
    </dgm:pt>
    <dgm:pt modelId="{F4744AA9-C8A3-42A3-91D6-C8B688AF8D7B}" type="pres">
      <dgm:prSet presAssocID="{1988EE5D-A64A-4167-84AA-8922E1B08B74}" presName="node" presStyleLbl="node1" presStyleIdx="1" presStyleCnt="5">
        <dgm:presLayoutVars>
          <dgm:bulletEnabled val="1"/>
        </dgm:presLayoutVars>
      </dgm:prSet>
      <dgm:spPr/>
    </dgm:pt>
    <dgm:pt modelId="{0F550540-899F-4F76-8FDF-E3CBBF09ABBA}" type="pres">
      <dgm:prSet presAssocID="{38878C97-95F3-4EC1-BC17-9B3ED60B59D0}" presName="sibTrans" presStyleLbl="sibTrans2D1" presStyleIdx="1" presStyleCnt="4"/>
      <dgm:spPr/>
    </dgm:pt>
    <dgm:pt modelId="{F44C472B-8679-4FA4-B189-BD727383BA47}" type="pres">
      <dgm:prSet presAssocID="{38878C97-95F3-4EC1-BC17-9B3ED60B59D0}" presName="connectorText" presStyleLbl="sibTrans2D1" presStyleIdx="1" presStyleCnt="4"/>
      <dgm:spPr/>
    </dgm:pt>
    <dgm:pt modelId="{BC2C2A44-E73C-4FBF-9C60-A441E9B1F969}" type="pres">
      <dgm:prSet presAssocID="{5536ECF1-D588-4819-996E-D5411349CA2B}" presName="node" presStyleLbl="node1" presStyleIdx="2" presStyleCnt="5">
        <dgm:presLayoutVars>
          <dgm:bulletEnabled val="1"/>
        </dgm:presLayoutVars>
      </dgm:prSet>
      <dgm:spPr/>
    </dgm:pt>
    <dgm:pt modelId="{E853D5A1-1DD5-4844-B80D-2FF6255038F1}" type="pres">
      <dgm:prSet presAssocID="{310B7F3F-F594-437C-903A-F2EED447B258}" presName="sibTrans" presStyleLbl="sibTrans2D1" presStyleIdx="2" presStyleCnt="4"/>
      <dgm:spPr/>
    </dgm:pt>
    <dgm:pt modelId="{BAB903FD-F309-4978-B90B-FC6C88AA08A3}" type="pres">
      <dgm:prSet presAssocID="{310B7F3F-F594-437C-903A-F2EED447B258}" presName="connectorText" presStyleLbl="sibTrans2D1" presStyleIdx="2" presStyleCnt="4"/>
      <dgm:spPr/>
    </dgm:pt>
    <dgm:pt modelId="{08790BE1-D466-4B8A-98B8-BC16FA8ADE01}" type="pres">
      <dgm:prSet presAssocID="{17ADBBA7-487F-4A1A-8BEB-CB07DC15B361}" presName="node" presStyleLbl="node1" presStyleIdx="3" presStyleCnt="5">
        <dgm:presLayoutVars>
          <dgm:bulletEnabled val="1"/>
        </dgm:presLayoutVars>
      </dgm:prSet>
      <dgm:spPr/>
    </dgm:pt>
    <dgm:pt modelId="{F862D10D-18DD-4E2F-B13F-69FF086A0C40}" type="pres">
      <dgm:prSet presAssocID="{8916737C-BC0B-4272-8AA1-3339EF6DEA02}" presName="sibTrans" presStyleLbl="sibTrans2D1" presStyleIdx="3" presStyleCnt="4"/>
      <dgm:spPr/>
    </dgm:pt>
    <dgm:pt modelId="{0ECF3C9E-1638-421F-AFCA-B7D110B485E4}" type="pres">
      <dgm:prSet presAssocID="{8916737C-BC0B-4272-8AA1-3339EF6DEA02}" presName="connectorText" presStyleLbl="sibTrans2D1" presStyleIdx="3" presStyleCnt="4"/>
      <dgm:spPr/>
    </dgm:pt>
    <dgm:pt modelId="{282CC004-813A-4AE0-A4DF-35BC89A249DD}" type="pres">
      <dgm:prSet presAssocID="{8B0CFEFE-4707-41AB-AA8B-E121535B0966}" presName="node" presStyleLbl="node1" presStyleIdx="4" presStyleCnt="5">
        <dgm:presLayoutVars>
          <dgm:bulletEnabled val="1"/>
        </dgm:presLayoutVars>
      </dgm:prSet>
      <dgm:spPr/>
    </dgm:pt>
  </dgm:ptLst>
  <dgm:cxnLst>
    <dgm:cxn modelId="{AE80F208-EBBE-47BF-8CC6-11360D3C93B0}" srcId="{AA6887DC-ECB8-4BF1-9E03-BA4DFDE6123F}" destId="{579DE479-1FCB-42CB-879A-01140ACCBD79}" srcOrd="0" destOrd="0" parTransId="{A52F0D3A-9D6D-4F62-AC8D-A8BAE8374490}" sibTransId="{022D0C58-2488-4913-9519-B8ED834F09FD}"/>
    <dgm:cxn modelId="{4FAD0B0F-81F6-4446-9866-8BA926933D3D}" type="presOf" srcId="{8916737C-BC0B-4272-8AA1-3339EF6DEA02}" destId="{0ECF3C9E-1638-421F-AFCA-B7D110B485E4}" srcOrd="1" destOrd="0" presId="urn:microsoft.com/office/officeart/2005/8/layout/process1"/>
    <dgm:cxn modelId="{01163D0F-F9C5-4198-BE61-FC59E0AE44B5}" type="presOf" srcId="{8916737C-BC0B-4272-8AA1-3339EF6DEA02}" destId="{F862D10D-18DD-4E2F-B13F-69FF086A0C40}" srcOrd="0" destOrd="0" presId="urn:microsoft.com/office/officeart/2005/8/layout/process1"/>
    <dgm:cxn modelId="{F7C40113-BF3D-44BE-A58A-04DBC7E8CF4C}" type="presOf" srcId="{38878C97-95F3-4EC1-BC17-9B3ED60B59D0}" destId="{0F550540-899F-4F76-8FDF-E3CBBF09ABBA}" srcOrd="0" destOrd="0" presId="urn:microsoft.com/office/officeart/2005/8/layout/process1"/>
    <dgm:cxn modelId="{38C28E16-5983-4432-A51B-DC2CA06F06A0}" srcId="{AA6887DC-ECB8-4BF1-9E03-BA4DFDE6123F}" destId="{8B0CFEFE-4707-41AB-AA8B-E121535B0966}" srcOrd="4" destOrd="0" parTransId="{F3658A1F-1EA7-48B2-9BB8-2CD351E14D33}" sibTransId="{93E9838A-0B84-4B7D-AFAE-AC9C1F7234EF}"/>
    <dgm:cxn modelId="{70C79B33-41CE-4FAD-B6B0-376184369CD6}" srcId="{AA6887DC-ECB8-4BF1-9E03-BA4DFDE6123F}" destId="{1988EE5D-A64A-4167-84AA-8922E1B08B74}" srcOrd="1" destOrd="0" parTransId="{3C49610F-889C-4179-BFF0-237B2D05921B}" sibTransId="{38878C97-95F3-4EC1-BC17-9B3ED60B59D0}"/>
    <dgm:cxn modelId="{BCD73940-E955-41ED-B5D4-36CB09B13C98}" type="presOf" srcId="{17ADBBA7-487F-4A1A-8BEB-CB07DC15B361}" destId="{08790BE1-D466-4B8A-98B8-BC16FA8ADE01}" srcOrd="0" destOrd="0" presId="urn:microsoft.com/office/officeart/2005/8/layout/process1"/>
    <dgm:cxn modelId="{EA63275B-36FA-4814-87D1-C189BE648412}" type="presOf" srcId="{022D0C58-2488-4913-9519-B8ED834F09FD}" destId="{1C51F352-4D6E-412C-BF01-9D4A113EB617}" srcOrd="0" destOrd="0" presId="urn:microsoft.com/office/officeart/2005/8/layout/process1"/>
    <dgm:cxn modelId="{2758E25B-9014-4BAF-A029-DDBB715448AE}" srcId="{AA6887DC-ECB8-4BF1-9E03-BA4DFDE6123F}" destId="{5536ECF1-D588-4819-996E-D5411349CA2B}" srcOrd="2" destOrd="0" parTransId="{A1D348B0-9A3B-47C5-9DEF-07C61F6246FD}" sibTransId="{310B7F3F-F594-437C-903A-F2EED447B258}"/>
    <dgm:cxn modelId="{F153F745-9747-4ABA-810A-437A7006CEC9}" type="presOf" srcId="{38878C97-95F3-4EC1-BC17-9B3ED60B59D0}" destId="{F44C472B-8679-4FA4-B189-BD727383BA47}" srcOrd="1" destOrd="0" presId="urn:microsoft.com/office/officeart/2005/8/layout/process1"/>
    <dgm:cxn modelId="{579ABD6E-EE44-4FA7-B352-81B4BD4EA9AB}" type="presOf" srcId="{579DE479-1FCB-42CB-879A-01140ACCBD79}" destId="{C208B82E-B888-4D22-967A-0E0A987FC566}" srcOrd="0" destOrd="0" presId="urn:microsoft.com/office/officeart/2005/8/layout/process1"/>
    <dgm:cxn modelId="{A828DB53-417A-424E-95CB-F62E88900B90}" type="presOf" srcId="{310B7F3F-F594-437C-903A-F2EED447B258}" destId="{BAB903FD-F309-4978-B90B-FC6C88AA08A3}" srcOrd="1" destOrd="0" presId="urn:microsoft.com/office/officeart/2005/8/layout/process1"/>
    <dgm:cxn modelId="{A94D0D74-6402-48E7-A3A5-F976755A3A1B}" type="presOf" srcId="{AA6887DC-ECB8-4BF1-9E03-BA4DFDE6123F}" destId="{B88CBCEB-AC0A-4E51-86AA-E401A66D2CD4}" srcOrd="0" destOrd="0" presId="urn:microsoft.com/office/officeart/2005/8/layout/process1"/>
    <dgm:cxn modelId="{6A1CCB58-4447-46EB-9260-B1B4129B0A06}" type="presOf" srcId="{8B0CFEFE-4707-41AB-AA8B-E121535B0966}" destId="{282CC004-813A-4AE0-A4DF-35BC89A249DD}" srcOrd="0" destOrd="0" presId="urn:microsoft.com/office/officeart/2005/8/layout/process1"/>
    <dgm:cxn modelId="{64A0D97D-5521-4BB3-9CBC-1ED0E1CDD6AC}" type="presOf" srcId="{022D0C58-2488-4913-9519-B8ED834F09FD}" destId="{9877CF8C-441B-40DB-91E7-FCCBB528D108}" srcOrd="1" destOrd="0" presId="urn:microsoft.com/office/officeart/2005/8/layout/process1"/>
    <dgm:cxn modelId="{4CAAB581-6D1B-4B8E-9AD6-E2722AEF1573}" type="presOf" srcId="{5536ECF1-D588-4819-996E-D5411349CA2B}" destId="{BC2C2A44-E73C-4FBF-9C60-A441E9B1F969}" srcOrd="0" destOrd="0" presId="urn:microsoft.com/office/officeart/2005/8/layout/process1"/>
    <dgm:cxn modelId="{3AF74686-C4AF-445B-9734-4F244153D62B}" type="presOf" srcId="{1988EE5D-A64A-4167-84AA-8922E1B08B74}" destId="{F4744AA9-C8A3-42A3-91D6-C8B688AF8D7B}" srcOrd="0" destOrd="0" presId="urn:microsoft.com/office/officeart/2005/8/layout/process1"/>
    <dgm:cxn modelId="{EAE50CA9-112D-4813-9D31-4791AD1D9294}" type="presOf" srcId="{310B7F3F-F594-437C-903A-F2EED447B258}" destId="{E853D5A1-1DD5-4844-B80D-2FF6255038F1}" srcOrd="0" destOrd="0" presId="urn:microsoft.com/office/officeart/2005/8/layout/process1"/>
    <dgm:cxn modelId="{F68B85B8-5A73-46F0-B9D5-73040534483D}" srcId="{AA6887DC-ECB8-4BF1-9E03-BA4DFDE6123F}" destId="{17ADBBA7-487F-4A1A-8BEB-CB07DC15B361}" srcOrd="3" destOrd="0" parTransId="{93C06F93-0B84-47DA-B1E9-BFB815F71B7F}" sibTransId="{8916737C-BC0B-4272-8AA1-3339EF6DEA02}"/>
    <dgm:cxn modelId="{E5DC88BF-4B4E-4C75-B978-16FFB522562B}" type="presParOf" srcId="{B88CBCEB-AC0A-4E51-86AA-E401A66D2CD4}" destId="{C208B82E-B888-4D22-967A-0E0A987FC566}" srcOrd="0" destOrd="0" presId="urn:microsoft.com/office/officeart/2005/8/layout/process1"/>
    <dgm:cxn modelId="{AFA034EF-BA07-4A56-977A-10C575BE0AD2}" type="presParOf" srcId="{B88CBCEB-AC0A-4E51-86AA-E401A66D2CD4}" destId="{1C51F352-4D6E-412C-BF01-9D4A113EB617}" srcOrd="1" destOrd="0" presId="urn:microsoft.com/office/officeart/2005/8/layout/process1"/>
    <dgm:cxn modelId="{8082BF53-025A-4A76-90E4-62C6D58C69F3}" type="presParOf" srcId="{1C51F352-4D6E-412C-BF01-9D4A113EB617}" destId="{9877CF8C-441B-40DB-91E7-FCCBB528D108}" srcOrd="0" destOrd="0" presId="urn:microsoft.com/office/officeart/2005/8/layout/process1"/>
    <dgm:cxn modelId="{3C2C51A1-0B85-4BF3-AC0F-4B2FF98A1038}" type="presParOf" srcId="{B88CBCEB-AC0A-4E51-86AA-E401A66D2CD4}" destId="{F4744AA9-C8A3-42A3-91D6-C8B688AF8D7B}" srcOrd="2" destOrd="0" presId="urn:microsoft.com/office/officeart/2005/8/layout/process1"/>
    <dgm:cxn modelId="{ECC6C73B-5A6E-429C-BB7D-BEE3384F754F}" type="presParOf" srcId="{B88CBCEB-AC0A-4E51-86AA-E401A66D2CD4}" destId="{0F550540-899F-4F76-8FDF-E3CBBF09ABBA}" srcOrd="3" destOrd="0" presId="urn:microsoft.com/office/officeart/2005/8/layout/process1"/>
    <dgm:cxn modelId="{0CD7E913-EEBD-440D-AA47-D4AE1E7B2068}" type="presParOf" srcId="{0F550540-899F-4F76-8FDF-E3CBBF09ABBA}" destId="{F44C472B-8679-4FA4-B189-BD727383BA47}" srcOrd="0" destOrd="0" presId="urn:microsoft.com/office/officeart/2005/8/layout/process1"/>
    <dgm:cxn modelId="{B8181D8E-27C2-4821-BC03-8014B1A85BE1}" type="presParOf" srcId="{B88CBCEB-AC0A-4E51-86AA-E401A66D2CD4}" destId="{BC2C2A44-E73C-4FBF-9C60-A441E9B1F969}" srcOrd="4" destOrd="0" presId="urn:microsoft.com/office/officeart/2005/8/layout/process1"/>
    <dgm:cxn modelId="{F450C14F-9D90-48D1-AA00-5AF2234A821E}" type="presParOf" srcId="{B88CBCEB-AC0A-4E51-86AA-E401A66D2CD4}" destId="{E853D5A1-1DD5-4844-B80D-2FF6255038F1}" srcOrd="5" destOrd="0" presId="urn:microsoft.com/office/officeart/2005/8/layout/process1"/>
    <dgm:cxn modelId="{D7D76A6B-7698-49EE-B031-39D98471284F}" type="presParOf" srcId="{E853D5A1-1DD5-4844-B80D-2FF6255038F1}" destId="{BAB903FD-F309-4978-B90B-FC6C88AA08A3}" srcOrd="0" destOrd="0" presId="urn:microsoft.com/office/officeart/2005/8/layout/process1"/>
    <dgm:cxn modelId="{2F81DC60-8BAA-4128-BA35-AB55E1966604}" type="presParOf" srcId="{B88CBCEB-AC0A-4E51-86AA-E401A66D2CD4}" destId="{08790BE1-D466-4B8A-98B8-BC16FA8ADE01}" srcOrd="6" destOrd="0" presId="urn:microsoft.com/office/officeart/2005/8/layout/process1"/>
    <dgm:cxn modelId="{A1111322-12E7-4629-BBE3-8C3590141509}" type="presParOf" srcId="{B88CBCEB-AC0A-4E51-86AA-E401A66D2CD4}" destId="{F862D10D-18DD-4E2F-B13F-69FF086A0C40}" srcOrd="7" destOrd="0" presId="urn:microsoft.com/office/officeart/2005/8/layout/process1"/>
    <dgm:cxn modelId="{367DF6C7-6462-4724-80C8-C48F58F1E9AC}" type="presParOf" srcId="{F862D10D-18DD-4E2F-B13F-69FF086A0C40}" destId="{0ECF3C9E-1638-421F-AFCA-B7D110B485E4}" srcOrd="0" destOrd="0" presId="urn:microsoft.com/office/officeart/2005/8/layout/process1"/>
    <dgm:cxn modelId="{6F7AC9E6-38FA-4087-BE22-985659BAE75E}" type="presParOf" srcId="{B88CBCEB-AC0A-4E51-86AA-E401A66D2CD4}" destId="{282CC004-813A-4AE0-A4DF-35BC89A249D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8B82E-B888-4D22-967A-0E0A987FC566}">
      <dsp:nvSpPr>
        <dsp:cNvPr id="0" name=""/>
        <dsp:cNvSpPr/>
      </dsp:nvSpPr>
      <dsp:spPr>
        <a:xfrm>
          <a:off x="4271" y="19412"/>
          <a:ext cx="1324186" cy="1346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800" kern="1200" dirty="0">
              <a:solidFill>
                <a:schemeClr val="bg1"/>
              </a:solidFill>
            </a:rPr>
            <a:t>使用调试工具选取相关组件</a:t>
          </a:r>
          <a:endParaRPr lang="zh-CN" sz="1800" kern="1200" dirty="0">
            <a:solidFill>
              <a:schemeClr val="bg1"/>
            </a:solidFill>
          </a:endParaRPr>
        </a:p>
      </dsp:txBody>
      <dsp:txXfrm>
        <a:off x="43055" y="58196"/>
        <a:ext cx="1246618" cy="1268601"/>
      </dsp:txXfrm>
    </dsp:sp>
    <dsp:sp modelId="{1C51F352-4D6E-412C-BF01-9D4A113EB617}">
      <dsp:nvSpPr>
        <dsp:cNvPr id="0" name=""/>
        <dsp:cNvSpPr/>
      </dsp:nvSpPr>
      <dsp:spPr>
        <a:xfrm>
          <a:off x="1460876" y="528298"/>
          <a:ext cx="280727" cy="328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1460876" y="593978"/>
        <a:ext cx="196509" cy="197038"/>
      </dsp:txXfrm>
    </dsp:sp>
    <dsp:sp modelId="{F4744AA9-C8A3-42A3-91D6-C8B688AF8D7B}">
      <dsp:nvSpPr>
        <dsp:cNvPr id="0" name=""/>
        <dsp:cNvSpPr/>
      </dsp:nvSpPr>
      <dsp:spPr>
        <a:xfrm>
          <a:off x="1858132" y="19412"/>
          <a:ext cx="1324186" cy="1346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800" kern="1200" dirty="0">
              <a:solidFill>
                <a:schemeClr val="bg1"/>
              </a:solidFill>
            </a:rPr>
            <a:t>查看编辑前后组件属性及状态</a:t>
          </a:r>
          <a:endParaRPr lang="zh-CN" sz="1800" kern="1200" dirty="0">
            <a:solidFill>
              <a:schemeClr val="bg1"/>
            </a:solidFill>
          </a:endParaRPr>
        </a:p>
      </dsp:txBody>
      <dsp:txXfrm>
        <a:off x="1896916" y="58196"/>
        <a:ext cx="1246618" cy="1268601"/>
      </dsp:txXfrm>
    </dsp:sp>
    <dsp:sp modelId="{0F550540-899F-4F76-8FDF-E3CBBF09ABBA}">
      <dsp:nvSpPr>
        <dsp:cNvPr id="0" name=""/>
        <dsp:cNvSpPr/>
      </dsp:nvSpPr>
      <dsp:spPr>
        <a:xfrm>
          <a:off x="3314737" y="528298"/>
          <a:ext cx="280727" cy="328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3314737" y="593978"/>
        <a:ext cx="196509" cy="197038"/>
      </dsp:txXfrm>
    </dsp:sp>
    <dsp:sp modelId="{BC2C2A44-E73C-4FBF-9C60-A441E9B1F969}">
      <dsp:nvSpPr>
        <dsp:cNvPr id="0" name=""/>
        <dsp:cNvSpPr/>
      </dsp:nvSpPr>
      <dsp:spPr>
        <a:xfrm>
          <a:off x="3711992" y="19412"/>
          <a:ext cx="1324186" cy="1346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800" kern="1200" dirty="0">
              <a:solidFill>
                <a:schemeClr val="bg1"/>
              </a:solidFill>
            </a:rPr>
            <a:t>分析不符合预期的组件</a:t>
          </a:r>
          <a:endParaRPr lang="zh-CN" sz="1800" kern="1200" dirty="0">
            <a:solidFill>
              <a:schemeClr val="bg1"/>
            </a:solidFill>
          </a:endParaRPr>
        </a:p>
      </dsp:txBody>
      <dsp:txXfrm>
        <a:off x="3750776" y="58196"/>
        <a:ext cx="1246618" cy="1268601"/>
      </dsp:txXfrm>
    </dsp:sp>
    <dsp:sp modelId="{E853D5A1-1DD5-4844-B80D-2FF6255038F1}">
      <dsp:nvSpPr>
        <dsp:cNvPr id="0" name=""/>
        <dsp:cNvSpPr/>
      </dsp:nvSpPr>
      <dsp:spPr>
        <a:xfrm>
          <a:off x="5168597" y="528298"/>
          <a:ext cx="280727" cy="328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5168597" y="593978"/>
        <a:ext cx="196509" cy="197038"/>
      </dsp:txXfrm>
    </dsp:sp>
    <dsp:sp modelId="{08790BE1-D466-4B8A-98B8-BC16FA8ADE01}">
      <dsp:nvSpPr>
        <dsp:cNvPr id="0" name=""/>
        <dsp:cNvSpPr/>
      </dsp:nvSpPr>
      <dsp:spPr>
        <a:xfrm>
          <a:off x="5565853" y="19412"/>
          <a:ext cx="1324186" cy="1346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800" kern="1200" dirty="0">
              <a:solidFill>
                <a:schemeClr val="bg1"/>
              </a:solidFill>
            </a:rPr>
            <a:t>源码查找对应值更改点</a:t>
          </a:r>
          <a:endParaRPr lang="zh-CN" sz="1800" kern="1200" dirty="0">
            <a:solidFill>
              <a:schemeClr val="bg1"/>
            </a:solidFill>
          </a:endParaRPr>
        </a:p>
      </dsp:txBody>
      <dsp:txXfrm>
        <a:off x="5604637" y="58196"/>
        <a:ext cx="1246618" cy="1268601"/>
      </dsp:txXfrm>
    </dsp:sp>
    <dsp:sp modelId="{F862D10D-18DD-4E2F-B13F-69FF086A0C40}">
      <dsp:nvSpPr>
        <dsp:cNvPr id="0" name=""/>
        <dsp:cNvSpPr/>
      </dsp:nvSpPr>
      <dsp:spPr>
        <a:xfrm>
          <a:off x="7022458" y="528298"/>
          <a:ext cx="280727" cy="328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7022458" y="593978"/>
        <a:ext cx="196509" cy="197038"/>
      </dsp:txXfrm>
    </dsp:sp>
    <dsp:sp modelId="{282CC004-813A-4AE0-A4DF-35BC89A249DD}">
      <dsp:nvSpPr>
        <dsp:cNvPr id="0" name=""/>
        <dsp:cNvSpPr/>
      </dsp:nvSpPr>
      <dsp:spPr>
        <a:xfrm>
          <a:off x="7419714" y="19412"/>
          <a:ext cx="1324186" cy="1346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sz="1800" kern="1200" dirty="0">
              <a:solidFill>
                <a:schemeClr val="bg1"/>
              </a:solidFill>
            </a:rPr>
            <a:t>分析问题原因</a:t>
          </a:r>
          <a:endParaRPr lang="zh-CN" sz="1800" kern="1200" dirty="0">
            <a:solidFill>
              <a:schemeClr val="bg1"/>
            </a:solidFill>
          </a:endParaRPr>
        </a:p>
      </dsp:txBody>
      <dsp:txXfrm>
        <a:off x="7458498" y="58196"/>
        <a:ext cx="1246618" cy="1268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C20CB-3250-4EB1-88FD-D95887C63C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F1ADF-B09C-4EA2-B027-1DD176C989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9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6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tags" Target="../tags/tag11.xm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3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22.xml"/><Relationship Id="rId7" Type="http://schemas.openxmlformats.org/officeDocument/2006/relationships/image" Target="../media/image10.png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9" Type="http://schemas.openxmlformats.org/officeDocument/2006/relationships/tags" Target="../tags/tag29.xml"/><Relationship Id="rId18" Type="http://schemas.openxmlformats.org/officeDocument/2006/relationships/image" Target="../media/image7.png"/><Relationship Id="rId17" Type="http://schemas.openxmlformats.org/officeDocument/2006/relationships/tags" Target="../tags/tag28.xml"/><Relationship Id="rId16" Type="http://schemas.openxmlformats.org/officeDocument/2006/relationships/tags" Target="../tags/tag27.xml"/><Relationship Id="rId15" Type="http://schemas.openxmlformats.org/officeDocument/2006/relationships/image" Target="../media/image6.png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image" Target="../media/image2.png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/>
              <a:t>单击此处编辑</a:t>
            </a:r>
            <a:br>
              <a:rPr lang="zh-CN" altLang="en-US"/>
            </a:br>
            <a:r>
              <a:rPr lang="zh-CN" altLang="en-US"/>
              <a:t>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3669665" y="-635"/>
            <a:ext cx="8421370" cy="6858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38160" y="2495550"/>
            <a:ext cx="3727450" cy="4387215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838200" y="561340"/>
            <a:ext cx="6901815" cy="56159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3100" y="3560445"/>
            <a:ext cx="547370" cy="617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4"/>
            </p:custDataLst>
          </p:nvPr>
        </p:nvSpPr>
        <p:spPr>
          <a:xfrm rot="5400000">
            <a:off x="1524000" y="1546860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5"/>
            </p:custDataLst>
          </p:nvPr>
        </p:nvSpPr>
        <p:spPr>
          <a:xfrm rot="19860000">
            <a:off x="7407275" y="5708015"/>
            <a:ext cx="220345" cy="220345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52915" y="5782310"/>
            <a:ext cx="3825875" cy="1066165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635" y="4455160"/>
            <a:ext cx="2573020" cy="2484755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9"/>
            </p:custDataLst>
          </p:nvPr>
        </p:nvSpPr>
        <p:spPr>
          <a:xfrm rot="15300000">
            <a:off x="11108690" y="208153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1355" y="5865495"/>
            <a:ext cx="3562350" cy="992505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485" y="4309110"/>
            <a:ext cx="1453515" cy="2548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 r="57922" b="63188"/>
          <a:stretch>
            <a:fillRect/>
          </a:stretch>
        </p:blipFill>
        <p:spPr>
          <a:xfrm>
            <a:off x="9862820" y="4866005"/>
            <a:ext cx="1934845" cy="1991995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104775" y="5579110"/>
            <a:ext cx="3269615" cy="216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8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4518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52915" y="5791835"/>
            <a:ext cx="3825875" cy="1066165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6"/>
            </p:custDataLst>
          </p:nvPr>
        </p:nvSpPr>
        <p:spPr>
          <a:xfrm rot="19860000">
            <a:off x="11713845" y="2876550"/>
            <a:ext cx="220345" cy="220345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7"/>
            </p:custDataLst>
          </p:nvPr>
        </p:nvSpPr>
        <p:spPr>
          <a:xfrm rot="5400000">
            <a:off x="7940040" y="365125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8"/>
            </p:custDataLst>
          </p:nvPr>
        </p:nvSpPr>
        <p:spPr>
          <a:xfrm rot="15300000">
            <a:off x="1004570" y="389128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2"/>
            </p:custDataLst>
          </p:nvPr>
        </p:nvSpPr>
        <p:spPr>
          <a:xfrm>
            <a:off x="1011945" y="3774594"/>
            <a:ext cx="26720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3"/>
            </p:custDataLst>
          </p:nvPr>
        </p:nvSpPr>
        <p:spPr>
          <a:xfrm>
            <a:off x="4531809" y="3774594"/>
            <a:ext cx="24053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400" kern="17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8078470" y="3173095"/>
            <a:ext cx="1470025" cy="2292130"/>
            <a:chOff x="15532" y="5341"/>
            <a:chExt cx="2488" cy="3878"/>
          </a:xfrm>
        </p:grpSpPr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>
              <p:custDataLst>
                <p:tags r:id="rId5"/>
              </p:custDataLst>
            </p:nvPr>
          </p:nvSpPr>
          <p:spPr>
            <a:xfrm>
              <a:off x="15532" y="8804"/>
              <a:ext cx="2488" cy="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rgbClr val="445185"/>
                  </a:solidFill>
                  <a:latin typeface="黑体" panose="02010609060101010101" charset="-122"/>
                  <a:ea typeface="黑体" panose="02010609060101010101" charset="-122"/>
                </a:rPr>
                <a:t>扫码关注开源社公众号</a:t>
              </a:r>
              <a:endParaRPr lang="zh-CN" altLang="en-US" sz="1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12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13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16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19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  <a:endParaRPr lang="zh-CN" altLang="en-US" sz="1000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sp>
        <p:nvSpPr>
          <p:cNvPr id="25" name="文本框 24"/>
          <p:cNvSpPr txBox="1"/>
          <p:nvPr userDrawn="1">
            <p:custDataLst>
              <p:tags r:id="rId8"/>
            </p:custDataLst>
          </p:nvPr>
        </p:nvSpPr>
        <p:spPr>
          <a:xfrm>
            <a:off x="3466187" y="6219374"/>
            <a:ext cx="251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 </a:t>
            </a:r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第八届中国开源年会</a:t>
            </a:r>
            <a:endParaRPr lang="zh-CN" altLang="en-US" sz="12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" name="文本框 25"/>
          <p:cNvSpPr txBox="1"/>
          <p:nvPr userDrawn="1">
            <p:custDataLst>
              <p:tags r:id="rId9"/>
            </p:custDataLst>
          </p:nvPr>
        </p:nvSpPr>
        <p:spPr>
          <a:xfrm>
            <a:off x="5836920" y="6210662"/>
            <a:ext cx="2205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开源：川流不息、山海相映</a:t>
            </a:r>
            <a:endParaRPr lang="zh-CN" altLang="en-US" sz="12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microsoft.com/office/2007/relationships/diagramDrawing" Target="../diagrams/drawing1.xml"/><Relationship Id="rId7" Type="http://schemas.openxmlformats.org/officeDocument/2006/relationships/diagramColors" Target="../diagrams/colors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15.png"/><Relationship Id="rId1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hyperlink" Target="https://gitee.com/openinula" TargetMode="External"/><Relationship Id="rId3" Type="http://schemas.openxmlformats.org/officeDocument/2006/relationships/hyperlink" Target="http://www.openinula.net/" TargetMode="External"/><Relationship Id="rId2" Type="http://schemas.openxmlformats.org/officeDocument/2006/relationships/image" Target="../media/image14.png"/><Relationship Id="rId1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image" Target="../media/image15.png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3" Type="http://schemas.openxmlformats.org/officeDocument/2006/relationships/slideLayout" Target="../slideLayouts/slideLayout5.xml"/><Relationship Id="rId12" Type="http://schemas.openxmlformats.org/officeDocument/2006/relationships/hyperlink" Target="https://gitee.com/openinula" TargetMode="External"/><Relationship Id="rId11" Type="http://schemas.openxmlformats.org/officeDocument/2006/relationships/hyperlink" Target="https://www.openinula.net/" TargetMode="External"/><Relationship Id="rId10" Type="http://schemas.openxmlformats.org/officeDocument/2006/relationships/tags" Target="../tags/tag37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image" Target="../media/image11.png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image" Target="../media/image16.png"/><Relationship Id="rId3" Type="http://schemas.openxmlformats.org/officeDocument/2006/relationships/hyperlink" Target="https://gitee.com/openinula" TargetMode="External"/><Relationship Id="rId2" Type="http://schemas.openxmlformats.org/officeDocument/2006/relationships/hyperlink" Target="https://www.openinula.net/" TargetMode="External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4.png"/><Relationship Id="rId15" Type="http://schemas.openxmlformats.org/officeDocument/2006/relationships/image" Target="../media/image21.png"/><Relationship Id="rId14" Type="http://schemas.openxmlformats.org/officeDocument/2006/relationships/image" Target="../media/image20.png"/><Relationship Id="rId13" Type="http://schemas.openxmlformats.org/officeDocument/2006/relationships/image" Target="../media/image19.png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5.png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zh-CN" altLang="en-US" b="1" dirty="0">
                <a:solidFill>
                  <a:srgbClr val="363E7D"/>
                </a:solidFill>
              </a:rPr>
              <a:t>大语言模型驱动的人机协同前端调试技术</a:t>
            </a:r>
            <a:endParaRPr lang="zh-CN" altLang="en-US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副标题 13"/>
          <p:cNvSpPr>
            <a:spLocks noGrp="1"/>
          </p:cNvSpPr>
          <p:nvPr>
            <p:ph type="subTitle" idx="4294967295"/>
          </p:nvPr>
        </p:nvSpPr>
        <p:spPr>
          <a:xfrm>
            <a:off x="756920" y="3799840"/>
            <a:ext cx="6416040" cy="482600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>
                <a:solidFill>
                  <a:srgbClr val="363E7D"/>
                </a:solidFill>
                <a:cs typeface="黑体" panose="02010609060101010101" charset="-122"/>
              </a:rPr>
              <a:t>涂旭辉</a:t>
            </a: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华为公共开发部</a:t>
            </a:r>
            <a:endParaRPr lang="zh-CN" altLang="en-US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634824" y="0"/>
            <a:ext cx="6907441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React Developer Tools </a:t>
            </a:r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演示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8899" y="2226921"/>
            <a:ext cx="9540649" cy="2276058"/>
          </a:xfrm>
          <a:prstGeom prst="rect">
            <a:avLst/>
          </a:prstGeom>
          <a:noFill/>
          <a:ln>
            <a:solidFill>
              <a:srgbClr val="6EA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964" y="2252054"/>
            <a:ext cx="1760558" cy="22075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165" y="2252054"/>
            <a:ext cx="1698971" cy="22075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767" y="2252054"/>
            <a:ext cx="1698971" cy="22075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831" y="2252054"/>
            <a:ext cx="1698971" cy="220759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137054" y="3207232"/>
            <a:ext cx="1526377" cy="38171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11" name="图示 10"/>
          <p:cNvGraphicFramePr/>
          <p:nvPr/>
        </p:nvGraphicFramePr>
        <p:xfrm>
          <a:off x="1384925" y="4765659"/>
          <a:ext cx="8748172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矩形 11"/>
          <p:cNvSpPr/>
          <p:nvPr/>
        </p:nvSpPr>
        <p:spPr>
          <a:xfrm>
            <a:off x="3889461" y="3258780"/>
            <a:ext cx="1526377" cy="16569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327820" y="3258780"/>
            <a:ext cx="1526377" cy="38171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431127" y="3283940"/>
            <a:ext cx="1526377" cy="16569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582529" y="1895024"/>
            <a:ext cx="467072" cy="11716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127016" y="1861271"/>
            <a:ext cx="22625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需要使用调试工具关注的组件</a:t>
            </a:r>
            <a:endParaRPr kumimoji="1"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448" y="935555"/>
            <a:ext cx="9353550" cy="6858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848898" y="756643"/>
            <a:ext cx="9540649" cy="1031962"/>
          </a:xfrm>
          <a:prstGeom prst="rect">
            <a:avLst/>
          </a:prstGeom>
          <a:noFill/>
          <a:ln>
            <a:solidFill>
              <a:srgbClr val="6EA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634824" y="0"/>
            <a:ext cx="6907441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Record </a:t>
            </a:r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过程演示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16183" y="1206774"/>
            <a:ext cx="9540649" cy="292187"/>
          </a:xfrm>
          <a:prstGeom prst="rect">
            <a:avLst/>
          </a:prstGeom>
          <a:noFill/>
          <a:ln>
            <a:solidFill>
              <a:srgbClr val="6EA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116183" y="1635719"/>
            <a:ext cx="9540649" cy="2276058"/>
          </a:xfrm>
          <a:prstGeom prst="rect">
            <a:avLst/>
          </a:prstGeom>
          <a:noFill/>
          <a:ln>
            <a:solidFill>
              <a:srgbClr val="6EA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16183" y="4062636"/>
            <a:ext cx="9540649" cy="449379"/>
          </a:xfrm>
          <a:prstGeom prst="rect">
            <a:avLst/>
          </a:prstGeom>
          <a:noFill/>
          <a:ln>
            <a:solidFill>
              <a:srgbClr val="6EA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116183" y="4648772"/>
            <a:ext cx="9540649" cy="2004577"/>
          </a:xfrm>
          <a:prstGeom prst="rect">
            <a:avLst/>
          </a:prstGeom>
          <a:noFill/>
          <a:ln>
            <a:solidFill>
              <a:srgbClr val="6EA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44341" y="1207019"/>
            <a:ext cx="1532300" cy="292186"/>
          </a:xfrm>
          <a:prstGeom prst="rect">
            <a:avLst/>
          </a:prstGeom>
          <a:noFill/>
          <a:ln>
            <a:solidFill>
              <a:srgbClr val="6EA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时间戳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4341" y="1635718"/>
            <a:ext cx="1532300" cy="2276059"/>
          </a:xfrm>
          <a:prstGeom prst="rect">
            <a:avLst/>
          </a:prstGeom>
          <a:noFill/>
          <a:ln>
            <a:solidFill>
              <a:srgbClr val="6EA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截图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4341" y="4062636"/>
            <a:ext cx="1532300" cy="449377"/>
          </a:xfrm>
          <a:prstGeom prst="rect">
            <a:avLst/>
          </a:prstGeom>
          <a:noFill/>
          <a:ln>
            <a:solidFill>
              <a:srgbClr val="6EA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400" dirty="0" err="1">
                <a:solidFill>
                  <a:schemeClr val="tx1"/>
                </a:solidFill>
              </a:rPr>
              <a:t>Inula</a:t>
            </a:r>
            <a:r>
              <a:rPr lang="en-US" altLang="zh-CN" sz="1400" dirty="0">
                <a:solidFill>
                  <a:schemeClr val="tx1"/>
                </a:solidFill>
              </a:rPr>
              <a:t> </a:t>
            </a:r>
            <a:r>
              <a:rPr lang="zh-CN" altLang="en-US" sz="1400" dirty="0">
                <a:solidFill>
                  <a:schemeClr val="tx1"/>
                </a:solidFill>
              </a:rPr>
              <a:t>组件状态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4341" y="4653379"/>
            <a:ext cx="1532300" cy="1999970"/>
          </a:xfrm>
          <a:prstGeom prst="rect">
            <a:avLst/>
          </a:prstGeom>
          <a:noFill/>
          <a:ln>
            <a:solidFill>
              <a:srgbClr val="6EA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源码追踪</a:t>
            </a:r>
            <a:endParaRPr lang="en-US" altLang="zh-CN" sz="1400" dirty="0">
              <a:solidFill>
                <a:schemeClr val="tx1"/>
              </a:solidFill>
            </a:endParaRPr>
          </a:p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（记录执行过程中的函数转跳）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36430" y="1184529"/>
            <a:ext cx="729446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i="1" dirty="0">
                <a:latin typeface="+mj-lt"/>
                <a:ea typeface="+mj-ea"/>
              </a:rPr>
              <a:t>0s</a:t>
            </a:r>
            <a:endParaRPr lang="zh-CN" altLang="en-US" sz="1400" i="1" dirty="0">
              <a:latin typeface="+mj-lt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55211" y="1191184"/>
            <a:ext cx="729446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i="1" dirty="0">
                <a:latin typeface="+mj-lt"/>
                <a:ea typeface="+mj-ea"/>
              </a:rPr>
              <a:t>1.2s</a:t>
            </a:r>
            <a:endParaRPr lang="zh-CN" altLang="en-US" sz="1400" i="1" dirty="0">
              <a:latin typeface="+mj-lt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68813" y="1198978"/>
            <a:ext cx="729446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i="1" dirty="0">
                <a:latin typeface="+mj-lt"/>
                <a:ea typeface="+mj-ea"/>
              </a:rPr>
              <a:t>3.5s</a:t>
            </a:r>
            <a:endParaRPr lang="zh-CN" altLang="en-US" sz="1400" i="1" dirty="0">
              <a:latin typeface="+mj-lt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096877" y="1182201"/>
            <a:ext cx="729446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i="1" dirty="0">
                <a:latin typeface="+mj-lt"/>
                <a:ea typeface="+mj-ea"/>
              </a:rPr>
              <a:t>4.8s</a:t>
            </a:r>
            <a:endParaRPr lang="zh-CN" altLang="en-US" sz="1400" i="1" dirty="0">
              <a:latin typeface="+mj-lt"/>
              <a:ea typeface="+mj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7248" y="1660852"/>
            <a:ext cx="1760558" cy="220759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449" y="1660852"/>
            <a:ext cx="1698971" cy="220759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051" y="1660852"/>
            <a:ext cx="1698971" cy="220759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115" y="1660852"/>
            <a:ext cx="1698971" cy="220759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437892" y="4130643"/>
            <a:ext cx="145926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+mj-lt"/>
                <a:ea typeface="+mj-ea"/>
              </a:rPr>
              <a:t>记录初始状态</a:t>
            </a:r>
            <a:endParaRPr lang="zh-CN" altLang="en-US" sz="1400" dirty="0">
              <a:latin typeface="+mj-lt"/>
              <a:ea typeface="+mj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34298" y="4130642"/>
            <a:ext cx="729446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+mj-lt"/>
                <a:ea typeface="+mj-ea"/>
              </a:rPr>
              <a:t>无变化</a:t>
            </a:r>
            <a:endParaRPr lang="zh-CN" altLang="en-US" sz="1400" dirty="0">
              <a:latin typeface="+mj-lt"/>
              <a:ea typeface="+mj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109960" y="4127986"/>
            <a:ext cx="729446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+mj-lt"/>
                <a:ea typeface="+mj-ea"/>
              </a:rPr>
              <a:t>无变化</a:t>
            </a:r>
            <a:endParaRPr lang="zh-CN" altLang="en-US" sz="1400" dirty="0">
              <a:latin typeface="+mj-lt"/>
              <a:ea typeface="+mj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41064" y="4140768"/>
            <a:ext cx="1349331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+mj-lt"/>
                <a:ea typeface="+mj-ea"/>
              </a:rPr>
              <a:t>1</a:t>
            </a:r>
            <a:r>
              <a:rPr lang="zh-CN" altLang="en-US" sz="1400" dirty="0">
                <a:latin typeface="+mj-lt"/>
                <a:ea typeface="+mj-ea"/>
              </a:rPr>
              <a:t>个组件变化</a:t>
            </a:r>
            <a:endParaRPr lang="zh-CN" altLang="en-US" sz="1400" dirty="0">
              <a:latin typeface="+mj-lt"/>
              <a:ea typeface="+mj-ea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907" y="4847028"/>
            <a:ext cx="2308983" cy="893022"/>
          </a:xfrm>
          <a:prstGeom prst="rect">
            <a:avLst/>
          </a:prstGeom>
          <a:ln>
            <a:solidFill>
              <a:srgbClr val="001449"/>
            </a:solidFill>
          </a:ln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907" y="5966643"/>
            <a:ext cx="2466993" cy="552454"/>
          </a:xfrm>
          <a:prstGeom prst="rect">
            <a:avLst/>
          </a:prstGeom>
          <a:ln>
            <a:solidFill>
              <a:srgbClr val="001449"/>
            </a:solidFill>
          </a:ln>
        </p:spPr>
      </p:pic>
      <p:sp>
        <p:nvSpPr>
          <p:cNvPr id="25" name="椭圆 24"/>
          <p:cNvSpPr/>
          <p:nvPr/>
        </p:nvSpPr>
        <p:spPr>
          <a:xfrm>
            <a:off x="4692153" y="4709468"/>
            <a:ext cx="215153" cy="215153"/>
          </a:xfrm>
          <a:prstGeom prst="ellipse">
            <a:avLst/>
          </a:prstGeom>
          <a:solidFill>
            <a:srgbClr val="F2894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2"/>
                </a:solidFill>
              </a:rPr>
              <a:t>1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676754" y="5855179"/>
            <a:ext cx="215153" cy="215153"/>
          </a:xfrm>
          <a:prstGeom prst="ellipse">
            <a:avLst/>
          </a:prstGeom>
          <a:solidFill>
            <a:srgbClr val="F2894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2"/>
                </a:solidFill>
              </a:rPr>
              <a:t>2</a:t>
            </a:r>
            <a:endParaRPr lang="zh-CN" altLang="en-US" dirty="0">
              <a:solidFill>
                <a:schemeClr val="tx2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9476" y="6186445"/>
            <a:ext cx="1840651" cy="459128"/>
          </a:xfrm>
          <a:prstGeom prst="rect">
            <a:avLst/>
          </a:prstGeom>
          <a:ln>
            <a:solidFill>
              <a:srgbClr val="001449"/>
            </a:solidFill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2013" y="4710360"/>
            <a:ext cx="1948689" cy="1256283"/>
          </a:xfrm>
          <a:prstGeom prst="rect">
            <a:avLst/>
          </a:prstGeom>
          <a:ln>
            <a:solidFill>
              <a:srgbClr val="001449"/>
            </a:solidFill>
          </a:ln>
        </p:spPr>
      </p:pic>
      <p:sp>
        <p:nvSpPr>
          <p:cNvPr id="29" name="椭圆 28"/>
          <p:cNvSpPr/>
          <p:nvPr/>
        </p:nvSpPr>
        <p:spPr>
          <a:xfrm>
            <a:off x="7393861" y="4563259"/>
            <a:ext cx="215153" cy="215153"/>
          </a:xfrm>
          <a:prstGeom prst="ellipse">
            <a:avLst/>
          </a:prstGeom>
          <a:solidFill>
            <a:srgbClr val="F2894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2"/>
                </a:solidFill>
              </a:rPr>
              <a:t>1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358900" y="5985542"/>
            <a:ext cx="215153" cy="215153"/>
          </a:xfrm>
          <a:prstGeom prst="ellipse">
            <a:avLst/>
          </a:prstGeom>
          <a:solidFill>
            <a:srgbClr val="F2894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2"/>
                </a:solidFill>
              </a:rPr>
              <a:t>2</a:t>
            </a:r>
            <a:endParaRPr lang="zh-CN" altLang="en-US" dirty="0">
              <a:solidFill>
                <a:schemeClr val="tx2"/>
              </a:solidFill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5014" y="4709154"/>
            <a:ext cx="1810027" cy="307778"/>
          </a:xfrm>
          <a:prstGeom prst="rect">
            <a:avLst/>
          </a:prstGeom>
          <a:ln>
            <a:solidFill>
              <a:srgbClr val="001449"/>
            </a:solidFill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02728" y="5298298"/>
            <a:ext cx="2231077" cy="1262804"/>
          </a:xfrm>
          <a:prstGeom prst="rect">
            <a:avLst/>
          </a:prstGeom>
          <a:ln>
            <a:solidFill>
              <a:srgbClr val="001449"/>
            </a:solidFill>
          </a:ln>
        </p:spPr>
      </p:pic>
      <p:sp>
        <p:nvSpPr>
          <p:cNvPr id="33" name="椭圆 32"/>
          <p:cNvSpPr/>
          <p:nvPr/>
        </p:nvSpPr>
        <p:spPr>
          <a:xfrm>
            <a:off x="9600913" y="4595472"/>
            <a:ext cx="215153" cy="215153"/>
          </a:xfrm>
          <a:prstGeom prst="ellipse">
            <a:avLst/>
          </a:prstGeom>
          <a:solidFill>
            <a:srgbClr val="F2894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2"/>
                </a:solidFill>
              </a:rPr>
              <a:t>1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9599861" y="5172204"/>
            <a:ext cx="215153" cy="215153"/>
          </a:xfrm>
          <a:prstGeom prst="ellipse">
            <a:avLst/>
          </a:prstGeom>
          <a:solidFill>
            <a:srgbClr val="F2894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2"/>
                </a:solidFill>
              </a:rPr>
              <a:t>2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634824" y="0"/>
            <a:ext cx="6907441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Replay </a:t>
            </a:r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回放与调试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389" y="835060"/>
            <a:ext cx="9316546" cy="59622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964" y="3609281"/>
            <a:ext cx="379653" cy="4760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008" y="3609281"/>
            <a:ext cx="366372" cy="4760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541" y="3609281"/>
            <a:ext cx="366372" cy="4760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303" y="3609281"/>
            <a:ext cx="366372" cy="476054"/>
          </a:xfrm>
          <a:prstGeom prst="rect">
            <a:avLst/>
          </a:prstGeom>
        </p:spPr>
      </p:pic>
      <p:sp>
        <p:nvSpPr>
          <p:cNvPr id="8" name="等腰三角形 7"/>
          <p:cNvSpPr/>
          <p:nvPr/>
        </p:nvSpPr>
        <p:spPr>
          <a:xfrm>
            <a:off x="7622852" y="4118942"/>
            <a:ext cx="180717" cy="201895"/>
          </a:xfrm>
          <a:prstGeom prst="triangle">
            <a:avLst/>
          </a:prstGeom>
          <a:solidFill>
            <a:srgbClr val="000000"/>
          </a:solidFill>
          <a:ln w="15875" cap="flat" cmpd="sng" algn="ctr">
            <a:solidFill>
              <a:srgbClr val="000000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erif Pro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1497964" y="4085335"/>
            <a:ext cx="6752648" cy="0"/>
          </a:xfrm>
          <a:prstGeom prst="line">
            <a:avLst/>
          </a:prstGeom>
          <a:noFill/>
          <a:ln w="762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cxnSp>
        <p:nvCxnSpPr>
          <p:cNvPr id="10" name="直接连接符 9"/>
          <p:cNvCxnSpPr/>
          <p:nvPr/>
        </p:nvCxnSpPr>
        <p:spPr>
          <a:xfrm flipH="1">
            <a:off x="1497964" y="4085335"/>
            <a:ext cx="6215246" cy="0"/>
          </a:xfrm>
          <a:prstGeom prst="line">
            <a:avLst/>
          </a:prstGeom>
          <a:noFill/>
          <a:ln w="762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1" name="矩形 10"/>
          <p:cNvSpPr/>
          <p:nvPr/>
        </p:nvSpPr>
        <p:spPr>
          <a:xfrm>
            <a:off x="307389" y="4468115"/>
            <a:ext cx="7033797" cy="1060141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"/>
                <a:ea typeface="+mj-ea"/>
                <a:cs typeface="+mn-cs"/>
              </a:rPr>
              <a:t>组件信息区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"/>
              <a:ea typeface="+mj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7388" y="5528256"/>
            <a:ext cx="7033797" cy="1269006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"/>
                <a:ea typeface="+mj-ea"/>
                <a:cs typeface="+mn-cs"/>
              </a:rPr>
              <a:t>相关源码区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"/>
              <a:ea typeface="+mj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"/>
                <a:ea typeface="+mj-ea"/>
                <a:cs typeface="+mn-cs"/>
              </a:rPr>
              <a:t>（文本形式或调用栈形式）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"/>
              <a:ea typeface="+mj-ea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311" y="1577372"/>
            <a:ext cx="1782840" cy="231657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341186" y="4468114"/>
            <a:ext cx="2282749" cy="232914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"/>
              <a:ea typeface="+mj-ea"/>
              <a:cs typeface="+mn-cs"/>
            </a:endParaRPr>
          </a:p>
        </p:txBody>
      </p:sp>
      <p:sp>
        <p:nvSpPr>
          <p:cNvPr id="15" name="对话气泡: 圆角矩形 14"/>
          <p:cNvSpPr/>
          <p:nvPr/>
        </p:nvSpPr>
        <p:spPr>
          <a:xfrm>
            <a:off x="7553607" y="4618735"/>
            <a:ext cx="1849674" cy="445370"/>
          </a:xfrm>
          <a:prstGeom prst="wedgeRoundRectCallout">
            <a:avLst>
              <a:gd name="adj1" fmla="val -57639"/>
              <a:gd name="adj2" fmla="val 19643"/>
              <a:gd name="adj3" fmla="val 16667"/>
            </a:avLst>
          </a:prstGeom>
          <a:solidFill>
            <a:sysClr val="window" lastClr="FFFFFF"/>
          </a:solidFill>
          <a:ln w="15875" cap="flat" cmpd="sng" algn="ctr">
            <a:solidFill>
              <a:srgbClr val="CCDDEA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[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时刻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: 5.0s] 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为何点击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Save 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按钮没有相应？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erif Pro"/>
              <a:cs typeface="+mn-cs"/>
            </a:endParaRPr>
          </a:p>
        </p:txBody>
      </p:sp>
      <p:sp>
        <p:nvSpPr>
          <p:cNvPr id="16" name="对话气泡: 圆角矩形 15"/>
          <p:cNvSpPr/>
          <p:nvPr/>
        </p:nvSpPr>
        <p:spPr>
          <a:xfrm>
            <a:off x="7622852" y="5211383"/>
            <a:ext cx="1780430" cy="316874"/>
          </a:xfrm>
          <a:prstGeom prst="wedgeRoundRectCallout">
            <a:avLst>
              <a:gd name="adj1" fmla="val 58741"/>
              <a:gd name="adj2" fmla="val 23920"/>
              <a:gd name="adj3" fmla="val 16667"/>
            </a:avLst>
          </a:prstGeom>
          <a:solidFill>
            <a:sysClr val="window" lastClr="FFFFFF"/>
          </a:solidFill>
          <a:ln w="15875" cap="flat" cmpd="sng" algn="ctr">
            <a:solidFill>
              <a:srgbClr val="BD582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正在追溯源码并分析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…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erif Pro"/>
              <a:cs typeface="+mn-cs"/>
            </a:endParaRPr>
          </a:p>
        </p:txBody>
      </p:sp>
      <p:sp>
        <p:nvSpPr>
          <p:cNvPr id="17" name="对话气泡: 圆角矩形 16"/>
          <p:cNvSpPr/>
          <p:nvPr/>
        </p:nvSpPr>
        <p:spPr>
          <a:xfrm>
            <a:off x="9789987" y="2799391"/>
            <a:ext cx="2282749" cy="1942825"/>
          </a:xfrm>
          <a:prstGeom prst="wedgeRoundRectCallout">
            <a:avLst>
              <a:gd name="adj1" fmla="val 50396"/>
              <a:gd name="adj2" fmla="val 23920"/>
              <a:gd name="adj3" fmla="val 16667"/>
            </a:avLst>
          </a:prstGeom>
          <a:solidFill>
            <a:sysClr val="window" lastClr="FFFFFF"/>
          </a:solidFill>
          <a:ln w="15875" cap="flat" cmpd="sng" algn="ctr">
            <a:solidFill>
              <a:srgbClr val="BD582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该时刻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Save 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按钮无响应的可能原因：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erif Pro"/>
              <a:cs typeface="+mn-cs"/>
            </a:endParaRPr>
          </a:p>
          <a:p>
            <a:pPr marL="228600" marR="0" lvl="0" indent="-2286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[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时刻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: 4.8s][Todo.js/28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行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] 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处 </a:t>
            </a:r>
            <a:r>
              <a:rPr kumimoji="0" lang="en-US" altLang="zh-CN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newName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 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为空导致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submit 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的处理直接中断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erif Pro"/>
              <a:cs typeface="+mn-cs"/>
            </a:endParaRPr>
          </a:p>
          <a:p>
            <a:pPr marL="228600" marR="0" lvl="0" indent="-2286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[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时刻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: 3.5s][Todo.js/22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行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] 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处在处理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input 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元素的修改时，</a:t>
            </a:r>
            <a:r>
              <a:rPr kumimoji="0" lang="en-US" altLang="zh-CN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newName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 被设为空值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erif Pro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341184" y="6474953"/>
            <a:ext cx="2282749" cy="316874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思源黑体"/>
                <a:ea typeface="+mj-ea"/>
                <a:cs typeface="+mn-cs"/>
              </a:rPr>
              <a:t>输入有关当前时刻的问题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思源黑体"/>
                <a:ea typeface="+mj-ea"/>
                <a:cs typeface="+mn-cs"/>
              </a:rPr>
              <a:t>...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思源黑体"/>
              <a:ea typeface="+mj-ea"/>
              <a:cs typeface="+mn-cs"/>
            </a:endParaRPr>
          </a:p>
        </p:txBody>
      </p:sp>
      <p:sp>
        <p:nvSpPr>
          <p:cNvPr id="19" name="箭头: 圆角右 18"/>
          <p:cNvSpPr/>
          <p:nvPr/>
        </p:nvSpPr>
        <p:spPr>
          <a:xfrm rot="10800000">
            <a:off x="9403282" y="6560173"/>
            <a:ext cx="147101" cy="159866"/>
          </a:xfrm>
          <a:prstGeom prst="bentArrow">
            <a:avLst/>
          </a:prstGeom>
          <a:solidFill>
            <a:srgbClr val="000000"/>
          </a:solidFill>
          <a:ln w="15875" cap="flat" cmpd="sng" algn="ctr">
            <a:solidFill>
              <a:srgbClr val="000000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erif Pro"/>
              <a:cs typeface="+mn-cs"/>
            </a:endParaRPr>
          </a:p>
        </p:txBody>
      </p:sp>
      <p:sp>
        <p:nvSpPr>
          <p:cNvPr id="20" name="对话气泡: 圆角矩形 19"/>
          <p:cNvSpPr/>
          <p:nvPr/>
        </p:nvSpPr>
        <p:spPr>
          <a:xfrm>
            <a:off x="7622852" y="5691902"/>
            <a:ext cx="1780430" cy="605240"/>
          </a:xfrm>
          <a:prstGeom prst="wedgeRoundRectCallout">
            <a:avLst>
              <a:gd name="adj1" fmla="val 58741"/>
              <a:gd name="adj2" fmla="val 23920"/>
              <a:gd name="adj3" fmla="val 16667"/>
            </a:avLst>
          </a:prstGeom>
          <a:solidFill>
            <a:sysClr val="window" lastClr="FFFFFF"/>
          </a:solidFill>
          <a:ln w="15875" cap="flat" cmpd="sng" algn="ctr">
            <a:solidFill>
              <a:srgbClr val="BD582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该时刻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Save 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按钮无响应的可能原因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erif Pro"/>
                <a:cs typeface="+mn-cs"/>
              </a:rPr>
              <a:t>…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erif Pro"/>
              <a:cs typeface="+mn-cs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7803569" y="3346242"/>
            <a:ext cx="395347" cy="54770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2" name="文本框 21"/>
          <p:cNvSpPr txBox="1"/>
          <p:nvPr/>
        </p:nvSpPr>
        <p:spPr>
          <a:xfrm>
            <a:off x="7524188" y="3035637"/>
            <a:ext cx="2082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1200" dirty="0">
                <a:solidFill>
                  <a:srgbClr val="FF0000"/>
                </a:solidFill>
                <a:latin typeface="Source Sans Pro"/>
                <a:ea typeface="+mj-ea"/>
              </a:rPr>
              <a:t>① 播放到出现问题的时间点</a:t>
            </a:r>
            <a:endParaRPr lang="zh-CN" altLang="en-US" sz="1200" dirty="0">
              <a:solidFill>
                <a:srgbClr val="FF0000"/>
              </a:solidFill>
              <a:latin typeface="Source Sans Pro"/>
              <a:ea typeface="+mj-ea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7120531" y="6086857"/>
            <a:ext cx="403657" cy="50154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4" name="文本框 23"/>
          <p:cNvSpPr txBox="1"/>
          <p:nvPr/>
        </p:nvSpPr>
        <p:spPr>
          <a:xfrm>
            <a:off x="6270680" y="5809858"/>
            <a:ext cx="100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1200" dirty="0">
                <a:solidFill>
                  <a:srgbClr val="FF0000"/>
                </a:solidFill>
                <a:latin typeface="Source Sans Pro"/>
                <a:ea typeface="+mj-ea"/>
              </a:rPr>
              <a:t>② 提出问题</a:t>
            </a:r>
            <a:endParaRPr lang="zh-CN" altLang="en-US" sz="1200" dirty="0">
              <a:solidFill>
                <a:srgbClr val="FF0000"/>
              </a:solidFill>
              <a:latin typeface="Source Sans Pro"/>
              <a:ea typeface="+mj-ea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flipH="1" flipV="1">
            <a:off x="9493732" y="6009119"/>
            <a:ext cx="457733" cy="8711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6" name="文本框 25"/>
          <p:cNvSpPr txBox="1"/>
          <p:nvPr/>
        </p:nvSpPr>
        <p:spPr>
          <a:xfrm>
            <a:off x="377045" y="4641629"/>
            <a:ext cx="165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zh-CN" altLang="en-US" sz="1200" dirty="0">
                <a:solidFill>
                  <a:srgbClr val="FF0000"/>
                </a:solidFill>
                <a:latin typeface="Source Sans Pro"/>
                <a:ea typeface="+mj-ea"/>
              </a:rPr>
              <a:t>④ 借助回放中记录的组件状态与源码执行情况，完成调试</a:t>
            </a:r>
            <a:endParaRPr lang="zh-CN" altLang="en-US" sz="1200" dirty="0">
              <a:solidFill>
                <a:srgbClr val="FF0000"/>
              </a:solidFill>
              <a:latin typeface="Source Sans Pro"/>
              <a:ea typeface="+mj-ea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1487536" y="5329986"/>
            <a:ext cx="390081" cy="60539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8" name="文本框 27"/>
          <p:cNvSpPr txBox="1"/>
          <p:nvPr/>
        </p:nvSpPr>
        <p:spPr>
          <a:xfrm>
            <a:off x="9937206" y="5865397"/>
            <a:ext cx="1367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zh-CN" altLang="en-US" sz="1200" dirty="0">
                <a:solidFill>
                  <a:srgbClr val="FF0000"/>
                </a:solidFill>
                <a:latin typeface="Source Sans Pro"/>
                <a:ea typeface="+mj-ea"/>
              </a:rPr>
              <a:t>③ </a:t>
            </a:r>
            <a:r>
              <a:rPr lang="en-US" altLang="zh-CN" sz="1200" dirty="0">
                <a:solidFill>
                  <a:srgbClr val="FF0000"/>
                </a:solidFill>
                <a:latin typeface="Source Sans Pro"/>
                <a:ea typeface="+mj-ea"/>
              </a:rPr>
              <a:t>LLM </a:t>
            </a:r>
            <a:r>
              <a:rPr lang="zh-CN" altLang="en-US" sz="1200" dirty="0">
                <a:solidFill>
                  <a:srgbClr val="FF0000"/>
                </a:solidFill>
                <a:latin typeface="Source Sans Pro"/>
                <a:ea typeface="+mj-ea"/>
              </a:rPr>
              <a:t>分析给出可能的原因</a:t>
            </a:r>
            <a:endParaRPr lang="zh-CN" altLang="en-US" sz="1200" dirty="0">
              <a:solidFill>
                <a:srgbClr val="FF0000"/>
              </a:solidFill>
              <a:latin typeface="Source Sans Pro"/>
              <a:ea typeface="+mj-ea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1971687" y="4993995"/>
            <a:ext cx="537182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30" name="直接箭头连接符 29"/>
          <p:cNvCxnSpPr/>
          <p:nvPr/>
        </p:nvCxnSpPr>
        <p:spPr>
          <a:xfrm flipV="1">
            <a:off x="9363003" y="3126293"/>
            <a:ext cx="418563" cy="2560174"/>
          </a:xfrm>
          <a:prstGeom prst="straightConnector1">
            <a:avLst/>
          </a:prstGeom>
          <a:noFill/>
          <a:ln w="12700" cap="flat" cmpd="sng" algn="ctr">
            <a:solidFill>
              <a:srgbClr val="BD582C"/>
            </a:solidFill>
            <a:prstDash val="dash"/>
            <a:headEnd type="none" w="med" len="med"/>
            <a:tailEnd type="none" w="med" len="med"/>
          </a:ln>
          <a:effectLst/>
        </p:spPr>
      </p:cxnSp>
      <p:cxnSp>
        <p:nvCxnSpPr>
          <p:cNvPr id="31" name="直接箭头连接符 30"/>
          <p:cNvCxnSpPr/>
          <p:nvPr/>
        </p:nvCxnSpPr>
        <p:spPr>
          <a:xfrm flipV="1">
            <a:off x="9383521" y="4723484"/>
            <a:ext cx="2474652" cy="1546390"/>
          </a:xfrm>
          <a:prstGeom prst="straightConnector1">
            <a:avLst/>
          </a:prstGeom>
          <a:noFill/>
          <a:ln w="12700" cap="flat" cmpd="sng" algn="ctr">
            <a:solidFill>
              <a:srgbClr val="BD582C"/>
            </a:solidFill>
            <a:prstDash val="dash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3"/>
          <p:cNvSpPr txBox="1"/>
          <p:nvPr/>
        </p:nvSpPr>
        <p:spPr>
          <a:xfrm>
            <a:off x="1006628" y="120752"/>
            <a:ext cx="4936354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前端框架调试特点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425805" y="3354646"/>
            <a:ext cx="3766158" cy="1280214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/>
          <p:cNvSpPr/>
          <p:nvPr/>
        </p:nvSpPr>
        <p:spPr>
          <a:xfrm>
            <a:off x="8000037" y="3354646"/>
            <a:ext cx="3766158" cy="1280214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/>
          <a:srcRect l="5087" r="2502"/>
          <a:stretch>
            <a:fillRect/>
          </a:stretch>
        </p:blipFill>
        <p:spPr>
          <a:xfrm>
            <a:off x="5179618" y="3127425"/>
            <a:ext cx="1883664" cy="2057400"/>
          </a:xfrm>
          <a:prstGeom prst="rect">
            <a:avLst/>
          </a:prstGeom>
        </p:spPr>
      </p:pic>
      <p:sp>
        <p:nvSpPr>
          <p:cNvPr id="23" name="Freeform 53"/>
          <p:cNvSpPr/>
          <p:nvPr/>
        </p:nvSpPr>
        <p:spPr bwMode="gray">
          <a:xfrm>
            <a:off x="4790794" y="5393430"/>
            <a:ext cx="2661311" cy="839858"/>
          </a:xfrm>
          <a:custGeom>
            <a:avLst/>
            <a:gdLst>
              <a:gd name="T0" fmla="*/ 0 w 5016"/>
              <a:gd name="T1" fmla="*/ 2240 h 2256"/>
              <a:gd name="T2" fmla="*/ 1122 w 5016"/>
              <a:gd name="T3" fmla="*/ 702 h 2256"/>
              <a:gd name="T4" fmla="*/ 972 w 5016"/>
              <a:gd name="T5" fmla="*/ 744 h 2256"/>
              <a:gd name="T6" fmla="*/ 1140 w 5016"/>
              <a:gd name="T7" fmla="*/ 438 h 2256"/>
              <a:gd name="T8" fmla="*/ 1422 w 5016"/>
              <a:gd name="T9" fmla="*/ 642 h 2256"/>
              <a:gd name="T10" fmla="*/ 1272 w 5016"/>
              <a:gd name="T11" fmla="*/ 672 h 2256"/>
              <a:gd name="T12" fmla="*/ 1968 w 5016"/>
              <a:gd name="T13" fmla="*/ 1284 h 2256"/>
              <a:gd name="T14" fmla="*/ 2466 w 5016"/>
              <a:gd name="T15" fmla="*/ 318 h 2256"/>
              <a:gd name="T16" fmla="*/ 2280 w 5016"/>
              <a:gd name="T17" fmla="*/ 318 h 2256"/>
              <a:gd name="T18" fmla="*/ 2598 w 5016"/>
              <a:gd name="T19" fmla="*/ 0 h 2256"/>
              <a:gd name="T20" fmla="*/ 2898 w 5016"/>
              <a:gd name="T21" fmla="*/ 330 h 2256"/>
              <a:gd name="T22" fmla="*/ 2724 w 5016"/>
              <a:gd name="T23" fmla="*/ 324 h 2256"/>
              <a:gd name="T24" fmla="*/ 3210 w 5016"/>
              <a:gd name="T25" fmla="*/ 1302 h 2256"/>
              <a:gd name="T26" fmla="*/ 3870 w 5016"/>
              <a:gd name="T27" fmla="*/ 654 h 2256"/>
              <a:gd name="T28" fmla="*/ 3702 w 5016"/>
              <a:gd name="T29" fmla="*/ 642 h 2256"/>
              <a:gd name="T30" fmla="*/ 3984 w 5016"/>
              <a:gd name="T31" fmla="*/ 420 h 2256"/>
              <a:gd name="T32" fmla="*/ 4182 w 5016"/>
              <a:gd name="T33" fmla="*/ 678 h 2256"/>
              <a:gd name="T34" fmla="*/ 4026 w 5016"/>
              <a:gd name="T35" fmla="*/ 672 h 2256"/>
              <a:gd name="T36" fmla="*/ 5016 w 5016"/>
              <a:gd name="T37" fmla="*/ 2225 h 2256"/>
              <a:gd name="T38" fmla="*/ 0 w 5016"/>
              <a:gd name="T39" fmla="*/ 2240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016" h="2256">
                <a:moveTo>
                  <a:pt x="0" y="2240"/>
                </a:moveTo>
                <a:cubicBezTo>
                  <a:pt x="276" y="2109"/>
                  <a:pt x="1182" y="1474"/>
                  <a:pt x="1122" y="702"/>
                </a:cubicBezTo>
                <a:lnTo>
                  <a:pt x="972" y="744"/>
                </a:lnTo>
                <a:cubicBezTo>
                  <a:pt x="988" y="702"/>
                  <a:pt x="1140" y="436"/>
                  <a:pt x="1140" y="438"/>
                </a:cubicBezTo>
                <a:lnTo>
                  <a:pt x="1422" y="642"/>
                </a:lnTo>
                <a:cubicBezTo>
                  <a:pt x="1422" y="642"/>
                  <a:pt x="1260" y="672"/>
                  <a:pt x="1272" y="672"/>
                </a:cubicBezTo>
                <a:cubicBezTo>
                  <a:pt x="1428" y="1008"/>
                  <a:pt x="1620" y="1350"/>
                  <a:pt x="1968" y="1284"/>
                </a:cubicBezTo>
                <a:cubicBezTo>
                  <a:pt x="2316" y="1218"/>
                  <a:pt x="2460" y="576"/>
                  <a:pt x="2466" y="318"/>
                </a:cubicBezTo>
                <a:lnTo>
                  <a:pt x="2280" y="318"/>
                </a:lnTo>
                <a:lnTo>
                  <a:pt x="2598" y="0"/>
                </a:lnTo>
                <a:lnTo>
                  <a:pt x="2898" y="330"/>
                </a:lnTo>
                <a:lnTo>
                  <a:pt x="2724" y="324"/>
                </a:lnTo>
                <a:cubicBezTo>
                  <a:pt x="2724" y="325"/>
                  <a:pt x="2760" y="1284"/>
                  <a:pt x="3210" y="1302"/>
                </a:cubicBezTo>
                <a:cubicBezTo>
                  <a:pt x="3660" y="1320"/>
                  <a:pt x="3816" y="912"/>
                  <a:pt x="3870" y="654"/>
                </a:cubicBezTo>
                <a:lnTo>
                  <a:pt x="3702" y="642"/>
                </a:lnTo>
                <a:lnTo>
                  <a:pt x="3984" y="420"/>
                </a:lnTo>
                <a:lnTo>
                  <a:pt x="4182" y="678"/>
                </a:lnTo>
                <a:lnTo>
                  <a:pt x="4026" y="672"/>
                </a:lnTo>
                <a:cubicBezTo>
                  <a:pt x="4032" y="678"/>
                  <a:pt x="3960" y="1862"/>
                  <a:pt x="5016" y="2225"/>
                </a:cubicBezTo>
                <a:cubicBezTo>
                  <a:pt x="3438" y="2232"/>
                  <a:pt x="1092" y="2256"/>
                  <a:pt x="0" y="2240"/>
                </a:cubicBezTo>
                <a:close/>
              </a:path>
            </a:pathLst>
          </a:custGeom>
          <a:gradFill flip="none" rotWithShape="1">
            <a:gsLst>
              <a:gs pos="100000">
                <a:srgbClr val="C7000B">
                  <a:alpha val="0"/>
                </a:srgbClr>
              </a:gs>
              <a:gs pos="0">
                <a:srgbClr val="D33941"/>
              </a:gs>
            </a:gsLst>
            <a:lin ang="5400000" scaled="1"/>
            <a:tileRect/>
          </a:gradFill>
          <a:ln w="3175">
            <a:noFill/>
            <a:miter lim="800000"/>
          </a:ln>
          <a:effectLst/>
        </p:spPr>
        <p:txBody>
          <a:bodyPr lIns="0" tIns="0" rIns="0" bIns="0"/>
          <a:lstStyle/>
          <a:p>
            <a:pPr indent="-29845" algn="ctr" defTabSz="109855" fontAlgn="base" hangingPunct="0">
              <a:lnSpc>
                <a:spcPts val="46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Arial" panose="020B0604020202020204" pitchFamily="34" charset="0"/>
              <a:buChar char="•"/>
              <a:defRPr/>
            </a:pPr>
            <a:endParaRPr lang="zh-CN" altLang="en-US" sz="131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18658" y="5863956"/>
            <a:ext cx="71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源码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5859322" y="5863956"/>
            <a:ext cx="71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图片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6599986" y="5863956"/>
            <a:ext cx="71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状态</a:t>
            </a:r>
            <a:endParaRPr lang="zh-CN" altLang="en-US" dirty="0"/>
          </a:p>
        </p:txBody>
      </p:sp>
      <p:pic>
        <p:nvPicPr>
          <p:cNvPr id="27" name="Picture 57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5B9BD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V="1">
            <a:off x="4376114" y="2005300"/>
            <a:ext cx="3490670" cy="1006948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>
          <a:xfrm>
            <a:off x="3740890" y="1314242"/>
            <a:ext cx="2218994" cy="551301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海量领域知识</a:t>
            </a:r>
            <a:endParaRPr lang="zh-CN" altLang="en-US" dirty="0"/>
          </a:p>
        </p:txBody>
      </p:sp>
      <p:sp>
        <p:nvSpPr>
          <p:cNvPr id="29" name="椭圆 28"/>
          <p:cNvSpPr/>
          <p:nvPr/>
        </p:nvSpPr>
        <p:spPr>
          <a:xfrm>
            <a:off x="6209817" y="1314242"/>
            <a:ext cx="2218994" cy="551301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优质缺陷库</a:t>
            </a:r>
            <a:endParaRPr lang="zh-CN" altLang="en-US" dirty="0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78" y="3567941"/>
            <a:ext cx="970026" cy="85362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160" y="3561939"/>
            <a:ext cx="843988" cy="865628"/>
          </a:xfrm>
          <a:prstGeom prst="rect">
            <a:avLst/>
          </a:prstGeom>
        </p:spPr>
      </p:pic>
      <p:cxnSp>
        <p:nvCxnSpPr>
          <p:cNvPr id="32" name="直接箭头连接符 31"/>
          <p:cNvCxnSpPr>
            <a:stCxn id="30" idx="3"/>
            <a:endCxn id="31" idx="1"/>
          </p:cNvCxnSpPr>
          <p:nvPr/>
        </p:nvCxnSpPr>
        <p:spPr>
          <a:xfrm>
            <a:off x="1837804" y="3994753"/>
            <a:ext cx="9673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1815482" y="3751690"/>
            <a:ext cx="1139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SFT</a:t>
            </a:r>
            <a:r>
              <a:rPr lang="zh-CN" altLang="en-US" sz="1200" dirty="0"/>
              <a:t>微调训练</a:t>
            </a:r>
            <a:endParaRPr lang="zh-CN" altLang="en-US" sz="1200" dirty="0"/>
          </a:p>
        </p:txBody>
      </p:sp>
      <p:sp>
        <p:nvSpPr>
          <p:cNvPr id="34" name="箭头: 右 33"/>
          <p:cNvSpPr/>
          <p:nvPr/>
        </p:nvSpPr>
        <p:spPr>
          <a:xfrm rot="19636479">
            <a:off x="2212928" y="2448552"/>
            <a:ext cx="1184462" cy="323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038" y="3493009"/>
            <a:ext cx="3269143" cy="1003488"/>
          </a:xfrm>
          <a:prstGeom prst="rect">
            <a:avLst/>
          </a:prstGeom>
        </p:spPr>
      </p:pic>
      <p:sp>
        <p:nvSpPr>
          <p:cNvPr id="36" name="箭头: 右 35"/>
          <p:cNvSpPr/>
          <p:nvPr/>
        </p:nvSpPr>
        <p:spPr>
          <a:xfrm rot="12771500">
            <a:off x="8845080" y="2393683"/>
            <a:ext cx="1184462" cy="323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634824" y="0"/>
            <a:ext cx="6907441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技术方案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3" y="1313728"/>
            <a:ext cx="6125838" cy="5370947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495943" y="1165405"/>
            <a:ext cx="6645836" cy="5576047"/>
          </a:xfrm>
          <a:prstGeom prst="rect">
            <a:avLst/>
          </a:prstGeom>
          <a:noFill/>
          <a:ln>
            <a:solidFill>
              <a:srgbClr val="59575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95942" y="845664"/>
            <a:ext cx="6645837" cy="267039"/>
          </a:xfrm>
          <a:prstGeom prst="rect">
            <a:avLst/>
          </a:prstGeom>
          <a:solidFill>
            <a:schemeClr val="accent6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495943" y="841681"/>
            <a:ext cx="66458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技术架构 </a:t>
            </a:r>
            <a:r>
              <a:rPr kumimoji="1"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+ 1 </a:t>
            </a:r>
            <a:r>
              <a:rPr kumimoji="1"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视图</a:t>
            </a:r>
            <a:endParaRPr kumimoji="1"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684423" y="2337207"/>
            <a:ext cx="3872753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kumimoji="1"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前端模块提供组件状态及源码执行</a:t>
            </a:r>
            <a:endParaRPr kumimoji="1"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kumimoji="1"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kumimoji="1"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程序分析模块进行切片记录调试过程状态</a:t>
            </a:r>
            <a:endParaRPr kumimoji="1"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kumimoji="1"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kumimoji="1"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大模型模块推理能力增强程序分析</a:t>
            </a:r>
            <a:endParaRPr kumimoji="1"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kumimoji="1"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kumimoji="1"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缺陷变异技术构建优质缺陷库</a:t>
            </a:r>
            <a:endParaRPr kumimoji="1"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kumimoji="1"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kumimoji="1"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大模型基于时间戳给出调试建议，开发者执行调试给出反馈</a:t>
            </a:r>
            <a:endParaRPr kumimoji="1"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kumimoji="1"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752417" y="1438518"/>
            <a:ext cx="25836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整体技术流</a:t>
            </a:r>
            <a:endParaRPr kumimoji="1"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962406" y="2484249"/>
            <a:ext cx="215153" cy="215153"/>
          </a:xfrm>
          <a:prstGeom prst="ellipse">
            <a:avLst/>
          </a:prstGeom>
          <a:solidFill>
            <a:srgbClr val="F2894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2"/>
                </a:solidFill>
              </a:rPr>
              <a:t>1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998911" y="4478746"/>
            <a:ext cx="215153" cy="215153"/>
          </a:xfrm>
          <a:prstGeom prst="ellipse">
            <a:avLst/>
          </a:prstGeom>
          <a:solidFill>
            <a:srgbClr val="F2894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2"/>
                </a:solidFill>
              </a:rPr>
              <a:t>2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3330938" y="4586322"/>
            <a:ext cx="215153" cy="215153"/>
          </a:xfrm>
          <a:prstGeom prst="ellipse">
            <a:avLst/>
          </a:prstGeom>
          <a:solidFill>
            <a:srgbClr val="F2894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2"/>
                </a:solidFill>
              </a:rPr>
              <a:t>3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536660" y="3355691"/>
            <a:ext cx="215153" cy="215153"/>
          </a:xfrm>
          <a:prstGeom prst="ellipse">
            <a:avLst/>
          </a:prstGeom>
          <a:solidFill>
            <a:srgbClr val="F2894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2"/>
                </a:solidFill>
              </a:rPr>
              <a:t>4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116779" y="2772684"/>
            <a:ext cx="215153" cy="215153"/>
          </a:xfrm>
          <a:prstGeom prst="ellipse">
            <a:avLst/>
          </a:prstGeom>
          <a:solidFill>
            <a:srgbClr val="F2894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2"/>
                </a:solidFill>
              </a:rPr>
              <a:t>5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3"/>
          <p:cNvSpPr txBox="1"/>
          <p:nvPr/>
        </p:nvSpPr>
        <p:spPr>
          <a:xfrm>
            <a:off x="1006628" y="120752"/>
            <a:ext cx="4936354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问题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88518" y="1990495"/>
            <a:ext cx="4856440" cy="9811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6760">
              <a:defRPr/>
            </a:pPr>
            <a:endParaRPr lang="zh-CN" altLang="en-US" sz="1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716195" y="1764036"/>
            <a:ext cx="2001085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优质缺陷库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002123" y="2194923"/>
            <a:ext cx="3642344" cy="49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如何变异优质的缺陷 </a:t>
            </a: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demo 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250924" y="3287000"/>
            <a:ext cx="4856440" cy="9811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6760">
              <a:defRPr/>
            </a:pPr>
            <a:endParaRPr lang="zh-CN" altLang="en-US" sz="1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678601" y="3060541"/>
            <a:ext cx="2001085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准确性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679118" y="3491428"/>
            <a:ext cx="4288353" cy="49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模型“胡说八道”的问题如何解决？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257718" y="4583505"/>
            <a:ext cx="4856440" cy="9811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6760">
              <a:defRPr/>
            </a:pPr>
            <a:endParaRPr lang="zh-CN" altLang="en-US" sz="1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685395" y="4357046"/>
            <a:ext cx="2001085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可靠性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02123" y="4787933"/>
            <a:ext cx="3642344" cy="49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如何保证模型回答“靠谱”？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37" grpId="0"/>
      <p:bldP spid="38" grpId="0" animBg="1"/>
      <p:bldP spid="39" grpId="0"/>
      <p:bldP spid="40" grpId="0"/>
      <p:bldP spid="41" grpId="0" animBg="1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634824" y="0"/>
            <a:ext cx="6907441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技术方案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3" y="1313728"/>
            <a:ext cx="6125838" cy="537094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95943" y="1165405"/>
            <a:ext cx="6645836" cy="5576047"/>
          </a:xfrm>
          <a:prstGeom prst="rect">
            <a:avLst/>
          </a:prstGeom>
          <a:noFill/>
          <a:ln>
            <a:solidFill>
              <a:srgbClr val="59575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95942" y="845664"/>
            <a:ext cx="6645837" cy="267039"/>
          </a:xfrm>
          <a:prstGeom prst="rect">
            <a:avLst/>
          </a:prstGeom>
          <a:solidFill>
            <a:schemeClr val="accent6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495943" y="841681"/>
            <a:ext cx="66458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技术架构 </a:t>
            </a:r>
            <a:r>
              <a:rPr kumimoji="1"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+ 1 </a:t>
            </a:r>
            <a:r>
              <a:rPr kumimoji="1"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视图</a:t>
            </a:r>
            <a:endParaRPr kumimoji="1"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84423" y="2337207"/>
            <a:ext cx="3872753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kumimoji="1"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通过对 </a:t>
            </a:r>
            <a:r>
              <a:rPr kumimoji="1"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Git </a:t>
            </a:r>
            <a:r>
              <a:rPr kumimoji="1"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仓库的学习来分析缺陷产生模式，变异出最接近人类的错误</a:t>
            </a:r>
            <a:endParaRPr kumimoji="1"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kumimoji="1"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kumimoji="1"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通过提示工程“迫使”大模型做选择或者填空，由此控制模型输出信息熵</a:t>
            </a:r>
            <a:endParaRPr kumimoji="1"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kumimoji="1"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kumimoji="1"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要求模型生成可执行的步骤验证判断，通过信息交叉验证控制模型误报</a:t>
            </a:r>
            <a:endParaRPr kumimoji="1"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87277" y="4072644"/>
            <a:ext cx="703530" cy="38171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0" name="连接符: 曲线 19"/>
          <p:cNvCxnSpPr/>
          <p:nvPr/>
        </p:nvCxnSpPr>
        <p:spPr>
          <a:xfrm flipV="1">
            <a:off x="5628728" y="2692743"/>
            <a:ext cx="2135646" cy="1379902"/>
          </a:xfrm>
          <a:prstGeom prst="curvedConnector3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思想气泡: 云 20"/>
          <p:cNvSpPr/>
          <p:nvPr/>
        </p:nvSpPr>
        <p:spPr>
          <a:xfrm>
            <a:off x="5843521" y="4654260"/>
            <a:ext cx="638238" cy="270025"/>
          </a:xfrm>
          <a:prstGeom prst="cloud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思想气泡: 云 21"/>
          <p:cNvSpPr/>
          <p:nvPr/>
        </p:nvSpPr>
        <p:spPr>
          <a:xfrm>
            <a:off x="5843521" y="4776998"/>
            <a:ext cx="497089" cy="92054"/>
          </a:xfrm>
          <a:prstGeom prst="cloud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思想气泡: 云 22"/>
          <p:cNvSpPr/>
          <p:nvPr/>
        </p:nvSpPr>
        <p:spPr>
          <a:xfrm>
            <a:off x="5911026" y="4746313"/>
            <a:ext cx="429584" cy="270025"/>
          </a:xfrm>
          <a:prstGeom prst="cloud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思想气泡: 云 23"/>
          <p:cNvSpPr/>
          <p:nvPr/>
        </p:nvSpPr>
        <p:spPr>
          <a:xfrm>
            <a:off x="5299356" y="4439989"/>
            <a:ext cx="1755157" cy="612648"/>
          </a:xfrm>
          <a:prstGeom prst="cloud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prompt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思想气泡: 云 24"/>
          <p:cNvSpPr/>
          <p:nvPr/>
        </p:nvSpPr>
        <p:spPr>
          <a:xfrm>
            <a:off x="5778036" y="4555527"/>
            <a:ext cx="644377" cy="389526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6" name="连接符: 曲线 25"/>
          <p:cNvCxnSpPr>
            <a:stCxn id="25" idx="2"/>
            <a:endCxn id="18" idx="1"/>
          </p:cNvCxnSpPr>
          <p:nvPr/>
        </p:nvCxnSpPr>
        <p:spPr>
          <a:xfrm flipV="1">
            <a:off x="6421876" y="3860701"/>
            <a:ext cx="1262547" cy="889589"/>
          </a:xfrm>
          <a:prstGeom prst="curvedConnector3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箭头: 上弧形 26"/>
          <p:cNvSpPr/>
          <p:nvPr/>
        </p:nvSpPr>
        <p:spPr>
          <a:xfrm>
            <a:off x="4672381" y="4660417"/>
            <a:ext cx="576870" cy="196380"/>
          </a:xfrm>
          <a:prstGeom prst="curved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箭头: 上弧形 27"/>
          <p:cNvSpPr/>
          <p:nvPr/>
        </p:nvSpPr>
        <p:spPr>
          <a:xfrm rot="10800000">
            <a:off x="4672381" y="5009198"/>
            <a:ext cx="576870" cy="196380"/>
          </a:xfrm>
          <a:prstGeom prst="curved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思想气泡: 云 28"/>
          <p:cNvSpPr/>
          <p:nvPr/>
        </p:nvSpPr>
        <p:spPr>
          <a:xfrm>
            <a:off x="4130816" y="4623022"/>
            <a:ext cx="1755157" cy="612648"/>
          </a:xfrm>
          <a:prstGeom prst="cloud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</a:rPr>
              <a:t>验证自闭环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cxnSp>
        <p:nvCxnSpPr>
          <p:cNvPr id="30" name="连接符: 曲线 29"/>
          <p:cNvCxnSpPr>
            <a:stCxn id="29" idx="1"/>
          </p:cNvCxnSpPr>
          <p:nvPr/>
        </p:nvCxnSpPr>
        <p:spPr>
          <a:xfrm rot="5400000" flipH="1" flipV="1">
            <a:off x="6201426" y="3752022"/>
            <a:ext cx="289965" cy="2676028"/>
          </a:xfrm>
          <a:prstGeom prst="curvedConnector4">
            <a:avLst>
              <a:gd name="adj1" fmla="val -78837"/>
              <a:gd name="adj2" fmla="val 66397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8752417" y="1438518"/>
            <a:ext cx="25836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模型增强技术</a:t>
            </a:r>
            <a:endParaRPr kumimoji="1"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3"/>
          <p:cNvSpPr txBox="1"/>
          <p:nvPr/>
        </p:nvSpPr>
        <p:spPr>
          <a:xfrm>
            <a:off x="1006628" y="120752"/>
            <a:ext cx="4936354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未来演进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61190" y="1601673"/>
            <a:ext cx="10621201" cy="2362014"/>
            <a:chOff x="1451488" y="1863474"/>
            <a:chExt cx="10030204" cy="2362014"/>
          </a:xfrm>
        </p:grpSpPr>
        <p:sp>
          <p:nvSpPr>
            <p:cNvPr id="13" name="任意多边形: 形状 1"/>
            <p:cNvSpPr/>
            <p:nvPr/>
          </p:nvSpPr>
          <p:spPr>
            <a:xfrm rot="21067188">
              <a:off x="1451488" y="2930941"/>
              <a:ext cx="9877970" cy="1294547"/>
            </a:xfrm>
            <a:custGeom>
              <a:avLst/>
              <a:gdLst>
                <a:gd name="connsiteX0" fmla="*/ 12347627 w 12347627"/>
                <a:gd name="connsiteY0" fmla="*/ 0 h 2167191"/>
                <a:gd name="connsiteX1" fmla="*/ 12296522 w 12347627"/>
                <a:gd name="connsiteY1" fmla="*/ 654973 h 2167191"/>
                <a:gd name="connsiteX2" fmla="*/ 11988921 w 12347627"/>
                <a:gd name="connsiteY2" fmla="*/ 839135 h 2167191"/>
                <a:gd name="connsiteX3" fmla="*/ 5121659 w 12347627"/>
                <a:gd name="connsiteY3" fmla="*/ 2167191 h 2167191"/>
                <a:gd name="connsiteX4" fmla="*/ 409063 w 12347627"/>
                <a:gd name="connsiteY4" fmla="*/ 1632277 h 2167191"/>
                <a:gd name="connsiteX5" fmla="*/ 0 w 12347627"/>
                <a:gd name="connsiteY5" fmla="*/ 1519620 h 2167191"/>
                <a:gd name="connsiteX6" fmla="*/ 5380 w 12347627"/>
                <a:gd name="connsiteY6" fmla="*/ 1450658 h 2167191"/>
                <a:gd name="connsiteX7" fmla="*/ 179774 w 12347627"/>
                <a:gd name="connsiteY7" fmla="*/ 1481263 h 2167191"/>
                <a:gd name="connsiteX8" fmla="*/ 4485671 w 12347627"/>
                <a:gd name="connsiteY8" fmla="*/ 1736081 h 2167191"/>
                <a:gd name="connsiteX9" fmla="*/ 12322913 w 12347627"/>
                <a:gd name="connsiteY9" fmla="*/ 17123 h 216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47627" h="2167191">
                  <a:moveTo>
                    <a:pt x="12347627" y="0"/>
                  </a:moveTo>
                  <a:lnTo>
                    <a:pt x="12296522" y="654973"/>
                  </a:lnTo>
                  <a:lnTo>
                    <a:pt x="11988921" y="839135"/>
                  </a:lnTo>
                  <a:cubicBezTo>
                    <a:pt x="10500650" y="1640388"/>
                    <a:pt x="7980296" y="2167191"/>
                    <a:pt x="5121659" y="2167191"/>
                  </a:cubicBezTo>
                  <a:cubicBezTo>
                    <a:pt x="3370743" y="2167191"/>
                    <a:pt x="1746736" y="1969558"/>
                    <a:pt x="409063" y="1632277"/>
                  </a:cubicBezTo>
                  <a:lnTo>
                    <a:pt x="0" y="1519620"/>
                  </a:lnTo>
                  <a:lnTo>
                    <a:pt x="5380" y="1450658"/>
                  </a:lnTo>
                  <a:lnTo>
                    <a:pt x="179774" y="1481263"/>
                  </a:lnTo>
                  <a:cubicBezTo>
                    <a:pt x="1462740" y="1679406"/>
                    <a:pt x="2929760" y="1773976"/>
                    <a:pt x="4485671" y="1736081"/>
                  </a:cubicBezTo>
                  <a:cubicBezTo>
                    <a:pt x="7869774" y="1653662"/>
                    <a:pt x="10803368" y="965818"/>
                    <a:pt x="12322913" y="17123"/>
                  </a:cubicBezTo>
                  <a:close/>
                </a:path>
              </a:pathLst>
            </a:custGeom>
            <a:gradFill>
              <a:gsLst>
                <a:gs pos="0">
                  <a:srgbClr val="C7000B"/>
                </a:gs>
                <a:gs pos="100000">
                  <a:srgbClr val="C7000B">
                    <a:alpha val="15000"/>
                  </a:srgbClr>
                </a:gs>
              </a:gsLst>
              <a:lin ang="78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 kern="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3183221">
              <a:off x="10786231" y="2075586"/>
              <a:ext cx="907573" cy="483349"/>
            </a:xfrm>
            <a:prstGeom prst="triangle">
              <a:avLst/>
            </a:prstGeom>
            <a:solidFill>
              <a:srgbClr val="C700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5" name="梯形 14"/>
          <p:cNvSpPr/>
          <p:nvPr/>
        </p:nvSpPr>
        <p:spPr>
          <a:xfrm>
            <a:off x="746081" y="5128130"/>
            <a:ext cx="10704600" cy="620522"/>
          </a:xfrm>
          <a:prstGeom prst="trapezoid">
            <a:avLst>
              <a:gd name="adj" fmla="val 135325"/>
            </a:avLst>
          </a:prstGeom>
          <a:gradFill>
            <a:gsLst>
              <a:gs pos="0">
                <a:sysClr val="window" lastClr="FFFFFF">
                  <a:lumMod val="65000"/>
                  <a:alpha val="0"/>
                </a:sysClr>
              </a:gs>
              <a:gs pos="100000">
                <a:srgbClr val="929292">
                  <a:alpha val="10000"/>
                </a:srgbClr>
              </a:gs>
            </a:gsLst>
            <a:lin ang="5400000" scaled="0"/>
          </a:gradFill>
          <a:ln w="3175" cap="flat" cmpd="sng" algn="ctr">
            <a:gradFill>
              <a:gsLst>
                <a:gs pos="0">
                  <a:srgbClr val="4BF0F0">
                    <a:alpha val="0"/>
                  </a:srgbClr>
                </a:gs>
                <a:gs pos="50000">
                  <a:srgbClr val="4BF0F0">
                    <a:alpha val="0"/>
                  </a:srgbClr>
                </a:gs>
                <a:gs pos="100000">
                  <a:srgbClr val="929292">
                    <a:alpha val="40000"/>
                  </a:srgbClr>
                </a:gs>
              </a:gsLst>
              <a:lin ang="5400000" scaled="0"/>
            </a:gradFill>
            <a:prstDash val="solid"/>
            <a:miter lim="800000"/>
          </a:ln>
          <a:effectLst/>
        </p:spPr>
        <p:txBody>
          <a:bodyPr lIns="182871" tIns="91435" rIns="182871" bIns="91435" anchor="ctr"/>
          <a:lstStyle/>
          <a:p>
            <a:pPr algn="ctr">
              <a:defRPr/>
            </a:pPr>
            <a:endParaRPr lang="zh-CN" altLang="en-US" sz="28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92588" y="5059596"/>
            <a:ext cx="1853084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局部赋能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148920" y="3885254"/>
            <a:ext cx="708564" cy="708564"/>
          </a:xfrm>
          <a:prstGeom prst="ellipse">
            <a:avLst/>
          </a:prstGeom>
          <a:solidFill>
            <a:srgbClr val="FFFFFF"/>
          </a:solidFill>
          <a:ln w="317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049298" y="3103978"/>
            <a:ext cx="708564" cy="708564"/>
          </a:xfrm>
          <a:prstGeom prst="ellipse">
            <a:avLst/>
          </a:prstGeom>
          <a:solidFill>
            <a:srgbClr val="FFFFFF"/>
          </a:solidFill>
          <a:ln w="317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202120" y="2416211"/>
            <a:ext cx="746755" cy="708564"/>
          </a:xfrm>
          <a:prstGeom prst="ellipse">
            <a:avLst/>
          </a:prstGeom>
          <a:solidFill>
            <a:srgbClr val="FFFFFF"/>
          </a:solidFill>
          <a:ln w="317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808792" y="3335681"/>
            <a:ext cx="18696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问题调试定位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51026" y="2376125"/>
            <a:ext cx="1690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赋能前端开发全流程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414975" y="3626476"/>
            <a:ext cx="708564" cy="708564"/>
          </a:xfrm>
          <a:prstGeom prst="ellipse">
            <a:avLst/>
          </a:prstGeom>
          <a:solidFill>
            <a:srgbClr val="FFFFFF"/>
          </a:solidFill>
          <a:ln w="317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862541" y="3098576"/>
            <a:ext cx="26154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性能优化分析指导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043339" y="5406593"/>
            <a:ext cx="19800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kumimoji="1"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Now</a:t>
            </a:r>
            <a:endParaRPr kumimoji="1"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668460" y="5057831"/>
            <a:ext cx="1853084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 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渗透全场景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088707" y="5371460"/>
            <a:ext cx="198005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kumimoji="1"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Future  </a:t>
            </a:r>
            <a:endParaRPr kumimoji="1"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6099968" y="5059596"/>
            <a:ext cx="0" cy="533835"/>
          </a:xfrm>
          <a:prstGeom prst="line">
            <a:avLst/>
          </a:prstGeom>
          <a:noFill/>
          <a:ln w="31750" cap="flat" cmpd="sng" algn="ctr">
            <a:gradFill>
              <a:gsLst>
                <a:gs pos="0">
                  <a:srgbClr val="E9002F">
                    <a:lumMod val="5000"/>
                    <a:lumOff val="95000"/>
                  </a:srgbClr>
                </a:gs>
                <a:gs pos="74000">
                  <a:srgbClr val="B5B5B5"/>
                </a:gs>
                <a:gs pos="100000">
                  <a:srgbClr val="FFFFFF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30" name="矩形 29"/>
          <p:cNvSpPr/>
          <p:nvPr/>
        </p:nvSpPr>
        <p:spPr>
          <a:xfrm>
            <a:off x="8595002" y="1821175"/>
            <a:ext cx="21835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前端工程智能自动化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131" y="3263793"/>
            <a:ext cx="418897" cy="41889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2781" y="4058917"/>
            <a:ext cx="480841" cy="38284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985" y="2506493"/>
            <a:ext cx="537911" cy="53791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94" y="3759192"/>
            <a:ext cx="457279" cy="457279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0357" y="1904216"/>
            <a:ext cx="1822984" cy="180102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45"/>
          <a:stretch>
            <a:fillRect/>
          </a:stretch>
        </p:blipFill>
        <p:spPr>
          <a:xfrm>
            <a:off x="2566089" y="2152536"/>
            <a:ext cx="2497371" cy="1189507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2566089" y="3227073"/>
            <a:ext cx="2977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openInula</a:t>
            </a:r>
            <a:endParaRPr lang="zh-CN" altLang="en-US" sz="4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132822" y="1853348"/>
            <a:ext cx="0" cy="2299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036709" y="4529607"/>
            <a:ext cx="84946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欢迎加入我们，一起为前端开源贡献力量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85125" y="3704993"/>
            <a:ext cx="1961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095EAB"/>
                </a:solidFill>
                <a:latin typeface="-apple-system"/>
                <a:hlinkClick r:id="rId3"/>
              </a:rPr>
              <a:t>www.openInula.net</a:t>
            </a:r>
            <a:endParaRPr lang="en-US" altLang="zh-CN" sz="1200" dirty="0">
              <a:solidFill>
                <a:srgbClr val="095EAB"/>
              </a:solidFill>
              <a:latin typeface="-apple-system"/>
            </a:endParaRPr>
          </a:p>
          <a:p>
            <a:pPr algn="ctr"/>
            <a:r>
              <a:rPr lang="en-US" altLang="zh-CN" sz="1200" dirty="0">
                <a:solidFill>
                  <a:srgbClr val="095EAB"/>
                </a:solidFill>
                <a:latin typeface="-apple-system"/>
                <a:hlinkClick r:id="rId4"/>
              </a:rPr>
              <a:t>https://gitee.com/openinula</a:t>
            </a:r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>
            <p:custDataLst>
              <p:tags r:id="rId1"/>
            </p:custDataLst>
          </p:nvPr>
        </p:nvSpPr>
        <p:spPr>
          <a:xfrm>
            <a:off x="1022985" y="764540"/>
            <a:ext cx="6014085" cy="185229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60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THANK YOU</a:t>
            </a:r>
            <a:endParaRPr lang="en-US" sz="6000" b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Raleway"/>
            </a:endParaRPr>
          </a:p>
          <a:p>
            <a:r>
              <a:rPr 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 QUESTIONS?</a:t>
            </a:r>
            <a:endParaRPr 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Raleway"/>
            </a:endParaRP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9951373" y="3774203"/>
            <a:ext cx="1400896" cy="140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>
            <p:custDataLst>
              <p:tags r:id="rId4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  <a:endParaRPr lang="zh-CN" altLang="en-US" sz="1000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055225" y="3881755"/>
            <a:ext cx="1193165" cy="1193165"/>
          </a:xfrm>
          <a:prstGeom prst="rect">
            <a:avLst/>
          </a:prstGeom>
          <a:solidFill>
            <a:srgbClr val="A5D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1050" y="3881755"/>
            <a:ext cx="1197340" cy="119398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55760" y="2901315"/>
            <a:ext cx="3054350" cy="669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欢迎扫码打卡</a:t>
            </a:r>
            <a:endParaRPr lang="zh-CN" altLang="en-US" b="1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algn="ctr"/>
            <a:r>
              <a:rPr lang="zh-CN" altLang="en-US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积分可兑换对应礼品哟！</a:t>
            </a:r>
            <a:endParaRPr lang="zh-CN" altLang="en-US" b="1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endParaRPr lang="zh-CN" altLang="en-US"/>
          </a:p>
        </p:txBody>
      </p:sp>
      <p:pic>
        <p:nvPicPr>
          <p:cNvPr id="4" name="图片 3" descr="涂旭辉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6955" y="1363345"/>
            <a:ext cx="1554480" cy="15379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目录</a:t>
            </a:r>
            <a:endParaRPr lang="zh-CN" altLang="en-US" sz="4800" i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标题 3"/>
          <p:cNvSpPr txBox="1"/>
          <p:nvPr/>
        </p:nvSpPr>
        <p:spPr>
          <a:xfrm>
            <a:off x="979805" y="970280"/>
            <a:ext cx="297307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CONTENTS</a:t>
            </a:r>
            <a:endParaRPr lang="en-US" altLang="zh-CN" sz="1500" i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984759" y="2108003"/>
            <a:ext cx="563054" cy="563054"/>
          </a:xfrm>
          <a:prstGeom prst="ellipse">
            <a:avLst/>
          </a:prstGeom>
          <a:solidFill>
            <a:srgbClr val="445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副标题 13"/>
          <p:cNvSpPr txBox="1"/>
          <p:nvPr/>
        </p:nvSpPr>
        <p:spPr>
          <a:xfrm>
            <a:off x="979997" y="2201746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" name="副标题 13"/>
          <p:cNvSpPr txBox="1"/>
          <p:nvPr/>
        </p:nvSpPr>
        <p:spPr>
          <a:xfrm>
            <a:off x="1850121" y="2147522"/>
            <a:ext cx="3759017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背景引导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984759" y="3021557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副标题 13"/>
          <p:cNvSpPr txBox="1"/>
          <p:nvPr/>
        </p:nvSpPr>
        <p:spPr>
          <a:xfrm>
            <a:off x="979997" y="3115300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" name="副标题 13"/>
          <p:cNvSpPr txBox="1"/>
          <p:nvPr/>
        </p:nvSpPr>
        <p:spPr>
          <a:xfrm>
            <a:off x="1850121" y="3061076"/>
            <a:ext cx="2000415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基本流程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984759" y="3956726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副标题 13"/>
          <p:cNvSpPr txBox="1"/>
          <p:nvPr/>
        </p:nvSpPr>
        <p:spPr>
          <a:xfrm>
            <a:off x="979997" y="4050469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7" name="副标题 13"/>
          <p:cNvSpPr txBox="1"/>
          <p:nvPr/>
        </p:nvSpPr>
        <p:spPr>
          <a:xfrm>
            <a:off x="1850121" y="3996245"/>
            <a:ext cx="2000415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案例演示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984759" y="4870280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副标题 13"/>
          <p:cNvSpPr txBox="1"/>
          <p:nvPr/>
        </p:nvSpPr>
        <p:spPr>
          <a:xfrm>
            <a:off x="979997" y="4964023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04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0" name="副标题 13"/>
          <p:cNvSpPr txBox="1"/>
          <p:nvPr/>
        </p:nvSpPr>
        <p:spPr>
          <a:xfrm>
            <a:off x="1850121" y="4909799"/>
            <a:ext cx="2000415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buClrTx/>
              <a:buSzTx/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技术方案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 rot="15300000">
            <a:off x="13926820" y="2637155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631518" y="3447874"/>
            <a:ext cx="6270118" cy="1435110"/>
            <a:chOff x="11396628" y="4770684"/>
            <a:chExt cx="10635412" cy="2507508"/>
          </a:xfrm>
        </p:grpSpPr>
        <p:sp>
          <p:nvSpPr>
            <p:cNvPr id="50" name="图形 36"/>
            <p:cNvSpPr/>
            <p:nvPr/>
          </p:nvSpPr>
          <p:spPr>
            <a:xfrm>
              <a:off x="13748454" y="4985251"/>
              <a:ext cx="8283586" cy="2078374"/>
            </a:xfrm>
            <a:custGeom>
              <a:avLst/>
              <a:gdLst>
                <a:gd name="connsiteX0" fmla="*/ 0 w 11943614"/>
                <a:gd name="connsiteY0" fmla="*/ 5227099 h 5227098"/>
                <a:gd name="connsiteX1" fmla="*/ 10495806 w 11943614"/>
                <a:gd name="connsiteY1" fmla="*/ 5227099 h 5227098"/>
                <a:gd name="connsiteX2" fmla="*/ 11943614 w 11943614"/>
                <a:gd name="connsiteY2" fmla="*/ 2613550 h 5227098"/>
                <a:gd name="connsiteX3" fmla="*/ 10495806 w 11943614"/>
                <a:gd name="connsiteY3" fmla="*/ 0 h 5227098"/>
                <a:gd name="connsiteX4" fmla="*/ 0 w 11943614"/>
                <a:gd name="connsiteY4" fmla="*/ 0 h 522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43614" h="5227098">
                  <a:moveTo>
                    <a:pt x="0" y="5227099"/>
                  </a:moveTo>
                  <a:lnTo>
                    <a:pt x="10495806" y="5227099"/>
                  </a:lnTo>
                  <a:lnTo>
                    <a:pt x="11943614" y="2613550"/>
                  </a:lnTo>
                  <a:lnTo>
                    <a:pt x="10495806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59000">
                  <a:srgbClr val="256DCA">
                    <a:alpha val="0"/>
                  </a:srgbClr>
                </a:gs>
                <a:gs pos="100000">
                  <a:srgbClr val="256DCA">
                    <a:alpha val="21000"/>
                  </a:srgbClr>
                </a:gs>
              </a:gsLst>
              <a:lin ang="0" scaled="1"/>
              <a:tileRect/>
            </a:gradFill>
            <a:ln w="12700" cap="flat" cmpd="sng" algn="ctr">
              <a:gradFill flip="none" rotWithShape="1">
                <a:gsLst>
                  <a:gs pos="62000">
                    <a:srgbClr val="256DCA">
                      <a:alpha val="0"/>
                    </a:srgbClr>
                  </a:gs>
                  <a:gs pos="100000">
                    <a:srgbClr val="256DCA">
                      <a:alpha val="2500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20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11396628" y="4770684"/>
              <a:ext cx="9975056" cy="2507508"/>
              <a:chOff x="15109896" y="1420776"/>
              <a:chExt cx="11336238" cy="5131344"/>
            </a:xfrm>
          </p:grpSpPr>
          <p:sp>
            <p:nvSpPr>
              <p:cNvPr id="52" name="图形 36"/>
              <p:cNvSpPr/>
              <p:nvPr/>
            </p:nvSpPr>
            <p:spPr>
              <a:xfrm>
                <a:off x="15109896" y="1425624"/>
                <a:ext cx="11336238" cy="5121647"/>
              </a:xfrm>
              <a:custGeom>
                <a:avLst/>
                <a:gdLst>
                  <a:gd name="connsiteX0" fmla="*/ 0 w 11943614"/>
                  <a:gd name="connsiteY0" fmla="*/ 5227099 h 5227098"/>
                  <a:gd name="connsiteX1" fmla="*/ 10495806 w 11943614"/>
                  <a:gd name="connsiteY1" fmla="*/ 5227099 h 5227098"/>
                  <a:gd name="connsiteX2" fmla="*/ 11943614 w 11943614"/>
                  <a:gd name="connsiteY2" fmla="*/ 2613550 h 5227098"/>
                  <a:gd name="connsiteX3" fmla="*/ 10495806 w 11943614"/>
                  <a:gd name="connsiteY3" fmla="*/ 0 h 5227098"/>
                  <a:gd name="connsiteX4" fmla="*/ 0 w 11943614"/>
                  <a:gd name="connsiteY4" fmla="*/ 0 h 522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43614" h="5227098">
                    <a:moveTo>
                      <a:pt x="0" y="5227099"/>
                    </a:moveTo>
                    <a:lnTo>
                      <a:pt x="10495806" y="5227099"/>
                    </a:lnTo>
                    <a:lnTo>
                      <a:pt x="11943614" y="2613550"/>
                    </a:lnTo>
                    <a:lnTo>
                      <a:pt x="10495806" y="0"/>
                    </a:lnTo>
                    <a:lnTo>
                      <a:pt x="0" y="0"/>
                    </a:lnTo>
                  </a:path>
                </a:pathLst>
              </a:custGeom>
              <a:gradFill flip="none" rotWithShape="1">
                <a:gsLst>
                  <a:gs pos="0">
                    <a:srgbClr val="256DCA">
                      <a:alpha val="0"/>
                    </a:srgbClr>
                  </a:gs>
                  <a:gs pos="10000">
                    <a:srgbClr val="256DCA">
                      <a:alpha val="15000"/>
                    </a:srgbClr>
                  </a:gs>
                  <a:gs pos="100000">
                    <a:srgbClr val="256DCA">
                      <a:alpha val="50000"/>
                    </a:srgbClr>
                  </a:gs>
                </a:gsLst>
                <a:lin ang="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256DCA">
                        <a:alpha val="0"/>
                      </a:srgbClr>
                    </a:gs>
                    <a:gs pos="100000">
                      <a:srgbClr val="256DCA"/>
                    </a:gs>
                  </a:gsLst>
                  <a:lin ang="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sz="20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lt"/>
                </a:endParaRPr>
              </a:p>
            </p:txBody>
          </p:sp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3771632" y="1420776"/>
                <a:ext cx="2654314" cy="5131344"/>
              </a:xfrm>
              <a:prstGeom prst="rect">
                <a:avLst/>
              </a:prstGeom>
            </p:spPr>
          </p:pic>
        </p:grpSp>
      </p:grpSp>
      <p:sp>
        <p:nvSpPr>
          <p:cNvPr id="4" name="标题 3"/>
          <p:cNvSpPr txBox="1"/>
          <p:nvPr/>
        </p:nvSpPr>
        <p:spPr>
          <a:xfrm>
            <a:off x="979996" y="419101"/>
            <a:ext cx="4936354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i="1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openInula</a:t>
            </a:r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开源框架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9448" y="5531214"/>
            <a:ext cx="11858483" cy="449946"/>
            <a:chOff x="-35245015" y="2298361"/>
            <a:chExt cx="66814690" cy="229266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35245015" y="2800196"/>
              <a:ext cx="65985079" cy="170698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V="1">
              <a:off x="19754153" y="2298361"/>
              <a:ext cx="11815522" cy="2292662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8461708" y="1895168"/>
            <a:ext cx="1690335" cy="330072"/>
          </a:xfrm>
          <a:prstGeom prst="rect">
            <a:avLst/>
          </a:prstGeom>
        </p:spPr>
        <p:txBody>
          <a:bodyPr wrap="none" lIns="0" tIns="144000" rIns="0" bIns="0">
            <a:spAutoFit/>
          </a:bodyPr>
          <a:lstStyle/>
          <a:p>
            <a:pPr defTabSz="411480">
              <a:defRPr/>
            </a:pPr>
            <a:r>
              <a:rPr lang="en-US" altLang="zh-CN" sz="1200" b="1" i="1" dirty="0">
                <a:gradFill>
                  <a:gsLst>
                    <a:gs pos="100000">
                      <a:srgbClr val="ED7D31">
                        <a:lumMod val="75000"/>
                      </a:srgbClr>
                    </a:gs>
                    <a:gs pos="53000">
                      <a:srgbClr val="FFC000"/>
                    </a:gs>
                    <a:gs pos="0">
                      <a:srgbClr val="FFED90"/>
                    </a:gs>
                  </a:gsLst>
                  <a:lin ang="2400000" scaled="0"/>
                </a:gradFill>
                <a:effectLst>
                  <a:glow rad="76200">
                    <a:srgbClr val="C7000B">
                      <a:alpha val="16000"/>
                    </a:srgbClr>
                  </a:glow>
                </a:effectLst>
                <a:latin typeface="微软雅黑" panose="020B0503020204020204" pitchFamily="34" charset="-122"/>
                <a:cs typeface="Arial" panose="020B0604020202020204" pitchFamily="34" charset="0"/>
              </a:rPr>
              <a:t>Faster, Easier, Smarter</a:t>
            </a:r>
            <a:endParaRPr lang="en-US" altLang="zh-CN" sz="1200" b="1" i="1" dirty="0">
              <a:solidFill>
                <a:srgbClr val="666666"/>
              </a:solidFill>
              <a:effectLst>
                <a:glow rad="76200">
                  <a:srgbClr val="C7000B">
                    <a:alpha val="16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92231" y="1837775"/>
            <a:ext cx="6270118" cy="1435110"/>
            <a:chOff x="11396628" y="1882898"/>
            <a:chExt cx="10635412" cy="2507508"/>
          </a:xfrm>
        </p:grpSpPr>
        <p:sp>
          <p:nvSpPr>
            <p:cNvPr id="19" name="图形 36"/>
            <p:cNvSpPr/>
            <p:nvPr/>
          </p:nvSpPr>
          <p:spPr>
            <a:xfrm>
              <a:off x="13748454" y="2097466"/>
              <a:ext cx="8283586" cy="2078374"/>
            </a:xfrm>
            <a:custGeom>
              <a:avLst/>
              <a:gdLst>
                <a:gd name="connsiteX0" fmla="*/ 0 w 11943614"/>
                <a:gd name="connsiteY0" fmla="*/ 5227099 h 5227098"/>
                <a:gd name="connsiteX1" fmla="*/ 10495806 w 11943614"/>
                <a:gd name="connsiteY1" fmla="*/ 5227099 h 5227098"/>
                <a:gd name="connsiteX2" fmla="*/ 11943614 w 11943614"/>
                <a:gd name="connsiteY2" fmla="*/ 2613550 h 5227098"/>
                <a:gd name="connsiteX3" fmla="*/ 10495806 w 11943614"/>
                <a:gd name="connsiteY3" fmla="*/ 0 h 5227098"/>
                <a:gd name="connsiteX4" fmla="*/ 0 w 11943614"/>
                <a:gd name="connsiteY4" fmla="*/ 0 h 522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43614" h="5227098">
                  <a:moveTo>
                    <a:pt x="0" y="5227099"/>
                  </a:moveTo>
                  <a:lnTo>
                    <a:pt x="10495806" y="5227099"/>
                  </a:lnTo>
                  <a:lnTo>
                    <a:pt x="11943614" y="2613550"/>
                  </a:lnTo>
                  <a:lnTo>
                    <a:pt x="10495806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59000">
                  <a:srgbClr val="256DCA">
                    <a:alpha val="0"/>
                  </a:srgbClr>
                </a:gs>
                <a:gs pos="100000">
                  <a:srgbClr val="256DCA">
                    <a:alpha val="21000"/>
                  </a:srgbClr>
                </a:gs>
              </a:gsLst>
              <a:lin ang="0" scaled="1"/>
              <a:tileRect/>
            </a:gradFill>
            <a:ln w="12700" cap="flat" cmpd="sng" algn="ctr">
              <a:gradFill flip="none" rotWithShape="1">
                <a:gsLst>
                  <a:gs pos="62000">
                    <a:srgbClr val="256DCA">
                      <a:alpha val="0"/>
                    </a:srgbClr>
                  </a:gs>
                  <a:gs pos="100000">
                    <a:srgbClr val="256DCA">
                      <a:alpha val="2500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20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1396628" y="1882898"/>
              <a:ext cx="9975056" cy="2507508"/>
              <a:chOff x="15109896" y="1420776"/>
              <a:chExt cx="11336238" cy="5131344"/>
            </a:xfrm>
          </p:grpSpPr>
          <p:sp>
            <p:nvSpPr>
              <p:cNvPr id="21" name="图形 36"/>
              <p:cNvSpPr/>
              <p:nvPr/>
            </p:nvSpPr>
            <p:spPr>
              <a:xfrm>
                <a:off x="15109896" y="1425625"/>
                <a:ext cx="11336238" cy="5121646"/>
              </a:xfrm>
              <a:custGeom>
                <a:avLst/>
                <a:gdLst>
                  <a:gd name="connsiteX0" fmla="*/ 0 w 11943614"/>
                  <a:gd name="connsiteY0" fmla="*/ 5227099 h 5227098"/>
                  <a:gd name="connsiteX1" fmla="*/ 10495806 w 11943614"/>
                  <a:gd name="connsiteY1" fmla="*/ 5227099 h 5227098"/>
                  <a:gd name="connsiteX2" fmla="*/ 11943614 w 11943614"/>
                  <a:gd name="connsiteY2" fmla="*/ 2613550 h 5227098"/>
                  <a:gd name="connsiteX3" fmla="*/ 10495806 w 11943614"/>
                  <a:gd name="connsiteY3" fmla="*/ 0 h 5227098"/>
                  <a:gd name="connsiteX4" fmla="*/ 0 w 11943614"/>
                  <a:gd name="connsiteY4" fmla="*/ 0 h 522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43614" h="5227098">
                    <a:moveTo>
                      <a:pt x="0" y="5227099"/>
                    </a:moveTo>
                    <a:lnTo>
                      <a:pt x="10495806" y="5227099"/>
                    </a:lnTo>
                    <a:lnTo>
                      <a:pt x="11943614" y="2613550"/>
                    </a:lnTo>
                    <a:lnTo>
                      <a:pt x="10495806" y="0"/>
                    </a:lnTo>
                    <a:lnTo>
                      <a:pt x="0" y="0"/>
                    </a:lnTo>
                  </a:path>
                </a:pathLst>
              </a:custGeom>
              <a:gradFill flip="none" rotWithShape="1">
                <a:gsLst>
                  <a:gs pos="0">
                    <a:srgbClr val="256DCA">
                      <a:alpha val="0"/>
                    </a:srgbClr>
                  </a:gs>
                  <a:gs pos="10000">
                    <a:srgbClr val="256DCA">
                      <a:alpha val="15000"/>
                    </a:srgbClr>
                  </a:gs>
                  <a:gs pos="100000">
                    <a:srgbClr val="256DCA">
                      <a:alpha val="50000"/>
                    </a:srgbClr>
                  </a:gs>
                </a:gsLst>
                <a:lin ang="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256DCA">
                        <a:alpha val="0"/>
                      </a:srgbClr>
                    </a:gs>
                    <a:gs pos="100000">
                      <a:srgbClr val="256DCA"/>
                    </a:gs>
                  </a:gsLst>
                  <a:lin ang="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sz="20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lt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3771632" y="1420776"/>
                <a:ext cx="2654314" cy="5131344"/>
              </a:xfrm>
              <a:prstGeom prst="rect">
                <a:avLst/>
              </a:prstGeom>
            </p:spPr>
          </p:pic>
        </p:grpSp>
      </p:grpSp>
      <p:sp>
        <p:nvSpPr>
          <p:cNvPr id="33" name="矩形 32"/>
          <p:cNvSpPr/>
          <p:nvPr/>
        </p:nvSpPr>
        <p:spPr>
          <a:xfrm>
            <a:off x="1612084" y="2288816"/>
            <a:ext cx="410254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652780">
              <a:buFont typeface="Arial" panose="020B0604020202020204" pitchFamily="34" charset="0"/>
              <a:buChar char="•"/>
            </a:pPr>
            <a:r>
              <a:rPr lang="zh-CN" altLang="en-US" sz="1050" b="1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高精度响应式渲染机制</a:t>
            </a:r>
            <a:r>
              <a:rPr lang="zh-CN" altLang="en-US" sz="1050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：提升框架渲染性能，解决大数据图表渲染卡顿等行业痛点</a:t>
            </a:r>
            <a:endParaRPr lang="zh-CN" altLang="en-US" sz="1050" spc="3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608719" y="2740777"/>
            <a:ext cx="40218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652780">
              <a:buFont typeface="Arial" panose="020B0604020202020204" pitchFamily="34" charset="0"/>
              <a:buChar char="•"/>
              <a:defRPr/>
            </a:pPr>
            <a:r>
              <a:rPr lang="zh-CN" altLang="en-US" sz="1050" b="1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前端全场景解决方案</a:t>
            </a:r>
            <a:r>
              <a:rPr lang="en-US" altLang="zh-CN" sz="1050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050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一键整合行业优秀前端项目，提供最佳实践，免除生态集成成本</a:t>
            </a:r>
            <a:endParaRPr lang="zh-CN" altLang="en-US" sz="1050" spc="3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546996" y="1986404"/>
            <a:ext cx="45488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1480">
              <a:defRPr/>
            </a:pPr>
            <a:r>
              <a:rPr lang="zh-CN" alt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C7000B">
                      <a:alpha val="16000"/>
                    </a:srgb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极致性能，覆盖全场景，引领前端行业趋势</a:t>
            </a:r>
            <a:endParaRPr lang="zh-CN" altLang="en-US" sz="1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76200">
                  <a:srgbClr val="C7000B">
                    <a:alpha val="16000"/>
                  </a:srgbClr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648008" y="4157329"/>
            <a:ext cx="41059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652780">
              <a:buFont typeface="Arial" panose="020B0604020202020204" pitchFamily="34" charset="0"/>
              <a:buChar char="•"/>
              <a:defRPr/>
            </a:pPr>
            <a:r>
              <a:rPr lang="en-US" altLang="zh-CN" sz="1050" b="1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LLM</a:t>
            </a:r>
            <a:r>
              <a:rPr lang="zh-CN" altLang="en-US" sz="1050" b="1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助力开发模式</a:t>
            </a:r>
            <a:r>
              <a:rPr lang="zh-CN" altLang="en-US" sz="1050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：结合程序切片、源码追踪和多模态大模型，提供交互式前端开发体验</a:t>
            </a:r>
            <a:endParaRPr lang="en-US" altLang="zh-CN" sz="1050" spc="3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586283" y="3831588"/>
            <a:ext cx="4861542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1480">
              <a:lnSpc>
                <a:spcPct val="130000"/>
              </a:lnSpc>
              <a:defRPr/>
            </a:pPr>
            <a:r>
              <a:rPr lang="en-US" altLang="zh-C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C7000B">
                      <a:alpha val="16000"/>
                    </a:srgb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LLM</a:t>
            </a:r>
            <a:r>
              <a:rPr lang="zh-CN" alt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C7000B">
                      <a:alpha val="16000"/>
                    </a:srgbClr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深度协同，颠覆开发者开发模式</a:t>
            </a:r>
            <a:endParaRPr lang="zh-CN" altLang="en-US" sz="1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76200">
                  <a:srgbClr val="C7000B">
                    <a:alpha val="16000"/>
                  </a:srgbClr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45"/>
          <a:stretch>
            <a:fillRect/>
          </a:stretch>
        </p:blipFill>
        <p:spPr>
          <a:xfrm>
            <a:off x="8248870" y="2612805"/>
            <a:ext cx="2497371" cy="1189507"/>
          </a:xfrm>
          <a:prstGeom prst="rect">
            <a:avLst/>
          </a:prstGeom>
        </p:spPr>
      </p:pic>
      <p:sp>
        <p:nvSpPr>
          <p:cNvPr id="39" name="PA-文本框 522"/>
          <p:cNvSpPr txBox="1"/>
          <p:nvPr>
            <p:custDataLst>
              <p:tags r:id="rId5"/>
            </p:custDataLst>
          </p:nvPr>
        </p:nvSpPr>
        <p:spPr>
          <a:xfrm>
            <a:off x="1752762" y="5847867"/>
            <a:ext cx="7207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CN" sz="1100" b="1" kern="0" dirty="0">
                <a:solidFill>
                  <a:schemeClr val="accent1"/>
                </a:solidFill>
                <a:cs typeface="+mn-ea"/>
                <a:sym typeface="+mn-lt"/>
              </a:rPr>
              <a:t>2010</a:t>
            </a:r>
            <a:endParaRPr kumimoji="1" lang="zh-CN" altLang="en-US" sz="1100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0" name="PA-文本框 470"/>
          <p:cNvSpPr txBox="1"/>
          <p:nvPr>
            <p:custDataLst>
              <p:tags r:id="rId6"/>
            </p:custDataLst>
          </p:nvPr>
        </p:nvSpPr>
        <p:spPr>
          <a:xfrm>
            <a:off x="3268250" y="5833902"/>
            <a:ext cx="1016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CN" sz="1100" b="1" kern="0" dirty="0">
                <a:solidFill>
                  <a:schemeClr val="accent1"/>
                </a:solidFill>
                <a:cs typeface="+mn-ea"/>
                <a:sym typeface="+mn-lt"/>
              </a:rPr>
              <a:t>2017</a:t>
            </a:r>
            <a:endParaRPr kumimoji="1" lang="zh-CN" altLang="en-US" sz="1100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1" name="PA-文本框 517"/>
          <p:cNvSpPr txBox="1"/>
          <p:nvPr>
            <p:custDataLst>
              <p:tags r:id="rId7"/>
            </p:custDataLst>
          </p:nvPr>
        </p:nvSpPr>
        <p:spPr>
          <a:xfrm>
            <a:off x="9000000" y="5817406"/>
            <a:ext cx="101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gradFill>
                  <a:gsLst>
                    <a:gs pos="100000">
                      <a:srgbClr val="ED7D31">
                        <a:lumMod val="75000"/>
                      </a:srgbClr>
                    </a:gs>
                    <a:gs pos="53000">
                      <a:srgbClr val="FFC000"/>
                    </a:gs>
                    <a:gs pos="0">
                      <a:srgbClr val="FFED90"/>
                    </a:gs>
                  </a:gsLst>
                  <a:lin ang="2400000" scaled="0"/>
                </a:gradFill>
                <a:effectLst>
                  <a:glow rad="76200">
                    <a:srgbClr val="C7000B">
                      <a:alpha val="16000"/>
                    </a:srgbClr>
                  </a:glow>
                </a:effectLst>
                <a:cs typeface="+mn-ea"/>
                <a:sym typeface="+mn-lt"/>
              </a:rPr>
              <a:t>Next</a:t>
            </a:r>
            <a:endParaRPr lang="zh-CN" altLang="en-US" b="1" dirty="0">
              <a:gradFill>
                <a:gsLst>
                  <a:gs pos="100000">
                    <a:srgbClr val="ED7D31">
                      <a:lumMod val="75000"/>
                    </a:srgbClr>
                  </a:gs>
                  <a:gs pos="53000">
                    <a:srgbClr val="FFC000"/>
                  </a:gs>
                  <a:gs pos="0">
                    <a:srgbClr val="FFED90"/>
                  </a:gs>
                </a:gsLst>
                <a:lin ang="2400000" scaled="0"/>
              </a:gradFill>
              <a:effectLst>
                <a:glow rad="76200">
                  <a:srgbClr val="C7000B">
                    <a:alpha val="16000"/>
                  </a:srgbClr>
                </a:glow>
              </a:effectLst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673399" y="5307897"/>
            <a:ext cx="1151096" cy="379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676910">
              <a:lnSpc>
                <a:spcPct val="200000"/>
              </a:lnSpc>
              <a:buFont typeface="Arial" panose="020B0604020202020204" pitchFamily="34" charset="0"/>
              <a:buChar char="•"/>
              <a:defRPr sz="1200" b="1">
                <a:gradFill>
                  <a:gsLst>
                    <a:gs pos="0">
                      <a:prstClr val="white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effectLst>
                  <a:outerShdw blurRad="2159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1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lt"/>
              </a:rPr>
              <a:t>三大框架奠基</a:t>
            </a:r>
            <a:endParaRPr lang="en-US" altLang="zh-CN" sz="11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141272" y="5307897"/>
            <a:ext cx="1998066" cy="379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676910">
              <a:lnSpc>
                <a:spcPct val="200000"/>
              </a:lnSpc>
              <a:buFont typeface="Arial" panose="020B0604020202020204" pitchFamily="34" charset="0"/>
              <a:buChar char="•"/>
              <a:defRPr sz="1200" b="1">
                <a:gradFill>
                  <a:gsLst>
                    <a:gs pos="0">
                      <a:prstClr val="white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effectLst>
                  <a:outerShdw blurRad="2159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1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lt"/>
              </a:rPr>
              <a:t>移动端技术迸发</a:t>
            </a:r>
            <a:endParaRPr lang="en-US" altLang="zh-CN" sz="11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sym typeface="+mn-lt"/>
            </a:endParaRPr>
          </a:p>
        </p:txBody>
      </p:sp>
      <p:pic>
        <p:nvPicPr>
          <p:cNvPr id="44" name="Picture 57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5B9BD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0800000">
            <a:off x="8047230" y="4630181"/>
            <a:ext cx="3011239" cy="1057645"/>
          </a:xfrm>
          <a:prstGeom prst="rect">
            <a:avLst/>
          </a:prstGeom>
        </p:spPr>
      </p:pic>
      <p:sp>
        <p:nvSpPr>
          <p:cNvPr id="45" name="PA-文本框 470"/>
          <p:cNvSpPr txBox="1"/>
          <p:nvPr>
            <p:custDataLst>
              <p:tags r:id="rId9"/>
            </p:custDataLst>
          </p:nvPr>
        </p:nvSpPr>
        <p:spPr>
          <a:xfrm>
            <a:off x="5079401" y="5836805"/>
            <a:ext cx="1016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CN" sz="1100" b="1" kern="0" dirty="0">
                <a:solidFill>
                  <a:schemeClr val="accent1"/>
                </a:solidFill>
                <a:cs typeface="+mn-ea"/>
                <a:sym typeface="+mn-lt"/>
              </a:rPr>
              <a:t>2020</a:t>
            </a:r>
            <a:endParaRPr kumimoji="1" lang="zh-CN" altLang="en-US" sz="1100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713102" y="5290808"/>
            <a:ext cx="1749049" cy="379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676910">
              <a:lnSpc>
                <a:spcPct val="200000"/>
              </a:lnSpc>
              <a:buFont typeface="Arial" panose="020B0604020202020204" pitchFamily="34" charset="0"/>
              <a:buChar char="•"/>
              <a:defRPr sz="1200" b="1">
                <a:gradFill>
                  <a:gsLst>
                    <a:gs pos="0">
                      <a:prstClr val="white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effectLst>
                  <a:outerShdw blurRad="2159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1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lt"/>
              </a:rPr>
              <a:t>框架渲染性能进一步提升</a:t>
            </a:r>
            <a:endParaRPr lang="en-US" altLang="zh-CN" sz="11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sym typeface="+mn-lt"/>
            </a:endParaRPr>
          </a:p>
        </p:txBody>
      </p:sp>
      <p:sp>
        <p:nvSpPr>
          <p:cNvPr id="47" name="PA-文本框 470"/>
          <p:cNvSpPr txBox="1"/>
          <p:nvPr>
            <p:custDataLst>
              <p:tags r:id="rId10"/>
            </p:custDataLst>
          </p:nvPr>
        </p:nvSpPr>
        <p:spPr>
          <a:xfrm>
            <a:off x="6705478" y="5810743"/>
            <a:ext cx="1016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en-US" altLang="zh-CN" sz="1100" b="1" kern="0" dirty="0">
                <a:solidFill>
                  <a:schemeClr val="accent1"/>
                </a:solidFill>
                <a:cs typeface="+mn-ea"/>
                <a:sym typeface="+mn-lt"/>
              </a:rPr>
              <a:t>2022</a:t>
            </a:r>
            <a:endParaRPr kumimoji="1" lang="zh-CN" altLang="en-US" sz="1100" b="1" kern="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597550" y="5290808"/>
            <a:ext cx="1361590" cy="379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676910">
              <a:lnSpc>
                <a:spcPct val="200000"/>
              </a:lnSpc>
              <a:buFont typeface="Arial" panose="020B0604020202020204" pitchFamily="34" charset="0"/>
              <a:buChar char="•"/>
              <a:defRPr sz="1200" b="1">
                <a:gradFill>
                  <a:gsLst>
                    <a:gs pos="0">
                      <a:prstClr val="white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effectLst>
                  <a:outerShdw blurRad="2159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11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lt"/>
              </a:rPr>
              <a:t>LLM</a:t>
            </a:r>
            <a:r>
              <a:rPr lang="zh-CN" altLang="en-US" sz="11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lt"/>
              </a:rPr>
              <a:t>影响千行百业</a:t>
            </a:r>
            <a:endParaRPr lang="en-US" altLang="zh-CN" sz="11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7969" y="6326396"/>
            <a:ext cx="26353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注：本页</a:t>
            </a:r>
            <a:r>
              <a:rPr lang="en-US" altLang="zh-CN" sz="900" dirty="0"/>
              <a:t>PPT</a:t>
            </a:r>
            <a:r>
              <a:rPr lang="zh-CN" altLang="en-US" sz="900" dirty="0"/>
              <a:t>素材来自 </a:t>
            </a:r>
            <a:r>
              <a:rPr lang="en-US" altLang="zh-CN" sz="900" dirty="0"/>
              <a:t>2023 </a:t>
            </a:r>
            <a:r>
              <a:rPr lang="zh-CN" altLang="en-US" sz="900" dirty="0"/>
              <a:t>华为全连接大会</a:t>
            </a:r>
            <a:endParaRPr lang="en-US" altLang="zh-CN" sz="900" dirty="0"/>
          </a:p>
          <a:p>
            <a:r>
              <a:rPr lang="en-US" altLang="zh-CN" sz="900" dirty="0" err="1"/>
              <a:t>openInula</a:t>
            </a:r>
            <a:r>
              <a:rPr lang="en-US" altLang="zh-CN" sz="900" dirty="0"/>
              <a:t> </a:t>
            </a:r>
            <a:r>
              <a:rPr lang="zh-CN" altLang="en-US" sz="900" dirty="0"/>
              <a:t>官网：</a:t>
            </a:r>
            <a:r>
              <a:rPr lang="en-US" altLang="zh-CN" sz="900" dirty="0">
                <a:solidFill>
                  <a:srgbClr val="095EAB"/>
                </a:solidFill>
                <a:latin typeface="-apple-system"/>
                <a:hlinkClick r:id="rId11"/>
              </a:rPr>
              <a:t>https://www.openInula.net</a:t>
            </a:r>
            <a:endParaRPr lang="en-US" altLang="zh-CN" sz="900" dirty="0">
              <a:solidFill>
                <a:srgbClr val="095EAB"/>
              </a:solidFill>
              <a:latin typeface="-apple-system"/>
            </a:endParaRPr>
          </a:p>
          <a:p>
            <a:r>
              <a:rPr lang="en-US" altLang="zh-CN" sz="900" dirty="0" err="1">
                <a:solidFill>
                  <a:srgbClr val="40485B"/>
                </a:solidFill>
                <a:latin typeface="-apple-system"/>
              </a:rPr>
              <a:t>openInula</a:t>
            </a:r>
            <a:r>
              <a:rPr lang="en-US" altLang="zh-CN" sz="900" dirty="0">
                <a:solidFill>
                  <a:srgbClr val="40485B"/>
                </a:solidFill>
                <a:latin typeface="-apple-system"/>
              </a:rPr>
              <a:t> </a:t>
            </a:r>
            <a:r>
              <a:rPr lang="zh-CN" altLang="en-US" sz="900" dirty="0">
                <a:solidFill>
                  <a:srgbClr val="40485B"/>
                </a:solidFill>
                <a:latin typeface="-apple-system"/>
              </a:rPr>
              <a:t>仓库地址：</a:t>
            </a:r>
            <a:r>
              <a:rPr lang="en-US" altLang="zh-CN" sz="900" dirty="0">
                <a:solidFill>
                  <a:srgbClr val="095EAB"/>
                </a:solidFill>
                <a:latin typeface="-apple-system"/>
                <a:hlinkClick r:id="rId12"/>
              </a:rPr>
              <a:t>https://gitee.com/openinula</a:t>
            </a:r>
            <a:endParaRPr lang="zh-CN" altLang="en-US" sz="900" dirty="0"/>
          </a:p>
        </p:txBody>
      </p:sp>
      <p:sp>
        <p:nvSpPr>
          <p:cNvPr id="3" name="文本框 2"/>
          <p:cNvSpPr txBox="1"/>
          <p:nvPr/>
        </p:nvSpPr>
        <p:spPr>
          <a:xfrm>
            <a:off x="8248870" y="3687342"/>
            <a:ext cx="2977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openInula</a:t>
            </a:r>
            <a:endParaRPr lang="zh-CN" altLang="en-US" sz="4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6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矩形 95"/>
          <p:cNvSpPr/>
          <p:nvPr/>
        </p:nvSpPr>
        <p:spPr>
          <a:xfrm>
            <a:off x="8844950" y="2359473"/>
            <a:ext cx="3058290" cy="3316982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 w="19050" cap="flat" cmpd="sng" algn="ctr">
            <a:gradFill>
              <a:gsLst>
                <a:gs pos="0">
                  <a:srgbClr val="256DCA"/>
                </a:gs>
                <a:gs pos="75000">
                  <a:srgbClr val="256DCA">
                    <a:alpha val="0"/>
                  </a:srgbClr>
                </a:gs>
                <a:gs pos="25000">
                  <a:srgbClr val="256DCA">
                    <a:alpha val="0"/>
                  </a:srgbClr>
                </a:gs>
                <a:gs pos="100000">
                  <a:srgbClr val="256DCA"/>
                </a:gs>
              </a:gsLst>
              <a:lin ang="0" scaled="0"/>
            </a:gradFill>
            <a:prstDash val="solid"/>
            <a:miter lim="800000"/>
          </a:ln>
          <a:effectLst>
            <a:glow rad="190500">
              <a:srgbClr val="256DCA">
                <a:alpha val="8000"/>
              </a:srgbClr>
            </a:glow>
            <a:softEdge rad="31750"/>
          </a:effectLst>
        </p:spPr>
        <p:txBody>
          <a:bodyPr rtlCol="0" anchor="ctr"/>
          <a:lstStyle/>
          <a:p>
            <a:pPr algn="ctr" defTabSz="746760">
              <a:defRPr/>
            </a:pPr>
            <a:endParaRPr lang="zh-CN" altLang="en-US" sz="900" kern="0" dirty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62656" y="2359473"/>
            <a:ext cx="2990557" cy="3316982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 w="9525" cap="flat" cmpd="sng" algn="ctr">
            <a:gradFill>
              <a:gsLst>
                <a:gs pos="0">
                  <a:srgbClr val="256DCA"/>
                </a:gs>
                <a:gs pos="75000">
                  <a:srgbClr val="256DCA">
                    <a:alpha val="0"/>
                  </a:srgbClr>
                </a:gs>
                <a:gs pos="25000">
                  <a:srgbClr val="256DCA">
                    <a:alpha val="0"/>
                  </a:srgbClr>
                </a:gs>
                <a:gs pos="100000">
                  <a:srgbClr val="256DCA"/>
                </a:gs>
              </a:gsLst>
              <a:lin ang="0" scaled="0"/>
            </a:gradFill>
            <a:prstDash val="solid"/>
            <a:miter lim="800000"/>
          </a:ln>
          <a:effectLst>
            <a:glow rad="190500">
              <a:srgbClr val="256DCA">
                <a:alpha val="8000"/>
              </a:srgbClr>
            </a:glow>
            <a:softEdge rad="12700"/>
          </a:effectLst>
        </p:spPr>
        <p:txBody>
          <a:bodyPr rtlCol="0" anchor="ctr"/>
          <a:lstStyle/>
          <a:p>
            <a:pPr algn="ctr" defTabSz="746760">
              <a:defRPr/>
            </a:pPr>
            <a:endParaRPr lang="zh-CN" altLang="en-US" sz="900" kern="0" dirty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519498" y="2348515"/>
            <a:ext cx="5173041" cy="3316982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 w="9525" cap="flat" cmpd="sng" algn="ctr">
            <a:gradFill>
              <a:gsLst>
                <a:gs pos="0">
                  <a:srgbClr val="256DCA"/>
                </a:gs>
                <a:gs pos="75000">
                  <a:srgbClr val="256DCA">
                    <a:alpha val="0"/>
                  </a:srgbClr>
                </a:gs>
                <a:gs pos="25000">
                  <a:srgbClr val="256DCA">
                    <a:alpha val="0"/>
                  </a:srgbClr>
                </a:gs>
                <a:gs pos="100000">
                  <a:srgbClr val="256DCA"/>
                </a:gs>
              </a:gsLst>
              <a:lin ang="0" scaled="0"/>
            </a:gradFill>
            <a:prstDash val="solid"/>
            <a:miter lim="800000"/>
          </a:ln>
          <a:effectLst>
            <a:glow rad="190500">
              <a:srgbClr val="256DCA">
                <a:alpha val="8000"/>
              </a:srgbClr>
            </a:glow>
            <a:softEdge rad="31750"/>
          </a:effectLst>
        </p:spPr>
        <p:txBody>
          <a:bodyPr rtlCol="0" anchor="ctr"/>
          <a:lstStyle/>
          <a:p>
            <a:pPr algn="ctr" defTabSz="746760">
              <a:defRPr/>
            </a:pPr>
            <a:endParaRPr lang="zh-CN" altLang="en-US" sz="900" kern="0" dirty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标题 3"/>
          <p:cNvSpPr txBox="1"/>
          <p:nvPr/>
        </p:nvSpPr>
        <p:spPr>
          <a:xfrm>
            <a:off x="979996" y="419101"/>
            <a:ext cx="4936354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i="1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openInula</a:t>
            </a:r>
            <a:r>
              <a:rPr lang="en-US" altLang="zh-CN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开源框架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7969" y="6326396"/>
            <a:ext cx="26353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注：本页</a:t>
            </a:r>
            <a:r>
              <a:rPr lang="en-US" altLang="zh-CN" sz="900" dirty="0"/>
              <a:t>PPT</a:t>
            </a:r>
            <a:r>
              <a:rPr lang="zh-CN" altLang="en-US" sz="900" dirty="0"/>
              <a:t>素材来自 </a:t>
            </a:r>
            <a:r>
              <a:rPr lang="en-US" altLang="zh-CN" sz="900" dirty="0"/>
              <a:t>2023 </a:t>
            </a:r>
            <a:r>
              <a:rPr lang="zh-CN" altLang="en-US" sz="900" dirty="0"/>
              <a:t>华为全连接大会</a:t>
            </a:r>
            <a:endParaRPr lang="en-US" altLang="zh-CN" sz="900" dirty="0"/>
          </a:p>
          <a:p>
            <a:r>
              <a:rPr lang="en-US" altLang="zh-CN" sz="900" dirty="0" err="1"/>
              <a:t>openInula</a:t>
            </a:r>
            <a:r>
              <a:rPr lang="en-US" altLang="zh-CN" sz="900" dirty="0"/>
              <a:t> </a:t>
            </a:r>
            <a:r>
              <a:rPr lang="zh-CN" altLang="en-US" sz="900" dirty="0"/>
              <a:t>官网：</a:t>
            </a:r>
            <a:r>
              <a:rPr lang="en-US" altLang="zh-CN" sz="900" dirty="0">
                <a:solidFill>
                  <a:srgbClr val="095EAB"/>
                </a:solidFill>
                <a:latin typeface="-apple-system"/>
                <a:hlinkClick r:id="rId2"/>
              </a:rPr>
              <a:t>https://www.openInula.net</a:t>
            </a:r>
            <a:endParaRPr lang="en-US" altLang="zh-CN" sz="900" dirty="0">
              <a:solidFill>
                <a:srgbClr val="095EAB"/>
              </a:solidFill>
              <a:latin typeface="-apple-system"/>
            </a:endParaRPr>
          </a:p>
          <a:p>
            <a:r>
              <a:rPr lang="en-US" altLang="zh-CN" sz="900" dirty="0" err="1">
                <a:solidFill>
                  <a:srgbClr val="40485B"/>
                </a:solidFill>
                <a:latin typeface="-apple-system"/>
              </a:rPr>
              <a:t>openInula</a:t>
            </a:r>
            <a:r>
              <a:rPr lang="en-US" altLang="zh-CN" sz="900" dirty="0">
                <a:solidFill>
                  <a:srgbClr val="40485B"/>
                </a:solidFill>
                <a:latin typeface="-apple-system"/>
              </a:rPr>
              <a:t> </a:t>
            </a:r>
            <a:r>
              <a:rPr lang="zh-CN" altLang="en-US" sz="900" dirty="0">
                <a:solidFill>
                  <a:srgbClr val="40485B"/>
                </a:solidFill>
                <a:latin typeface="-apple-system"/>
              </a:rPr>
              <a:t>仓库地址：</a:t>
            </a:r>
            <a:r>
              <a:rPr lang="en-US" altLang="zh-CN" sz="900" dirty="0">
                <a:solidFill>
                  <a:srgbClr val="095EAB"/>
                </a:solidFill>
                <a:latin typeface="-apple-system"/>
                <a:hlinkClick r:id="rId3"/>
              </a:rPr>
              <a:t>https://gitee.com/openinula</a:t>
            </a:r>
            <a:endParaRPr lang="zh-CN" altLang="en-US" sz="900" dirty="0"/>
          </a:p>
        </p:txBody>
      </p:sp>
      <p:sp>
        <p:nvSpPr>
          <p:cNvPr id="55" name="矩形 54"/>
          <p:cNvSpPr/>
          <p:nvPr/>
        </p:nvSpPr>
        <p:spPr>
          <a:xfrm>
            <a:off x="4678305" y="1486314"/>
            <a:ext cx="2835392" cy="65402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676910"/>
            <a:r>
              <a:rPr lang="zh-CN" altLang="en-US" b="1" spc="267" dirty="0">
                <a:solidFill>
                  <a:schemeClr val="accent1"/>
                </a:solidFill>
                <a:effectLst>
                  <a:outerShdw blurRad="2159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高精度响应式渲染机制</a:t>
            </a:r>
            <a:endParaRPr lang="en-US" altLang="zh-CN" b="1" spc="267" dirty="0">
              <a:solidFill>
                <a:schemeClr val="accent1"/>
              </a:solidFill>
              <a:effectLst>
                <a:outerShdw blurRad="215900" algn="ctr" rotWithShape="0">
                  <a:prstClr val="white">
                    <a:alpha val="40000"/>
                  </a:prstClr>
                </a:outerShdw>
              </a:effectLst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defTabSz="9137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FFFF00"/>
                </a:solidFill>
                <a:effectLst>
                  <a:glow rad="76200">
                    <a:srgbClr val="C7000B">
                      <a:alpha val="16000"/>
                    </a:srgbClr>
                  </a:glow>
                </a:effectLst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提升</a:t>
            </a:r>
            <a:r>
              <a:rPr lang="en-US" altLang="zh-CN" sz="1400" b="1" dirty="0">
                <a:solidFill>
                  <a:srgbClr val="FFFF00"/>
                </a:solidFill>
                <a:effectLst>
                  <a:glow rad="76200">
                    <a:srgbClr val="C7000B">
                      <a:alpha val="16000"/>
                    </a:srgbClr>
                  </a:glow>
                </a:effectLst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DOM</a:t>
            </a:r>
            <a:r>
              <a:rPr lang="zh-CN" altLang="en-US" sz="1400" b="1" dirty="0">
                <a:solidFill>
                  <a:srgbClr val="FFFF00"/>
                </a:solidFill>
                <a:effectLst>
                  <a:glow rad="76200">
                    <a:srgbClr val="C7000B">
                      <a:alpha val="16000"/>
                    </a:srgbClr>
                  </a:glow>
                </a:effectLst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渲染性能</a:t>
            </a:r>
            <a:r>
              <a:rPr lang="en-US" altLang="zh-CN" sz="1400" b="1" dirty="0">
                <a:solidFill>
                  <a:srgbClr val="FFFF00"/>
                </a:solidFill>
                <a:effectLst>
                  <a:glow rad="76200">
                    <a:srgbClr val="C7000B">
                      <a:alpha val="16000"/>
                    </a:srgbClr>
                  </a:glow>
                </a:effectLst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30%</a:t>
            </a:r>
            <a:endParaRPr lang="en-US" altLang="zh-CN" sz="1400" b="1" dirty="0">
              <a:solidFill>
                <a:srgbClr val="FFFF00"/>
              </a:solidFill>
              <a:effectLst>
                <a:glow rad="76200">
                  <a:srgbClr val="C7000B">
                    <a:alpha val="16000"/>
                  </a:srgbClr>
                </a:glow>
              </a:effectLst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9161589" y="1486314"/>
            <a:ext cx="2352311" cy="65402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676910"/>
            <a:r>
              <a:rPr lang="en-US" altLang="zh-CN" b="1" spc="267" dirty="0">
                <a:solidFill>
                  <a:schemeClr val="accent1"/>
                </a:solidFill>
                <a:effectLst>
                  <a:outerShdw blurRad="2159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LLM</a:t>
            </a:r>
            <a:r>
              <a:rPr lang="zh-CN" altLang="en-US" b="1" spc="267" dirty="0">
                <a:solidFill>
                  <a:schemeClr val="accent1"/>
                </a:solidFill>
                <a:effectLst>
                  <a:outerShdw blurRad="2159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助力开发模式</a:t>
            </a:r>
            <a:endParaRPr lang="en-US" altLang="zh-CN" b="1" spc="267" dirty="0">
              <a:solidFill>
                <a:schemeClr val="accent1"/>
              </a:solidFill>
              <a:effectLst>
                <a:outerShdw blurRad="215900" algn="ctr" rotWithShape="0">
                  <a:prstClr val="white">
                    <a:alpha val="40000"/>
                  </a:prstClr>
                </a:outerShdw>
              </a:effectLst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defTabSz="9137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FFFF00"/>
                </a:solidFill>
                <a:effectLst>
                  <a:glow rad="76200">
                    <a:srgbClr val="C7000B">
                      <a:alpha val="16000"/>
                    </a:srgbClr>
                  </a:glow>
                </a:effectLst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颠覆前端开发体验</a:t>
            </a:r>
            <a:endParaRPr lang="zh-CN" altLang="en-US" sz="1400" b="1" dirty="0">
              <a:solidFill>
                <a:srgbClr val="FFFF00"/>
              </a:solidFill>
              <a:effectLst>
                <a:glow rad="76200">
                  <a:srgbClr val="C7000B">
                    <a:alpha val="16000"/>
                  </a:srgbClr>
                </a:glow>
              </a:effectLst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57" name="图表 56"/>
          <p:cNvGraphicFramePr/>
          <p:nvPr/>
        </p:nvGraphicFramePr>
        <p:xfrm>
          <a:off x="5577745" y="2418641"/>
          <a:ext cx="3229037" cy="308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8" name="矩形 57"/>
          <p:cNvSpPr/>
          <p:nvPr/>
        </p:nvSpPr>
        <p:spPr>
          <a:xfrm>
            <a:off x="3740058" y="3136417"/>
            <a:ext cx="1662087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21665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省略</a:t>
            </a:r>
            <a:r>
              <a:rPr lang="en-US" altLang="zh-CN" sz="1400" b="1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VDOM</a:t>
            </a:r>
            <a:r>
              <a:rPr lang="zh-CN" altLang="en-US" sz="1400" b="1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树比对</a:t>
            </a:r>
            <a:endParaRPr lang="zh-CN" altLang="en-US" sz="1400" b="1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749016" y="3700558"/>
            <a:ext cx="1680159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21665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减少组件运行次数</a:t>
            </a:r>
            <a:endParaRPr lang="zh-CN" altLang="en-US" sz="1400" b="1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836222" y="4307908"/>
            <a:ext cx="1536535" cy="2523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defTabSz="621665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精准</a:t>
            </a:r>
            <a:r>
              <a:rPr lang="en-US" altLang="zh-CN" sz="1400" b="1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DOM</a:t>
            </a:r>
            <a:r>
              <a:rPr lang="zh-CN" altLang="en-US" sz="1400" b="1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更新范围</a:t>
            </a:r>
            <a:endParaRPr lang="zh-CN" altLang="en-US" sz="1400" b="1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61" name="图片 60" descr="背景图案&#10;&#10;描述已自动生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384179" y="2741440"/>
            <a:ext cx="172393" cy="1612586"/>
          </a:xfrm>
          <a:prstGeom prst="rect">
            <a:avLst/>
          </a:prstGeom>
        </p:spPr>
      </p:pic>
      <p:pic>
        <p:nvPicPr>
          <p:cNvPr id="62" name="图片 61" descr="背景图案&#10;&#10;描述已自动生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403616" y="3305581"/>
            <a:ext cx="172393" cy="1612586"/>
          </a:xfrm>
          <a:prstGeom prst="rect">
            <a:avLst/>
          </a:prstGeom>
        </p:spPr>
      </p:pic>
      <p:pic>
        <p:nvPicPr>
          <p:cNvPr id="63" name="图片 62" descr="背景图案&#10;&#10;描述已自动生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441357" y="3892945"/>
            <a:ext cx="172393" cy="1612586"/>
          </a:xfrm>
          <a:prstGeom prst="rect">
            <a:avLst/>
          </a:prstGeom>
        </p:spPr>
      </p:pic>
      <p:grpSp>
        <p:nvGrpSpPr>
          <p:cNvPr id="64" name="PA-组合 317"/>
          <p:cNvGrpSpPr/>
          <p:nvPr>
            <p:custDataLst>
              <p:tags r:id="rId5"/>
            </p:custDataLst>
          </p:nvPr>
        </p:nvGrpSpPr>
        <p:grpSpPr>
          <a:xfrm>
            <a:off x="5444788" y="3491181"/>
            <a:ext cx="423277" cy="911749"/>
            <a:chOff x="25654929" y="1789216"/>
            <a:chExt cx="2822832" cy="5421106"/>
          </a:xfrm>
        </p:grpSpPr>
        <p:pic>
          <p:nvPicPr>
            <p:cNvPr id="65" name="PA-图片 31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alphaModFix amt="20000"/>
            </a:blip>
            <a:stretch>
              <a:fillRect/>
            </a:stretch>
          </p:blipFill>
          <p:spPr>
            <a:xfrm>
              <a:off x="25654929" y="1789216"/>
              <a:ext cx="2822832" cy="5421106"/>
            </a:xfrm>
            <a:prstGeom prst="rect">
              <a:avLst/>
            </a:prstGeom>
          </p:spPr>
        </p:pic>
        <p:pic>
          <p:nvPicPr>
            <p:cNvPr id="66" name="PA-图片 57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7">
              <a:alphaModFix amt="40000"/>
            </a:blip>
            <a:stretch>
              <a:fillRect/>
            </a:stretch>
          </p:blipFill>
          <p:spPr>
            <a:xfrm>
              <a:off x="25717051" y="2222598"/>
              <a:ext cx="2371497" cy="4554342"/>
            </a:xfrm>
            <a:prstGeom prst="rect">
              <a:avLst/>
            </a:prstGeom>
          </p:spPr>
        </p:pic>
        <p:pic>
          <p:nvPicPr>
            <p:cNvPr id="67" name="PA-图片 57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6085613" y="2941449"/>
              <a:ext cx="1622870" cy="3116640"/>
            </a:xfrm>
            <a:prstGeom prst="rect">
              <a:avLst/>
            </a:prstGeom>
          </p:spPr>
        </p:pic>
      </p:grpSp>
      <p:sp>
        <p:nvSpPr>
          <p:cNvPr id="69" name="矩形 68"/>
          <p:cNvSpPr/>
          <p:nvPr/>
        </p:nvSpPr>
        <p:spPr>
          <a:xfrm>
            <a:off x="10977063" y="3496953"/>
            <a:ext cx="890545" cy="83099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127000" sx="101000" sy="101000" algn="ctr" rotWithShape="0">
              <a:srgbClr val="FFFFFF">
                <a:alpha val="4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 defTabSz="9137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gradFill>
                  <a:gsLst>
                    <a:gs pos="100000">
                      <a:srgbClr val="ED7D31">
                        <a:lumMod val="75000"/>
                      </a:srgbClr>
                    </a:gs>
                    <a:gs pos="53000">
                      <a:srgbClr val="FFC000"/>
                    </a:gs>
                    <a:gs pos="0">
                      <a:srgbClr val="FFED90"/>
                    </a:gs>
                  </a:gsLst>
                  <a:lin ang="2400000" scaled="0"/>
                </a:gradFill>
                <a:effectLst>
                  <a:glow rad="76200">
                    <a:srgbClr val="C7000B">
                      <a:alpha val="16000"/>
                    </a:srgbClr>
                  </a:glow>
                </a:effectLst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多模态大模型</a:t>
            </a:r>
            <a:endParaRPr lang="zh-CN" altLang="en-US" sz="1600" b="1" dirty="0">
              <a:gradFill>
                <a:gsLst>
                  <a:gs pos="100000">
                    <a:srgbClr val="ED7D31">
                      <a:lumMod val="75000"/>
                    </a:srgbClr>
                  </a:gs>
                  <a:gs pos="53000">
                    <a:srgbClr val="FFC000"/>
                  </a:gs>
                  <a:gs pos="0">
                    <a:srgbClr val="FFED90"/>
                  </a:gs>
                </a:gsLst>
                <a:lin ang="2400000" scaled="0"/>
              </a:gradFill>
              <a:effectLst>
                <a:glow rad="76200">
                  <a:srgbClr val="C7000B">
                    <a:alpha val="16000"/>
                  </a:srgbClr>
                </a:glow>
              </a:effectLst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0013945" y="3720375"/>
            <a:ext cx="6976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程序分析</a:t>
            </a:r>
            <a:endParaRPr lang="zh-CN" altLang="en-US" sz="1000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í$liďè"/>
          <p:cNvSpPr/>
          <p:nvPr/>
        </p:nvSpPr>
        <p:spPr bwMode="auto">
          <a:xfrm>
            <a:off x="9974356" y="3647967"/>
            <a:ext cx="910822" cy="13792"/>
          </a:xfrm>
          <a:prstGeom prst="line">
            <a:avLst/>
          </a:prstGeom>
          <a:noFill/>
          <a:ln w="12700" cap="rnd" cmpd="sng" algn="ctr">
            <a:gradFill flip="none" rotWithShape="1">
              <a:gsLst>
                <a:gs pos="93000">
                  <a:srgbClr val="00B0F0"/>
                </a:gs>
                <a:gs pos="0">
                  <a:srgbClr val="00B0F0">
                    <a:alpha val="0"/>
                  </a:srgbClr>
                </a:gs>
                <a:gs pos="18000">
                  <a:srgbClr val="00B0F0"/>
                </a:gs>
              </a:gsLst>
              <a:lin ang="0" scaled="1"/>
              <a:tileRect/>
            </a:gra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 defTabSz="1692275">
              <a:defRPr/>
            </a:pPr>
            <a:endParaRPr sz="1600" kern="0" dirty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9654808" y="3346802"/>
            <a:ext cx="14589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Record &amp; Replay</a:t>
            </a:r>
            <a:endParaRPr lang="zh-CN" altLang="en-US" sz="1000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í$liďè"/>
          <p:cNvSpPr/>
          <p:nvPr/>
        </p:nvSpPr>
        <p:spPr bwMode="auto">
          <a:xfrm flipH="1" flipV="1">
            <a:off x="10025010" y="4308201"/>
            <a:ext cx="861451" cy="0"/>
          </a:xfrm>
          <a:prstGeom prst="line">
            <a:avLst/>
          </a:prstGeom>
          <a:noFill/>
          <a:ln w="12700" cap="rnd" cmpd="sng" algn="ctr">
            <a:gradFill flip="none" rotWithShape="1">
              <a:gsLst>
                <a:gs pos="93000">
                  <a:srgbClr val="00B0F0"/>
                </a:gs>
                <a:gs pos="0">
                  <a:srgbClr val="00B0F0">
                    <a:alpha val="0"/>
                  </a:srgbClr>
                </a:gs>
                <a:gs pos="18000">
                  <a:srgbClr val="00B0F0"/>
                </a:gs>
              </a:gsLst>
              <a:lin ang="0" scaled="1"/>
              <a:tileRect/>
            </a:gradFill>
            <a:prstDash val="solid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 defTabSz="1692275">
              <a:defRPr/>
            </a:pPr>
            <a:endParaRPr sz="1600" kern="0" dirty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10025010" y="4363146"/>
            <a:ext cx="8258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调试与反馈</a:t>
            </a:r>
            <a:endParaRPr lang="zh-CN" altLang="en-US" sz="1000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518479" y="3261803"/>
            <a:ext cx="2645908" cy="1544447"/>
            <a:chOff x="6970450" y="1871533"/>
            <a:chExt cx="4319036" cy="2537528"/>
          </a:xfrm>
        </p:grpSpPr>
        <p:pic>
          <p:nvPicPr>
            <p:cNvPr id="76" name="Picture 57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5B9BD5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rot="10800000">
              <a:off x="7795057" y="2337817"/>
              <a:ext cx="3011238" cy="866461"/>
            </a:xfrm>
            <a:prstGeom prst="rect">
              <a:avLst/>
            </a:prstGeom>
          </p:spPr>
        </p:pic>
        <p:grpSp>
          <p:nvGrpSpPr>
            <p:cNvPr id="77" name="组合 76"/>
            <p:cNvGrpSpPr/>
            <p:nvPr/>
          </p:nvGrpSpPr>
          <p:grpSpPr>
            <a:xfrm>
              <a:off x="6970450" y="1871533"/>
              <a:ext cx="4319036" cy="438986"/>
              <a:chOff x="2958962" y="1981228"/>
              <a:chExt cx="5559153" cy="577674"/>
            </a:xfrm>
          </p:grpSpPr>
          <p:pic>
            <p:nvPicPr>
              <p:cNvPr id="79" name="Picture 5" descr="C:\Users\c00593325\AppData\Roaming\eSpace_Desktop\UserData\c00593325\imagefiles\EFA982C6-7676-497E-A8BB-28DA73566FDA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2722" y="2110860"/>
                <a:ext cx="524703" cy="318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7" descr="https://clouddrive-szv.huawei.com/weboffice/api/v3/office/copy/VldPTVI3Q0JMTUdncnFvcm9QQW1BNVpqUU95b2k4WmduVmlpYXJtNm4wbXRNS2tIQWJ1eWYwakZrM1NQU0hQT3dOL0dob0d2bEI1S0RuSllENmdHOUVRZUhMRlQ2STFkazBQQSsvWk9heWMyTW0xeXMwSG5wRms1ZHc0VU1ZdkpuenZlY29lUENjSWE2VU11cnNTeFdZWDMzdVVUc250SExUcGVzZ1kySCtHblBZWkM0dVE3OEVNcmozdDEyNFllUjdEVm1ncnVVak43RFpFTmt0SjJjMnkyZXpMcVo0ZEFiMXJLTCtoSGozaEYvUFpIUmZReE9lUGM0ZVRS/attach/object/6b3b373b855cf0ad0e7ef2ef6289f89513923dec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0323" y="2069358"/>
                <a:ext cx="1257293" cy="359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10" descr="https://hippyjs.org/_media/hippy-logo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308" y="2042505"/>
                <a:ext cx="407516" cy="4075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14" descr="https://v3.ice.work/img/logo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8962" y="1981228"/>
                <a:ext cx="577673" cy="5776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图片 82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71715" y="2101449"/>
                <a:ext cx="1046400" cy="267166"/>
              </a:xfrm>
              <a:prstGeom prst="rect">
                <a:avLst/>
              </a:prstGeom>
            </p:spPr>
          </p:pic>
        </p:grpSp>
        <p:pic>
          <p:nvPicPr>
            <p:cNvPr id="78" name="图片 77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61"/>
            <a:stretch>
              <a:fillRect/>
            </a:stretch>
          </p:blipFill>
          <p:spPr>
            <a:xfrm>
              <a:off x="8138774" y="3251020"/>
              <a:ext cx="2402879" cy="1158041"/>
            </a:xfrm>
            <a:prstGeom prst="rect">
              <a:avLst/>
            </a:prstGeom>
          </p:spPr>
        </p:pic>
      </p:grpSp>
      <p:sp>
        <p:nvSpPr>
          <p:cNvPr id="84" name="矩形 83"/>
          <p:cNvSpPr/>
          <p:nvPr/>
        </p:nvSpPr>
        <p:spPr>
          <a:xfrm>
            <a:off x="572194" y="1486314"/>
            <a:ext cx="2570319" cy="65402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676910"/>
            <a:r>
              <a:rPr lang="zh-CN" altLang="en-US" b="1" spc="267" dirty="0">
                <a:solidFill>
                  <a:schemeClr val="accent1"/>
                </a:solidFill>
                <a:effectLst>
                  <a:outerShdw blurRad="215900" algn="ctr" rotWithShape="0">
                    <a:prstClr val="white">
                      <a:alpha val="40000"/>
                    </a:prstClr>
                  </a:outerShdw>
                </a:effectLst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前端全场景解决方案</a:t>
            </a:r>
            <a:endParaRPr lang="en-US" altLang="zh-CN" b="1" spc="267" dirty="0">
              <a:solidFill>
                <a:schemeClr val="accent1"/>
              </a:solidFill>
              <a:effectLst>
                <a:outerShdw blurRad="215900" algn="ctr" rotWithShape="0">
                  <a:prstClr val="white">
                    <a:alpha val="40000"/>
                  </a:prstClr>
                </a:outerShdw>
              </a:effectLst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defTabSz="9137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FFFF00"/>
                </a:solidFill>
                <a:effectLst>
                  <a:glow rad="76200">
                    <a:srgbClr val="C7000B">
                      <a:alpha val="16000"/>
                    </a:srgbClr>
                  </a:glow>
                </a:effectLst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提供脚手架一键集成生态</a:t>
            </a:r>
            <a:endParaRPr lang="en-US" altLang="zh-CN" sz="1400" b="1" dirty="0">
              <a:solidFill>
                <a:srgbClr val="FFFF00"/>
              </a:solidFill>
              <a:effectLst>
                <a:glow rad="76200">
                  <a:srgbClr val="C7000B">
                    <a:alpha val="16000"/>
                  </a:srgbClr>
                </a:glow>
              </a:effectLst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548739" y="2908017"/>
            <a:ext cx="2851700" cy="155376"/>
            <a:chOff x="385274" y="2999400"/>
            <a:chExt cx="2851700" cy="155376"/>
          </a:xfrm>
        </p:grpSpPr>
        <p:sp>
          <p:nvSpPr>
            <p:cNvPr id="86" name="文本框 85"/>
            <p:cNvSpPr txBox="1"/>
            <p:nvPr/>
          </p:nvSpPr>
          <p:spPr>
            <a:xfrm>
              <a:off x="385274" y="3000888"/>
              <a:ext cx="4713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 defTabSz="1219200"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609600" defTabSz="1219200">
                <a:defRPr sz="2400"/>
              </a:lvl2pPr>
              <a:lvl3pPr marL="1219200" defTabSz="1219200">
                <a:defRPr sz="2400"/>
              </a:lvl3pPr>
              <a:lvl4pPr marL="1829435" defTabSz="1219200">
                <a:defRPr sz="2400"/>
              </a:lvl4pPr>
              <a:lvl5pPr marL="2439035" defTabSz="1219200">
                <a:defRPr sz="2400"/>
              </a:lvl5pPr>
              <a:lvl6pPr marL="3048635" defTabSz="1219200">
                <a:defRPr sz="2400"/>
              </a:lvl6pPr>
              <a:lvl7pPr marL="3658235" defTabSz="1219200">
                <a:defRPr sz="2400"/>
              </a:lvl7pPr>
              <a:lvl8pPr marL="4267835" defTabSz="1219200">
                <a:defRPr sz="2400"/>
              </a:lvl8pPr>
              <a:lvl9pPr marL="4878070" defTabSz="1219200">
                <a:defRPr sz="2400"/>
              </a:lvl9pPr>
            </a:lstStyle>
            <a:p>
              <a:pPr defTabSz="1219200">
                <a:defRPr/>
              </a:pPr>
              <a:r>
                <a:rPr lang="en-US" altLang="zh-CN" sz="1000" b="0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IOS</a:t>
              </a:r>
              <a:endParaRPr lang="en-US" altLang="zh-CN" sz="1000" b="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911799" y="2999400"/>
              <a:ext cx="4713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 defTabSz="1219200"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609600" defTabSz="1219200">
                <a:defRPr sz="2400"/>
              </a:lvl2pPr>
              <a:lvl3pPr marL="1219200" defTabSz="1219200">
                <a:defRPr sz="2400"/>
              </a:lvl3pPr>
              <a:lvl4pPr marL="1829435" defTabSz="1219200">
                <a:defRPr sz="2400"/>
              </a:lvl4pPr>
              <a:lvl5pPr marL="2439035" defTabSz="1219200">
                <a:defRPr sz="2400"/>
              </a:lvl5pPr>
              <a:lvl6pPr marL="3048635" defTabSz="1219200">
                <a:defRPr sz="2400"/>
              </a:lvl6pPr>
              <a:lvl7pPr marL="3658235" defTabSz="1219200">
                <a:defRPr sz="2400"/>
              </a:lvl7pPr>
              <a:lvl8pPr marL="4267835" defTabSz="1219200">
                <a:defRPr sz="2400"/>
              </a:lvl8pPr>
              <a:lvl9pPr marL="4878070" defTabSz="1219200">
                <a:defRPr sz="2400"/>
              </a:lvl9pPr>
            </a:lstStyle>
            <a:p>
              <a:pPr defTabSz="1219200">
                <a:defRPr/>
              </a:pPr>
              <a:r>
                <a:rPr lang="en-US" altLang="zh-CN" sz="1000" b="0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WEB</a:t>
              </a:r>
              <a:endParaRPr lang="en-US" altLang="zh-CN" sz="1000" b="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503242" y="3000888"/>
              <a:ext cx="4713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 defTabSz="1219200"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609600" defTabSz="1219200">
                <a:defRPr sz="2400"/>
              </a:lvl2pPr>
              <a:lvl3pPr marL="1219200" defTabSz="1219200">
                <a:defRPr sz="2400"/>
              </a:lvl3pPr>
              <a:lvl4pPr marL="1829435" defTabSz="1219200">
                <a:defRPr sz="2400"/>
              </a:lvl4pPr>
              <a:lvl5pPr marL="2439035" defTabSz="1219200">
                <a:defRPr sz="2400"/>
              </a:lvl5pPr>
              <a:lvl6pPr marL="3048635" defTabSz="1219200">
                <a:defRPr sz="2400"/>
              </a:lvl6pPr>
              <a:lvl7pPr marL="3658235" defTabSz="1219200">
                <a:defRPr sz="2400"/>
              </a:lvl7pPr>
              <a:lvl8pPr marL="4267835" defTabSz="1219200">
                <a:defRPr sz="2400"/>
              </a:lvl8pPr>
              <a:lvl9pPr marL="4878070" defTabSz="1219200">
                <a:defRPr sz="2400"/>
              </a:lvl9pPr>
            </a:lstStyle>
            <a:p>
              <a:pPr defTabSz="1219200">
                <a:defRPr/>
              </a:pPr>
              <a:r>
                <a:rPr lang="en-US" altLang="zh-CN" sz="1000" b="0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Android</a:t>
              </a:r>
              <a:endParaRPr lang="en-US" altLang="zh-CN" sz="1000" b="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2143771" y="3000888"/>
              <a:ext cx="4713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 defTabSz="1219200"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609600" defTabSz="1219200">
                <a:defRPr sz="2400"/>
              </a:lvl2pPr>
              <a:lvl3pPr marL="1219200" defTabSz="1219200">
                <a:defRPr sz="2400"/>
              </a:lvl3pPr>
              <a:lvl4pPr marL="1829435" defTabSz="1219200">
                <a:defRPr sz="2400"/>
              </a:lvl4pPr>
              <a:lvl5pPr marL="2439035" defTabSz="1219200">
                <a:defRPr sz="2400"/>
              </a:lvl5pPr>
              <a:lvl6pPr marL="3048635" defTabSz="1219200">
                <a:defRPr sz="2400"/>
              </a:lvl6pPr>
              <a:lvl7pPr marL="3658235" defTabSz="1219200">
                <a:defRPr sz="2400"/>
              </a:lvl7pPr>
              <a:lvl8pPr marL="4267835" defTabSz="1219200">
                <a:defRPr sz="2400"/>
              </a:lvl8pPr>
              <a:lvl9pPr marL="4878070" defTabSz="1219200">
                <a:defRPr sz="2400"/>
              </a:lvl9pPr>
            </a:lstStyle>
            <a:p>
              <a:pPr defTabSz="1219200">
                <a:defRPr/>
              </a:pPr>
              <a:r>
                <a:rPr lang="zh-CN" altLang="en-US" sz="1000" b="0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小程序</a:t>
              </a:r>
              <a:endParaRPr lang="en-US" altLang="zh-CN" sz="1000" b="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2765627" y="3000888"/>
              <a:ext cx="4713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 defTabSz="1219200"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609600" defTabSz="1219200">
                <a:defRPr sz="2400"/>
              </a:lvl2pPr>
              <a:lvl3pPr marL="1219200" defTabSz="1219200">
                <a:defRPr sz="2400"/>
              </a:lvl3pPr>
              <a:lvl4pPr marL="1829435" defTabSz="1219200">
                <a:defRPr sz="2400"/>
              </a:lvl4pPr>
              <a:lvl5pPr marL="2439035" defTabSz="1219200">
                <a:defRPr sz="2400"/>
              </a:lvl5pPr>
              <a:lvl6pPr marL="3048635" defTabSz="1219200">
                <a:defRPr sz="2400"/>
              </a:lvl6pPr>
              <a:lvl7pPr marL="3658235" defTabSz="1219200">
                <a:defRPr sz="2400"/>
              </a:lvl7pPr>
              <a:lvl8pPr marL="4267835" defTabSz="1219200">
                <a:defRPr sz="2400"/>
              </a:lvl8pPr>
              <a:lvl9pPr marL="4878070" defTabSz="1219200">
                <a:defRPr sz="2400"/>
              </a:lvl9pPr>
            </a:lstStyle>
            <a:p>
              <a:pPr defTabSz="1219200">
                <a:defRPr/>
              </a:pPr>
              <a:r>
                <a:rPr lang="en-US" altLang="zh-CN" sz="1000" b="0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…</a:t>
              </a:r>
              <a:endParaRPr lang="en-US" altLang="zh-CN" sz="1000" b="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91" name="图片 90" descr="背景图案&#10;&#10;描述已自动生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829017" y="4447843"/>
            <a:ext cx="172393" cy="1612586"/>
          </a:xfrm>
          <a:prstGeom prst="rect">
            <a:avLst/>
          </a:prstGeom>
        </p:spPr>
      </p:pic>
      <p:pic>
        <p:nvPicPr>
          <p:cNvPr id="92" name="图片 91" descr="背景图案&#10;&#10;描述已自动生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392919" y="3723634"/>
            <a:ext cx="138868" cy="1298989"/>
          </a:xfrm>
          <a:prstGeom prst="rect">
            <a:avLst/>
          </a:prstGeom>
        </p:spPr>
      </p:pic>
      <p:pic>
        <p:nvPicPr>
          <p:cNvPr id="93" name="图片 92" descr="背景图案&#10;&#10;描述已自动生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274079" y="3607854"/>
            <a:ext cx="172393" cy="1612586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1217329" y="4685459"/>
            <a:ext cx="2977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openInula</a:t>
            </a:r>
            <a:endParaRPr lang="zh-CN" alt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图片 9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61"/>
          <a:stretch>
            <a:fillRect/>
          </a:stretch>
        </p:blipFill>
        <p:spPr>
          <a:xfrm>
            <a:off x="8975526" y="3622390"/>
            <a:ext cx="924830" cy="442821"/>
          </a:xfrm>
          <a:prstGeom prst="rect">
            <a:avLst/>
          </a:prstGeom>
        </p:spPr>
      </p:pic>
      <p:sp>
        <p:nvSpPr>
          <p:cNvPr id="99" name="文本框 98"/>
          <p:cNvSpPr txBox="1"/>
          <p:nvPr/>
        </p:nvSpPr>
        <p:spPr>
          <a:xfrm>
            <a:off x="8922057" y="3994799"/>
            <a:ext cx="2977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openInula</a:t>
            </a:r>
            <a:endParaRPr lang="zh-CN" alt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1006628" y="120752"/>
            <a:ext cx="4936354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大模型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179" y="1150177"/>
            <a:ext cx="10959607" cy="5433832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744" y="851994"/>
            <a:ext cx="4762500" cy="47339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45"/>
          <a:stretch>
            <a:fillRect/>
          </a:stretch>
        </p:blipFill>
        <p:spPr>
          <a:xfrm>
            <a:off x="8247787" y="2274953"/>
            <a:ext cx="2497371" cy="118950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47787" y="3349490"/>
            <a:ext cx="2977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openInula</a:t>
            </a:r>
            <a:endParaRPr lang="zh-CN" altLang="en-US" sz="4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箭头: 右 9"/>
          <p:cNvSpPr/>
          <p:nvPr/>
        </p:nvSpPr>
        <p:spPr>
          <a:xfrm>
            <a:off x="6300340" y="2944495"/>
            <a:ext cx="1695450" cy="56161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486494" y="2575163"/>
            <a:ext cx="227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如何赋能？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434229" y="5479716"/>
            <a:ext cx="23342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AI </a:t>
            </a:r>
            <a:r>
              <a:rPr lang="zh-CN" alt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暴力美学</a:t>
            </a:r>
            <a:endParaRPr lang="zh-CN" alt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3"/>
          <p:cNvSpPr txBox="1"/>
          <p:nvPr/>
        </p:nvSpPr>
        <p:spPr>
          <a:xfrm>
            <a:off x="1006628" y="120752"/>
            <a:ext cx="4936354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前端框架调试特点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195" y="1552575"/>
            <a:ext cx="6057900" cy="375285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959889" y="2012337"/>
            <a:ext cx="2653268" cy="93663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等线" panose="0201060003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43764" y="3408736"/>
            <a:ext cx="2072331" cy="132466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等线" panose="0201060003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325961" y="3097382"/>
            <a:ext cx="525830" cy="27602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等线" panose="0201060003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41278" y="2172786"/>
            <a:ext cx="2773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/>
              <a:t>页面显示图像</a:t>
            </a: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/>
              <a:t>源码执行过程</a:t>
            </a: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/>
              <a:t>组件属性和状态</a:t>
            </a:r>
            <a:endParaRPr lang="zh-CN" altLang="en-US" sz="2400" dirty="0"/>
          </a:p>
        </p:txBody>
      </p:sp>
      <p:cxnSp>
        <p:nvCxnSpPr>
          <p:cNvPr id="19" name="直接箭头连接符 18"/>
          <p:cNvCxnSpPr>
            <a:stCxn id="13" idx="3"/>
          </p:cNvCxnSpPr>
          <p:nvPr/>
        </p:nvCxnSpPr>
        <p:spPr>
          <a:xfrm flipV="1">
            <a:off x="5613157" y="2389426"/>
            <a:ext cx="2652487" cy="912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17" idx="3"/>
          </p:cNvCxnSpPr>
          <p:nvPr/>
        </p:nvCxnSpPr>
        <p:spPr>
          <a:xfrm flipV="1">
            <a:off x="2851791" y="3133240"/>
            <a:ext cx="5413853" cy="10215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16" idx="3"/>
          </p:cNvCxnSpPr>
          <p:nvPr/>
        </p:nvCxnSpPr>
        <p:spPr>
          <a:xfrm flipV="1">
            <a:off x="7316095" y="3863902"/>
            <a:ext cx="949549" cy="2071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997" y="419101"/>
            <a:ext cx="2671547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基本流程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内容占位符 2"/>
          <p:cNvSpPr txBox="1"/>
          <p:nvPr/>
        </p:nvSpPr>
        <p:spPr>
          <a:xfrm>
            <a:off x="1153603" y="2204666"/>
            <a:ext cx="10058400" cy="4023360"/>
          </a:xfrm>
          <a:prstGeom prst="rect">
            <a:avLst/>
          </a:prstGeom>
        </p:spPr>
        <p:txBody>
          <a:bodyPr vert="horz" lIns="0" tIns="180000" rIns="0" bIns="180000" rtlCol="0">
            <a:normAutofit/>
          </a:bodyPr>
          <a:lstStyle>
            <a:lvl1pPr marL="179705" indent="35750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  <a:defRPr lang="zh-CN" alt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575" indent="35750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u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4080" indent="365125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u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9205" indent="357505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u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16075" indent="358775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u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2605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+mj-lt"/>
              <a:buAutoNum type="arabicPeriod"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erif Pro"/>
                <a:cs typeface="+mn-cs"/>
              </a:rPr>
              <a:t>点击“开始录制”，</a:t>
            </a:r>
            <a:r>
              <a:rPr lang="zh-CN" altLang="en-US" dirty="0">
                <a:solidFill>
                  <a:schemeClr val="tx1"/>
                </a:solidFill>
                <a:latin typeface="Source Serif Pro"/>
              </a:rPr>
              <a:t>开发者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erif Pro"/>
                <a:cs typeface="+mn-cs"/>
              </a:rPr>
              <a:t>在浏览器上手动操作页面，引发问题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erif Pro"/>
              <a:cs typeface="+mn-cs"/>
            </a:endParaRPr>
          </a:p>
          <a:p>
            <a:pPr marL="522605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+mj-lt"/>
              <a:buAutoNum type="arabicPeriod"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erif Pro"/>
                <a:cs typeface="+mn-cs"/>
              </a:rPr>
              <a:t>点击“停止录制”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erif Pro"/>
              <a:cs typeface="+mn-cs"/>
            </a:endParaRPr>
          </a:p>
          <a:p>
            <a:pPr marL="522605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+mj-lt"/>
              <a:buAutoNum type="arabicPeriod"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erif Pro"/>
                <a:cs typeface="+mn-cs"/>
              </a:rPr>
              <a:t>进行“回放”，回放中记录了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erif Pro"/>
              <a:cs typeface="+mn-cs"/>
            </a:endParaRPr>
          </a:p>
          <a:p>
            <a:pPr marL="879475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Tx/>
              <a:buFont typeface="+mj-lt"/>
              <a:buAutoNum type="alphaLcPeriod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erif Pro"/>
                <a:cs typeface="+mn-cs"/>
              </a:rPr>
              <a:t>页面截图与时间戳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erif Pro"/>
              <a:cs typeface="+mn-cs"/>
            </a:endParaRPr>
          </a:p>
          <a:p>
            <a:pPr marL="879475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Tx/>
              <a:buFont typeface="+mj-lt"/>
              <a:buAutoNum type="alphaLcPeriod"/>
              <a:defRPr/>
            </a:pPr>
            <a:r>
              <a:rPr lang="en-US" altLang="zh-CN" sz="1800" dirty="0" err="1">
                <a:solidFill>
                  <a:schemeClr val="tx1"/>
                </a:solidFill>
                <a:latin typeface="Source Serif Pro"/>
              </a:rPr>
              <a:t>Inula</a:t>
            </a:r>
            <a:r>
              <a:rPr lang="en-US" altLang="zh-CN" sz="1800" dirty="0">
                <a:solidFill>
                  <a:schemeClr val="tx1"/>
                </a:solidFill>
                <a:latin typeface="Source Serif Pro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erif Pro"/>
                <a:cs typeface="+mn-cs"/>
              </a:rPr>
              <a:t>组件状态及其变化（包括组件的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erif Pro"/>
                <a:cs typeface="+mn-cs"/>
              </a:rPr>
              <a:t>prop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erif Pro"/>
                <a:cs typeface="+mn-cs"/>
              </a:rPr>
              <a:t>、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erif Pro"/>
                <a:cs typeface="+mn-cs"/>
              </a:rPr>
              <a:t>hook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erif Pro"/>
                <a:cs typeface="+mn-cs"/>
              </a:rPr>
              <a:t>等等）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erif Pro"/>
              <a:cs typeface="+mn-cs"/>
            </a:endParaRPr>
          </a:p>
          <a:p>
            <a:pPr marL="879475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Tx/>
              <a:buFont typeface="+mj-lt"/>
              <a:buAutoNum type="alphaLcPeriod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erif Pro"/>
                <a:cs typeface="+mn-cs"/>
              </a:rPr>
              <a:t>期间执行的</a:t>
            </a:r>
            <a:r>
              <a:rPr lang="en-US" altLang="zh-CN" sz="1800" dirty="0">
                <a:solidFill>
                  <a:schemeClr val="tx1"/>
                </a:solidFill>
                <a:latin typeface="Source Serif Pro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Source Serif Pro"/>
              </a:rPr>
              <a:t>openInula</a:t>
            </a:r>
            <a:r>
              <a:rPr lang="en-US" altLang="zh-CN" sz="1800" dirty="0">
                <a:solidFill>
                  <a:schemeClr val="tx1"/>
                </a:solidFill>
                <a:latin typeface="Source Serif Pro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erif Pro"/>
                <a:cs typeface="+mn-cs"/>
              </a:rPr>
              <a:t>源码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erif Pro"/>
              <a:cs typeface="+mn-cs"/>
            </a:endParaRPr>
          </a:p>
          <a:p>
            <a:pPr marL="522605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+mj-lt"/>
              <a:buAutoNum type="arabicPeriod"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erif Pro"/>
                <a:cs typeface="+mn-cs"/>
              </a:rPr>
              <a:t>在某一个时间戳，对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erif Pro"/>
                <a:cs typeface="+mn-cs"/>
              </a:rPr>
              <a:t>LLM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erif Pro"/>
                <a:cs typeface="+mn-cs"/>
              </a:rPr>
              <a:t>进行提问，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erif Pro"/>
                <a:cs typeface="+mn-cs"/>
              </a:rPr>
              <a:t>LLM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erif Pro"/>
                <a:cs typeface="+mn-cs"/>
              </a:rPr>
              <a:t>会追溯界面的变化与响应的源码，提出可能的假设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urce Serif Pro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14579" y="1571141"/>
            <a:ext cx="9997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/>
              <a:t>结合</a:t>
            </a:r>
            <a:r>
              <a:rPr lang="en-US" altLang="zh-CN" sz="2400" b="1" dirty="0"/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Record &amp; Replay </a:t>
            </a:r>
            <a:r>
              <a:rPr lang="zh-CN" altLang="en-US" sz="2400" b="1" dirty="0"/>
              <a:t>与</a:t>
            </a:r>
            <a:r>
              <a:rPr lang="zh-CN" altLang="en-US" sz="2400" b="1" dirty="0">
                <a:solidFill>
                  <a:srgbClr val="FF0000"/>
                </a:solidFill>
              </a:rPr>
              <a:t>源码追踪</a:t>
            </a:r>
            <a:r>
              <a:rPr lang="zh-CN" altLang="en-US" sz="2400" b="1" dirty="0"/>
              <a:t>对 </a:t>
            </a:r>
            <a:r>
              <a:rPr lang="en-US" altLang="zh-CN" sz="2400" b="1" dirty="0" err="1"/>
              <a:t>openInula</a:t>
            </a:r>
            <a:r>
              <a:rPr lang="en-US" altLang="zh-CN" sz="2400" b="1" dirty="0"/>
              <a:t> </a:t>
            </a:r>
            <a:r>
              <a:rPr lang="zh-CN" altLang="en-US" sz="2400" b="1" dirty="0"/>
              <a:t>框架进行交互式调试</a:t>
            </a:r>
            <a:endParaRPr lang="zh-CN" altLang="en-US" sz="2400" b="1" dirty="0"/>
          </a:p>
        </p:txBody>
      </p:sp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634826" y="0"/>
            <a:ext cx="2241598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案例演示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547" y="2371834"/>
            <a:ext cx="2871000" cy="3600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097" y="2371834"/>
            <a:ext cx="2770567" cy="3600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33" y="2375760"/>
            <a:ext cx="2770567" cy="3600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396171" y="2281645"/>
            <a:ext cx="3123752" cy="3788229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536504" y="2281645"/>
            <a:ext cx="3123752" cy="3788229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676840" y="2281645"/>
            <a:ext cx="3123752" cy="3788229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93789" y="1008885"/>
            <a:ext cx="11404421" cy="1069994"/>
          </a:xfrm>
          <a:prstGeom prst="rect">
            <a:avLst/>
          </a:prstGeom>
          <a:solidFill>
            <a:schemeClr val="accent6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461065" y="1106925"/>
            <a:ext cx="10535480" cy="1113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65455" lvl="0" indent="-285750" defTabSz="914400">
              <a:spcBef>
                <a:spcPts val="18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Source Serif Pro"/>
              </a:rPr>
              <a:t>项目：一个简单的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Source Serif Pro"/>
              </a:rPr>
              <a:t> To-do App</a:t>
            </a:r>
            <a:endParaRPr lang="en-US" altLang="zh-CN" dirty="0">
              <a:solidFill>
                <a:srgbClr val="000000">
                  <a:lumMod val="75000"/>
                  <a:lumOff val="25000"/>
                </a:srgbClr>
              </a:solidFill>
              <a:latin typeface="Source Serif Pro"/>
            </a:endParaRPr>
          </a:p>
          <a:p>
            <a:pPr marL="465455" lvl="0" indent="-285750" defTabSz="914400">
              <a:spcBef>
                <a:spcPts val="18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Source Serif Pro"/>
              </a:rPr>
              <a:t>要调试的问题：点击某个 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Source Serif Pro"/>
              </a:rPr>
              <a:t>To-do 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Source Serif Pro"/>
              </a:rPr>
              <a:t>项的 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Source Serif Pro"/>
              </a:rPr>
              <a:t>Edit 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Source Serif Pro"/>
              </a:rPr>
              <a:t>按钮；然后编辑名称；再点击 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Source Serif Pro"/>
              </a:rPr>
              <a:t>Save 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Source Serif Pro"/>
              </a:rPr>
              <a:t>按钮，却没有响应</a:t>
            </a:r>
            <a:endParaRPr lang="en-US" altLang="zh-CN" dirty="0">
              <a:solidFill>
                <a:srgbClr val="000000">
                  <a:lumMod val="75000"/>
                  <a:lumOff val="25000"/>
                </a:srgbClr>
              </a:solidFill>
              <a:latin typeface="Source Serif Pro"/>
            </a:endParaRPr>
          </a:p>
          <a:p>
            <a:pPr algn="l"/>
            <a:endParaRPr kumimoji="1"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直接箭头连接符 43"/>
          <p:cNvCxnSpPr/>
          <p:nvPr/>
        </p:nvCxnSpPr>
        <p:spPr>
          <a:xfrm>
            <a:off x="3680012" y="4232793"/>
            <a:ext cx="7178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3646299" y="3857354"/>
            <a:ext cx="1028701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+mj-lt"/>
                <a:ea typeface="+mj-ea"/>
              </a:rPr>
              <a:t>点击</a:t>
            </a:r>
            <a:r>
              <a:rPr lang="en-US" altLang="zh-CN" sz="1400" dirty="0">
                <a:latin typeface="+mj-lt"/>
                <a:ea typeface="+mj-ea"/>
              </a:rPr>
              <a:t> Edit</a:t>
            </a:r>
            <a:endParaRPr lang="zh-CN" altLang="en-US" sz="1400" dirty="0">
              <a:latin typeface="+mj-lt"/>
              <a:ea typeface="+mj-ea"/>
            </a:endParaRP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7832644" y="4228381"/>
            <a:ext cx="7178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7798931" y="3852942"/>
            <a:ext cx="1028701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+mj-lt"/>
                <a:ea typeface="+mj-ea"/>
              </a:rPr>
              <a:t>编辑名称</a:t>
            </a:r>
            <a:endParaRPr lang="zh-CN" altLang="en-US" sz="1400" dirty="0">
              <a:latin typeface="+mj-lt"/>
              <a:ea typeface="+mj-ea"/>
            </a:endParaRPr>
          </a:p>
        </p:txBody>
      </p:sp>
      <p:sp>
        <p:nvSpPr>
          <p:cNvPr id="48" name="对话气泡: 矩形 47"/>
          <p:cNvSpPr/>
          <p:nvPr/>
        </p:nvSpPr>
        <p:spPr>
          <a:xfrm>
            <a:off x="10605817" y="3690456"/>
            <a:ext cx="1144562" cy="470263"/>
          </a:xfrm>
          <a:prstGeom prst="wedgeRectCallout">
            <a:avLst/>
          </a:prstGeom>
          <a:noFill/>
          <a:ln w="28575">
            <a:solidFill>
              <a:srgbClr val="D339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点击</a:t>
            </a:r>
            <a:r>
              <a:rPr lang="en-US" altLang="zh-CN" sz="1600" dirty="0">
                <a:solidFill>
                  <a:schemeClr val="tx1"/>
                </a:solidFill>
              </a:rPr>
              <a:t>Save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（无响应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PA" val="v5.2.11"/>
</p:tagLst>
</file>

<file path=ppt/tags/tag34.xml><?xml version="1.0" encoding="utf-8"?>
<p:tagLst xmlns:p="http://schemas.openxmlformats.org/presentationml/2006/main">
  <p:tag name="PA" val="v5.2.11"/>
</p:tagLst>
</file>

<file path=ppt/tags/tag35.xml><?xml version="1.0" encoding="utf-8"?>
<p:tagLst xmlns:p="http://schemas.openxmlformats.org/presentationml/2006/main">
  <p:tag name="PA" val="v5.2.11"/>
</p:tagLst>
</file>

<file path=ppt/tags/tag36.xml><?xml version="1.0" encoding="utf-8"?>
<p:tagLst xmlns:p="http://schemas.openxmlformats.org/presentationml/2006/main">
  <p:tag name="PA" val="v5.2.11"/>
</p:tagLst>
</file>

<file path=ppt/tags/tag37.xml><?xml version="1.0" encoding="utf-8"?>
<p:tagLst xmlns:p="http://schemas.openxmlformats.org/presentationml/2006/main">
  <p:tag name="PA" val="v5.2.11"/>
</p:tagLst>
</file>

<file path=ppt/tags/tag38.xml><?xml version="1.0" encoding="utf-8"?>
<p:tagLst xmlns:p="http://schemas.openxmlformats.org/presentationml/2006/main">
  <p:tag name="PA" val="v5.2.11"/>
</p:tagLst>
</file>

<file path=ppt/tags/tag39.xml><?xml version="1.0" encoding="utf-8"?>
<p:tagLst xmlns:p="http://schemas.openxmlformats.org/presentationml/2006/main">
  <p:tag name="PA" val="v5.2.11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PA" val="v5.2.11"/>
</p:tagLst>
</file>

<file path=ppt/tags/tag41.xml><?xml version="1.0" encoding="utf-8"?>
<p:tagLst xmlns:p="http://schemas.openxmlformats.org/presentationml/2006/main">
  <p:tag name="PA" val="v5.2.1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PP_MARK_KEY" val="37ef33ad-325e-480b-bfea-46684073dd51"/>
  <p:tag name="COMMONDATA" val="eyJoZGlkIjoiOGU3NzUzOGI1MzE5NDVhYzhlYTAxN2E5YWM2ZDEzN2UifQ=="/>
  <p:tag name="commondata" val="eyJoZGlkIjoiNTMxZDk1ZWEyMTI3MTg4NzM3NTAzNGQzN2RlZWIxZmI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1965</Words>
  <Application>WPS 演示</Application>
  <PresentationFormat>宽屏</PresentationFormat>
  <Paragraphs>327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8" baseType="lpstr">
      <vt:lpstr>Arial</vt:lpstr>
      <vt:lpstr>宋体</vt:lpstr>
      <vt:lpstr>Wingdings</vt:lpstr>
      <vt:lpstr>黑体</vt:lpstr>
      <vt:lpstr>阿里巴巴普惠体 R</vt:lpstr>
      <vt:lpstr>微软雅黑</vt:lpstr>
      <vt:lpstr>-apple-system</vt:lpstr>
      <vt:lpstr>Segoe Print</vt:lpstr>
      <vt:lpstr>Arial</vt:lpstr>
      <vt:lpstr>等线</vt:lpstr>
      <vt:lpstr>Calibri</vt:lpstr>
      <vt:lpstr>Source Serif Pro</vt:lpstr>
      <vt:lpstr>思源黑体</vt:lpstr>
      <vt:lpstr>Source Sans Pro</vt:lpstr>
      <vt:lpstr>Calibri</vt:lpstr>
      <vt:lpstr>Raleway</vt:lpstr>
      <vt:lpstr>Arial Unicode MS</vt:lpstr>
      <vt:lpstr>等线 Light</vt:lpstr>
      <vt:lpstr>Office 主题​​</vt:lpstr>
      <vt:lpstr>大语言模型驱动的人机协同前端调试技术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第七届中国开源年会 通用PPT模板</dc:title>
  <dc:creator>Teatee Grace</dc:creator>
  <cp:lastModifiedBy>慢慢与吟</cp:lastModifiedBy>
  <cp:revision>49</cp:revision>
  <dcterms:created xsi:type="dcterms:W3CDTF">2022-06-28T09:26:00Z</dcterms:created>
  <dcterms:modified xsi:type="dcterms:W3CDTF">2023-10-26T08:17:41Z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C8A33F8E81B9421595D2527E982A8F26_13</vt:lpwstr>
  </property>
  <property fmtid="{D5CDD505-2E9C-101B-9397-08002B2CF9AE}" pid="3" name="KSOProductBuildVer">
    <vt:lpwstr>2052-12.1.0.15712</vt:lpwstr>
  </property>
  <property fmtid="{D5CDD505-2E9C-101B-9397-08002B2CF9AE}" pid="4" name="_2015_ms_pID_725343">
    <vt:lpwstr>(3)7NMs0nRX8w5yLYdMTJ1A5Q1gSuuQF0gEx2w2jNVAdBQJL1s1F4kI6aL4dv123Ozzt9IBZ2YV
OwtCJqe9nqXGWOSgsRl6XRlcfeN4ml8COqYYZJ2YnMaJ0VAk69d6kpeW5970Q6Lm3Wu+Fksi
ohtkIu2kzLowlhT0mjGR4rRYJ78QmmgJ3dx5kUtPchfbw8c/WELMVgkWJdeMsw/1N1Od7fa/
fB4e3t0mtcus29S6gm</vt:lpwstr>
  </property>
  <property fmtid="{D5CDD505-2E9C-101B-9397-08002B2CF9AE}" pid="5" name="_2015_ms_pID_7253431">
    <vt:lpwstr>uWm9t8O9+0TDpDtTXoQIfz4+Q40ox636DlazbMS4NQ0oAMmEfN+J8K
UrxpgjtM3DSY58Ditfov32tPQSkRG8pjDiBP6EP75yig4RYliFZQanByiy/OyfY2lLUyDN3e
KQj4t+5oB2ivFnRmBC0jH3UfDEnGb3OSK0eafGAU1BPApMutAii34HwYxL7CuvjTEl5Y4jnv
H5GrMPJO0nac6UbkEl4BLYuH5aGaDf64owAc</vt:lpwstr>
  </property>
  <property fmtid="{D5CDD505-2E9C-101B-9397-08002B2CF9AE}" pid="6" name="_2015_ms_pID_7253432">
    <vt:lpwstr>pg==</vt:lpwstr>
  </property>
</Properties>
</file>