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0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1.xml" ContentType="application/vnd.openxmlformats-officedocument.presentationml.tags+xml"/>
  <Override PartName="/ppt/notesSlides/notesSlide1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6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7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9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34"/>
  </p:notesMasterIdLst>
  <p:sldIdLst>
    <p:sldId id="256" r:id="rId3"/>
    <p:sldId id="258" r:id="rId4"/>
    <p:sldId id="844" r:id="rId5"/>
    <p:sldId id="850" r:id="rId6"/>
    <p:sldId id="852" r:id="rId7"/>
    <p:sldId id="853" r:id="rId8"/>
    <p:sldId id="854" r:id="rId9"/>
    <p:sldId id="259" r:id="rId10"/>
    <p:sldId id="851" r:id="rId11"/>
    <p:sldId id="856" r:id="rId12"/>
    <p:sldId id="857" r:id="rId13"/>
    <p:sldId id="855" r:id="rId14"/>
    <p:sldId id="858" r:id="rId15"/>
    <p:sldId id="859" r:id="rId16"/>
    <p:sldId id="860" r:id="rId17"/>
    <p:sldId id="861" r:id="rId18"/>
    <p:sldId id="862" r:id="rId19"/>
    <p:sldId id="863" r:id="rId20"/>
    <p:sldId id="864" r:id="rId21"/>
    <p:sldId id="875" r:id="rId22"/>
    <p:sldId id="865" r:id="rId23"/>
    <p:sldId id="262" r:id="rId24"/>
    <p:sldId id="866" r:id="rId25"/>
    <p:sldId id="867" r:id="rId26"/>
    <p:sldId id="878" r:id="rId27"/>
    <p:sldId id="869" r:id="rId28"/>
    <p:sldId id="880" r:id="rId29"/>
    <p:sldId id="883" r:id="rId30"/>
    <p:sldId id="882" r:id="rId31"/>
    <p:sldId id="871" r:id="rId32"/>
    <p:sldId id="849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B1"/>
    <a:srgbClr val="445185"/>
    <a:srgbClr val="FFE5CB"/>
    <a:srgbClr val="A5D7F2"/>
    <a:srgbClr val="6EAAC6"/>
    <a:srgbClr val="5AB0D8"/>
    <a:srgbClr val="36A9E3"/>
    <a:srgbClr val="B7DFF4"/>
    <a:srgbClr val="3B87B0"/>
    <a:srgbClr val="FF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1" autoAdjust="0"/>
    <p:restoredTop sz="81284"/>
  </p:normalViewPr>
  <p:slideViewPr>
    <p:cSldViewPr snapToGrid="0">
      <p:cViewPr varScale="1">
        <p:scale>
          <a:sx n="103" d="100"/>
          <a:sy n="103" d="100"/>
        </p:scale>
        <p:origin x="14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2E383-4A46-0E47-8382-6F5DE782AD79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AC18113C-A3CB-EF41-B542-D240D4844D9D}">
      <dgm:prSet phldrT="[文本]"/>
      <dgm:spPr/>
      <dgm:t>
        <a:bodyPr/>
        <a:lstStyle/>
        <a:p>
          <a:r>
            <a:rPr lang="en-US" altLang="zh-CN" b="1" dirty="0">
              <a:latin typeface="PingFang SC" panose="020B0400000000000000" pitchFamily="34" charset="-122"/>
              <a:ea typeface="PingFang SC" panose="020B0400000000000000" pitchFamily="34" charset="-122"/>
            </a:rPr>
            <a:t>?</a:t>
          </a:r>
          <a:endParaRPr lang="zh-CN" altLang="en-US" b="1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8D8868AC-D303-8D46-88B4-2559E8CCF62D}" type="parTrans" cxnId="{0AFAEB91-C47D-A145-807D-5D96863363E0}">
      <dgm:prSet/>
      <dgm:spPr/>
      <dgm:t>
        <a:bodyPr/>
        <a:lstStyle/>
        <a:p>
          <a:endParaRPr lang="zh-CN" altLang="en-US"/>
        </a:p>
      </dgm:t>
    </dgm:pt>
    <dgm:pt modelId="{533878F3-73BD-2747-9692-B5D041164C96}" type="sibTrans" cxnId="{0AFAEB91-C47D-A145-807D-5D96863363E0}">
      <dgm:prSet/>
      <dgm:spPr/>
      <dgm:t>
        <a:bodyPr/>
        <a:lstStyle/>
        <a:p>
          <a:endParaRPr lang="zh-CN" altLang="en-US"/>
        </a:p>
      </dgm:t>
    </dgm:pt>
    <dgm:pt modelId="{67378209-24B8-DA4C-A5B4-53E71ACD7B81}">
      <dgm:prSet phldrT="[文本]"/>
      <dgm:spPr/>
      <dgm:t>
        <a:bodyPr/>
        <a:lstStyle/>
        <a:p>
          <a:r>
            <a:rPr lang="en-US" altLang="zh-CN" b="1" dirty="0">
              <a:latin typeface="PingFang SC" panose="020B0400000000000000" pitchFamily="34" charset="-122"/>
              <a:ea typeface="PingFang SC" panose="020B0400000000000000" pitchFamily="34" charset="-122"/>
            </a:rPr>
            <a:t>Git Client</a:t>
          </a:r>
          <a:endParaRPr lang="zh-CN" altLang="en-US" b="1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E10C75C5-26A7-4046-AC42-91FDCA34AA37}" type="parTrans" cxnId="{C092E69C-A72B-D04B-A02A-A74E7D744F6B}">
      <dgm:prSet/>
      <dgm:spPr/>
      <dgm:t>
        <a:bodyPr/>
        <a:lstStyle/>
        <a:p>
          <a:endParaRPr lang="zh-CN" altLang="en-US"/>
        </a:p>
      </dgm:t>
    </dgm:pt>
    <dgm:pt modelId="{0FC54A77-5ACD-7343-8390-06803FF782B9}" type="sibTrans" cxnId="{C092E69C-A72B-D04B-A02A-A74E7D744F6B}">
      <dgm:prSet/>
      <dgm:spPr/>
      <dgm:t>
        <a:bodyPr/>
        <a:lstStyle/>
        <a:p>
          <a:endParaRPr lang="zh-CN" altLang="en-US"/>
        </a:p>
      </dgm:t>
    </dgm:pt>
    <dgm:pt modelId="{2372AAC0-197F-604A-9616-C7F2897A6B2A}">
      <dgm:prSet phldrT="[文本]" custT="1"/>
      <dgm:spPr/>
      <dgm:t>
        <a:bodyPr/>
        <a:lstStyle/>
        <a:p>
          <a:r>
            <a:rPr lang="en-US" altLang="zh-CN" sz="1600" b="1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Git Compatible </a:t>
          </a:r>
          <a:r>
            <a:rPr lang="en-US" altLang="zh-CN" sz="1600" b="1" i="0" kern="1200" dirty="0">
              <a:solidFill>
                <a:prstClr val="white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Times New Roman" panose="02020603050405020304" pitchFamily="18" charset="0"/>
            </a:rPr>
            <a:t>Server</a:t>
          </a:r>
          <a:endParaRPr lang="zh-CN" altLang="en-US" sz="1600" b="1" i="0" kern="1200" dirty="0">
            <a:solidFill>
              <a:prstClr val="white"/>
            </a:solidFill>
            <a:latin typeface="PingFang SC" panose="020B0400000000000000" pitchFamily="34" charset="-122"/>
            <a:ea typeface="PingFang SC" panose="020B0400000000000000" pitchFamily="34" charset="-122"/>
            <a:cs typeface="Times New Roman" panose="02020603050405020304" pitchFamily="18" charset="0"/>
          </a:endParaRPr>
        </a:p>
      </dgm:t>
    </dgm:pt>
    <dgm:pt modelId="{B7C60AE9-0F9D-FD4A-887F-60CA4CA80174}" type="parTrans" cxnId="{B0F79171-44A5-E248-9DBB-FE3AEFD2F6F8}">
      <dgm:prSet/>
      <dgm:spPr/>
      <dgm:t>
        <a:bodyPr/>
        <a:lstStyle/>
        <a:p>
          <a:endParaRPr lang="zh-CN" altLang="en-US"/>
        </a:p>
      </dgm:t>
    </dgm:pt>
    <dgm:pt modelId="{174AC15F-79F4-114B-B02D-AADCA16DC56E}" type="sibTrans" cxnId="{B0F79171-44A5-E248-9DBB-FE3AEFD2F6F8}">
      <dgm:prSet/>
      <dgm:spPr/>
      <dgm:t>
        <a:bodyPr/>
        <a:lstStyle/>
        <a:p>
          <a:endParaRPr lang="zh-CN" altLang="en-US"/>
        </a:p>
      </dgm:t>
    </dgm:pt>
    <dgm:pt modelId="{E0F76484-27BB-194D-A93D-19DCFAE45545}">
      <dgm:prSet phldrT="[文本]"/>
      <dgm:spPr/>
      <dgm:t>
        <a:bodyPr/>
        <a:lstStyle/>
        <a:p>
          <a:r>
            <a:rPr lang="en-US" altLang="zh-CN" b="1" dirty="0">
              <a:latin typeface="PingFang SC" panose="020B0400000000000000" pitchFamily="34" charset="-122"/>
              <a:ea typeface="PingFang SC" panose="020B0400000000000000" pitchFamily="34" charset="-122"/>
            </a:rPr>
            <a:t>Horizontal Scaling Storage</a:t>
          </a:r>
          <a:endParaRPr lang="zh-CN" altLang="en-US" b="1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5D45ECC6-E4B8-0440-8FB5-55C7FDB02D0D}" type="parTrans" cxnId="{A01CFE2C-CB0E-204C-844A-E58DFA77F350}">
      <dgm:prSet/>
      <dgm:spPr/>
      <dgm:t>
        <a:bodyPr/>
        <a:lstStyle/>
        <a:p>
          <a:endParaRPr lang="zh-CN" altLang="en-US"/>
        </a:p>
      </dgm:t>
    </dgm:pt>
    <dgm:pt modelId="{C407715A-7E07-4446-8BA6-7E38E6159C33}" type="sibTrans" cxnId="{A01CFE2C-CB0E-204C-844A-E58DFA77F350}">
      <dgm:prSet/>
      <dgm:spPr/>
      <dgm:t>
        <a:bodyPr/>
        <a:lstStyle/>
        <a:p>
          <a:endParaRPr lang="zh-CN" altLang="en-US"/>
        </a:p>
      </dgm:t>
    </dgm:pt>
    <dgm:pt modelId="{77EA5765-C011-0347-9FCE-F520347F9E4A}">
      <dgm:prSet/>
      <dgm:spPr/>
      <dgm:t>
        <a:bodyPr/>
        <a:lstStyle/>
        <a:p>
          <a:r>
            <a:rPr lang="en-US" altLang="zh-CN" b="1" dirty="0">
              <a:latin typeface="PingFang SC" panose="020B0400000000000000" pitchFamily="34" charset="-122"/>
              <a:ea typeface="PingFang SC" panose="020B0400000000000000" pitchFamily="34" charset="-122"/>
            </a:rPr>
            <a:t>Support p2p</a:t>
          </a:r>
          <a:endParaRPr lang="zh-CN" altLang="en-US" b="1" dirty="0">
            <a:latin typeface="PingFang SC" panose="020B0400000000000000" pitchFamily="34" charset="-122"/>
            <a:ea typeface="PingFang SC" panose="020B0400000000000000" pitchFamily="34" charset="-122"/>
          </a:endParaRPr>
        </a:p>
      </dgm:t>
    </dgm:pt>
    <dgm:pt modelId="{A861A368-C981-1E49-A3AE-F09EB5A40024}" type="parTrans" cxnId="{008A4D0B-D325-3A49-90D2-8C972258315E}">
      <dgm:prSet/>
      <dgm:spPr/>
      <dgm:t>
        <a:bodyPr/>
        <a:lstStyle/>
        <a:p>
          <a:endParaRPr lang="zh-CN" altLang="en-US"/>
        </a:p>
      </dgm:t>
    </dgm:pt>
    <dgm:pt modelId="{0A507AC4-8DF0-BB41-AABA-ADE422AC731C}" type="sibTrans" cxnId="{008A4D0B-D325-3A49-90D2-8C972258315E}">
      <dgm:prSet/>
      <dgm:spPr/>
      <dgm:t>
        <a:bodyPr/>
        <a:lstStyle/>
        <a:p>
          <a:endParaRPr lang="zh-CN" altLang="en-US"/>
        </a:p>
      </dgm:t>
    </dgm:pt>
    <dgm:pt modelId="{CE1D534E-7B1E-1946-8BE5-8E6A6A13C32E}">
      <dgm:prSet/>
      <dgm:spPr/>
      <dgm:t>
        <a:bodyPr/>
        <a:lstStyle/>
        <a:p>
          <a:r>
            <a:rPr lang="en-US" b="1" i="0" dirty="0">
              <a:latin typeface="PingFang SC" panose="020B0400000000000000" pitchFamily="34" charset="-122"/>
              <a:ea typeface="PingFang SC" panose="020B0400000000000000" pitchFamily="34" charset="-122"/>
              <a:cs typeface="Times New Roman" panose="02020603050405020304" pitchFamily="18" charset="0"/>
            </a:rPr>
            <a:t>configure ownership on folder</a:t>
          </a:r>
          <a:endParaRPr lang="zh-CN" altLang="en-US" dirty="0">
            <a:latin typeface="PingFang SC" panose="020B0400000000000000" pitchFamily="34" charset="-122"/>
            <a:ea typeface="PingFang SC" panose="020B0400000000000000" pitchFamily="34" charset="-122"/>
            <a:cs typeface="Times New Roman" panose="02020603050405020304" pitchFamily="18" charset="0"/>
          </a:endParaRPr>
        </a:p>
      </dgm:t>
    </dgm:pt>
    <dgm:pt modelId="{F59F7CEC-DD00-504B-93DA-ACADC1A111F4}" type="parTrans" cxnId="{748B4998-5A9D-934E-B834-7DFC071BEB2F}">
      <dgm:prSet/>
      <dgm:spPr/>
      <dgm:t>
        <a:bodyPr/>
        <a:lstStyle/>
        <a:p>
          <a:endParaRPr lang="zh-CN" altLang="en-US"/>
        </a:p>
      </dgm:t>
    </dgm:pt>
    <dgm:pt modelId="{D599AFE3-A5FA-3E4B-8352-9615C7042841}" type="sibTrans" cxnId="{748B4998-5A9D-934E-B834-7DFC071BEB2F}">
      <dgm:prSet/>
      <dgm:spPr/>
      <dgm:t>
        <a:bodyPr/>
        <a:lstStyle/>
        <a:p>
          <a:endParaRPr lang="zh-CN" altLang="en-US"/>
        </a:p>
      </dgm:t>
    </dgm:pt>
    <dgm:pt modelId="{816ABAAC-8497-5447-9F69-DFB56122E06D}" type="pres">
      <dgm:prSet presAssocID="{5CF2E383-4A46-0E47-8382-6F5DE782AD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F9DF8C-C39E-0648-9D39-B254FA15801F}" type="pres">
      <dgm:prSet presAssocID="{AC18113C-A3CB-EF41-B542-D240D4844D9D}" presName="centerShape" presStyleLbl="node0" presStyleIdx="0" presStyleCnt="1"/>
      <dgm:spPr/>
    </dgm:pt>
    <dgm:pt modelId="{AF34E00B-F421-DC46-B689-DCB1F40936DB}" type="pres">
      <dgm:prSet presAssocID="{E10C75C5-26A7-4046-AC42-91FDCA34AA37}" presName="parTrans" presStyleLbl="bgSibTrans2D1" presStyleIdx="0" presStyleCnt="5"/>
      <dgm:spPr/>
    </dgm:pt>
    <dgm:pt modelId="{29A6A309-AE91-0F46-9EF5-67B0070435E0}" type="pres">
      <dgm:prSet presAssocID="{67378209-24B8-DA4C-A5B4-53E71ACD7B81}" presName="node" presStyleLbl="node1" presStyleIdx="0" presStyleCnt="5">
        <dgm:presLayoutVars>
          <dgm:bulletEnabled val="1"/>
        </dgm:presLayoutVars>
      </dgm:prSet>
      <dgm:spPr/>
    </dgm:pt>
    <dgm:pt modelId="{8F1AC2E3-ACDF-1C4D-A2A9-15E8014E355E}" type="pres">
      <dgm:prSet presAssocID="{B7C60AE9-0F9D-FD4A-887F-60CA4CA80174}" presName="parTrans" presStyleLbl="bgSibTrans2D1" presStyleIdx="1" presStyleCnt="5"/>
      <dgm:spPr/>
    </dgm:pt>
    <dgm:pt modelId="{F216509E-E5D7-0C47-BA2F-904901737356}" type="pres">
      <dgm:prSet presAssocID="{2372AAC0-197F-604A-9616-C7F2897A6B2A}" presName="node" presStyleLbl="node1" presStyleIdx="1" presStyleCnt="5">
        <dgm:presLayoutVars>
          <dgm:bulletEnabled val="1"/>
        </dgm:presLayoutVars>
      </dgm:prSet>
      <dgm:spPr/>
    </dgm:pt>
    <dgm:pt modelId="{A871CF01-D20A-D346-9EC2-076E8F37E9FA}" type="pres">
      <dgm:prSet presAssocID="{5D45ECC6-E4B8-0440-8FB5-55C7FDB02D0D}" presName="parTrans" presStyleLbl="bgSibTrans2D1" presStyleIdx="2" presStyleCnt="5"/>
      <dgm:spPr/>
    </dgm:pt>
    <dgm:pt modelId="{ABEA5CD8-E797-434B-9AE6-CF63823BAD9D}" type="pres">
      <dgm:prSet presAssocID="{E0F76484-27BB-194D-A93D-19DCFAE45545}" presName="node" presStyleLbl="node1" presStyleIdx="2" presStyleCnt="5">
        <dgm:presLayoutVars>
          <dgm:bulletEnabled val="1"/>
        </dgm:presLayoutVars>
      </dgm:prSet>
      <dgm:spPr/>
    </dgm:pt>
    <dgm:pt modelId="{A3F33086-B657-6648-B8ED-361C4BA9F3BA}" type="pres">
      <dgm:prSet presAssocID="{A861A368-C981-1E49-A3AE-F09EB5A40024}" presName="parTrans" presStyleLbl="bgSibTrans2D1" presStyleIdx="3" presStyleCnt="5"/>
      <dgm:spPr/>
    </dgm:pt>
    <dgm:pt modelId="{AB175F7E-931D-4B4B-A91A-929CDCFFF463}" type="pres">
      <dgm:prSet presAssocID="{77EA5765-C011-0347-9FCE-F520347F9E4A}" presName="node" presStyleLbl="node1" presStyleIdx="3" presStyleCnt="5">
        <dgm:presLayoutVars>
          <dgm:bulletEnabled val="1"/>
        </dgm:presLayoutVars>
      </dgm:prSet>
      <dgm:spPr/>
    </dgm:pt>
    <dgm:pt modelId="{2FCF8B73-E7C0-6D4C-9317-AC5D4DA76BA3}" type="pres">
      <dgm:prSet presAssocID="{F59F7CEC-DD00-504B-93DA-ACADC1A111F4}" presName="parTrans" presStyleLbl="bgSibTrans2D1" presStyleIdx="4" presStyleCnt="5"/>
      <dgm:spPr/>
    </dgm:pt>
    <dgm:pt modelId="{A2605772-DBFB-7C4A-8AC0-FC0118B2526C}" type="pres">
      <dgm:prSet presAssocID="{CE1D534E-7B1E-1946-8BE5-8E6A6A13C32E}" presName="node" presStyleLbl="node1" presStyleIdx="4" presStyleCnt="5">
        <dgm:presLayoutVars>
          <dgm:bulletEnabled val="1"/>
        </dgm:presLayoutVars>
      </dgm:prSet>
      <dgm:spPr/>
    </dgm:pt>
  </dgm:ptLst>
  <dgm:cxnLst>
    <dgm:cxn modelId="{531FDB00-E918-EC4F-80CC-91C3A4948971}" type="presOf" srcId="{77EA5765-C011-0347-9FCE-F520347F9E4A}" destId="{AB175F7E-931D-4B4B-A91A-929CDCFFF463}" srcOrd="0" destOrd="0" presId="urn:microsoft.com/office/officeart/2005/8/layout/radial4"/>
    <dgm:cxn modelId="{5E337301-591A-024E-AFF3-866A4642C8FB}" type="presOf" srcId="{CE1D534E-7B1E-1946-8BE5-8E6A6A13C32E}" destId="{A2605772-DBFB-7C4A-8AC0-FC0118B2526C}" srcOrd="0" destOrd="0" presId="urn:microsoft.com/office/officeart/2005/8/layout/radial4"/>
    <dgm:cxn modelId="{B07B5403-77DE-9D4F-A4AB-A85B9B87AA99}" type="presOf" srcId="{B7C60AE9-0F9D-FD4A-887F-60CA4CA80174}" destId="{8F1AC2E3-ACDF-1C4D-A2A9-15E8014E355E}" srcOrd="0" destOrd="0" presId="urn:microsoft.com/office/officeart/2005/8/layout/radial4"/>
    <dgm:cxn modelId="{008A4D0B-D325-3A49-90D2-8C972258315E}" srcId="{AC18113C-A3CB-EF41-B542-D240D4844D9D}" destId="{77EA5765-C011-0347-9FCE-F520347F9E4A}" srcOrd="3" destOrd="0" parTransId="{A861A368-C981-1E49-A3AE-F09EB5A40024}" sibTransId="{0A507AC4-8DF0-BB41-AABA-ADE422AC731C}"/>
    <dgm:cxn modelId="{56B94719-8542-E649-ACBC-0A5F67E904E9}" type="presOf" srcId="{A861A368-C981-1E49-A3AE-F09EB5A40024}" destId="{A3F33086-B657-6648-B8ED-361C4BA9F3BA}" srcOrd="0" destOrd="0" presId="urn:microsoft.com/office/officeart/2005/8/layout/radial4"/>
    <dgm:cxn modelId="{A01CFE2C-CB0E-204C-844A-E58DFA77F350}" srcId="{AC18113C-A3CB-EF41-B542-D240D4844D9D}" destId="{E0F76484-27BB-194D-A93D-19DCFAE45545}" srcOrd="2" destOrd="0" parTransId="{5D45ECC6-E4B8-0440-8FB5-55C7FDB02D0D}" sibTransId="{C407715A-7E07-4446-8BA6-7E38E6159C33}"/>
    <dgm:cxn modelId="{01D9DA3D-1CB5-A949-BE12-E170C6ADB769}" type="presOf" srcId="{E0F76484-27BB-194D-A93D-19DCFAE45545}" destId="{ABEA5CD8-E797-434B-9AE6-CF63823BAD9D}" srcOrd="0" destOrd="0" presId="urn:microsoft.com/office/officeart/2005/8/layout/radial4"/>
    <dgm:cxn modelId="{44E2693E-9C75-C84C-9EFB-2A94906BD4FF}" type="presOf" srcId="{E10C75C5-26A7-4046-AC42-91FDCA34AA37}" destId="{AF34E00B-F421-DC46-B689-DCB1F40936DB}" srcOrd="0" destOrd="0" presId="urn:microsoft.com/office/officeart/2005/8/layout/radial4"/>
    <dgm:cxn modelId="{B0F79171-44A5-E248-9DBB-FE3AEFD2F6F8}" srcId="{AC18113C-A3CB-EF41-B542-D240D4844D9D}" destId="{2372AAC0-197F-604A-9616-C7F2897A6B2A}" srcOrd="1" destOrd="0" parTransId="{B7C60AE9-0F9D-FD4A-887F-60CA4CA80174}" sibTransId="{174AC15F-79F4-114B-B02D-AADCA16DC56E}"/>
    <dgm:cxn modelId="{5D26DF80-4D92-4F44-9FE6-2B5250164B50}" type="presOf" srcId="{AC18113C-A3CB-EF41-B542-D240D4844D9D}" destId="{9FF9DF8C-C39E-0648-9D39-B254FA15801F}" srcOrd="0" destOrd="0" presId="urn:microsoft.com/office/officeart/2005/8/layout/radial4"/>
    <dgm:cxn modelId="{0AFAEB91-C47D-A145-807D-5D96863363E0}" srcId="{5CF2E383-4A46-0E47-8382-6F5DE782AD79}" destId="{AC18113C-A3CB-EF41-B542-D240D4844D9D}" srcOrd="0" destOrd="0" parTransId="{8D8868AC-D303-8D46-88B4-2559E8CCF62D}" sibTransId="{533878F3-73BD-2747-9692-B5D041164C96}"/>
    <dgm:cxn modelId="{748B4998-5A9D-934E-B834-7DFC071BEB2F}" srcId="{AC18113C-A3CB-EF41-B542-D240D4844D9D}" destId="{CE1D534E-7B1E-1946-8BE5-8E6A6A13C32E}" srcOrd="4" destOrd="0" parTransId="{F59F7CEC-DD00-504B-93DA-ACADC1A111F4}" sibTransId="{D599AFE3-A5FA-3E4B-8352-9615C7042841}"/>
    <dgm:cxn modelId="{6F3E329B-BC99-B740-A0BA-08B6DE8F6F51}" type="presOf" srcId="{5D45ECC6-E4B8-0440-8FB5-55C7FDB02D0D}" destId="{A871CF01-D20A-D346-9EC2-076E8F37E9FA}" srcOrd="0" destOrd="0" presId="urn:microsoft.com/office/officeart/2005/8/layout/radial4"/>
    <dgm:cxn modelId="{C092E69C-A72B-D04B-A02A-A74E7D744F6B}" srcId="{AC18113C-A3CB-EF41-B542-D240D4844D9D}" destId="{67378209-24B8-DA4C-A5B4-53E71ACD7B81}" srcOrd="0" destOrd="0" parTransId="{E10C75C5-26A7-4046-AC42-91FDCA34AA37}" sibTransId="{0FC54A77-5ACD-7343-8390-06803FF782B9}"/>
    <dgm:cxn modelId="{910CFC9C-B7BF-254A-819C-11F5A7C95607}" type="presOf" srcId="{5CF2E383-4A46-0E47-8382-6F5DE782AD79}" destId="{816ABAAC-8497-5447-9F69-DFB56122E06D}" srcOrd="0" destOrd="0" presId="urn:microsoft.com/office/officeart/2005/8/layout/radial4"/>
    <dgm:cxn modelId="{D6A606B5-9FEE-B748-AA52-723F0CD4F02E}" type="presOf" srcId="{F59F7CEC-DD00-504B-93DA-ACADC1A111F4}" destId="{2FCF8B73-E7C0-6D4C-9317-AC5D4DA76BA3}" srcOrd="0" destOrd="0" presId="urn:microsoft.com/office/officeart/2005/8/layout/radial4"/>
    <dgm:cxn modelId="{3E9888D5-D309-6845-8F8E-41DCC06F466D}" type="presOf" srcId="{2372AAC0-197F-604A-9616-C7F2897A6B2A}" destId="{F216509E-E5D7-0C47-BA2F-904901737356}" srcOrd="0" destOrd="0" presId="urn:microsoft.com/office/officeart/2005/8/layout/radial4"/>
    <dgm:cxn modelId="{58D5AEE1-F4F0-3E47-9E00-51614C892B4A}" type="presOf" srcId="{67378209-24B8-DA4C-A5B4-53E71ACD7B81}" destId="{29A6A309-AE91-0F46-9EF5-67B0070435E0}" srcOrd="0" destOrd="0" presId="urn:microsoft.com/office/officeart/2005/8/layout/radial4"/>
    <dgm:cxn modelId="{F59C607B-F29D-E244-8E8A-43A495137C51}" type="presParOf" srcId="{816ABAAC-8497-5447-9F69-DFB56122E06D}" destId="{9FF9DF8C-C39E-0648-9D39-B254FA15801F}" srcOrd="0" destOrd="0" presId="urn:microsoft.com/office/officeart/2005/8/layout/radial4"/>
    <dgm:cxn modelId="{34CB76AA-5A7C-C545-8D99-5459D8D3D02E}" type="presParOf" srcId="{816ABAAC-8497-5447-9F69-DFB56122E06D}" destId="{AF34E00B-F421-DC46-B689-DCB1F40936DB}" srcOrd="1" destOrd="0" presId="urn:microsoft.com/office/officeart/2005/8/layout/radial4"/>
    <dgm:cxn modelId="{64E75C2A-4308-1143-A95A-AB15F82206E5}" type="presParOf" srcId="{816ABAAC-8497-5447-9F69-DFB56122E06D}" destId="{29A6A309-AE91-0F46-9EF5-67B0070435E0}" srcOrd="2" destOrd="0" presId="urn:microsoft.com/office/officeart/2005/8/layout/radial4"/>
    <dgm:cxn modelId="{0FF4E3EF-6334-DB44-8748-8FC65C121E3B}" type="presParOf" srcId="{816ABAAC-8497-5447-9F69-DFB56122E06D}" destId="{8F1AC2E3-ACDF-1C4D-A2A9-15E8014E355E}" srcOrd="3" destOrd="0" presId="urn:microsoft.com/office/officeart/2005/8/layout/radial4"/>
    <dgm:cxn modelId="{023F90E2-9823-D443-99BF-B7CD12E8D695}" type="presParOf" srcId="{816ABAAC-8497-5447-9F69-DFB56122E06D}" destId="{F216509E-E5D7-0C47-BA2F-904901737356}" srcOrd="4" destOrd="0" presId="urn:microsoft.com/office/officeart/2005/8/layout/radial4"/>
    <dgm:cxn modelId="{E0F7199B-AB99-9C48-BFCB-1A66D3B1C06E}" type="presParOf" srcId="{816ABAAC-8497-5447-9F69-DFB56122E06D}" destId="{A871CF01-D20A-D346-9EC2-076E8F37E9FA}" srcOrd="5" destOrd="0" presId="urn:microsoft.com/office/officeart/2005/8/layout/radial4"/>
    <dgm:cxn modelId="{FE4A34B8-EAAF-994C-BCF1-EC4DAEF2B444}" type="presParOf" srcId="{816ABAAC-8497-5447-9F69-DFB56122E06D}" destId="{ABEA5CD8-E797-434B-9AE6-CF63823BAD9D}" srcOrd="6" destOrd="0" presId="urn:microsoft.com/office/officeart/2005/8/layout/radial4"/>
    <dgm:cxn modelId="{3DDAA760-2A58-284D-AD6D-BED24289A5FC}" type="presParOf" srcId="{816ABAAC-8497-5447-9F69-DFB56122E06D}" destId="{A3F33086-B657-6648-B8ED-361C4BA9F3BA}" srcOrd="7" destOrd="0" presId="urn:microsoft.com/office/officeart/2005/8/layout/radial4"/>
    <dgm:cxn modelId="{F265B962-B0C7-1C43-9147-D7A679AC703F}" type="presParOf" srcId="{816ABAAC-8497-5447-9F69-DFB56122E06D}" destId="{AB175F7E-931D-4B4B-A91A-929CDCFFF463}" srcOrd="8" destOrd="0" presId="urn:microsoft.com/office/officeart/2005/8/layout/radial4"/>
    <dgm:cxn modelId="{48CA1183-FCAA-FC45-92EE-8F96423856F5}" type="presParOf" srcId="{816ABAAC-8497-5447-9F69-DFB56122E06D}" destId="{2FCF8B73-E7C0-6D4C-9317-AC5D4DA76BA3}" srcOrd="9" destOrd="0" presId="urn:microsoft.com/office/officeart/2005/8/layout/radial4"/>
    <dgm:cxn modelId="{6282468A-FADD-424A-8CEA-01C6D93C6D1D}" type="presParOf" srcId="{816ABAAC-8497-5447-9F69-DFB56122E06D}" destId="{A2605772-DBFB-7C4A-8AC0-FC0118B2526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2B5E1-4079-F544-BC71-59CA3B1BBB74}" type="doc">
      <dgm:prSet loTypeId="urn:microsoft.com/office/officeart/2005/8/layout/hProcess4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4F9553AA-041A-6D43-BFD8-51FB02B50C64}">
      <dgm:prSet phldrT="[文本]"/>
      <dgm:spPr/>
      <dgm:t>
        <a:bodyPr/>
        <a:lstStyle/>
        <a:p>
          <a:r>
            <a:rPr lang="en-US" altLang="zh-CN" dirty="0"/>
            <a:t>Prototype Phase-</a:t>
          </a:r>
        </a:p>
        <a:p>
          <a:r>
            <a:rPr lang="en-US" altLang="zh-CN" dirty="0"/>
            <a:t>Done</a:t>
          </a:r>
          <a:endParaRPr lang="zh-CN" altLang="en-US" dirty="0"/>
        </a:p>
      </dgm:t>
    </dgm:pt>
    <dgm:pt modelId="{EC6E57C1-56D7-EB4E-8846-71556030D608}" type="parTrans" cxnId="{CAFCC152-8D22-B34D-A3D7-5A92EC3E34C4}">
      <dgm:prSet/>
      <dgm:spPr/>
      <dgm:t>
        <a:bodyPr/>
        <a:lstStyle/>
        <a:p>
          <a:endParaRPr lang="zh-CN" altLang="en-US"/>
        </a:p>
      </dgm:t>
    </dgm:pt>
    <dgm:pt modelId="{F183AC04-E101-664E-9453-C03E034D1454}" type="sibTrans" cxnId="{CAFCC152-8D22-B34D-A3D7-5A92EC3E34C4}">
      <dgm:prSet/>
      <dgm:spPr/>
      <dgm:t>
        <a:bodyPr/>
        <a:lstStyle/>
        <a:p>
          <a:endParaRPr lang="zh-CN" altLang="en-US"/>
        </a:p>
      </dgm:t>
    </dgm:pt>
    <dgm:pt modelId="{9C9D3E09-5575-F34A-9134-2C6425207E2C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400" b="1" dirty="0"/>
            <a:t>Internal objects &amp; Pack file encode/decode</a:t>
          </a:r>
          <a:endParaRPr lang="zh-CN" altLang="en-US" sz="1400" b="1" dirty="0"/>
        </a:p>
      </dgm:t>
    </dgm:pt>
    <dgm:pt modelId="{075A5F35-0CDE-204C-A675-6E427164586A}" type="parTrans" cxnId="{D65D3520-00CB-6043-8D68-C4DBEF831716}">
      <dgm:prSet/>
      <dgm:spPr/>
      <dgm:t>
        <a:bodyPr/>
        <a:lstStyle/>
        <a:p>
          <a:endParaRPr lang="zh-CN" altLang="en-US"/>
        </a:p>
      </dgm:t>
    </dgm:pt>
    <dgm:pt modelId="{B86A01A1-EADB-A04A-92F1-89E354072749}" type="sibTrans" cxnId="{D65D3520-00CB-6043-8D68-C4DBEF831716}">
      <dgm:prSet/>
      <dgm:spPr/>
      <dgm:t>
        <a:bodyPr/>
        <a:lstStyle/>
        <a:p>
          <a:endParaRPr lang="zh-CN" altLang="en-US"/>
        </a:p>
      </dgm:t>
    </dgm:pt>
    <dgm:pt modelId="{80A58785-14AE-2D4A-80E3-41996AE79FB6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400" b="1" dirty="0"/>
            <a:t>HTTP/SSH gateway and LFS protocol</a:t>
          </a:r>
          <a:endParaRPr lang="zh-CN" altLang="en-US" sz="1400" b="1" dirty="0"/>
        </a:p>
      </dgm:t>
    </dgm:pt>
    <dgm:pt modelId="{F3D47A19-4D9D-6646-9261-D44D976555BB}" type="parTrans" cxnId="{630D4367-B0AD-EE44-AD6A-77C1A83D8177}">
      <dgm:prSet/>
      <dgm:spPr/>
      <dgm:t>
        <a:bodyPr/>
        <a:lstStyle/>
        <a:p>
          <a:endParaRPr lang="zh-CN" altLang="en-US"/>
        </a:p>
      </dgm:t>
    </dgm:pt>
    <dgm:pt modelId="{2A827985-ECD0-A04C-B6B3-07DAA1840203}" type="sibTrans" cxnId="{630D4367-B0AD-EE44-AD6A-77C1A83D8177}">
      <dgm:prSet/>
      <dgm:spPr/>
      <dgm:t>
        <a:bodyPr/>
        <a:lstStyle/>
        <a:p>
          <a:endParaRPr lang="zh-CN" altLang="en-US"/>
        </a:p>
      </dgm:t>
    </dgm:pt>
    <dgm:pt modelId="{270E7429-A254-234F-913D-19C3D771CB4F}">
      <dgm:prSet phldrT="[文本]"/>
      <dgm:spPr/>
      <dgm:t>
        <a:bodyPr/>
        <a:lstStyle/>
        <a:p>
          <a:r>
            <a:rPr lang="en-US" altLang="zh-CN"/>
            <a:t>Phase 2</a:t>
          </a:r>
          <a:endParaRPr lang="zh-CN" altLang="en-US"/>
        </a:p>
      </dgm:t>
    </dgm:pt>
    <dgm:pt modelId="{88C73B9E-80CA-9A4C-BBC4-975A9508D4E3}" type="parTrans" cxnId="{DA0A9C68-D453-D14A-993A-2D6C0F7CEF4A}">
      <dgm:prSet/>
      <dgm:spPr/>
      <dgm:t>
        <a:bodyPr/>
        <a:lstStyle/>
        <a:p>
          <a:endParaRPr lang="zh-CN" altLang="en-US"/>
        </a:p>
      </dgm:t>
    </dgm:pt>
    <dgm:pt modelId="{049B67EC-521E-964B-86E4-ABF115C85F21}" type="sibTrans" cxnId="{DA0A9C68-D453-D14A-993A-2D6C0F7CEF4A}">
      <dgm:prSet/>
      <dgm:spPr/>
      <dgm:t>
        <a:bodyPr/>
        <a:lstStyle/>
        <a:p>
          <a:endParaRPr lang="zh-CN" altLang="en-US"/>
        </a:p>
      </dgm:t>
    </dgm:pt>
    <dgm:pt modelId="{3816A4C8-5E42-F941-8EDB-EE87A5CED82A}">
      <dgm:prSet phldrT="[文本]"/>
      <dgm:spPr/>
      <dgm:t>
        <a:bodyPr/>
        <a:lstStyle/>
        <a:p>
          <a:pPr>
            <a:lnSpc>
              <a:spcPct val="150000"/>
            </a:lnSpc>
          </a:pPr>
          <a:r>
            <a:rPr lang="en-US" altLang="zh-CN" b="1" dirty="0"/>
            <a:t>User System and key management</a:t>
          </a:r>
          <a:endParaRPr lang="zh-CN" altLang="en-US" b="1" dirty="0"/>
        </a:p>
      </dgm:t>
    </dgm:pt>
    <dgm:pt modelId="{F2DF938D-B18F-DF45-9353-97C098428D3A}" type="parTrans" cxnId="{CF779EB9-105F-F44F-98CE-229AA1B9582A}">
      <dgm:prSet/>
      <dgm:spPr/>
      <dgm:t>
        <a:bodyPr/>
        <a:lstStyle/>
        <a:p>
          <a:endParaRPr lang="zh-CN" altLang="en-US"/>
        </a:p>
      </dgm:t>
    </dgm:pt>
    <dgm:pt modelId="{9FA632FD-597B-1D4C-B4CA-65C08A9A5548}" type="sibTrans" cxnId="{CF779EB9-105F-F44F-98CE-229AA1B9582A}">
      <dgm:prSet/>
      <dgm:spPr/>
      <dgm:t>
        <a:bodyPr/>
        <a:lstStyle/>
        <a:p>
          <a:endParaRPr lang="zh-CN" altLang="en-US"/>
        </a:p>
      </dgm:t>
    </dgm:pt>
    <dgm:pt modelId="{33357EC3-ECB1-F443-9477-AA6B37F0C012}">
      <dgm:prSet phldrT="[文本]"/>
      <dgm:spPr/>
      <dgm:t>
        <a:bodyPr/>
        <a:lstStyle/>
        <a:p>
          <a:pPr>
            <a:lnSpc>
              <a:spcPct val="150000"/>
            </a:lnSpc>
          </a:pPr>
          <a:r>
            <a:rPr lang="en-US" altLang="zh-CN" b="1" dirty="0"/>
            <a:t>Support more database drivers like Spanner, </a:t>
          </a:r>
          <a:r>
            <a:rPr lang="en-US" altLang="zh-CN" b="1" dirty="0" err="1"/>
            <a:t>TiDB</a:t>
          </a:r>
          <a:r>
            <a:rPr lang="en-US" altLang="zh-CN" b="1" dirty="0"/>
            <a:t>, </a:t>
          </a:r>
          <a:r>
            <a:rPr lang="en-US" altLang="zh-CN" b="1" dirty="0" err="1"/>
            <a:t>RocksDB</a:t>
          </a:r>
          <a:r>
            <a:rPr lang="en-US" altLang="zh-CN" b="1" dirty="0"/>
            <a:t>...</a:t>
          </a:r>
          <a:endParaRPr lang="zh-CN" altLang="en-US" b="1" dirty="0"/>
        </a:p>
      </dgm:t>
    </dgm:pt>
    <dgm:pt modelId="{03BFE5A8-5A4F-2648-A9A4-E930E7684C4F}" type="parTrans" cxnId="{72849F2E-610C-074D-962F-60FB7FDE9E7C}">
      <dgm:prSet/>
      <dgm:spPr/>
      <dgm:t>
        <a:bodyPr/>
        <a:lstStyle/>
        <a:p>
          <a:endParaRPr lang="zh-CN" altLang="en-US"/>
        </a:p>
      </dgm:t>
    </dgm:pt>
    <dgm:pt modelId="{FB5C3FDE-000F-F147-9FBB-DC8FD2CEAEB7}" type="sibTrans" cxnId="{72849F2E-610C-074D-962F-60FB7FDE9E7C}">
      <dgm:prSet/>
      <dgm:spPr/>
      <dgm:t>
        <a:bodyPr/>
        <a:lstStyle/>
        <a:p>
          <a:endParaRPr lang="zh-CN" altLang="en-US"/>
        </a:p>
      </dgm:t>
    </dgm:pt>
    <dgm:pt modelId="{C901B677-1123-D446-AA38-B3FF943680EE}">
      <dgm:prSet phldrT="[文本]"/>
      <dgm:spPr/>
      <dgm:t>
        <a:bodyPr/>
        <a:lstStyle/>
        <a:p>
          <a:r>
            <a:rPr lang="en-US" altLang="zh-CN"/>
            <a:t>Phase 3</a:t>
          </a:r>
          <a:endParaRPr lang="zh-CN" altLang="en-US"/>
        </a:p>
      </dgm:t>
    </dgm:pt>
    <dgm:pt modelId="{14598776-2575-DC45-9651-A320274B7E71}" type="parTrans" cxnId="{C1EA41CB-9F68-CC41-865B-03D99D8B6AF4}">
      <dgm:prSet/>
      <dgm:spPr/>
      <dgm:t>
        <a:bodyPr/>
        <a:lstStyle/>
        <a:p>
          <a:endParaRPr lang="zh-CN" altLang="en-US"/>
        </a:p>
      </dgm:t>
    </dgm:pt>
    <dgm:pt modelId="{890E7600-DF2F-5244-A517-138AC867F072}" type="sibTrans" cxnId="{C1EA41CB-9F68-CC41-865B-03D99D8B6AF4}">
      <dgm:prSet/>
      <dgm:spPr/>
      <dgm:t>
        <a:bodyPr/>
        <a:lstStyle/>
        <a:p>
          <a:endParaRPr lang="zh-CN" altLang="en-US"/>
        </a:p>
      </dgm:t>
    </dgm:pt>
    <dgm:pt modelId="{351E0874-2172-A549-A41F-794F7AD99703}">
      <dgm:prSet phldrT="[文本]" custT="1"/>
      <dgm:spPr/>
      <dgm:t>
        <a:bodyPr/>
        <a:lstStyle/>
        <a:p>
          <a:r>
            <a:rPr lang="en-US" altLang="zh-CN" sz="1600" b="1" dirty="0"/>
            <a:t>UI</a:t>
          </a:r>
          <a:r>
            <a:rPr lang="zh-CN" altLang="en-US" sz="1600" b="1" dirty="0"/>
            <a:t> </a:t>
          </a:r>
          <a:r>
            <a:rPr lang="en-US" altLang="zh-CN" sz="1600" b="1" dirty="0"/>
            <a:t>and</a:t>
          </a:r>
          <a:r>
            <a:rPr lang="zh-CN" altLang="en-US" sz="1600" b="1" dirty="0"/>
            <a:t> </a:t>
          </a:r>
          <a:r>
            <a:rPr lang="en-US" altLang="zh-CN" sz="1600" b="1" dirty="0"/>
            <a:t>Client</a:t>
          </a:r>
          <a:endParaRPr lang="zh-CN" altLang="en-US" sz="1600" b="1" dirty="0"/>
        </a:p>
      </dgm:t>
    </dgm:pt>
    <dgm:pt modelId="{8C896936-95EE-0742-931B-6E6B76E15908}" type="parTrans" cxnId="{6300406B-8077-D146-A6A2-F84F1E20685E}">
      <dgm:prSet/>
      <dgm:spPr/>
      <dgm:t>
        <a:bodyPr/>
        <a:lstStyle/>
        <a:p>
          <a:endParaRPr lang="zh-CN" altLang="en-US"/>
        </a:p>
      </dgm:t>
    </dgm:pt>
    <dgm:pt modelId="{679996F8-7156-D54B-9F97-90B5B0A380CB}" type="sibTrans" cxnId="{6300406B-8077-D146-A6A2-F84F1E20685E}">
      <dgm:prSet/>
      <dgm:spPr/>
      <dgm:t>
        <a:bodyPr/>
        <a:lstStyle/>
        <a:p>
          <a:endParaRPr lang="zh-CN" altLang="en-US"/>
        </a:p>
      </dgm:t>
    </dgm:pt>
    <dgm:pt modelId="{F6395E5C-4399-F643-9BE7-57B71EAB4340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400" b="1" dirty="0"/>
            <a:t>P2p git objects and pack file delivery</a:t>
          </a:r>
          <a:endParaRPr lang="zh-CN" altLang="en-US" sz="1400" b="1" dirty="0"/>
        </a:p>
      </dgm:t>
    </dgm:pt>
    <dgm:pt modelId="{EE1F1B1A-2D41-A94F-BA9B-61E82CC22FAB}" type="parTrans" cxnId="{3A4260C6-FD13-3D45-952D-89513A437351}">
      <dgm:prSet/>
      <dgm:spPr/>
      <dgm:t>
        <a:bodyPr/>
        <a:lstStyle/>
        <a:p>
          <a:endParaRPr lang="zh-CN" altLang="en-US"/>
        </a:p>
      </dgm:t>
    </dgm:pt>
    <dgm:pt modelId="{2CC7D4BB-8D7A-7A41-ADC3-BDA2371E0EAC}" type="sibTrans" cxnId="{3A4260C6-FD13-3D45-952D-89513A437351}">
      <dgm:prSet/>
      <dgm:spPr/>
      <dgm:t>
        <a:bodyPr/>
        <a:lstStyle/>
        <a:p>
          <a:endParaRPr lang="zh-CN" altLang="en-US"/>
        </a:p>
      </dgm:t>
    </dgm:pt>
    <dgm:pt modelId="{D52A1160-AC4A-E244-AC5B-69B7C88A4B84}">
      <dgm:prSet phldrT="[文本]" custT="1"/>
      <dgm:spPr/>
      <dgm:t>
        <a:bodyPr/>
        <a:lstStyle/>
        <a:p>
          <a:r>
            <a:rPr lang="en-US" altLang="zh-CN" sz="1600" b="1" dirty="0"/>
            <a:t>Continuous</a:t>
          </a:r>
          <a:r>
            <a:rPr lang="zh-CN" altLang="en-US" sz="1600" b="1" dirty="0"/>
            <a:t> </a:t>
          </a:r>
          <a:r>
            <a:rPr lang="en-US" altLang="zh-CN" sz="1600" b="1" dirty="0"/>
            <a:t>Integration</a:t>
          </a:r>
          <a:r>
            <a:rPr lang="zh-CN" altLang="en-US" sz="1600" b="1" dirty="0"/>
            <a:t> </a:t>
          </a:r>
          <a:r>
            <a:rPr lang="en-US" altLang="zh-CN" sz="1600" b="1" dirty="0"/>
            <a:t>with</a:t>
          </a:r>
          <a:r>
            <a:rPr lang="zh-CN" altLang="en-US" sz="1600" b="1" dirty="0"/>
            <a:t> </a:t>
          </a:r>
          <a:r>
            <a:rPr lang="en-US" altLang="zh-CN" sz="1600" b="1" dirty="0" err="1"/>
            <a:t>Bazel</a:t>
          </a:r>
          <a:r>
            <a:rPr lang="zh-CN" altLang="en-US" sz="1600" b="1" dirty="0"/>
            <a:t> </a:t>
          </a:r>
          <a:r>
            <a:rPr lang="en-US" altLang="zh-CN" sz="1600" b="1" dirty="0"/>
            <a:t>&amp;</a:t>
          </a:r>
          <a:r>
            <a:rPr lang="zh-CN" altLang="en-US" sz="1600" b="1" dirty="0"/>
            <a:t> </a:t>
          </a:r>
          <a:r>
            <a:rPr lang="en-US" altLang="zh-CN" sz="1600" b="1" dirty="0"/>
            <a:t>Buck2</a:t>
          </a:r>
          <a:endParaRPr lang="zh-CN" altLang="en-US" sz="1600" b="1" dirty="0"/>
        </a:p>
      </dgm:t>
    </dgm:pt>
    <dgm:pt modelId="{C9E11460-6B58-B64D-9074-9359BA9FBA15}" type="parTrans" cxnId="{7E621378-2C34-8A4D-9251-75F20BB9B720}">
      <dgm:prSet/>
      <dgm:spPr/>
      <dgm:t>
        <a:bodyPr/>
        <a:lstStyle/>
        <a:p>
          <a:endParaRPr lang="zh-CN" altLang="en-US"/>
        </a:p>
      </dgm:t>
    </dgm:pt>
    <dgm:pt modelId="{54852BEE-0F47-A740-882A-B10CF6DED3E2}" type="sibTrans" cxnId="{7E621378-2C34-8A4D-9251-75F20BB9B720}">
      <dgm:prSet/>
      <dgm:spPr/>
      <dgm:t>
        <a:bodyPr/>
        <a:lstStyle/>
        <a:p>
          <a:endParaRPr lang="zh-CN" altLang="en-US"/>
        </a:p>
      </dgm:t>
    </dgm:pt>
    <dgm:pt modelId="{C0BDB656-B563-9D40-BFA3-74A9875796A9}">
      <dgm:prSet phldrT="[文本]" custT="1"/>
      <dgm:spPr/>
      <dgm:t>
        <a:bodyPr/>
        <a:lstStyle/>
        <a:p>
          <a:r>
            <a:rPr lang="en-US" altLang="zh-CN" sz="1600" b="1" dirty="0"/>
            <a:t>Fuse</a:t>
          </a:r>
          <a:r>
            <a:rPr lang="zh-CN" altLang="en-US" sz="1600" b="1" dirty="0"/>
            <a:t> </a:t>
          </a:r>
          <a:r>
            <a:rPr lang="en-US" altLang="zh-CN" sz="1600" b="1" dirty="0"/>
            <a:t>system</a:t>
          </a:r>
          <a:r>
            <a:rPr lang="zh-CN" altLang="en-US" sz="1600" b="1" dirty="0"/>
            <a:t> </a:t>
          </a:r>
          <a:r>
            <a:rPr lang="en-US" altLang="zh-CN" sz="1600" b="1" dirty="0"/>
            <a:t>integration</a:t>
          </a:r>
          <a:endParaRPr lang="zh-CN" altLang="en-US" sz="1600" b="1" dirty="0"/>
        </a:p>
      </dgm:t>
    </dgm:pt>
    <dgm:pt modelId="{B59D6E27-65A6-ED4D-9124-7C5BBD2A979D}" type="parTrans" cxnId="{584FF34B-0752-9742-A271-ECD81B0BBD8D}">
      <dgm:prSet/>
      <dgm:spPr/>
      <dgm:t>
        <a:bodyPr/>
        <a:lstStyle/>
        <a:p>
          <a:endParaRPr lang="zh-CN" altLang="en-US"/>
        </a:p>
      </dgm:t>
    </dgm:pt>
    <dgm:pt modelId="{516B75F0-78B2-1542-A7CC-44ED5792575B}" type="sibTrans" cxnId="{584FF34B-0752-9742-A271-ECD81B0BBD8D}">
      <dgm:prSet/>
      <dgm:spPr/>
      <dgm:t>
        <a:bodyPr/>
        <a:lstStyle/>
        <a:p>
          <a:endParaRPr lang="zh-CN" altLang="en-US"/>
        </a:p>
      </dgm:t>
    </dgm:pt>
    <dgm:pt modelId="{B7685E87-4DCD-AC47-AC05-FD0C2ADB43FE}">
      <dgm:prSet phldrT="[文本]"/>
      <dgm:spPr/>
      <dgm:t>
        <a:bodyPr/>
        <a:lstStyle/>
        <a:p>
          <a:pPr>
            <a:lnSpc>
              <a:spcPct val="150000"/>
            </a:lnSpc>
          </a:pPr>
          <a:r>
            <a:rPr lang="en-US" altLang="zh-CN" b="1" dirty="0"/>
            <a:t>Collaboration management and open source sync with GitHub</a:t>
          </a:r>
          <a:endParaRPr lang="zh-CN" altLang="en-US" b="1" dirty="0"/>
        </a:p>
      </dgm:t>
    </dgm:pt>
    <dgm:pt modelId="{9F0C2A02-6311-5345-B7AB-3A05DF466E9D}" type="parTrans" cxnId="{D0D5E6EA-57BA-114D-8062-02BBF4D86C80}">
      <dgm:prSet/>
      <dgm:spPr/>
      <dgm:t>
        <a:bodyPr/>
        <a:lstStyle/>
        <a:p>
          <a:endParaRPr lang="zh-CN" altLang="en-US"/>
        </a:p>
      </dgm:t>
    </dgm:pt>
    <dgm:pt modelId="{722232F6-602E-B54B-AE52-DA43A9F28719}" type="sibTrans" cxnId="{D0D5E6EA-57BA-114D-8062-02BBF4D86C80}">
      <dgm:prSet/>
      <dgm:spPr/>
      <dgm:t>
        <a:bodyPr/>
        <a:lstStyle/>
        <a:p>
          <a:endParaRPr lang="zh-CN" altLang="en-US"/>
        </a:p>
      </dgm:t>
    </dgm:pt>
    <dgm:pt modelId="{448E6CD8-726A-DE42-8164-6FEA708889A9}" type="pres">
      <dgm:prSet presAssocID="{8EF2B5E1-4079-F544-BC71-59CA3B1BBB74}" presName="Name0" presStyleCnt="0">
        <dgm:presLayoutVars>
          <dgm:dir/>
          <dgm:animLvl val="lvl"/>
          <dgm:resizeHandles val="exact"/>
        </dgm:presLayoutVars>
      </dgm:prSet>
      <dgm:spPr/>
    </dgm:pt>
    <dgm:pt modelId="{2BCD214E-514B-104E-9434-6AD9C1A6B674}" type="pres">
      <dgm:prSet presAssocID="{8EF2B5E1-4079-F544-BC71-59CA3B1BBB74}" presName="tSp" presStyleCnt="0"/>
      <dgm:spPr/>
    </dgm:pt>
    <dgm:pt modelId="{1D5C47A4-698A-214D-A088-2F34417309E8}" type="pres">
      <dgm:prSet presAssocID="{8EF2B5E1-4079-F544-BC71-59CA3B1BBB74}" presName="bSp" presStyleCnt="0"/>
      <dgm:spPr/>
    </dgm:pt>
    <dgm:pt modelId="{E771B7A0-0EEA-C84F-9AB9-32D90C93D15F}" type="pres">
      <dgm:prSet presAssocID="{8EF2B5E1-4079-F544-BC71-59CA3B1BBB74}" presName="process" presStyleCnt="0"/>
      <dgm:spPr/>
    </dgm:pt>
    <dgm:pt modelId="{07EF6542-CF29-6046-A4CE-CB6C2539CCC1}" type="pres">
      <dgm:prSet presAssocID="{4F9553AA-041A-6D43-BFD8-51FB02B50C64}" presName="composite1" presStyleCnt="0"/>
      <dgm:spPr/>
    </dgm:pt>
    <dgm:pt modelId="{27F553F8-B633-F545-8B6B-0CA9763B3F2F}" type="pres">
      <dgm:prSet presAssocID="{4F9553AA-041A-6D43-BFD8-51FB02B50C64}" presName="dummyNode1" presStyleLbl="node1" presStyleIdx="0" presStyleCnt="3"/>
      <dgm:spPr/>
    </dgm:pt>
    <dgm:pt modelId="{815DF484-7545-4E4A-A668-FDE6CBF0E601}" type="pres">
      <dgm:prSet presAssocID="{4F9553AA-041A-6D43-BFD8-51FB02B50C64}" presName="childNode1" presStyleLbl="bgAcc1" presStyleIdx="0" presStyleCnt="3">
        <dgm:presLayoutVars>
          <dgm:bulletEnabled val="1"/>
        </dgm:presLayoutVars>
      </dgm:prSet>
      <dgm:spPr/>
    </dgm:pt>
    <dgm:pt modelId="{821D0E3C-6ECA-814D-8AB8-BACDE67C3C35}" type="pres">
      <dgm:prSet presAssocID="{4F9553AA-041A-6D43-BFD8-51FB02B50C64}" presName="childNode1tx" presStyleLbl="bgAcc1" presStyleIdx="0" presStyleCnt="3">
        <dgm:presLayoutVars>
          <dgm:bulletEnabled val="1"/>
        </dgm:presLayoutVars>
      </dgm:prSet>
      <dgm:spPr/>
    </dgm:pt>
    <dgm:pt modelId="{AE790C04-7BCB-4547-86C0-352C8FA3E040}" type="pres">
      <dgm:prSet presAssocID="{4F9553AA-041A-6D43-BFD8-51FB02B50C6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9169AC7-AF21-D748-99C6-F010A08D7425}" type="pres">
      <dgm:prSet presAssocID="{4F9553AA-041A-6D43-BFD8-51FB02B50C64}" presName="connSite1" presStyleCnt="0"/>
      <dgm:spPr/>
    </dgm:pt>
    <dgm:pt modelId="{CFDC73FE-54DF-2344-8B0C-3459B5B15858}" type="pres">
      <dgm:prSet presAssocID="{F183AC04-E101-664E-9453-C03E034D1454}" presName="Name9" presStyleLbl="sibTrans2D1" presStyleIdx="0" presStyleCnt="2"/>
      <dgm:spPr/>
    </dgm:pt>
    <dgm:pt modelId="{95C4B3A0-7F0A-884E-B32C-04E711D3381A}" type="pres">
      <dgm:prSet presAssocID="{270E7429-A254-234F-913D-19C3D771CB4F}" presName="composite2" presStyleCnt="0"/>
      <dgm:spPr/>
    </dgm:pt>
    <dgm:pt modelId="{D7CD9EC4-C477-784A-963F-3B11701CD064}" type="pres">
      <dgm:prSet presAssocID="{270E7429-A254-234F-913D-19C3D771CB4F}" presName="dummyNode2" presStyleLbl="node1" presStyleIdx="0" presStyleCnt="3"/>
      <dgm:spPr/>
    </dgm:pt>
    <dgm:pt modelId="{4C217CD1-1339-3549-A2A1-62AFC304B295}" type="pres">
      <dgm:prSet presAssocID="{270E7429-A254-234F-913D-19C3D771CB4F}" presName="childNode2" presStyleLbl="bgAcc1" presStyleIdx="1" presStyleCnt="3">
        <dgm:presLayoutVars>
          <dgm:bulletEnabled val="1"/>
        </dgm:presLayoutVars>
      </dgm:prSet>
      <dgm:spPr/>
    </dgm:pt>
    <dgm:pt modelId="{8B767589-8BBD-2F4F-A76E-C9D45567EB53}" type="pres">
      <dgm:prSet presAssocID="{270E7429-A254-234F-913D-19C3D771CB4F}" presName="childNode2tx" presStyleLbl="bgAcc1" presStyleIdx="1" presStyleCnt="3">
        <dgm:presLayoutVars>
          <dgm:bulletEnabled val="1"/>
        </dgm:presLayoutVars>
      </dgm:prSet>
      <dgm:spPr/>
    </dgm:pt>
    <dgm:pt modelId="{FD03B93F-FCF3-E445-8DE1-9A21632C16E2}" type="pres">
      <dgm:prSet presAssocID="{270E7429-A254-234F-913D-19C3D771CB4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DB2FE231-0892-C74C-ABC7-FAA5A7F1D921}" type="pres">
      <dgm:prSet presAssocID="{270E7429-A254-234F-913D-19C3D771CB4F}" presName="connSite2" presStyleCnt="0"/>
      <dgm:spPr/>
    </dgm:pt>
    <dgm:pt modelId="{E8DB4AEB-AEAB-8A4F-93E1-0637A5032FE2}" type="pres">
      <dgm:prSet presAssocID="{049B67EC-521E-964B-86E4-ABF115C85F21}" presName="Name18" presStyleLbl="sibTrans2D1" presStyleIdx="1" presStyleCnt="2"/>
      <dgm:spPr/>
    </dgm:pt>
    <dgm:pt modelId="{5492163D-FA96-D344-B75B-6569090DB824}" type="pres">
      <dgm:prSet presAssocID="{C901B677-1123-D446-AA38-B3FF943680EE}" presName="composite1" presStyleCnt="0"/>
      <dgm:spPr/>
    </dgm:pt>
    <dgm:pt modelId="{A7D18782-5C93-3546-9D7C-932FFB6B3F42}" type="pres">
      <dgm:prSet presAssocID="{C901B677-1123-D446-AA38-B3FF943680EE}" presName="dummyNode1" presStyleLbl="node1" presStyleIdx="1" presStyleCnt="3"/>
      <dgm:spPr/>
    </dgm:pt>
    <dgm:pt modelId="{1E5A6C26-1A79-9A4C-9C5E-A67367E23BAA}" type="pres">
      <dgm:prSet presAssocID="{C901B677-1123-D446-AA38-B3FF943680EE}" presName="childNode1" presStyleLbl="bgAcc1" presStyleIdx="2" presStyleCnt="3">
        <dgm:presLayoutVars>
          <dgm:bulletEnabled val="1"/>
        </dgm:presLayoutVars>
      </dgm:prSet>
      <dgm:spPr/>
    </dgm:pt>
    <dgm:pt modelId="{A7BFF8F5-E49C-A441-88D1-10419095FE37}" type="pres">
      <dgm:prSet presAssocID="{C901B677-1123-D446-AA38-B3FF943680EE}" presName="childNode1tx" presStyleLbl="bgAcc1" presStyleIdx="2" presStyleCnt="3">
        <dgm:presLayoutVars>
          <dgm:bulletEnabled val="1"/>
        </dgm:presLayoutVars>
      </dgm:prSet>
      <dgm:spPr/>
    </dgm:pt>
    <dgm:pt modelId="{D8AC6E7C-9C6E-C640-88AF-3B37C97648C2}" type="pres">
      <dgm:prSet presAssocID="{C901B677-1123-D446-AA38-B3FF943680E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EDE1322A-B528-8949-B1FA-291EE21E13B0}" type="pres">
      <dgm:prSet presAssocID="{C901B677-1123-D446-AA38-B3FF943680EE}" presName="connSite1" presStyleCnt="0"/>
      <dgm:spPr/>
    </dgm:pt>
  </dgm:ptLst>
  <dgm:cxnLst>
    <dgm:cxn modelId="{CD7E9107-DF75-0F4E-8CA5-38380DED0A92}" type="presOf" srcId="{B7685E87-4DCD-AC47-AC05-FD0C2ADB43FE}" destId="{4C217CD1-1339-3549-A2A1-62AFC304B295}" srcOrd="0" destOrd="0" presId="urn:microsoft.com/office/officeart/2005/8/layout/hProcess4"/>
    <dgm:cxn modelId="{54A9CD0C-C22B-5743-AD39-02B7DEB4C913}" type="presOf" srcId="{C0BDB656-B563-9D40-BFA3-74A9875796A9}" destId="{A7BFF8F5-E49C-A441-88D1-10419095FE37}" srcOrd="1" destOrd="2" presId="urn:microsoft.com/office/officeart/2005/8/layout/hProcess4"/>
    <dgm:cxn modelId="{D5131316-F34D-9341-BF52-4890B0CA4124}" type="presOf" srcId="{9C9D3E09-5575-F34A-9134-2C6425207E2C}" destId="{815DF484-7545-4E4A-A668-FDE6CBF0E601}" srcOrd="0" destOrd="0" presId="urn:microsoft.com/office/officeart/2005/8/layout/hProcess4"/>
    <dgm:cxn modelId="{D65D3520-00CB-6043-8D68-C4DBEF831716}" srcId="{4F9553AA-041A-6D43-BFD8-51FB02B50C64}" destId="{9C9D3E09-5575-F34A-9134-2C6425207E2C}" srcOrd="0" destOrd="0" parTransId="{075A5F35-0CDE-204C-A675-6E427164586A}" sibTransId="{B86A01A1-EADB-A04A-92F1-89E354072749}"/>
    <dgm:cxn modelId="{D997BF23-CECA-E042-A117-AF03384212B8}" type="presOf" srcId="{3816A4C8-5E42-F941-8EDB-EE87A5CED82A}" destId="{4C217CD1-1339-3549-A2A1-62AFC304B295}" srcOrd="0" destOrd="1" presId="urn:microsoft.com/office/officeart/2005/8/layout/hProcess4"/>
    <dgm:cxn modelId="{39565925-1637-F642-AD11-2A5856600695}" type="presOf" srcId="{80A58785-14AE-2D4A-80E3-41996AE79FB6}" destId="{815DF484-7545-4E4A-A668-FDE6CBF0E601}" srcOrd="0" destOrd="1" presId="urn:microsoft.com/office/officeart/2005/8/layout/hProcess4"/>
    <dgm:cxn modelId="{125A8125-115D-EB49-898B-C51C9AACB244}" type="presOf" srcId="{80A58785-14AE-2D4A-80E3-41996AE79FB6}" destId="{821D0E3C-6ECA-814D-8AB8-BACDE67C3C35}" srcOrd="1" destOrd="1" presId="urn:microsoft.com/office/officeart/2005/8/layout/hProcess4"/>
    <dgm:cxn modelId="{C148872D-7191-224D-9C25-880EAF4340AE}" type="presOf" srcId="{9C9D3E09-5575-F34A-9134-2C6425207E2C}" destId="{821D0E3C-6ECA-814D-8AB8-BACDE67C3C35}" srcOrd="1" destOrd="0" presId="urn:microsoft.com/office/officeart/2005/8/layout/hProcess4"/>
    <dgm:cxn modelId="{72849F2E-610C-074D-962F-60FB7FDE9E7C}" srcId="{270E7429-A254-234F-913D-19C3D771CB4F}" destId="{33357EC3-ECB1-F443-9477-AA6B37F0C012}" srcOrd="2" destOrd="0" parTransId="{03BFE5A8-5A4F-2648-A9A4-E930E7684C4F}" sibTransId="{FB5C3FDE-000F-F147-9FBB-DC8FD2CEAEB7}"/>
    <dgm:cxn modelId="{35A67A36-F592-7D4B-A736-0DA392F9A46E}" type="presOf" srcId="{33357EC3-ECB1-F443-9477-AA6B37F0C012}" destId="{8B767589-8BBD-2F4F-A76E-C9D45567EB53}" srcOrd="1" destOrd="2" presId="urn:microsoft.com/office/officeart/2005/8/layout/hProcess4"/>
    <dgm:cxn modelId="{584FF34B-0752-9742-A271-ECD81B0BBD8D}" srcId="{C901B677-1123-D446-AA38-B3FF943680EE}" destId="{C0BDB656-B563-9D40-BFA3-74A9875796A9}" srcOrd="2" destOrd="0" parTransId="{B59D6E27-65A6-ED4D-9124-7C5BBD2A979D}" sibTransId="{516B75F0-78B2-1542-A7CC-44ED5792575B}"/>
    <dgm:cxn modelId="{CAFCC152-8D22-B34D-A3D7-5A92EC3E34C4}" srcId="{8EF2B5E1-4079-F544-BC71-59CA3B1BBB74}" destId="{4F9553AA-041A-6D43-BFD8-51FB02B50C64}" srcOrd="0" destOrd="0" parTransId="{EC6E57C1-56D7-EB4E-8846-71556030D608}" sibTransId="{F183AC04-E101-664E-9453-C03E034D1454}"/>
    <dgm:cxn modelId="{2D8F9756-8228-2C48-8CA1-7687A64F3034}" type="presOf" srcId="{33357EC3-ECB1-F443-9477-AA6B37F0C012}" destId="{4C217CD1-1339-3549-A2A1-62AFC304B295}" srcOrd="0" destOrd="2" presId="urn:microsoft.com/office/officeart/2005/8/layout/hProcess4"/>
    <dgm:cxn modelId="{630D4367-B0AD-EE44-AD6A-77C1A83D8177}" srcId="{4F9553AA-041A-6D43-BFD8-51FB02B50C64}" destId="{80A58785-14AE-2D4A-80E3-41996AE79FB6}" srcOrd="1" destOrd="0" parTransId="{F3D47A19-4D9D-6646-9261-D44D976555BB}" sibTransId="{2A827985-ECD0-A04C-B6B3-07DAA1840203}"/>
    <dgm:cxn modelId="{DA0A9C68-D453-D14A-993A-2D6C0F7CEF4A}" srcId="{8EF2B5E1-4079-F544-BC71-59CA3B1BBB74}" destId="{270E7429-A254-234F-913D-19C3D771CB4F}" srcOrd="1" destOrd="0" parTransId="{88C73B9E-80CA-9A4C-BBC4-975A9508D4E3}" sibTransId="{049B67EC-521E-964B-86E4-ABF115C85F21}"/>
    <dgm:cxn modelId="{D49E3C6A-D779-8C4B-8F08-8910AFB954B4}" type="presOf" srcId="{F6395E5C-4399-F643-9BE7-57B71EAB4340}" destId="{821D0E3C-6ECA-814D-8AB8-BACDE67C3C35}" srcOrd="1" destOrd="2" presId="urn:microsoft.com/office/officeart/2005/8/layout/hProcess4"/>
    <dgm:cxn modelId="{12A5776A-7718-0D4F-BC63-EDC154630922}" type="presOf" srcId="{4F9553AA-041A-6D43-BFD8-51FB02B50C64}" destId="{AE790C04-7BCB-4547-86C0-352C8FA3E040}" srcOrd="0" destOrd="0" presId="urn:microsoft.com/office/officeart/2005/8/layout/hProcess4"/>
    <dgm:cxn modelId="{6300406B-8077-D146-A6A2-F84F1E20685E}" srcId="{C901B677-1123-D446-AA38-B3FF943680EE}" destId="{351E0874-2172-A549-A41F-794F7AD99703}" srcOrd="0" destOrd="0" parTransId="{8C896936-95EE-0742-931B-6E6B76E15908}" sibTransId="{679996F8-7156-D54B-9F97-90B5B0A380CB}"/>
    <dgm:cxn modelId="{7E621378-2C34-8A4D-9251-75F20BB9B720}" srcId="{C901B677-1123-D446-AA38-B3FF943680EE}" destId="{D52A1160-AC4A-E244-AC5B-69B7C88A4B84}" srcOrd="1" destOrd="0" parTransId="{C9E11460-6B58-B64D-9074-9359BA9FBA15}" sibTransId="{54852BEE-0F47-A740-882A-B10CF6DED3E2}"/>
    <dgm:cxn modelId="{19834C78-6354-CA41-A65A-7A054967C296}" type="presOf" srcId="{351E0874-2172-A549-A41F-794F7AD99703}" destId="{1E5A6C26-1A79-9A4C-9C5E-A67367E23BAA}" srcOrd="0" destOrd="0" presId="urn:microsoft.com/office/officeart/2005/8/layout/hProcess4"/>
    <dgm:cxn modelId="{24B4BD89-5218-4449-98C3-99DB7A3680DC}" type="presOf" srcId="{D52A1160-AC4A-E244-AC5B-69B7C88A4B84}" destId="{1E5A6C26-1A79-9A4C-9C5E-A67367E23BAA}" srcOrd="0" destOrd="1" presId="urn:microsoft.com/office/officeart/2005/8/layout/hProcess4"/>
    <dgm:cxn modelId="{0D67D48F-7C07-F84D-BB3D-C9AF8D39C12B}" type="presOf" srcId="{049B67EC-521E-964B-86E4-ABF115C85F21}" destId="{E8DB4AEB-AEAB-8A4F-93E1-0637A5032FE2}" srcOrd="0" destOrd="0" presId="urn:microsoft.com/office/officeart/2005/8/layout/hProcess4"/>
    <dgm:cxn modelId="{4E39B693-56CC-DD48-9945-4F5C48329239}" type="presOf" srcId="{8EF2B5E1-4079-F544-BC71-59CA3B1BBB74}" destId="{448E6CD8-726A-DE42-8164-6FEA708889A9}" srcOrd="0" destOrd="0" presId="urn:microsoft.com/office/officeart/2005/8/layout/hProcess4"/>
    <dgm:cxn modelId="{897F749F-7A46-9A45-9510-63D3678D69B0}" type="presOf" srcId="{3816A4C8-5E42-F941-8EDB-EE87A5CED82A}" destId="{8B767589-8BBD-2F4F-A76E-C9D45567EB53}" srcOrd="1" destOrd="1" presId="urn:microsoft.com/office/officeart/2005/8/layout/hProcess4"/>
    <dgm:cxn modelId="{3395A0A3-39C3-ED44-AE85-042EFB9A7014}" type="presOf" srcId="{F183AC04-E101-664E-9453-C03E034D1454}" destId="{CFDC73FE-54DF-2344-8B0C-3459B5B15858}" srcOrd="0" destOrd="0" presId="urn:microsoft.com/office/officeart/2005/8/layout/hProcess4"/>
    <dgm:cxn modelId="{684252AA-9A91-8347-BB48-7833DF1AE1E5}" type="presOf" srcId="{270E7429-A254-234F-913D-19C3D771CB4F}" destId="{FD03B93F-FCF3-E445-8DE1-9A21632C16E2}" srcOrd="0" destOrd="0" presId="urn:microsoft.com/office/officeart/2005/8/layout/hProcess4"/>
    <dgm:cxn modelId="{5F57C3AF-A298-C54D-97A4-472B231F05B6}" type="presOf" srcId="{C0BDB656-B563-9D40-BFA3-74A9875796A9}" destId="{1E5A6C26-1A79-9A4C-9C5E-A67367E23BAA}" srcOrd="0" destOrd="2" presId="urn:microsoft.com/office/officeart/2005/8/layout/hProcess4"/>
    <dgm:cxn modelId="{CF779EB9-105F-F44F-98CE-229AA1B9582A}" srcId="{270E7429-A254-234F-913D-19C3D771CB4F}" destId="{3816A4C8-5E42-F941-8EDB-EE87A5CED82A}" srcOrd="1" destOrd="0" parTransId="{F2DF938D-B18F-DF45-9353-97C098428D3A}" sibTransId="{9FA632FD-597B-1D4C-B4CA-65C08A9A5548}"/>
    <dgm:cxn modelId="{CD5C26C3-7F6C-6B4D-AB6D-5B2691F3442A}" type="presOf" srcId="{B7685E87-4DCD-AC47-AC05-FD0C2ADB43FE}" destId="{8B767589-8BBD-2F4F-A76E-C9D45567EB53}" srcOrd="1" destOrd="0" presId="urn:microsoft.com/office/officeart/2005/8/layout/hProcess4"/>
    <dgm:cxn modelId="{3A4260C6-FD13-3D45-952D-89513A437351}" srcId="{4F9553AA-041A-6D43-BFD8-51FB02B50C64}" destId="{F6395E5C-4399-F643-9BE7-57B71EAB4340}" srcOrd="2" destOrd="0" parTransId="{EE1F1B1A-2D41-A94F-BA9B-61E82CC22FAB}" sibTransId="{2CC7D4BB-8D7A-7A41-ADC3-BDA2371E0EAC}"/>
    <dgm:cxn modelId="{C1EA41CB-9F68-CC41-865B-03D99D8B6AF4}" srcId="{8EF2B5E1-4079-F544-BC71-59CA3B1BBB74}" destId="{C901B677-1123-D446-AA38-B3FF943680EE}" srcOrd="2" destOrd="0" parTransId="{14598776-2575-DC45-9651-A320274B7E71}" sibTransId="{890E7600-DF2F-5244-A517-138AC867F072}"/>
    <dgm:cxn modelId="{92158FD6-0285-3B40-A7AB-F22C2642DB06}" type="presOf" srcId="{D52A1160-AC4A-E244-AC5B-69B7C88A4B84}" destId="{A7BFF8F5-E49C-A441-88D1-10419095FE37}" srcOrd="1" destOrd="1" presId="urn:microsoft.com/office/officeart/2005/8/layout/hProcess4"/>
    <dgm:cxn modelId="{599173DC-F1BC-C84B-9C1C-882CDFAB6902}" type="presOf" srcId="{351E0874-2172-A549-A41F-794F7AD99703}" destId="{A7BFF8F5-E49C-A441-88D1-10419095FE37}" srcOrd="1" destOrd="0" presId="urn:microsoft.com/office/officeart/2005/8/layout/hProcess4"/>
    <dgm:cxn modelId="{D0D5E6EA-57BA-114D-8062-02BBF4D86C80}" srcId="{270E7429-A254-234F-913D-19C3D771CB4F}" destId="{B7685E87-4DCD-AC47-AC05-FD0C2ADB43FE}" srcOrd="0" destOrd="0" parTransId="{9F0C2A02-6311-5345-B7AB-3A05DF466E9D}" sibTransId="{722232F6-602E-B54B-AE52-DA43A9F28719}"/>
    <dgm:cxn modelId="{FAE458F3-40DF-5349-8284-474749EAF304}" type="presOf" srcId="{C901B677-1123-D446-AA38-B3FF943680EE}" destId="{D8AC6E7C-9C6E-C640-88AF-3B37C97648C2}" srcOrd="0" destOrd="0" presId="urn:microsoft.com/office/officeart/2005/8/layout/hProcess4"/>
    <dgm:cxn modelId="{640E68F5-6177-4C44-84EF-AFB05709EC39}" type="presOf" srcId="{F6395E5C-4399-F643-9BE7-57B71EAB4340}" destId="{815DF484-7545-4E4A-A668-FDE6CBF0E601}" srcOrd="0" destOrd="2" presId="urn:microsoft.com/office/officeart/2005/8/layout/hProcess4"/>
    <dgm:cxn modelId="{A0FADFA5-800D-B942-B62F-0A9DAE917D44}" type="presParOf" srcId="{448E6CD8-726A-DE42-8164-6FEA708889A9}" destId="{2BCD214E-514B-104E-9434-6AD9C1A6B674}" srcOrd="0" destOrd="0" presId="urn:microsoft.com/office/officeart/2005/8/layout/hProcess4"/>
    <dgm:cxn modelId="{EFBDA82E-36BB-3E44-A14B-E3C6A35CC0AB}" type="presParOf" srcId="{448E6CD8-726A-DE42-8164-6FEA708889A9}" destId="{1D5C47A4-698A-214D-A088-2F34417309E8}" srcOrd="1" destOrd="0" presId="urn:microsoft.com/office/officeart/2005/8/layout/hProcess4"/>
    <dgm:cxn modelId="{3C6B2F2D-59FA-4848-8673-89918A869223}" type="presParOf" srcId="{448E6CD8-726A-DE42-8164-6FEA708889A9}" destId="{E771B7A0-0EEA-C84F-9AB9-32D90C93D15F}" srcOrd="2" destOrd="0" presId="urn:microsoft.com/office/officeart/2005/8/layout/hProcess4"/>
    <dgm:cxn modelId="{C4060771-0C92-C84F-966A-6176E79BD51D}" type="presParOf" srcId="{E771B7A0-0EEA-C84F-9AB9-32D90C93D15F}" destId="{07EF6542-CF29-6046-A4CE-CB6C2539CCC1}" srcOrd="0" destOrd="0" presId="urn:microsoft.com/office/officeart/2005/8/layout/hProcess4"/>
    <dgm:cxn modelId="{2625BC60-EAA7-3441-BC1D-0193631D1DCC}" type="presParOf" srcId="{07EF6542-CF29-6046-A4CE-CB6C2539CCC1}" destId="{27F553F8-B633-F545-8B6B-0CA9763B3F2F}" srcOrd="0" destOrd="0" presId="urn:microsoft.com/office/officeart/2005/8/layout/hProcess4"/>
    <dgm:cxn modelId="{8FD6BEAC-4CA5-A24D-A026-C1C4D74217D5}" type="presParOf" srcId="{07EF6542-CF29-6046-A4CE-CB6C2539CCC1}" destId="{815DF484-7545-4E4A-A668-FDE6CBF0E601}" srcOrd="1" destOrd="0" presId="urn:microsoft.com/office/officeart/2005/8/layout/hProcess4"/>
    <dgm:cxn modelId="{09C24EAA-B26F-0A41-A08A-800C367300AB}" type="presParOf" srcId="{07EF6542-CF29-6046-A4CE-CB6C2539CCC1}" destId="{821D0E3C-6ECA-814D-8AB8-BACDE67C3C35}" srcOrd="2" destOrd="0" presId="urn:microsoft.com/office/officeart/2005/8/layout/hProcess4"/>
    <dgm:cxn modelId="{CFF17DA2-BFB6-4848-8724-47D6E3323138}" type="presParOf" srcId="{07EF6542-CF29-6046-A4CE-CB6C2539CCC1}" destId="{AE790C04-7BCB-4547-86C0-352C8FA3E040}" srcOrd="3" destOrd="0" presId="urn:microsoft.com/office/officeart/2005/8/layout/hProcess4"/>
    <dgm:cxn modelId="{CF528A14-0A9F-B74D-B05F-C0A6897634EA}" type="presParOf" srcId="{07EF6542-CF29-6046-A4CE-CB6C2539CCC1}" destId="{59169AC7-AF21-D748-99C6-F010A08D7425}" srcOrd="4" destOrd="0" presId="urn:microsoft.com/office/officeart/2005/8/layout/hProcess4"/>
    <dgm:cxn modelId="{0B9F8BB7-B417-5B49-A8B4-1A88B58728E3}" type="presParOf" srcId="{E771B7A0-0EEA-C84F-9AB9-32D90C93D15F}" destId="{CFDC73FE-54DF-2344-8B0C-3459B5B15858}" srcOrd="1" destOrd="0" presId="urn:microsoft.com/office/officeart/2005/8/layout/hProcess4"/>
    <dgm:cxn modelId="{7533E016-3B2F-FC40-926D-DD98EDB61285}" type="presParOf" srcId="{E771B7A0-0EEA-C84F-9AB9-32D90C93D15F}" destId="{95C4B3A0-7F0A-884E-B32C-04E711D3381A}" srcOrd="2" destOrd="0" presId="urn:microsoft.com/office/officeart/2005/8/layout/hProcess4"/>
    <dgm:cxn modelId="{602DB928-292D-6946-91EC-B306996914E6}" type="presParOf" srcId="{95C4B3A0-7F0A-884E-B32C-04E711D3381A}" destId="{D7CD9EC4-C477-784A-963F-3B11701CD064}" srcOrd="0" destOrd="0" presId="urn:microsoft.com/office/officeart/2005/8/layout/hProcess4"/>
    <dgm:cxn modelId="{441999DE-AB0D-FD44-9A40-411519E81AE0}" type="presParOf" srcId="{95C4B3A0-7F0A-884E-B32C-04E711D3381A}" destId="{4C217CD1-1339-3549-A2A1-62AFC304B295}" srcOrd="1" destOrd="0" presId="urn:microsoft.com/office/officeart/2005/8/layout/hProcess4"/>
    <dgm:cxn modelId="{03DEF132-11AF-7646-8898-347B900734A7}" type="presParOf" srcId="{95C4B3A0-7F0A-884E-B32C-04E711D3381A}" destId="{8B767589-8BBD-2F4F-A76E-C9D45567EB53}" srcOrd="2" destOrd="0" presId="urn:microsoft.com/office/officeart/2005/8/layout/hProcess4"/>
    <dgm:cxn modelId="{77F347CF-6BC4-424A-8E59-5F4C677123EF}" type="presParOf" srcId="{95C4B3A0-7F0A-884E-B32C-04E711D3381A}" destId="{FD03B93F-FCF3-E445-8DE1-9A21632C16E2}" srcOrd="3" destOrd="0" presId="urn:microsoft.com/office/officeart/2005/8/layout/hProcess4"/>
    <dgm:cxn modelId="{C8BEC8C6-6739-5D46-8E95-C9EA5FCED677}" type="presParOf" srcId="{95C4B3A0-7F0A-884E-B32C-04E711D3381A}" destId="{DB2FE231-0892-C74C-ABC7-FAA5A7F1D921}" srcOrd="4" destOrd="0" presId="urn:microsoft.com/office/officeart/2005/8/layout/hProcess4"/>
    <dgm:cxn modelId="{4756AC4F-2490-F049-9316-5D107CF304D3}" type="presParOf" srcId="{E771B7A0-0EEA-C84F-9AB9-32D90C93D15F}" destId="{E8DB4AEB-AEAB-8A4F-93E1-0637A5032FE2}" srcOrd="3" destOrd="0" presId="urn:microsoft.com/office/officeart/2005/8/layout/hProcess4"/>
    <dgm:cxn modelId="{1974CF1C-E746-544E-9180-7048967BE0EC}" type="presParOf" srcId="{E771B7A0-0EEA-C84F-9AB9-32D90C93D15F}" destId="{5492163D-FA96-D344-B75B-6569090DB824}" srcOrd="4" destOrd="0" presId="urn:microsoft.com/office/officeart/2005/8/layout/hProcess4"/>
    <dgm:cxn modelId="{C8BAF1FB-7388-1842-A0A9-0E898ADC9224}" type="presParOf" srcId="{5492163D-FA96-D344-B75B-6569090DB824}" destId="{A7D18782-5C93-3546-9D7C-932FFB6B3F42}" srcOrd="0" destOrd="0" presId="urn:microsoft.com/office/officeart/2005/8/layout/hProcess4"/>
    <dgm:cxn modelId="{E3C7A123-97E6-9946-BE6C-210E3882F4CB}" type="presParOf" srcId="{5492163D-FA96-D344-B75B-6569090DB824}" destId="{1E5A6C26-1A79-9A4C-9C5E-A67367E23BAA}" srcOrd="1" destOrd="0" presId="urn:microsoft.com/office/officeart/2005/8/layout/hProcess4"/>
    <dgm:cxn modelId="{B02905BF-8E68-FA4E-9A9F-F416F5C64276}" type="presParOf" srcId="{5492163D-FA96-D344-B75B-6569090DB824}" destId="{A7BFF8F5-E49C-A441-88D1-10419095FE37}" srcOrd="2" destOrd="0" presId="urn:microsoft.com/office/officeart/2005/8/layout/hProcess4"/>
    <dgm:cxn modelId="{93F9974D-F12C-8042-B763-82679F0F3B7C}" type="presParOf" srcId="{5492163D-FA96-D344-B75B-6569090DB824}" destId="{D8AC6E7C-9C6E-C640-88AF-3B37C97648C2}" srcOrd="3" destOrd="0" presId="urn:microsoft.com/office/officeart/2005/8/layout/hProcess4"/>
    <dgm:cxn modelId="{A529E674-31D8-6A4C-9955-8275B4232A85}" type="presParOf" srcId="{5492163D-FA96-D344-B75B-6569090DB824}" destId="{EDE1322A-B528-8949-B1FA-291EE21E13B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9DF8C-C39E-0648-9D39-B254FA15801F}">
      <dsp:nvSpPr>
        <dsp:cNvPr id="0" name=""/>
        <dsp:cNvSpPr/>
      </dsp:nvSpPr>
      <dsp:spPr>
        <a:xfrm>
          <a:off x="3047686" y="2127918"/>
          <a:ext cx="1578172" cy="15781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900" b="1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?</a:t>
          </a:r>
          <a:endParaRPr lang="zh-CN" altLang="en-US" sz="4900" b="1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3278804" y="2359036"/>
        <a:ext cx="1115936" cy="1115936"/>
      </dsp:txXfrm>
    </dsp:sp>
    <dsp:sp modelId="{AF34E00B-F421-DC46-B689-DCB1F40936DB}">
      <dsp:nvSpPr>
        <dsp:cNvPr id="0" name=""/>
        <dsp:cNvSpPr/>
      </dsp:nvSpPr>
      <dsp:spPr>
        <a:xfrm rot="10800000">
          <a:off x="1520523" y="2692115"/>
          <a:ext cx="1443169" cy="449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6A309-AE91-0F46-9EF5-67B0070435E0}">
      <dsp:nvSpPr>
        <dsp:cNvPr id="0" name=""/>
        <dsp:cNvSpPr/>
      </dsp:nvSpPr>
      <dsp:spPr>
        <a:xfrm>
          <a:off x="770891" y="2317299"/>
          <a:ext cx="1499264" cy="119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Git Client</a:t>
          </a:r>
          <a:endParaRPr lang="zh-CN" altLang="en-US" sz="1600" b="1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806021" y="2352429"/>
        <a:ext cx="1429004" cy="1129151"/>
      </dsp:txXfrm>
    </dsp:sp>
    <dsp:sp modelId="{8F1AC2E3-ACDF-1C4D-A2A9-15E8014E355E}">
      <dsp:nvSpPr>
        <dsp:cNvPr id="0" name=""/>
        <dsp:cNvSpPr/>
      </dsp:nvSpPr>
      <dsp:spPr>
        <a:xfrm rot="13500000">
          <a:off x="1987589" y="1564516"/>
          <a:ext cx="1443169" cy="449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16509E-E5D7-0C47-BA2F-904901737356}">
      <dsp:nvSpPr>
        <dsp:cNvPr id="0" name=""/>
        <dsp:cNvSpPr/>
      </dsp:nvSpPr>
      <dsp:spPr>
        <a:xfrm>
          <a:off x="1449305" y="679463"/>
          <a:ext cx="1499264" cy="119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Git Compatible </a:t>
          </a:r>
          <a:r>
            <a:rPr lang="en-US" altLang="zh-CN" sz="1600" b="1" i="0" kern="1200" dirty="0">
              <a:solidFill>
                <a:prstClr val="white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Times New Roman" panose="02020603050405020304" pitchFamily="18" charset="0"/>
            </a:rPr>
            <a:t>Server</a:t>
          </a:r>
          <a:endParaRPr lang="zh-CN" altLang="en-US" sz="1600" b="1" i="0" kern="1200" dirty="0">
            <a:solidFill>
              <a:prstClr val="white"/>
            </a:solidFill>
            <a:latin typeface="PingFang SC" panose="020B0400000000000000" pitchFamily="34" charset="-122"/>
            <a:ea typeface="PingFang SC" panose="020B0400000000000000" pitchFamily="34" charset="-122"/>
            <a:cs typeface="Times New Roman" panose="02020603050405020304" pitchFamily="18" charset="0"/>
          </a:endParaRPr>
        </a:p>
      </dsp:txBody>
      <dsp:txXfrm>
        <a:off x="1484435" y="714593"/>
        <a:ext cx="1429004" cy="1129151"/>
      </dsp:txXfrm>
    </dsp:sp>
    <dsp:sp modelId="{A871CF01-D20A-D346-9EC2-076E8F37E9FA}">
      <dsp:nvSpPr>
        <dsp:cNvPr id="0" name=""/>
        <dsp:cNvSpPr/>
      </dsp:nvSpPr>
      <dsp:spPr>
        <a:xfrm rot="16200000">
          <a:off x="3115188" y="1097450"/>
          <a:ext cx="1443169" cy="449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A5CD8-E797-434B-9AE6-CF63823BAD9D}">
      <dsp:nvSpPr>
        <dsp:cNvPr id="0" name=""/>
        <dsp:cNvSpPr/>
      </dsp:nvSpPr>
      <dsp:spPr>
        <a:xfrm>
          <a:off x="3087140" y="1049"/>
          <a:ext cx="1499264" cy="119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Horizontal Scaling Storage</a:t>
          </a:r>
          <a:endParaRPr lang="zh-CN" altLang="en-US" sz="1600" b="1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3122270" y="36179"/>
        <a:ext cx="1429004" cy="1129151"/>
      </dsp:txXfrm>
    </dsp:sp>
    <dsp:sp modelId="{A3F33086-B657-6648-B8ED-361C4BA9F3BA}">
      <dsp:nvSpPr>
        <dsp:cNvPr id="0" name=""/>
        <dsp:cNvSpPr/>
      </dsp:nvSpPr>
      <dsp:spPr>
        <a:xfrm rot="18900000">
          <a:off x="4242786" y="1564516"/>
          <a:ext cx="1443169" cy="449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75F7E-931D-4B4B-A91A-929CDCFFF463}">
      <dsp:nvSpPr>
        <dsp:cNvPr id="0" name=""/>
        <dsp:cNvSpPr/>
      </dsp:nvSpPr>
      <dsp:spPr>
        <a:xfrm>
          <a:off x="4724976" y="679463"/>
          <a:ext cx="1499264" cy="119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latin typeface="PingFang SC" panose="020B0400000000000000" pitchFamily="34" charset="-122"/>
              <a:ea typeface="PingFang SC" panose="020B0400000000000000" pitchFamily="34" charset="-122"/>
            </a:rPr>
            <a:t>Support p2p</a:t>
          </a:r>
          <a:endParaRPr lang="zh-CN" altLang="en-US" sz="1600" b="1" kern="1200" dirty="0">
            <a:latin typeface="PingFang SC" panose="020B0400000000000000" pitchFamily="34" charset="-122"/>
            <a:ea typeface="PingFang SC" panose="020B0400000000000000" pitchFamily="34" charset="-122"/>
          </a:endParaRPr>
        </a:p>
      </dsp:txBody>
      <dsp:txXfrm>
        <a:off x="4760106" y="714593"/>
        <a:ext cx="1429004" cy="1129151"/>
      </dsp:txXfrm>
    </dsp:sp>
    <dsp:sp modelId="{2FCF8B73-E7C0-6D4C-9317-AC5D4DA76BA3}">
      <dsp:nvSpPr>
        <dsp:cNvPr id="0" name=""/>
        <dsp:cNvSpPr/>
      </dsp:nvSpPr>
      <dsp:spPr>
        <a:xfrm>
          <a:off x="4709853" y="2692115"/>
          <a:ext cx="1443169" cy="449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05772-DBFB-7C4A-8AC0-FC0118B2526C}">
      <dsp:nvSpPr>
        <dsp:cNvPr id="0" name=""/>
        <dsp:cNvSpPr/>
      </dsp:nvSpPr>
      <dsp:spPr>
        <a:xfrm>
          <a:off x="5403390" y="2317299"/>
          <a:ext cx="1499264" cy="119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PingFang SC" panose="020B0400000000000000" pitchFamily="34" charset="-122"/>
              <a:ea typeface="PingFang SC" panose="020B0400000000000000" pitchFamily="34" charset="-122"/>
              <a:cs typeface="Times New Roman" panose="02020603050405020304" pitchFamily="18" charset="0"/>
            </a:rPr>
            <a:t>configure ownership on folder</a:t>
          </a:r>
          <a:endParaRPr lang="zh-CN" altLang="en-US" sz="1600" kern="1200" dirty="0">
            <a:latin typeface="PingFang SC" panose="020B0400000000000000" pitchFamily="34" charset="-122"/>
            <a:ea typeface="PingFang SC" panose="020B0400000000000000" pitchFamily="34" charset="-122"/>
            <a:cs typeface="Times New Roman" panose="02020603050405020304" pitchFamily="18" charset="0"/>
          </a:endParaRPr>
        </a:p>
      </dsp:txBody>
      <dsp:txXfrm>
        <a:off x="5438520" y="2352429"/>
        <a:ext cx="1429004" cy="1129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DF484-7545-4E4A-A668-FDE6CBF0E601}">
      <dsp:nvSpPr>
        <dsp:cNvPr id="0" name=""/>
        <dsp:cNvSpPr/>
      </dsp:nvSpPr>
      <dsp:spPr>
        <a:xfrm>
          <a:off x="5651" y="1117690"/>
          <a:ext cx="2603955" cy="2147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b="1" kern="1200" dirty="0"/>
            <a:t>Internal objects &amp; Pack file encode/decode</a:t>
          </a:r>
          <a:endParaRPr lang="zh-CN" altLang="en-US" sz="14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b="1" kern="1200" dirty="0"/>
            <a:t>HTTP/SSH gateway and LFS protocol</a:t>
          </a:r>
          <a:endParaRPr lang="zh-CN" altLang="en-US" sz="14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b="1" kern="1200" dirty="0"/>
            <a:t>P2p git objects and pack file delivery</a:t>
          </a:r>
          <a:endParaRPr lang="zh-CN" altLang="en-US" sz="1400" b="1" kern="1200" dirty="0"/>
        </a:p>
      </dsp:txBody>
      <dsp:txXfrm>
        <a:off x="55076" y="1167115"/>
        <a:ext cx="2505105" cy="1588643"/>
      </dsp:txXfrm>
    </dsp:sp>
    <dsp:sp modelId="{CFDC73FE-54DF-2344-8B0C-3459B5B15858}">
      <dsp:nvSpPr>
        <dsp:cNvPr id="0" name=""/>
        <dsp:cNvSpPr/>
      </dsp:nvSpPr>
      <dsp:spPr>
        <a:xfrm>
          <a:off x="1453429" y="1573264"/>
          <a:ext cx="2954327" cy="2954327"/>
        </a:xfrm>
        <a:prstGeom prst="leftCircularArrow">
          <a:avLst>
            <a:gd name="adj1" fmla="val 3432"/>
            <a:gd name="adj2" fmla="val 425162"/>
            <a:gd name="adj3" fmla="val 2200673"/>
            <a:gd name="adj4" fmla="val 9024489"/>
            <a:gd name="adj5" fmla="val 40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90C04-7BCB-4547-86C0-352C8FA3E040}">
      <dsp:nvSpPr>
        <dsp:cNvPr id="0" name=""/>
        <dsp:cNvSpPr/>
      </dsp:nvSpPr>
      <dsp:spPr>
        <a:xfrm>
          <a:off x="584308" y="2805183"/>
          <a:ext cx="2314626" cy="920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Prototype Phase-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Done</a:t>
          </a:r>
          <a:endParaRPr lang="zh-CN" altLang="en-US" sz="2100" kern="1200" dirty="0"/>
        </a:p>
      </dsp:txBody>
      <dsp:txXfrm>
        <a:off x="611267" y="2832142"/>
        <a:ext cx="2260708" cy="866532"/>
      </dsp:txXfrm>
    </dsp:sp>
    <dsp:sp modelId="{4C217CD1-1339-3549-A2A1-62AFC304B295}">
      <dsp:nvSpPr>
        <dsp:cNvPr id="0" name=""/>
        <dsp:cNvSpPr/>
      </dsp:nvSpPr>
      <dsp:spPr>
        <a:xfrm>
          <a:off x="3381777" y="1117690"/>
          <a:ext cx="2603955" cy="2147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100" b="1" kern="1200" dirty="0"/>
            <a:t>Collaboration management and open source sync with GitHub</a:t>
          </a:r>
          <a:endParaRPr lang="zh-CN" altLang="en-US" sz="1100" b="1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100" b="1" kern="1200" dirty="0"/>
            <a:t>User System and key management</a:t>
          </a:r>
          <a:endParaRPr lang="zh-CN" altLang="en-US" sz="1100" b="1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100" b="1" kern="1200" dirty="0"/>
            <a:t>Support more database drivers like Spanner, </a:t>
          </a:r>
          <a:r>
            <a:rPr lang="en-US" altLang="zh-CN" sz="1100" b="1" kern="1200" dirty="0" err="1"/>
            <a:t>TiDB</a:t>
          </a:r>
          <a:r>
            <a:rPr lang="en-US" altLang="zh-CN" sz="1100" b="1" kern="1200" dirty="0"/>
            <a:t>, </a:t>
          </a:r>
          <a:r>
            <a:rPr lang="en-US" altLang="zh-CN" sz="1100" b="1" kern="1200" dirty="0" err="1"/>
            <a:t>RocksDB</a:t>
          </a:r>
          <a:r>
            <a:rPr lang="en-US" altLang="zh-CN" sz="1100" b="1" kern="1200" dirty="0"/>
            <a:t>...</a:t>
          </a:r>
          <a:endParaRPr lang="zh-CN" altLang="en-US" sz="1100" b="1" kern="1200" dirty="0"/>
        </a:p>
      </dsp:txBody>
      <dsp:txXfrm>
        <a:off x="3431202" y="1627340"/>
        <a:ext cx="2505105" cy="1588643"/>
      </dsp:txXfrm>
    </dsp:sp>
    <dsp:sp modelId="{E8DB4AEB-AEAB-8A4F-93E1-0637A5032FE2}">
      <dsp:nvSpPr>
        <dsp:cNvPr id="0" name=""/>
        <dsp:cNvSpPr/>
      </dsp:nvSpPr>
      <dsp:spPr>
        <a:xfrm>
          <a:off x="4807855" y="-228703"/>
          <a:ext cx="3287054" cy="3287054"/>
        </a:xfrm>
        <a:prstGeom prst="circularArrow">
          <a:avLst>
            <a:gd name="adj1" fmla="val 3085"/>
            <a:gd name="adj2" fmla="val 378994"/>
            <a:gd name="adj3" fmla="val 19445496"/>
            <a:gd name="adj4" fmla="val 12575511"/>
            <a:gd name="adj5" fmla="val 3599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3B93F-FCF3-E445-8DE1-9A21632C16E2}">
      <dsp:nvSpPr>
        <dsp:cNvPr id="0" name=""/>
        <dsp:cNvSpPr/>
      </dsp:nvSpPr>
      <dsp:spPr>
        <a:xfrm>
          <a:off x="3960433" y="657464"/>
          <a:ext cx="2314626" cy="92045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/>
            <a:t>Phase 2</a:t>
          </a:r>
          <a:endParaRPr lang="zh-CN" altLang="en-US" sz="2100" kern="1200"/>
        </a:p>
      </dsp:txBody>
      <dsp:txXfrm>
        <a:off x="3987392" y="684423"/>
        <a:ext cx="2260708" cy="866532"/>
      </dsp:txXfrm>
    </dsp:sp>
    <dsp:sp modelId="{1E5A6C26-1A79-9A4C-9C5E-A67367E23BAA}">
      <dsp:nvSpPr>
        <dsp:cNvPr id="0" name=""/>
        <dsp:cNvSpPr/>
      </dsp:nvSpPr>
      <dsp:spPr>
        <a:xfrm>
          <a:off x="6757902" y="1117690"/>
          <a:ext cx="2603955" cy="2147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dirty="0"/>
            <a:t>UI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and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Client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dirty="0"/>
            <a:t>Continuous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Integration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with</a:t>
          </a:r>
          <a:r>
            <a:rPr lang="zh-CN" altLang="en-US" sz="1600" b="1" kern="1200" dirty="0"/>
            <a:t> </a:t>
          </a:r>
          <a:r>
            <a:rPr lang="en-US" altLang="zh-CN" sz="1600" b="1" kern="1200" dirty="0" err="1"/>
            <a:t>Bazel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&amp;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Buck2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dirty="0"/>
            <a:t>Fuse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system</a:t>
          </a:r>
          <a:r>
            <a:rPr lang="zh-CN" altLang="en-US" sz="1600" b="1" kern="1200" dirty="0"/>
            <a:t> </a:t>
          </a:r>
          <a:r>
            <a:rPr lang="en-US" altLang="zh-CN" sz="1600" b="1" kern="1200" dirty="0"/>
            <a:t>integration</a:t>
          </a:r>
          <a:endParaRPr lang="zh-CN" altLang="en-US" sz="1600" b="1" kern="1200" dirty="0"/>
        </a:p>
      </dsp:txBody>
      <dsp:txXfrm>
        <a:off x="6807327" y="1167115"/>
        <a:ext cx="2505105" cy="1588643"/>
      </dsp:txXfrm>
    </dsp:sp>
    <dsp:sp modelId="{D8AC6E7C-9C6E-C640-88AF-3B37C97648C2}">
      <dsp:nvSpPr>
        <dsp:cNvPr id="0" name=""/>
        <dsp:cNvSpPr/>
      </dsp:nvSpPr>
      <dsp:spPr>
        <a:xfrm>
          <a:off x="7336559" y="2805183"/>
          <a:ext cx="2314626" cy="92045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/>
            <a:t>Phase 3</a:t>
          </a:r>
          <a:endParaRPr lang="zh-CN" altLang="en-US" sz="2100" kern="1200"/>
        </a:p>
      </dsp:txBody>
      <dsp:txXfrm>
        <a:off x="7363518" y="2832142"/>
        <a:ext cx="2260708" cy="866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大家下午好，我是来自华为开源管理中的叶天星，今天很荣幸今天能够在这里和大家分享最近在做的一些事情，然后我要分享的题目是</a:t>
            </a:r>
            <a:r>
              <a:rPr lang="en-US" altLang="zh-CN" dirty="0"/>
              <a:t>Mega</a:t>
            </a:r>
            <a:r>
              <a:rPr lang="zh-CN" altLang="en-US" dirty="0"/>
              <a:t>：下一代</a:t>
            </a:r>
            <a:r>
              <a:rPr lang="en-US" altLang="zh-CN" dirty="0"/>
              <a:t>git</a:t>
            </a:r>
            <a:r>
              <a:rPr lang="zh-CN" altLang="en-US" dirty="0"/>
              <a:t>托管服务。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3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12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6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6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19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604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954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515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bcc9bd6b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3bcc9bd6b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7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200" dirty="0"/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kind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unique identifier for the type of event, set to 111 for open-source writing events.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32-byte lowercase hex-encoded SHA-256 hash of the serialized event data, serving as a unique identifier for each event.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peer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32-byte lowercase hex-encoded public key of the event creator, identifying the contributor.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timestamp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Unix timestamp in seconds, indicating when the event was created.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tags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An array of tags that provide additional context or categorization for the event.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content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An arbitrary string that contains the actual content or details of the event, such as a new chapter, edit suggestions, comments, etc.</a:t>
            </a:r>
          </a:p>
          <a:p>
            <a:pPr>
              <a:lnSpc>
                <a:spcPct val="150000"/>
              </a:lnSpc>
            </a:pPr>
            <a:r>
              <a:rPr lang="en-US" altLang="zh-CN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64-byte lowercase hex-encoded signature of the SHA-256 hash of the serialized event data should match the "id" field to ensure data integrity.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2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我今天的分享主要分为四个部分</a:t>
            </a:r>
            <a:endParaRPr kumimoji="1"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首先我们先了解一下版本管理系统的发展历史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然后是</a:t>
            </a:r>
            <a:r>
              <a:rPr lang="en-US" altLang="zh-CN" dirty="0"/>
              <a:t>git</a:t>
            </a:r>
            <a:r>
              <a:rPr lang="zh-CN" altLang="en-US" dirty="0"/>
              <a:t>相关的背景知识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接下来我会介绍我们目前实现的版本管理系统</a:t>
            </a:r>
            <a:r>
              <a:rPr lang="en-US" altLang="zh-CN" dirty="0"/>
              <a:t>Mega</a:t>
            </a:r>
            <a:r>
              <a:rPr lang="zh-CN" altLang="en-US" dirty="0"/>
              <a:t>，它是一个支持</a:t>
            </a:r>
            <a:r>
              <a:rPr lang="en-US" altLang="zh-CN" dirty="0"/>
              <a:t>p2p</a:t>
            </a:r>
            <a:r>
              <a:rPr lang="zh-CN" altLang="en-US" dirty="0"/>
              <a:t>协议的</a:t>
            </a:r>
            <a:r>
              <a:rPr lang="en-US" altLang="zh-CN" dirty="0"/>
              <a:t>git server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最后一个章节主要是之后要做的一些事情以及需要完善的地方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18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26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首先我们来了解版本管理系统的历史，它经历了几个阶段的发展，第一阶段是中央版本控制系统，简单来说就是一个中央服务器➕多个客户端，这种模式呢，有一些不可避免的缺点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53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9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3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99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52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86481a8bc9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286481a8bc9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CN" b="0" i="0" dirty="0" err="1">
                <a:solidFill>
                  <a:srgbClr val="252525"/>
                </a:solidFill>
                <a:effectLst/>
                <a:latin typeface="Roboto" panose="020F0502020204030204" pitchFamily="34" charset="0"/>
              </a:rPr>
              <a:t>Monorepo</a:t>
            </a:r>
            <a:r>
              <a:rPr lang="en-US" altLang="zh-CN" b="0" i="0" dirty="0">
                <a:solidFill>
                  <a:srgbClr val="252525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F0502020204030204" pitchFamily="34" charset="0"/>
              </a:rPr>
              <a:t>风格的开发是一种软件开发方法。它有以下几个特点：</a:t>
            </a:r>
            <a:endParaRPr lang="en-US" altLang="zh-CN" b="0" i="0" dirty="0">
              <a:solidFill>
                <a:srgbClr val="252525"/>
              </a:solidFill>
              <a:effectLst/>
              <a:latin typeface="Roboto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altLang="zh-CN" b="0" i="0" dirty="0">
              <a:solidFill>
                <a:srgbClr val="252525"/>
              </a:solidFill>
              <a:effectLst/>
              <a:latin typeface="Roboto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在同一个存储库中开发多个项目</a:t>
            </a:r>
            <a:endParaRPr lang="en-US" altLang="zh-CN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项目之间相互依赖，因此可以共享代码</a:t>
            </a:r>
            <a:endParaRPr lang="en-US" altLang="zh-CN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当进行代码修改时，无需重建或重新测试 </a:t>
            </a:r>
            <a:r>
              <a:rPr lang="en-US" altLang="zh-CN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monorepo</a:t>
            </a:r>
            <a:r>
              <a:rPr lang="en-US" altLang="zh-CN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中的每个项目。而是只需重建并重新测试可能受更改影响的项目</a:t>
            </a:r>
            <a:endParaRPr lang="en-US" altLang="zh-CN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endParaRPr lang="en-US" altLang="zh-CN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最后一点至关重要： 因为这样做有两个好处，一是可以使得</a:t>
            </a:r>
            <a:r>
              <a:rPr lang="en-US" altLang="zh-CN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CI</a:t>
            </a: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构建更加的快速，二是使在同一个</a:t>
            </a:r>
            <a:r>
              <a:rPr lang="en-US" altLang="zh-CN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monorepo</a:t>
            </a:r>
            <a:r>
              <a:rPr lang="zh-CN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下的团队互不影响，比如前后端之间的项目不存在依赖，它们之间就不会相互影响</a:t>
            </a:r>
            <a:endParaRPr lang="en-US" altLang="zh-CN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1ADF-B09C-4EA2-B027-1DD176C989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63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9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slideMaster" Target="../slideMasters/slideMaster2.xml"/><Relationship Id="rId1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6.png"/><Relationship Id="rId2" Type="http://schemas.openxmlformats.org/officeDocument/2006/relationships/tags" Target="../tags/tag52.xml"/><Relationship Id="rId16" Type="http://schemas.openxmlformats.org/officeDocument/2006/relationships/image" Target="../media/image2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5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9116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2153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2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0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406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2 items">
  <p:cSld name="Content: 2 item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1"/>
          <p:cNvSpPr txBox="1">
            <a:spLocks noGrp="1"/>
          </p:cNvSpPr>
          <p:nvPr>
            <p:ph type="subTitle" idx="1"/>
          </p:nvPr>
        </p:nvSpPr>
        <p:spPr>
          <a:xfrm>
            <a:off x="676650" y="2987033"/>
            <a:ext cx="4234400" cy="16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Text"/>
              <a:buNone/>
              <a:defRPr sz="1867"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67"/>
              </a:spcBef>
              <a:spcAft>
                <a:spcPts val="67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71"/>
          <p:cNvSpPr txBox="1">
            <a:spLocks noGrp="1"/>
          </p:cNvSpPr>
          <p:nvPr>
            <p:ph type="subTitle" idx="2"/>
          </p:nvPr>
        </p:nvSpPr>
        <p:spPr>
          <a:xfrm>
            <a:off x="676650" y="2101083"/>
            <a:ext cx="4719800" cy="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6000"/>
              <a:buNone/>
              <a:defRPr sz="4000" b="1">
                <a:solidFill>
                  <a:srgbClr val="1A73E8"/>
                </a:solidFill>
              </a:defRPr>
            </a:lvl1pPr>
            <a:lvl2pPr lvl="1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67"/>
              </a:spcBef>
              <a:spcAft>
                <a:spcPts val="67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1"/>
          <p:cNvSpPr txBox="1">
            <a:spLocks noGrp="1"/>
          </p:cNvSpPr>
          <p:nvPr>
            <p:ph type="subTitle" idx="3"/>
          </p:nvPr>
        </p:nvSpPr>
        <p:spPr>
          <a:xfrm>
            <a:off x="6601968" y="2987033"/>
            <a:ext cx="4234400" cy="16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Text"/>
              <a:buNone/>
              <a:defRPr sz="1867"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67"/>
              </a:spcBef>
              <a:spcAft>
                <a:spcPts val="67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1"/>
          <p:cNvSpPr txBox="1">
            <a:spLocks noGrp="1"/>
          </p:cNvSpPr>
          <p:nvPr>
            <p:ph type="subTitle" idx="4"/>
          </p:nvPr>
        </p:nvSpPr>
        <p:spPr>
          <a:xfrm>
            <a:off x="6601967" y="2101083"/>
            <a:ext cx="4833400" cy="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6000"/>
              <a:buNone/>
              <a:defRPr sz="4000" b="1">
                <a:solidFill>
                  <a:srgbClr val="1A73E8"/>
                </a:solidFill>
              </a:defRPr>
            </a:lvl1pPr>
            <a:lvl2pPr lvl="1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67"/>
              </a:spcBef>
              <a:spcAft>
                <a:spcPts val="67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0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34.xml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11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2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  <p:extLst>
      <p:ext uri="{BB962C8B-B14F-4D97-AF65-F5344CB8AC3E}">
        <p14:creationId xmlns:p14="http://schemas.microsoft.com/office/powerpoint/2010/main" val="26211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20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12.xml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22.png"/><Relationship Id="rId5" Type="http://schemas.openxmlformats.org/officeDocument/2006/relationships/tags" Target="../tags/tag108.xml"/><Relationship Id="rId10" Type="http://schemas.openxmlformats.org/officeDocument/2006/relationships/image" Target="../media/image21.png"/><Relationship Id="rId4" Type="http://schemas.openxmlformats.org/officeDocument/2006/relationships/tags" Target="../tags/tag107.xml"/><Relationship Id="rId9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2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50" Type="http://schemas.openxmlformats.org/officeDocument/2006/relationships/tags" Target="../tags/tag179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9" Type="http://schemas.openxmlformats.org/officeDocument/2006/relationships/tags" Target="../tags/tag158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tags" Target="../tags/tag178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notesSlide" Target="../notesSlides/notesSlide16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tags" Target="../tags/tag177.xml"/><Relationship Id="rId8" Type="http://schemas.openxmlformats.org/officeDocument/2006/relationships/tags" Target="../tags/tag137.xml"/><Relationship Id="rId51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20" Type="http://schemas.openxmlformats.org/officeDocument/2006/relationships/tags" Target="../tags/tag149.xml"/><Relationship Id="rId41" Type="http://schemas.openxmlformats.org/officeDocument/2006/relationships/tags" Target="../tags/tag170.xml"/><Relationship Id="rId1" Type="http://schemas.openxmlformats.org/officeDocument/2006/relationships/tags" Target="../tags/tag130.xml"/><Relationship Id="rId6" Type="http://schemas.openxmlformats.org/officeDocument/2006/relationships/tags" Target="../tags/tag1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34.png"/><Relationship Id="rId5" Type="http://schemas.openxmlformats.org/officeDocument/2006/relationships/tags" Target="../tags/tag203.xml"/><Relationship Id="rId10" Type="http://schemas.openxmlformats.org/officeDocument/2006/relationships/image" Target="../media/image33.png"/><Relationship Id="rId4" Type="http://schemas.openxmlformats.org/officeDocument/2006/relationships/tags" Target="../tags/tag202.xml"/><Relationship Id="rId9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6.png"/><Relationship Id="rId3" Type="http://schemas.openxmlformats.org/officeDocument/2006/relationships/tags" Target="../tags/tag214.xml"/><Relationship Id="rId7" Type="http://schemas.openxmlformats.org/officeDocument/2006/relationships/diagramLayout" Target="../diagrams/layout2.xml"/><Relationship Id="rId12" Type="http://schemas.openxmlformats.org/officeDocument/2006/relationships/hyperlink" Target="https://web3infra.foundation/" TargetMode="Externa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diagramData" Target="../diagrams/data2.xml"/><Relationship Id="rId11" Type="http://schemas.openxmlformats.org/officeDocument/2006/relationships/hyperlink" Target="https://github.com/web3infra-foundation/mega" TargetMode="External"/><Relationship Id="rId5" Type="http://schemas.openxmlformats.org/officeDocument/2006/relationships/notesSlide" Target="../notesSlides/notesSlide20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6.xml"/><Relationship Id="rId9" Type="http://schemas.openxmlformats.org/officeDocument/2006/relationships/diagramColors" Target="../diagrams/colors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37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8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6920" y="2160905"/>
            <a:ext cx="6274435" cy="13258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Mega-Next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Generation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of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git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host</a:t>
            </a:r>
            <a:r>
              <a:rPr lang="zh-CN" altLang="en-US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altLang="zh-CN" b="1" dirty="0">
                <a:solidFill>
                  <a:srgbClr val="333372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service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615315" y="3876040"/>
            <a:ext cx="6416040" cy="482600"/>
          </a:xfrm>
        </p:spPr>
        <p:txBody>
          <a:bodyPr>
            <a:normAutofit fontScale="97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6BA2"/>
              </a:buClr>
              <a:buSzPts val="1600"/>
              <a:buFont typeface="Calibri" panose="020F0502020204030204"/>
              <a:buNone/>
            </a:pP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  <a:sym typeface="Calibri" panose="020F0502020204030204"/>
              </a:rPr>
              <a:t>华为开源管理中心  叶天星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3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defRPr/>
            </a:pPr>
            <a:r>
              <a:rPr lang="en-US" altLang="zh-CN" sz="39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Git Submodules</a:t>
            </a:r>
            <a:endParaRPr lang="en-US" sz="3900" b="1" dirty="0">
              <a:latin typeface="Times New Roman" panose="02020603050405020304" charset="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241" name="Google Shape;241;p34"/>
          <p:cNvGrpSpPr/>
          <p:nvPr/>
        </p:nvGrpSpPr>
        <p:grpSpPr>
          <a:xfrm>
            <a:off x="529590" y="1399540"/>
            <a:ext cx="7026275" cy="3501420"/>
            <a:chOff x="2668515" y="3329379"/>
            <a:chExt cx="35414694" cy="11761572"/>
          </a:xfrm>
        </p:grpSpPr>
        <p:sp>
          <p:nvSpPr>
            <p:cNvPr id="242" name="Google Shape;242;p34"/>
            <p:cNvSpPr txBox="1"/>
            <p:nvPr>
              <p:custDataLst>
                <p:tags r:id="rId3"/>
              </p:custDataLst>
            </p:nvPr>
          </p:nvSpPr>
          <p:spPr>
            <a:xfrm>
              <a:off x="2668515" y="3329379"/>
              <a:ext cx="35414694" cy="11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将两个项目视为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独立项目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，同时又能够在一个项目中使用另一个项目</a:t>
              </a:r>
            </a:p>
          </p:txBody>
        </p:sp>
        <p:sp>
          <p:nvSpPr>
            <p:cNvPr id="243" name="Google Shape;243;p34"/>
            <p:cNvSpPr txBox="1"/>
            <p:nvPr>
              <p:custDataLst>
                <p:tags r:id="rId4"/>
              </p:custDataLst>
            </p:nvPr>
          </p:nvSpPr>
          <p:spPr>
            <a:xfrm>
              <a:off x="2668515" y="4771502"/>
              <a:ext cx="20288635" cy="5029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r>
                <a:rPr lang="zh-CN" sz="16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优点</a:t>
              </a:r>
              <a:endParaRPr sz="600"/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灵活的项目复用性</a:t>
              </a:r>
              <a:endParaRPr sz="16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保持提交独立，和主项目分开</a:t>
              </a:r>
              <a:endParaRPr sz="600"/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按需加载，不会影响克隆时间</a:t>
              </a:r>
            </a:p>
          </p:txBody>
        </p:sp>
        <p:sp>
          <p:nvSpPr>
            <p:cNvPr id="244" name="Google Shape;244;p34"/>
            <p:cNvSpPr txBox="1"/>
            <p:nvPr>
              <p:custDataLst>
                <p:tags r:id="rId5"/>
              </p:custDataLst>
            </p:nvPr>
          </p:nvSpPr>
          <p:spPr>
            <a:xfrm>
              <a:off x="2668515" y="11302708"/>
              <a:ext cx="29320742" cy="3788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r>
                <a:rPr lang="zh-CN" sz="16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仍然存在问题？</a:t>
              </a:r>
              <a:endParaRPr sz="16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分支切换时未追踪submodule</a:t>
              </a:r>
              <a:endParaRPr sz="600"/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Char char="•"/>
              </a:pPr>
              <a:r>
                <a:rPr lang="zh-CN" sz="16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从子目录移动到submodule文件丢失</a:t>
              </a:r>
            </a:p>
          </p:txBody>
        </p:sp>
      </p:grpSp>
      <p:pic>
        <p:nvPicPr>
          <p:cNvPr id="245" name="Google Shape;245;p34"/>
          <p:cNvPicPr preferRelativeResize="0"/>
          <p:nvPr>
            <p:custDataLst>
              <p:tags r:id="rId2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5512080" y="2683801"/>
            <a:ext cx="6209661" cy="1813615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buClr>
                <a:srgbClr val="333372"/>
              </a:buClr>
              <a:buSzPts val="1600"/>
              <a:tabLst/>
              <a:defRPr/>
            </a:pPr>
            <a:r>
              <a:rPr lang="en-US" altLang="zh-CN" sz="3900" b="1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Git Subtree</a:t>
            </a:r>
            <a:endParaRPr lang="zh-CN" altLang="en-US" sz="3900" b="1" dirty="0">
              <a:solidFill>
                <a:srgbClr val="445185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3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4" name="Google Shape;254;p35"/>
          <p:cNvSpPr txBox="1"/>
          <p:nvPr>
            <p:custDataLst>
              <p:tags r:id="rId1"/>
            </p:custDataLst>
          </p:nvPr>
        </p:nvSpPr>
        <p:spPr>
          <a:xfrm>
            <a:off x="899795" y="2078355"/>
            <a:ext cx="4989830" cy="262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 Subtree 将一个存储库嵌套在另一个存储库内部，作为一个子目录。</a:t>
            </a:r>
            <a:endParaRPr lang="en-US" altLang="zh-CN"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 panose="020F0502020204030204"/>
              <a:buNone/>
            </a:pPr>
            <a:endParaRPr sz="14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0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存储库对于使用subtree的无感知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0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不会像submodule 一样添加metadata 如.gitmodule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0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可以修改模块的内容，不需要其他副本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/>
              <a:buNone/>
            </a:pPr>
            <a:endParaRPr sz="1600" b="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5" name="Google Shape;255;p35" descr="A diagram showing the interaction between two repositories before and after using Git Subtree.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tretch>
            <a:fillRect/>
          </a:stretch>
        </p:blipFill>
        <p:spPr>
          <a:xfrm>
            <a:off x="6513946" y="2238224"/>
            <a:ext cx="5098156" cy="2220890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3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  <a:tabLst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Footlight MT Light" panose="0204060206030A020304" charset="0"/>
                <a:ea typeface="Oswald" panose="00000500000000000000"/>
                <a:cs typeface="Footlight MT Light" panose="0204060206030A020304" charset="0"/>
                <a:sym typeface="Oswald" panose="00000500000000000000"/>
              </a:rPr>
              <a:t>Git is good, but not for Monorepos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72"/>
              </a:solidFill>
              <a:effectLst/>
              <a:uLnTx/>
              <a:uFillTx/>
              <a:latin typeface="Footlight MT Light" panose="0204060206030A020304" charset="0"/>
              <a:ea typeface="Oswald" panose="00000500000000000000"/>
              <a:cs typeface="Footlight MT Light" panose="0204060206030A020304" charset="0"/>
              <a:sym typeface="Oswald" panose="0000050000000000000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62772" y="2073255"/>
            <a:ext cx="9577187" cy="2940685"/>
            <a:chOff x="1182387" y="1391206"/>
            <a:chExt cx="9577187" cy="2940685"/>
          </a:xfrm>
        </p:grpSpPr>
        <p:sp>
          <p:nvSpPr>
            <p:cNvPr id="234" name="Google Shape;234;p33"/>
            <p:cNvSpPr txBox="1"/>
            <p:nvPr>
              <p:custDataLst>
                <p:tags r:id="rId1"/>
              </p:custDataLst>
            </p:nvPr>
          </p:nvSpPr>
          <p:spPr>
            <a:xfrm>
              <a:off x="1182387" y="1391206"/>
              <a:ext cx="2820653" cy="2940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问题：</a:t>
              </a: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快速迭代历史记录太多？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处理大型仓库时clone耗时过长</a:t>
              </a: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？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大型文件怎么管理</a:t>
              </a: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？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如何共享代码？</a:t>
              </a: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  <a:buFont typeface="Arial" panose="020B0604020202020204"/>
                <a:buChar char="•"/>
              </a:pPr>
              <a:r>
                <a:rPr lang="en-US" alt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…</a:t>
              </a:r>
              <a:endParaRPr lang="zh-CN" altLang="en-US" sz="600" dirty="0"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 panose="020F0502020204030204"/>
                <a:buNone/>
              </a:pPr>
              <a:endParaRPr lang="zh-CN" altLang="en-US" sz="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34;p33"/>
            <p:cNvSpPr txBox="1"/>
            <p:nvPr>
              <p:custDataLst>
                <p:tags r:id="rId2"/>
              </p:custDataLst>
            </p:nvPr>
          </p:nvSpPr>
          <p:spPr>
            <a:xfrm>
              <a:off x="5414314" y="1671282"/>
              <a:ext cx="5345260" cy="2021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截断历史记录</a:t>
              </a: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，</a:t>
              </a:r>
              <a:r>
                <a:rPr lang="en-US" alt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partial</a:t>
              </a:r>
              <a:r>
                <a:rPr lang="zh-CN" altLang="en-US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alt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clone</a:t>
              </a: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？</a:t>
              </a: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Waiting…?</a:t>
              </a:r>
              <a:endParaRPr sz="600" dirty="0"/>
            </a:p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Git LFS ?</a:t>
              </a:r>
              <a:endParaRPr sz="600" dirty="0"/>
            </a:p>
            <a:p>
              <a:pPr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400"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=&gt;                     Copy And Paste ？</a:t>
              </a: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 panose="020F0502020204030204"/>
                <a:buNone/>
              </a:pPr>
              <a:endParaRPr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How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to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Implement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Monorepo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72"/>
                </a:solidFill>
                <a:effectLst/>
                <a:uLnTx/>
                <a:uFillTx/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 like piper?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333372"/>
              </a:solidFill>
              <a:effectLst/>
              <a:uLnTx/>
              <a:uFillTx/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1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2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448888C4-F9F4-F1EE-D139-4A35608F6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349248"/>
              </p:ext>
            </p:extLst>
          </p:nvPr>
        </p:nvGraphicFramePr>
        <p:xfrm>
          <a:off x="2038865" y="2088292"/>
          <a:ext cx="7673546" cy="370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defRPr/>
            </a:pPr>
            <a:r>
              <a:rPr lang="en-US" altLang="zh-CN" sz="3200" b="1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Git: A content-addressable FS with SHA-1</a:t>
            </a:r>
            <a:endParaRPr lang="zh-CN" altLang="en-US" sz="3200" b="1" dirty="0">
              <a:solidFill>
                <a:srgbClr val="445185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3" name="Google Shape;263;p36"/>
          <p:cNvGrpSpPr/>
          <p:nvPr/>
        </p:nvGrpSpPr>
        <p:grpSpPr>
          <a:xfrm>
            <a:off x="771625" y="1564534"/>
            <a:ext cx="7263765" cy="4202430"/>
            <a:chOff x="2669807" y="3222628"/>
            <a:chExt cx="36611722" cy="14116323"/>
          </a:xfrm>
        </p:grpSpPr>
        <p:sp>
          <p:nvSpPr>
            <p:cNvPr id="264" name="Google Shape;264;p36"/>
            <p:cNvSpPr txBox="1"/>
            <p:nvPr>
              <p:custDataLst>
                <p:tags r:id="rId3"/>
              </p:custDataLst>
            </p:nvPr>
          </p:nvSpPr>
          <p:spPr>
            <a:xfrm>
              <a:off x="2669807" y="14455109"/>
              <a:ext cx="25796877" cy="2883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SHA-1避免了传输过程中丢失信息或出现文件损坏</a:t>
              </a:r>
              <a:endParaRPr sz="14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在存储objects时，SHA-1值的前两个字符是子目录名称，最后38个字符是该目录中文件名</a:t>
              </a:r>
            </a:p>
          </p:txBody>
        </p:sp>
        <p:sp>
          <p:nvSpPr>
            <p:cNvPr id="265" name="Google Shape;265;p36"/>
            <p:cNvSpPr txBox="1"/>
            <p:nvPr>
              <p:custDataLst>
                <p:tags r:id="rId4"/>
              </p:custDataLst>
            </p:nvPr>
          </p:nvSpPr>
          <p:spPr>
            <a:xfrm>
              <a:off x="2669807" y="3222628"/>
              <a:ext cx="36611722" cy="3291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Git是一个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内容寻址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的文件系统， 核心是一个简单的键值数据存储库</a:t>
              </a: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 使用SHA-1 哈希值校验和计算文件：它是一个由十六进制字符（0-9 和 a-f）组成的 40 长度字符串。</a:t>
              </a:r>
            </a:p>
          </p:txBody>
        </p:sp>
        <p:pic>
          <p:nvPicPr>
            <p:cNvPr id="267" name="Google Shape;267;p36"/>
            <p:cNvPicPr preferRelativeResize="0"/>
            <p:nvPr>
              <p:custDataLst>
                <p:tags r:id="rId5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071018" y="8289214"/>
              <a:ext cx="18628802" cy="5115186"/>
            </a:xfrm>
            <a:prstGeom prst="roundRect">
              <a:avLst>
                <a:gd name="adj" fmla="val 10399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pic>
        <p:nvPicPr>
          <p:cNvPr id="269" name="Google Shape;269;p36"/>
          <p:cNvPicPr preferRelativeResize="0"/>
          <p:nvPr>
            <p:custDataLst>
              <p:tags r:id="rId1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7567765" y="3559993"/>
            <a:ext cx="3894520" cy="1035896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0" name="Google Shape;270;p36"/>
          <p:cNvSpPr txBox="1"/>
          <p:nvPr>
            <p:custDataLst>
              <p:tags r:id="rId2"/>
            </p:custDataLst>
          </p:nvPr>
        </p:nvSpPr>
        <p:spPr>
          <a:xfrm>
            <a:off x="7885430" y="2901950"/>
            <a:ext cx="34823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相同的文件内容具有相同的hash值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buClr>
                <a:srgbClr val="333372"/>
              </a:buClr>
              <a:buSzPts val="1600"/>
              <a:tabLst/>
              <a:defRPr/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Blob Objects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280" name="Google Shape;280;p37"/>
          <p:cNvSpPr txBox="1"/>
          <p:nvPr>
            <p:custDataLst>
              <p:tags r:id="rId1"/>
            </p:custDataLst>
          </p:nvPr>
        </p:nvSpPr>
        <p:spPr>
          <a:xfrm>
            <a:off x="858105" y="1547211"/>
            <a:ext cx="11090539" cy="29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Blob对象是一种基本的数据结构，表示文件内容而不包含任何元数据或其他信息。它由两个部分组成：</a:t>
            </a:r>
            <a:endParaRPr sz="14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 panose="020B0604020202020204"/>
              <a:buNone/>
            </a:pP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头部：头部是一个可变长度的ASCII字符串，指示对象类型和大小。头部以空字节（0x00）终止</a:t>
            </a: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01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 panose="020B0604020202020204"/>
              <a:buNone/>
            </a:pP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内容：Blob对象的内容是文件的二进制表示，没有额外的元数据或结构。内容未经压缩或编码，并按</a:t>
            </a:r>
            <a:r>
              <a:rPr lang="zh-CN" altLang="en-US" sz="1400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原始内容</a:t>
            </a: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存储。</a:t>
            </a: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01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 panose="020B0604020202020204"/>
              <a:buNone/>
            </a:pP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Blob对象是</a:t>
            </a:r>
            <a:r>
              <a:rPr lang="zh-CN" sz="1400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不可变</a:t>
            </a: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的，一旦创建了一个Blob对象，则无法更改其内容。</a:t>
            </a:r>
            <a:endParaRPr lang="en-US" altLang="zh-CN"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如果修改了某个文件，则Git会为更新后的内容创建新的blob object。</a:t>
            </a:r>
            <a:endParaRPr lang="en-US" altLang="zh-CN"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这使得Git能够高效地存储和管理仓库中不同版本的文件，同时最小化数据重复。</a:t>
            </a:r>
            <a:endParaRPr sz="1400" dirty="0"/>
          </a:p>
          <a:p>
            <a:pPr marL="152400" marR="0" lvl="0" indent="-101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 panose="020B0604020202020204"/>
              <a:buNone/>
            </a:pPr>
            <a:endParaRPr sz="6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F2603FC4-8B2E-E79E-C5EA-5180D0CAE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81" y="4401391"/>
            <a:ext cx="7404100" cy="120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defRPr/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Tree Object</a:t>
            </a:r>
          </a:p>
        </p:txBody>
      </p:sp>
      <p:pic>
        <p:nvPicPr>
          <p:cNvPr id="289" name="Google Shape;289;p38" descr="Simple version of the Git data model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7978344" y="1312432"/>
            <a:ext cx="3498850" cy="25901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8"/>
          <p:cNvSpPr txBox="1"/>
          <p:nvPr>
            <p:custDataLst>
              <p:tags r:id="rId3"/>
            </p:custDataLst>
          </p:nvPr>
        </p:nvSpPr>
        <p:spPr>
          <a:xfrm>
            <a:off x="938010" y="1428970"/>
            <a:ext cx="6896614" cy="222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Tree对象解决了存储文件名的问题，并将一组文件存储在一起。</a:t>
            </a:r>
            <a:endParaRPr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 panose="020B0604020202020204"/>
              <a:buNone/>
            </a:pP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6200" marR="0" lvl="0" indent="-76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所有内容都被存储为</a:t>
            </a:r>
            <a:r>
              <a:rPr lang="en-US" altLang="zh-CN" sz="1400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tree</a:t>
            </a: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和</a:t>
            </a:r>
            <a:r>
              <a:rPr lang="zh-CN" sz="1400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blob</a:t>
            </a: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对象，其中树对应于 UNIX 目录条目，而 blob 对应于 inode 或文件内容。</a:t>
            </a: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6200" marR="0" lvl="0" indent="-76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单个树对象包含一个或多个条目，每个条目都是与其关联模式、类型和文件名的 blob 或子树的 SHA-1 哈希值。</a:t>
            </a: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2" name="图片 141">
            <a:extLst>
              <a:ext uri="{FF2B5EF4-FFF2-40B4-BE49-F238E27FC236}">
                <a16:creationId xmlns:a16="http://schemas.microsoft.com/office/drawing/2014/main" id="{925A1D6B-44D7-2838-33D8-27A822345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700" y="3650929"/>
            <a:ext cx="6832600" cy="295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Commit Objects</a:t>
            </a:r>
            <a:endParaRPr lang="zh-CN" altLang="en-US" sz="4000" b="1" dirty="0">
              <a:latin typeface="Times New Roman" panose="02020603050405020304" charset="0"/>
              <a:cs typeface="Times New Roman" panose="02020603050405020304" charset="0"/>
              <a:sym typeface="Oswald" panose="00000500000000000000"/>
            </a:endParaRPr>
          </a:p>
        </p:txBody>
      </p:sp>
      <p:pic>
        <p:nvPicPr>
          <p:cNvPr id="301" name="Google Shape;301;p39" descr="All the reachable objects in your Git directory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615431" y="3734810"/>
            <a:ext cx="3830437" cy="2843945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4" name="Google Shape;304;p39"/>
          <p:cNvSpPr txBox="1"/>
          <p:nvPr>
            <p:custDataLst>
              <p:tags r:id="rId3"/>
            </p:custDataLst>
          </p:nvPr>
        </p:nvSpPr>
        <p:spPr>
          <a:xfrm>
            <a:off x="529590" y="1256141"/>
            <a:ext cx="5223028" cy="206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PingFang SC" panose="020B0400000000000000" pitchFamily="34" charset="-122"/>
                <a:cs typeface="Arial" panose="020B0604020202020204"/>
                <a:sym typeface="Arial" panose="020B0604020202020204"/>
              </a:rPr>
              <a:t>Git将其历史记录存储为一系列</a:t>
            </a:r>
            <a:r>
              <a:rPr lang="zh-CN" sz="1600" b="1" i="0" u="none" strike="noStrike" cap="none" dirty="0">
                <a:solidFill>
                  <a:srgbClr val="FF0000"/>
                </a:solidFill>
                <a:latin typeface="Arial" panose="020B0604020202020204"/>
                <a:ea typeface="PingFang SC" panose="020B0400000000000000" pitchFamily="34" charset="-122"/>
                <a:cs typeface="Arial" panose="020B0604020202020204"/>
                <a:sym typeface="Arial" panose="020B0604020202020204"/>
              </a:rPr>
              <a:t>快照</a:t>
            </a:r>
            <a:r>
              <a:rPr lang="zh-CN"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PingFang SC" panose="020B0400000000000000" pitchFamily="34" charset="-122"/>
                <a:cs typeface="Arial" panose="020B0604020202020204"/>
                <a:sym typeface="Arial" panose="020B0604020202020204"/>
              </a:rPr>
              <a:t>，称为“提交”</a:t>
            </a:r>
            <a:endParaRPr sz="1600" b="1" i="0" u="none" strike="noStrike" cap="none" dirty="0">
              <a:solidFill>
                <a:srgbClr val="333372"/>
              </a:solidFill>
              <a:latin typeface="Arial" panose="020B0604020202020204"/>
              <a:ea typeface="PingFang SC" panose="020B0400000000000000" pitchFamily="34" charset="-122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 panose="020B0604020202020204"/>
              <a:buNone/>
            </a:pPr>
            <a:endParaRPr sz="1600" b="1" i="0" u="none" strike="noStrike" cap="none" dirty="0">
              <a:solidFill>
                <a:srgbClr val="333372"/>
              </a:solidFill>
              <a:latin typeface="Arial" panose="020B0604020202020204"/>
              <a:ea typeface="PingFang SC" panose="020B0400000000000000" pitchFamily="34" charset="-122"/>
              <a:cs typeface="Arial" panose="020B0604020202020204"/>
              <a:sym typeface="Arial" panose="020B0604020202020204"/>
            </a:endParaRPr>
          </a:p>
          <a:p>
            <a:pPr marL="76200" marR="0" lvl="0" indent="-76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PingFang SC" panose="020B0400000000000000" pitchFamily="34" charset="-122"/>
                <a:cs typeface="Arial" panose="020B0604020202020204"/>
                <a:sym typeface="Arial" panose="020B0604020202020204"/>
              </a:rPr>
              <a:t>可以浏览任何提交时文件的状态；此操作称为“检出”提交。您可以将提交视为代码备份的一系列副本</a:t>
            </a:r>
            <a:endParaRPr sz="1400" dirty="0"/>
          </a:p>
          <a:p>
            <a:pPr marL="76200" marR="0" lvl="0" indent="-76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PingFang SC" panose="020B0400000000000000" pitchFamily="34" charset="-122"/>
                <a:cs typeface="Arial" panose="020B0604020202020204"/>
                <a:sym typeface="Arial" panose="020B0604020202020204"/>
              </a:rPr>
              <a:t>每个提交都建立在早期提交之上，这些早期提交被称为其“父”提交。</a:t>
            </a:r>
            <a:endParaRPr sz="1400" i="0" u="none" strike="noStrike" cap="none" dirty="0">
              <a:solidFill>
                <a:srgbClr val="333372"/>
              </a:solidFill>
              <a:latin typeface="Arial" panose="020B0604020202020204"/>
              <a:ea typeface="PingFang SC" panose="020B0400000000000000" pitchFamily="34" charset="-122"/>
              <a:cs typeface="Arial" panose="020B0604020202020204"/>
              <a:sym typeface="Arial" panose="020B0604020202020204"/>
            </a:endParaRPr>
          </a:p>
          <a:p>
            <a:pPr marL="76200" marR="0" lvl="0" indent="-76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400" i="0" u="none" strike="noStrike" cap="none" dirty="0">
                <a:solidFill>
                  <a:srgbClr val="333372"/>
                </a:solidFill>
                <a:latin typeface="Arial" panose="020B0604020202020204"/>
                <a:ea typeface="PingFang SC" panose="020B0400000000000000" pitchFamily="34" charset="-122"/>
                <a:cs typeface="Arial" panose="020B0604020202020204"/>
                <a:sym typeface="Arial" panose="020B0604020202020204"/>
              </a:rPr>
              <a:t>提交（commit）是 Git 存储的几种“对象”之一。每个对象都由哈希唯一标识。这些对象存储在另一个 .git 子目录中：.git/objects</a:t>
            </a:r>
            <a:endParaRPr sz="1400" dirty="0"/>
          </a:p>
        </p:txBody>
      </p:sp>
      <p:pic>
        <p:nvPicPr>
          <p:cNvPr id="479" name="图片 478">
            <a:extLst>
              <a:ext uri="{FF2B5EF4-FFF2-40B4-BE49-F238E27FC236}">
                <a16:creationId xmlns:a16="http://schemas.microsoft.com/office/drawing/2014/main" id="{DE13F491-4795-634E-C32C-2DB11C011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652" y="1412239"/>
            <a:ext cx="6091019" cy="4129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1" name="Google Shape;311;p40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07390" y="506730"/>
            <a:ext cx="2687320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r>
              <a:rPr lang="zh-CN" sz="2400" b="1" i="0" u="none" strike="noStrike" cap="none" dirty="0">
                <a:solidFill>
                  <a:srgbClr val="333372"/>
                </a:solidFill>
                <a:latin typeface="Times New Roman" panose="02020603050405020304" charset="0"/>
                <a:ea typeface="Oswald" panose="00000500000000000000"/>
                <a:cs typeface="Times New Roman" panose="02020603050405020304" charset="0"/>
                <a:sym typeface="Oswald" panose="00000500000000000000"/>
              </a:rPr>
              <a:t>Tag Objects</a:t>
            </a:r>
          </a:p>
        </p:txBody>
      </p:sp>
      <p:grpSp>
        <p:nvGrpSpPr>
          <p:cNvPr id="313" name="Google Shape;313;p40"/>
          <p:cNvGrpSpPr/>
          <p:nvPr/>
        </p:nvGrpSpPr>
        <p:grpSpPr>
          <a:xfrm>
            <a:off x="1227455" y="1583690"/>
            <a:ext cx="4662170" cy="4712533"/>
            <a:chOff x="23039387" y="3245369"/>
            <a:chExt cx="18574154" cy="10669618"/>
          </a:xfrm>
        </p:grpSpPr>
        <p:sp>
          <p:nvSpPr>
            <p:cNvPr id="314" name="Google Shape;314;p40"/>
            <p:cNvSpPr txBox="1"/>
            <p:nvPr>
              <p:custDataLst>
                <p:tags r:id="rId4"/>
              </p:custDataLst>
            </p:nvPr>
          </p:nvSpPr>
          <p:spPr>
            <a:xfrm>
              <a:off x="23117641" y="3245369"/>
              <a:ext cx="18495900" cy="2763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20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标签是一个“固定的分支”。标签表示的内容一旦添加将永久不可变，标签仅与在添加时最后提交对象相关联。</a:t>
              </a:r>
            </a:p>
          </p:txBody>
        </p:sp>
        <p:sp>
          <p:nvSpPr>
            <p:cNvPr id="315" name="Google Shape;315;p40"/>
            <p:cNvSpPr txBox="1"/>
            <p:nvPr>
              <p:custDataLst>
                <p:tags r:id="rId5"/>
              </p:custDataLst>
            </p:nvPr>
          </p:nvSpPr>
          <p:spPr>
            <a:xfrm>
              <a:off x="23039387" y="6443262"/>
              <a:ext cx="18495900" cy="747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 支持两种类型的标记</a:t>
              </a:r>
              <a:endParaRPr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轻量型：Git 将直接指向提交对象而不是创建真正的基础标记对象。此时，“git cat-file -t 标记名称” 命令将返回一个提交。</a:t>
              </a:r>
              <a:endParaRPr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254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20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762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注释型：Git 将创建一个包含相关提交信息和其他信息（例如标记者）的底层标签对象。此时，如果运行 git cat-file -t tagname 命令，则会返回一个标签。</a:t>
              </a:r>
              <a:endParaRPr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76200" marR="0" lvl="0" indent="-2540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800"/>
                <a:buFont typeface="Arial" panose="020B0604020202020204"/>
                <a:buNone/>
              </a:pPr>
              <a:endParaRPr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40"/>
          <p:cNvGrpSpPr/>
          <p:nvPr/>
        </p:nvGrpSpPr>
        <p:grpSpPr>
          <a:xfrm>
            <a:off x="7347294" y="1955497"/>
            <a:ext cx="2957486" cy="3596640"/>
            <a:chOff x="9825444" y="7467323"/>
            <a:chExt cx="10930838" cy="11941121"/>
          </a:xfrm>
        </p:grpSpPr>
        <p:pic>
          <p:nvPicPr>
            <p:cNvPr id="317" name="Google Shape;317;p40"/>
            <p:cNvPicPr preferRelativeResize="0"/>
            <p:nvPr>
              <p:custDataLst>
                <p:tags r:id="rId2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9825444" y="7467323"/>
              <a:ext cx="10930838" cy="10270433"/>
            </a:xfrm>
            <a:prstGeom prst="roundRect">
              <a:avLst>
                <a:gd name="adj" fmla="val 2323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18" name="Google Shape;318;p40"/>
            <p:cNvSpPr txBox="1"/>
            <p:nvPr>
              <p:custDataLst>
                <p:tags r:id="rId3"/>
              </p:custDataLst>
            </p:nvPr>
          </p:nvSpPr>
          <p:spPr>
            <a:xfrm>
              <a:off x="11656068" y="18525088"/>
              <a:ext cx="7270862" cy="883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500"/>
                <a:buFont typeface="Arial" panose="020B0604020202020204"/>
                <a:buNone/>
              </a:pPr>
              <a:r>
                <a:rPr lang="zh-CN" sz="1600" b="1" i="0" u="none" strike="noStrike" cap="none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两种不同类型的tags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7" name="Google Shape;337;p42"/>
          <p:cNvSpPr txBox="1"/>
          <p:nvPr>
            <p:custDataLst>
              <p:tags r:id="rId1"/>
            </p:custDataLst>
          </p:nvPr>
        </p:nvSpPr>
        <p:spPr>
          <a:xfrm>
            <a:off x="979805" y="1399540"/>
            <a:ext cx="5493385" cy="306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 将</a:t>
            </a:r>
            <a:r>
              <a:rPr lang="zh-CN" sz="2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类型</a:t>
            </a: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和</a:t>
            </a:r>
            <a:r>
              <a:rPr lang="zh-CN" sz="2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长度</a:t>
            </a:r>
            <a:r>
              <a:rPr 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存储为可变长度整数。可变长度整数允许任意大的值，同时在小值时使用较少的字节。</a:t>
            </a:r>
            <a:endParaRPr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/>
              <a:buNone/>
            </a:pPr>
            <a:endParaRPr sz="14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git使用每个字节的最高位表示是否有额外的字节，并将剩余的7位作为数据。例如，字节[0b1xxxxxxx、0b1yyyyyyy、0b0zzzzzzz]表示整数0bzzzzzzzyyyyyyyxxxxxxx。</a:t>
            </a:r>
            <a:endParaRPr sz="12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假设给定整数10001 0011010，由于可变长度整数被读取为0byyyyyyytttxxxx，这意味着yyyyyyy是0010001，ttt是001，xxxx是1010。因此类型为1，表示提交(commit)，长度为0b00100011010（282）。</a:t>
            </a:r>
            <a:endParaRPr sz="12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marR="0" lvl="0" indent="-101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endParaRPr sz="6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38" name="Google Shape;338;p42"/>
          <p:cNvPicPr preferRelativeResize="0"/>
          <p:nvPr>
            <p:custDataLst>
              <p:tags r:id="rId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7029450" y="2388235"/>
            <a:ext cx="4123690" cy="2633980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180;p18">
            <a:extLst>
              <a:ext uri="{FF2B5EF4-FFF2-40B4-BE49-F238E27FC236}">
                <a16:creationId xmlns:a16="http://schemas.microsoft.com/office/drawing/2014/main" id="{D81A42CE-55C2-5F40-EC06-3598F21A971B}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  <a:sym typeface="Raleway"/>
              </a:rPr>
              <a:t>Variable-Length</a:t>
            </a: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</a:rPr>
              <a:t> Decoding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4343F6B-359E-B0FC-243E-0CB2DD5DF6BB}"/>
              </a:ext>
            </a:extLst>
          </p:cNvPr>
          <p:cNvSpPr txBox="1"/>
          <p:nvPr/>
        </p:nvSpPr>
        <p:spPr>
          <a:xfrm>
            <a:off x="1101725" y="4461729"/>
            <a:ext cx="2812793" cy="10525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altLang="en-US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对象类型：</a:t>
            </a:r>
          </a:p>
          <a:p>
            <a:pPr marL="15240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en-US" alt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(commit)</a:t>
            </a:r>
            <a:endParaRPr lang="en-US" altLang="zh-CN"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en-US" alt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 (tree) </a:t>
            </a:r>
            <a:endParaRPr lang="en-US" altLang="zh-CN"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en-US" alt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 (blob)</a:t>
            </a:r>
            <a:endParaRPr lang="en-US" altLang="zh-CN"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en-US" alt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 (tag)</a:t>
            </a:r>
            <a:endParaRPr lang="en-US" altLang="zh-CN"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en-US" alt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 (offset delta)</a:t>
            </a:r>
            <a:endParaRPr lang="en-US" altLang="zh-CN" sz="600" dirty="0"/>
          </a:p>
          <a:p>
            <a:pPr marL="152400" marR="0" lvl="5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en-US" altLang="zh-CN"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 (hash delta)</a:t>
            </a:r>
            <a:endParaRPr lang="en-US" altLang="zh-CN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>
            <a:spLocks noGrp="1"/>
          </p:cNvSpPr>
          <p:nvPr>
            <p:ph type="title" idx="4294967295"/>
          </p:nvPr>
        </p:nvSpPr>
        <p:spPr>
          <a:xfrm>
            <a:off x="979997" y="419101"/>
            <a:ext cx="1967989" cy="9801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363E7D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850390" y="2147570"/>
            <a:ext cx="2601595" cy="467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rtl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Background</a:t>
            </a: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850390" y="3061335"/>
            <a:ext cx="265493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Git Internal</a:t>
            </a:r>
            <a:endParaRPr lang="zh-CN" altLang="en-US" sz="3000" dirty="0">
              <a:solidFill>
                <a:srgbClr val="363E7D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1850121" y="3996245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Mega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70" name="副标题 13"/>
          <p:cNvSpPr txBox="1"/>
          <p:nvPr/>
        </p:nvSpPr>
        <p:spPr>
          <a:xfrm>
            <a:off x="1850390" y="4909820"/>
            <a:ext cx="251015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rtl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300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What</a:t>
            </a:r>
            <a:r>
              <a:rPr lang="en-US" altLang="zh-CN" sz="3000" dirty="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’ </a:t>
            </a:r>
            <a:r>
              <a:rPr lang="zh-CN" altLang="en-US" sz="3000">
                <a:solidFill>
                  <a:srgbClr val="363E7D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s next</a:t>
            </a:r>
            <a:endParaRPr lang="zh-CN" altLang="en-US" sz="3000">
              <a:solidFill>
                <a:srgbClr val="363E7D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2740025" y="2848610"/>
            <a:ext cx="6579870" cy="2986405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49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50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0" name="Google Shape;180;p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9450" y="78334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 dirty="0">
                <a:latin typeface="Times New Roman" panose="02020603050405020304" charset="0"/>
                <a:cs typeface="Times New Roman" panose="02020603050405020304" charset="0"/>
              </a:rPr>
              <a:t>Variable-Length Decoding</a:t>
            </a:r>
          </a:p>
        </p:txBody>
      </p:sp>
      <p:grpSp>
        <p:nvGrpSpPr>
          <p:cNvPr id="181" name="Google Shape;181;p18"/>
          <p:cNvGrpSpPr/>
          <p:nvPr/>
        </p:nvGrpSpPr>
        <p:grpSpPr>
          <a:xfrm>
            <a:off x="2571115" y="2856230"/>
            <a:ext cx="2924810" cy="462280"/>
            <a:chOff x="729450" y="3243475"/>
            <a:chExt cx="2128800" cy="309000"/>
          </a:xfrm>
        </p:grpSpPr>
        <p:sp>
          <p:nvSpPr>
            <p:cNvPr id="182" name="Google Shape;182;p18"/>
            <p:cNvSpPr txBox="1"/>
            <p:nvPr>
              <p:custDataLst>
                <p:tags r:id="rId41"/>
              </p:custDataLst>
            </p:nvPr>
          </p:nvSpPr>
          <p:spPr>
            <a:xfrm>
              <a:off x="729450" y="3243475"/>
              <a:ext cx="266100" cy="309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3" name="Google Shape;183;p18"/>
            <p:cNvSpPr txBox="1"/>
            <p:nvPr>
              <p:custDataLst>
                <p:tags r:id="rId42"/>
              </p:custDataLst>
            </p:nvPr>
          </p:nvSpPr>
          <p:spPr>
            <a:xfrm>
              <a:off x="9955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4" name="Google Shape;184;p18"/>
            <p:cNvSpPr txBox="1"/>
            <p:nvPr>
              <p:custDataLst>
                <p:tags r:id="rId43"/>
              </p:custDataLst>
            </p:nvPr>
          </p:nvSpPr>
          <p:spPr>
            <a:xfrm>
              <a:off x="12616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5" name="Google Shape;185;p18"/>
            <p:cNvSpPr txBox="1"/>
            <p:nvPr>
              <p:custDataLst>
                <p:tags r:id="rId44"/>
              </p:custDataLst>
            </p:nvPr>
          </p:nvSpPr>
          <p:spPr>
            <a:xfrm>
              <a:off x="15277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6" name="Google Shape;186;p18"/>
            <p:cNvSpPr txBox="1"/>
            <p:nvPr>
              <p:custDataLst>
                <p:tags r:id="rId45"/>
              </p:custDataLst>
            </p:nvPr>
          </p:nvSpPr>
          <p:spPr>
            <a:xfrm>
              <a:off x="17938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7" name="Google Shape;187;p18"/>
            <p:cNvSpPr txBox="1"/>
            <p:nvPr>
              <p:custDataLst>
                <p:tags r:id="rId46"/>
              </p:custDataLst>
            </p:nvPr>
          </p:nvSpPr>
          <p:spPr>
            <a:xfrm>
              <a:off x="20599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8" name="Google Shape;188;p18"/>
            <p:cNvSpPr txBox="1"/>
            <p:nvPr>
              <p:custDataLst>
                <p:tags r:id="rId47"/>
              </p:custDataLst>
            </p:nvPr>
          </p:nvSpPr>
          <p:spPr>
            <a:xfrm>
              <a:off x="23260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9" name="Google Shape;189;p18"/>
            <p:cNvSpPr txBox="1"/>
            <p:nvPr>
              <p:custDataLst>
                <p:tags r:id="rId48"/>
              </p:custDataLst>
            </p:nvPr>
          </p:nvSpPr>
          <p:spPr>
            <a:xfrm>
              <a:off x="2592150" y="3243475"/>
              <a:ext cx="266100" cy="309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2571115" y="3626485"/>
            <a:ext cx="2924810" cy="462280"/>
            <a:chOff x="729450" y="3994700"/>
            <a:chExt cx="2128800" cy="309000"/>
          </a:xfrm>
        </p:grpSpPr>
        <p:sp>
          <p:nvSpPr>
            <p:cNvPr id="2" name="Google Shape;191;p18"/>
            <p:cNvSpPr txBox="1"/>
            <p:nvPr>
              <p:custDataLst>
                <p:tags r:id="rId33"/>
              </p:custDataLst>
            </p:nvPr>
          </p:nvSpPr>
          <p:spPr>
            <a:xfrm>
              <a:off x="729450" y="3994700"/>
              <a:ext cx="266100" cy="309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3" name="Google Shape;192;p18"/>
            <p:cNvSpPr txBox="1"/>
            <p:nvPr>
              <p:custDataLst>
                <p:tags r:id="rId34"/>
              </p:custDataLst>
            </p:nvPr>
          </p:nvSpPr>
          <p:spPr>
            <a:xfrm>
              <a:off x="9955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5" name="Google Shape;193;p18"/>
            <p:cNvSpPr txBox="1"/>
            <p:nvPr>
              <p:custDataLst>
                <p:tags r:id="rId35"/>
              </p:custDataLst>
            </p:nvPr>
          </p:nvSpPr>
          <p:spPr>
            <a:xfrm>
              <a:off x="12616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4" name="Google Shape;194;p18"/>
            <p:cNvSpPr txBox="1"/>
            <p:nvPr>
              <p:custDataLst>
                <p:tags r:id="rId36"/>
              </p:custDataLst>
            </p:nvPr>
          </p:nvSpPr>
          <p:spPr>
            <a:xfrm>
              <a:off x="15277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5" name="Google Shape;195;p18"/>
            <p:cNvSpPr txBox="1"/>
            <p:nvPr>
              <p:custDataLst>
                <p:tags r:id="rId37"/>
              </p:custDataLst>
            </p:nvPr>
          </p:nvSpPr>
          <p:spPr>
            <a:xfrm>
              <a:off x="17938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6" name="Google Shape;196;p18"/>
            <p:cNvSpPr txBox="1"/>
            <p:nvPr>
              <p:custDataLst>
                <p:tags r:id="rId38"/>
              </p:custDataLst>
            </p:nvPr>
          </p:nvSpPr>
          <p:spPr>
            <a:xfrm>
              <a:off x="20599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7" name="Google Shape;197;p18"/>
            <p:cNvSpPr txBox="1"/>
            <p:nvPr>
              <p:custDataLst>
                <p:tags r:id="rId39"/>
              </p:custDataLst>
            </p:nvPr>
          </p:nvSpPr>
          <p:spPr>
            <a:xfrm>
              <a:off x="23260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0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8" name="Google Shape;198;p18"/>
            <p:cNvSpPr txBox="1"/>
            <p:nvPr>
              <p:custDataLst>
                <p:tags r:id="rId40"/>
              </p:custDataLst>
            </p:nvPr>
          </p:nvSpPr>
          <p:spPr>
            <a:xfrm>
              <a:off x="2592150" y="3994700"/>
              <a:ext cx="266100" cy="309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2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1</a:t>
              </a:r>
              <a:endParaRPr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199" name="Google Shape;199;p18"/>
          <p:cNvSpPr txBox="1"/>
          <p:nvPr>
            <p:custDataLst>
              <p:tags r:id="rId2"/>
            </p:custDataLst>
          </p:nvPr>
        </p:nvSpPr>
        <p:spPr>
          <a:xfrm>
            <a:off x="565086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0" name="Google Shape;200;p18"/>
          <p:cNvSpPr txBox="1"/>
          <p:nvPr>
            <p:custDataLst>
              <p:tags r:id="rId3"/>
            </p:custDataLst>
          </p:nvPr>
        </p:nvSpPr>
        <p:spPr>
          <a:xfrm>
            <a:off x="5916930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1" name="Google Shape;201;p18"/>
          <p:cNvSpPr txBox="1"/>
          <p:nvPr>
            <p:custDataLst>
              <p:tags r:id="rId4"/>
            </p:custDataLst>
          </p:nvPr>
        </p:nvSpPr>
        <p:spPr>
          <a:xfrm>
            <a:off x="618299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2" name="Google Shape;202;p18"/>
          <p:cNvSpPr txBox="1"/>
          <p:nvPr>
            <p:custDataLst>
              <p:tags r:id="rId5"/>
            </p:custDataLst>
          </p:nvPr>
        </p:nvSpPr>
        <p:spPr>
          <a:xfrm>
            <a:off x="6449060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3" name="Google Shape;203;p18"/>
          <p:cNvSpPr txBox="1"/>
          <p:nvPr>
            <p:custDataLst>
              <p:tags r:id="rId6"/>
            </p:custDataLst>
          </p:nvPr>
        </p:nvSpPr>
        <p:spPr>
          <a:xfrm>
            <a:off x="671512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4" name="Google Shape;204;p18"/>
          <p:cNvSpPr txBox="1"/>
          <p:nvPr>
            <p:custDataLst>
              <p:tags r:id="rId7"/>
            </p:custDataLst>
          </p:nvPr>
        </p:nvSpPr>
        <p:spPr>
          <a:xfrm>
            <a:off x="6981190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5" name="Google Shape;205;p18"/>
          <p:cNvSpPr txBox="1"/>
          <p:nvPr>
            <p:custDataLst>
              <p:tags r:id="rId8"/>
            </p:custDataLst>
          </p:nvPr>
        </p:nvSpPr>
        <p:spPr>
          <a:xfrm>
            <a:off x="7247255" y="2856230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6" name="Google Shape;206;p18"/>
          <p:cNvSpPr txBox="1"/>
          <p:nvPr>
            <p:custDataLst>
              <p:tags r:id="rId9"/>
            </p:custDataLst>
          </p:nvPr>
        </p:nvSpPr>
        <p:spPr>
          <a:xfrm>
            <a:off x="565086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7" name="Google Shape;207;p18"/>
          <p:cNvSpPr txBox="1"/>
          <p:nvPr>
            <p:custDataLst>
              <p:tags r:id="rId10"/>
            </p:custDataLst>
          </p:nvPr>
        </p:nvSpPr>
        <p:spPr>
          <a:xfrm>
            <a:off x="5916930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8" name="Google Shape;208;p18"/>
          <p:cNvSpPr txBox="1"/>
          <p:nvPr>
            <p:custDataLst>
              <p:tags r:id="rId11"/>
            </p:custDataLst>
          </p:nvPr>
        </p:nvSpPr>
        <p:spPr>
          <a:xfrm>
            <a:off x="618299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9" name="Google Shape;209;p18"/>
          <p:cNvSpPr txBox="1"/>
          <p:nvPr>
            <p:custDataLst>
              <p:tags r:id="rId12"/>
            </p:custDataLst>
          </p:nvPr>
        </p:nvSpPr>
        <p:spPr>
          <a:xfrm>
            <a:off x="6449060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0" name="Google Shape;210;p18"/>
          <p:cNvSpPr txBox="1"/>
          <p:nvPr>
            <p:custDataLst>
              <p:tags r:id="rId13"/>
            </p:custDataLst>
          </p:nvPr>
        </p:nvSpPr>
        <p:spPr>
          <a:xfrm>
            <a:off x="671512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1" name="Google Shape;211;p18"/>
          <p:cNvSpPr txBox="1"/>
          <p:nvPr>
            <p:custDataLst>
              <p:tags r:id="rId14"/>
            </p:custDataLst>
          </p:nvPr>
        </p:nvSpPr>
        <p:spPr>
          <a:xfrm>
            <a:off x="6981190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2" name="Google Shape;212;p18"/>
          <p:cNvSpPr txBox="1"/>
          <p:nvPr>
            <p:custDataLst>
              <p:tags r:id="rId15"/>
            </p:custDataLst>
          </p:nvPr>
        </p:nvSpPr>
        <p:spPr>
          <a:xfrm>
            <a:off x="7247255" y="3626485"/>
            <a:ext cx="364490" cy="46228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18"/>
          <p:cNvSpPr txBox="1"/>
          <p:nvPr>
            <p:custDataLst>
              <p:tags r:id="rId16"/>
            </p:custDataLst>
          </p:nvPr>
        </p:nvSpPr>
        <p:spPr>
          <a:xfrm>
            <a:off x="7513320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4" name="Google Shape;214;p18"/>
          <p:cNvSpPr txBox="1"/>
          <p:nvPr>
            <p:custDataLst>
              <p:tags r:id="rId17"/>
            </p:custDataLst>
          </p:nvPr>
        </p:nvSpPr>
        <p:spPr>
          <a:xfrm>
            <a:off x="777938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5" name="Google Shape;215;p18"/>
          <p:cNvSpPr txBox="1"/>
          <p:nvPr>
            <p:custDataLst>
              <p:tags r:id="rId18"/>
            </p:custDataLst>
          </p:nvPr>
        </p:nvSpPr>
        <p:spPr>
          <a:xfrm>
            <a:off x="8045450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6" name="Google Shape;216;p18"/>
          <p:cNvSpPr txBox="1"/>
          <p:nvPr>
            <p:custDataLst>
              <p:tags r:id="rId19"/>
            </p:custDataLst>
          </p:nvPr>
        </p:nvSpPr>
        <p:spPr>
          <a:xfrm>
            <a:off x="831151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7" name="Google Shape;217;p18"/>
          <p:cNvSpPr txBox="1"/>
          <p:nvPr>
            <p:custDataLst>
              <p:tags r:id="rId20"/>
            </p:custDataLst>
          </p:nvPr>
        </p:nvSpPr>
        <p:spPr>
          <a:xfrm>
            <a:off x="8577580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8" name="Google Shape;218;p18"/>
          <p:cNvSpPr txBox="1"/>
          <p:nvPr>
            <p:custDataLst>
              <p:tags r:id="rId21"/>
            </p:custDataLst>
          </p:nvPr>
        </p:nvSpPr>
        <p:spPr>
          <a:xfrm>
            <a:off x="884364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0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9" name="Google Shape;219;p18"/>
          <p:cNvSpPr txBox="1"/>
          <p:nvPr>
            <p:custDataLst>
              <p:tags r:id="rId22"/>
            </p:custDataLst>
          </p:nvPr>
        </p:nvSpPr>
        <p:spPr>
          <a:xfrm>
            <a:off x="9110345" y="3626485"/>
            <a:ext cx="364490" cy="4622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1</a:t>
            </a:r>
            <a:endParaRPr sz="10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20" name="Google Shape;220;p18"/>
          <p:cNvCxnSpPr/>
          <p:nvPr>
            <p:custDataLst>
              <p:tags r:id="rId23"/>
            </p:custDataLst>
          </p:nvPr>
        </p:nvCxnSpPr>
        <p:spPr>
          <a:xfrm>
            <a:off x="4899550" y="3010675"/>
            <a:ext cx="755650" cy="927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18"/>
          <p:cNvCxnSpPr/>
          <p:nvPr>
            <p:custDataLst>
              <p:tags r:id="rId24"/>
            </p:custDataLst>
          </p:nvPr>
        </p:nvCxnSpPr>
        <p:spPr>
          <a:xfrm>
            <a:off x="4899550" y="3780900"/>
            <a:ext cx="755650" cy="927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18"/>
          <p:cNvCxnSpPr>
            <a:stCxn id="199" idx="2"/>
            <a:endCxn id="213" idx="0"/>
          </p:cNvCxnSpPr>
          <p:nvPr>
            <p:custDataLst>
              <p:tags r:id="rId25"/>
            </p:custDataLst>
          </p:nvPr>
        </p:nvCxnSpPr>
        <p:spPr>
          <a:xfrm rot="-5400000" flipH="1">
            <a:off x="6718935" y="2230120"/>
            <a:ext cx="688975" cy="2559050"/>
          </a:xfrm>
          <a:prstGeom prst="curved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3" name="Google Shape;223;p18"/>
          <p:cNvSpPr txBox="1"/>
          <p:nvPr>
            <p:custDataLst>
              <p:tags r:id="rId26"/>
            </p:custDataLst>
          </p:nvPr>
        </p:nvSpPr>
        <p:spPr>
          <a:xfrm>
            <a:off x="1899285" y="2856865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MSB = 1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4" name="Google Shape;224;p18"/>
          <p:cNvSpPr txBox="1"/>
          <p:nvPr>
            <p:custDataLst>
              <p:tags r:id="rId27"/>
            </p:custDataLst>
          </p:nvPr>
        </p:nvSpPr>
        <p:spPr>
          <a:xfrm>
            <a:off x="1899285" y="3627120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MSB = 0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5" name="Google Shape;225;p18"/>
          <p:cNvSpPr/>
          <p:nvPr>
            <p:custDataLst>
              <p:tags r:id="rId28"/>
            </p:custDataLst>
          </p:nvPr>
        </p:nvSpPr>
        <p:spPr>
          <a:xfrm rot="5400000">
            <a:off x="3621405" y="2065655"/>
            <a:ext cx="874395" cy="218059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 txBox="1"/>
          <p:nvPr>
            <p:custDataLst>
              <p:tags r:id="rId29"/>
            </p:custDataLst>
          </p:nvPr>
        </p:nvSpPr>
        <p:spPr>
          <a:xfrm>
            <a:off x="3460115" y="2471420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7" name="Google Shape;227;p18"/>
          <p:cNvSpPr/>
          <p:nvPr>
            <p:custDataLst>
              <p:tags r:id="rId30"/>
            </p:custDataLst>
          </p:nvPr>
        </p:nvSpPr>
        <p:spPr>
          <a:xfrm rot="5400000">
            <a:off x="3621405" y="2835910"/>
            <a:ext cx="874395" cy="218059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 txBox="1"/>
          <p:nvPr>
            <p:custDataLst>
              <p:tags r:id="rId31"/>
            </p:custDataLst>
          </p:nvPr>
        </p:nvSpPr>
        <p:spPr>
          <a:xfrm>
            <a:off x="3460115" y="4020185"/>
            <a:ext cx="828675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29" name="Google Shape;229;p18"/>
          <p:cNvSpPr txBox="1"/>
          <p:nvPr>
            <p:custDataLst>
              <p:tags r:id="rId32"/>
            </p:custDataLst>
          </p:nvPr>
        </p:nvSpPr>
        <p:spPr>
          <a:xfrm>
            <a:off x="5650865" y="4202430"/>
            <a:ext cx="1864360" cy="45974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Size = 1011010101</a:t>
            </a:r>
            <a:endParaRPr sz="800" b="1"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4933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5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4" name="Google Shape;344;p4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Git Packfile</a:t>
            </a:r>
          </a:p>
        </p:txBody>
      </p:sp>
      <p:grpSp>
        <p:nvGrpSpPr>
          <p:cNvPr id="346" name="Google Shape;346;p43"/>
          <p:cNvGrpSpPr/>
          <p:nvPr/>
        </p:nvGrpSpPr>
        <p:grpSpPr>
          <a:xfrm>
            <a:off x="708761" y="1323093"/>
            <a:ext cx="6069965" cy="4959350"/>
            <a:chOff x="-2515174" y="2673975"/>
            <a:chExt cx="30594584" cy="16658883"/>
          </a:xfrm>
        </p:grpSpPr>
        <p:sp>
          <p:nvSpPr>
            <p:cNvPr id="347" name="Google Shape;347;p43"/>
            <p:cNvSpPr txBox="1"/>
            <p:nvPr>
              <p:custDataLst>
                <p:tags r:id="rId3"/>
              </p:custDataLst>
            </p:nvPr>
          </p:nvSpPr>
          <p:spPr>
            <a:xfrm>
              <a:off x="-2515174" y="2673975"/>
              <a:ext cx="29829639" cy="7450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Git会将</a:t>
              </a:r>
              <a:r>
                <a:rPr lang="zh-CN" alt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“loose” object </a:t>
              </a: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打包成名为</a:t>
              </a:r>
              <a:r>
                <a:rPr 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</a:t>
              </a:r>
              <a:r>
                <a:rPr lang="en-US" alt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</a:t>
              </a:r>
              <a:r>
                <a:rPr 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ackfile”的二进制文件。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Git会在以下情况进行打包：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如果有太多loose object，则Git会执行此操作；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如果手动运行</a:t>
              </a:r>
              <a:r>
                <a:rPr lang="zh-CN" sz="14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 gc</a:t>
              </a: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命令或推送到远程服务器，则也会执行此操作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524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执行打包后原始object文件会被删除</a:t>
              </a:r>
            </a:p>
          </p:txBody>
        </p:sp>
        <p:sp>
          <p:nvSpPr>
            <p:cNvPr id="348" name="Google Shape;348;p43"/>
            <p:cNvSpPr txBox="1"/>
            <p:nvPr>
              <p:custDataLst>
                <p:tags r:id="rId4"/>
              </p:custDataLst>
            </p:nvPr>
          </p:nvSpPr>
          <p:spPr>
            <a:xfrm>
              <a:off x="-2515174" y="10943692"/>
              <a:ext cx="30594584" cy="8389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“</a:t>
              </a:r>
              <a:r>
                <a:rPr lang="en-US" alt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Offset</a:t>
              </a:r>
              <a:r>
                <a:rPr lang="zh-CN" altLang="en-US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alt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Delta</a:t>
              </a: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”和“</a:t>
              </a:r>
              <a:r>
                <a:rPr lang="en-US" alt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Hash</a:t>
              </a:r>
              <a:r>
                <a:rPr lang="zh-CN" altLang="en-US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alt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Delta</a:t>
              </a:r>
              <a:r>
                <a:rPr lang="zh-CN" sz="20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”</a:t>
              </a:r>
              <a:r>
                <a:rPr lang="zh-CN" altLang="en-US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从</a:t>
              </a:r>
              <a:r>
                <a:rPr lang="zh-CN" sz="20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另一个对象获取数据以节省空间。</a:t>
              </a:r>
              <a:endPara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 panose="020F0502020204030204"/>
                <a:buNone/>
              </a:pP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en-US" altLang="zh-CN" sz="14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Hash</a:t>
              </a:r>
              <a:r>
                <a:rPr lang="zh-CN" altLang="en-US" sz="14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altLang="zh-CN" sz="1400" b="1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Delta</a:t>
              </a: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使用该对象（20字节）的哈希值来定位基础对象。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en-US" alt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Offset</a:t>
              </a:r>
              <a:r>
                <a:rPr lang="zh-CN" altLang="en-US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alt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Delta</a:t>
              </a: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则指定其在同一packfile中的位置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en-US" alt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Offset</a:t>
              </a:r>
              <a:r>
                <a:rPr lang="zh-CN" altLang="en-US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alt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Delta</a:t>
              </a: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更短，并且更容易定位基本对象，但不允许从外部package获取基础对象。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52400" marR="0" lvl="0" indent="-1016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9" name="Google Shape;349;p43" descr="12"/>
          <p:cNvPicPr preferRelativeResize="0"/>
          <p:nvPr>
            <p:custDataLst>
              <p:tags r:id="rId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7619965" y="1323340"/>
            <a:ext cx="3138240" cy="4612640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3308467-B797-A88F-9032-1E279FB4EBDB}"/>
              </a:ext>
            </a:extLst>
          </p:cNvPr>
          <p:cNvGrpSpPr/>
          <p:nvPr/>
        </p:nvGrpSpPr>
        <p:grpSpPr>
          <a:xfrm>
            <a:off x="1106800" y="1547682"/>
            <a:ext cx="9978400" cy="4417158"/>
            <a:chOff x="1327279" y="1177292"/>
            <a:chExt cx="9978400" cy="4417158"/>
          </a:xfrm>
        </p:grpSpPr>
        <p:grpSp>
          <p:nvGrpSpPr>
            <p:cNvPr id="235" name="Google Shape;235;p19"/>
            <p:cNvGrpSpPr/>
            <p:nvPr/>
          </p:nvGrpSpPr>
          <p:grpSpPr>
            <a:xfrm>
              <a:off x="3174679" y="3696787"/>
              <a:ext cx="2838400" cy="412000"/>
              <a:chOff x="729450" y="2454225"/>
              <a:chExt cx="2128800" cy="309000"/>
            </a:xfrm>
          </p:grpSpPr>
          <p:sp>
            <p:nvSpPr>
              <p:cNvPr id="236" name="Google Shape;236;p19"/>
              <p:cNvSpPr txBox="1"/>
              <p:nvPr/>
            </p:nvSpPr>
            <p:spPr>
              <a:xfrm>
                <a:off x="729450" y="2454225"/>
                <a:ext cx="266100" cy="309000"/>
              </a:xfrm>
              <a:prstGeom prst="rect">
                <a:avLst/>
              </a:prstGeom>
              <a:solidFill>
                <a:srgbClr val="1A998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7" name="Google Shape;237;p19"/>
              <p:cNvSpPr txBox="1"/>
              <p:nvPr/>
            </p:nvSpPr>
            <p:spPr>
              <a:xfrm>
                <a:off x="995550" y="2454225"/>
                <a:ext cx="266100" cy="309000"/>
              </a:xfrm>
              <a:prstGeom prst="rect">
                <a:avLst/>
              </a:prstGeom>
              <a:solidFill>
                <a:srgbClr val="A2FF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1A1A1A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8" name="Google Shape;238;p19"/>
              <p:cNvSpPr txBox="1"/>
              <p:nvPr/>
            </p:nvSpPr>
            <p:spPr>
              <a:xfrm>
                <a:off x="1261650" y="2454225"/>
                <a:ext cx="266100" cy="309000"/>
              </a:xfrm>
              <a:prstGeom prst="rect">
                <a:avLst/>
              </a:prstGeom>
              <a:solidFill>
                <a:srgbClr val="A2FF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1A1A1A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9" name="Google Shape;239;p19"/>
              <p:cNvSpPr txBox="1"/>
              <p:nvPr/>
            </p:nvSpPr>
            <p:spPr>
              <a:xfrm>
                <a:off x="1527750" y="2454225"/>
                <a:ext cx="266100" cy="309000"/>
              </a:xfrm>
              <a:prstGeom prst="rect">
                <a:avLst/>
              </a:prstGeom>
              <a:solidFill>
                <a:srgbClr val="A2FF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1A1A1A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0" name="Google Shape;240;p19"/>
              <p:cNvSpPr txBox="1"/>
              <p:nvPr/>
            </p:nvSpPr>
            <p:spPr>
              <a:xfrm>
                <a:off x="1793850" y="2454225"/>
                <a:ext cx="266100" cy="309000"/>
              </a:xfrm>
              <a:prstGeom prst="rect">
                <a:avLst/>
              </a:prstGeom>
              <a:solidFill>
                <a:srgbClr val="EB56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1" name="Google Shape;241;p19"/>
              <p:cNvSpPr txBox="1"/>
              <p:nvPr/>
            </p:nvSpPr>
            <p:spPr>
              <a:xfrm>
                <a:off x="2059950" y="2454225"/>
                <a:ext cx="266100" cy="309000"/>
              </a:xfrm>
              <a:prstGeom prst="rect">
                <a:avLst/>
              </a:prstGeom>
              <a:solidFill>
                <a:srgbClr val="EB56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2" name="Google Shape;242;p19"/>
              <p:cNvSpPr txBox="1"/>
              <p:nvPr/>
            </p:nvSpPr>
            <p:spPr>
              <a:xfrm>
                <a:off x="2326050" y="2454225"/>
                <a:ext cx="266100" cy="309000"/>
              </a:xfrm>
              <a:prstGeom prst="rect">
                <a:avLst/>
              </a:prstGeom>
              <a:solidFill>
                <a:srgbClr val="EB56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3" name="Google Shape;243;p19"/>
              <p:cNvSpPr txBox="1"/>
              <p:nvPr/>
            </p:nvSpPr>
            <p:spPr>
              <a:xfrm>
                <a:off x="2592150" y="2454225"/>
                <a:ext cx="266100" cy="309000"/>
              </a:xfrm>
              <a:prstGeom prst="rect">
                <a:avLst/>
              </a:prstGeom>
              <a:solidFill>
                <a:srgbClr val="EB56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44" name="Google Shape;244;p19"/>
            <p:cNvGrpSpPr/>
            <p:nvPr/>
          </p:nvGrpSpPr>
          <p:grpSpPr>
            <a:xfrm>
              <a:off x="6013079" y="3696771"/>
              <a:ext cx="2838400" cy="412000"/>
              <a:chOff x="729450" y="3243475"/>
              <a:chExt cx="2128800" cy="309000"/>
            </a:xfrm>
          </p:grpSpPr>
          <p:sp>
            <p:nvSpPr>
              <p:cNvPr id="245" name="Google Shape;245;p19"/>
              <p:cNvSpPr txBox="1"/>
              <p:nvPr/>
            </p:nvSpPr>
            <p:spPr>
              <a:xfrm>
                <a:off x="729450" y="3243475"/>
                <a:ext cx="266100" cy="309000"/>
              </a:xfrm>
              <a:prstGeom prst="rect">
                <a:avLst/>
              </a:prstGeom>
              <a:solidFill>
                <a:srgbClr val="1A998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6" name="Google Shape;246;p19"/>
              <p:cNvSpPr txBox="1"/>
              <p:nvPr/>
            </p:nvSpPr>
            <p:spPr>
              <a:xfrm>
                <a:off x="995550" y="3243475"/>
                <a:ext cx="2661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7" name="Google Shape;247;p19"/>
              <p:cNvSpPr txBox="1"/>
              <p:nvPr/>
            </p:nvSpPr>
            <p:spPr>
              <a:xfrm>
                <a:off x="1261650" y="3243475"/>
                <a:ext cx="2661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8" name="Google Shape;248;p19"/>
              <p:cNvSpPr txBox="1"/>
              <p:nvPr/>
            </p:nvSpPr>
            <p:spPr>
              <a:xfrm>
                <a:off x="1527750" y="3243475"/>
                <a:ext cx="2661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49" name="Google Shape;249;p19"/>
              <p:cNvSpPr txBox="1"/>
              <p:nvPr/>
            </p:nvSpPr>
            <p:spPr>
              <a:xfrm>
                <a:off x="1793850" y="3243475"/>
                <a:ext cx="2661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50" name="Google Shape;250;p19"/>
              <p:cNvSpPr txBox="1"/>
              <p:nvPr/>
            </p:nvSpPr>
            <p:spPr>
              <a:xfrm>
                <a:off x="2059950" y="3243475"/>
                <a:ext cx="2661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51" name="Google Shape;251;p19"/>
              <p:cNvSpPr txBox="1"/>
              <p:nvPr/>
            </p:nvSpPr>
            <p:spPr>
              <a:xfrm>
                <a:off x="2326050" y="3243475"/>
                <a:ext cx="2661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0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52" name="Google Shape;252;p19"/>
              <p:cNvSpPr txBox="1"/>
              <p:nvPr/>
            </p:nvSpPr>
            <p:spPr>
              <a:xfrm>
                <a:off x="2592150" y="3243475"/>
                <a:ext cx="2661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53" name="Google Shape;253;p19"/>
            <p:cNvSpPr txBox="1"/>
            <p:nvPr/>
          </p:nvSpPr>
          <p:spPr>
            <a:xfrm>
              <a:off x="2967146" y="3286391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 dirty="0">
                  <a:latin typeface="Lato"/>
                  <a:ea typeface="Lato"/>
                  <a:cs typeface="Lato"/>
                  <a:sym typeface="Lato"/>
                </a:rPr>
                <a:t>MSB</a:t>
              </a:r>
              <a:endParaRPr sz="1067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4348914" y="1177292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 dirty="0">
                  <a:latin typeface="Lato"/>
                  <a:ea typeface="Lato"/>
                  <a:cs typeface="Lato"/>
                  <a:sym typeface="Lato"/>
                </a:rPr>
                <a:t>Version</a:t>
              </a:r>
              <a:endParaRPr sz="1067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3623046" y="3009219"/>
              <a:ext cx="804800" cy="574604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 dirty="0">
                  <a:latin typeface="Lato"/>
                  <a:ea typeface="Lato"/>
                  <a:cs typeface="Lato"/>
                  <a:sym typeface="Lato"/>
                </a:rPr>
                <a:t>Object Type</a:t>
              </a:r>
              <a:endParaRPr sz="1067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 rot="5400000">
              <a:off x="4888846" y="3386420"/>
              <a:ext cx="780000" cy="10328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4876446" y="3102424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>
                  <a:latin typeface="Lato"/>
                  <a:ea typeface="Lato"/>
                  <a:cs typeface="Lato"/>
                  <a:sym typeface="Lato"/>
                </a:rPr>
                <a:t>Size</a:t>
              </a:r>
              <a:endParaRPr sz="1067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 rot="5400000">
              <a:off x="3681779" y="3535387"/>
              <a:ext cx="780000" cy="7348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19"/>
            <p:cNvSpPr/>
            <p:nvPr/>
          </p:nvSpPr>
          <p:spPr>
            <a:xfrm rot="5400000">
              <a:off x="7218079" y="2844587"/>
              <a:ext cx="780000" cy="21164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7205679" y="3062524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>
                  <a:latin typeface="Lato"/>
                  <a:ea typeface="Lato"/>
                  <a:cs typeface="Lato"/>
                  <a:sym typeface="Lato"/>
                </a:rPr>
                <a:t>Size</a:t>
              </a:r>
              <a:endParaRPr sz="1067" b="1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61" name="Google Shape;261;p19"/>
            <p:cNvGrpSpPr/>
            <p:nvPr/>
          </p:nvGrpSpPr>
          <p:grpSpPr>
            <a:xfrm>
              <a:off x="3156446" y="4340853"/>
              <a:ext cx="7649933" cy="1253597"/>
              <a:chOff x="1567550" y="2636050"/>
              <a:chExt cx="5737450" cy="940198"/>
            </a:xfrm>
          </p:grpSpPr>
          <p:sp>
            <p:nvSpPr>
              <p:cNvPr id="262" name="Google Shape;262;p19"/>
              <p:cNvSpPr txBox="1"/>
              <p:nvPr/>
            </p:nvSpPr>
            <p:spPr>
              <a:xfrm>
                <a:off x="1567650" y="2774050"/>
                <a:ext cx="266100" cy="309000"/>
              </a:xfrm>
              <a:prstGeom prst="rect">
                <a:avLst/>
              </a:prstGeom>
              <a:solidFill>
                <a:srgbClr val="1A998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b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3" name="Google Shape;263;p19"/>
              <p:cNvSpPr txBox="1"/>
              <p:nvPr/>
            </p:nvSpPr>
            <p:spPr>
              <a:xfrm>
                <a:off x="1833750" y="2774050"/>
                <a:ext cx="266100" cy="309000"/>
              </a:xfrm>
              <a:prstGeom prst="rect">
                <a:avLst/>
              </a:prstGeom>
              <a:solidFill>
                <a:srgbClr val="1A998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l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4" name="Google Shape;264;p19"/>
              <p:cNvSpPr txBox="1"/>
              <p:nvPr/>
            </p:nvSpPr>
            <p:spPr>
              <a:xfrm>
                <a:off x="2099850" y="2774050"/>
                <a:ext cx="266100" cy="309000"/>
              </a:xfrm>
              <a:prstGeom prst="rect">
                <a:avLst/>
              </a:prstGeom>
              <a:solidFill>
                <a:srgbClr val="1A998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o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5" name="Google Shape;265;p19"/>
              <p:cNvSpPr txBox="1"/>
              <p:nvPr/>
            </p:nvSpPr>
            <p:spPr>
              <a:xfrm>
                <a:off x="2365950" y="2774050"/>
                <a:ext cx="266100" cy="309000"/>
              </a:xfrm>
              <a:prstGeom prst="rect">
                <a:avLst/>
              </a:prstGeom>
              <a:solidFill>
                <a:srgbClr val="1A998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b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6" name="Google Shape;266;p19"/>
              <p:cNvSpPr txBox="1"/>
              <p:nvPr/>
            </p:nvSpPr>
            <p:spPr>
              <a:xfrm>
                <a:off x="3228450" y="2774050"/>
                <a:ext cx="266100" cy="309000"/>
              </a:xfrm>
              <a:prstGeom prst="rect">
                <a:avLst/>
              </a:prstGeom>
              <a:solidFill>
                <a:srgbClr val="EB56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7" name="Google Shape;267;p19"/>
              <p:cNvSpPr txBox="1"/>
              <p:nvPr/>
            </p:nvSpPr>
            <p:spPr>
              <a:xfrm>
                <a:off x="3494550" y="2774050"/>
                <a:ext cx="266100" cy="309000"/>
              </a:xfrm>
              <a:prstGeom prst="rect">
                <a:avLst/>
              </a:prstGeom>
              <a:solidFill>
                <a:srgbClr val="EB56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2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8" name="Google Shape;268;p19"/>
              <p:cNvSpPr txBox="1"/>
              <p:nvPr/>
            </p:nvSpPr>
            <p:spPr>
              <a:xfrm>
                <a:off x="2632050" y="2774050"/>
                <a:ext cx="5964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space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9" name="Google Shape;269;p19"/>
              <p:cNvSpPr txBox="1"/>
              <p:nvPr/>
            </p:nvSpPr>
            <p:spPr>
              <a:xfrm>
                <a:off x="41118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H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0" name="Google Shape;270;p19"/>
              <p:cNvSpPr txBox="1"/>
              <p:nvPr/>
            </p:nvSpPr>
            <p:spPr>
              <a:xfrm>
                <a:off x="43779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e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1" name="Google Shape;271;p19"/>
              <p:cNvSpPr txBox="1"/>
              <p:nvPr/>
            </p:nvSpPr>
            <p:spPr>
              <a:xfrm>
                <a:off x="46440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l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2" name="Google Shape;272;p19"/>
              <p:cNvSpPr txBox="1"/>
              <p:nvPr/>
            </p:nvSpPr>
            <p:spPr>
              <a:xfrm>
                <a:off x="49101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l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3" name="Google Shape;273;p19"/>
              <p:cNvSpPr txBox="1"/>
              <p:nvPr/>
            </p:nvSpPr>
            <p:spPr>
              <a:xfrm>
                <a:off x="51762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o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4" name="Google Shape;274;p19"/>
              <p:cNvSpPr txBox="1"/>
              <p:nvPr/>
            </p:nvSpPr>
            <p:spPr>
              <a:xfrm>
                <a:off x="3764025" y="2774050"/>
                <a:ext cx="344400" cy="309000"/>
              </a:xfrm>
              <a:prstGeom prst="rect">
                <a:avLst/>
              </a:prstGeom>
              <a:solidFill>
                <a:srgbClr val="6AA4C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\0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 rot="5400000">
                <a:off x="1805000" y="2398600"/>
                <a:ext cx="585000" cy="1059900"/>
              </a:xfrm>
              <a:prstGeom prst="bracePair">
                <a:avLst/>
              </a:prstGeom>
              <a:noFill/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6" name="Google Shape;276;p19"/>
              <p:cNvSpPr txBox="1"/>
              <p:nvPr/>
            </p:nvSpPr>
            <p:spPr>
              <a:xfrm>
                <a:off x="54423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,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7" name="Google Shape;277;p19"/>
              <p:cNvSpPr txBox="1"/>
              <p:nvPr/>
            </p:nvSpPr>
            <p:spPr>
              <a:xfrm>
                <a:off x="57084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w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8" name="Google Shape;278;p19"/>
              <p:cNvSpPr txBox="1"/>
              <p:nvPr/>
            </p:nvSpPr>
            <p:spPr>
              <a:xfrm>
                <a:off x="59745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o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9" name="Google Shape;279;p19"/>
              <p:cNvSpPr txBox="1"/>
              <p:nvPr/>
            </p:nvSpPr>
            <p:spPr>
              <a:xfrm>
                <a:off x="62406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r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0" name="Google Shape;280;p19"/>
              <p:cNvSpPr txBox="1"/>
              <p:nvPr/>
            </p:nvSpPr>
            <p:spPr>
              <a:xfrm>
                <a:off x="65067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l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1" name="Google Shape;281;p19"/>
              <p:cNvSpPr txBox="1"/>
              <p:nvPr/>
            </p:nvSpPr>
            <p:spPr>
              <a:xfrm>
                <a:off x="67728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d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2" name="Google Shape;282;p19"/>
              <p:cNvSpPr txBox="1"/>
              <p:nvPr/>
            </p:nvSpPr>
            <p:spPr>
              <a:xfrm>
                <a:off x="7038900" y="2774038"/>
                <a:ext cx="266100" cy="309000"/>
              </a:xfrm>
              <a:prstGeom prst="rect">
                <a:avLst/>
              </a:prstGeom>
              <a:solidFill>
                <a:srgbClr val="1C36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333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!</a:t>
                </a:r>
                <a:endParaRPr sz="1333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 rot="5400000">
                <a:off x="3203738" y="2682700"/>
                <a:ext cx="585000" cy="491700"/>
              </a:xfrm>
              <a:prstGeom prst="bracePair">
                <a:avLst/>
              </a:prstGeom>
              <a:noFill/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 rot="5400000">
                <a:off x="5418770" y="1354600"/>
                <a:ext cx="585000" cy="3147900"/>
              </a:xfrm>
              <a:prstGeom prst="bracePair">
                <a:avLst/>
              </a:prstGeom>
              <a:noFill/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" name="Google Shape;285;p19"/>
              <p:cNvSpPr txBox="1"/>
              <p:nvPr/>
            </p:nvSpPr>
            <p:spPr>
              <a:xfrm>
                <a:off x="1795700" y="3268453"/>
                <a:ext cx="603600" cy="30779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spAutoFit/>
              </a:bodyPr>
              <a:lstStyle/>
              <a:p>
                <a:pPr algn="ctr"/>
                <a:r>
                  <a:rPr lang="en" sz="1067" b="1" dirty="0">
                    <a:latin typeface="Lato"/>
                    <a:ea typeface="Lato"/>
                    <a:cs typeface="Lato"/>
                    <a:sym typeface="Lato"/>
                  </a:rPr>
                  <a:t>Type</a:t>
                </a:r>
                <a:endParaRPr sz="1067" b="1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6" name="Google Shape;286;p19"/>
              <p:cNvSpPr txBox="1"/>
              <p:nvPr/>
            </p:nvSpPr>
            <p:spPr>
              <a:xfrm>
                <a:off x="3194450" y="3268453"/>
                <a:ext cx="603600" cy="30779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spAutoFit/>
              </a:bodyPr>
              <a:lstStyle/>
              <a:p>
                <a:pPr algn="ctr"/>
                <a:r>
                  <a:rPr lang="en" sz="1067" b="1" dirty="0">
                    <a:latin typeface="Lato"/>
                    <a:ea typeface="Lato"/>
                    <a:cs typeface="Lato"/>
                    <a:sym typeface="Lato"/>
                  </a:rPr>
                  <a:t>Size</a:t>
                </a:r>
                <a:endParaRPr sz="1067" b="1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7" name="Google Shape;287;p19"/>
              <p:cNvSpPr txBox="1"/>
              <p:nvPr/>
            </p:nvSpPr>
            <p:spPr>
              <a:xfrm>
                <a:off x="5409475" y="3221053"/>
                <a:ext cx="603600" cy="30779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spAutoFit/>
              </a:bodyPr>
              <a:lstStyle/>
              <a:p>
                <a:pPr algn="ctr"/>
                <a:r>
                  <a:rPr lang="en" sz="1067" b="1" dirty="0">
                    <a:latin typeface="Lato"/>
                    <a:ea typeface="Lato"/>
                    <a:cs typeface="Lato"/>
                    <a:sym typeface="Lato"/>
                  </a:rPr>
                  <a:t>Content</a:t>
                </a:r>
                <a:endParaRPr sz="1067" b="1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88" name="Google Shape;288;p19"/>
            <p:cNvSpPr txBox="1"/>
            <p:nvPr/>
          </p:nvSpPr>
          <p:spPr>
            <a:xfrm>
              <a:off x="3156446" y="1684320"/>
              <a:ext cx="354800" cy="412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</a:t>
              </a:r>
              <a:endParaRPr sz="1333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19"/>
            <p:cNvSpPr txBox="1"/>
            <p:nvPr/>
          </p:nvSpPr>
          <p:spPr>
            <a:xfrm>
              <a:off x="3511246" y="1684320"/>
              <a:ext cx="354800" cy="412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</a:t>
              </a:r>
              <a:endParaRPr sz="1333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3866046" y="1684320"/>
              <a:ext cx="354800" cy="412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</a:t>
              </a:r>
              <a:endParaRPr sz="1333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1" name="Google Shape;291;p19"/>
            <p:cNvSpPr txBox="1"/>
            <p:nvPr/>
          </p:nvSpPr>
          <p:spPr>
            <a:xfrm>
              <a:off x="4220846" y="1684320"/>
              <a:ext cx="354800" cy="412000"/>
            </a:xfrm>
            <a:prstGeom prst="rect">
              <a:avLst/>
            </a:prstGeom>
            <a:solidFill>
              <a:srgbClr val="EB5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K</a:t>
              </a:r>
              <a:endParaRPr sz="1333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 rot="5400000">
              <a:off x="3445979" y="1373920"/>
              <a:ext cx="780000" cy="10328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3433579" y="2304857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>
                  <a:latin typeface="Lato"/>
                  <a:ea typeface="Lato"/>
                  <a:cs typeface="Lato"/>
                  <a:sym typeface="Lato"/>
                </a:rPr>
                <a:t>Magic</a:t>
              </a:r>
              <a:endParaRPr sz="1067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4" name="Google Shape;294;p19"/>
            <p:cNvSpPr txBox="1"/>
            <p:nvPr/>
          </p:nvSpPr>
          <p:spPr>
            <a:xfrm>
              <a:off x="4575646" y="1684320"/>
              <a:ext cx="354800" cy="412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1333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19"/>
            <p:cNvSpPr txBox="1"/>
            <p:nvPr/>
          </p:nvSpPr>
          <p:spPr>
            <a:xfrm>
              <a:off x="4930446" y="1684304"/>
              <a:ext cx="354800" cy="4120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 b="1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333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5285246" y="1684304"/>
              <a:ext cx="354800" cy="4120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 b="1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0</a:t>
              </a:r>
              <a:endParaRPr sz="1333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7" name="Google Shape;297;p19"/>
            <p:cNvSpPr txBox="1"/>
            <p:nvPr/>
          </p:nvSpPr>
          <p:spPr>
            <a:xfrm>
              <a:off x="5640046" y="1684304"/>
              <a:ext cx="354800" cy="4120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333" b="1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333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 rot="5400000">
              <a:off x="5070879" y="1461320"/>
              <a:ext cx="780000" cy="858000"/>
            </a:xfrm>
            <a:prstGeom prst="bracePair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5060246" y="2304859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 dirty="0">
                  <a:latin typeface="Lato"/>
                  <a:ea typeface="Lato"/>
                  <a:cs typeface="Lato"/>
                  <a:sym typeface="Lato"/>
                </a:rPr>
                <a:t>Number</a:t>
              </a:r>
              <a:endParaRPr sz="1067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1327279" y="1685125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 dirty="0">
                  <a:latin typeface="Lato"/>
                  <a:ea typeface="Lato"/>
                  <a:cs typeface="Lato"/>
                  <a:sym typeface="Lato"/>
                </a:rPr>
                <a:t>HEADER</a:t>
              </a:r>
              <a:endParaRPr sz="1067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1" name="Google Shape;301;p19"/>
            <p:cNvSpPr txBox="1"/>
            <p:nvPr/>
          </p:nvSpPr>
          <p:spPr>
            <a:xfrm>
              <a:off x="1327279" y="3974624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 dirty="0">
                  <a:latin typeface="Lato"/>
                  <a:ea typeface="Lato"/>
                  <a:cs typeface="Lato"/>
                  <a:sym typeface="Lato"/>
                </a:rPr>
                <a:t>Object</a:t>
              </a:r>
              <a:endParaRPr sz="1067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302" name="Google Shape;302;p19"/>
            <p:cNvCxnSpPr/>
            <p:nvPr/>
          </p:nvCxnSpPr>
          <p:spPr>
            <a:xfrm>
              <a:off x="2470879" y="2909187"/>
              <a:ext cx="8834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303" name="Google Shape;303;p19"/>
            <p:cNvSpPr txBox="1"/>
            <p:nvPr/>
          </p:nvSpPr>
          <p:spPr>
            <a:xfrm>
              <a:off x="5795246" y="3286391"/>
              <a:ext cx="804800" cy="41039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algn="ctr"/>
              <a:r>
                <a:rPr lang="en" sz="1067" b="1">
                  <a:latin typeface="Lato"/>
                  <a:ea typeface="Lato"/>
                  <a:cs typeface="Lato"/>
                  <a:sym typeface="Lato"/>
                </a:rPr>
                <a:t>MSB</a:t>
              </a:r>
              <a:endParaRPr sz="1067"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" name="Google Shape;234;p19">
            <a:extLst>
              <a:ext uri="{FF2B5EF4-FFF2-40B4-BE49-F238E27FC236}">
                <a16:creationId xmlns:a16="http://schemas.microsoft.com/office/drawing/2014/main" id="{1995FCEC-1840-354B-7B19-DB26D34D7C4C}"/>
              </a:ext>
            </a:extLst>
          </p:cNvPr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kern="1200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4000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Git </a:t>
            </a:r>
            <a:r>
              <a:rPr lang="en-GB" sz="4000" dirty="0" err="1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Packfile</a:t>
            </a:r>
            <a:r>
              <a:rPr lang="zh-CN" altLang="en-US" sz="4000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000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Example</a:t>
            </a:r>
            <a:endParaRPr lang="en-GB" sz="4000" dirty="0">
              <a:solidFill>
                <a:srgbClr val="445185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1101725" y="2683510"/>
            <a:ext cx="4787900" cy="1996470"/>
            <a:chOff x="2669806" y="7750466"/>
            <a:chExt cx="19448400" cy="6593367"/>
          </a:xfrm>
        </p:grpSpPr>
        <p:sp>
          <p:nvSpPr>
            <p:cNvPr id="192" name="Google Shape;192;p29"/>
            <p:cNvSpPr txBox="1"/>
            <p:nvPr>
              <p:custDataLst>
                <p:tags r:id="rId6"/>
              </p:custDataLst>
            </p:nvPr>
          </p:nvSpPr>
          <p:spPr>
            <a:xfrm>
              <a:off x="2669806" y="7750466"/>
              <a:ext cx="19448400" cy="1285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endPara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9"/>
            <p:cNvSpPr txBox="1"/>
            <p:nvPr>
              <p:custDataLst>
                <p:tags r:id="rId7"/>
              </p:custDataLst>
            </p:nvPr>
          </p:nvSpPr>
          <p:spPr>
            <a:xfrm>
              <a:off x="2669806" y="13211401"/>
              <a:ext cx="13805578" cy="113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000"/>
                <a:buFont typeface="Arial" panose="020B0604020202020204"/>
                <a:buNone/>
              </a:pPr>
              <a:endParaRPr lang="zh-CN" sz="1400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5" name="Google Shape;355;p4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L="0" lvl="0" indent="0"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Git Transfer Protocol</a:t>
            </a:r>
          </a:p>
        </p:txBody>
      </p:sp>
      <p:grpSp>
        <p:nvGrpSpPr>
          <p:cNvPr id="357" name="Google Shape;357;p44"/>
          <p:cNvGrpSpPr/>
          <p:nvPr/>
        </p:nvGrpSpPr>
        <p:grpSpPr>
          <a:xfrm>
            <a:off x="923290" y="1574165"/>
            <a:ext cx="6122035" cy="3945828"/>
            <a:chOff x="2669806" y="3929208"/>
            <a:chExt cx="25033510" cy="13253927"/>
          </a:xfrm>
        </p:grpSpPr>
        <p:sp>
          <p:nvSpPr>
            <p:cNvPr id="358" name="Google Shape;358;p44"/>
            <p:cNvSpPr txBox="1"/>
            <p:nvPr>
              <p:custDataLst>
                <p:tags r:id="rId3"/>
              </p:custDataLst>
            </p:nvPr>
          </p:nvSpPr>
          <p:spPr>
            <a:xfrm>
              <a:off x="2669806" y="3929208"/>
              <a:ext cx="19673193" cy="2482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Git传输</a:t>
              </a:r>
              <a:r>
                <a:rPr lang="zh-CN" altLang="en-US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协议</a:t>
              </a:r>
              <a:r>
                <a:rPr lang="zh-CN" b="1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：Local、HTTP、SSH 和 Git。</a:t>
              </a:r>
            </a:p>
          </p:txBody>
        </p:sp>
        <p:sp>
          <p:nvSpPr>
            <p:cNvPr id="359" name="Google Shape;359;p44"/>
            <p:cNvSpPr txBox="1"/>
            <p:nvPr>
              <p:custDataLst>
                <p:tags r:id="rId4"/>
              </p:custDataLst>
            </p:nvPr>
          </p:nvSpPr>
          <p:spPr>
            <a:xfrm>
              <a:off x="2669806" y="5783988"/>
              <a:ext cx="23179946" cy="489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en-US" altLang="zh-CN" b="1" dirty="0">
                  <a:solidFill>
                    <a:srgbClr val="333372"/>
                  </a:solidFill>
                </a:rPr>
                <a:t>Git</a:t>
              </a:r>
              <a:r>
                <a:rPr lang="zh-CN" altLang="en-US" b="1" dirty="0">
                  <a:solidFill>
                    <a:srgbClr val="333372"/>
                  </a:solidFill>
                </a:rPr>
                <a:t> </a:t>
              </a: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HTTP通信</a:t>
              </a:r>
              <a:r>
                <a:rPr lang="zh-CN" altLang="en-US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：</a:t>
              </a:r>
              <a:r>
                <a:rPr lang="zh-CN" alt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两种模式</a:t>
              </a:r>
              <a:endParaRPr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 panose="020F0502020204030204"/>
                <a:buNone/>
              </a:pPr>
              <a:endParaRPr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在Git 1.6.6之前，使用Dumb HTTP , （低效）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在1.6.6版本中，引入了一种</a:t>
              </a:r>
              <a:r>
                <a:rPr lang="zh-CN" sz="1400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Smart HTTP</a:t>
              </a: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协议，使得Git能够以类似于SSH的方式智能地协商数据传输。</a:t>
              </a:r>
            </a:p>
          </p:txBody>
        </p:sp>
        <p:sp>
          <p:nvSpPr>
            <p:cNvPr id="360" name="Google Shape;360;p44"/>
            <p:cNvSpPr txBox="1"/>
            <p:nvPr>
              <p:custDataLst>
                <p:tags r:id="rId5"/>
              </p:custDataLst>
            </p:nvPr>
          </p:nvSpPr>
          <p:spPr>
            <a:xfrm>
              <a:off x="2669806" y="11076507"/>
              <a:ext cx="25033510" cy="6106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6350" marR="0" lvl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</a:pP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所有HTTP客户端必须通过远程存储库上的“</a:t>
              </a:r>
              <a:r>
                <a:rPr lang="zh-CN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引用发现</a:t>
              </a:r>
              <a:r>
                <a:rPr lang="zh-CN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” 来开始拉取或推送数据。</a:t>
              </a:r>
              <a:endParaRPr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508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endParaRPr sz="12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git-upload-pack  流程对应pull 命令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git-receiver-pack 流程对应push命令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 panose="020F0502020204030204"/>
                <a:buNone/>
              </a:pPr>
              <a:endParaRPr sz="1400" b="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61" name="Google Shape;361;p44" descr="IMG_256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7707199" y="1269583"/>
            <a:ext cx="3154465" cy="3849765"/>
          </a:xfrm>
          <a:prstGeom prst="roundRect">
            <a:avLst>
              <a:gd name="adj" fmla="val 2323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68" name="Google Shape;368;p4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325" tIns="10575" rIns="13325" bIns="10575" anchor="t" anchorCtr="0">
            <a:spAutoFit/>
          </a:bodyPr>
          <a:lstStyle/>
          <a:p>
            <a:pPr marR="0">
              <a:spcBef>
                <a:spcPts val="0"/>
              </a:spcBef>
              <a:buClr>
                <a:srgbClr val="333372"/>
              </a:buClr>
              <a:buSzPts val="1600"/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Mega:  An engine for managing Monorepos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71800" y="1583467"/>
            <a:ext cx="5943600" cy="3929997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15" name="Google Shape;315;p2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6"/>
            <a:ext cx="6764676" cy="661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Protocol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</a:rPr>
              <a:t>URI of Git P2P</a:t>
            </a:r>
          </a:p>
        </p:txBody>
      </p:sp>
      <p:sp>
        <p:nvSpPr>
          <p:cNvPr id="316" name="Google Shape;316;p21"/>
          <p:cNvSpPr txBox="1"/>
          <p:nvPr>
            <p:custDataLst>
              <p:tags r:id="rId2"/>
            </p:custDataLst>
          </p:nvPr>
        </p:nvSpPr>
        <p:spPr>
          <a:xfrm>
            <a:off x="728814" y="1422312"/>
            <a:ext cx="10336453" cy="264382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24292F"/>
                </a:solidFill>
                <a:highlight>
                  <a:srgbClr val="FFFFFF"/>
                </a:highlight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[&lt;protocol&gt;://]&lt;username&gt;[:&lt;password&gt;]@&lt;hostname&gt;[:&lt;port&gt;]/&lt;path&gt;[.git]</a:t>
            </a:r>
            <a:endParaRPr sz="1100" dirty="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&lt;protocol&gt; 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could be an prefix like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p2p://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indicate the P2P protocol.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&lt;username&gt;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&lt;password&gt;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unnecessary for P2P protocol. In implementation, we reference the Git SSH protocol interaction commands and use the peer ID for authentication, so we don't need a username and password.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&lt;hostname&gt; 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usually represents the server, but in P2P, it maps to the peer ID hosting the repo. We use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</a:t>
            </a:r>
            <a:r>
              <a:rPr lang="en-US" altLang="zh-CN" sz="1200" b="0" i="0" u="none" strike="noStrike" dirty="0" err="1">
                <a:solidFill>
                  <a:srgbClr val="188038"/>
                </a:solidFill>
                <a:effectLst/>
                <a:latin typeface="Roboto Mono" pitchFamily="49" charset="0"/>
              </a:rPr>
              <a:t>peerID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&gt;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here to avoid confusion.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&lt;port&gt;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will not be relevant for p2p networking.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mega uses mono repo, so there are no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&lt;namespaces&gt;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&lt;repo&gt;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names, only </a:t>
            </a: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&lt;path&gt;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We could design a virtual path scheme to map directories to exposed public paths privately.</a:t>
            </a:r>
            <a:endParaRPr lang="en-GB" sz="1050" dirty="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" name="Google Shape;316;p21">
            <a:extLst>
              <a:ext uri="{FF2B5EF4-FFF2-40B4-BE49-F238E27FC236}">
                <a16:creationId xmlns:a16="http://schemas.microsoft.com/office/drawing/2014/main" id="{A993ABE5-0F26-7DBC-169E-A0347150C1C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8814" y="4461613"/>
            <a:ext cx="10336453" cy="161304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p2p://&lt;</a:t>
            </a:r>
            <a:r>
              <a:rPr lang="en-US" altLang="zh-CN" sz="1600" b="0" i="0" u="none" strike="noStrike" dirty="0" err="1">
                <a:solidFill>
                  <a:srgbClr val="188038"/>
                </a:solidFill>
                <a:effectLst/>
                <a:latin typeface="Roboto Mono" pitchFamily="49" charset="0"/>
              </a:rPr>
              <a:t>peerId</a:t>
            </a:r>
            <a:r>
              <a:rPr lang="en-US" altLang="zh-CN" sz="16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&gt;/&lt;type&gt;/&lt;repo&gt;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altLang="zh-CN" sz="1000" dirty="0"/>
            </a:br>
            <a:r>
              <a:rPr lang="en-US" altLang="zh-CN" sz="16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p2p://12D3KooWFgpUQa9WnTztcvs5LLMJmwsMoGZcrTHdt9LKYKpM4MiK/pack/</a:t>
            </a:r>
            <a:r>
              <a:rPr lang="en-US" altLang="zh-CN" sz="1600" b="0" i="0" u="none" strike="noStrike" dirty="0" err="1">
                <a:solidFill>
                  <a:srgbClr val="188038"/>
                </a:solidFill>
                <a:effectLst/>
                <a:latin typeface="Roboto Mono" pitchFamily="49" charset="0"/>
              </a:rPr>
              <a:t>mega.git</a:t>
            </a:r>
            <a:endParaRPr lang="en-US" altLang="zh-CN" sz="1000" i="0" u="none" strike="noStrike" dirty="0">
              <a:solidFill>
                <a:srgbClr val="188038"/>
              </a:solidFill>
              <a:latin typeface="Roboto Mono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altLang="zh-CN" sz="1000" dirty="0"/>
            </a:br>
            <a:r>
              <a:rPr lang="en-US" altLang="zh-CN" sz="16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p2p://12D3KooWFgpUQa9WnTztcvs5LLMJmwsMoGZcrTHdt9LKYKpM4MiK/object/be044281f9604305e1b41b0e800e844c2a417e52</a:t>
            </a:r>
            <a:br>
              <a:rPr lang="en-US" altLang="zh-CN" sz="1000" dirty="0"/>
            </a:br>
            <a:endParaRPr lang="en-GB" sz="1000" dirty="0">
              <a:solidFill>
                <a:srgbClr val="24292F"/>
              </a:solidFill>
              <a:highlight>
                <a:srgbClr val="FFFFFF"/>
              </a:highlight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" name="下箭头 2">
            <a:extLst>
              <a:ext uri="{FF2B5EF4-FFF2-40B4-BE49-F238E27FC236}">
                <a16:creationId xmlns:a16="http://schemas.microsoft.com/office/drawing/2014/main" id="{B5D4559F-C307-2F0A-B79A-982B6050E68D}"/>
              </a:ext>
            </a:extLst>
          </p:cNvPr>
          <p:cNvSpPr/>
          <p:nvPr/>
        </p:nvSpPr>
        <p:spPr>
          <a:xfrm>
            <a:off x="5611368" y="3680703"/>
            <a:ext cx="484632" cy="978408"/>
          </a:xfrm>
          <a:prstGeom prst="downArrow">
            <a:avLst/>
          </a:prstGeom>
          <a:solidFill>
            <a:srgbClr val="FFD8B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" name="Google Shape;384;p4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GB" altLang="zh-CN" sz="4000" b="1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P2P Process through DHT</a:t>
            </a:r>
            <a:endParaRPr lang="en-US" altLang="zh-CN" sz="4000" b="1" dirty="0">
              <a:solidFill>
                <a:srgbClr val="445185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Oswald" panose="00000500000000000000"/>
            </a:endParaRPr>
          </a:p>
        </p:txBody>
      </p:sp>
      <p:pic>
        <p:nvPicPr>
          <p:cNvPr id="5" name="Google Shape;386;p47"/>
          <p:cNvPicPr preferRelativeResize="0"/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424658" y="1463154"/>
            <a:ext cx="4973018" cy="3969353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36FFEA7-1EBF-3DEC-D0D1-F17BA0E71A39}"/>
              </a:ext>
            </a:extLst>
          </p:cNvPr>
          <p:cNvGrpSpPr/>
          <p:nvPr/>
        </p:nvGrpSpPr>
        <p:grpSpPr>
          <a:xfrm>
            <a:off x="5811218" y="1463154"/>
            <a:ext cx="5483684" cy="2788674"/>
            <a:chOff x="747571" y="1365546"/>
            <a:chExt cx="5483684" cy="2788674"/>
          </a:xfrm>
        </p:grpSpPr>
        <p:sp>
          <p:nvSpPr>
            <p:cNvPr id="6" name="Google Shape;389;p47"/>
            <p:cNvSpPr txBox="1"/>
            <p:nvPr>
              <p:custDataLst>
                <p:tags r:id="rId5"/>
              </p:custDataLst>
            </p:nvPr>
          </p:nvSpPr>
          <p:spPr>
            <a:xfrm>
              <a:off x="760095" y="1365546"/>
              <a:ext cx="5471160" cy="858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Git的协作在很大程度上依赖于诸如GitHub、GitLab、Bitbucket等集中式服务。Mega 使用基于分布式哈希表（DHT）技术添加对等发现功能，进一步通过DHT技术将Git仓库去中心化</a:t>
              </a:r>
            </a:p>
          </p:txBody>
        </p:sp>
        <p:sp>
          <p:nvSpPr>
            <p:cNvPr id="7" name="Google Shape;390;p47"/>
            <p:cNvSpPr txBox="1"/>
            <p:nvPr>
              <p:custDataLst>
                <p:tags r:id="rId6"/>
              </p:custDataLst>
            </p:nvPr>
          </p:nvSpPr>
          <p:spPr>
            <a:xfrm>
              <a:off x="747571" y="2486944"/>
              <a:ext cx="5471160" cy="66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DHT是一类分布式去中心化系统，提供类似于哈希表的查找服务：（键，值）对存储在DHT中，任何参与的节点都可以高效地检索与给定键相关联的值</a:t>
              </a:r>
            </a:p>
          </p:txBody>
        </p:sp>
        <p:sp>
          <p:nvSpPr>
            <p:cNvPr id="8" name="Google Shape;391;p47"/>
            <p:cNvSpPr txBox="1"/>
            <p:nvPr>
              <p:custDataLst>
                <p:tags r:id="rId7"/>
              </p:custDataLst>
            </p:nvPr>
          </p:nvSpPr>
          <p:spPr>
            <a:xfrm>
              <a:off x="747571" y="3703370"/>
              <a:ext cx="4285932" cy="450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发现协议：此协议将使Git客户端能够通过DHT发现彼此并交换仓库信息。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71671FB-CDB5-17DD-F4E3-12DB77583536}"/>
              </a:ext>
            </a:extLst>
          </p:cNvPr>
          <p:cNvGrpSpPr/>
          <p:nvPr/>
        </p:nvGrpSpPr>
        <p:grpSpPr>
          <a:xfrm>
            <a:off x="9858324" y="4536327"/>
            <a:ext cx="1909018" cy="2268949"/>
            <a:chOff x="8998122" y="4190290"/>
            <a:chExt cx="1909018" cy="2268949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98122" y="4190290"/>
              <a:ext cx="1909018" cy="1909018"/>
            </a:xfrm>
            <a:prstGeom prst="roundRect">
              <a:avLst>
                <a:gd name="adj" fmla="val 4104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9" name="文本框 2">
              <a:extLst>
                <a:ext uri="{FF2B5EF4-FFF2-40B4-BE49-F238E27FC236}">
                  <a16:creationId xmlns:a16="http://schemas.microsoft.com/office/drawing/2014/main" id="{C8295D6C-2D84-00D6-BE0E-37E2BC64FEF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9131576" y="6120685"/>
              <a:ext cx="1642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>
                  <a:latin typeface="Times New Roman" panose="02020603050405020304" pitchFamily="18" charset="0"/>
                  <a:ea typeface="阿里巴巴普惠体 R" panose="00020600040101010101" charset="-122"/>
                  <a:cs typeface="Times New Roman" panose="02020603050405020304" pitchFamily="18" charset="0"/>
                  <a:sym typeface="+mn-ea"/>
                </a:rPr>
                <a:t>Demo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阿里巴巴普惠体 R" panose="0002060004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</a:pPr>
            <a:endParaRPr lang="zh-CN" altLang="en-US" sz="4800" b="1" i="1">
              <a:solidFill>
                <a:srgbClr val="333372"/>
              </a:solidFill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</a:rPr>
              <a:t>DHT Data Format</a:t>
            </a:r>
          </a:p>
        </p:txBody>
      </p:sp>
      <p:sp>
        <p:nvSpPr>
          <p:cNvPr id="322" name="Google Shape;322;p22"/>
          <p:cNvSpPr txBox="1"/>
          <p:nvPr>
            <p:custDataLst>
              <p:tags r:id="rId2"/>
            </p:custDataLst>
          </p:nvPr>
        </p:nvSpPr>
        <p:spPr>
          <a:xfrm>
            <a:off x="615151" y="1580225"/>
            <a:ext cx="5635178" cy="42765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{</a:t>
            </a:r>
            <a:endParaRPr lang="en-US" altLang="zh-CN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"origin": "12D3KooWFgpUQa9WnTztcvs5LLMJmwsMoGZcrTHdt9LKYKpM4MiK",</a:t>
            </a:r>
            <a:endParaRPr lang="en-US" altLang="zh-CN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“name”: “mega”,</a:t>
            </a:r>
            <a:endParaRPr lang="en-US" altLang="zh-CN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"latest": "1de1c6f",</a:t>
            </a:r>
            <a:endParaRPr lang="en-US" altLang="zh-CN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"forks": [</a:t>
            </a:r>
            <a:endParaRPr lang="en-US" altLang="zh-CN" sz="1200" b="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{</a:t>
            </a:r>
            <a:endParaRPr lang="en-US" altLang="zh-CN" sz="1200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“peer”: "456DFooWFgpUQa9WnTztcvs5LLMJmwsMoGZccdw3Ddf3DTH23", </a:t>
            </a:r>
            <a:endParaRPr lang="en-US" altLang="zh-CN" sz="1200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“latest”: "1de1c6f",</a:t>
            </a:r>
            <a:endParaRPr lang="en-US" altLang="zh-CN" sz="1200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"timestamp": 1629827281</a:t>
            </a:r>
            <a:endParaRPr lang="en-US" altLang="zh-CN" sz="1200" b="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},</a:t>
            </a:r>
            <a:endParaRPr lang="en-US" altLang="zh-CN" sz="1200" b="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{</a:t>
            </a:r>
            <a:endParaRPr lang="en-US" altLang="zh-CN" sz="1200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“peer”: "799DFoodjsfhuedDFEDSFesDFwefSDfwsefEWFweSDFWEfweS", </a:t>
            </a:r>
            <a:endParaRPr lang="en-US" altLang="zh-CN" sz="1200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“latest”: "be04428"</a:t>
            </a:r>
            <a:endParaRPr lang="en-US" altLang="zh-CN" sz="1200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"timestamp": 1629827281</a:t>
            </a:r>
            <a:endParaRPr lang="en-US" altLang="zh-CN" sz="1200" b="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},</a:t>
            </a:r>
            <a:endParaRPr lang="en-US" altLang="zh-CN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],</a:t>
            </a:r>
            <a:endParaRPr lang="en-US" altLang="zh-CN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"timestamp": 1629827281</a:t>
            </a:r>
            <a:endParaRPr lang="en-US" altLang="zh-CN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2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}</a:t>
            </a:r>
            <a:endParaRPr lang="en-US" altLang="zh-CN" sz="1200" b="0" dirty="0"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D8F3A4-4381-BBCF-2788-F9713317C7AF}"/>
              </a:ext>
            </a:extLst>
          </p:cNvPr>
          <p:cNvSpPr txBox="1"/>
          <p:nvPr/>
        </p:nvSpPr>
        <p:spPr>
          <a:xfrm>
            <a:off x="6096000" y="2045146"/>
            <a:ext cx="5744901" cy="415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600" b="1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origin</a:t>
            </a:r>
            <a:r>
              <a:rPr lang="en-US" altLang="zh-CN" sz="16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: This field contains the </a:t>
            </a:r>
            <a:r>
              <a:rPr lang="en-US" altLang="zh-CN" sz="1600" b="0" i="0" u="none" strike="noStrike" dirty="0" err="1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PeerID</a:t>
            </a:r>
            <a:r>
              <a:rPr lang="en-US" altLang="zh-CN" sz="16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 of the original node where the repository was first made open-source.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CN" sz="1600" b="0" i="0" u="none" strike="noStrike" dirty="0">
              <a:solidFill>
                <a:srgbClr val="24292F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600" b="1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name</a:t>
            </a:r>
            <a:r>
              <a:rPr lang="en-US" altLang="zh-CN" sz="16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: This is the name of the repository.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CN" sz="1600" b="0" i="0" u="none" strike="noStrike" dirty="0">
              <a:solidFill>
                <a:srgbClr val="24292F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600" b="1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latest</a:t>
            </a:r>
            <a:r>
              <a:rPr lang="en-US" altLang="zh-CN" sz="16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: This field holds the SHA-1 value of the latest commit made to the repository.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CN" sz="1600" b="0" i="0" u="none" strike="noStrike" dirty="0">
              <a:solidFill>
                <a:srgbClr val="24292F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600" b="1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forks</a:t>
            </a:r>
            <a:r>
              <a:rPr lang="en-US" altLang="zh-CN" sz="16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: This array contains objects representing the original repository's forks. Each object has its own set of fields.</a:t>
            </a:r>
          </a:p>
          <a:p>
            <a:pPr marL="800100" lvl="1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peer</a:t>
            </a:r>
            <a:r>
              <a:rPr lang="en-US" altLang="zh-CN" sz="12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: The </a:t>
            </a:r>
            <a:r>
              <a:rPr lang="en-US" altLang="zh-CN" sz="1200" b="0" i="0" u="none" strike="noStrike" dirty="0" err="1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PeerID</a:t>
            </a:r>
            <a:r>
              <a:rPr lang="en-US" altLang="zh-CN" sz="12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 of the node that has forked the repository. </a:t>
            </a:r>
          </a:p>
          <a:p>
            <a:pPr marL="800100" lvl="1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latest: </a:t>
            </a:r>
            <a:r>
              <a:rPr lang="en-US" altLang="zh-CN" sz="12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the SHA-1 value of the latest commit made to the forked repository.</a:t>
            </a:r>
          </a:p>
          <a:p>
            <a:pPr marL="800100" lvl="1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timestamp</a:t>
            </a:r>
            <a:r>
              <a:rPr lang="en-US" altLang="zh-CN" sz="1200" b="0" i="0" u="none" strike="noStrike" dirty="0">
                <a:solidFill>
                  <a:srgbClr val="24292F"/>
                </a:solidFill>
                <a:effectLst/>
                <a:latin typeface="Arial" panose="020B0604020202020204" pitchFamily="34" charset="0"/>
              </a:rPr>
              <a:t>: A Unix timestamp indicates when this fork's latest update was made.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2326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buFont typeface="Oswald" panose="00000500000000000000"/>
              <a:buNone/>
              <a:tabLst/>
              <a:defRPr/>
            </a:pPr>
            <a:endParaRPr kumimoji="0" lang="zh-CN" altLang="en-US" sz="4800" b="1" i="1" u="none" strike="noStrike" kern="1200" cap="none" spc="0" normalizeH="0" baseline="0" noProof="0">
              <a:ln>
                <a:noFill/>
              </a:ln>
              <a:solidFill>
                <a:srgbClr val="333372"/>
              </a:solidFill>
              <a:effectLst/>
              <a:uLnTx/>
              <a:uFillTx/>
              <a:latin typeface="Times New Roman" panose="02020603050405020304" charset="0"/>
              <a:ea typeface="Oswald" panose="0000050000000000000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err="1">
                <a:latin typeface="Times New Roman" panose="02020603050405020304" charset="0"/>
                <a:cs typeface="Times New Roman" panose="02020603050405020304" charset="0"/>
              </a:rPr>
              <a:t>Nostr</a:t>
            </a: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</a:rPr>
              <a:t> for Collaboration</a:t>
            </a:r>
          </a:p>
        </p:txBody>
      </p:sp>
      <p:sp>
        <p:nvSpPr>
          <p:cNvPr id="322" name="Google Shape;322;p22"/>
          <p:cNvSpPr txBox="1"/>
          <p:nvPr>
            <p:custDataLst>
              <p:tags r:id="rId2"/>
            </p:custDataLst>
          </p:nvPr>
        </p:nvSpPr>
        <p:spPr>
          <a:xfrm>
            <a:off x="979805" y="3223415"/>
            <a:ext cx="9722831" cy="27790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{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"kind": 111,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"id": &lt;32-bytes lowercase hex-encoded sha256 of the serialized event data&gt;,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"peer": &lt;32-bytes lowercase hex-encoded public key of the event creator&gt;,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"timestamp": &lt;</a:t>
            </a:r>
            <a:r>
              <a:rPr lang="en-US" altLang="zh-CN" sz="1400" b="0" i="0" u="none" strike="noStrike" dirty="0" err="1">
                <a:solidFill>
                  <a:srgbClr val="188038"/>
                </a:solidFill>
                <a:effectLst/>
                <a:latin typeface="Roboto Mono" pitchFamily="49" charset="0"/>
              </a:rPr>
              <a:t>unix</a:t>
            </a: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 timestamp in seconds&gt;,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"tags": [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  …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],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"content": &lt;arbitrary string&gt;,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  "sig": &lt; 64-byte lowercase hex of the signature of the sha256 hash of the serialized event data, which is the same as the "id" field&gt;</a:t>
            </a:r>
            <a:endParaRPr lang="en-US" altLang="zh-CN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u="none" strike="noStrike" dirty="0">
                <a:solidFill>
                  <a:srgbClr val="188038"/>
                </a:solidFill>
                <a:effectLst/>
                <a:latin typeface="Roboto Mono" pitchFamily="49" charset="0"/>
              </a:rPr>
              <a:t>}</a:t>
            </a:r>
            <a:endParaRPr lang="en-US" altLang="zh-CN" sz="1400" b="0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B349ED-50A5-2A95-3612-C388653C461C}"/>
              </a:ext>
            </a:extLst>
          </p:cNvPr>
          <p:cNvSpPr txBox="1"/>
          <p:nvPr/>
        </p:nvSpPr>
        <p:spPr>
          <a:xfrm>
            <a:off x="838199" y="1399540"/>
            <a:ext cx="10515600" cy="171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开源协作可分为数据传输和信息传播两个主要方面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信息发布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包括更新、公告和集体通信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是可以使用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Nostr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协议有效扩展的组件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Nostr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Implementation Possibilities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(NIPs)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旨在建立一个明确为开源开发协作设计的标准化协议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未来的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NIPs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可能会通过引入可选或必选的字段、消息和特性来扩展这个基础协议：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</a:rPr>
              <a:t>Broadcast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4000" b="1" dirty="0">
                <a:latin typeface="Times New Roman" panose="02020603050405020304" charset="0"/>
                <a:cs typeface="Times New Roman" panose="02020603050405020304" charset="0"/>
              </a:rPr>
              <a:t>Message</a:t>
            </a:r>
          </a:p>
        </p:txBody>
      </p:sp>
      <p:pic>
        <p:nvPicPr>
          <p:cNvPr id="334" name="Google Shape;334;p24"/>
          <p:cNvPicPr preferRelativeResize="0"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2625" y="1718945"/>
            <a:ext cx="8033385" cy="3950335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0910" y="151384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中央版本控制系统</a:t>
            </a:r>
            <a:r>
              <a:rPr lang="zh-CN" altLang="en-US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是</a:t>
            </a:r>
            <a:r>
              <a:rPr lang="zh-CN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一个包含所有版本文件的</a:t>
            </a:r>
            <a:r>
              <a:rPr lang="zh-CN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单一服务器</a:t>
            </a:r>
            <a:r>
              <a:rPr lang="zh-CN" b="1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，以及从该中心位置检出文件的多个客户端</a:t>
            </a:r>
            <a:endParaRPr lang="zh-CN" altLang="en-US" b="1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9" name="Google Shape;169;p27" descr="Centralized version control diagram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tretch>
            <a:fillRect/>
          </a:stretch>
        </p:blipFill>
        <p:spPr>
          <a:xfrm>
            <a:off x="7369904" y="2116509"/>
            <a:ext cx="3778025" cy="2625727"/>
          </a:xfrm>
          <a:prstGeom prst="roundRect">
            <a:avLst>
              <a:gd name="adj" fmla="val 3207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1222375" y="2618324"/>
            <a:ext cx="3789680" cy="3130966"/>
            <a:chOff x="471411" y="1273130"/>
            <a:chExt cx="2635500" cy="2401594"/>
          </a:xfrm>
        </p:grpSpPr>
        <p:sp>
          <p:nvSpPr>
            <p:cNvPr id="165" name="Google Shape;165;p27"/>
            <p:cNvSpPr txBox="1"/>
            <p:nvPr>
              <p:custDataLst>
                <p:tags r:id="rId3"/>
              </p:custDataLst>
            </p:nvPr>
          </p:nvSpPr>
          <p:spPr>
            <a:xfrm>
              <a:off x="471411" y="1273130"/>
              <a:ext cx="2519632" cy="125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b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优点：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可与他人进行合作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每个人可以了解其他人</a:t>
              </a:r>
              <a:r>
                <a:rPr lang="zh-CN" altLang="en-US" sz="1400" dirty="0">
                  <a:solidFill>
                    <a:srgbClr val="333372"/>
                  </a:solidFill>
                </a:rPr>
                <a:t>的进展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管理员可以对权限进行细粒度控制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提供统一的数据管理入口</a:t>
              </a:r>
            </a:p>
          </p:txBody>
        </p:sp>
        <p:sp>
          <p:nvSpPr>
            <p:cNvPr id="166" name="Google Shape;166;p27"/>
            <p:cNvSpPr txBox="1"/>
            <p:nvPr>
              <p:custDataLst>
                <p:tags r:id="rId4"/>
              </p:custDataLst>
            </p:nvPr>
          </p:nvSpPr>
          <p:spPr>
            <a:xfrm>
              <a:off x="493013" y="2667942"/>
              <a:ext cx="2613898" cy="1006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b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None/>
              </a:pPr>
              <a:r>
                <a:rPr lang="zh-CN" sz="14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缺点：</a:t>
              </a:r>
              <a:endParaRPr sz="14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无法避免单点故障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无法离开服务器独立工作</a:t>
              </a:r>
              <a:endParaRPr sz="14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磁盘故障可能导致失去</a:t>
              </a:r>
              <a:r>
                <a:rPr lang="zh-CN" altLang="en-US" sz="14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全部历史记录</a:t>
              </a:r>
            </a:p>
          </p:txBody>
        </p:sp>
      </p:grpSp>
      <p:sp>
        <p:nvSpPr>
          <p:cNvPr id="5" name="Google Shape;321;p22">
            <a:extLst>
              <a:ext uri="{FF2B5EF4-FFF2-40B4-BE49-F238E27FC236}">
                <a16:creationId xmlns:a16="http://schemas.microsoft.com/office/drawing/2014/main" id="{589996CA-A70A-0E2C-7473-4C8EAE36844B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VCS: Centralized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5185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3;p24">
            <a:extLst>
              <a:ext uri="{FF2B5EF4-FFF2-40B4-BE49-F238E27FC236}">
                <a16:creationId xmlns:a16="http://schemas.microsoft.com/office/drawing/2014/main" id="{64C69539-70FD-BE00-B80C-24F178B84F08}"/>
              </a:ext>
            </a:extLst>
          </p:cNvPr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Roadmap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25E65969-4204-F182-A201-CC9521732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736158"/>
              </p:ext>
            </p:extLst>
          </p:nvPr>
        </p:nvGraphicFramePr>
        <p:xfrm>
          <a:off x="1267581" y="579365"/>
          <a:ext cx="9656838" cy="438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Google Shape;405;p49">
            <a:extLst>
              <a:ext uri="{FF2B5EF4-FFF2-40B4-BE49-F238E27FC236}">
                <a16:creationId xmlns:a16="http://schemas.microsoft.com/office/drawing/2014/main" id="{E7905DF8-6F05-BF7A-0CC9-D65181C8DC8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7581" y="5060142"/>
            <a:ext cx="7160102" cy="140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75" tIns="10575" rIns="10575" bIns="105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1600" b="1" dirty="0"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For more info about project : </a:t>
            </a:r>
            <a:r>
              <a:rPr lang="en-US" altLang="zh-CN" sz="1600" b="1" dirty="0">
                <a:solidFill>
                  <a:srgbClr val="445185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https://github.com/web3infra-foundation/mega</a:t>
            </a:r>
            <a:endParaRPr sz="1600" b="1" dirty="0">
              <a:solidFill>
                <a:srgbClr val="445185"/>
              </a:solidFill>
              <a:latin typeface="Times New Roman" panose="02020603050405020304" charset="0"/>
              <a:cs typeface="Times New Roman" panose="0202060305040502030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For more info about web3 foundation: </a:t>
            </a:r>
            <a:r>
              <a:rPr lang="en-US" altLang="zh-CN" sz="1600" b="1" dirty="0">
                <a:solidFill>
                  <a:srgbClr val="445185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https://web3infra.foundation</a:t>
            </a:r>
            <a:endParaRPr sz="1600" b="1" dirty="0">
              <a:solidFill>
                <a:srgbClr val="445185"/>
              </a:solidFill>
              <a:latin typeface="Times New Roman" panose="02020603050405020304" charset="0"/>
              <a:cs typeface="Times New Roman" panose="02020603050405020304" charset="0"/>
              <a:sym typeface="Calibri" panose="020F05020202040302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Please Contact us if you have any ideas or questions. 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400"/>
              <a:buFont typeface="Calibri" panose="020F0502020204030204"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Email: </a:t>
            </a:r>
            <a:r>
              <a:rPr lang="en-US" altLang="zh-CN" sz="1600" b="1" dirty="0">
                <a:solidFill>
                  <a:srgbClr val="445185"/>
                </a:solidFill>
                <a:latin typeface="Times New Roman" panose="02020603050405020304" charset="0"/>
                <a:cs typeface="Times New Roman" panose="02020603050405020304" charset="0"/>
                <a:sym typeface="Calibri" panose="020F0502020204030204"/>
              </a:rPr>
              <a:t>benjamin-747@outlook.com</a:t>
            </a:r>
            <a:endParaRPr sz="1600" b="1" dirty="0">
              <a:solidFill>
                <a:srgbClr val="44518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Google Shape;404;p49">
            <a:extLst>
              <a:ext uri="{FF2B5EF4-FFF2-40B4-BE49-F238E27FC236}">
                <a16:creationId xmlns:a16="http://schemas.microsoft.com/office/drawing/2014/main" id="{5A9F910C-E36C-D006-DD77-02B1C89C46BE}"/>
              </a:ext>
            </a:extLst>
          </p:cNvPr>
          <p:cNvPicPr preferRelativeResize="0"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9595356" y="4496653"/>
            <a:ext cx="2212343" cy="2156402"/>
          </a:xfrm>
          <a:prstGeom prst="roundRect">
            <a:avLst>
              <a:gd name="adj" fmla="val 410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2"/>
          <p:cNvSpPr txBox="1"/>
          <p:nvPr userDrawn="1">
            <p:custDataLst>
              <p:tags r:id="rId4"/>
            </p:custDataLst>
          </p:nvPr>
        </p:nvSpPr>
        <p:spPr>
          <a:xfrm>
            <a:off x="9817735" y="5224145"/>
            <a:ext cx="1642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+mn-cs"/>
                <a:sym typeface="+mn-ea"/>
              </a:rPr>
              <a:t>欢迎扫码打卡</a:t>
            </a: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445185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+mn-cs"/>
                <a:sym typeface="+mn-ea"/>
              </a:rPr>
              <a:t>积分可兑换对应礼品哟！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445185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905" y="3871595"/>
            <a:ext cx="1234440" cy="123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8"/>
          <p:cNvGrpSpPr/>
          <p:nvPr/>
        </p:nvGrpSpPr>
        <p:grpSpPr>
          <a:xfrm>
            <a:off x="979805" y="1909445"/>
            <a:ext cx="5327650" cy="2859588"/>
            <a:chOff x="15847144" y="4172194"/>
            <a:chExt cx="19768958" cy="6269469"/>
          </a:xfrm>
        </p:grpSpPr>
        <p:sp>
          <p:nvSpPr>
            <p:cNvPr id="179" name="Google Shape;179;p28"/>
            <p:cNvSpPr txBox="1"/>
            <p:nvPr>
              <p:custDataLst>
                <p:tags r:id="rId3"/>
              </p:custDataLst>
            </p:nvPr>
          </p:nvSpPr>
          <p:spPr>
            <a:xfrm>
              <a:off x="15847144" y="4172194"/>
              <a:ext cx="19768958" cy="1868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0575" rIns="13325" bIns="10575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333372"/>
                </a:buClr>
                <a:buSzPts val="1100"/>
              </a:pPr>
              <a:r>
                <a:rPr lang="zh-CN" altLang="en-US" b="1" dirty="0">
                  <a:solidFill>
                    <a:srgbClr val="333372"/>
                  </a:solidFill>
                  <a:latin typeface="Arial" panose="020B0604020202020204"/>
                  <a:cs typeface="Arial" panose="020B0604020202020204"/>
                </a:rPr>
                <a:t>为了解决中央版本控制系统的这些缺陷，诞生了分布式版本控制系统（</a:t>
              </a:r>
              <a:r>
                <a:rPr lang="en-US" altLang="zh-CN" b="1" dirty="0">
                  <a:solidFill>
                    <a:srgbClr val="333372"/>
                  </a:solidFill>
                  <a:latin typeface="Arial" panose="020B0604020202020204"/>
                  <a:cs typeface="Arial" panose="020B0604020202020204"/>
                </a:rPr>
                <a:t>DVCS</a:t>
              </a:r>
              <a:r>
                <a:rPr lang="zh-CN" altLang="en-US" b="1" dirty="0">
                  <a:solidFill>
                    <a:srgbClr val="333372"/>
                  </a:solidFill>
                  <a:latin typeface="Arial" panose="020B0604020202020204"/>
                  <a:cs typeface="Arial" panose="020B0604020202020204"/>
                </a:rPr>
                <a:t>，如</a:t>
              </a:r>
              <a:r>
                <a:rPr lang="en-US" altLang="zh-CN" b="1" dirty="0">
                  <a:solidFill>
                    <a:srgbClr val="333372"/>
                  </a:solidFill>
                  <a:latin typeface="Arial" panose="020B0604020202020204"/>
                  <a:cs typeface="Arial" panose="020B0604020202020204"/>
                </a:rPr>
                <a:t>Git, Mercurial</a:t>
              </a:r>
              <a:r>
                <a:rPr lang="zh-CN" altLang="en-US" b="1" dirty="0">
                  <a:solidFill>
                    <a:srgbClr val="333372"/>
                  </a:solidFill>
                  <a:latin typeface="Arial" panose="020B0604020202020204"/>
                  <a:cs typeface="Arial" panose="020B0604020202020204"/>
                </a:rPr>
                <a:t>等）</a:t>
              </a:r>
            </a:p>
          </p:txBody>
        </p:sp>
        <p:sp>
          <p:nvSpPr>
            <p:cNvPr id="180" name="Google Shape;180;p28"/>
            <p:cNvSpPr txBox="1"/>
            <p:nvPr>
              <p:custDataLst>
                <p:tags r:id="rId4"/>
              </p:custDataLst>
            </p:nvPr>
          </p:nvSpPr>
          <p:spPr>
            <a:xfrm>
              <a:off x="15922266" y="7158860"/>
              <a:ext cx="13878512" cy="328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5" tIns="10575" rIns="10575" bIns="10575" anchor="t" anchorCtr="0">
              <a:spAutoFit/>
            </a:bodyPr>
            <a:lstStyle/>
            <a:p>
              <a:pPr marL="171450" marR="0" lvl="0" indent="-1714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客户端保存了</a:t>
              </a:r>
              <a:r>
                <a:rPr lang="zh-CN" sz="1600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完整镜像</a:t>
              </a: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存储库</a:t>
              </a:r>
              <a:endParaRPr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服务器宕机可利用任何客户端进行恢复</a:t>
              </a:r>
              <a:endParaRPr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127000" marR="0" lvl="0" indent="-1270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800"/>
                <a:buFont typeface="Arial" panose="020B0604020202020204"/>
                <a:buChar char="•"/>
              </a:pPr>
              <a:r>
                <a:rPr lang="zh-CN" sz="1600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客户端可以离线工作</a:t>
              </a:r>
            </a:p>
          </p:txBody>
        </p:sp>
      </p:grpSp>
      <p:pic>
        <p:nvPicPr>
          <p:cNvPr id="182" name="Google Shape;182;p28" descr="Distributed version control diagram"/>
          <p:cNvPicPr preferRelativeResize="0"/>
          <p:nvPr>
            <p:custDataLst>
              <p:tags r:id="rId1"/>
            </p:custDataLst>
          </p:nvPr>
        </p:nvPicPr>
        <p:blipFill rotWithShape="1">
          <a:blip r:embed="rId7"/>
          <a:stretch>
            <a:fillRect/>
          </a:stretch>
        </p:blipFill>
        <p:spPr>
          <a:xfrm>
            <a:off x="6913245" y="1399540"/>
            <a:ext cx="3020060" cy="3843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1;p22">
            <a:extLst>
              <a:ext uri="{FF2B5EF4-FFF2-40B4-BE49-F238E27FC236}">
                <a16:creationId xmlns:a16="http://schemas.microsoft.com/office/drawing/2014/main" id="{2FB8AD39-F75D-CC00-7530-DF4594E6AAAC}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5185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VCS: Distributed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5185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tabLst/>
              <a:defRPr/>
            </a:pP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Microsoft VFS For Git &amp; Scalar</a:t>
            </a:r>
            <a:endParaRPr lang="zh-CN" altLang="en-US" sz="3600" b="1" dirty="0">
              <a:latin typeface="Times New Roman" panose="02020603050405020304" charset="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204" name="Google Shape;204;p30"/>
          <p:cNvSpPr txBox="1"/>
          <p:nvPr>
            <p:custDataLst>
              <p:tags r:id="rId1"/>
            </p:custDataLst>
          </p:nvPr>
        </p:nvSpPr>
        <p:spPr>
          <a:xfrm>
            <a:off x="979805" y="1399540"/>
            <a:ext cx="10205720" cy="158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VFS for Git虚拟化了Git存储库下面的文件系统，</a:t>
            </a:r>
            <a:r>
              <a:rPr lang="zh-CN" altLang="en-US" sz="20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看似</a:t>
            </a:r>
            <a:r>
              <a:rPr lang="zh-CN" sz="20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一个常规的工作目录。</a:t>
            </a:r>
            <a:endParaRPr sz="2000" b="1" i="0" u="none" strike="noStrike" cap="none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/>
              <a:buNone/>
            </a:pPr>
            <a:endParaRPr sz="1600" b="1" i="0" u="none" strike="noStrike" cap="none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VFS for Git只在</a:t>
            </a:r>
            <a:r>
              <a:rPr lang="zh-CN" sz="16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需要时下载</a:t>
            </a:r>
            <a:r>
              <a: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对象。</a:t>
            </a:r>
            <a:endParaRPr sz="1600" b="1" i="0" u="none" strike="noStrike" cap="none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VFS for Git确保Git操作（如状态、检出等）尽可能快速，因为只会考虑用户访问过的文件。</a:t>
            </a:r>
          </a:p>
        </p:txBody>
      </p:sp>
      <p:sp>
        <p:nvSpPr>
          <p:cNvPr id="205" name="Google Shape;205;p30"/>
          <p:cNvSpPr txBox="1"/>
          <p:nvPr>
            <p:custDataLst>
              <p:tags r:id="rId2"/>
            </p:custDataLst>
          </p:nvPr>
        </p:nvSpPr>
        <p:spPr>
          <a:xfrm>
            <a:off x="979805" y="3796031"/>
            <a:ext cx="4148249" cy="149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numCol="2" anchor="t" anchorCtr="0">
            <a:spAutoFit/>
          </a:bodyPr>
          <a:lstStyle/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部分克隆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后台预获取</a:t>
            </a:r>
            <a:endParaRPr sz="1600" dirty="0"/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稀疏检出</a:t>
            </a:r>
            <a:endParaRPr lang="en-US" altLang="zh-CN"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文件系统监视器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提交图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多包索引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indent="-120650">
              <a:lnSpc>
                <a:spcPct val="150000"/>
              </a:lnSpc>
              <a:buClr>
                <a:srgbClr val="333372"/>
              </a:buClr>
              <a:buSzPts val="9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增量重新打包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79805" y="3289300"/>
            <a:ext cx="712470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33372"/>
              </a:buClr>
              <a:buSzPts val="1100"/>
            </a:pPr>
            <a:r>
              <a:rPr lang="en-US" altLang="zh-CN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Scalar </a:t>
            </a:r>
            <a:r>
              <a:rPr lang="zh-CN" altLang="en-US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是一个帮助 </a:t>
            </a:r>
            <a:r>
              <a:rPr lang="en-US" altLang="zh-CN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Git </a:t>
            </a:r>
            <a:r>
              <a:rPr lang="zh-CN" altLang="en-US" b="1" i="0" u="none" strike="noStrike" cap="none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扩展到大型存储库的工具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buClr>
                <a:srgbClr val="333372"/>
              </a:buClr>
              <a:buSzPts val="1600"/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Facebook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 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Oswald" panose="00000500000000000000"/>
              </a:rPr>
              <a:t>Sapling</a:t>
            </a:r>
            <a:endParaRPr lang="zh-CN" altLang="en-US" sz="4000" b="1" dirty="0">
              <a:latin typeface="Times New Roman" panose="02020603050405020304" charset="0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213" name="Google Shape;213;p31"/>
          <p:cNvSpPr txBox="1"/>
          <p:nvPr>
            <p:custDataLst>
              <p:tags r:id="rId1"/>
            </p:custDataLst>
          </p:nvPr>
        </p:nvSpPr>
        <p:spPr>
          <a:xfrm>
            <a:off x="759040" y="1423736"/>
            <a:ext cx="6794700" cy="168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</a:pPr>
            <a:r>
              <a:rPr lang="en-US" altLang="zh-CN" sz="2000" b="1" dirty="0">
                <a:solidFill>
                  <a:srgbClr val="333372"/>
                </a:solidFill>
              </a:rPr>
              <a:t>Mercurial </a:t>
            </a:r>
            <a:r>
              <a:rPr lang="zh-CN" altLang="en-US" sz="2000" b="1" dirty="0">
                <a:solidFill>
                  <a:srgbClr val="333372"/>
                </a:solidFill>
              </a:rPr>
              <a:t>使用 </a:t>
            </a:r>
            <a:r>
              <a:rPr lang="en-US" altLang="zh-CN" sz="2000" b="1" dirty="0" err="1">
                <a:solidFill>
                  <a:srgbClr val="333372"/>
                </a:solidFill>
              </a:rPr>
              <a:t>revlog</a:t>
            </a:r>
            <a:r>
              <a:rPr lang="en-US" altLang="zh-CN" sz="2000" b="1" dirty="0">
                <a:solidFill>
                  <a:srgbClr val="333372"/>
                </a:solidFill>
              </a:rPr>
              <a:t> </a:t>
            </a:r>
            <a:r>
              <a:rPr lang="zh-CN" altLang="en-US" sz="2000" b="1" dirty="0">
                <a:solidFill>
                  <a:srgbClr val="333372"/>
                </a:solidFill>
              </a:rPr>
              <a:t>的格式来存储对象</a:t>
            </a:r>
            <a:endParaRPr lang="en-US" altLang="zh-CN" sz="2000" b="1" dirty="0">
              <a:solidFill>
                <a:srgbClr val="333372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</a:pPr>
            <a:endParaRPr lang="en-US" altLang="zh-CN" sz="2000" b="1" dirty="0">
              <a:solidFill>
                <a:srgbClr val="333372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333372"/>
                </a:solidFill>
              </a:rPr>
              <a:t>每个文件的不同版本都保存中一个文件中</a:t>
            </a:r>
            <a:endParaRPr lang="en-US" altLang="zh-CN" sz="1600" dirty="0">
              <a:solidFill>
                <a:srgbClr val="333372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333372"/>
                </a:solidFill>
              </a:rPr>
              <a:t>每隔一定版本会保存一个全量文件的快照，提升回溯速度</a:t>
            </a:r>
          </a:p>
        </p:txBody>
      </p:sp>
      <p:sp>
        <p:nvSpPr>
          <p:cNvPr id="214" name="Google Shape;214;p31"/>
          <p:cNvSpPr txBox="1"/>
          <p:nvPr>
            <p:custDataLst>
              <p:tags r:id="rId2"/>
            </p:custDataLst>
          </p:nvPr>
        </p:nvSpPr>
        <p:spPr>
          <a:xfrm>
            <a:off x="759039" y="3420898"/>
            <a:ext cx="6487222" cy="279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10575" rIns="21175" bIns="10575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333372"/>
              </a:buClr>
              <a:buSzPts val="1100"/>
            </a:pPr>
            <a:r>
              <a: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Sapling</a:t>
            </a:r>
            <a:r>
              <a:rPr lang="zh-CN" altLang="en-US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是</a:t>
            </a:r>
            <a:r>
              <a:rPr lang="en-US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Meta</a:t>
            </a:r>
            <a:r>
              <a:rPr lang="zh-CN" altLang="en-US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公司开发的源代码控制系统，</a:t>
            </a:r>
            <a:r>
              <a:rPr lang="zh-CN" altLang="zh-CN" sz="20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强调可用性和可扩展性</a:t>
            </a:r>
            <a:endParaRPr lang="en-US" altLang="zh-CN" sz="2000" b="1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lnSpc>
                <a:spcPct val="150000"/>
              </a:lnSpc>
              <a:buClr>
                <a:srgbClr val="333372"/>
              </a:buClr>
              <a:buSzPts val="1100"/>
            </a:pPr>
            <a:endParaRPr lang="en-US" altLang="zh-CN"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100"/>
              <a:buFont typeface="Arial" panose="020B0604020202020204" pitchFamily="34" charset="0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IndexedLog是Sapling中主要的存储格式。</a:t>
            </a:r>
            <a:endParaRPr sz="10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lvl="1" indent="-127000">
              <a:lnSpc>
                <a:spcPct val="150000"/>
              </a:lnSpc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O(log N) 查找，不需要重新打包以保持性能。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lvl="1" indent="-127000">
              <a:lnSpc>
                <a:spcPct val="150000"/>
              </a:lnSpc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通过哈希值插入，没有拓扑顺序限制。</a:t>
            </a:r>
            <a:endParaRPr sz="1600" i="0" u="none" strike="noStrike" cap="none" dirty="0">
              <a:solidFill>
                <a:srgbClr val="33337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800"/>
              <a:buFont typeface="Arial" panose="020B0604020202020204"/>
              <a:buChar char="•"/>
            </a:pPr>
            <a:r>
              <a:rPr lang="zh-CN" sz="1600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无锁文件读取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95419" y="2149074"/>
            <a:ext cx="3593554" cy="2405270"/>
          </a:xfrm>
          <a:prstGeom prst="roundRect">
            <a:avLst>
              <a:gd name="adj" fmla="val 10399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>
                <a:srgbClr val="333372"/>
              </a:buClr>
              <a:buSzPts val="1600"/>
              <a:tabLst/>
              <a:defRPr/>
            </a:pPr>
            <a:r>
              <a:rPr lang="en-US" altLang="zh-CN" sz="4000" b="1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Google</a:t>
            </a:r>
            <a:r>
              <a:rPr lang="zh-CN" altLang="en-US" sz="4000" b="1" dirty="0">
                <a:solidFill>
                  <a:srgbClr val="445185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Oswald" panose="00000500000000000000"/>
              </a:rPr>
              <a:t> </a:t>
            </a:r>
            <a:r>
              <a:rPr lang="en-US" altLang="zh-CN" sz="4000" b="1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Piper</a:t>
            </a:r>
            <a:endParaRPr lang="zh-CN" altLang="en-US" sz="4000" b="1" dirty="0">
              <a:solidFill>
                <a:srgbClr val="445185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Oswald" panose="00000500000000000000"/>
            </a:endParaRPr>
          </a:p>
        </p:txBody>
      </p:sp>
      <p:sp>
        <p:nvSpPr>
          <p:cNvPr id="223" name="Google Shape;223;p32"/>
          <p:cNvSpPr txBox="1"/>
          <p:nvPr>
            <p:custDataLst>
              <p:tags r:id="rId1"/>
            </p:custDataLst>
          </p:nvPr>
        </p:nvSpPr>
        <p:spPr>
          <a:xfrm>
            <a:off x="979805" y="3820160"/>
            <a:ext cx="8736330" cy="94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75" tIns="10575" rIns="10575" bIns="10575" anchor="t" anchorCtr="0">
            <a:spAutoFit/>
          </a:bodyPr>
          <a:lstStyle/>
          <a:p>
            <a:pPr marL="0" lvl="0" indent="0">
              <a:buSzPts val="1100"/>
              <a:buFont typeface="Arial" panose="020B0604020202020204"/>
              <a:buNone/>
            </a:pP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Piper </a:t>
            </a:r>
            <a:r>
              <a:rPr lang="zh-CN" altLang="en-US" sz="2000" b="1" dirty="0">
                <a:solidFill>
                  <a:srgbClr val="333372"/>
                </a:solidFill>
                <a:sym typeface="Roboto" panose="02000000000000000000"/>
              </a:rPr>
              <a:t>存储单个大型存储库，并在 </a:t>
            </a: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Google</a:t>
            </a:r>
            <a:r>
              <a:rPr lang="zh-CN" altLang="en-US" sz="2000" b="1" dirty="0">
                <a:solidFill>
                  <a:srgbClr val="333372"/>
                </a:solidFill>
                <a:sym typeface="Roboto" panose="02000000000000000000"/>
              </a:rPr>
              <a:t>基础设施</a:t>
            </a: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Spanner</a:t>
            </a:r>
            <a:r>
              <a:rPr lang="zh-CN" altLang="en-US" sz="2000" b="1" dirty="0">
                <a:solidFill>
                  <a:srgbClr val="333372"/>
                </a:solidFill>
                <a:sym typeface="Roboto" panose="02000000000000000000"/>
              </a:rPr>
              <a:t>之上实现</a:t>
            </a:r>
          </a:p>
          <a:p>
            <a:pPr marL="0" lvl="0" indent="0">
              <a:buSzPts val="1100"/>
              <a:buFont typeface="Arial" panose="020B0604020202020204"/>
              <a:buNone/>
            </a:pPr>
            <a:r>
              <a:rPr lang="en-US" altLang="zh-CN" sz="2000" b="1" dirty="0">
                <a:solidFill>
                  <a:srgbClr val="333372"/>
                </a:solidFill>
                <a:sym typeface="Roboto" panose="02000000000000000000"/>
              </a:rPr>
              <a:t> </a:t>
            </a:r>
          </a:p>
          <a:p>
            <a:pPr marL="0" lvl="0" indent="0">
              <a:buSzPts val="1100"/>
              <a:buFont typeface="Arial" panose="020B0604020202020204"/>
              <a:buNone/>
            </a:pPr>
            <a:endParaRPr lang="zh-CN" altLang="en-US" sz="2000" b="1" dirty="0">
              <a:solidFill>
                <a:srgbClr val="333372"/>
              </a:solidFill>
              <a:sym typeface="Roboto" panose="02000000000000000000"/>
            </a:endParaRPr>
          </a:p>
        </p:txBody>
      </p:sp>
      <p:grpSp>
        <p:nvGrpSpPr>
          <p:cNvPr id="224" name="Google Shape;224;p32"/>
          <p:cNvGrpSpPr/>
          <p:nvPr/>
        </p:nvGrpSpPr>
        <p:grpSpPr>
          <a:xfrm>
            <a:off x="7700780" y="1285202"/>
            <a:ext cx="3081484" cy="2329700"/>
            <a:chOff x="28447821" y="3366358"/>
            <a:chExt cx="18252086" cy="9741029"/>
          </a:xfrm>
        </p:grpSpPr>
        <p:pic>
          <p:nvPicPr>
            <p:cNvPr id="225" name="Google Shape;225;p32" descr="UT1"/>
            <p:cNvPicPr preferRelativeResize="0"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8"/>
            <a:stretch>
              <a:fillRect/>
            </a:stretch>
          </p:blipFill>
          <p:spPr>
            <a:xfrm>
              <a:off x="28447821" y="3366358"/>
              <a:ext cx="17595606" cy="7447887"/>
            </a:xfrm>
            <a:prstGeom prst="roundRect">
              <a:avLst>
                <a:gd name="adj" fmla="val 10399"/>
              </a:avLst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26" name="Google Shape;226;p32"/>
            <p:cNvSpPr txBox="1"/>
            <p:nvPr>
              <p:custDataLst>
                <p:tags r:id="rId5"/>
              </p:custDataLst>
            </p:nvPr>
          </p:nvSpPr>
          <p:spPr>
            <a:xfrm>
              <a:off x="28447821" y="11222276"/>
              <a:ext cx="18252086" cy="1885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zh-CN"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Table. Google repository statistics, January 2015.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54125" y="4242435"/>
            <a:ext cx="7691755" cy="20789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56615" y="2049780"/>
            <a:ext cx="6390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333372"/>
                </a:solidFill>
              </a:rPr>
              <a:t>Google</a:t>
            </a:r>
            <a:r>
              <a:rPr lang="zh-CN" altLang="en-US" sz="2000" b="1">
                <a:solidFill>
                  <a:srgbClr val="333372"/>
                </a:solidFill>
              </a:rPr>
              <a:t>的代码规模证明了大型单一存储库的</a:t>
            </a:r>
            <a:r>
              <a:rPr lang="zh-CN" altLang="en-US" sz="2000" b="1">
                <a:solidFill>
                  <a:srgbClr val="333372"/>
                </a:solidFill>
                <a:sym typeface="+mn-ea"/>
              </a:rPr>
              <a:t>可行性</a:t>
            </a:r>
            <a:endParaRPr lang="zh-CN" altLang="en-US" sz="2000" b="1">
              <a:solidFill>
                <a:srgbClr val="333372"/>
              </a:solidFill>
            </a:endParaRPr>
          </a:p>
          <a:p>
            <a:endParaRPr lang="en-US" altLang="zh-CN" sz="2000" b="1">
              <a:solidFill>
                <a:srgbClr val="333372"/>
              </a:solidFill>
            </a:endParaRPr>
          </a:p>
          <a:p>
            <a:endParaRPr lang="zh-CN" altLang="en-US" sz="2000" b="1">
              <a:solidFill>
                <a:srgbClr val="33337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34" y="1763075"/>
            <a:ext cx="5892799" cy="31017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99"/>
          <p:cNvSpPr txBox="1"/>
          <p:nvPr/>
        </p:nvSpPr>
        <p:spPr>
          <a:xfrm>
            <a:off x="548633" y="5067683"/>
            <a:ext cx="5298000" cy="1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" sz="1600" dirty="0">
                <a:latin typeface=""/>
                <a:ea typeface="Google Sans SemiBold"/>
                <a:cs typeface="Google Sans SemiBold"/>
                <a:sym typeface="Google Sans SemiBold"/>
              </a:rPr>
              <a:t>A single repository that contains all the source code for a project, group of related projects or whole company’s codebase. </a:t>
            </a:r>
            <a:r>
              <a:rPr lang="en" sz="1600" dirty="0" err="1">
                <a:latin typeface=""/>
                <a:ea typeface="Google Sans SemiBold"/>
                <a:cs typeface="Google Sans SemiBold"/>
                <a:sym typeface="Google Sans SemiBold"/>
              </a:rPr>
              <a:t>Monorepos</a:t>
            </a:r>
            <a:r>
              <a:rPr lang="en" sz="1600" dirty="0">
                <a:latin typeface=""/>
                <a:ea typeface="Google Sans SemiBold"/>
                <a:cs typeface="Google Sans SemiBold"/>
                <a:sym typeface="Google Sans SemiBold"/>
              </a:rPr>
              <a:t> can simplify code sharing and synchronization, but they can have scalability issues.</a:t>
            </a:r>
            <a:endParaRPr sz="1600" dirty="0">
              <a:latin typeface=""/>
              <a:ea typeface="Google Sans SemiBold"/>
              <a:cs typeface="Google Sans SemiBold"/>
              <a:sym typeface="Google Sans SemiBold"/>
            </a:endParaRPr>
          </a:p>
        </p:txBody>
      </p:sp>
      <p:sp>
        <p:nvSpPr>
          <p:cNvPr id="390" name="Google Shape;390;p99"/>
          <p:cNvSpPr txBox="1"/>
          <p:nvPr/>
        </p:nvSpPr>
        <p:spPr>
          <a:xfrm>
            <a:off x="6492182" y="5067683"/>
            <a:ext cx="5395017" cy="122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" sz="1400" dirty="0">
                <a:latin typeface=""/>
                <a:ea typeface="Google Sans SemiBold"/>
                <a:cs typeface="Google Sans SemiBold"/>
                <a:sym typeface="Google Sans SemiBold"/>
              </a:rPr>
              <a:t>A software development approach where each project or component is stored in a separate repository. </a:t>
            </a:r>
            <a:r>
              <a:rPr lang="en" sz="1400" dirty="0" err="1">
                <a:latin typeface=""/>
                <a:ea typeface="Google Sans SemiBold"/>
                <a:cs typeface="Google Sans SemiBold"/>
                <a:sym typeface="Google Sans SemiBold"/>
              </a:rPr>
              <a:t>Polyrepos</a:t>
            </a:r>
            <a:r>
              <a:rPr lang="en" sz="1400" dirty="0">
                <a:latin typeface=""/>
                <a:ea typeface="Google Sans SemiBold"/>
                <a:cs typeface="Google Sans SemiBold"/>
                <a:sym typeface="Google Sans SemiBold"/>
              </a:rPr>
              <a:t> allow for finer access control and independent development cycles, but they can struggle with dependency management.</a:t>
            </a:r>
            <a:endParaRPr sz="1400" dirty="0">
              <a:latin typeface=""/>
              <a:ea typeface="Google Sans SemiBold"/>
              <a:cs typeface="Google Sans SemiBold"/>
              <a:sym typeface="Google Sans SemiBold"/>
            </a:endParaRPr>
          </a:p>
        </p:txBody>
      </p:sp>
      <p:sp>
        <p:nvSpPr>
          <p:cNvPr id="391" name="Google Shape;391;p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333372"/>
              </a:buClr>
              <a:buSzPts val="1600"/>
              <a:defRPr/>
            </a:pPr>
            <a:r>
              <a:rPr lang="en" sz="4000" b="1" dirty="0" err="1">
                <a:latin typeface="Times New Roman" panose="02020603050405020304" charset="0"/>
                <a:cs typeface="Times New Roman" panose="02020603050405020304" charset="0"/>
              </a:rPr>
              <a:t>Monorepo</a:t>
            </a:r>
            <a:r>
              <a:rPr lang="en" sz="4000" b="1" dirty="0">
                <a:latin typeface="Times New Roman" panose="02020603050405020304" charset="0"/>
                <a:cs typeface="Times New Roman" panose="02020603050405020304" charset="0"/>
              </a:rPr>
              <a:t> VS </a:t>
            </a:r>
            <a:r>
              <a:rPr lang="en" sz="4000" b="1" dirty="0" err="1">
                <a:latin typeface="Times New Roman" panose="02020603050405020304" charset="0"/>
                <a:cs typeface="Times New Roman" panose="02020603050405020304" charset="0"/>
              </a:rPr>
              <a:t>Polyrepos</a:t>
            </a:r>
            <a:endParaRPr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2" name="Google Shape;392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6200" y="1763067"/>
            <a:ext cx="5889966" cy="2979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333372"/>
              </a:buClr>
              <a:buSzPts val="1600"/>
              <a:defRPr/>
            </a:pPr>
            <a:r>
              <a:rPr lang="en-US" altLang="zh-CN" sz="4000" b="1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What is </a:t>
            </a:r>
            <a:r>
              <a:rPr lang="en-US" altLang="zh-CN" sz="4000" b="1" dirty="0" err="1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Monorepo</a:t>
            </a:r>
            <a:r>
              <a:rPr lang="en-US" altLang="zh-CN" sz="4000" b="1" dirty="0">
                <a:solidFill>
                  <a:srgbClr val="445185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Oswald" panose="00000500000000000000"/>
              </a:rPr>
              <a:t>?</a:t>
            </a:r>
            <a:endParaRPr lang="zh-CN" altLang="en-US" sz="4000" b="1" dirty="0">
              <a:solidFill>
                <a:srgbClr val="445185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Oswald" panose="00000500000000000000"/>
            </a:endParaRPr>
          </a:p>
        </p:txBody>
      </p:sp>
      <p:grpSp>
        <p:nvGrpSpPr>
          <p:cNvPr id="190" name="Google Shape;190;p29"/>
          <p:cNvGrpSpPr/>
          <p:nvPr/>
        </p:nvGrpSpPr>
        <p:grpSpPr>
          <a:xfrm>
            <a:off x="1101725" y="1399540"/>
            <a:ext cx="5033645" cy="3928270"/>
            <a:chOff x="2669806" y="3270132"/>
            <a:chExt cx="20446560" cy="12972868"/>
          </a:xfrm>
        </p:grpSpPr>
        <p:grpSp>
          <p:nvGrpSpPr>
            <p:cNvPr id="191" name="Google Shape;191;p29"/>
            <p:cNvGrpSpPr/>
            <p:nvPr/>
          </p:nvGrpSpPr>
          <p:grpSpPr>
            <a:xfrm>
              <a:off x="2669806" y="7509834"/>
              <a:ext cx="19448400" cy="8733166"/>
              <a:chOff x="2669806" y="7750466"/>
              <a:chExt cx="19448400" cy="8733166"/>
            </a:xfrm>
          </p:grpSpPr>
          <p:sp>
            <p:nvSpPr>
              <p:cNvPr id="192" name="Google Shape;192;p2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669806" y="7750466"/>
                <a:ext cx="19448400" cy="494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175" tIns="10575" rIns="21175" bIns="10575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WHY？</a:t>
                </a:r>
                <a:endParaRPr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不需要克隆既可获取企业内全部代码的</a:t>
                </a: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可视化</a:t>
                </a:r>
                <a:endParaRPr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一致性</a:t>
                </a: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和依赖管理：一次修改，全局可见</a:t>
                </a:r>
                <a:endParaRPr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100"/>
                  <a:buFont typeface="Arial" panose="020B0604020202020204"/>
                  <a:buNone/>
                </a:pP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减少</a:t>
                </a: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重复构建</a:t>
                </a: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和</a:t>
                </a:r>
                <a:r>
                  <a:rPr lang="zh-CN" sz="1600" b="1" i="0" u="none" strike="noStrike" cap="none" dirty="0">
                    <a:solidFill>
                      <a:srgbClr val="FF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测试</a:t>
                </a:r>
                <a:r>
                  <a:rPr lang="zh-CN" sz="1600" b="1" i="0" u="none" strike="noStrike" cap="none" dirty="0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工作</a:t>
                </a:r>
              </a:p>
            </p:txBody>
          </p:sp>
          <p:sp>
            <p:nvSpPr>
              <p:cNvPr id="193" name="Google Shape;193;p2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669806" y="13211401"/>
                <a:ext cx="16357043" cy="3272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575" tIns="10575" rIns="10575" bIns="10575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000"/>
                  <a:buFont typeface="Arial" panose="020B0604020202020204"/>
                  <a:buNone/>
                </a:pPr>
                <a:r>
                  <a:rPr lang="zh-CN" sz="1400" i="0" u="none" strike="noStrike" cap="none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问题</a:t>
                </a:r>
                <a:endParaRPr sz="500"/>
              </a:p>
              <a:p>
                <a:pPr marL="127000" marR="0" lvl="0" indent="-1270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000"/>
                  <a:buFont typeface="Arial" panose="020B0604020202020204"/>
                  <a:buChar char="•"/>
                </a:pPr>
                <a:r>
                  <a:rPr lang="zh-CN" sz="1400" i="0" u="none" strike="noStrike" cap="none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代码仓库太大，无法高效的管理</a:t>
                </a:r>
                <a:endParaRPr sz="1400" i="0" u="none" strike="noStrike" cap="none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127000" marR="0" lvl="0" indent="-1270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72"/>
                  </a:buClr>
                  <a:buSzPts val="1000"/>
                  <a:buFont typeface="Arial" panose="020B0604020202020204"/>
                  <a:buChar char="•"/>
                </a:pPr>
                <a:r>
                  <a:rPr lang="zh-CN" sz="1400" i="0" u="none" strike="noStrike" cap="none">
                    <a:solidFill>
                      <a:srgbClr val="333372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IDE会卡死，传统的CICD耗时太长</a:t>
                </a:r>
              </a:p>
            </p:txBody>
          </p:sp>
        </p:grpSp>
        <p:sp>
          <p:nvSpPr>
            <p:cNvPr id="194" name="Google Shape;194;p29"/>
            <p:cNvSpPr txBox="1"/>
            <p:nvPr>
              <p:custDataLst>
                <p:tags r:id="rId2"/>
              </p:custDataLst>
            </p:nvPr>
          </p:nvSpPr>
          <p:spPr>
            <a:xfrm>
              <a:off x="2669806" y="3270132"/>
              <a:ext cx="20446560" cy="372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75" tIns="10575" rIns="21175" bIns="105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WHAT？</a:t>
              </a:r>
              <a:endParaRPr sz="1600" b="1" i="0" u="none" strike="noStrike" cap="none" dirty="0">
                <a:solidFill>
                  <a:srgbClr val="33337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72"/>
                </a:buClr>
                <a:buSzPts val="1100"/>
                <a:buFont typeface="Arial" panose="020B0604020202020204"/>
                <a:buNone/>
              </a:pP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Monorepo是指包含多个独立项目的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单一代码库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，</a:t>
              </a:r>
              <a:r>
                <a:rPr lang="zh-CN" altLang="en-US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同时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这些项目之间有着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明确定义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的</a:t>
              </a:r>
              <a:r>
                <a:rPr lang="zh-CN" sz="1600" b="1" i="0" u="none" strike="noStrike" cap="none" dirty="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关系</a:t>
              </a:r>
              <a:r>
                <a:rPr lang="zh-CN" sz="1600" b="1" i="0" u="none" strike="noStrike" cap="none" dirty="0">
                  <a:solidFill>
                    <a:srgbClr val="33337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。</a:t>
              </a:r>
            </a:p>
          </p:txBody>
        </p:sp>
      </p:grpSp>
      <p:pic>
        <p:nvPicPr>
          <p:cNvPr id="195" name="Google Shape;195;p29"/>
          <p:cNvPicPr preferRelativeResize="0"/>
          <p:nvPr>
            <p:custDataLst>
              <p:tags r:id="rId1"/>
            </p:custDataLst>
          </p:nvPr>
        </p:nvPicPr>
        <p:blipFill rotWithShape="1">
          <a:blip r:embed="rId7"/>
          <a:stretch>
            <a:fillRect/>
          </a:stretch>
        </p:blipFill>
        <p:spPr>
          <a:xfrm>
            <a:off x="6663055" y="1748155"/>
            <a:ext cx="4411345" cy="309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ZGM5NDQ0ZWI5NWMxNTM0NjdhOWM5ZjM5MTVmYTg4Z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3095</Words>
  <Application>Microsoft Macintosh PowerPoint</Application>
  <PresentationFormat>宽屏</PresentationFormat>
  <Paragraphs>396</Paragraphs>
  <Slides>31</Slides>
  <Notes>21</Notes>
  <HiddenSlides>7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阿里巴巴普惠体 R</vt:lpstr>
      <vt:lpstr>等线</vt:lpstr>
      <vt:lpstr>等线 Light</vt:lpstr>
      <vt:lpstr>黑体</vt:lpstr>
      <vt:lpstr>PingFang SC</vt:lpstr>
      <vt:lpstr>Arial</vt:lpstr>
      <vt:lpstr>Calibri</vt:lpstr>
      <vt:lpstr>Footlight MT Light</vt:lpstr>
      <vt:lpstr>Google Sans Text</vt:lpstr>
      <vt:lpstr>Lato</vt:lpstr>
      <vt:lpstr>Oswald</vt:lpstr>
      <vt:lpstr>Raleway</vt:lpstr>
      <vt:lpstr>Roboto</vt:lpstr>
      <vt:lpstr>Roboto Mono</vt:lpstr>
      <vt:lpstr>Times New Roman</vt:lpstr>
      <vt:lpstr>Office 主题​​</vt:lpstr>
      <vt:lpstr>1_Office 主题​​</vt:lpstr>
      <vt:lpstr>Mega-Next Generation of git host service</vt:lpstr>
      <vt:lpstr>目录</vt:lpstr>
      <vt:lpstr>VCS: Centralized</vt:lpstr>
      <vt:lpstr>VCS: Distributed</vt:lpstr>
      <vt:lpstr>Microsoft VFS For Git &amp; Scalar</vt:lpstr>
      <vt:lpstr>Facebook Sapling</vt:lpstr>
      <vt:lpstr>Google Piper</vt:lpstr>
      <vt:lpstr>Monorepo VS Polyrepos</vt:lpstr>
      <vt:lpstr>What is Monorepo?</vt:lpstr>
      <vt:lpstr>Git Submodules</vt:lpstr>
      <vt:lpstr>Git Subtree</vt:lpstr>
      <vt:lpstr>Git is good, but not for Monorepos</vt:lpstr>
      <vt:lpstr>How to Implement Monorepo like piper?</vt:lpstr>
      <vt:lpstr>Git: A content-addressable FS with SHA-1</vt:lpstr>
      <vt:lpstr>Blob Objects</vt:lpstr>
      <vt:lpstr>Tree Object</vt:lpstr>
      <vt:lpstr>Commit Objects</vt:lpstr>
      <vt:lpstr>Tag Objects</vt:lpstr>
      <vt:lpstr>Variable-Length Decoding</vt:lpstr>
      <vt:lpstr>Variable-Length Decoding</vt:lpstr>
      <vt:lpstr>Git Packfile</vt:lpstr>
      <vt:lpstr>Git Packfile Example</vt:lpstr>
      <vt:lpstr>Git Transfer Protocol</vt:lpstr>
      <vt:lpstr>Mega:  An engine for managing Monorepos</vt:lpstr>
      <vt:lpstr>The Protocol URI of Git P2P</vt:lpstr>
      <vt:lpstr>P2P Process through DHT</vt:lpstr>
      <vt:lpstr>DHT Data Format</vt:lpstr>
      <vt:lpstr>Nostr for Collaboration</vt:lpstr>
      <vt:lpstr>Broadcast Message</vt:lpstr>
      <vt:lpstr>Roadmap</vt:lpstr>
      <vt:lpstr>THANK YOU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叶天星</cp:lastModifiedBy>
  <cp:revision>75</cp:revision>
  <dcterms:created xsi:type="dcterms:W3CDTF">2022-06-28T09:26:00Z</dcterms:created>
  <dcterms:modified xsi:type="dcterms:W3CDTF">2023-10-28T01:42:50Z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2052-11.1.0.15319</vt:lpwstr>
  </property>
</Properties>
</file>