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844" r:id="rId4"/>
    <p:sldId id="856" r:id="rId5"/>
    <p:sldId id="850" r:id="rId6"/>
    <p:sldId id="851" r:id="rId7"/>
    <p:sldId id="852" r:id="rId8"/>
    <p:sldId id="857" r:id="rId9"/>
    <p:sldId id="855" r:id="rId10"/>
    <p:sldId id="853" r:id="rId11"/>
    <p:sldId id="854" r:id="rId12"/>
    <p:sldId id="858" r:id="rId13"/>
    <p:sldId id="85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185"/>
    <a:srgbClr val="A5D7F2"/>
    <a:srgbClr val="FFE5CB"/>
    <a:srgbClr val="6EAAC6"/>
    <a:srgbClr val="5AB0D8"/>
    <a:srgbClr val="36A9E3"/>
    <a:srgbClr val="B7DFF4"/>
    <a:srgbClr val="3B87B0"/>
    <a:srgbClr val="FFF0E1"/>
    <a:srgbClr val="FFD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96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8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6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2.png"/><Relationship Id="rId2" Type="http://schemas.openxmlformats.org/officeDocument/2006/relationships/tags" Target="../tags/tag21.xml"/><Relationship Id="rId16" Type="http://schemas.openxmlformats.org/officeDocument/2006/relationships/image" Target="../media/image5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image" Target="../media/image10.png"/><Relationship Id="rId10" Type="http://schemas.openxmlformats.org/officeDocument/2006/relationships/tags" Target="../tags/tag29.xml"/><Relationship Id="rId19" Type="http://schemas.openxmlformats.org/officeDocument/2006/relationships/image" Target="../media/image7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 smtClean="0"/>
              <a:t>单击此处编辑</a:t>
            </a:r>
            <a:br>
              <a:rPr lang="zh-CN" altLang="en-US" smtClean="0"/>
            </a:br>
            <a:r>
              <a:rPr lang="zh-CN" altLang="en-US" smtClean="0"/>
              <a:t>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2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3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5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2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1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2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10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11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4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5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9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</a:p>
        </p:txBody>
      </p:sp>
      <p:sp>
        <p:nvSpPr>
          <p:cNvPr id="26" name="文本框 25"/>
          <p:cNvSpPr txBox="1"/>
          <p:nvPr userDrawn="1">
            <p:custDataLst>
              <p:tags r:id="rId10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27891" y="2030277"/>
            <a:ext cx="6134735" cy="132588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CN" b="1" dirty="0" err="1" smtClean="0">
                <a:solidFill>
                  <a:srgbClr val="363E7D"/>
                </a:solidFill>
              </a:rPr>
              <a:t>IndexedDB</a:t>
            </a:r>
            <a:r>
              <a:rPr lang="en-US" altLang="zh-CN" b="1" dirty="0" smtClean="0">
                <a:solidFill>
                  <a:srgbClr val="363E7D"/>
                </a:solidFill>
              </a:rPr>
              <a:t> </a:t>
            </a:r>
            <a:r>
              <a:rPr lang="zh-CN" altLang="en-US" b="1" dirty="0" smtClean="0">
                <a:solidFill>
                  <a:srgbClr val="363E7D"/>
                </a:solidFill>
              </a:rPr>
              <a:t>在</a:t>
            </a:r>
            <a:r>
              <a:rPr lang="en-US" altLang="zh-CN" b="1" dirty="0">
                <a:solidFill>
                  <a:srgbClr val="363E7D"/>
                </a:solidFill>
              </a:rPr>
              <a:t>W</a:t>
            </a:r>
            <a:r>
              <a:rPr lang="en-US" altLang="zh-CN" b="1" dirty="0" smtClean="0">
                <a:solidFill>
                  <a:srgbClr val="363E7D"/>
                </a:solidFill>
              </a:rPr>
              <a:t>eb</a:t>
            </a:r>
            <a:r>
              <a:rPr lang="zh-CN" altLang="en-US" b="1" dirty="0" smtClean="0">
                <a:solidFill>
                  <a:srgbClr val="363E7D"/>
                </a:solidFill>
              </a:rPr>
              <a:t>前端离线缓存</a:t>
            </a:r>
            <a:r>
              <a:rPr lang="zh-CN" altLang="en-US" b="1" dirty="0">
                <a:solidFill>
                  <a:srgbClr val="363E7D"/>
                </a:solidFill>
              </a:rPr>
              <a:t>设计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756920" y="3799840"/>
            <a:ext cx="6416040" cy="4826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赵迪生</a:t>
            </a:r>
            <a:r>
              <a:rPr lang="en-US" altLang="zh-CN" b="1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b="1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中科院软件研究所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996" y="419101"/>
            <a:ext cx="710211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AO.space</a:t>
            </a:r>
            <a:r>
              <a:rPr lang="zh-CN" altLang="en-US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en-US" altLang="zh-CN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WEB</a:t>
            </a:r>
            <a:r>
              <a:rPr lang="zh-CN" altLang="en-US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端离线缓存设计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6632" y="1563329"/>
            <a:ext cx="256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操作事件流程</a:t>
            </a:r>
            <a:endParaRPr lang="zh-CN" alt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244" y="2145891"/>
            <a:ext cx="334381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该流程是由用户触发，优先执行本地操作成功后，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保存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操作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任务</a:t>
            </a:r>
            <a:r>
              <a:rPr lang="en-US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后端调用接口</a:t>
            </a:r>
            <a:r>
              <a:rPr lang="en-US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后</a:t>
            </a: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，由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任务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处理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流程</a:t>
            </a: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异步执行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 sz="1400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zh-CN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/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触发事件包括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</a:p>
          <a:p>
            <a:pPr lvl="0"/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文件、相册、相薄的操作。</a:t>
            </a:r>
            <a:endParaRPr lang="en-US" altLang="zh-CN" sz="1400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/>
            <a:endParaRPr lang="zh-CN" altLang="zh-CN" sz="1400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/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流程</a:t>
            </a: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步骤如下：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由用户操作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触发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相关事件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zh-CN" altLang="zh-CN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本地</a:t>
            </a: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直接操作</a:t>
            </a:r>
            <a:r>
              <a:rPr lang="en-US" altLang="zh-CN" sz="14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IndexedDB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处理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zh-CN" altLang="zh-CN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如果处理失败，则触发全量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同步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zh-CN" altLang="zh-CN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如果本地操作成功，则创建该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操作任务，</a:t>
            </a: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即创建该操作对应的远程接口操作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任务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zh-CN" altLang="zh-CN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保存任务，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并且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任务</a:t>
            </a: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队列是有序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zh-CN" altLang="zh-CN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触发任务处理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流程</a:t>
            </a:r>
            <a:r>
              <a:rPr lang="en-US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zh-CN" altLang="zh-CN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1400" dirty="0"/>
          </a:p>
        </p:txBody>
      </p:sp>
      <p:pic>
        <p:nvPicPr>
          <p:cNvPr id="2050" name="Picture 2" descr="D:\new-project\portal\community社区\articles文章\20231009IndexedDB\assets\oper_f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07" y="1794162"/>
            <a:ext cx="5850461" cy="38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07079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996" y="419101"/>
            <a:ext cx="710211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AO.space</a:t>
            </a:r>
            <a:r>
              <a:rPr lang="zh-CN" altLang="en-US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en-US" altLang="zh-CN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WEB</a:t>
            </a:r>
            <a:r>
              <a:rPr lang="zh-CN" altLang="en-US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端离线缓存设计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6633" y="1563329"/>
            <a:ext cx="2632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任务处理流程</a:t>
            </a:r>
            <a:endParaRPr lang="zh-CN" alt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6633" y="2300747"/>
            <a:ext cx="40189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任务是对后端的远程调用，该流程的触发由三种事件触发：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事件处理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流程</a:t>
            </a:r>
            <a:r>
              <a:rPr lang="zh-CN" altLang="en-US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由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用户触发</a:t>
            </a: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，并且当前在线，则任务处理流程直接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执行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zh-CN" altLang="zh-CN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在线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事件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之前</a:t>
            </a: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用户处于离线状态，由在线事件触发之前未执行的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任务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zh-CN" altLang="zh-CN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用户登录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或者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页面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刷新</a:t>
            </a:r>
            <a:r>
              <a:rPr lang="zh-CN" altLang="en-US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该</a:t>
            </a: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事件是在页面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重新</a:t>
            </a:r>
            <a:r>
              <a:rPr lang="zh-CN" altLang="en-US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加载</a:t>
            </a: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时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触发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启动流程，从而执行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之前</a:t>
            </a: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未执行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任务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endParaRPr lang="zh-CN" altLang="zh-CN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/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流程步骤如下：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触发事件查询任务列表是否有未执行完毕的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任务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zh-CN" altLang="zh-CN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如果有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则</a:t>
            </a:r>
            <a:r>
              <a:rPr lang="zh-CN" altLang="en-US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顺序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执行任务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列表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zh-CN" altLang="zh-CN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如果其中一条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任务</a:t>
            </a:r>
            <a:r>
              <a:rPr lang="zh-CN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执行失败，则把剩余任务全部设置为失败，并触发全量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同步</a:t>
            </a:r>
            <a:r>
              <a:rPr lang="en-US" altLang="zh-CN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zh-CN" altLang="zh-CN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如果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全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执行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完毕</a:t>
            </a:r>
            <a:r>
              <a:rPr lang="zh-CN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删除任务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列表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zh-CN" altLang="zh-CN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074" name="Picture 2" descr="D:\new-project\portal\community社区\articles文章\20231009IndexedDB\assets\job_f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821" y="1784549"/>
            <a:ext cx="5449685" cy="394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2762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996" y="419101"/>
            <a:ext cx="710211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未来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优化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83042" y="1838227"/>
            <a:ext cx="4466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基于</a:t>
            </a:r>
            <a:r>
              <a:rPr lang="en-US" altLang="zh-CN" sz="2400" dirty="0" err="1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Websocket</a:t>
            </a:r>
            <a:r>
              <a:rPr lang="zh-CN" altLang="en-US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的消息同步</a:t>
            </a:r>
            <a:endParaRPr lang="en-US" altLang="zh-CN" sz="2400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zh-CN" alt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操作任务异常处理</a:t>
            </a:r>
            <a:endParaRPr lang="en-US" altLang="zh-CN" sz="2400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zh-CN" alt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离线操作错误处理</a:t>
            </a:r>
            <a:endParaRPr lang="en-US" altLang="zh-CN" sz="2400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离线任务的保存和处理</a:t>
            </a:r>
            <a:endParaRPr lang="zh-CN" alt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2" y="1578077"/>
            <a:ext cx="4860202" cy="325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21712" y="493399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AO.space</a:t>
            </a:r>
            <a:endParaRPr lang="zh-CN" alt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856245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lum contrast="60000"/>
          </a:blip>
          <a:stretch>
            <a:fillRect/>
          </a:stretch>
        </p:blipFill>
        <p:spPr>
          <a:xfrm>
            <a:off x="9853295" y="3780790"/>
            <a:ext cx="1761490" cy="16427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56065" y="3082290"/>
            <a:ext cx="3325495" cy="698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欢迎扫码打卡</a:t>
            </a:r>
            <a:endParaRPr lang="zh-CN" altLang="en-US" b="1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ctr"/>
            <a:r>
              <a:rPr lang="zh-CN" altLang="en-US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积分可兑换对应礼品哟！</a:t>
            </a:r>
            <a:endParaRPr lang="zh-CN" altLang="en-US" b="1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6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</a:p>
        </p:txBody>
      </p:sp>
      <p:sp>
        <p:nvSpPr>
          <p:cNvPr id="17" name="标题 3"/>
          <p:cNvSpPr txBox="1"/>
          <p:nvPr/>
        </p:nvSpPr>
        <p:spPr>
          <a:xfrm>
            <a:off x="1862412" y="1510849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</a:p>
        </p:txBody>
      </p:sp>
      <p:sp>
        <p:nvSpPr>
          <p:cNvPr id="55" name="椭圆 54"/>
          <p:cNvSpPr/>
          <p:nvPr/>
        </p:nvSpPr>
        <p:spPr>
          <a:xfrm>
            <a:off x="984759" y="1967897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副标题 13"/>
          <p:cNvSpPr txBox="1"/>
          <p:nvPr/>
        </p:nvSpPr>
        <p:spPr>
          <a:xfrm>
            <a:off x="979997" y="2061640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</a:p>
        </p:txBody>
      </p:sp>
      <p:sp>
        <p:nvSpPr>
          <p:cNvPr id="45" name="副标题 13"/>
          <p:cNvSpPr txBox="1"/>
          <p:nvPr/>
        </p:nvSpPr>
        <p:spPr>
          <a:xfrm>
            <a:off x="1791128" y="2881766"/>
            <a:ext cx="5133240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err="1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IndexedDB</a:t>
            </a:r>
            <a:r>
              <a:rPr lang="en-US" altLang="zh-CN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基本介绍及优点</a:t>
            </a:r>
            <a:endParaRPr lang="zh-CN" altLang="en-US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984759" y="2815085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副标题 13"/>
          <p:cNvSpPr txBox="1"/>
          <p:nvPr/>
        </p:nvSpPr>
        <p:spPr>
          <a:xfrm>
            <a:off x="979997" y="2908828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</a:p>
        </p:txBody>
      </p:sp>
      <p:sp>
        <p:nvSpPr>
          <p:cNvPr id="64" name="副标题 13"/>
          <p:cNvSpPr txBox="1"/>
          <p:nvPr/>
        </p:nvSpPr>
        <p:spPr>
          <a:xfrm>
            <a:off x="1793987" y="3740019"/>
            <a:ext cx="3776389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err="1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IndexedDB</a:t>
            </a:r>
            <a:r>
              <a:rPr lang="en-US" altLang="zh-CN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优缺点</a:t>
            </a:r>
            <a:endParaRPr lang="zh-CN" altLang="en-US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984759" y="3661766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副标题 13"/>
          <p:cNvSpPr txBox="1"/>
          <p:nvPr/>
        </p:nvSpPr>
        <p:spPr>
          <a:xfrm>
            <a:off x="979997" y="3755509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</a:p>
        </p:txBody>
      </p:sp>
      <p:sp>
        <p:nvSpPr>
          <p:cNvPr id="67" name="副标题 13"/>
          <p:cNvSpPr txBox="1"/>
          <p:nvPr/>
        </p:nvSpPr>
        <p:spPr>
          <a:xfrm>
            <a:off x="1791128" y="4605131"/>
            <a:ext cx="3643653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err="1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IndexedDB</a:t>
            </a:r>
            <a:r>
              <a:rPr lang="en-US" altLang="zh-CN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常用操作</a:t>
            </a:r>
            <a:endParaRPr lang="zh-CN" altLang="en-US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984759" y="4553198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副标题 13"/>
          <p:cNvSpPr txBox="1"/>
          <p:nvPr/>
        </p:nvSpPr>
        <p:spPr>
          <a:xfrm>
            <a:off x="979997" y="4646941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</a:p>
        </p:txBody>
      </p:sp>
      <p:sp>
        <p:nvSpPr>
          <p:cNvPr id="70" name="副标题 13"/>
          <p:cNvSpPr txBox="1"/>
          <p:nvPr/>
        </p:nvSpPr>
        <p:spPr>
          <a:xfrm>
            <a:off x="1857493" y="5422823"/>
            <a:ext cx="7456112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err="1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AO.space</a:t>
            </a:r>
            <a:r>
              <a:rPr lang="en-US" altLang="zh-CN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en-US" altLang="zh-CN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Web</a:t>
            </a:r>
            <a:r>
              <a:rPr lang="zh-CN" altLang="zh-CN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端</a:t>
            </a:r>
            <a:r>
              <a:rPr lang="zh-CN" altLang="en-US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离线</a:t>
            </a:r>
            <a:r>
              <a:rPr lang="zh-CN" altLang="zh-CN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缓存设计</a:t>
            </a:r>
            <a:endParaRPr lang="zh-CN" altLang="zh-CN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82305" y="5361884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副标题 13"/>
          <p:cNvSpPr txBox="1"/>
          <p:nvPr/>
        </p:nvSpPr>
        <p:spPr>
          <a:xfrm>
            <a:off x="977543" y="5455627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05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副标题 13"/>
          <p:cNvSpPr txBox="1"/>
          <p:nvPr/>
        </p:nvSpPr>
        <p:spPr>
          <a:xfrm>
            <a:off x="1771065" y="2046641"/>
            <a:ext cx="5133240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err="1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IndexedDB</a:t>
            </a:r>
            <a:r>
              <a:rPr lang="en-US" altLang="zh-CN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背景</a:t>
            </a:r>
            <a:endParaRPr lang="zh-CN" altLang="en-US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997" y="419101"/>
            <a:ext cx="6054984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 err="1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IndexedDB</a:t>
            </a:r>
            <a:r>
              <a:rPr lang="en-US" altLang="zh-CN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背景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932039" y="1893554"/>
            <a:ext cx="792725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随着</a:t>
            </a:r>
            <a:r>
              <a:rPr lang="zh-CN" altLang="en-US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时间的推移</a:t>
            </a:r>
            <a:r>
              <a:rPr lang="zh-CN" altLang="zh-CN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技术</a:t>
            </a:r>
            <a:r>
              <a:rPr lang="zh-CN" altLang="zh-CN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的进步</a:t>
            </a:r>
            <a:r>
              <a:rPr lang="zh-CN" altLang="zh-CN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浏览器对于用户的使用不仅是浏览网页和多媒体，更多的</a:t>
            </a:r>
            <a:r>
              <a:rPr lang="en-US" altLang="zh-CN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3D</a:t>
            </a:r>
            <a:r>
              <a:rPr lang="zh-CN" altLang="en-US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、互动也都加入到浏览器中，对页面的性能和体验越来越高，</a:t>
            </a:r>
            <a:r>
              <a:rPr lang="zh-CN" altLang="zh-CN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甚至与</a:t>
            </a:r>
            <a:r>
              <a:rPr lang="zh-CN" altLang="en-US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独立的客户端做</a:t>
            </a:r>
            <a:r>
              <a:rPr lang="zh-CN" altLang="zh-CN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对</a:t>
            </a:r>
            <a:r>
              <a:rPr lang="zh-CN" altLang="zh-CN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比</a:t>
            </a:r>
            <a:r>
              <a:rPr lang="zh-CN" altLang="zh-CN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 sz="2000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en-US" altLang="zh-CN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zh-CN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离线</a:t>
            </a:r>
            <a:r>
              <a:rPr lang="zh-CN" altLang="zh-CN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的情况下都能满足用户的简单</a:t>
            </a:r>
            <a:r>
              <a:rPr lang="zh-CN" altLang="zh-CN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操作</a:t>
            </a:r>
            <a:r>
              <a:rPr lang="en-US" altLang="zh-CN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联机</a:t>
            </a:r>
            <a:r>
              <a:rPr lang="zh-CN" altLang="en-US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后能够</a:t>
            </a:r>
            <a:r>
              <a:rPr lang="zh-CN" altLang="en-US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立刻</a:t>
            </a:r>
            <a:r>
              <a:rPr lang="zh-CN" altLang="en-US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同步</a:t>
            </a:r>
            <a:r>
              <a:rPr lang="zh-CN" altLang="en-US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离线操作的</a:t>
            </a:r>
            <a:r>
              <a:rPr lang="zh-CN" altLang="en-US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数据和任务</a:t>
            </a:r>
            <a:r>
              <a:rPr lang="en-US" altLang="zh-CN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操作</a:t>
            </a:r>
            <a:r>
              <a:rPr lang="zh-CN" altLang="en-US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本地数据的用户体验</a:t>
            </a:r>
            <a:r>
              <a:rPr lang="en-US" altLang="zh-CN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减少页面刷新</a:t>
            </a:r>
            <a:r>
              <a:rPr lang="en-US" altLang="zh-CN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在数据不一致时及时自动同步</a:t>
            </a:r>
            <a:r>
              <a:rPr lang="en-US" altLang="zh-CN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实时消息同步</a:t>
            </a:r>
            <a:r>
              <a:rPr lang="en-US" altLang="zh-CN" sz="20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endParaRPr lang="en-US" altLang="zh-CN" sz="2400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997" y="818535"/>
            <a:ext cx="7205358" cy="1020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 err="1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IndexedDB</a:t>
            </a:r>
            <a:r>
              <a:rPr lang="en-US" altLang="zh-CN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基本介绍</a:t>
            </a:r>
            <a:endParaRPr lang="zh-CN" altLang="en-US" sz="48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740311" y="1838771"/>
            <a:ext cx="75069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IndexedDB</a:t>
            </a:r>
            <a:r>
              <a:rPr lang="en-US" altLang="zh-CN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是一</a:t>
            </a:r>
            <a:r>
              <a:rPr lang="zh-CN" alt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个</a:t>
            </a:r>
            <a:r>
              <a:rPr lang="zh-CN" altLang="zh-CN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浏览器端</a:t>
            </a:r>
            <a:r>
              <a:rPr lang="zh-CN" alt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zh-CN" altLang="en-US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数据库</a:t>
            </a:r>
            <a:r>
              <a:rPr lang="en-US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err="1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Nosql</a:t>
            </a:r>
            <a:r>
              <a:rPr lang="zh-CN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数据库</a:t>
            </a:r>
            <a:r>
              <a:rPr lang="en-US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键</a:t>
            </a:r>
            <a:r>
              <a:rPr lang="zh-CN" altLang="zh-CN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值</a:t>
            </a:r>
            <a:r>
              <a:rPr lang="zh-CN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对结构化数据</a:t>
            </a:r>
            <a:r>
              <a:rPr lang="en-US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值可以是基本数据、结构化对象、二进制数据</a:t>
            </a:r>
            <a:r>
              <a:rPr lang="en-US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支持事务</a:t>
            </a:r>
            <a:r>
              <a:rPr lang="en-US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同源限制 </a:t>
            </a:r>
            <a:r>
              <a:rPr lang="en-US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- </a:t>
            </a:r>
            <a:r>
              <a:rPr lang="zh-CN" altLang="en-US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按域名隔离</a:t>
            </a:r>
            <a:r>
              <a:rPr lang="en-US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提供</a:t>
            </a:r>
            <a:r>
              <a:rPr lang="zh-CN" altLang="en-US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简单对象的</a:t>
            </a:r>
            <a:r>
              <a:rPr lang="en-US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CRUD</a:t>
            </a:r>
            <a:r>
              <a:rPr lang="zh-CN" altLang="en-US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操作</a:t>
            </a:r>
            <a:r>
              <a:rPr lang="en-US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提供</a:t>
            </a:r>
            <a:r>
              <a:rPr lang="zh-CN" alt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基于</a:t>
            </a:r>
            <a:r>
              <a:rPr lang="zh-CN" altLang="en-US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索引的数据</a:t>
            </a:r>
            <a:r>
              <a:rPr lang="zh-CN" altLang="zh-CN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查询</a:t>
            </a:r>
            <a:r>
              <a:rPr lang="en-US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允许用户</a:t>
            </a:r>
            <a:r>
              <a:rPr lang="zh-CN" altLang="en-US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通过</a:t>
            </a:r>
            <a:r>
              <a:rPr lang="zh-CN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脚本创建</a:t>
            </a:r>
            <a:r>
              <a:rPr lang="zh-CN" altLang="en-US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和升级</a:t>
            </a:r>
            <a:r>
              <a:rPr lang="en-US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存储</a:t>
            </a:r>
            <a:r>
              <a:rPr lang="zh-CN" altLang="en-US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大小 </a:t>
            </a:r>
            <a:r>
              <a:rPr lang="en-US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&gt; 250MB;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大部分</a:t>
            </a:r>
            <a:r>
              <a:rPr lang="zh-CN" altLang="en-US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基于异步处理</a:t>
            </a:r>
            <a:r>
              <a:rPr lang="en-US" altLang="zh-CN" sz="2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zh-CN" altLang="zh-CN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071253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997" y="419101"/>
            <a:ext cx="4624390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 err="1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IndexedDB</a:t>
            </a:r>
            <a:r>
              <a:rPr lang="en-US" altLang="zh-CN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优缺点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8252" y="1725561"/>
            <a:ext cx="83992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优点</a:t>
            </a:r>
            <a:endParaRPr lang="en-US" altLang="zh-CN" sz="2800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CN" altLang="zh-CN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支持事务处理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一个原子操作中执行多条数据操作</a:t>
            </a:r>
            <a:r>
              <a:rPr lang="en-US" altLang="zh-CN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zh-CN" altLang="zh-CN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CN" altLang="zh-CN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单表索引</a:t>
            </a:r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：高性能的数据查询</a:t>
            </a:r>
            <a:r>
              <a:rPr lang="en-US" altLang="zh-CN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zh-CN" altLang="zh-CN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CN" altLang="zh-CN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同源策略</a:t>
            </a:r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zh-CN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即</a:t>
            </a:r>
            <a:r>
              <a:rPr lang="zh-CN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不同域名下的数据是隔离</a:t>
            </a:r>
            <a:r>
              <a:rPr lang="zh-CN" altLang="zh-CN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en-US" altLang="zh-CN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zh-CN" altLang="zh-CN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CN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异步</a:t>
            </a:r>
            <a:r>
              <a:rPr lang="zh-CN" altLang="zh-CN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执行</a:t>
            </a:r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zh-CN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在</a:t>
            </a:r>
            <a:r>
              <a:rPr lang="zh-CN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大量数据读写时，不影响用户的事件</a:t>
            </a:r>
            <a:r>
              <a:rPr lang="zh-CN" altLang="zh-CN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反馈</a:t>
            </a:r>
            <a:r>
              <a:rPr lang="en-US" altLang="zh-CN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zh-CN" altLang="zh-CN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CN" altLang="zh-CN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存储容量</a:t>
            </a:r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dirty="0"/>
              <a:t> </a:t>
            </a:r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大多数浏览器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允许使用</a:t>
            </a: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80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％的磁盘空间，而每个来源可以使用其中的</a:t>
            </a: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75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％</a:t>
            </a:r>
            <a:r>
              <a:rPr lang="en-US" altLang="zh-CN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pPr marL="457200" lvl="0" indent="-457200">
              <a:buFont typeface="+mj-lt"/>
              <a:buAutoNum type="arabicPeriod"/>
            </a:pPr>
            <a:endParaRPr lang="zh-CN" altLang="zh-CN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缺点</a:t>
            </a:r>
            <a:endParaRPr lang="en-US" altLang="zh-CN" sz="2800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CN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支持内嵌数据索引，但不支持联合</a:t>
            </a:r>
            <a:r>
              <a:rPr lang="zh-CN" altLang="zh-CN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查询</a:t>
            </a:r>
            <a:r>
              <a:rPr lang="en-US" altLang="zh-CN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zh-CN" altLang="zh-CN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CN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不支持多</a:t>
            </a:r>
            <a:r>
              <a:rPr lang="zh-CN" altLang="zh-CN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表联合查询</a:t>
            </a:r>
            <a:r>
              <a:rPr lang="en-US" altLang="zh-CN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en-US" altLang="zh-CN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不支持布尔类型</a:t>
            </a:r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索引</a:t>
            </a: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en-US" altLang="zh-CN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不支持多表索引</a:t>
            </a:r>
            <a:r>
              <a:rPr lang="en-US" altLang="zh-CN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查询不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支持逻辑</a:t>
            </a:r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叠加</a:t>
            </a: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7886564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996" y="419101"/>
            <a:ext cx="7529823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 err="1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IndexedDB</a:t>
            </a:r>
            <a:r>
              <a:rPr lang="en-US" altLang="zh-CN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的常用操作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89649" y="1606953"/>
            <a:ext cx="335525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数据库：</a:t>
            </a:r>
            <a:r>
              <a:rPr lang="en-US" altLang="zh-CN" sz="12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IDBDatabase</a:t>
            </a:r>
            <a:endParaRPr lang="en-US" altLang="zh-CN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open</a:t>
            </a:r>
            <a:r>
              <a:rPr lang="zh-CN" altLang="en-US" sz="12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：打开数据库</a:t>
            </a:r>
            <a:endParaRPr lang="en-US" altLang="zh-CN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Transaction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 err="1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createObjectStore</a:t>
            </a:r>
            <a:endParaRPr lang="en-US" altLang="zh-CN" sz="1200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en-US" altLang="zh-CN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数据库打开请求</a:t>
            </a:r>
            <a:r>
              <a:rPr lang="en-US" altLang="zh-CN" sz="1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  <a:r>
              <a:rPr lang="zh-CN" altLang="en-US" sz="1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en-US" altLang="zh-CN" sz="12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IDBOpenDBRequest</a:t>
            </a:r>
            <a:endParaRPr lang="en-US" altLang="zh-CN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 err="1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Onupgradeneeded</a:t>
            </a:r>
            <a:r>
              <a:rPr lang="zh-CN" altLang="en-US" sz="12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：更新数据库事件</a:t>
            </a:r>
            <a:endParaRPr lang="en-US" altLang="zh-CN" sz="1200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对象仓库：</a:t>
            </a:r>
            <a:r>
              <a:rPr lang="en-US" altLang="zh-CN" sz="12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IDBObjectStore</a:t>
            </a:r>
            <a:endParaRPr lang="en-US" altLang="zh-CN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 err="1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createIndex</a:t>
            </a:r>
            <a:r>
              <a:rPr lang="zh-CN" altLang="en-US" sz="12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：创建索引</a:t>
            </a:r>
            <a:endParaRPr lang="en-US" altLang="zh-CN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Index</a:t>
            </a:r>
            <a:r>
              <a:rPr lang="zh-CN" altLang="en-US" sz="12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：索引查询</a:t>
            </a:r>
            <a:endParaRPr lang="en-US" altLang="zh-CN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Get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Add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Count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Delete</a:t>
            </a:r>
            <a:endParaRPr lang="en-US" altLang="zh-CN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索引： </a:t>
            </a:r>
            <a:r>
              <a:rPr lang="en-US" altLang="zh-CN" sz="12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IDBIndex</a:t>
            </a:r>
            <a:endParaRPr lang="en-US" altLang="zh-CN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 err="1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openCursor</a:t>
            </a:r>
            <a:r>
              <a:rPr lang="zh-CN" altLang="en-US" sz="12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：返回指针</a:t>
            </a:r>
            <a:endParaRPr lang="en-US" altLang="zh-CN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事务： </a:t>
            </a:r>
            <a:r>
              <a:rPr lang="en-US" altLang="zh-CN" sz="12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IDBTransaction</a:t>
            </a:r>
            <a:endParaRPr lang="en-US" altLang="zh-CN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 err="1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objectStore</a:t>
            </a:r>
            <a:r>
              <a:rPr lang="zh-CN" altLang="en-US" sz="12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：指定查询的表</a:t>
            </a:r>
            <a:endParaRPr lang="en-US" altLang="zh-CN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1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    </a:t>
            </a:r>
            <a:endParaRPr lang="zh-CN" altLang="en-US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1258" y="1976285"/>
            <a:ext cx="318548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操作请求：</a:t>
            </a:r>
            <a:r>
              <a:rPr lang="en-US" altLang="zh-CN" sz="12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IDBRequest</a:t>
            </a:r>
            <a:endParaRPr lang="en-US" altLang="zh-CN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Onsuccess</a:t>
            </a:r>
            <a:endParaRPr lang="en-US" altLang="zh-CN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Onerror</a:t>
            </a:r>
            <a:endParaRPr lang="en-US" altLang="zh-CN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Result</a:t>
            </a:r>
          </a:p>
          <a:p>
            <a:endParaRPr lang="zh-CN" altLang="en-US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指针： </a:t>
            </a:r>
            <a:r>
              <a:rPr lang="en-US" altLang="zh-CN" sz="12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IDBCursor</a:t>
            </a:r>
            <a:endParaRPr lang="en-US" altLang="zh-CN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Advance</a:t>
            </a:r>
            <a:r>
              <a:rPr lang="zh-CN" altLang="en-US" sz="12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：移动指针</a:t>
            </a:r>
            <a:endParaRPr lang="en-US" altLang="zh-CN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Continue</a:t>
            </a:r>
            <a:r>
              <a:rPr lang="zh-CN" altLang="en-US" sz="12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：下一条</a:t>
            </a:r>
            <a:endParaRPr lang="en-US" altLang="zh-CN" sz="1200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12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一般用于批量查询</a:t>
            </a:r>
            <a:endParaRPr lang="en-US" altLang="zh-CN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主键集合：</a:t>
            </a:r>
            <a:r>
              <a:rPr lang="en-US" altLang="zh-CN" sz="12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IDBKeyRange</a:t>
            </a:r>
            <a:endParaRPr lang="en-US" altLang="zh-CN" sz="1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 err="1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lowerBound</a:t>
            </a:r>
            <a:r>
              <a:rPr lang="zh-CN" altLang="en-US" sz="1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方法：指定范围的下限；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upperBound</a:t>
            </a:r>
            <a:r>
              <a:rPr lang="zh-CN" altLang="en-US" sz="1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方法：指定范围的上限；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bound</a:t>
            </a:r>
            <a:r>
              <a:rPr lang="zh-CN" altLang="en-US" sz="1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方法：指定范围的上下限；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only</a:t>
            </a:r>
            <a:r>
              <a:rPr lang="zh-CN" altLang="en-US" sz="1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方法：指定范围中只有一个值；</a:t>
            </a:r>
          </a:p>
          <a:p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指定查询条件，不能逻辑叠加</a:t>
            </a:r>
            <a:endParaRPr lang="zh-CN" altLang="en-US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260994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996" y="419101"/>
            <a:ext cx="7924737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 err="1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AO.space</a:t>
            </a:r>
            <a:r>
              <a:rPr lang="en-US" altLang="zh-CN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en-US" altLang="zh-CN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Web</a:t>
            </a:r>
            <a:r>
              <a:rPr lang="zh-CN" altLang="en-US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端离线缓存设计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06911" y="2860586"/>
            <a:ext cx="1122808" cy="1122808"/>
            <a:chOff x="2580299" y="2821918"/>
            <a:chExt cx="1122808" cy="1122808"/>
          </a:xfrm>
        </p:grpSpPr>
        <p:sp>
          <p:nvSpPr>
            <p:cNvPr id="8" name="Oval 24"/>
            <p:cNvSpPr>
              <a:spLocks noChangeAspect="1"/>
            </p:cNvSpPr>
            <p:nvPr/>
          </p:nvSpPr>
          <p:spPr>
            <a:xfrm>
              <a:off x="2580299" y="2821918"/>
              <a:ext cx="1122808" cy="1122808"/>
            </a:xfrm>
            <a:prstGeom prst="ellipse">
              <a:avLst/>
            </a:prstGeom>
            <a:solidFill>
              <a:srgbClr val="36A9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B1BB"/>
                </a:solidFill>
              </a:endParaRPr>
            </a:p>
          </p:txBody>
        </p:sp>
        <p:sp>
          <p:nvSpPr>
            <p:cNvPr id="9" name="Freeform 124"/>
            <p:cNvSpPr>
              <a:spLocks noEditPoints="1"/>
            </p:cNvSpPr>
            <p:nvPr/>
          </p:nvSpPr>
          <p:spPr bwMode="auto">
            <a:xfrm>
              <a:off x="2946988" y="3194308"/>
              <a:ext cx="358898" cy="357836"/>
            </a:xfrm>
            <a:custGeom>
              <a:avLst/>
              <a:gdLst>
                <a:gd name="T0" fmla="*/ 41 w 186"/>
                <a:gd name="T1" fmla="*/ 125 h 185"/>
                <a:gd name="T2" fmla="*/ 45 w 186"/>
                <a:gd name="T3" fmla="*/ 121 h 185"/>
                <a:gd name="T4" fmla="*/ 46 w 186"/>
                <a:gd name="T5" fmla="*/ 118 h 185"/>
                <a:gd name="T6" fmla="*/ 42 w 186"/>
                <a:gd name="T7" fmla="*/ 114 h 185"/>
                <a:gd name="T8" fmla="*/ 39 w 186"/>
                <a:gd name="T9" fmla="*/ 115 h 185"/>
                <a:gd name="T10" fmla="*/ 35 w 186"/>
                <a:gd name="T11" fmla="*/ 119 h 185"/>
                <a:gd name="T12" fmla="*/ 34 w 186"/>
                <a:gd name="T13" fmla="*/ 122 h 185"/>
                <a:gd name="T14" fmla="*/ 38 w 186"/>
                <a:gd name="T15" fmla="*/ 126 h 185"/>
                <a:gd name="T16" fmla="*/ 41 w 186"/>
                <a:gd name="T17" fmla="*/ 125 h 185"/>
                <a:gd name="T18" fmla="*/ 67 w 186"/>
                <a:gd name="T19" fmla="*/ 122 h 185"/>
                <a:gd name="T20" fmla="*/ 63 w 186"/>
                <a:gd name="T21" fmla="*/ 118 h 185"/>
                <a:gd name="T22" fmla="*/ 60 w 186"/>
                <a:gd name="T23" fmla="*/ 119 h 185"/>
                <a:gd name="T24" fmla="*/ 18 w 186"/>
                <a:gd name="T25" fmla="*/ 161 h 185"/>
                <a:gd name="T26" fmla="*/ 17 w 186"/>
                <a:gd name="T27" fmla="*/ 164 h 185"/>
                <a:gd name="T28" fmla="*/ 21 w 186"/>
                <a:gd name="T29" fmla="*/ 168 h 185"/>
                <a:gd name="T30" fmla="*/ 24 w 186"/>
                <a:gd name="T31" fmla="*/ 167 h 185"/>
                <a:gd name="T32" fmla="*/ 66 w 186"/>
                <a:gd name="T33" fmla="*/ 125 h 185"/>
                <a:gd name="T34" fmla="*/ 67 w 186"/>
                <a:gd name="T35" fmla="*/ 122 h 185"/>
                <a:gd name="T36" fmla="*/ 186 w 186"/>
                <a:gd name="T37" fmla="*/ 4 h 185"/>
                <a:gd name="T38" fmla="*/ 181 w 186"/>
                <a:gd name="T39" fmla="*/ 0 h 185"/>
                <a:gd name="T40" fmla="*/ 180 w 186"/>
                <a:gd name="T41" fmla="*/ 0 h 185"/>
                <a:gd name="T42" fmla="*/ 180 w 186"/>
                <a:gd name="T43" fmla="*/ 0 h 185"/>
                <a:gd name="T44" fmla="*/ 3 w 186"/>
                <a:gd name="T45" fmla="*/ 76 h 185"/>
                <a:gd name="T46" fmla="*/ 2 w 186"/>
                <a:gd name="T47" fmla="*/ 76 h 185"/>
                <a:gd name="T48" fmla="*/ 2 w 186"/>
                <a:gd name="T49" fmla="*/ 76 h 185"/>
                <a:gd name="T50" fmla="*/ 2 w 186"/>
                <a:gd name="T51" fmla="*/ 76 h 185"/>
                <a:gd name="T52" fmla="*/ 0 w 186"/>
                <a:gd name="T53" fmla="*/ 80 h 185"/>
                <a:gd name="T54" fmla="*/ 3 w 186"/>
                <a:gd name="T55" fmla="*/ 84 h 185"/>
                <a:gd name="T56" fmla="*/ 3 w 186"/>
                <a:gd name="T57" fmla="*/ 84 h 185"/>
                <a:gd name="T58" fmla="*/ 73 w 186"/>
                <a:gd name="T59" fmla="*/ 113 h 185"/>
                <a:gd name="T60" fmla="*/ 101 w 186"/>
                <a:gd name="T61" fmla="*/ 182 h 185"/>
                <a:gd name="T62" fmla="*/ 101 w 186"/>
                <a:gd name="T63" fmla="*/ 182 h 185"/>
                <a:gd name="T64" fmla="*/ 105 w 186"/>
                <a:gd name="T65" fmla="*/ 185 h 185"/>
                <a:gd name="T66" fmla="*/ 109 w 186"/>
                <a:gd name="T67" fmla="*/ 183 h 185"/>
                <a:gd name="T68" fmla="*/ 109 w 186"/>
                <a:gd name="T69" fmla="*/ 183 h 185"/>
                <a:gd name="T70" fmla="*/ 109 w 186"/>
                <a:gd name="T71" fmla="*/ 183 h 185"/>
                <a:gd name="T72" fmla="*/ 109 w 186"/>
                <a:gd name="T73" fmla="*/ 183 h 185"/>
                <a:gd name="T74" fmla="*/ 185 w 186"/>
                <a:gd name="T75" fmla="*/ 6 h 185"/>
                <a:gd name="T76" fmla="*/ 185 w 186"/>
                <a:gd name="T77" fmla="*/ 6 h 185"/>
                <a:gd name="T78" fmla="*/ 186 w 186"/>
                <a:gd name="T79" fmla="*/ 4 h 185"/>
                <a:gd name="T80" fmla="*/ 15 w 186"/>
                <a:gd name="T81" fmla="*/ 80 h 185"/>
                <a:gd name="T82" fmla="*/ 163 w 186"/>
                <a:gd name="T83" fmla="*/ 16 h 185"/>
                <a:gd name="T84" fmla="*/ 75 w 186"/>
                <a:gd name="T85" fmla="*/ 104 h 185"/>
                <a:gd name="T86" fmla="*/ 15 w 186"/>
                <a:gd name="T87" fmla="*/ 80 h 185"/>
                <a:gd name="T88" fmla="*/ 105 w 186"/>
                <a:gd name="T89" fmla="*/ 170 h 185"/>
                <a:gd name="T90" fmla="*/ 81 w 186"/>
                <a:gd name="T91" fmla="*/ 110 h 185"/>
                <a:gd name="T92" fmla="*/ 169 w 186"/>
                <a:gd name="T93" fmla="*/ 22 h 185"/>
                <a:gd name="T94" fmla="*/ 105 w 186"/>
                <a:gd name="T95" fmla="*/ 170 h 185"/>
                <a:gd name="T96" fmla="*/ 67 w 186"/>
                <a:gd name="T97" fmla="*/ 139 h 185"/>
                <a:gd name="T98" fmla="*/ 64 w 186"/>
                <a:gd name="T99" fmla="*/ 140 h 185"/>
                <a:gd name="T100" fmla="*/ 52 w 186"/>
                <a:gd name="T101" fmla="*/ 153 h 185"/>
                <a:gd name="T102" fmla="*/ 51 w 186"/>
                <a:gd name="T103" fmla="*/ 156 h 185"/>
                <a:gd name="T104" fmla="*/ 55 w 186"/>
                <a:gd name="T105" fmla="*/ 160 h 185"/>
                <a:gd name="T106" fmla="*/ 58 w 186"/>
                <a:gd name="T107" fmla="*/ 159 h 185"/>
                <a:gd name="T108" fmla="*/ 70 w 186"/>
                <a:gd name="T109" fmla="*/ 146 h 185"/>
                <a:gd name="T110" fmla="*/ 72 w 186"/>
                <a:gd name="T111" fmla="*/ 143 h 185"/>
                <a:gd name="T112" fmla="*/ 67 w 186"/>
                <a:gd name="T113" fmla="*/ 13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85">
                  <a:moveTo>
                    <a:pt x="41" y="125"/>
                  </a:moveTo>
                  <a:cubicBezTo>
                    <a:pt x="45" y="121"/>
                    <a:pt x="45" y="121"/>
                    <a:pt x="45" y="121"/>
                  </a:cubicBezTo>
                  <a:cubicBezTo>
                    <a:pt x="46" y="120"/>
                    <a:pt x="46" y="119"/>
                    <a:pt x="46" y="118"/>
                  </a:cubicBezTo>
                  <a:cubicBezTo>
                    <a:pt x="46" y="116"/>
                    <a:pt x="44" y="114"/>
                    <a:pt x="42" y="114"/>
                  </a:cubicBezTo>
                  <a:cubicBezTo>
                    <a:pt x="41" y="114"/>
                    <a:pt x="40" y="114"/>
                    <a:pt x="39" y="115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4" y="120"/>
                    <a:pt x="34" y="121"/>
                    <a:pt x="34" y="122"/>
                  </a:cubicBezTo>
                  <a:cubicBezTo>
                    <a:pt x="34" y="124"/>
                    <a:pt x="36" y="126"/>
                    <a:pt x="38" y="126"/>
                  </a:cubicBezTo>
                  <a:cubicBezTo>
                    <a:pt x="39" y="126"/>
                    <a:pt x="40" y="126"/>
                    <a:pt x="41" y="125"/>
                  </a:cubicBezTo>
                  <a:close/>
                  <a:moveTo>
                    <a:pt x="67" y="122"/>
                  </a:moveTo>
                  <a:cubicBezTo>
                    <a:pt x="67" y="120"/>
                    <a:pt x="66" y="118"/>
                    <a:pt x="63" y="118"/>
                  </a:cubicBezTo>
                  <a:cubicBezTo>
                    <a:pt x="62" y="118"/>
                    <a:pt x="61" y="118"/>
                    <a:pt x="60" y="119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2"/>
                    <a:pt x="17" y="163"/>
                    <a:pt x="17" y="164"/>
                  </a:cubicBezTo>
                  <a:cubicBezTo>
                    <a:pt x="17" y="167"/>
                    <a:pt x="19" y="168"/>
                    <a:pt x="21" y="168"/>
                  </a:cubicBezTo>
                  <a:cubicBezTo>
                    <a:pt x="22" y="168"/>
                    <a:pt x="23" y="168"/>
                    <a:pt x="24" y="167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7" y="124"/>
                    <a:pt x="67" y="123"/>
                    <a:pt x="67" y="122"/>
                  </a:cubicBezTo>
                  <a:close/>
                  <a:moveTo>
                    <a:pt x="186" y="4"/>
                  </a:moveTo>
                  <a:cubicBezTo>
                    <a:pt x="186" y="2"/>
                    <a:pt x="184" y="0"/>
                    <a:pt x="181" y="0"/>
                  </a:cubicBezTo>
                  <a:cubicBezTo>
                    <a:pt x="181" y="0"/>
                    <a:pt x="180" y="0"/>
                    <a:pt x="18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7"/>
                    <a:pt x="0" y="78"/>
                    <a:pt x="0" y="80"/>
                  </a:cubicBezTo>
                  <a:cubicBezTo>
                    <a:pt x="0" y="82"/>
                    <a:pt x="1" y="83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2" y="184"/>
                    <a:pt x="103" y="185"/>
                    <a:pt x="105" y="185"/>
                  </a:cubicBezTo>
                  <a:cubicBezTo>
                    <a:pt x="107" y="185"/>
                    <a:pt x="109" y="184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5"/>
                    <a:pt x="186" y="5"/>
                    <a:pt x="186" y="4"/>
                  </a:cubicBezTo>
                  <a:close/>
                  <a:moveTo>
                    <a:pt x="15" y="80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75" y="104"/>
                    <a:pt x="75" y="104"/>
                    <a:pt x="75" y="104"/>
                  </a:cubicBezTo>
                  <a:lnTo>
                    <a:pt x="15" y="80"/>
                  </a:lnTo>
                  <a:close/>
                  <a:moveTo>
                    <a:pt x="105" y="170"/>
                  </a:moveTo>
                  <a:cubicBezTo>
                    <a:pt x="81" y="110"/>
                    <a:pt x="81" y="110"/>
                    <a:pt x="81" y="110"/>
                  </a:cubicBezTo>
                  <a:cubicBezTo>
                    <a:pt x="169" y="22"/>
                    <a:pt x="169" y="22"/>
                    <a:pt x="169" y="22"/>
                  </a:cubicBezTo>
                  <a:lnTo>
                    <a:pt x="105" y="170"/>
                  </a:lnTo>
                  <a:close/>
                  <a:moveTo>
                    <a:pt x="67" y="139"/>
                  </a:moveTo>
                  <a:cubicBezTo>
                    <a:pt x="66" y="139"/>
                    <a:pt x="65" y="139"/>
                    <a:pt x="64" y="140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51" y="154"/>
                    <a:pt x="51" y="155"/>
                    <a:pt x="51" y="156"/>
                  </a:cubicBezTo>
                  <a:cubicBezTo>
                    <a:pt x="51" y="158"/>
                    <a:pt x="52" y="160"/>
                    <a:pt x="55" y="160"/>
                  </a:cubicBezTo>
                  <a:cubicBezTo>
                    <a:pt x="56" y="160"/>
                    <a:pt x="57" y="160"/>
                    <a:pt x="58" y="159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5"/>
                    <a:pt x="72" y="144"/>
                    <a:pt x="72" y="143"/>
                  </a:cubicBezTo>
                  <a:cubicBezTo>
                    <a:pt x="72" y="141"/>
                    <a:pt x="70" y="139"/>
                    <a:pt x="67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rgbClr val="32B1BB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76835" y="2864386"/>
            <a:ext cx="1122808" cy="1122808"/>
            <a:chOff x="4018477" y="2821918"/>
            <a:chExt cx="1122808" cy="1122808"/>
          </a:xfrm>
        </p:grpSpPr>
        <p:sp>
          <p:nvSpPr>
            <p:cNvPr id="11" name="Oval 25"/>
            <p:cNvSpPr>
              <a:spLocks noChangeAspect="1"/>
            </p:cNvSpPr>
            <p:nvPr/>
          </p:nvSpPr>
          <p:spPr>
            <a:xfrm>
              <a:off x="4018477" y="2821918"/>
              <a:ext cx="1122808" cy="1122808"/>
            </a:xfrm>
            <a:prstGeom prst="ellipse">
              <a:avLst/>
            </a:prstGeom>
            <a:solidFill>
              <a:srgbClr val="5AB0D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29"/>
            <p:cNvSpPr>
              <a:spLocks noEditPoints="1"/>
            </p:cNvSpPr>
            <p:nvPr/>
          </p:nvSpPr>
          <p:spPr bwMode="auto">
            <a:xfrm>
              <a:off x="4395319" y="3194308"/>
              <a:ext cx="357836" cy="357836"/>
            </a:xfrm>
            <a:custGeom>
              <a:avLst/>
              <a:gdLst>
                <a:gd name="T0" fmla="*/ 162 w 185"/>
                <a:gd name="T1" fmla="*/ 52 h 185"/>
                <a:gd name="T2" fmla="*/ 149 w 185"/>
                <a:gd name="T3" fmla="*/ 18 h 185"/>
                <a:gd name="T4" fmla="*/ 133 w 185"/>
                <a:gd name="T5" fmla="*/ 23 h 185"/>
                <a:gd name="T6" fmla="*/ 105 w 185"/>
                <a:gd name="T7" fmla="*/ 0 h 185"/>
                <a:gd name="T8" fmla="*/ 72 w 185"/>
                <a:gd name="T9" fmla="*/ 15 h 185"/>
                <a:gd name="T10" fmla="*/ 40 w 185"/>
                <a:gd name="T11" fmla="*/ 17 h 185"/>
                <a:gd name="T12" fmla="*/ 18 w 185"/>
                <a:gd name="T13" fmla="*/ 44 h 185"/>
                <a:gd name="T14" fmla="*/ 6 w 185"/>
                <a:gd name="T15" fmla="*/ 74 h 185"/>
                <a:gd name="T16" fmla="*/ 6 w 185"/>
                <a:gd name="T17" fmla="*/ 111 h 185"/>
                <a:gd name="T18" fmla="*/ 18 w 185"/>
                <a:gd name="T19" fmla="*/ 141 h 185"/>
                <a:gd name="T20" fmla="*/ 39 w 185"/>
                <a:gd name="T21" fmla="*/ 168 h 185"/>
                <a:gd name="T22" fmla="*/ 72 w 185"/>
                <a:gd name="T23" fmla="*/ 170 h 185"/>
                <a:gd name="T24" fmla="*/ 105 w 185"/>
                <a:gd name="T25" fmla="*/ 185 h 185"/>
                <a:gd name="T26" fmla="*/ 133 w 185"/>
                <a:gd name="T27" fmla="*/ 162 h 185"/>
                <a:gd name="T28" fmla="*/ 149 w 185"/>
                <a:gd name="T29" fmla="*/ 167 h 185"/>
                <a:gd name="T30" fmla="*/ 162 w 185"/>
                <a:gd name="T31" fmla="*/ 133 h 185"/>
                <a:gd name="T32" fmla="*/ 185 w 185"/>
                <a:gd name="T33" fmla="*/ 105 h 185"/>
                <a:gd name="T34" fmla="*/ 177 w 185"/>
                <a:gd name="T35" fmla="*/ 103 h 185"/>
                <a:gd name="T36" fmla="*/ 162 w 185"/>
                <a:gd name="T37" fmla="*/ 111 h 185"/>
                <a:gd name="T38" fmla="*/ 160 w 185"/>
                <a:gd name="T39" fmla="*/ 145 h 185"/>
                <a:gd name="T40" fmla="*/ 137 w 185"/>
                <a:gd name="T41" fmla="*/ 155 h 185"/>
                <a:gd name="T42" fmla="*/ 111 w 185"/>
                <a:gd name="T43" fmla="*/ 162 h 185"/>
                <a:gd name="T44" fmla="*/ 103 w 185"/>
                <a:gd name="T45" fmla="*/ 177 h 185"/>
                <a:gd name="T46" fmla="*/ 74 w 185"/>
                <a:gd name="T47" fmla="*/ 162 h 185"/>
                <a:gd name="T48" fmla="*/ 48 w 185"/>
                <a:gd name="T49" fmla="*/ 155 h 185"/>
                <a:gd name="T50" fmla="*/ 26 w 185"/>
                <a:gd name="T51" fmla="*/ 145 h 185"/>
                <a:gd name="T52" fmla="*/ 23 w 185"/>
                <a:gd name="T53" fmla="*/ 111 h 185"/>
                <a:gd name="T54" fmla="*/ 8 w 185"/>
                <a:gd name="T55" fmla="*/ 103 h 185"/>
                <a:gd name="T56" fmla="*/ 23 w 185"/>
                <a:gd name="T57" fmla="*/ 74 h 185"/>
                <a:gd name="T58" fmla="*/ 26 w 185"/>
                <a:gd name="T59" fmla="*/ 40 h 185"/>
                <a:gd name="T60" fmla="*/ 48 w 185"/>
                <a:gd name="T61" fmla="*/ 30 h 185"/>
                <a:gd name="T62" fmla="*/ 74 w 185"/>
                <a:gd name="T63" fmla="*/ 23 h 185"/>
                <a:gd name="T64" fmla="*/ 103 w 185"/>
                <a:gd name="T65" fmla="*/ 8 h 185"/>
                <a:gd name="T66" fmla="*/ 111 w 185"/>
                <a:gd name="T67" fmla="*/ 23 h 185"/>
                <a:gd name="T68" fmla="*/ 137 w 185"/>
                <a:gd name="T69" fmla="*/ 30 h 185"/>
                <a:gd name="T70" fmla="*/ 160 w 185"/>
                <a:gd name="T71" fmla="*/ 40 h 185"/>
                <a:gd name="T72" fmla="*/ 162 w 185"/>
                <a:gd name="T73" fmla="*/ 74 h 185"/>
                <a:gd name="T74" fmla="*/ 177 w 185"/>
                <a:gd name="T75" fmla="*/ 103 h 185"/>
                <a:gd name="T76" fmla="*/ 93 w 185"/>
                <a:gd name="T77" fmla="*/ 143 h 185"/>
                <a:gd name="T78" fmla="*/ 93 w 185"/>
                <a:gd name="T79" fmla="*/ 50 h 185"/>
                <a:gd name="T80" fmla="*/ 93 w 185"/>
                <a:gd name="T81" fmla="*/ 76 h 185"/>
                <a:gd name="T82" fmla="*/ 93 w 185"/>
                <a:gd name="T83" fmla="*/ 50 h 185"/>
                <a:gd name="T84" fmla="*/ 54 w 185"/>
                <a:gd name="T85" fmla="*/ 76 h 185"/>
                <a:gd name="T86" fmla="*/ 88 w 185"/>
                <a:gd name="T87" fmla="*/ 109 h 185"/>
                <a:gd name="T88" fmla="*/ 93 w 185"/>
                <a:gd name="T89" fmla="*/ 84 h 185"/>
                <a:gd name="T90" fmla="*/ 84 w 185"/>
                <a:gd name="T91" fmla="*/ 93 h 185"/>
                <a:gd name="T92" fmla="*/ 97 w 185"/>
                <a:gd name="T93" fmla="*/ 109 h 185"/>
                <a:gd name="T94" fmla="*/ 131 w 185"/>
                <a:gd name="T95" fmla="*/ 7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5" h="185">
                  <a:moveTo>
                    <a:pt x="179" y="74"/>
                  </a:moveTo>
                  <a:cubicBezTo>
                    <a:pt x="170" y="72"/>
                    <a:pt x="170" y="72"/>
                    <a:pt x="170" y="72"/>
                  </a:cubicBezTo>
                  <a:cubicBezTo>
                    <a:pt x="168" y="65"/>
                    <a:pt x="166" y="58"/>
                    <a:pt x="162" y="52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8" y="42"/>
                    <a:pt x="169" y="38"/>
                    <a:pt x="167" y="36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7" y="17"/>
                    <a:pt x="146" y="17"/>
                  </a:cubicBezTo>
                  <a:cubicBezTo>
                    <a:pt x="144" y="17"/>
                    <a:pt x="142" y="17"/>
                    <a:pt x="141" y="18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27" y="19"/>
                    <a:pt x="120" y="17"/>
                    <a:pt x="113" y="1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0" y="3"/>
                    <a:pt x="108" y="0"/>
                    <a:pt x="105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5" y="3"/>
                    <a:pt x="74" y="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65" y="17"/>
                    <a:pt x="58" y="19"/>
                    <a:pt x="52" y="2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7"/>
                    <a:pt x="41" y="17"/>
                    <a:pt x="40" y="17"/>
                  </a:cubicBezTo>
                  <a:cubicBezTo>
                    <a:pt x="38" y="17"/>
                    <a:pt x="37" y="17"/>
                    <a:pt x="36" y="1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6" y="38"/>
                    <a:pt x="17" y="42"/>
                    <a:pt x="18" y="44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9" y="58"/>
                    <a:pt x="17" y="65"/>
                    <a:pt x="15" y="72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3" y="75"/>
                    <a:pt x="0" y="77"/>
                    <a:pt x="0" y="8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3" y="110"/>
                    <a:pt x="6" y="111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7" y="120"/>
                    <a:pt x="19" y="127"/>
                    <a:pt x="23" y="133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7" y="143"/>
                    <a:pt x="16" y="147"/>
                    <a:pt x="18" y="149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7" y="168"/>
                    <a:pt x="38" y="168"/>
                    <a:pt x="39" y="168"/>
                  </a:cubicBezTo>
                  <a:cubicBezTo>
                    <a:pt x="41" y="168"/>
                    <a:pt x="43" y="168"/>
                    <a:pt x="44" y="167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58" y="166"/>
                    <a:pt x="65" y="168"/>
                    <a:pt x="72" y="170"/>
                  </a:cubicBezTo>
                  <a:cubicBezTo>
                    <a:pt x="74" y="179"/>
                    <a:pt x="74" y="179"/>
                    <a:pt x="74" y="179"/>
                  </a:cubicBezTo>
                  <a:cubicBezTo>
                    <a:pt x="75" y="182"/>
                    <a:pt x="77" y="185"/>
                    <a:pt x="80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8" y="185"/>
                    <a:pt x="110" y="182"/>
                    <a:pt x="111" y="179"/>
                  </a:cubicBezTo>
                  <a:cubicBezTo>
                    <a:pt x="113" y="170"/>
                    <a:pt x="113" y="170"/>
                    <a:pt x="113" y="170"/>
                  </a:cubicBezTo>
                  <a:cubicBezTo>
                    <a:pt x="120" y="168"/>
                    <a:pt x="127" y="166"/>
                    <a:pt x="133" y="162"/>
                  </a:cubicBezTo>
                  <a:cubicBezTo>
                    <a:pt x="141" y="167"/>
                    <a:pt x="141" y="167"/>
                    <a:pt x="141" y="167"/>
                  </a:cubicBezTo>
                  <a:cubicBezTo>
                    <a:pt x="142" y="168"/>
                    <a:pt x="144" y="168"/>
                    <a:pt x="146" y="168"/>
                  </a:cubicBezTo>
                  <a:cubicBezTo>
                    <a:pt x="147" y="168"/>
                    <a:pt x="148" y="168"/>
                    <a:pt x="149" y="167"/>
                  </a:cubicBezTo>
                  <a:cubicBezTo>
                    <a:pt x="167" y="149"/>
                    <a:pt x="167" y="149"/>
                    <a:pt x="167" y="149"/>
                  </a:cubicBezTo>
                  <a:cubicBezTo>
                    <a:pt x="169" y="147"/>
                    <a:pt x="169" y="143"/>
                    <a:pt x="167" y="141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6" y="127"/>
                    <a:pt x="168" y="120"/>
                    <a:pt x="170" y="113"/>
                  </a:cubicBezTo>
                  <a:cubicBezTo>
                    <a:pt x="179" y="111"/>
                    <a:pt x="179" y="111"/>
                    <a:pt x="179" y="111"/>
                  </a:cubicBezTo>
                  <a:cubicBezTo>
                    <a:pt x="182" y="110"/>
                    <a:pt x="185" y="108"/>
                    <a:pt x="185" y="105"/>
                  </a:cubicBezTo>
                  <a:cubicBezTo>
                    <a:pt x="185" y="80"/>
                    <a:pt x="185" y="80"/>
                    <a:pt x="185" y="80"/>
                  </a:cubicBezTo>
                  <a:cubicBezTo>
                    <a:pt x="185" y="77"/>
                    <a:pt x="182" y="75"/>
                    <a:pt x="179" y="74"/>
                  </a:cubicBezTo>
                  <a:close/>
                  <a:moveTo>
                    <a:pt x="177" y="103"/>
                  </a:moveTo>
                  <a:cubicBezTo>
                    <a:pt x="177" y="103"/>
                    <a:pt x="177" y="103"/>
                    <a:pt x="177" y="103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5" y="106"/>
                    <a:pt x="163" y="108"/>
                    <a:pt x="162" y="111"/>
                  </a:cubicBezTo>
                  <a:cubicBezTo>
                    <a:pt x="161" y="117"/>
                    <a:pt x="158" y="123"/>
                    <a:pt x="155" y="129"/>
                  </a:cubicBezTo>
                  <a:cubicBezTo>
                    <a:pt x="153" y="131"/>
                    <a:pt x="153" y="134"/>
                    <a:pt x="155" y="137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45" y="160"/>
                    <a:pt x="145" y="160"/>
                    <a:pt x="145" y="160"/>
                  </a:cubicBezTo>
                  <a:cubicBezTo>
                    <a:pt x="145" y="160"/>
                    <a:pt x="145" y="160"/>
                    <a:pt x="145" y="160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6" y="154"/>
                    <a:pt x="134" y="154"/>
                    <a:pt x="133" y="154"/>
                  </a:cubicBezTo>
                  <a:cubicBezTo>
                    <a:pt x="131" y="154"/>
                    <a:pt x="130" y="154"/>
                    <a:pt x="129" y="155"/>
                  </a:cubicBezTo>
                  <a:cubicBezTo>
                    <a:pt x="123" y="158"/>
                    <a:pt x="117" y="160"/>
                    <a:pt x="111" y="162"/>
                  </a:cubicBezTo>
                  <a:cubicBezTo>
                    <a:pt x="108" y="163"/>
                    <a:pt x="106" y="165"/>
                    <a:pt x="105" y="168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79" y="165"/>
                    <a:pt x="77" y="163"/>
                    <a:pt x="74" y="162"/>
                  </a:cubicBezTo>
                  <a:cubicBezTo>
                    <a:pt x="68" y="160"/>
                    <a:pt x="62" y="158"/>
                    <a:pt x="57" y="155"/>
                  </a:cubicBezTo>
                  <a:cubicBezTo>
                    <a:pt x="55" y="154"/>
                    <a:pt x="54" y="154"/>
                    <a:pt x="52" y="154"/>
                  </a:cubicBezTo>
                  <a:cubicBezTo>
                    <a:pt x="51" y="154"/>
                    <a:pt x="49" y="154"/>
                    <a:pt x="48" y="155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2" y="134"/>
                    <a:pt x="32" y="131"/>
                    <a:pt x="30" y="129"/>
                  </a:cubicBezTo>
                  <a:cubicBezTo>
                    <a:pt x="27" y="123"/>
                    <a:pt x="25" y="117"/>
                    <a:pt x="23" y="111"/>
                  </a:cubicBezTo>
                  <a:cubicBezTo>
                    <a:pt x="22" y="108"/>
                    <a:pt x="20" y="106"/>
                    <a:pt x="17" y="105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20" y="79"/>
                    <a:pt x="22" y="77"/>
                    <a:pt x="23" y="74"/>
                  </a:cubicBezTo>
                  <a:cubicBezTo>
                    <a:pt x="25" y="68"/>
                    <a:pt x="27" y="62"/>
                    <a:pt x="30" y="57"/>
                  </a:cubicBezTo>
                  <a:cubicBezTo>
                    <a:pt x="32" y="54"/>
                    <a:pt x="32" y="51"/>
                    <a:pt x="30" y="48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1"/>
                    <a:pt x="51" y="31"/>
                    <a:pt x="52" y="31"/>
                  </a:cubicBezTo>
                  <a:cubicBezTo>
                    <a:pt x="54" y="31"/>
                    <a:pt x="55" y="31"/>
                    <a:pt x="57" y="30"/>
                  </a:cubicBezTo>
                  <a:cubicBezTo>
                    <a:pt x="62" y="27"/>
                    <a:pt x="68" y="25"/>
                    <a:pt x="74" y="23"/>
                  </a:cubicBezTo>
                  <a:cubicBezTo>
                    <a:pt x="77" y="22"/>
                    <a:pt x="79" y="20"/>
                    <a:pt x="80" y="1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6" y="20"/>
                    <a:pt x="108" y="22"/>
                    <a:pt x="111" y="23"/>
                  </a:cubicBezTo>
                  <a:cubicBezTo>
                    <a:pt x="117" y="25"/>
                    <a:pt x="123" y="27"/>
                    <a:pt x="129" y="30"/>
                  </a:cubicBezTo>
                  <a:cubicBezTo>
                    <a:pt x="130" y="31"/>
                    <a:pt x="131" y="31"/>
                    <a:pt x="133" y="31"/>
                  </a:cubicBezTo>
                  <a:cubicBezTo>
                    <a:pt x="134" y="31"/>
                    <a:pt x="136" y="31"/>
                    <a:pt x="137" y="30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3" y="51"/>
                    <a:pt x="153" y="54"/>
                    <a:pt x="155" y="57"/>
                  </a:cubicBezTo>
                  <a:cubicBezTo>
                    <a:pt x="158" y="62"/>
                    <a:pt x="161" y="68"/>
                    <a:pt x="162" y="74"/>
                  </a:cubicBezTo>
                  <a:cubicBezTo>
                    <a:pt x="163" y="77"/>
                    <a:pt x="165" y="79"/>
                    <a:pt x="168" y="80"/>
                  </a:cubicBezTo>
                  <a:cubicBezTo>
                    <a:pt x="177" y="82"/>
                    <a:pt x="177" y="82"/>
                    <a:pt x="177" y="82"/>
                  </a:cubicBezTo>
                  <a:lnTo>
                    <a:pt x="177" y="103"/>
                  </a:lnTo>
                  <a:close/>
                  <a:moveTo>
                    <a:pt x="93" y="42"/>
                  </a:moveTo>
                  <a:cubicBezTo>
                    <a:pt x="65" y="42"/>
                    <a:pt x="42" y="65"/>
                    <a:pt x="42" y="93"/>
                  </a:cubicBezTo>
                  <a:cubicBezTo>
                    <a:pt x="42" y="120"/>
                    <a:pt x="65" y="143"/>
                    <a:pt x="93" y="143"/>
                  </a:cubicBezTo>
                  <a:cubicBezTo>
                    <a:pt x="121" y="143"/>
                    <a:pt x="143" y="120"/>
                    <a:pt x="143" y="93"/>
                  </a:cubicBezTo>
                  <a:cubicBezTo>
                    <a:pt x="143" y="65"/>
                    <a:pt x="121" y="42"/>
                    <a:pt x="93" y="42"/>
                  </a:cubicBezTo>
                  <a:close/>
                  <a:moveTo>
                    <a:pt x="93" y="50"/>
                  </a:moveTo>
                  <a:cubicBezTo>
                    <a:pt x="107" y="50"/>
                    <a:pt x="120" y="58"/>
                    <a:pt x="127" y="68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2" y="78"/>
                    <a:pt x="97" y="76"/>
                    <a:pt x="93" y="76"/>
                  </a:cubicBezTo>
                  <a:cubicBezTo>
                    <a:pt x="88" y="76"/>
                    <a:pt x="83" y="78"/>
                    <a:pt x="80" y="81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66" y="58"/>
                    <a:pt x="78" y="50"/>
                    <a:pt x="93" y="50"/>
                  </a:cubicBezTo>
                  <a:close/>
                  <a:moveTo>
                    <a:pt x="88" y="135"/>
                  </a:moveTo>
                  <a:cubicBezTo>
                    <a:pt x="67" y="132"/>
                    <a:pt x="50" y="114"/>
                    <a:pt x="50" y="93"/>
                  </a:cubicBezTo>
                  <a:cubicBezTo>
                    <a:pt x="50" y="87"/>
                    <a:pt x="52" y="81"/>
                    <a:pt x="54" y="76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90"/>
                    <a:pt x="76" y="91"/>
                    <a:pt x="76" y="93"/>
                  </a:cubicBezTo>
                  <a:cubicBezTo>
                    <a:pt x="76" y="100"/>
                    <a:pt x="81" y="107"/>
                    <a:pt x="88" y="109"/>
                  </a:cubicBezTo>
                  <a:lnTo>
                    <a:pt x="88" y="135"/>
                  </a:lnTo>
                  <a:close/>
                  <a:moveTo>
                    <a:pt x="84" y="93"/>
                  </a:moveTo>
                  <a:cubicBezTo>
                    <a:pt x="84" y="88"/>
                    <a:pt x="88" y="84"/>
                    <a:pt x="93" y="84"/>
                  </a:cubicBezTo>
                  <a:cubicBezTo>
                    <a:pt x="97" y="84"/>
                    <a:pt x="101" y="88"/>
                    <a:pt x="101" y="93"/>
                  </a:cubicBezTo>
                  <a:cubicBezTo>
                    <a:pt x="101" y="97"/>
                    <a:pt x="97" y="101"/>
                    <a:pt x="93" y="101"/>
                  </a:cubicBezTo>
                  <a:cubicBezTo>
                    <a:pt x="88" y="101"/>
                    <a:pt x="84" y="97"/>
                    <a:pt x="84" y="93"/>
                  </a:cubicBezTo>
                  <a:close/>
                  <a:moveTo>
                    <a:pt x="135" y="93"/>
                  </a:moveTo>
                  <a:cubicBezTo>
                    <a:pt x="135" y="114"/>
                    <a:pt x="118" y="132"/>
                    <a:pt x="97" y="135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104" y="107"/>
                    <a:pt x="109" y="100"/>
                    <a:pt x="109" y="93"/>
                  </a:cubicBezTo>
                  <a:cubicBezTo>
                    <a:pt x="109" y="91"/>
                    <a:pt x="109" y="90"/>
                    <a:pt x="109" y="88"/>
                  </a:cubicBezTo>
                  <a:cubicBezTo>
                    <a:pt x="131" y="76"/>
                    <a:pt x="131" y="76"/>
                    <a:pt x="131" y="76"/>
                  </a:cubicBezTo>
                  <a:cubicBezTo>
                    <a:pt x="134" y="81"/>
                    <a:pt x="135" y="87"/>
                    <a:pt x="135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1935255" y="2861663"/>
            <a:ext cx="1122808" cy="1122808"/>
            <a:chOff x="5468924" y="2821918"/>
            <a:chExt cx="1122808" cy="1122808"/>
          </a:xfrm>
        </p:grpSpPr>
        <p:sp>
          <p:nvSpPr>
            <p:cNvPr id="14" name="Oval 26"/>
            <p:cNvSpPr>
              <a:spLocks noChangeAspect="1"/>
            </p:cNvSpPr>
            <p:nvPr/>
          </p:nvSpPr>
          <p:spPr>
            <a:xfrm>
              <a:off x="5468924" y="2821918"/>
              <a:ext cx="1122808" cy="1122808"/>
            </a:xfrm>
            <a:prstGeom prst="ellipse">
              <a:avLst/>
            </a:prstGeom>
            <a:solidFill>
              <a:srgbClr val="6EAA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A99D"/>
                </a:solidFill>
              </a:endParaRPr>
            </a:p>
          </p:txBody>
        </p:sp>
        <p:sp>
          <p:nvSpPr>
            <p:cNvPr id="15" name="Freeform 136"/>
            <p:cNvSpPr>
              <a:spLocks noEditPoints="1"/>
            </p:cNvSpPr>
            <p:nvPr/>
          </p:nvSpPr>
          <p:spPr bwMode="auto">
            <a:xfrm>
              <a:off x="5838646" y="3193247"/>
              <a:ext cx="357836" cy="359959"/>
            </a:xfrm>
            <a:custGeom>
              <a:avLst/>
              <a:gdLst>
                <a:gd name="T0" fmla="*/ 122 w 185"/>
                <a:gd name="T1" fmla="*/ 118 h 186"/>
                <a:gd name="T2" fmla="*/ 122 w 185"/>
                <a:gd name="T3" fmla="*/ 127 h 186"/>
                <a:gd name="T4" fmla="*/ 160 w 185"/>
                <a:gd name="T5" fmla="*/ 122 h 186"/>
                <a:gd name="T6" fmla="*/ 156 w 185"/>
                <a:gd name="T7" fmla="*/ 84 h 186"/>
                <a:gd name="T8" fmla="*/ 118 w 185"/>
                <a:gd name="T9" fmla="*/ 89 h 186"/>
                <a:gd name="T10" fmla="*/ 156 w 185"/>
                <a:gd name="T11" fmla="*/ 93 h 186"/>
                <a:gd name="T12" fmla="*/ 156 w 185"/>
                <a:gd name="T13" fmla="*/ 84 h 186"/>
                <a:gd name="T14" fmla="*/ 33 w 185"/>
                <a:gd name="T15" fmla="*/ 34 h 186"/>
                <a:gd name="T16" fmla="*/ 25 w 185"/>
                <a:gd name="T17" fmla="*/ 59 h 186"/>
                <a:gd name="T18" fmla="*/ 0 w 185"/>
                <a:gd name="T19" fmla="*/ 68 h 186"/>
                <a:gd name="T20" fmla="*/ 25 w 185"/>
                <a:gd name="T21" fmla="*/ 186 h 186"/>
                <a:gd name="T22" fmla="*/ 185 w 185"/>
                <a:gd name="T23" fmla="*/ 177 h 186"/>
                <a:gd name="T24" fmla="*/ 177 w 185"/>
                <a:gd name="T25" fmla="*/ 34 h 186"/>
                <a:gd name="T26" fmla="*/ 25 w 185"/>
                <a:gd name="T27" fmla="*/ 177 h 186"/>
                <a:gd name="T28" fmla="*/ 8 w 185"/>
                <a:gd name="T29" fmla="*/ 68 h 186"/>
                <a:gd name="T30" fmla="*/ 25 w 185"/>
                <a:gd name="T31" fmla="*/ 156 h 186"/>
                <a:gd name="T32" fmla="*/ 33 w 185"/>
                <a:gd name="T33" fmla="*/ 156 h 186"/>
                <a:gd name="T34" fmla="*/ 177 w 185"/>
                <a:gd name="T35" fmla="*/ 42 h 186"/>
                <a:gd name="T36" fmla="*/ 139 w 185"/>
                <a:gd name="T37" fmla="*/ 68 h 186"/>
                <a:gd name="T38" fmla="*/ 139 w 185"/>
                <a:gd name="T39" fmla="*/ 59 h 186"/>
                <a:gd name="T40" fmla="*/ 139 w 185"/>
                <a:gd name="T41" fmla="*/ 68 h 186"/>
                <a:gd name="T42" fmla="*/ 164 w 185"/>
                <a:gd name="T43" fmla="*/ 9 h 186"/>
                <a:gd name="T44" fmla="*/ 164 w 185"/>
                <a:gd name="T45" fmla="*/ 0 h 186"/>
                <a:gd name="T46" fmla="*/ 50 w 185"/>
                <a:gd name="T47" fmla="*/ 4 h 186"/>
                <a:gd name="T48" fmla="*/ 156 w 185"/>
                <a:gd name="T49" fmla="*/ 101 h 186"/>
                <a:gd name="T50" fmla="*/ 118 w 185"/>
                <a:gd name="T51" fmla="*/ 106 h 186"/>
                <a:gd name="T52" fmla="*/ 156 w 185"/>
                <a:gd name="T53" fmla="*/ 110 h 186"/>
                <a:gd name="T54" fmla="*/ 156 w 185"/>
                <a:gd name="T55" fmla="*/ 101 h 186"/>
                <a:gd name="T56" fmla="*/ 173 w 185"/>
                <a:gd name="T57" fmla="*/ 25 h 186"/>
                <a:gd name="T58" fmla="*/ 173 w 185"/>
                <a:gd name="T59" fmla="*/ 17 h 186"/>
                <a:gd name="T60" fmla="*/ 38 w 185"/>
                <a:gd name="T61" fmla="*/ 21 h 186"/>
                <a:gd name="T62" fmla="*/ 156 w 185"/>
                <a:gd name="T63" fmla="*/ 68 h 186"/>
                <a:gd name="T64" fmla="*/ 156 w 185"/>
                <a:gd name="T65" fmla="*/ 59 h 186"/>
                <a:gd name="T66" fmla="*/ 156 w 185"/>
                <a:gd name="T67" fmla="*/ 68 h 186"/>
                <a:gd name="T68" fmla="*/ 156 w 185"/>
                <a:gd name="T69" fmla="*/ 144 h 186"/>
                <a:gd name="T70" fmla="*/ 156 w 185"/>
                <a:gd name="T71" fmla="*/ 135 h 186"/>
                <a:gd name="T72" fmla="*/ 50 w 185"/>
                <a:gd name="T73" fmla="*/ 139 h 186"/>
                <a:gd name="T74" fmla="*/ 88 w 185"/>
                <a:gd name="T75" fmla="*/ 68 h 186"/>
                <a:gd name="T76" fmla="*/ 126 w 185"/>
                <a:gd name="T77" fmla="*/ 63 h 186"/>
                <a:gd name="T78" fmla="*/ 88 w 185"/>
                <a:gd name="T79" fmla="*/ 59 h 186"/>
                <a:gd name="T80" fmla="*/ 88 w 185"/>
                <a:gd name="T81" fmla="*/ 68 h 186"/>
                <a:gd name="T82" fmla="*/ 156 w 185"/>
                <a:gd name="T83" fmla="*/ 160 h 186"/>
                <a:gd name="T84" fmla="*/ 156 w 185"/>
                <a:gd name="T85" fmla="*/ 152 h 186"/>
                <a:gd name="T86" fmla="*/ 50 w 185"/>
                <a:gd name="T87" fmla="*/ 156 h 186"/>
                <a:gd name="T88" fmla="*/ 55 w 185"/>
                <a:gd name="T89" fmla="*/ 127 h 186"/>
                <a:gd name="T90" fmla="*/ 101 w 185"/>
                <a:gd name="T91" fmla="*/ 122 h 186"/>
                <a:gd name="T92" fmla="*/ 97 w 185"/>
                <a:gd name="T93" fmla="*/ 84 h 186"/>
                <a:gd name="T94" fmla="*/ 50 w 185"/>
                <a:gd name="T95" fmla="*/ 89 h 186"/>
                <a:gd name="T96" fmla="*/ 55 w 185"/>
                <a:gd name="T97" fmla="*/ 127 h 186"/>
                <a:gd name="T98" fmla="*/ 92 w 185"/>
                <a:gd name="T99" fmla="*/ 93 h 186"/>
                <a:gd name="T100" fmla="*/ 59 w 185"/>
                <a:gd name="T101" fmla="*/ 118 h 186"/>
                <a:gd name="T102" fmla="*/ 55 w 185"/>
                <a:gd name="T103" fmla="*/ 68 h 186"/>
                <a:gd name="T104" fmla="*/ 55 w 185"/>
                <a:gd name="T105" fmla="*/ 59 h 186"/>
                <a:gd name="T106" fmla="*/ 55 w 185"/>
                <a:gd name="T107" fmla="*/ 68 h 186"/>
                <a:gd name="T108" fmla="*/ 76 w 185"/>
                <a:gd name="T109" fmla="*/ 63 h 186"/>
                <a:gd name="T110" fmla="*/ 67 w 185"/>
                <a:gd name="T111" fmla="*/ 6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5" h="186">
                  <a:moveTo>
                    <a:pt x="156" y="118"/>
                  </a:moveTo>
                  <a:cubicBezTo>
                    <a:pt x="122" y="118"/>
                    <a:pt x="122" y="118"/>
                    <a:pt x="122" y="118"/>
                  </a:cubicBezTo>
                  <a:cubicBezTo>
                    <a:pt x="120" y="118"/>
                    <a:pt x="118" y="120"/>
                    <a:pt x="118" y="122"/>
                  </a:cubicBezTo>
                  <a:cubicBezTo>
                    <a:pt x="118" y="125"/>
                    <a:pt x="120" y="127"/>
                    <a:pt x="122" y="127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8" y="127"/>
                    <a:pt x="160" y="125"/>
                    <a:pt x="160" y="122"/>
                  </a:cubicBezTo>
                  <a:cubicBezTo>
                    <a:pt x="160" y="120"/>
                    <a:pt x="158" y="118"/>
                    <a:pt x="156" y="118"/>
                  </a:cubicBezTo>
                  <a:close/>
                  <a:moveTo>
                    <a:pt x="156" y="84"/>
                  </a:moveTo>
                  <a:cubicBezTo>
                    <a:pt x="122" y="84"/>
                    <a:pt x="122" y="84"/>
                    <a:pt x="122" y="84"/>
                  </a:cubicBezTo>
                  <a:cubicBezTo>
                    <a:pt x="120" y="84"/>
                    <a:pt x="118" y="86"/>
                    <a:pt x="118" y="89"/>
                  </a:cubicBezTo>
                  <a:cubicBezTo>
                    <a:pt x="118" y="91"/>
                    <a:pt x="120" y="93"/>
                    <a:pt x="122" y="93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8" y="93"/>
                    <a:pt x="160" y="91"/>
                    <a:pt x="160" y="89"/>
                  </a:cubicBezTo>
                  <a:cubicBezTo>
                    <a:pt x="160" y="86"/>
                    <a:pt x="158" y="84"/>
                    <a:pt x="156" y="84"/>
                  </a:cubicBezTo>
                  <a:close/>
                  <a:moveTo>
                    <a:pt x="177" y="34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29" y="34"/>
                    <a:pt x="25" y="38"/>
                    <a:pt x="25" y="42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3" y="59"/>
                    <a:pt x="0" y="63"/>
                    <a:pt x="0" y="6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74"/>
                    <a:pt x="11" y="186"/>
                    <a:pt x="25" y="186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182" y="186"/>
                    <a:pt x="185" y="182"/>
                    <a:pt x="185" y="177"/>
                  </a:cubicBezTo>
                  <a:cubicBezTo>
                    <a:pt x="185" y="42"/>
                    <a:pt x="185" y="42"/>
                    <a:pt x="185" y="42"/>
                  </a:cubicBezTo>
                  <a:cubicBezTo>
                    <a:pt x="185" y="38"/>
                    <a:pt x="182" y="34"/>
                    <a:pt x="177" y="34"/>
                  </a:cubicBezTo>
                  <a:close/>
                  <a:moveTo>
                    <a:pt x="177" y="177"/>
                  </a:moveTo>
                  <a:cubicBezTo>
                    <a:pt x="25" y="177"/>
                    <a:pt x="25" y="177"/>
                    <a:pt x="25" y="177"/>
                  </a:cubicBezTo>
                  <a:cubicBezTo>
                    <a:pt x="16" y="177"/>
                    <a:pt x="8" y="170"/>
                    <a:pt x="8" y="160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9"/>
                    <a:pt x="27" y="160"/>
                    <a:pt x="29" y="160"/>
                  </a:cubicBezTo>
                  <a:cubicBezTo>
                    <a:pt x="32" y="160"/>
                    <a:pt x="33" y="159"/>
                    <a:pt x="33" y="156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177" y="42"/>
                    <a:pt x="177" y="42"/>
                    <a:pt x="177" y="42"/>
                  </a:cubicBezTo>
                  <a:lnTo>
                    <a:pt x="177" y="177"/>
                  </a:lnTo>
                  <a:close/>
                  <a:moveTo>
                    <a:pt x="139" y="68"/>
                  </a:moveTo>
                  <a:cubicBezTo>
                    <a:pt x="141" y="68"/>
                    <a:pt x="143" y="66"/>
                    <a:pt x="143" y="63"/>
                  </a:cubicBezTo>
                  <a:cubicBezTo>
                    <a:pt x="143" y="61"/>
                    <a:pt x="141" y="59"/>
                    <a:pt x="139" y="59"/>
                  </a:cubicBezTo>
                  <a:cubicBezTo>
                    <a:pt x="137" y="59"/>
                    <a:pt x="135" y="61"/>
                    <a:pt x="135" y="63"/>
                  </a:cubicBezTo>
                  <a:cubicBezTo>
                    <a:pt x="135" y="66"/>
                    <a:pt x="137" y="68"/>
                    <a:pt x="139" y="68"/>
                  </a:cubicBezTo>
                  <a:close/>
                  <a:moveTo>
                    <a:pt x="55" y="9"/>
                  </a:moveTo>
                  <a:cubicBezTo>
                    <a:pt x="164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4"/>
                  </a:cubicBezTo>
                  <a:cubicBezTo>
                    <a:pt x="168" y="2"/>
                    <a:pt x="167" y="0"/>
                    <a:pt x="16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2" y="0"/>
                    <a:pt x="50" y="2"/>
                    <a:pt x="50" y="4"/>
                  </a:cubicBezTo>
                  <a:cubicBezTo>
                    <a:pt x="50" y="7"/>
                    <a:pt x="52" y="9"/>
                    <a:pt x="55" y="9"/>
                  </a:cubicBezTo>
                  <a:close/>
                  <a:moveTo>
                    <a:pt x="156" y="101"/>
                  </a:moveTo>
                  <a:cubicBezTo>
                    <a:pt x="122" y="101"/>
                    <a:pt x="122" y="101"/>
                    <a:pt x="122" y="101"/>
                  </a:cubicBezTo>
                  <a:cubicBezTo>
                    <a:pt x="120" y="101"/>
                    <a:pt x="118" y="103"/>
                    <a:pt x="118" y="106"/>
                  </a:cubicBezTo>
                  <a:cubicBezTo>
                    <a:pt x="118" y="108"/>
                    <a:pt x="120" y="110"/>
                    <a:pt x="122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8" y="110"/>
                    <a:pt x="160" y="108"/>
                    <a:pt x="160" y="106"/>
                  </a:cubicBezTo>
                  <a:cubicBezTo>
                    <a:pt x="160" y="103"/>
                    <a:pt x="158" y="101"/>
                    <a:pt x="156" y="101"/>
                  </a:cubicBezTo>
                  <a:close/>
                  <a:moveTo>
                    <a:pt x="42" y="25"/>
                  </a:moveTo>
                  <a:cubicBezTo>
                    <a:pt x="173" y="25"/>
                    <a:pt x="173" y="25"/>
                    <a:pt x="173" y="25"/>
                  </a:cubicBezTo>
                  <a:cubicBezTo>
                    <a:pt x="175" y="25"/>
                    <a:pt x="177" y="24"/>
                    <a:pt x="177" y="21"/>
                  </a:cubicBezTo>
                  <a:cubicBezTo>
                    <a:pt x="177" y="19"/>
                    <a:pt x="175" y="17"/>
                    <a:pt x="173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7"/>
                    <a:pt x="38" y="19"/>
                    <a:pt x="38" y="21"/>
                  </a:cubicBezTo>
                  <a:cubicBezTo>
                    <a:pt x="38" y="24"/>
                    <a:pt x="40" y="25"/>
                    <a:pt x="42" y="25"/>
                  </a:cubicBezTo>
                  <a:close/>
                  <a:moveTo>
                    <a:pt x="156" y="68"/>
                  </a:moveTo>
                  <a:cubicBezTo>
                    <a:pt x="158" y="68"/>
                    <a:pt x="160" y="66"/>
                    <a:pt x="160" y="63"/>
                  </a:cubicBezTo>
                  <a:cubicBezTo>
                    <a:pt x="160" y="61"/>
                    <a:pt x="158" y="59"/>
                    <a:pt x="156" y="59"/>
                  </a:cubicBezTo>
                  <a:cubicBezTo>
                    <a:pt x="153" y="59"/>
                    <a:pt x="152" y="61"/>
                    <a:pt x="152" y="63"/>
                  </a:cubicBezTo>
                  <a:cubicBezTo>
                    <a:pt x="152" y="66"/>
                    <a:pt x="153" y="68"/>
                    <a:pt x="156" y="68"/>
                  </a:cubicBezTo>
                  <a:close/>
                  <a:moveTo>
                    <a:pt x="55" y="144"/>
                  </a:moveTo>
                  <a:cubicBezTo>
                    <a:pt x="156" y="144"/>
                    <a:pt x="156" y="144"/>
                    <a:pt x="156" y="144"/>
                  </a:cubicBezTo>
                  <a:cubicBezTo>
                    <a:pt x="158" y="144"/>
                    <a:pt x="160" y="142"/>
                    <a:pt x="160" y="139"/>
                  </a:cubicBezTo>
                  <a:cubicBezTo>
                    <a:pt x="160" y="137"/>
                    <a:pt x="158" y="135"/>
                    <a:pt x="156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52" y="135"/>
                    <a:pt x="50" y="137"/>
                    <a:pt x="50" y="139"/>
                  </a:cubicBezTo>
                  <a:cubicBezTo>
                    <a:pt x="50" y="142"/>
                    <a:pt x="52" y="144"/>
                    <a:pt x="55" y="144"/>
                  </a:cubicBezTo>
                  <a:close/>
                  <a:moveTo>
                    <a:pt x="88" y="68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4" y="68"/>
                    <a:pt x="126" y="66"/>
                    <a:pt x="126" y="63"/>
                  </a:cubicBezTo>
                  <a:cubicBezTo>
                    <a:pt x="126" y="61"/>
                    <a:pt x="124" y="59"/>
                    <a:pt x="122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6" y="59"/>
                    <a:pt x="84" y="61"/>
                    <a:pt x="84" y="63"/>
                  </a:cubicBezTo>
                  <a:cubicBezTo>
                    <a:pt x="84" y="66"/>
                    <a:pt x="86" y="68"/>
                    <a:pt x="88" y="68"/>
                  </a:cubicBezTo>
                  <a:close/>
                  <a:moveTo>
                    <a:pt x="55" y="160"/>
                  </a:moveTo>
                  <a:cubicBezTo>
                    <a:pt x="156" y="160"/>
                    <a:pt x="156" y="160"/>
                    <a:pt x="156" y="160"/>
                  </a:cubicBezTo>
                  <a:cubicBezTo>
                    <a:pt x="158" y="160"/>
                    <a:pt x="160" y="159"/>
                    <a:pt x="160" y="156"/>
                  </a:cubicBezTo>
                  <a:cubicBezTo>
                    <a:pt x="160" y="154"/>
                    <a:pt x="158" y="152"/>
                    <a:pt x="156" y="152"/>
                  </a:cubicBezTo>
                  <a:cubicBezTo>
                    <a:pt x="55" y="152"/>
                    <a:pt x="55" y="152"/>
                    <a:pt x="55" y="152"/>
                  </a:cubicBezTo>
                  <a:cubicBezTo>
                    <a:pt x="52" y="152"/>
                    <a:pt x="50" y="154"/>
                    <a:pt x="50" y="156"/>
                  </a:cubicBezTo>
                  <a:cubicBezTo>
                    <a:pt x="50" y="159"/>
                    <a:pt x="52" y="160"/>
                    <a:pt x="55" y="160"/>
                  </a:cubicBezTo>
                  <a:close/>
                  <a:moveTo>
                    <a:pt x="55" y="127"/>
                  </a:moveTo>
                  <a:cubicBezTo>
                    <a:pt x="97" y="127"/>
                    <a:pt x="97" y="127"/>
                    <a:pt x="97" y="127"/>
                  </a:cubicBezTo>
                  <a:cubicBezTo>
                    <a:pt x="99" y="127"/>
                    <a:pt x="101" y="125"/>
                    <a:pt x="101" y="122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1" y="86"/>
                    <a:pt x="99" y="84"/>
                    <a:pt x="97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2" y="84"/>
                    <a:pt x="50" y="86"/>
                    <a:pt x="50" y="8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0" y="125"/>
                    <a:pt x="52" y="127"/>
                    <a:pt x="55" y="127"/>
                  </a:cubicBezTo>
                  <a:close/>
                  <a:moveTo>
                    <a:pt x="59" y="93"/>
                  </a:moveTo>
                  <a:cubicBezTo>
                    <a:pt x="92" y="93"/>
                    <a:pt x="92" y="93"/>
                    <a:pt x="92" y="93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59" y="118"/>
                    <a:pt x="59" y="118"/>
                    <a:pt x="59" y="118"/>
                  </a:cubicBezTo>
                  <a:lnTo>
                    <a:pt x="59" y="93"/>
                  </a:lnTo>
                  <a:close/>
                  <a:moveTo>
                    <a:pt x="55" y="68"/>
                  </a:moveTo>
                  <a:cubicBezTo>
                    <a:pt x="57" y="68"/>
                    <a:pt x="59" y="66"/>
                    <a:pt x="59" y="63"/>
                  </a:cubicBezTo>
                  <a:cubicBezTo>
                    <a:pt x="59" y="61"/>
                    <a:pt x="57" y="59"/>
                    <a:pt x="55" y="59"/>
                  </a:cubicBezTo>
                  <a:cubicBezTo>
                    <a:pt x="52" y="59"/>
                    <a:pt x="50" y="61"/>
                    <a:pt x="50" y="63"/>
                  </a:cubicBezTo>
                  <a:cubicBezTo>
                    <a:pt x="50" y="66"/>
                    <a:pt x="52" y="68"/>
                    <a:pt x="55" y="68"/>
                  </a:cubicBezTo>
                  <a:close/>
                  <a:moveTo>
                    <a:pt x="71" y="68"/>
                  </a:moveTo>
                  <a:cubicBezTo>
                    <a:pt x="74" y="68"/>
                    <a:pt x="76" y="66"/>
                    <a:pt x="76" y="63"/>
                  </a:cubicBezTo>
                  <a:cubicBezTo>
                    <a:pt x="76" y="61"/>
                    <a:pt x="74" y="59"/>
                    <a:pt x="71" y="59"/>
                  </a:cubicBezTo>
                  <a:cubicBezTo>
                    <a:pt x="69" y="59"/>
                    <a:pt x="67" y="61"/>
                    <a:pt x="67" y="63"/>
                  </a:cubicBezTo>
                  <a:cubicBezTo>
                    <a:pt x="67" y="66"/>
                    <a:pt x="69" y="68"/>
                    <a:pt x="71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</p:grpSp>
      <p:grpSp>
        <p:nvGrpSpPr>
          <p:cNvPr id="19" name="Group 3"/>
          <p:cNvGrpSpPr>
            <a:grpSpLocks noChangeAspect="1"/>
          </p:cNvGrpSpPr>
          <p:nvPr/>
        </p:nvGrpSpPr>
        <p:grpSpPr>
          <a:xfrm>
            <a:off x="3819556" y="2850490"/>
            <a:ext cx="1122808" cy="1122808"/>
            <a:chOff x="1029098" y="2719048"/>
            <a:chExt cx="1302622" cy="1302622"/>
          </a:xfrm>
        </p:grpSpPr>
        <p:sp>
          <p:nvSpPr>
            <p:cNvPr id="20" name="Oval 1"/>
            <p:cNvSpPr>
              <a:spLocks noChangeAspect="1"/>
            </p:cNvSpPr>
            <p:nvPr/>
          </p:nvSpPr>
          <p:spPr>
            <a:xfrm>
              <a:off x="1029098" y="2719048"/>
              <a:ext cx="1302622" cy="1302622"/>
            </a:xfrm>
            <a:prstGeom prst="ellipse">
              <a:avLst/>
            </a:prstGeom>
            <a:solidFill>
              <a:srgbClr val="3A8F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A8FB7"/>
                </a:solidFill>
              </a:endParaRPr>
            </a:p>
          </p:txBody>
        </p:sp>
        <p:sp>
          <p:nvSpPr>
            <p:cNvPr id="21" name="Freeform 500"/>
            <p:cNvSpPr>
              <a:spLocks noEditPoints="1"/>
            </p:cNvSpPr>
            <p:nvPr/>
          </p:nvSpPr>
          <p:spPr bwMode="auto">
            <a:xfrm>
              <a:off x="1425280" y="3125428"/>
              <a:ext cx="510258" cy="515788"/>
            </a:xfrm>
            <a:custGeom>
              <a:avLst/>
              <a:gdLst>
                <a:gd name="T0" fmla="*/ 152 w 186"/>
                <a:gd name="T1" fmla="*/ 55 h 186"/>
                <a:gd name="T2" fmla="*/ 127 w 186"/>
                <a:gd name="T3" fmla="*/ 55 h 186"/>
                <a:gd name="T4" fmla="*/ 140 w 186"/>
                <a:gd name="T5" fmla="*/ 51 h 186"/>
                <a:gd name="T6" fmla="*/ 140 w 186"/>
                <a:gd name="T7" fmla="*/ 60 h 186"/>
                <a:gd name="T8" fmla="*/ 140 w 186"/>
                <a:gd name="T9" fmla="*/ 51 h 186"/>
                <a:gd name="T10" fmla="*/ 102 w 186"/>
                <a:gd name="T11" fmla="*/ 9 h 186"/>
                <a:gd name="T12" fmla="*/ 85 w 186"/>
                <a:gd name="T13" fmla="*/ 9 h 186"/>
                <a:gd name="T14" fmla="*/ 0 w 186"/>
                <a:gd name="T15" fmla="*/ 17 h 186"/>
                <a:gd name="T16" fmla="*/ 9 w 186"/>
                <a:gd name="T17" fmla="*/ 34 h 186"/>
                <a:gd name="T18" fmla="*/ 17 w 186"/>
                <a:gd name="T19" fmla="*/ 144 h 186"/>
                <a:gd name="T20" fmla="*/ 89 w 186"/>
                <a:gd name="T21" fmla="*/ 155 h 186"/>
                <a:gd name="T22" fmla="*/ 64 w 186"/>
                <a:gd name="T23" fmla="*/ 182 h 186"/>
                <a:gd name="T24" fmla="*/ 71 w 186"/>
                <a:gd name="T25" fmla="*/ 185 h 186"/>
                <a:gd name="T26" fmla="*/ 116 w 186"/>
                <a:gd name="T27" fmla="*/ 185 h 186"/>
                <a:gd name="T28" fmla="*/ 123 w 186"/>
                <a:gd name="T29" fmla="*/ 182 h 186"/>
                <a:gd name="T30" fmla="*/ 97 w 186"/>
                <a:gd name="T31" fmla="*/ 155 h 186"/>
                <a:gd name="T32" fmla="*/ 169 w 186"/>
                <a:gd name="T33" fmla="*/ 144 h 186"/>
                <a:gd name="T34" fmla="*/ 178 w 186"/>
                <a:gd name="T35" fmla="*/ 34 h 186"/>
                <a:gd name="T36" fmla="*/ 186 w 186"/>
                <a:gd name="T37" fmla="*/ 17 h 186"/>
                <a:gd name="T38" fmla="*/ 169 w 186"/>
                <a:gd name="T39" fmla="*/ 135 h 186"/>
                <a:gd name="T40" fmla="*/ 17 w 186"/>
                <a:gd name="T41" fmla="*/ 34 h 186"/>
                <a:gd name="T42" fmla="*/ 169 w 186"/>
                <a:gd name="T43" fmla="*/ 135 h 186"/>
                <a:gd name="T44" fmla="*/ 9 w 186"/>
                <a:gd name="T45" fmla="*/ 26 h 186"/>
                <a:gd name="T46" fmla="*/ 178 w 186"/>
                <a:gd name="T47" fmla="*/ 17 h 186"/>
                <a:gd name="T48" fmla="*/ 38 w 186"/>
                <a:gd name="T49" fmla="*/ 119 h 186"/>
                <a:gd name="T50" fmla="*/ 152 w 186"/>
                <a:gd name="T51" fmla="*/ 114 h 186"/>
                <a:gd name="T52" fmla="*/ 151 w 186"/>
                <a:gd name="T53" fmla="*/ 112 h 186"/>
                <a:gd name="T54" fmla="*/ 126 w 186"/>
                <a:gd name="T55" fmla="*/ 78 h 186"/>
                <a:gd name="T56" fmla="*/ 120 w 186"/>
                <a:gd name="T57" fmla="*/ 78 h 186"/>
                <a:gd name="T58" fmla="*/ 75 w 186"/>
                <a:gd name="T59" fmla="*/ 61 h 186"/>
                <a:gd name="T60" fmla="*/ 69 w 186"/>
                <a:gd name="T61" fmla="*/ 61 h 186"/>
                <a:gd name="T62" fmla="*/ 35 w 186"/>
                <a:gd name="T63" fmla="*/ 112 h 186"/>
                <a:gd name="T64" fmla="*/ 34 w 186"/>
                <a:gd name="T65" fmla="*/ 114 h 186"/>
                <a:gd name="T66" fmla="*/ 73 w 186"/>
                <a:gd name="T67" fmla="*/ 70 h 186"/>
                <a:gd name="T68" fmla="*/ 106 w 186"/>
                <a:gd name="T69" fmla="*/ 102 h 186"/>
                <a:gd name="T70" fmla="*/ 122 w 186"/>
                <a:gd name="T71" fmla="*/ 87 h 186"/>
                <a:gd name="T72" fmla="*/ 46 w 186"/>
                <a:gd name="T73" fmla="*/ 11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86">
                  <a:moveTo>
                    <a:pt x="140" y="68"/>
                  </a:moveTo>
                  <a:cubicBezTo>
                    <a:pt x="147" y="68"/>
                    <a:pt x="152" y="62"/>
                    <a:pt x="152" y="55"/>
                  </a:cubicBezTo>
                  <a:cubicBezTo>
                    <a:pt x="152" y="48"/>
                    <a:pt x="147" y="43"/>
                    <a:pt x="140" y="43"/>
                  </a:cubicBezTo>
                  <a:cubicBezTo>
                    <a:pt x="133" y="43"/>
                    <a:pt x="127" y="48"/>
                    <a:pt x="127" y="55"/>
                  </a:cubicBezTo>
                  <a:cubicBezTo>
                    <a:pt x="127" y="62"/>
                    <a:pt x="133" y="68"/>
                    <a:pt x="140" y="68"/>
                  </a:cubicBezTo>
                  <a:close/>
                  <a:moveTo>
                    <a:pt x="140" y="51"/>
                  </a:moveTo>
                  <a:cubicBezTo>
                    <a:pt x="142" y="51"/>
                    <a:pt x="144" y="53"/>
                    <a:pt x="144" y="55"/>
                  </a:cubicBezTo>
                  <a:cubicBezTo>
                    <a:pt x="144" y="58"/>
                    <a:pt x="142" y="60"/>
                    <a:pt x="140" y="60"/>
                  </a:cubicBezTo>
                  <a:cubicBezTo>
                    <a:pt x="137" y="60"/>
                    <a:pt x="135" y="58"/>
                    <a:pt x="135" y="55"/>
                  </a:cubicBezTo>
                  <a:cubicBezTo>
                    <a:pt x="135" y="53"/>
                    <a:pt x="137" y="51"/>
                    <a:pt x="140" y="51"/>
                  </a:cubicBezTo>
                  <a:close/>
                  <a:moveTo>
                    <a:pt x="178" y="9"/>
                  </a:moveTo>
                  <a:cubicBezTo>
                    <a:pt x="102" y="9"/>
                    <a:pt x="102" y="9"/>
                    <a:pt x="102" y="9"/>
                  </a:cubicBezTo>
                  <a:cubicBezTo>
                    <a:pt x="102" y="4"/>
                    <a:pt x="98" y="0"/>
                    <a:pt x="93" y="0"/>
                  </a:cubicBezTo>
                  <a:cubicBezTo>
                    <a:pt x="89" y="0"/>
                    <a:pt x="85" y="4"/>
                    <a:pt x="8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0" y="13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9" y="140"/>
                    <a:pt x="13" y="144"/>
                    <a:pt x="17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65" y="179"/>
                    <a:pt x="65" y="179"/>
                    <a:pt x="65" y="179"/>
                  </a:cubicBezTo>
                  <a:cubicBezTo>
                    <a:pt x="64" y="180"/>
                    <a:pt x="64" y="181"/>
                    <a:pt x="64" y="182"/>
                  </a:cubicBezTo>
                  <a:cubicBezTo>
                    <a:pt x="64" y="184"/>
                    <a:pt x="66" y="186"/>
                    <a:pt x="68" y="186"/>
                  </a:cubicBezTo>
                  <a:cubicBezTo>
                    <a:pt x="69" y="186"/>
                    <a:pt x="70" y="186"/>
                    <a:pt x="71" y="185"/>
                  </a:cubicBezTo>
                  <a:cubicBezTo>
                    <a:pt x="93" y="163"/>
                    <a:pt x="93" y="163"/>
                    <a:pt x="93" y="163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6"/>
                    <a:pt x="117" y="186"/>
                    <a:pt x="119" y="186"/>
                  </a:cubicBezTo>
                  <a:cubicBezTo>
                    <a:pt x="121" y="186"/>
                    <a:pt x="123" y="184"/>
                    <a:pt x="123" y="182"/>
                  </a:cubicBezTo>
                  <a:cubicBezTo>
                    <a:pt x="123" y="181"/>
                    <a:pt x="122" y="180"/>
                    <a:pt x="122" y="179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169" y="144"/>
                    <a:pt x="169" y="144"/>
                    <a:pt x="169" y="144"/>
                  </a:cubicBezTo>
                  <a:cubicBezTo>
                    <a:pt x="174" y="144"/>
                    <a:pt x="178" y="140"/>
                    <a:pt x="178" y="135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82" y="34"/>
                    <a:pt x="186" y="30"/>
                    <a:pt x="186" y="2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6" y="13"/>
                    <a:pt x="182" y="9"/>
                    <a:pt x="178" y="9"/>
                  </a:cubicBezTo>
                  <a:close/>
                  <a:moveTo>
                    <a:pt x="169" y="135"/>
                  </a:moveTo>
                  <a:cubicBezTo>
                    <a:pt x="17" y="135"/>
                    <a:pt x="17" y="135"/>
                    <a:pt x="17" y="1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9" y="34"/>
                    <a:pt x="169" y="34"/>
                    <a:pt x="169" y="34"/>
                  </a:cubicBezTo>
                  <a:lnTo>
                    <a:pt x="169" y="135"/>
                  </a:lnTo>
                  <a:close/>
                  <a:moveTo>
                    <a:pt x="17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8" y="17"/>
                    <a:pt x="178" y="17"/>
                    <a:pt x="178" y="17"/>
                  </a:cubicBezTo>
                  <a:lnTo>
                    <a:pt x="178" y="26"/>
                  </a:lnTo>
                  <a:close/>
                  <a:moveTo>
                    <a:pt x="38" y="119"/>
                  </a:moveTo>
                  <a:cubicBezTo>
                    <a:pt x="148" y="119"/>
                    <a:pt x="148" y="119"/>
                    <a:pt x="148" y="119"/>
                  </a:cubicBezTo>
                  <a:cubicBezTo>
                    <a:pt x="150" y="119"/>
                    <a:pt x="152" y="117"/>
                    <a:pt x="152" y="114"/>
                  </a:cubicBezTo>
                  <a:cubicBezTo>
                    <a:pt x="152" y="113"/>
                    <a:pt x="152" y="113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5" y="77"/>
                    <a:pt x="124" y="76"/>
                    <a:pt x="123" y="76"/>
                  </a:cubicBezTo>
                  <a:cubicBezTo>
                    <a:pt x="122" y="76"/>
                    <a:pt x="121" y="77"/>
                    <a:pt x="120" y="78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4" y="60"/>
                    <a:pt x="73" y="60"/>
                    <a:pt x="72" y="60"/>
                  </a:cubicBezTo>
                  <a:cubicBezTo>
                    <a:pt x="71" y="60"/>
                    <a:pt x="69" y="60"/>
                    <a:pt x="69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4" y="113"/>
                    <a:pt x="34" y="114"/>
                    <a:pt x="34" y="114"/>
                  </a:cubicBezTo>
                  <a:cubicBezTo>
                    <a:pt x="34" y="117"/>
                    <a:pt x="36" y="119"/>
                    <a:pt x="38" y="119"/>
                  </a:cubicBezTo>
                  <a:close/>
                  <a:moveTo>
                    <a:pt x="73" y="70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4" y="101"/>
                    <a:pt x="105" y="102"/>
                    <a:pt x="106" y="102"/>
                  </a:cubicBezTo>
                  <a:cubicBezTo>
                    <a:pt x="107" y="102"/>
                    <a:pt x="108" y="101"/>
                    <a:pt x="109" y="101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46" y="110"/>
                    <a:pt x="46" y="110"/>
                    <a:pt x="46" y="110"/>
                  </a:cubicBezTo>
                  <a:lnTo>
                    <a:pt x="73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 dirty="0">
                <a:solidFill>
                  <a:srgbClr val="3A8FB7"/>
                </a:solidFill>
              </a:endParaRPr>
            </a:p>
          </p:txBody>
        </p:sp>
      </p:grpSp>
      <p:sp>
        <p:nvSpPr>
          <p:cNvPr id="37" name="Rectangle 5"/>
          <p:cNvSpPr/>
          <p:nvPr/>
        </p:nvSpPr>
        <p:spPr>
          <a:xfrm>
            <a:off x="3185652" y="1624508"/>
            <a:ext cx="4129548" cy="93433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zh-CN" altLang="en-US" sz="4400" b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数据结构</a:t>
            </a:r>
            <a:endParaRPr lang="zh-CN" altLang="en-US" sz="4400" b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13023" y="43700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文件数据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25355" y="4370079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相册数据</a:t>
            </a:r>
            <a:endParaRPr lang="en-US" altLang="zh-CN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相</a:t>
            </a:r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薄</a:t>
            </a:r>
            <a:endParaRPr lang="en-US" altLang="zh-CN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时间轴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67409" y="4370079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系统</a:t>
            </a:r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设置</a:t>
            </a:r>
            <a:endParaRPr lang="en-US" altLang="zh-CN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设备</a:t>
            </a:r>
            <a:endParaRPr lang="en-US" altLang="zh-CN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家庭</a:t>
            </a:r>
            <a:endParaRPr lang="en-US" altLang="zh-CN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安全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37389" y="4374536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智能</a:t>
            </a:r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数据</a:t>
            </a:r>
            <a:endParaRPr lang="en-US" altLang="zh-CN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足迹</a:t>
            </a:r>
            <a:endParaRPr lang="en-US" altLang="zh-CN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回忆</a:t>
            </a:r>
            <a:endParaRPr lang="en-US" altLang="zh-CN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人物</a:t>
            </a:r>
            <a:endParaRPr lang="zh-CN" altLang="en-US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507696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996" y="419101"/>
            <a:ext cx="710211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 err="1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AO.space</a:t>
            </a:r>
            <a:r>
              <a:rPr lang="zh-CN" altLang="en-US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en-US" altLang="zh-CN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WEB</a:t>
            </a:r>
            <a:r>
              <a:rPr lang="zh-CN" altLang="en-US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端离线缓存设计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" name="Rectangle 5"/>
          <p:cNvSpPr/>
          <p:nvPr/>
        </p:nvSpPr>
        <p:spPr>
          <a:xfrm>
            <a:off x="3185652" y="1624508"/>
            <a:ext cx="4129548" cy="93433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zh-CN" altLang="en-US" sz="4400" b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流程设计</a:t>
            </a:r>
            <a:endParaRPr lang="zh-CN" altLang="en-US" sz="4400" b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82368" y="46469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启动流程</a:t>
            </a:r>
            <a:endParaRPr lang="zh-CN" altLang="en-US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00471" y="46702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操作事件流程</a:t>
            </a:r>
            <a:endParaRPr lang="zh-CN" altLang="en-US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42472" y="464810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任务处理流程</a:t>
            </a:r>
            <a:endParaRPr lang="zh-CN" altLang="en-US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3" name="Picture 2" descr="D:\new-project\portal\community社区\articles文章\20231009IndexedDB\assets\start_f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13" y="2678896"/>
            <a:ext cx="2942305" cy="176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new-project\portal\community社区\articles文章\20231009IndexedDB\assets\oper_fl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99" y="2671689"/>
            <a:ext cx="2711967" cy="176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new-project\portal\community社区\articles文章\20231009IndexedDB\assets\job_fl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44" y="2671689"/>
            <a:ext cx="2442552" cy="176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57098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996" y="419101"/>
            <a:ext cx="710211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AO.space</a:t>
            </a:r>
            <a:r>
              <a:rPr lang="zh-CN" altLang="en-US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en-US" altLang="zh-CN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WEB</a:t>
            </a:r>
            <a:r>
              <a:rPr lang="zh-CN" altLang="en-US" sz="4800" i="1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端离线缓存设计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6633" y="156332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启动流程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9871" y="2204883"/>
            <a:ext cx="31782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触发事件</a:t>
            </a:r>
            <a:r>
              <a:rPr lang="zh-CN" altLang="en-US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en-US" altLang="zh-CN" sz="1400" dirty="0" smtClean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第一次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WEB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端加载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数据不一致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页面刷新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en-US" altLang="zh-CN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CN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全局缓存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Key</a:t>
            </a:r>
            <a:r>
              <a:rPr lang="zh-CN" altLang="en-US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是否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存在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?</a:t>
            </a:r>
            <a:endParaRPr lang="en-US" altLang="zh-CN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如果不存在则执行全局初始化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否则执行增量同步任务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全局同步流程加锁，防止重复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en-US" altLang="zh-CN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是否存在未执行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任务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?</a:t>
            </a:r>
            <a:endParaRPr lang="en-US" altLang="zh-CN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有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则执行</a:t>
            </a:r>
            <a:r>
              <a:rPr lang="zh-CN" altLang="en-US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未执行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任务，直到全部执行完毕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删除任务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数据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endParaRPr lang="en-US" altLang="zh-CN" sz="1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执行全局</a:t>
            </a: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初始化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设置全局缓存</a:t>
            </a:r>
            <a:r>
              <a:rPr lang="en-US" altLang="zh-CN" sz="1400" dirty="0" smtClean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Key;</a:t>
            </a:r>
          </a:p>
        </p:txBody>
      </p:sp>
      <p:pic>
        <p:nvPicPr>
          <p:cNvPr id="1026" name="Picture 2" descr="D:\new-project\portal\community社区\articles文章\20231009IndexedDB\assets\start_f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80" y="1794161"/>
            <a:ext cx="6027021" cy="362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1679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7ef33ad-325e-480b-bfea-46684073dd51"/>
  <p:tag name="COMMONDATA" val="eyJoZGlkIjoiOGU3NzUzOGI1MzE5NDVhYzhlYTAxN2E5YWM2ZDEzN2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877</Words>
  <Application>Microsoft Office PowerPoint</Application>
  <PresentationFormat>自定义</PresentationFormat>
  <Paragraphs>159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IndexedDB 在Web前端离线缓存设计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z</cp:lastModifiedBy>
  <cp:revision>184</cp:revision>
  <dcterms:created xsi:type="dcterms:W3CDTF">2022-06-28T09:26:00Z</dcterms:created>
  <dcterms:modified xsi:type="dcterms:W3CDTF">2023-10-26T04:30:35Z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C8A33F8E81B9421595D2527E982A8F26_13</vt:lpwstr>
  </property>
  <property fmtid="{D5CDD505-2E9C-101B-9397-08002B2CF9AE}" pid="3" name="KSOProductBuildVer">
    <vt:lpwstr>2052-11.1.0.12155</vt:lpwstr>
  </property>
</Properties>
</file>