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8" r:id="rId4"/>
    <p:sldId id="854" r:id="rId5"/>
    <p:sldId id="844" r:id="rId7"/>
    <p:sldId id="862" r:id="rId8"/>
    <p:sldId id="871" r:id="rId9"/>
    <p:sldId id="855" r:id="rId10"/>
    <p:sldId id="850" r:id="rId11"/>
    <p:sldId id="864" r:id="rId12"/>
    <p:sldId id="863" r:id="rId13"/>
    <p:sldId id="872" r:id="rId14"/>
    <p:sldId id="869" r:id="rId15"/>
    <p:sldId id="866" r:id="rId16"/>
    <p:sldId id="870" r:id="rId17"/>
    <p:sldId id="845" r:id="rId18"/>
    <p:sldId id="857" r:id="rId19"/>
    <p:sldId id="860" r:id="rId20"/>
    <p:sldId id="859" r:id="rId21"/>
    <p:sldId id="849"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185"/>
    <a:srgbClr val="A5D7F2"/>
    <a:srgbClr val="FFE5CB"/>
    <a:srgbClr val="6EAAC6"/>
    <a:srgbClr val="5AB0D8"/>
    <a:srgbClr val="36A9E3"/>
    <a:srgbClr val="B7DFF4"/>
    <a:srgbClr val="3B87B0"/>
    <a:srgbClr val="FFF0E1"/>
    <a:srgbClr val="FFD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07" d="100"/>
          <a:sy n="107" d="100"/>
        </p:scale>
        <p:origin x="7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8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C20CB-3250-4EB1-88FD-D95887C63C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F1ADF-B09C-4EA2-B027-1DD176C989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6.xml"/><Relationship Id="rId7" Type="http://schemas.openxmlformats.org/officeDocument/2006/relationships/image" Target="../media/image2.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7" name="图片 6" descr="图片1"/>
          <p:cNvPicPr>
            <a:picLocks noChangeAspect="1"/>
          </p:cNvPicPr>
          <p:nvPr userDrawn="1"/>
        </p:nvPicPr>
        <p:blipFill>
          <a:blip r:embed="rId2">
            <a:alphaModFix amt="23000"/>
          </a:blip>
          <a:stretch>
            <a:fillRect/>
          </a:stretch>
        </p:blipFill>
        <p:spPr>
          <a:xfrm>
            <a:off x="3770630" y="0"/>
            <a:ext cx="842137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703A48-C316-4AA3-8E4E-4433376E065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5703A48-C316-4AA3-8E4E-4433376E065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703A48-C316-4AA3-8E4E-4433376E065D}" type="slidenum">
              <a:rPr lang="zh-CN" altLang="en-US" smtClean="0"/>
            </a:fld>
            <a:endParaRPr lang="zh-CN" altLang="en-US"/>
          </a:p>
        </p:txBody>
      </p:sp>
      <p:sp>
        <p:nvSpPr>
          <p:cNvPr id="18" name="Rectangle 50"/>
          <p:cNvSpPr/>
          <p:nvPr userDrawn="1">
            <p:custDataLst>
              <p:tags r:id="rId2"/>
            </p:custDataLst>
          </p:nvPr>
        </p:nvSpPr>
        <p:spPr>
          <a:xfrm>
            <a:off x="1011945" y="3774594"/>
            <a:ext cx="2861945" cy="1383665"/>
          </a:xfrm>
          <a:prstGeom prst="rect">
            <a:avLst/>
          </a:prstGeom>
        </p:spPr>
        <p:txBody>
          <a:bodyPr wrap="none">
            <a:spAutoFit/>
          </a:bodyPr>
          <a:lstStyle/>
          <a:p>
            <a:pPr algn="l">
              <a:lnSpc>
                <a:spcPct val="150000"/>
              </a:lnSpc>
            </a:pPr>
            <a:r>
              <a:rPr lang="zh-CN" alt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rPr>
              <a:t>微信公众号：开源社</a:t>
            </a:r>
            <a:r>
              <a:rPr 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rPr>
              <a:t>KAIYUANSHE</a:t>
            </a:r>
            <a:endParaRPr 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endParaRPr>
          </a:p>
          <a:p>
            <a:pPr algn="l">
              <a:lnSpc>
                <a:spcPct val="150000"/>
              </a:lnSpc>
            </a:pPr>
            <a:r>
              <a:rPr lang="zh-CN" alt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rPr>
              <a:t>视频号：开源社</a:t>
            </a:r>
            <a:r>
              <a:rPr 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rPr>
              <a:t>KAIYUANSHE</a:t>
            </a:r>
            <a:endParaRPr 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endParaRPr>
          </a:p>
          <a:p>
            <a:pPr algn="l">
              <a:lnSpc>
                <a:spcPct val="150000"/>
              </a:lnSpc>
            </a:pPr>
            <a:r>
              <a:rPr lang="zh-CN" alt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rPr>
              <a:t>新浪微博：开源社</a:t>
            </a:r>
            <a:endParaRPr lang="zh-CN" alt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endParaRPr>
          </a:p>
          <a:p>
            <a:pPr algn="l">
              <a:lnSpc>
                <a:spcPct val="150000"/>
              </a:lnSpc>
            </a:pPr>
            <a:r>
              <a:rPr 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rPr>
              <a:t>B</a:t>
            </a:r>
            <a:r>
              <a:rPr lang="zh-CN" alt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rPr>
              <a:t>站：</a:t>
            </a:r>
            <a:r>
              <a:rPr lang="zh-CN" alt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sym typeface="+mn-ea"/>
              </a:rPr>
              <a:t>开源社</a:t>
            </a:r>
            <a:r>
              <a:rPr 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sym typeface="+mn-ea"/>
              </a:rPr>
              <a:t>KAIYUANSHE</a:t>
            </a:r>
            <a:endParaRPr lang="zh-CN" alt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0" name="Rectangle 50"/>
          <p:cNvSpPr/>
          <p:nvPr userDrawn="1">
            <p:custDataLst>
              <p:tags r:id="rId3"/>
            </p:custDataLst>
          </p:nvPr>
        </p:nvSpPr>
        <p:spPr>
          <a:xfrm>
            <a:off x="4531809" y="3774594"/>
            <a:ext cx="2644140" cy="1383665"/>
          </a:xfrm>
          <a:prstGeom prst="rect">
            <a:avLst/>
          </a:prstGeom>
        </p:spPr>
        <p:txBody>
          <a:bodyPr wrap="none">
            <a:spAutoFit/>
          </a:bodyPr>
          <a:lstStyle/>
          <a:p>
            <a:pPr>
              <a:lnSpc>
                <a:spcPct val="150000"/>
              </a:lnSpc>
            </a:pPr>
            <a:r>
              <a:rPr lang="zh-CN" alt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rPr>
              <a:t>简书：开源社</a:t>
            </a:r>
            <a:endParaRPr lang="zh-CN" alt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rPr>
              <a:t>头条：开源社</a:t>
            </a:r>
            <a:endParaRPr lang="zh-CN" alt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en-US" altLang="zh-CN"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rPr>
              <a:t>Facebook</a:t>
            </a:r>
            <a:r>
              <a:rPr lang="zh-CN" alt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400" kern="1700" dirty="0" err="1">
                <a:solidFill>
                  <a:srgbClr val="445185"/>
                </a:solidFill>
                <a:latin typeface="阿里巴巴普惠体 R" panose="00020600040101010101" charset="-122"/>
                <a:ea typeface="阿里巴巴普惠体 R" panose="00020600040101010101" charset="-122"/>
                <a:cs typeface="阿里巴巴普惠体 R" panose="00020600040101010101" charset="-122"/>
              </a:rPr>
              <a:t>KaiyuansheChina</a:t>
            </a:r>
            <a:endParaRPr lang="en-US" altLang="zh-CN"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en-US" altLang="zh-CN"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rPr>
              <a:t>Twitter</a:t>
            </a:r>
            <a:r>
              <a:rPr lang="zh-CN" altLang="en-US"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rPr>
              <a:t>：开源社</a:t>
            </a:r>
            <a:r>
              <a:rPr lang="en-US" altLang="zh-CN"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rPr>
              <a:t>KAIYUANSHE</a:t>
            </a:r>
            <a:endParaRPr lang="en-US" altLang="zh-CN" sz="1400" kern="1700" dirty="0">
              <a:solidFill>
                <a:srgbClr val="445185"/>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0" name="组合 29"/>
          <p:cNvGrpSpPr/>
          <p:nvPr userDrawn="1"/>
        </p:nvGrpSpPr>
        <p:grpSpPr>
          <a:xfrm>
            <a:off x="8078470" y="3173095"/>
            <a:ext cx="1470025" cy="2292130"/>
            <a:chOff x="15532" y="5341"/>
            <a:chExt cx="2488" cy="3878"/>
          </a:xfrm>
        </p:grpSpPr>
        <p:sp>
          <p:nvSpPr>
            <p:cNvPr id="5" name="矩形 4"/>
            <p:cNvSpPr/>
            <p:nvPr>
              <p:custDataLst>
                <p:tags r:id="rId4"/>
              </p:custDataLst>
            </p:nvPr>
          </p:nvSpPr>
          <p:spPr>
            <a:xfrm>
              <a:off x="15583" y="6358"/>
              <a:ext cx="2371" cy="2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5"/>
              </p:custDataLst>
            </p:nvPr>
          </p:nvSpPr>
          <p:spPr>
            <a:xfrm>
              <a:off x="15532" y="8804"/>
              <a:ext cx="2488" cy="415"/>
            </a:xfrm>
            <a:prstGeom prst="rect">
              <a:avLst/>
            </a:prstGeom>
            <a:noFill/>
          </p:spPr>
          <p:txBody>
            <a:bodyPr wrap="square" rtlCol="0">
              <a:spAutoFit/>
            </a:bodyPr>
            <a:lstStyle/>
            <a:p>
              <a:pPr algn="ctr"/>
              <a:r>
                <a:rPr lang="zh-CN" altLang="en-US" sz="1000" dirty="0">
                  <a:solidFill>
                    <a:srgbClr val="445185"/>
                  </a:solidFill>
                  <a:latin typeface="阿里巴巴普惠体 R" panose="00020600040101010101" charset="-122"/>
                  <a:ea typeface="阿里巴巴普惠体 R" panose="00020600040101010101" charset="-122"/>
                </a:rPr>
                <a:t>扫码关注开源社公众号</a:t>
              </a:r>
              <a:endParaRPr lang="zh-CN" altLang="en-US" sz="1000" dirty="0">
                <a:solidFill>
                  <a:srgbClr val="445185"/>
                </a:solidFill>
                <a:latin typeface="阿里巴巴普惠体 R" panose="00020600040101010101" charset="-122"/>
                <a:ea typeface="阿里巴巴普惠体 R" panose="00020600040101010101" charset="-122"/>
              </a:endParaRPr>
            </a:p>
          </p:txBody>
        </p:sp>
        <p:pic>
          <p:nvPicPr>
            <p:cNvPr id="38" name="图片 37"/>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15612" y="6380"/>
              <a:ext cx="2334" cy="2334"/>
            </a:xfrm>
            <a:prstGeom prst="rect">
              <a:avLst/>
            </a:prstGeom>
          </p:spPr>
        </p:pic>
        <p:pic>
          <p:nvPicPr>
            <p:cNvPr id="14" name="图片 13" descr="小O"/>
            <p:cNvPicPr>
              <a:picLocks noChangeAspect="1"/>
            </p:cNvPicPr>
            <p:nvPr>
              <p:custDataLst>
                <p:tags r:id="rId8"/>
              </p:custDataLst>
            </p:nvPr>
          </p:nvPicPr>
          <p:blipFill>
            <a:blip r:embed="rId9"/>
            <a:stretch>
              <a:fillRect/>
            </a:stretch>
          </p:blipFill>
          <p:spPr>
            <a:xfrm rot="20940000">
              <a:off x="16312" y="5341"/>
              <a:ext cx="980" cy="110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703A48-C316-4AA3-8E4E-4433376E065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703A48-C316-4AA3-8E4E-4433376E065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9A3A-7869-41F2-BAD1-8578154A79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03A48-C316-4AA3-8E4E-4433376E065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4.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tags" Target="../tags/tag40.xml"/><Relationship Id="rId4" Type="http://schemas.openxmlformats.org/officeDocument/2006/relationships/image" Target="../media/image5.png"/><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tags" Target="../tags/tag43.xml"/><Relationship Id="rId4" Type="http://schemas.openxmlformats.org/officeDocument/2006/relationships/image" Target="../media/image5.png"/><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7.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tags" Target="../tags/tag52.xml"/><Relationship Id="rId4" Type="http://schemas.openxmlformats.org/officeDocument/2006/relationships/image" Target="../media/image5.png"/><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18.png"/><Relationship Id="rId5" Type="http://schemas.openxmlformats.org/officeDocument/2006/relationships/tags" Target="../tags/tag55.xml"/><Relationship Id="rId4" Type="http://schemas.openxmlformats.org/officeDocument/2006/relationships/image" Target="../media/image8.png"/><Relationship Id="rId3" Type="http://schemas.openxmlformats.org/officeDocument/2006/relationships/tags" Target="../tags/tag54.xml"/><Relationship Id="rId2" Type="http://schemas.openxmlformats.org/officeDocument/2006/relationships/image" Target="../media/image5.png"/><Relationship Id="rId1" Type="http://schemas.openxmlformats.org/officeDocument/2006/relationships/tags" Target="../tags/tag53.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image" Target="../media/image7.png"/><Relationship Id="rId5" Type="http://schemas.openxmlformats.org/officeDocument/2006/relationships/tags" Target="../tags/tag58.xml"/><Relationship Id="rId4" Type="http://schemas.openxmlformats.org/officeDocument/2006/relationships/image" Target="../media/image6.png"/><Relationship Id="rId3" Type="http://schemas.openxmlformats.org/officeDocument/2006/relationships/tags" Target="../tags/tag57.xml"/><Relationship Id="rId2" Type="http://schemas.openxmlformats.org/officeDocument/2006/relationships/image" Target="../media/image5.png"/><Relationship Id="rId10" Type="http://schemas.openxmlformats.org/officeDocument/2006/relationships/notesSlide" Target="../notesSlides/notesSlide4.xml"/><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tags" Target="../tags/tag65.xml"/><Relationship Id="rId6" Type="http://schemas.openxmlformats.org/officeDocument/2006/relationships/image" Target="../media/image5.png"/><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tags" Target="../tags/tag69.xml"/><Relationship Id="rId5" Type="http://schemas.openxmlformats.org/officeDocument/2006/relationships/image" Target="../media/image5.png"/><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0"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image" Target="../media/image8.png"/><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5.png"/><Relationship Id="rId2" Type="http://schemas.openxmlformats.org/officeDocument/2006/relationships/tags" Target="../tags/tag71.xml"/><Relationship Id="rId18" Type="http://schemas.openxmlformats.org/officeDocument/2006/relationships/notesSlide" Target="../notesSlides/notesSlide5.xml"/><Relationship Id="rId17" Type="http://schemas.openxmlformats.org/officeDocument/2006/relationships/slideLayout" Target="../slideLayouts/slideLayout7.xml"/><Relationship Id="rId16" Type="http://schemas.openxmlformats.org/officeDocument/2006/relationships/image" Target="../media/image20.png"/><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image" Target="../media/image9.png"/><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70.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image" Target="../media/image5.png"/><Relationship Id="rId5" Type="http://schemas.openxmlformats.org/officeDocument/2006/relationships/tags" Target="../tags/tag9.xml"/><Relationship Id="rId4" Type="http://schemas.openxmlformats.org/officeDocument/2006/relationships/image" Target="../media/image3.png"/><Relationship Id="rId3" Type="http://schemas.openxmlformats.org/officeDocument/2006/relationships/tags" Target="../tags/tag8.xml"/><Relationship Id="rId2" Type="http://schemas.openxmlformats.org/officeDocument/2006/relationships/image" Target="../media/image6.png"/><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image" Target="../media/image7.png"/><Relationship Id="rId5" Type="http://schemas.openxmlformats.org/officeDocument/2006/relationships/tags" Target="../tags/tag14.xml"/><Relationship Id="rId4" Type="http://schemas.openxmlformats.org/officeDocument/2006/relationships/image" Target="../media/image6.png"/><Relationship Id="rId3" Type="http://schemas.openxmlformats.org/officeDocument/2006/relationships/tags" Target="../tags/tag13.xml"/><Relationship Id="rId2" Type="http://schemas.openxmlformats.org/officeDocument/2006/relationships/image" Target="../media/image5.png"/><Relationship Id="rId10" Type="http://schemas.openxmlformats.org/officeDocument/2006/relationships/notesSlide" Target="../notesSlides/notesSlide1.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tags" Target="../tags/tag19.xml"/><Relationship Id="rId4" Type="http://schemas.openxmlformats.org/officeDocument/2006/relationships/image" Target="../media/image5.png"/><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tags" Target="../tags/tag22.xml"/><Relationship Id="rId4" Type="http://schemas.openxmlformats.org/officeDocument/2006/relationships/image" Target="../media/image5.png"/><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tags" Target="../tags/tag25.xml"/><Relationship Id="rId4" Type="http://schemas.openxmlformats.org/officeDocument/2006/relationships/image" Target="../media/image5.png"/><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image" Target="../media/image7.png"/><Relationship Id="rId5" Type="http://schemas.openxmlformats.org/officeDocument/2006/relationships/tags" Target="../tags/tag28.xml"/><Relationship Id="rId4" Type="http://schemas.openxmlformats.org/officeDocument/2006/relationships/image" Target="../media/image6.png"/><Relationship Id="rId3" Type="http://schemas.openxmlformats.org/officeDocument/2006/relationships/tags" Target="../tags/tag27.xml"/><Relationship Id="rId2" Type="http://schemas.openxmlformats.org/officeDocument/2006/relationships/image" Target="../media/image5.png"/><Relationship Id="rId10" Type="http://schemas.openxmlformats.org/officeDocument/2006/relationships/notesSlide" Target="../notesSlides/notesSlide2.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3.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tags" Target="../tags/tag33.xml"/><Relationship Id="rId4" Type="http://schemas.openxmlformats.org/officeDocument/2006/relationships/image" Target="../media/image5.png"/><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7.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tags" Target="../tags/tag36.xml"/><Relationship Id="rId4" Type="http://schemas.openxmlformats.org/officeDocument/2006/relationships/image" Target="../media/image5.png"/><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ctrTitle"/>
          </p:nvPr>
        </p:nvSpPr>
        <p:spPr>
          <a:xfrm>
            <a:off x="641985" y="1557020"/>
            <a:ext cx="7914005" cy="1871980"/>
          </a:xfrm>
        </p:spPr>
        <p:txBody>
          <a:bodyPr>
            <a:normAutofit fontScale="90000"/>
          </a:bodyPr>
          <a:lstStyle/>
          <a:p>
            <a:pPr algn="l">
              <a:lnSpc>
                <a:spcPct val="100000"/>
              </a:lnSpc>
            </a:pPr>
            <a:r>
              <a:rPr b="1"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开源湖仓管理系统-Amoro</a:t>
            </a:r>
            <a:endParaRPr b="1" dirty="0">
              <a:solidFill>
                <a:srgbClr val="363E7D"/>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2" name="文本框 11"/>
          <p:cNvSpPr txBox="1"/>
          <p:nvPr/>
        </p:nvSpPr>
        <p:spPr>
          <a:xfrm>
            <a:off x="3476864" y="6080723"/>
            <a:ext cx="2913215" cy="275590"/>
          </a:xfrm>
          <a:prstGeom prst="rect">
            <a:avLst/>
          </a:prstGeom>
          <a:noFill/>
        </p:spPr>
        <p:txBody>
          <a:bodyPr wrap="square" rtlCol="0">
            <a:spAutoFit/>
          </a:bodyPr>
          <a:lstStyle/>
          <a:p>
            <a:r>
              <a:rPr lang="zh-CN" altLang="en-US" sz="1200" dirty="0">
                <a:solidFill>
                  <a:srgbClr val="363E7D"/>
                </a:solidFill>
                <a:latin typeface="阿里巴巴普惠体 R" panose="00020600040101010101" charset="-122"/>
                <a:ea typeface="阿里巴巴普惠体 R" panose="00020600040101010101" charset="-122"/>
              </a:rPr>
              <a:t>开源：川流不息、山海相映</a:t>
            </a:r>
            <a:endParaRPr lang="zh-CN" altLang="en-US" sz="1200" dirty="0">
              <a:solidFill>
                <a:srgbClr val="363E7D"/>
              </a:solidFill>
              <a:latin typeface="阿里巴巴普惠体 R" panose="00020600040101010101" charset="-122"/>
              <a:ea typeface="阿里巴巴普惠体 R" panose="00020600040101010101" charset="-122"/>
            </a:endParaRPr>
          </a:p>
        </p:txBody>
      </p:sp>
      <p:sp>
        <p:nvSpPr>
          <p:cNvPr id="14" name="副标题 13"/>
          <p:cNvSpPr>
            <a:spLocks noGrp="1"/>
          </p:cNvSpPr>
          <p:nvPr>
            <p:ph type="subTitle" idx="1"/>
          </p:nvPr>
        </p:nvSpPr>
        <p:spPr>
          <a:xfrm>
            <a:off x="702310" y="3870913"/>
            <a:ext cx="6416117" cy="482895"/>
          </a:xfrm>
        </p:spPr>
        <p:txBody>
          <a:bodyPr>
            <a:normAutofit/>
          </a:bodyPr>
          <a:lstStyle/>
          <a:p>
            <a:pPr algn="l"/>
            <a:r>
              <a:rPr lang="zh-CN" altLang="en-US" b="1"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陈政羽</a:t>
            </a:r>
            <a:r>
              <a:rPr lang="en-US" altLang="zh-CN" b="1"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 </a:t>
            </a:r>
            <a:r>
              <a:rPr lang="en-US" altLang="zh-CN" b="1" dirty="0" err="1">
                <a:solidFill>
                  <a:srgbClr val="363E7D"/>
                </a:solidFill>
                <a:latin typeface="阿里巴巴普惠体 R" panose="00020600040101010101" charset="-122"/>
                <a:ea typeface="阿里巴巴普惠体 R" panose="00020600040101010101" charset="-122"/>
                <a:cs typeface="阿里巴巴普惠体 R" panose="00020600040101010101" charset="-122"/>
                <a:sym typeface="+mn-ea"/>
              </a:rPr>
              <a:t>Amoro</a:t>
            </a:r>
            <a:r>
              <a:rPr lang="en-US" altLang="zh-CN" b="1" dirty="0">
                <a:solidFill>
                  <a:srgbClr val="363E7D"/>
                </a:solidFill>
                <a:latin typeface="阿里巴巴普惠体 R" panose="00020600040101010101" charset="-122"/>
                <a:ea typeface="阿里巴巴普惠体 R" panose="00020600040101010101" charset="-122"/>
                <a:cs typeface="阿里巴巴普惠体 R" panose="00020600040101010101" charset="-122"/>
                <a:sym typeface="+mn-ea"/>
              </a:rPr>
              <a:t> </a:t>
            </a:r>
            <a:r>
              <a:rPr lang="zh-CN" altLang="en-US" b="1"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社区贡献者</a:t>
            </a:r>
            <a:endParaRPr lang="zh-CN" altLang="en-US" b="1" dirty="0">
              <a:solidFill>
                <a:srgbClr val="363E7D"/>
              </a:solidFill>
              <a:latin typeface="阿里巴巴普惠体 R" panose="00020600040101010101" charset="-122"/>
              <a:ea typeface="阿里巴巴普惠体 R" panose="00020600040101010101" charset="-122"/>
              <a:cs typeface="阿里巴巴普惠体 R" panose="00020600040101010101" charset="-122"/>
            </a:endParaRPr>
          </a:p>
          <a:p>
            <a:pPr algn="l"/>
            <a:endParaRPr lang="zh-CN" altLang="en-US" b="1" dirty="0">
              <a:solidFill>
                <a:srgbClr val="363E7D"/>
              </a:solidFill>
              <a:latin typeface="阿里巴巴普惠体 R" panose="00020600040101010101" charset="-122"/>
              <a:ea typeface="阿里巴巴普惠体 R" panose="00020600040101010101" charset="-122"/>
              <a:cs typeface="阿里巴巴普惠体 R" panose="00020600040101010101" charset="-122"/>
            </a:endParaRPr>
          </a:p>
          <a:p>
            <a:pPr algn="l"/>
            <a:endParaRPr lang="zh-CN" altLang="en-US" b="1" dirty="0">
              <a:solidFill>
                <a:srgbClr val="363E7D"/>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8" name="图片 7" descr="LOGO"/>
          <p:cNvPicPr>
            <a:picLocks noChangeAspect="1"/>
          </p:cNvPicPr>
          <p:nvPr/>
        </p:nvPicPr>
        <p:blipFill>
          <a:blip r:embed="rId2"/>
          <a:stretch>
            <a:fillRect/>
          </a:stretch>
        </p:blipFill>
        <p:spPr>
          <a:xfrm>
            <a:off x="694055" y="564515"/>
            <a:ext cx="1902460" cy="640715"/>
          </a:xfrm>
          <a:prstGeom prst="rect">
            <a:avLst/>
          </a:prstGeom>
        </p:spPr>
      </p:pic>
      <p:sp>
        <p:nvSpPr>
          <p:cNvPr id="2" name="副标题 13"/>
          <p:cNvSpPr>
            <a:spLocks noGrp="1"/>
          </p:cNvSpPr>
          <p:nvPr/>
        </p:nvSpPr>
        <p:spPr>
          <a:xfrm>
            <a:off x="702310" y="4353513"/>
            <a:ext cx="6416117" cy="4828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l"/>
            <a:r>
              <a:rPr lang="en-US" altLang="zh-CN" b="1" dirty="0">
                <a:solidFill>
                  <a:srgbClr val="363E7D"/>
                </a:solidFill>
                <a:latin typeface="阿里巴巴普惠体 R" panose="00020600040101010101" charset="-122"/>
                <a:ea typeface="阿里巴巴普惠体 R" panose="00020600040101010101" charset="-122"/>
                <a:cs typeface="阿里巴巴普惠体 R" panose="00020600040101010101" charset="-122"/>
                <a:sym typeface="+mn-ea"/>
              </a:rPr>
              <a:t>&amp; </a:t>
            </a:r>
            <a:r>
              <a:rPr lang="en-US" altLang="zh-CN" b="1"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Apache Flink / Streampark </a:t>
            </a:r>
            <a:r>
              <a:rPr lang="zh-CN" altLang="en-US" b="1"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贡献者</a:t>
            </a:r>
            <a:r>
              <a:rPr lang="en-US" altLang="zh-CN" b="1"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 </a:t>
            </a:r>
            <a:endParaRPr lang="en-US" altLang="zh-CN" b="1" dirty="0">
              <a:solidFill>
                <a:srgbClr val="363E7D"/>
              </a:solidFill>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build="p"/>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pic>
        <p:nvPicPr>
          <p:cNvPr id="42" name="图片 41" descr="山5"/>
          <p:cNvPicPr>
            <a:picLocks noChangeAspect="1"/>
          </p:cNvPicPr>
          <p:nvPr/>
        </p:nvPicPr>
        <p:blipFill>
          <a:blip r:embed="rId1"/>
          <a:stretch>
            <a:fillRect/>
          </a:stretch>
        </p:blipFill>
        <p:spPr>
          <a:xfrm flipH="1">
            <a:off x="661035" y="5483860"/>
            <a:ext cx="3269615" cy="2165985"/>
          </a:xfrm>
          <a:prstGeom prst="rect">
            <a:avLst/>
          </a:prstGeom>
        </p:spPr>
      </p:pic>
      <p:sp>
        <p:nvSpPr>
          <p:cNvPr id="27" name="文本框 26"/>
          <p:cNvSpPr txBox="1"/>
          <p:nvPr/>
        </p:nvSpPr>
        <p:spPr>
          <a:xfrm>
            <a:off x="7835900" y="1458595"/>
            <a:ext cx="4138295" cy="4410075"/>
          </a:xfrm>
          <a:prstGeom prst="rect">
            <a:avLst/>
          </a:prstGeom>
          <a:noFill/>
        </p:spPr>
        <p:txBody>
          <a:bodyPr wrap="square">
            <a:noAutofit/>
          </a:bodyPr>
          <a:lstStyle/>
          <a:p>
            <a:pPr>
              <a:lnSpc>
                <a:spcPct val="150000"/>
              </a:lnSpc>
            </a:pPr>
            <a:r>
              <a:rPr lang="en-US" altLang="zh-CN" sz="1600" dirty="0">
                <a:solidFill>
                  <a:srgbClr val="445185"/>
                </a:solidFill>
                <a:latin typeface="阿里巴巴普惠体 R" panose="00020600040101010101" charset="-122"/>
                <a:ea typeface="阿里巴巴普惠体 R" panose="00020600040101010101" charset="-122"/>
              </a:rPr>
              <a:t>Minor</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a:solidFill>
                  <a:srgbClr val="445185"/>
                </a:solidFill>
                <a:latin typeface="阿里巴巴普惠体 R" panose="00020600040101010101" charset="-122"/>
                <a:ea typeface="阿里巴巴普惠体 R" panose="00020600040101010101" charset="-122"/>
              </a:rPr>
              <a:t>optimizing</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err="1">
                <a:solidFill>
                  <a:srgbClr val="445185"/>
                </a:solidFill>
                <a:latin typeface="阿里巴巴普惠体 R" panose="00020600040101010101" charset="-122"/>
                <a:ea typeface="阿里巴巴普惠体 R" panose="00020600040101010101" charset="-122"/>
              </a:rPr>
              <a:t>的目标是缓解读放大问题，这需要完成两</a:t>
            </a:r>
            <a:r>
              <a:rPr lang="zh-CN" altLang="en-US" sz="1600" dirty="0">
                <a:solidFill>
                  <a:srgbClr val="445185"/>
                </a:solidFill>
                <a:latin typeface="阿里巴巴普惠体 R" panose="00020600040101010101" charset="-122"/>
                <a:ea typeface="阿里巴巴普惠体 R" panose="00020600040101010101" charset="-122"/>
              </a:rPr>
              <a:t>类</a:t>
            </a:r>
            <a:r>
              <a:rPr lang="en-US" altLang="zh-CN" sz="1600" dirty="0" err="1">
                <a:solidFill>
                  <a:srgbClr val="445185"/>
                </a:solidFill>
                <a:latin typeface="阿里巴巴普惠体 R" panose="00020600040101010101" charset="-122"/>
                <a:ea typeface="阿里巴巴普惠体 R" panose="00020600040101010101" charset="-122"/>
              </a:rPr>
              <a:t>任务</a:t>
            </a:r>
            <a:r>
              <a:rPr lang="en-US" altLang="zh-CN" sz="1600" dirty="0">
                <a:solidFill>
                  <a:srgbClr val="445185"/>
                </a:solidFill>
                <a:latin typeface="阿里巴巴普惠体 R" panose="00020600040101010101" charset="-122"/>
                <a:ea typeface="阿里巴巴普惠体 R" panose="00020600040101010101" charset="-122"/>
              </a:rPr>
              <a:t>：</a:t>
            </a:r>
            <a:endParaRPr lang="en-US" altLang="zh-CN" sz="1600" dirty="0">
              <a:solidFill>
                <a:srgbClr val="445185"/>
              </a:solidFill>
              <a:latin typeface="阿里巴巴普惠体 R" panose="00020600040101010101" charset="-122"/>
              <a:ea typeface="阿里巴巴普惠体 R" panose="00020600040101010101" charset="-122"/>
            </a:endParaRPr>
          </a:p>
          <a:p>
            <a:pPr>
              <a:lnSpc>
                <a:spcPct val="150000"/>
              </a:lnSpc>
            </a:pPr>
            <a:endParaRPr lang="en-US" altLang="zh-CN" sz="1600" dirty="0">
              <a:solidFill>
                <a:srgbClr val="445185"/>
              </a:solidFill>
              <a:latin typeface="阿里巴巴普惠体 R" panose="00020600040101010101" charset="-122"/>
              <a:ea typeface="阿里巴巴普惠体 R" panose="00020600040101010101" charset="-122"/>
            </a:endParaRPr>
          </a:p>
          <a:p>
            <a:pPr marL="285750" indent="-285750">
              <a:lnSpc>
                <a:spcPct val="150000"/>
              </a:lnSpc>
              <a:buFont typeface="Arial" panose="020B0604020202090204" pitchFamily="34" charset="0"/>
              <a:buChar char="•"/>
            </a:pPr>
            <a:r>
              <a:rPr lang="zh-CN" altLang="en-US" sz="1600" dirty="0">
                <a:solidFill>
                  <a:srgbClr val="445185"/>
                </a:solidFill>
                <a:latin typeface="阿里巴巴普惠体 R" panose="00020600040101010101" charset="-122"/>
                <a:ea typeface="阿里巴巴普惠体 R" panose="00020600040101010101" charset="-122"/>
              </a:rPr>
              <a:t>尽快得将 </a:t>
            </a:r>
            <a:r>
              <a:rPr lang="en-US" altLang="zh-CN" sz="1600" dirty="0">
                <a:solidFill>
                  <a:srgbClr val="445185"/>
                </a:solidFill>
                <a:latin typeface="阿里巴巴普惠体 R" panose="00020600040101010101" charset="-122"/>
                <a:ea typeface="阿里巴巴普惠体 R" panose="00020600040101010101" charset="-122"/>
              </a:rPr>
              <a:t>fragment</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a:solidFill>
                  <a:srgbClr val="445185"/>
                </a:solidFill>
                <a:latin typeface="阿里巴巴普惠体 R" panose="00020600040101010101" charset="-122"/>
                <a:ea typeface="阿里巴巴普惠体 R" panose="00020600040101010101" charset="-122"/>
              </a:rPr>
              <a:t>file</a:t>
            </a:r>
            <a:r>
              <a:rPr lang="zh-CN" altLang="en-US" sz="1600" dirty="0">
                <a:solidFill>
                  <a:srgbClr val="445185"/>
                </a:solidFill>
                <a:latin typeface="阿里巴巴普惠体 R" panose="00020600040101010101" charset="-122"/>
                <a:ea typeface="阿里巴巴普惠体 R" panose="00020600040101010101" charset="-122"/>
              </a:rPr>
              <a:t> 合并为 </a:t>
            </a:r>
            <a:r>
              <a:rPr lang="en-US" altLang="zh-CN" sz="1600" dirty="0">
                <a:solidFill>
                  <a:srgbClr val="445185"/>
                </a:solidFill>
                <a:latin typeface="阿里巴巴普惠体 R" panose="00020600040101010101" charset="-122"/>
                <a:ea typeface="阿里巴巴普惠体 R" panose="00020600040101010101" charset="-122"/>
              </a:rPr>
              <a:t>segment</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a:solidFill>
                  <a:srgbClr val="445185"/>
                </a:solidFill>
                <a:latin typeface="阿里巴巴普惠体 R" panose="00020600040101010101" charset="-122"/>
                <a:ea typeface="阿里巴巴普惠体 R" panose="00020600040101010101" charset="-122"/>
              </a:rPr>
              <a:t>file</a:t>
            </a:r>
            <a:endParaRPr lang="en-US" altLang="zh-CN" sz="1600" dirty="0">
              <a:solidFill>
                <a:srgbClr val="445185"/>
              </a:solidFill>
              <a:latin typeface="阿里巴巴普惠体 R" panose="00020600040101010101" charset="-122"/>
              <a:ea typeface="阿里巴巴普惠体 R" panose="00020600040101010101" charset="-122"/>
            </a:endParaRPr>
          </a:p>
          <a:p>
            <a:pPr marL="285750" indent="-285750">
              <a:lnSpc>
                <a:spcPct val="150000"/>
              </a:lnSpc>
              <a:buFont typeface="Arial" panose="020B0604020202090204" pitchFamily="34" charset="0"/>
              <a:buChar char="•"/>
            </a:pPr>
            <a:endParaRPr lang="en-US" altLang="zh-CN" sz="1600" dirty="0">
              <a:solidFill>
                <a:srgbClr val="445185"/>
              </a:solidFill>
              <a:latin typeface="阿里巴巴普惠体 R" panose="00020600040101010101" charset="-122"/>
              <a:ea typeface="阿里巴巴普惠体 R" panose="00020600040101010101" charset="-122"/>
            </a:endParaRPr>
          </a:p>
          <a:p>
            <a:pPr marL="285750" indent="-285750">
              <a:lnSpc>
                <a:spcPct val="150000"/>
              </a:lnSpc>
              <a:buFont typeface="Arial" panose="020B0604020202090204" pitchFamily="34" charset="0"/>
              <a:buChar char="•"/>
            </a:pPr>
            <a:r>
              <a:rPr lang="zh-CN" altLang="en-US" sz="1600" dirty="0">
                <a:solidFill>
                  <a:srgbClr val="445185"/>
                </a:solidFill>
                <a:latin typeface="阿里巴巴普惠体 R" panose="00020600040101010101" charset="-122"/>
                <a:ea typeface="阿里巴巴普惠体 R" panose="00020600040101010101" charset="-122"/>
              </a:rPr>
              <a:t>将写友好的文件转换为读友好的文件，如将 </a:t>
            </a:r>
            <a:r>
              <a:rPr lang="en-US" altLang="zh-CN" sz="1600" dirty="0">
                <a:solidFill>
                  <a:srgbClr val="445185"/>
                </a:solidFill>
                <a:latin typeface="阿里巴巴普惠体 R" panose="00020600040101010101" charset="-122"/>
                <a:ea typeface="阿里巴巴普惠体 R" panose="00020600040101010101" charset="-122"/>
              </a:rPr>
              <a:t>Iceberg</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a:solidFill>
                  <a:srgbClr val="445185"/>
                </a:solidFill>
                <a:latin typeface="阿里巴巴普惠体 R" panose="00020600040101010101" charset="-122"/>
                <a:ea typeface="阿里巴巴普惠体 R" panose="00020600040101010101" charset="-122"/>
              </a:rPr>
              <a:t>equality</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a:solidFill>
                  <a:srgbClr val="445185"/>
                </a:solidFill>
                <a:latin typeface="阿里巴巴普惠体 R" panose="00020600040101010101" charset="-122"/>
                <a:ea typeface="阿里巴巴普惠体 R" panose="00020600040101010101" charset="-122"/>
              </a:rPr>
              <a:t>delete</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a:solidFill>
                  <a:srgbClr val="445185"/>
                </a:solidFill>
                <a:latin typeface="阿里巴巴普惠体 R" panose="00020600040101010101" charset="-122"/>
                <a:ea typeface="阿里巴巴普惠体 R" panose="00020600040101010101" charset="-122"/>
              </a:rPr>
              <a:t>file</a:t>
            </a:r>
            <a:r>
              <a:rPr lang="zh-CN" altLang="en-US" sz="1600" dirty="0">
                <a:solidFill>
                  <a:srgbClr val="445185"/>
                </a:solidFill>
                <a:latin typeface="阿里巴巴普惠体 R" panose="00020600040101010101" charset="-122"/>
                <a:ea typeface="阿里巴巴普惠体 R" panose="00020600040101010101" charset="-122"/>
              </a:rPr>
              <a:t> 转换为 </a:t>
            </a:r>
            <a:r>
              <a:rPr lang="en-US" altLang="zh-CN" sz="1600" dirty="0">
                <a:solidFill>
                  <a:srgbClr val="445185"/>
                </a:solidFill>
                <a:latin typeface="阿里巴巴普惠体 R" panose="00020600040101010101" charset="-122"/>
                <a:ea typeface="阿里巴巴普惠体 R" panose="00020600040101010101" charset="-122"/>
              </a:rPr>
              <a:t>positional</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a:solidFill>
                  <a:srgbClr val="445185"/>
                </a:solidFill>
                <a:latin typeface="阿里巴巴普惠体 R" panose="00020600040101010101" charset="-122"/>
                <a:ea typeface="阿里巴巴普惠体 R" panose="00020600040101010101" charset="-122"/>
              </a:rPr>
              <a:t>delete</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a:solidFill>
                  <a:srgbClr val="445185"/>
                </a:solidFill>
                <a:latin typeface="阿里巴巴普惠体 R" panose="00020600040101010101" charset="-122"/>
                <a:ea typeface="阿里巴巴普惠体 R" panose="00020600040101010101" charset="-122"/>
              </a:rPr>
              <a:t>file.</a:t>
            </a:r>
            <a:endParaRPr lang="en-US" altLang="zh-CN" sz="1600" dirty="0">
              <a:solidFill>
                <a:srgbClr val="445185"/>
              </a:solidFill>
              <a:latin typeface="阿里巴巴普惠体 R" panose="00020600040101010101" charset="-122"/>
              <a:ea typeface="阿里巴巴普惠体 R" panose="00020600040101010101" charset="-122"/>
            </a:endParaRPr>
          </a:p>
          <a:p>
            <a:pPr>
              <a:lnSpc>
                <a:spcPct val="150000"/>
              </a:lnSpc>
            </a:pPr>
            <a:endParaRPr lang="en-US" altLang="zh-CN" sz="1600" dirty="0">
              <a:solidFill>
                <a:srgbClr val="445185"/>
              </a:solidFill>
              <a:latin typeface="阿里巴巴普惠体 R" panose="00020600040101010101" charset="-122"/>
              <a:ea typeface="阿里巴巴普惠体 R" panose="00020600040101010101" charset="-122"/>
            </a:endParaRPr>
          </a:p>
        </p:txBody>
      </p:sp>
      <p:sp>
        <p:nvSpPr>
          <p:cNvPr id="19" name="椭圆 18"/>
          <p:cNvSpPr/>
          <p:nvPr>
            <p:custDataLst>
              <p:tags r:id="rId2"/>
            </p:custDataLst>
          </p:nvPr>
        </p:nvSpPr>
        <p:spPr>
          <a:xfrm rot="19860000">
            <a:off x="4582160" y="-56007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LOGO"/>
          <p:cNvPicPr>
            <a:picLocks noChangeAspect="1"/>
          </p:cNvPicPr>
          <p:nvPr>
            <p:custDataLst>
              <p:tags r:id="rId3"/>
            </p:custDataLst>
          </p:nvPr>
        </p:nvPicPr>
        <p:blipFill>
          <a:blip r:embed="rId4"/>
          <a:stretch>
            <a:fillRect/>
          </a:stretch>
        </p:blipFill>
        <p:spPr>
          <a:xfrm>
            <a:off x="9364345" y="561975"/>
            <a:ext cx="1807845" cy="608965"/>
          </a:xfrm>
          <a:prstGeom prst="rect">
            <a:avLst/>
          </a:prstGeom>
        </p:spPr>
      </p:pic>
      <p:pic>
        <p:nvPicPr>
          <p:cNvPr id="40" name="图片 39" descr="山3"/>
          <p:cNvPicPr>
            <a:picLocks noChangeAspect="1"/>
          </p:cNvPicPr>
          <p:nvPr>
            <p:custDataLst>
              <p:tags r:id="rId5"/>
            </p:custDataLst>
          </p:nvPr>
        </p:nvPicPr>
        <p:blipFill>
          <a:blip r:embed="rId6"/>
          <a:stretch>
            <a:fillRect/>
          </a:stretch>
        </p:blipFill>
        <p:spPr>
          <a:xfrm>
            <a:off x="9352915" y="5791835"/>
            <a:ext cx="3825875" cy="1066165"/>
          </a:xfrm>
          <a:prstGeom prst="rect">
            <a:avLst/>
          </a:prstGeom>
        </p:spPr>
      </p:pic>
      <p:pic>
        <p:nvPicPr>
          <p:cNvPr id="41" name="图片 40" descr="山2"/>
          <p:cNvPicPr>
            <a:picLocks noChangeAspect="1"/>
          </p:cNvPicPr>
          <p:nvPr/>
        </p:nvPicPr>
        <p:blipFill>
          <a:blip r:embed="rId7"/>
          <a:stretch>
            <a:fillRect/>
          </a:stretch>
        </p:blipFill>
        <p:spPr>
          <a:xfrm flipH="1">
            <a:off x="635" y="4464685"/>
            <a:ext cx="2573020" cy="2484755"/>
          </a:xfrm>
          <a:prstGeom prst="rect">
            <a:avLst/>
          </a:prstGeom>
        </p:spPr>
      </p:pic>
      <p:pic>
        <p:nvPicPr>
          <p:cNvPr id="2" name="图片 1"/>
          <p:cNvPicPr>
            <a:picLocks noChangeAspect="1"/>
          </p:cNvPicPr>
          <p:nvPr/>
        </p:nvPicPr>
        <p:blipFill>
          <a:blip r:embed="rId8"/>
          <a:stretch>
            <a:fillRect/>
          </a:stretch>
        </p:blipFill>
        <p:spPr>
          <a:xfrm>
            <a:off x="398145" y="1370330"/>
            <a:ext cx="7133590" cy="4586605"/>
          </a:xfrm>
          <a:prstGeom prst="rect">
            <a:avLst/>
          </a:prstGeom>
        </p:spPr>
      </p:pic>
      <p:sp>
        <p:nvSpPr>
          <p:cNvPr id="8" name="标题 3"/>
          <p:cNvSpPr txBox="1"/>
          <p:nvPr/>
        </p:nvSpPr>
        <p:spPr>
          <a:xfrm>
            <a:off x="735965" y="561975"/>
            <a:ext cx="5412105" cy="493395"/>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阿里巴巴普惠体 R" panose="00020600040101010101" charset="-122"/>
                <a:ea typeface="阿里巴巴普惠体 R" panose="00020600040101010101" charset="-122"/>
              </a:rPr>
              <a:t>Minor</a:t>
            </a:r>
            <a:r>
              <a:rPr lang="zh-CN" altLang="en-US" sz="4800" i="1" dirty="0">
                <a:solidFill>
                  <a:srgbClr val="445185"/>
                </a:solidFill>
                <a:latin typeface="阿里巴巴普惠体 R" panose="00020600040101010101" charset="-122"/>
                <a:ea typeface="阿里巴巴普惠体 R" panose="00020600040101010101" charset="-122"/>
              </a:rPr>
              <a:t> </a:t>
            </a:r>
            <a:r>
              <a:rPr lang="en-US" altLang="zh-CN" sz="4800" i="1" dirty="0">
                <a:solidFill>
                  <a:srgbClr val="445185"/>
                </a:solidFill>
                <a:latin typeface="阿里巴巴普惠体 R" panose="00020600040101010101" charset="-122"/>
                <a:ea typeface="阿里巴巴普惠体 R" panose="00020600040101010101" charset="-122"/>
              </a:rPr>
              <a:t>optimizing</a:t>
            </a:r>
            <a:endParaRPr lang="zh-CN" altLang="en-US" sz="4800" i="1" dirty="0">
              <a:solidFill>
                <a:srgbClr val="445185"/>
              </a:solidFill>
              <a:latin typeface="阿里巴巴普惠体 R" panose="00020600040101010101" charset="-122"/>
              <a:ea typeface="阿里巴巴普惠体 R" panose="00020600040101010101"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pic>
        <p:nvPicPr>
          <p:cNvPr id="42" name="图片 41" descr="山5"/>
          <p:cNvPicPr>
            <a:picLocks noChangeAspect="1"/>
          </p:cNvPicPr>
          <p:nvPr/>
        </p:nvPicPr>
        <p:blipFill>
          <a:blip r:embed="rId1"/>
          <a:stretch>
            <a:fillRect/>
          </a:stretch>
        </p:blipFill>
        <p:spPr>
          <a:xfrm flipH="1">
            <a:off x="661035" y="5483860"/>
            <a:ext cx="3269615" cy="2165985"/>
          </a:xfrm>
          <a:prstGeom prst="rect">
            <a:avLst/>
          </a:prstGeom>
        </p:spPr>
      </p:pic>
      <p:sp>
        <p:nvSpPr>
          <p:cNvPr id="27" name="文本框 26"/>
          <p:cNvSpPr txBox="1"/>
          <p:nvPr/>
        </p:nvSpPr>
        <p:spPr>
          <a:xfrm>
            <a:off x="7835900" y="1713229"/>
            <a:ext cx="4046220" cy="4582795"/>
          </a:xfrm>
          <a:prstGeom prst="rect">
            <a:avLst/>
          </a:prstGeom>
          <a:noFill/>
        </p:spPr>
        <p:txBody>
          <a:bodyPr wrap="square">
            <a:noAutofit/>
          </a:bodyPr>
          <a:lstStyle/>
          <a:p>
            <a:pPr>
              <a:lnSpc>
                <a:spcPct val="150000"/>
              </a:lnSpc>
            </a:pPr>
            <a:r>
              <a:rPr lang="en-US" altLang="zh-CN" sz="1600" dirty="0">
                <a:solidFill>
                  <a:srgbClr val="445185"/>
                </a:solidFill>
                <a:latin typeface="阿里巴巴普惠体 R" panose="00020600040101010101" charset="-122"/>
                <a:ea typeface="阿里巴巴普惠体 R" panose="00020600040101010101" charset="-122"/>
              </a:rPr>
              <a:t>现阶段，读取性能问题不再是由小文件大小和文件格式带来的读放大问题引起的。相反，这是由于存在过多的冗余数据，需要在读时合并期间进行合并和清理。为了解决这个问题，Amoro </a:t>
            </a:r>
            <a:r>
              <a:rPr lang="en-US" altLang="zh-CN" sz="1600" dirty="0" err="1">
                <a:solidFill>
                  <a:srgbClr val="445185"/>
                </a:solidFill>
                <a:latin typeface="阿里巴巴普惠体 R" panose="00020600040101010101" charset="-122"/>
                <a:ea typeface="阿里巴巴普惠体 R" panose="00020600040101010101" charset="-122"/>
              </a:rPr>
              <a:t>引入了</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a:solidFill>
                  <a:srgbClr val="445185"/>
                </a:solidFill>
                <a:latin typeface="阿里巴巴普惠体 R" panose="00020600040101010101" charset="-122"/>
                <a:ea typeface="阿里巴巴普惠体 R" panose="00020600040101010101" charset="-122"/>
              </a:rPr>
              <a:t>major</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err="1">
                <a:solidFill>
                  <a:srgbClr val="445185"/>
                </a:solidFill>
                <a:latin typeface="阿里巴巴普惠体 R" panose="00020600040101010101" charset="-122"/>
                <a:ea typeface="阿里巴巴普惠体 R" panose="00020600040101010101" charset="-122"/>
              </a:rPr>
              <a:t>optimizing，通过合并</a:t>
            </a:r>
            <a:r>
              <a:rPr lang="en-US" altLang="zh-CN" sz="1600" dirty="0">
                <a:solidFill>
                  <a:srgbClr val="445185"/>
                </a:solidFill>
                <a:latin typeface="阿里巴巴普惠体 R" panose="00020600040101010101" charset="-122"/>
                <a:ea typeface="阿里巴巴普惠体 R" panose="00020600040101010101" charset="-122"/>
              </a:rPr>
              <a:t> segment </a:t>
            </a:r>
            <a:r>
              <a:rPr lang="en-US" altLang="zh-CN" sz="1600" dirty="0" err="1">
                <a:solidFill>
                  <a:srgbClr val="445185"/>
                </a:solidFill>
                <a:latin typeface="阿里巴巴普惠体 R" panose="00020600040101010101" charset="-122"/>
                <a:ea typeface="阿里巴巴普惠体 R" panose="00020600040101010101" charset="-122"/>
              </a:rPr>
              <a:t>文件来清理冗余数据，并将其数量控制在有利于读取的水平。Minor</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a:solidFill>
                  <a:srgbClr val="445185"/>
                </a:solidFill>
                <a:latin typeface="阿里巴巴普惠体 R" panose="00020600040101010101" charset="-122"/>
                <a:ea typeface="阿里巴巴普惠体 R" panose="00020600040101010101" charset="-122"/>
              </a:rPr>
              <a:t>optimizing</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err="1">
                <a:solidFill>
                  <a:srgbClr val="445185"/>
                </a:solidFill>
                <a:latin typeface="阿里巴巴普惠体 R" panose="00020600040101010101" charset="-122"/>
                <a:ea typeface="阿里巴巴普惠体 R" panose="00020600040101010101" charset="-122"/>
              </a:rPr>
              <a:t>已经进行了多轮重复数据删除，major</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a:solidFill>
                  <a:srgbClr val="445185"/>
                </a:solidFill>
                <a:latin typeface="阿里巴巴普惠体 R" panose="00020600040101010101" charset="-122"/>
                <a:ea typeface="阿里巴巴普惠体 R" panose="00020600040101010101" charset="-122"/>
              </a:rPr>
              <a:t>optimizing</a:t>
            </a:r>
            <a:r>
              <a:rPr lang="zh-CN" altLang="en-US" sz="1600" dirty="0">
                <a:solidFill>
                  <a:srgbClr val="445185"/>
                </a:solidFill>
                <a:latin typeface="阿里巴巴普惠体 R" panose="00020600040101010101" charset="-122"/>
                <a:ea typeface="阿里巴巴普惠体 R" panose="00020600040101010101" charset="-122"/>
              </a:rPr>
              <a:t> 不需要频繁执行</a:t>
            </a:r>
            <a:r>
              <a:rPr lang="en-US" altLang="zh-CN" sz="1600" dirty="0">
                <a:solidFill>
                  <a:srgbClr val="445185"/>
                </a:solidFill>
                <a:latin typeface="阿里巴巴普惠体 R" panose="00020600040101010101" charset="-122"/>
                <a:ea typeface="阿里巴巴普惠体 R" panose="00020600040101010101" charset="-122"/>
              </a:rPr>
              <a:t>，</a:t>
            </a:r>
            <a:r>
              <a:rPr lang="en-US" altLang="zh-CN" sz="1600" dirty="0" err="1">
                <a:solidFill>
                  <a:srgbClr val="445185"/>
                </a:solidFill>
                <a:latin typeface="阿里巴巴普惠体 R" panose="00020600040101010101" charset="-122"/>
                <a:ea typeface="阿里巴巴普惠体 R" panose="00020600040101010101" charset="-122"/>
              </a:rPr>
              <a:t>以避免出现写放大问题。此外，full</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a:solidFill>
                  <a:srgbClr val="445185"/>
                </a:solidFill>
                <a:latin typeface="阿里巴巴普惠体 R" panose="00020600040101010101" charset="-122"/>
                <a:ea typeface="阿里巴巴普惠体 R" panose="00020600040101010101" charset="-122"/>
              </a:rPr>
              <a:t>optimizing</a:t>
            </a:r>
            <a:r>
              <a:rPr lang="zh-CN" altLang="en-US" sz="1600" dirty="0">
                <a:solidFill>
                  <a:srgbClr val="445185"/>
                </a:solidFill>
                <a:latin typeface="阿里巴巴普惠体 R" panose="00020600040101010101" charset="-122"/>
                <a:ea typeface="阿里巴巴普惠体 R" panose="00020600040101010101" charset="-122"/>
              </a:rPr>
              <a:t> </a:t>
            </a:r>
            <a:r>
              <a:rPr lang="en-US" altLang="zh-CN" sz="1600" dirty="0" err="1">
                <a:solidFill>
                  <a:srgbClr val="445185"/>
                </a:solidFill>
                <a:latin typeface="阿里巴巴普惠体 R" panose="00020600040101010101" charset="-122"/>
                <a:ea typeface="阿里巴巴普惠体 R" panose="00020600040101010101" charset="-122"/>
              </a:rPr>
              <a:t>将目标空间中的所有文件</a:t>
            </a:r>
            <a:r>
              <a:rPr lang="zh-CN" altLang="en-US" sz="1600" dirty="0">
                <a:solidFill>
                  <a:srgbClr val="445185"/>
                </a:solidFill>
                <a:latin typeface="阿里巴巴普惠体 R" panose="00020600040101010101" charset="-122"/>
                <a:ea typeface="阿里巴巴普惠体 R" panose="00020600040101010101" charset="-122"/>
              </a:rPr>
              <a:t>排序并合并为理想大小</a:t>
            </a:r>
            <a:r>
              <a:rPr lang="en-US" altLang="zh-CN" sz="1600" dirty="0">
                <a:solidFill>
                  <a:srgbClr val="445185"/>
                </a:solidFill>
                <a:latin typeface="阿里巴巴普惠体 R" panose="00020600040101010101" charset="-122"/>
                <a:ea typeface="阿里巴巴普惠体 R" panose="00020600040101010101" charset="-122"/>
              </a:rPr>
              <a:t>。</a:t>
            </a:r>
            <a:endParaRPr lang="en-US" altLang="zh-CN" sz="1600" dirty="0">
              <a:solidFill>
                <a:srgbClr val="445185"/>
              </a:solidFill>
              <a:latin typeface="阿里巴巴普惠体 R" panose="00020600040101010101" charset="-122"/>
              <a:ea typeface="阿里巴巴普惠体 R" panose="00020600040101010101" charset="-122"/>
            </a:endParaRPr>
          </a:p>
        </p:txBody>
      </p:sp>
      <p:sp>
        <p:nvSpPr>
          <p:cNvPr id="19" name="椭圆 18"/>
          <p:cNvSpPr/>
          <p:nvPr>
            <p:custDataLst>
              <p:tags r:id="rId2"/>
            </p:custDataLst>
          </p:nvPr>
        </p:nvSpPr>
        <p:spPr>
          <a:xfrm rot="19860000">
            <a:off x="4582160" y="-56007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LOGO"/>
          <p:cNvPicPr>
            <a:picLocks noChangeAspect="1"/>
          </p:cNvPicPr>
          <p:nvPr>
            <p:custDataLst>
              <p:tags r:id="rId3"/>
            </p:custDataLst>
          </p:nvPr>
        </p:nvPicPr>
        <p:blipFill>
          <a:blip r:embed="rId4"/>
          <a:stretch>
            <a:fillRect/>
          </a:stretch>
        </p:blipFill>
        <p:spPr>
          <a:xfrm>
            <a:off x="9364345" y="561975"/>
            <a:ext cx="1807845" cy="608965"/>
          </a:xfrm>
          <a:prstGeom prst="rect">
            <a:avLst/>
          </a:prstGeom>
        </p:spPr>
      </p:pic>
      <p:pic>
        <p:nvPicPr>
          <p:cNvPr id="40" name="图片 39" descr="山3"/>
          <p:cNvPicPr>
            <a:picLocks noChangeAspect="1"/>
          </p:cNvPicPr>
          <p:nvPr>
            <p:custDataLst>
              <p:tags r:id="rId5"/>
            </p:custDataLst>
          </p:nvPr>
        </p:nvPicPr>
        <p:blipFill>
          <a:blip r:embed="rId6"/>
          <a:stretch>
            <a:fillRect/>
          </a:stretch>
        </p:blipFill>
        <p:spPr>
          <a:xfrm>
            <a:off x="9352915" y="5791835"/>
            <a:ext cx="3825875" cy="1066165"/>
          </a:xfrm>
          <a:prstGeom prst="rect">
            <a:avLst/>
          </a:prstGeom>
        </p:spPr>
      </p:pic>
      <p:pic>
        <p:nvPicPr>
          <p:cNvPr id="41" name="图片 40" descr="山2"/>
          <p:cNvPicPr>
            <a:picLocks noChangeAspect="1"/>
          </p:cNvPicPr>
          <p:nvPr/>
        </p:nvPicPr>
        <p:blipFill>
          <a:blip r:embed="rId7"/>
          <a:stretch>
            <a:fillRect/>
          </a:stretch>
        </p:blipFill>
        <p:spPr>
          <a:xfrm flipH="1">
            <a:off x="635" y="4464685"/>
            <a:ext cx="2573020" cy="2484755"/>
          </a:xfrm>
          <a:prstGeom prst="rect">
            <a:avLst/>
          </a:prstGeom>
        </p:spPr>
      </p:pic>
      <p:pic>
        <p:nvPicPr>
          <p:cNvPr id="3" name="图片 2"/>
          <p:cNvPicPr>
            <a:picLocks noChangeAspect="1"/>
          </p:cNvPicPr>
          <p:nvPr/>
        </p:nvPicPr>
        <p:blipFill>
          <a:blip r:embed="rId8"/>
          <a:stretch>
            <a:fillRect/>
          </a:stretch>
        </p:blipFill>
        <p:spPr>
          <a:xfrm>
            <a:off x="661035" y="1470660"/>
            <a:ext cx="6844665" cy="4401820"/>
          </a:xfrm>
          <a:prstGeom prst="rect">
            <a:avLst/>
          </a:prstGeom>
        </p:spPr>
      </p:pic>
      <p:sp>
        <p:nvSpPr>
          <p:cNvPr id="4" name="标题 3"/>
          <p:cNvSpPr txBox="1"/>
          <p:nvPr/>
        </p:nvSpPr>
        <p:spPr>
          <a:xfrm>
            <a:off x="862965" y="688975"/>
            <a:ext cx="5412105" cy="493395"/>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阿里巴巴普惠体 R" panose="00020600040101010101" charset="-122"/>
                <a:ea typeface="阿里巴巴普惠体 R" panose="00020600040101010101" charset="-122"/>
              </a:rPr>
              <a:t>Major</a:t>
            </a:r>
            <a:r>
              <a:rPr lang="zh-CN" altLang="en-US" sz="4800" i="1" dirty="0">
                <a:solidFill>
                  <a:srgbClr val="445185"/>
                </a:solidFill>
                <a:latin typeface="阿里巴巴普惠体 R" panose="00020600040101010101" charset="-122"/>
                <a:ea typeface="阿里巴巴普惠体 R" panose="00020600040101010101" charset="-122"/>
              </a:rPr>
              <a:t> </a:t>
            </a:r>
            <a:r>
              <a:rPr lang="en-US" altLang="zh-CN" sz="4800" i="1" dirty="0">
                <a:solidFill>
                  <a:srgbClr val="445185"/>
                </a:solidFill>
                <a:latin typeface="阿里巴巴普惠体 R" panose="00020600040101010101" charset="-122"/>
                <a:ea typeface="阿里巴巴普惠体 R" panose="00020600040101010101" charset="-122"/>
              </a:rPr>
              <a:t>optimizing</a:t>
            </a:r>
            <a:endParaRPr lang="zh-CN" altLang="en-US" sz="4800" i="1" dirty="0">
              <a:solidFill>
                <a:srgbClr val="445185"/>
              </a:solidFill>
              <a:latin typeface="阿里巴巴普惠体 R" panose="00020600040101010101" charset="-122"/>
              <a:ea typeface="阿里巴巴普惠体 R" panose="00020600040101010101"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pic>
        <p:nvPicPr>
          <p:cNvPr id="42" name="图片 41" descr="山5"/>
          <p:cNvPicPr>
            <a:picLocks noChangeAspect="1"/>
          </p:cNvPicPr>
          <p:nvPr/>
        </p:nvPicPr>
        <p:blipFill>
          <a:blip r:embed="rId1"/>
          <a:stretch>
            <a:fillRect/>
          </a:stretch>
        </p:blipFill>
        <p:spPr>
          <a:xfrm flipH="1">
            <a:off x="661035" y="5483860"/>
            <a:ext cx="3269615" cy="2165985"/>
          </a:xfrm>
          <a:prstGeom prst="rect">
            <a:avLst/>
          </a:prstGeom>
        </p:spPr>
      </p:pic>
      <p:sp>
        <p:nvSpPr>
          <p:cNvPr id="4" name="标题 3"/>
          <p:cNvSpPr txBox="1"/>
          <p:nvPr/>
        </p:nvSpPr>
        <p:spPr>
          <a:xfrm>
            <a:off x="758825" y="419100"/>
            <a:ext cx="5412105" cy="493395"/>
          </a:xfrm>
          <a:prstGeom prst="rect">
            <a:avLst/>
          </a:prstGeom>
        </p:spPr>
        <p:txBody>
          <a:bodyPr vert="horz" lIns="91440" tIns="45720" rIns="91440" bIns="45720" rtlCol="0" anchor="ctr">
            <a:normAutofit fontScale="6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445185"/>
                </a:solidFill>
                <a:latin typeface="阿里巴巴普惠体 R" panose="00020600040101010101" charset="-122"/>
                <a:ea typeface="阿里巴巴普惠体 R" panose="00020600040101010101" charset="-122"/>
              </a:rPr>
              <a:t>企查查</a:t>
            </a:r>
            <a:r>
              <a:rPr lang="en-US" altLang="zh-CN" sz="4800" i="1" dirty="0">
                <a:solidFill>
                  <a:srgbClr val="445185"/>
                </a:solidFill>
                <a:latin typeface="阿里巴巴普惠体 R" panose="00020600040101010101" charset="-122"/>
                <a:ea typeface="阿里巴巴普惠体 R" panose="00020600040101010101" charset="-122"/>
              </a:rPr>
              <a:t>-</a:t>
            </a:r>
            <a:r>
              <a:rPr lang="zh-CN" altLang="en-US" sz="4800" i="1" dirty="0">
                <a:solidFill>
                  <a:srgbClr val="445185"/>
                </a:solidFill>
                <a:latin typeface="阿里巴巴普惠体 R" panose="00020600040101010101" charset="-122"/>
                <a:ea typeface="阿里巴巴普惠体 R" panose="00020600040101010101" charset="-122"/>
              </a:rPr>
              <a:t>表自动优化</a:t>
            </a:r>
            <a:r>
              <a:rPr lang="en-US" altLang="zh-CN" sz="4800" i="1" dirty="0">
                <a:solidFill>
                  <a:srgbClr val="445185"/>
                </a:solidFill>
                <a:latin typeface="阿里巴巴普惠体 R" panose="00020600040101010101" charset="-122"/>
                <a:ea typeface="阿里巴巴普惠体 R" panose="00020600040101010101" charset="-122"/>
              </a:rPr>
              <a:t> </a:t>
            </a:r>
            <a:r>
              <a:rPr lang="zh-CN" altLang="en-US" sz="4800" i="1" dirty="0">
                <a:solidFill>
                  <a:srgbClr val="445185"/>
                </a:solidFill>
                <a:latin typeface="阿里巴巴普惠体 R" panose="00020600040101010101" charset="-122"/>
                <a:ea typeface="阿里巴巴普惠体 R" panose="00020600040101010101" charset="-122"/>
              </a:rPr>
              <a:t>生产实践</a:t>
            </a:r>
            <a:endParaRPr lang="zh-CN" altLang="en-US" sz="4800" i="1" dirty="0">
              <a:solidFill>
                <a:srgbClr val="445185"/>
              </a:solidFill>
              <a:latin typeface="阿里巴巴普惠体 R" panose="00020600040101010101" charset="-122"/>
              <a:ea typeface="阿里巴巴普惠体 R" panose="00020600040101010101" charset="-122"/>
            </a:endParaRPr>
          </a:p>
        </p:txBody>
      </p:sp>
      <p:sp>
        <p:nvSpPr>
          <p:cNvPr id="19" name="椭圆 18"/>
          <p:cNvSpPr/>
          <p:nvPr>
            <p:custDataLst>
              <p:tags r:id="rId2"/>
            </p:custDataLst>
          </p:nvPr>
        </p:nvSpPr>
        <p:spPr>
          <a:xfrm rot="19860000">
            <a:off x="4582160" y="-56007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descr="山3"/>
          <p:cNvPicPr>
            <a:picLocks noChangeAspect="1"/>
          </p:cNvPicPr>
          <p:nvPr>
            <p:custDataLst>
              <p:tags r:id="rId3"/>
            </p:custDataLst>
          </p:nvPr>
        </p:nvPicPr>
        <p:blipFill>
          <a:blip r:embed="rId4"/>
          <a:stretch>
            <a:fillRect/>
          </a:stretch>
        </p:blipFill>
        <p:spPr>
          <a:xfrm>
            <a:off x="9352915" y="5791835"/>
            <a:ext cx="3825875" cy="1066165"/>
          </a:xfrm>
          <a:prstGeom prst="rect">
            <a:avLst/>
          </a:prstGeom>
        </p:spPr>
      </p:pic>
      <p:pic>
        <p:nvPicPr>
          <p:cNvPr id="41" name="图片 40" descr="山2"/>
          <p:cNvPicPr>
            <a:picLocks noChangeAspect="1"/>
          </p:cNvPicPr>
          <p:nvPr/>
        </p:nvPicPr>
        <p:blipFill>
          <a:blip r:embed="rId5"/>
          <a:stretch>
            <a:fillRect/>
          </a:stretch>
        </p:blipFill>
        <p:spPr>
          <a:xfrm flipH="1">
            <a:off x="635" y="4464685"/>
            <a:ext cx="2573020" cy="2484755"/>
          </a:xfrm>
          <a:prstGeom prst="rect">
            <a:avLst/>
          </a:prstGeom>
        </p:spPr>
      </p:pic>
      <p:sp>
        <p:nvSpPr>
          <p:cNvPr id="2" name="文本框 1"/>
          <p:cNvSpPr txBox="1"/>
          <p:nvPr/>
        </p:nvSpPr>
        <p:spPr>
          <a:xfrm>
            <a:off x="7095490" y="814705"/>
            <a:ext cx="4872990" cy="5885180"/>
          </a:xfrm>
          <a:prstGeom prst="rect">
            <a:avLst/>
          </a:prstGeom>
          <a:noFill/>
        </p:spPr>
        <p:txBody>
          <a:bodyPr wrap="square">
            <a:noAutofit/>
          </a:bodyPr>
          <a:lstStyle/>
          <a:p>
            <a:pPr>
              <a:lnSpc>
                <a:spcPct val="150000"/>
              </a:lnSpc>
            </a:pPr>
            <a:r>
              <a:rPr lang="en-US" altLang="zh-CN" sz="1400">
                <a:solidFill>
                  <a:srgbClr val="445185"/>
                </a:solidFill>
                <a:latin typeface="阿里巴巴普惠体 R" panose="00020600040101010101" charset="-122"/>
                <a:ea typeface="阿里巴巴普惠体 R" panose="00020600040101010101" charset="-122"/>
              </a:rPr>
              <a:t>在写入数据的过程中，可能会出现两种放大：读放大和写放大：</a:t>
            </a:r>
            <a:endParaRPr lang="en-US" altLang="zh-CN" sz="1400">
              <a:solidFill>
                <a:srgbClr val="445185"/>
              </a:solidFill>
              <a:latin typeface="阿里巴巴普惠体 R" panose="00020600040101010101" charset="-122"/>
              <a:ea typeface="阿里巴巴普惠体 R" panose="00020600040101010101" charset="-122"/>
            </a:endParaRPr>
          </a:p>
          <a:p>
            <a:pPr marL="285750" indent="-285750">
              <a:lnSpc>
                <a:spcPct val="150000"/>
              </a:lnSpc>
              <a:buFont typeface="Arial" panose="020B0604020202090204" pitchFamily="34" charset="0"/>
              <a:buChar char="•"/>
            </a:pPr>
            <a:r>
              <a:rPr lang="en-US" altLang="zh-CN" sz="1400">
                <a:solidFill>
                  <a:srgbClr val="445185"/>
                </a:solidFill>
                <a:latin typeface="阿里巴巴普惠体 R" panose="00020600040101010101" charset="-122"/>
                <a:ea typeface="阿里巴巴普惠体 R" panose="00020600040101010101" charset="-122"/>
              </a:rPr>
              <a:t>读放大——如果写入过程中产生过多的碎片文件，或者删除和插入文件的映射过多（这可能是 Iceberg v2 格式用户熟悉的问题），优化无法保持随着碎片文件生成的速度的增加，它会显着降低读取性能。</a:t>
            </a:r>
            <a:endParaRPr lang="en-US" altLang="zh-CN" sz="1400">
              <a:solidFill>
                <a:srgbClr val="445185"/>
              </a:solidFill>
              <a:latin typeface="阿里巴巴普惠体 R" panose="00020600040101010101" charset="-122"/>
              <a:ea typeface="阿里巴巴普惠体 R" panose="00020600040101010101" charset="-122"/>
            </a:endParaRPr>
          </a:p>
          <a:p>
            <a:pPr marL="285750" indent="-285750">
              <a:lnSpc>
                <a:spcPct val="150000"/>
              </a:lnSpc>
              <a:buFont typeface="Arial" panose="020B0604020202090204" pitchFamily="34" charset="0"/>
              <a:buChar char="•"/>
            </a:pPr>
            <a:r>
              <a:rPr lang="en-US" altLang="zh-CN" sz="1400">
                <a:solidFill>
                  <a:srgbClr val="445185"/>
                </a:solidFill>
                <a:latin typeface="阿里巴巴普惠体 R" panose="00020600040101010101" charset="-122"/>
                <a:ea typeface="阿里巴巴普惠体 R" panose="00020600040101010101" charset="-122"/>
              </a:rPr>
              <a:t>写放大——频繁调度优化会导致频繁压缩和重写现有文件，造成CPU/IO/Memory的资源竞争和浪费，减慢优化速度，进一步加剧读放大。</a:t>
            </a:r>
            <a:endParaRPr lang="en-US" altLang="zh-CN" sz="1400">
              <a:solidFill>
                <a:srgbClr val="445185"/>
              </a:solidFill>
              <a:latin typeface="阿里巴巴普惠体 R" panose="00020600040101010101" charset="-122"/>
              <a:ea typeface="阿里巴巴普惠体 R" panose="00020600040101010101" charset="-122"/>
            </a:endParaRPr>
          </a:p>
          <a:p>
            <a:pPr>
              <a:lnSpc>
                <a:spcPct val="150000"/>
              </a:lnSpc>
            </a:pPr>
            <a:endParaRPr lang="en-US" altLang="zh-CN" sz="1400">
              <a:solidFill>
                <a:srgbClr val="445185"/>
              </a:solidFill>
              <a:latin typeface="阿里巴巴普惠体 R" panose="00020600040101010101" charset="-122"/>
              <a:ea typeface="阿里巴巴普惠体 R" panose="00020600040101010101" charset="-122"/>
            </a:endParaRPr>
          </a:p>
          <a:p>
            <a:pPr>
              <a:lnSpc>
                <a:spcPct val="150000"/>
              </a:lnSpc>
            </a:pPr>
            <a:r>
              <a:rPr lang="en-US" altLang="zh-CN" sz="1400">
                <a:solidFill>
                  <a:srgbClr val="445185"/>
                </a:solidFill>
                <a:latin typeface="阿里巴巴普惠体 R" panose="00020600040101010101" charset="-122"/>
                <a:ea typeface="阿里巴巴普惠体 R" panose="00020600040101010101" charset="-122"/>
              </a:rPr>
              <a:t>在企查查</a:t>
            </a:r>
            <a:r>
              <a:rPr lang="zh-CN" altLang="en-US" sz="1400">
                <a:solidFill>
                  <a:srgbClr val="445185"/>
                </a:solidFill>
                <a:latin typeface="阿里巴巴普惠体 R" panose="00020600040101010101" charset="-122"/>
                <a:ea typeface="阿里巴巴普惠体 R" panose="00020600040101010101" charset="-122"/>
              </a:rPr>
              <a:t>使用</a:t>
            </a:r>
            <a:r>
              <a:rPr lang="en-US" altLang="zh-CN" sz="1400">
                <a:solidFill>
                  <a:srgbClr val="445185"/>
                </a:solidFill>
                <a:latin typeface="阿里巴巴普惠体 R" panose="00020600040101010101" charset="-122"/>
                <a:ea typeface="阿里巴巴普惠体 R" panose="00020600040101010101" charset="-122"/>
              </a:rPr>
              <a:t>Amoro</a:t>
            </a:r>
            <a:r>
              <a:rPr lang="zh-CN" altLang="en-US" sz="1400">
                <a:solidFill>
                  <a:srgbClr val="445185"/>
                </a:solidFill>
                <a:latin typeface="阿里巴巴普惠体 R" panose="00020600040101010101" charset="-122"/>
                <a:ea typeface="阿里巴巴普惠体 R" panose="00020600040101010101" charset="-122"/>
              </a:rPr>
              <a:t>中，</a:t>
            </a:r>
            <a:r>
              <a:rPr lang="en-US" altLang="zh-CN" sz="1400">
                <a:solidFill>
                  <a:srgbClr val="445185"/>
                </a:solidFill>
                <a:latin typeface="阿里巴巴普惠体 R" panose="00020600040101010101" charset="-122"/>
                <a:ea typeface="阿里巴巴普惠体 R" panose="00020600040101010101" charset="-122"/>
                <a:sym typeface="+mn-ea"/>
              </a:rPr>
              <a:t>Iceberg </a:t>
            </a:r>
            <a:r>
              <a:rPr lang="en-US" altLang="zh-CN" sz="1400">
                <a:solidFill>
                  <a:srgbClr val="445185"/>
                </a:solidFill>
                <a:latin typeface="阿里巴巴普惠体 R" panose="00020600040101010101" charset="-122"/>
                <a:ea typeface="阿里巴巴普惠体 R" panose="00020600040101010101" charset="-122"/>
              </a:rPr>
              <a:t>已经上线 200+ V2 表。最大单表为 1TB 左右，总的数据 4TB+。</a:t>
            </a:r>
            <a:r>
              <a:rPr lang="zh-CN" altLang="en-US" sz="1400">
                <a:solidFill>
                  <a:srgbClr val="445185"/>
                </a:solidFill>
                <a:latin typeface="阿里巴巴普惠体 R" panose="00020600040101010101" charset="-122"/>
                <a:ea typeface="阿里巴巴普惠体 R" panose="00020600040101010101" charset="-122"/>
              </a:rPr>
              <a:t>使用</a:t>
            </a:r>
            <a:r>
              <a:rPr lang="en-US" altLang="zh-CN" sz="1400">
                <a:solidFill>
                  <a:srgbClr val="445185"/>
                </a:solidFill>
                <a:latin typeface="阿里巴巴普惠体 R" panose="00020600040101010101" charset="-122"/>
                <a:ea typeface="阿里巴巴普惠体 R" panose="00020600040101010101" charset="-122"/>
              </a:rPr>
              <a:t>Flink</a:t>
            </a:r>
            <a:r>
              <a:rPr lang="zh-CN" altLang="en-US" sz="1400">
                <a:solidFill>
                  <a:srgbClr val="445185"/>
                </a:solidFill>
                <a:latin typeface="阿里巴巴普惠体 R" panose="00020600040101010101" charset="-122"/>
                <a:ea typeface="阿里巴巴普惠体 R" panose="00020600040101010101" charset="-122"/>
              </a:rPr>
              <a:t>引擎（</a:t>
            </a:r>
            <a:r>
              <a:rPr lang="zh-CN" altLang="en-US" sz="1400" i="1" dirty="0">
                <a:solidFill>
                  <a:srgbClr val="445185"/>
                </a:solidFill>
                <a:latin typeface="阿里巴巴普惠体 R" panose="00020600040101010101" charset="-122"/>
                <a:ea typeface="阿里巴巴普惠体 R" panose="00020600040101010101" charset="-122"/>
                <a:sym typeface="+mn-ea"/>
              </a:rPr>
              <a:t>Self-optimizing</a:t>
            </a:r>
            <a:r>
              <a:rPr lang="zh-CN" altLang="en-US" sz="1400">
                <a:solidFill>
                  <a:srgbClr val="445185"/>
                </a:solidFill>
                <a:latin typeface="阿里巴巴普惠体 R" panose="00020600040101010101" charset="-122"/>
                <a:ea typeface="阿里巴巴普惠体 R" panose="00020600040101010101" charset="-122"/>
              </a:rPr>
              <a:t>）配置</a:t>
            </a:r>
            <a:r>
              <a:rPr lang="en-US" altLang="zh-CN" sz="1400">
                <a:solidFill>
                  <a:srgbClr val="445185"/>
                </a:solidFill>
                <a:latin typeface="阿里巴巴普惠体 R" panose="00020600040101010101" charset="-122"/>
                <a:ea typeface="阿里巴巴普惠体 R" panose="00020600040101010101" charset="-122"/>
              </a:rPr>
              <a:t> 20 并发，TaskManager 内存为 8G，slots 配置为 1，Optimizer 占用总的资源为 160G。Amoro 可以保持每张表的小文件数（＜16M）小于12，删除文件大小小于 64M 的状态。</a:t>
            </a:r>
            <a:r>
              <a:rPr lang="zh-CN" altLang="en-US" sz="1400">
                <a:solidFill>
                  <a:srgbClr val="445185"/>
                </a:solidFill>
                <a:latin typeface="阿里巴巴普惠体 R" panose="00020600040101010101" charset="-122"/>
                <a:ea typeface="阿里巴巴普惠体 R" panose="00020600040101010101" charset="-122"/>
              </a:rPr>
              <a:t>通过表自动优化后，</a:t>
            </a:r>
            <a:r>
              <a:rPr lang="en-US" altLang="zh-CN" sz="1400">
                <a:solidFill>
                  <a:srgbClr val="445185"/>
                </a:solidFill>
                <a:latin typeface="阿里巴巴普惠体 R" panose="00020600040101010101" charset="-122"/>
                <a:ea typeface="阿里巴巴普惠体 R" panose="00020600040101010101" charset="-122"/>
              </a:rPr>
              <a:t>在实时更新业务场景下，普通查询能秒级响应，一般复杂查询分钟级响应</a:t>
            </a:r>
            <a:endParaRPr lang="en-US" altLang="zh-CN" sz="1400">
              <a:solidFill>
                <a:srgbClr val="445185"/>
              </a:solidFill>
              <a:latin typeface="阿里巴巴普惠体 R" panose="00020600040101010101" charset="-122"/>
              <a:ea typeface="阿里巴巴普惠体 R" panose="00020600040101010101" charset="-122"/>
            </a:endParaRPr>
          </a:p>
        </p:txBody>
      </p:sp>
      <p:pic>
        <p:nvPicPr>
          <p:cNvPr id="3" name="图片 2"/>
          <p:cNvPicPr>
            <a:picLocks noChangeAspect="1"/>
          </p:cNvPicPr>
          <p:nvPr/>
        </p:nvPicPr>
        <p:blipFill>
          <a:blip r:embed="rId6"/>
          <a:stretch>
            <a:fillRect/>
          </a:stretch>
        </p:blipFill>
        <p:spPr>
          <a:xfrm>
            <a:off x="661035" y="1195070"/>
            <a:ext cx="6172200" cy="4467225"/>
          </a:xfrm>
          <a:prstGeom prst="rect">
            <a:avLst/>
          </a:prstGeom>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pic>
        <p:nvPicPr>
          <p:cNvPr id="42" name="图片 41" descr="山5"/>
          <p:cNvPicPr>
            <a:picLocks noChangeAspect="1"/>
          </p:cNvPicPr>
          <p:nvPr/>
        </p:nvPicPr>
        <p:blipFill>
          <a:blip r:embed="rId1"/>
          <a:stretch>
            <a:fillRect/>
          </a:stretch>
        </p:blipFill>
        <p:spPr>
          <a:xfrm flipH="1">
            <a:off x="661035" y="5483860"/>
            <a:ext cx="3269615" cy="2165985"/>
          </a:xfrm>
          <a:prstGeom prst="rect">
            <a:avLst/>
          </a:prstGeom>
        </p:spPr>
      </p:pic>
      <p:sp>
        <p:nvSpPr>
          <p:cNvPr id="27" name="文本框 26"/>
          <p:cNvSpPr txBox="1"/>
          <p:nvPr/>
        </p:nvSpPr>
        <p:spPr>
          <a:xfrm>
            <a:off x="7079615" y="434340"/>
            <a:ext cx="4942205" cy="5565140"/>
          </a:xfrm>
          <a:prstGeom prst="rect">
            <a:avLst/>
          </a:prstGeom>
          <a:noFill/>
        </p:spPr>
        <p:txBody>
          <a:bodyPr wrap="square">
            <a:noAutofit/>
          </a:bodyPr>
          <a:lstStyle/>
          <a:p>
            <a:pPr>
              <a:lnSpc>
                <a:spcPct val="150000"/>
              </a:lnSpc>
            </a:pPr>
            <a:r>
              <a:rPr lang="en-US" altLang="zh-CN" sz="1400" dirty="0">
                <a:solidFill>
                  <a:srgbClr val="445185"/>
                </a:solidFill>
                <a:latin typeface="阿里巴巴普惠体 R" panose="00020600040101010101" charset="-122"/>
                <a:ea typeface="阿里巴巴普惠体 R" panose="00020600040101010101" charset="-122"/>
              </a:rPr>
              <a:t>Mixed-Iceberg Format 由3部分组成：</a:t>
            </a:r>
            <a:endParaRPr lang="en-US" altLang="zh-CN" sz="1400" dirty="0">
              <a:solidFill>
                <a:srgbClr val="445185"/>
              </a:solidFill>
              <a:latin typeface="阿里巴巴普惠体 R" panose="00020600040101010101" charset="-122"/>
              <a:ea typeface="阿里巴巴普惠体 R" panose="00020600040101010101" charset="-122"/>
            </a:endParaRPr>
          </a:p>
          <a:p>
            <a:pPr>
              <a:lnSpc>
                <a:spcPct val="150000"/>
              </a:lnSpc>
            </a:pPr>
            <a:r>
              <a:rPr lang="en-US" altLang="zh-CN" sz="1400" dirty="0" err="1">
                <a:solidFill>
                  <a:srgbClr val="445185"/>
                </a:solidFill>
                <a:latin typeface="阿里巴巴普惠体 R" panose="00020600040101010101" charset="-122"/>
                <a:ea typeface="阿里巴巴普惠体 R" panose="00020600040101010101" charset="-122"/>
              </a:rPr>
              <a:t>LogStore</a:t>
            </a:r>
            <a:r>
              <a:rPr lang="en-US" altLang="zh-CN"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可选的实时数据的秒级缓冲层。一般为</a:t>
            </a:r>
            <a:r>
              <a:rPr lang="en-US" altLang="zh-CN" sz="1400" dirty="0">
                <a:solidFill>
                  <a:srgbClr val="445185"/>
                </a:solidFill>
                <a:latin typeface="阿里巴巴普惠体 R" panose="00020600040101010101" charset="-122"/>
                <a:ea typeface="阿里巴巴普惠体 R" panose="00020600040101010101" charset="-122"/>
              </a:rPr>
              <a:t> Kafka </a:t>
            </a:r>
            <a:r>
              <a:rPr lang="en-US" altLang="zh-CN" sz="1400" dirty="0" err="1">
                <a:solidFill>
                  <a:srgbClr val="445185"/>
                </a:solidFill>
                <a:latin typeface="阿里巴巴普惠体 R" panose="00020600040101010101" charset="-122"/>
                <a:ea typeface="阿里巴巴普惠体 R" panose="00020600040101010101" charset="-122"/>
              </a:rPr>
              <a:t>这类消息队列上的一个</a:t>
            </a:r>
            <a:r>
              <a:rPr lang="en-US" altLang="zh-CN"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topic，在实时</a:t>
            </a:r>
            <a:r>
              <a:rPr lang="en-US" altLang="zh-CN" sz="1400" dirty="0">
                <a:solidFill>
                  <a:srgbClr val="445185"/>
                </a:solidFill>
                <a:latin typeface="阿里巴巴普惠体 R" panose="00020600040101010101" charset="-122"/>
                <a:ea typeface="阿里巴巴普惠体 R" panose="00020600040101010101" charset="-122"/>
              </a:rPr>
              <a:t> pipeline </a:t>
            </a:r>
            <a:r>
              <a:rPr lang="en-US" altLang="zh-CN" sz="1400" dirty="0" err="1">
                <a:solidFill>
                  <a:srgbClr val="445185"/>
                </a:solidFill>
                <a:latin typeface="阿里巴巴普惠体 R" panose="00020600040101010101" charset="-122"/>
                <a:ea typeface="阿里巴巴普惠体 R" panose="00020600040101010101" charset="-122"/>
              </a:rPr>
              <a:t>构建中用来提秒级延迟数据的读取能力</a:t>
            </a:r>
            <a:r>
              <a:rPr lang="en-US" altLang="zh-CN" sz="1400" dirty="0">
                <a:solidFill>
                  <a:srgbClr val="445185"/>
                </a:solidFill>
                <a:latin typeface="阿里巴巴普惠体 R" panose="00020600040101010101" charset="-122"/>
                <a:ea typeface="阿里巴巴普惠体 R" panose="00020600040101010101" charset="-122"/>
              </a:rPr>
              <a:t>。</a:t>
            </a:r>
            <a:endParaRPr lang="en-US" altLang="zh-CN" sz="1400" dirty="0">
              <a:solidFill>
                <a:srgbClr val="445185"/>
              </a:solidFill>
              <a:latin typeface="阿里巴巴普惠体 R" panose="00020600040101010101" charset="-122"/>
              <a:ea typeface="阿里巴巴普惠体 R" panose="00020600040101010101" charset="-122"/>
            </a:endParaRPr>
          </a:p>
          <a:p>
            <a:pPr>
              <a:lnSpc>
                <a:spcPct val="150000"/>
              </a:lnSpc>
            </a:pPr>
            <a:endParaRPr lang="en-US" altLang="zh-CN" sz="1400" dirty="0">
              <a:solidFill>
                <a:srgbClr val="445185"/>
              </a:solidFill>
              <a:latin typeface="阿里巴巴普惠体 R" panose="00020600040101010101" charset="-122"/>
              <a:ea typeface="阿里巴巴普惠体 R" panose="00020600040101010101" charset="-122"/>
            </a:endParaRPr>
          </a:p>
          <a:p>
            <a:pPr>
              <a:lnSpc>
                <a:spcPct val="150000"/>
              </a:lnSpc>
            </a:pPr>
            <a:r>
              <a:rPr lang="en-US" altLang="zh-CN" sz="1400" dirty="0" err="1">
                <a:solidFill>
                  <a:srgbClr val="445185"/>
                </a:solidFill>
                <a:latin typeface="阿里巴巴普惠体 R" panose="00020600040101010101" charset="-122"/>
                <a:ea typeface="阿里巴巴普惠体 R" panose="00020600040101010101" charset="-122"/>
              </a:rPr>
              <a:t>ChangeStore</a:t>
            </a:r>
            <a:r>
              <a:rPr lang="en-US" altLang="zh-CN"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实时数据的存储层。为一张单独的</a:t>
            </a:r>
            <a:r>
              <a:rPr lang="en-US" altLang="zh-CN" sz="1400" dirty="0">
                <a:solidFill>
                  <a:srgbClr val="445185"/>
                </a:solidFill>
                <a:latin typeface="阿里巴巴普惠体 R" panose="00020600040101010101" charset="-122"/>
                <a:ea typeface="阿里巴巴普惠体 R" panose="00020600040101010101" charset="-122"/>
              </a:rPr>
              <a:t> Iceberg </a:t>
            </a:r>
            <a:r>
              <a:rPr lang="en-US" altLang="zh-CN" sz="1400" dirty="0" err="1">
                <a:solidFill>
                  <a:srgbClr val="445185"/>
                </a:solidFill>
                <a:latin typeface="阿里巴巴普惠体 R" panose="00020600040101010101" charset="-122"/>
                <a:ea typeface="阿里巴巴普惠体 R" panose="00020600040101010101" charset="-122"/>
              </a:rPr>
              <a:t>表，实时的</a:t>
            </a:r>
            <a:r>
              <a:rPr lang="en-US" altLang="zh-CN" sz="1400" dirty="0">
                <a:solidFill>
                  <a:srgbClr val="445185"/>
                </a:solidFill>
                <a:latin typeface="阿里巴巴普惠体 R" panose="00020600040101010101" charset="-122"/>
                <a:ea typeface="阿里巴巴普惠体 R" panose="00020600040101010101" charset="-122"/>
              </a:rPr>
              <a:t> CDC </a:t>
            </a:r>
            <a:r>
              <a:rPr lang="en-US" altLang="zh-CN" sz="1400" dirty="0" err="1">
                <a:solidFill>
                  <a:srgbClr val="445185"/>
                </a:solidFill>
                <a:latin typeface="阿里巴巴普惠体 R" panose="00020600040101010101" charset="-122"/>
                <a:ea typeface="阿里巴巴普惠体 R" panose="00020600040101010101" charset="-122"/>
              </a:rPr>
              <a:t>数据会以</a:t>
            </a:r>
            <a:r>
              <a:rPr lang="en-US" altLang="zh-CN" sz="1400" dirty="0">
                <a:solidFill>
                  <a:srgbClr val="445185"/>
                </a:solidFill>
                <a:latin typeface="阿里巴巴普惠体 R" panose="00020600040101010101" charset="-122"/>
                <a:ea typeface="阿里巴巴普惠体 R" panose="00020600040101010101" charset="-122"/>
              </a:rPr>
              <a:t> append </a:t>
            </a:r>
            <a:r>
              <a:rPr lang="en-US" altLang="zh-CN" sz="1400" dirty="0" err="1">
                <a:solidFill>
                  <a:srgbClr val="445185"/>
                </a:solidFill>
                <a:latin typeface="阿里巴巴普惠体 R" panose="00020600040101010101" charset="-122"/>
                <a:ea typeface="阿里巴巴普惠体 R" panose="00020600040101010101" charset="-122"/>
              </a:rPr>
              <a:t>的形式写入以提供最高效的写入能力。可以用来进行数据分析，同时也能为下游实时</a:t>
            </a:r>
            <a:r>
              <a:rPr lang="en-US" altLang="zh-CN"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pipleline</a:t>
            </a:r>
            <a:r>
              <a:rPr lang="en-US" altLang="zh-CN"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任务提供分钟级延迟的流式数据</a:t>
            </a:r>
            <a:r>
              <a:rPr lang="en-US" altLang="zh-CN" sz="1400" dirty="0">
                <a:solidFill>
                  <a:srgbClr val="445185"/>
                </a:solidFill>
                <a:latin typeface="阿里巴巴普惠体 R" panose="00020600040101010101" charset="-122"/>
                <a:ea typeface="阿里巴巴普惠体 R" panose="00020600040101010101" charset="-122"/>
              </a:rPr>
              <a:t>。</a:t>
            </a:r>
            <a:endParaRPr lang="en-US" altLang="zh-CN" sz="1400" dirty="0">
              <a:solidFill>
                <a:srgbClr val="445185"/>
              </a:solidFill>
              <a:latin typeface="阿里巴巴普惠体 R" panose="00020600040101010101" charset="-122"/>
              <a:ea typeface="阿里巴巴普惠体 R" panose="00020600040101010101" charset="-122"/>
            </a:endParaRPr>
          </a:p>
          <a:p>
            <a:pPr>
              <a:lnSpc>
                <a:spcPct val="150000"/>
              </a:lnSpc>
            </a:pPr>
            <a:endParaRPr lang="en-US" altLang="zh-CN" sz="1400" dirty="0">
              <a:solidFill>
                <a:srgbClr val="445185"/>
              </a:solidFill>
              <a:latin typeface="阿里巴巴普惠体 R" panose="00020600040101010101" charset="-122"/>
              <a:ea typeface="阿里巴巴普惠体 R" panose="00020600040101010101" charset="-122"/>
            </a:endParaRPr>
          </a:p>
          <a:p>
            <a:pPr>
              <a:lnSpc>
                <a:spcPct val="150000"/>
              </a:lnSpc>
            </a:pPr>
            <a:r>
              <a:rPr lang="en-US" altLang="zh-CN" sz="1400" dirty="0" err="1">
                <a:solidFill>
                  <a:srgbClr val="445185"/>
                </a:solidFill>
                <a:latin typeface="阿里巴巴普惠体 R" panose="00020600040101010101" charset="-122"/>
                <a:ea typeface="阿里巴巴普惠体 R" panose="00020600040101010101" charset="-122"/>
              </a:rPr>
              <a:t>BaseStore</a:t>
            </a:r>
            <a:r>
              <a:rPr lang="en-US" altLang="zh-CN"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存量数据的存储层。为一张单独的</a:t>
            </a:r>
            <a:r>
              <a:rPr lang="en-US" altLang="zh-CN" sz="1400" dirty="0">
                <a:solidFill>
                  <a:srgbClr val="445185"/>
                </a:solidFill>
                <a:latin typeface="阿里巴巴普惠体 R" panose="00020600040101010101" charset="-122"/>
                <a:ea typeface="阿里巴巴普惠体 R" panose="00020600040101010101" charset="-122"/>
              </a:rPr>
              <a:t> Iceberg </a:t>
            </a:r>
            <a:r>
              <a:rPr lang="en-US" altLang="zh-CN" sz="1400" dirty="0" err="1">
                <a:solidFill>
                  <a:srgbClr val="445185"/>
                </a:solidFill>
                <a:latin typeface="阿里巴巴普惠体 R" panose="00020600040101010101" charset="-122"/>
                <a:ea typeface="阿里巴巴普惠体 R" panose="00020600040101010101" charset="-122"/>
              </a:rPr>
              <a:t>表，ChangeStore</a:t>
            </a:r>
            <a:r>
              <a:rPr lang="en-US" altLang="zh-CN"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中的数据定期会通过</a:t>
            </a:r>
            <a:r>
              <a:rPr lang="en-US" altLang="zh-CN" sz="1400" dirty="0">
                <a:solidFill>
                  <a:srgbClr val="445185"/>
                </a:solidFill>
                <a:latin typeface="阿里巴巴普惠体 R" panose="00020600040101010101" charset="-122"/>
                <a:ea typeface="阿里巴巴普惠体 R" panose="00020600040101010101" charset="-122"/>
              </a:rPr>
              <a:t> optimizing </a:t>
            </a:r>
            <a:r>
              <a:rPr lang="en-US" altLang="zh-CN" sz="1400" dirty="0" err="1">
                <a:solidFill>
                  <a:srgbClr val="445185"/>
                </a:solidFill>
                <a:latin typeface="阿里巴巴普惠体 R" panose="00020600040101010101" charset="-122"/>
                <a:ea typeface="阿里巴巴普惠体 R" panose="00020600040101010101" charset="-122"/>
              </a:rPr>
              <a:t>任务去重后重写入</a:t>
            </a:r>
            <a:r>
              <a:rPr lang="en-US" altLang="zh-CN"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BaseStore。通常用来进行表上的数据分析</a:t>
            </a:r>
            <a:r>
              <a:rPr lang="en-US" altLang="zh-CN" sz="1400" dirty="0">
                <a:solidFill>
                  <a:srgbClr val="445185"/>
                </a:solidFill>
                <a:latin typeface="阿里巴巴普惠体 R" panose="00020600040101010101" charset="-122"/>
                <a:ea typeface="阿里巴巴普惠体 R" panose="00020600040101010101" charset="-122"/>
              </a:rPr>
              <a:t>。</a:t>
            </a:r>
            <a:endParaRPr lang="en-US" altLang="zh-CN" sz="1400" dirty="0">
              <a:solidFill>
                <a:srgbClr val="445185"/>
              </a:solidFill>
              <a:latin typeface="阿里巴巴普惠体 R" panose="00020600040101010101" charset="-122"/>
              <a:ea typeface="阿里巴巴普惠体 R" panose="00020600040101010101" charset="-122"/>
            </a:endParaRPr>
          </a:p>
          <a:p>
            <a:pPr>
              <a:lnSpc>
                <a:spcPct val="150000"/>
              </a:lnSpc>
            </a:pPr>
            <a:endParaRPr lang="en-US" altLang="zh-CN" sz="1400" dirty="0">
              <a:solidFill>
                <a:srgbClr val="445185"/>
              </a:solidFill>
              <a:latin typeface="阿里巴巴普惠体 R" panose="00020600040101010101" charset="-122"/>
              <a:ea typeface="阿里巴巴普惠体 R" panose="00020600040101010101" charset="-122"/>
            </a:endParaRPr>
          </a:p>
          <a:p>
            <a:pPr>
              <a:lnSpc>
                <a:spcPct val="150000"/>
              </a:lnSpc>
            </a:pPr>
            <a:r>
              <a:rPr lang="en-US" altLang="zh-CN" sz="1400" dirty="0">
                <a:solidFill>
                  <a:srgbClr val="445185"/>
                </a:solidFill>
                <a:latin typeface="阿里巴巴普惠体 R" panose="00020600040101010101" charset="-122"/>
                <a:ea typeface="阿里巴巴普惠体 R" panose="00020600040101010101" charset="-122"/>
              </a:rPr>
              <a:t>Mixed-Hive Format </a:t>
            </a:r>
            <a:r>
              <a:rPr lang="en-US" altLang="zh-CN" sz="1400" dirty="0" err="1">
                <a:solidFill>
                  <a:srgbClr val="445185"/>
                </a:solidFill>
                <a:latin typeface="阿里巴巴普惠体 R" panose="00020600040101010101" charset="-122"/>
                <a:ea typeface="阿里巴巴普惠体 R" panose="00020600040101010101" charset="-122"/>
              </a:rPr>
              <a:t>的结构与</a:t>
            </a:r>
            <a:r>
              <a:rPr lang="en-US" altLang="zh-CN" sz="1400" dirty="0">
                <a:solidFill>
                  <a:srgbClr val="445185"/>
                </a:solidFill>
                <a:latin typeface="阿里巴巴普惠体 R" panose="00020600040101010101" charset="-122"/>
                <a:ea typeface="阿里巴巴普惠体 R" panose="00020600040101010101" charset="-122"/>
              </a:rPr>
              <a:t> Mixed-Iceberg Format </a:t>
            </a:r>
            <a:r>
              <a:rPr lang="en-US" altLang="zh-CN" sz="1400" dirty="0" err="1">
                <a:solidFill>
                  <a:srgbClr val="445185"/>
                </a:solidFill>
                <a:latin typeface="阿里巴巴普惠体 R" panose="00020600040101010101" charset="-122"/>
                <a:ea typeface="阿里巴巴普惠体 R" panose="00020600040101010101" charset="-122"/>
              </a:rPr>
              <a:t>类似，只是</a:t>
            </a:r>
            <a:r>
              <a:rPr lang="en-US" altLang="zh-CN"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BaseStore</a:t>
            </a:r>
            <a:r>
              <a:rPr lang="en-US" altLang="zh-CN"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换成了已经存在的</a:t>
            </a:r>
            <a:r>
              <a:rPr lang="en-US" altLang="zh-CN" sz="1400" dirty="0">
                <a:solidFill>
                  <a:srgbClr val="445185"/>
                </a:solidFill>
                <a:latin typeface="阿里巴巴普惠体 R" panose="00020600040101010101" charset="-122"/>
                <a:ea typeface="阿里巴巴普惠体 R" panose="00020600040101010101" charset="-122"/>
              </a:rPr>
              <a:t> Hive </a:t>
            </a:r>
            <a:r>
              <a:rPr lang="en-US" altLang="zh-CN" sz="1400" dirty="0" err="1">
                <a:solidFill>
                  <a:srgbClr val="445185"/>
                </a:solidFill>
                <a:latin typeface="阿里巴巴普惠体 R" panose="00020600040101010101" charset="-122"/>
                <a:ea typeface="阿里巴巴普惠体 R" panose="00020600040101010101" charset="-122"/>
              </a:rPr>
              <a:t>表，这样就能帮助已有的</a:t>
            </a:r>
            <a:r>
              <a:rPr lang="en-US" altLang="zh-CN" sz="1400" dirty="0">
                <a:solidFill>
                  <a:srgbClr val="445185"/>
                </a:solidFill>
                <a:latin typeface="阿里巴巴普惠体 R" panose="00020600040101010101" charset="-122"/>
                <a:ea typeface="阿里巴巴普惠体 R" panose="00020600040101010101" charset="-122"/>
              </a:rPr>
              <a:t> Hive </a:t>
            </a:r>
            <a:r>
              <a:rPr lang="en-US" altLang="zh-CN" sz="1400" dirty="0" err="1">
                <a:solidFill>
                  <a:srgbClr val="445185"/>
                </a:solidFill>
                <a:latin typeface="阿里巴巴普惠体 R" panose="00020600040101010101" charset="-122"/>
                <a:ea typeface="阿里巴巴普惠体 R" panose="00020600040101010101" charset="-122"/>
              </a:rPr>
              <a:t>表快速升级成一张新型的数据湖表，提供更强大的流批统一的读写能力</a:t>
            </a:r>
            <a:r>
              <a:rPr lang="en-US" altLang="zh-CN" sz="1400" dirty="0">
                <a:solidFill>
                  <a:srgbClr val="445185"/>
                </a:solidFill>
                <a:latin typeface="阿里巴巴普惠体 R" panose="00020600040101010101" charset="-122"/>
                <a:ea typeface="阿里巴巴普惠体 R" panose="00020600040101010101" charset="-122"/>
              </a:rPr>
              <a:t>。</a:t>
            </a:r>
            <a:endParaRPr lang="en-US" altLang="zh-CN" sz="1400" dirty="0">
              <a:solidFill>
                <a:srgbClr val="445185"/>
              </a:solidFill>
              <a:latin typeface="阿里巴巴普惠体 R" panose="00020600040101010101" charset="-122"/>
              <a:ea typeface="阿里巴巴普惠体 R" panose="00020600040101010101" charset="-122"/>
            </a:endParaRPr>
          </a:p>
        </p:txBody>
      </p:sp>
      <p:sp>
        <p:nvSpPr>
          <p:cNvPr id="19" name="椭圆 18"/>
          <p:cNvSpPr/>
          <p:nvPr>
            <p:custDataLst>
              <p:tags r:id="rId2"/>
            </p:custDataLst>
          </p:nvPr>
        </p:nvSpPr>
        <p:spPr>
          <a:xfrm rot="19860000">
            <a:off x="4582160" y="-56007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custDataLst>
              <p:tags r:id="rId3"/>
            </p:custDataLst>
          </p:nvPr>
        </p:nvSpPr>
        <p:spPr>
          <a:xfrm rot="19860000">
            <a:off x="6690360" y="5028565"/>
            <a:ext cx="220345" cy="220345"/>
          </a:xfrm>
          <a:prstGeom prst="ellipse">
            <a:avLst/>
          </a:prstGeom>
          <a:gradFill>
            <a:gsLst>
              <a:gs pos="0">
                <a:srgbClr val="F1B994"/>
              </a:gs>
              <a:gs pos="71000">
                <a:srgbClr val="F16E5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custDataLst>
              <p:tags r:id="rId4"/>
            </p:custDataLst>
          </p:nvPr>
        </p:nvSpPr>
        <p:spPr>
          <a:xfrm rot="5400000">
            <a:off x="3930650" y="1981200"/>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descr="山3"/>
          <p:cNvPicPr>
            <a:picLocks noChangeAspect="1"/>
          </p:cNvPicPr>
          <p:nvPr>
            <p:custDataLst>
              <p:tags r:id="rId5"/>
            </p:custDataLst>
          </p:nvPr>
        </p:nvPicPr>
        <p:blipFill>
          <a:blip r:embed="rId6"/>
          <a:stretch>
            <a:fillRect/>
          </a:stretch>
        </p:blipFill>
        <p:spPr>
          <a:xfrm>
            <a:off x="9352915" y="5791835"/>
            <a:ext cx="3825875" cy="1066165"/>
          </a:xfrm>
          <a:prstGeom prst="rect">
            <a:avLst/>
          </a:prstGeom>
        </p:spPr>
      </p:pic>
      <p:pic>
        <p:nvPicPr>
          <p:cNvPr id="41" name="图片 40" descr="山2"/>
          <p:cNvPicPr>
            <a:picLocks noChangeAspect="1"/>
          </p:cNvPicPr>
          <p:nvPr/>
        </p:nvPicPr>
        <p:blipFill>
          <a:blip r:embed="rId7"/>
          <a:stretch>
            <a:fillRect/>
          </a:stretch>
        </p:blipFill>
        <p:spPr>
          <a:xfrm flipH="1">
            <a:off x="635" y="4464685"/>
            <a:ext cx="2573020" cy="2484755"/>
          </a:xfrm>
          <a:prstGeom prst="rect">
            <a:avLst/>
          </a:prstGeom>
        </p:spPr>
      </p:pic>
      <p:pic>
        <p:nvPicPr>
          <p:cNvPr id="2" name="图片 1"/>
          <p:cNvPicPr>
            <a:picLocks noChangeAspect="1"/>
          </p:cNvPicPr>
          <p:nvPr/>
        </p:nvPicPr>
        <p:blipFill>
          <a:blip r:embed="rId8"/>
          <a:stretch>
            <a:fillRect/>
          </a:stretch>
        </p:blipFill>
        <p:spPr>
          <a:xfrm>
            <a:off x="379095" y="1602105"/>
            <a:ext cx="6570980" cy="4397375"/>
          </a:xfrm>
          <a:prstGeom prst="rect">
            <a:avLst/>
          </a:prstGeom>
        </p:spPr>
      </p:pic>
      <p:sp>
        <p:nvSpPr>
          <p:cNvPr id="3" name="标题 3"/>
          <p:cNvSpPr txBox="1"/>
          <p:nvPr/>
        </p:nvSpPr>
        <p:spPr>
          <a:xfrm>
            <a:off x="875030" y="561975"/>
            <a:ext cx="5412105" cy="493395"/>
          </a:xfrm>
          <a:prstGeom prst="rect">
            <a:avLst/>
          </a:prstGeom>
        </p:spPr>
        <p:txBody>
          <a:bodyPr vert="horz" lIns="91440" tIns="45720" rIns="91440" bIns="45720" rtlCol="0" anchor="ctr">
            <a:normAutofit fontScale="5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阿里巴巴普惠体 R" panose="00020600040101010101" charset="-122"/>
                <a:ea typeface="阿里巴巴普惠体 R" panose="00020600040101010101" charset="-122"/>
                <a:sym typeface="+mn-ea"/>
              </a:rPr>
              <a:t>Mixed Format  - </a:t>
            </a:r>
            <a:r>
              <a:rPr lang="zh-CN" altLang="en-US" sz="4800" i="1" dirty="0">
                <a:solidFill>
                  <a:srgbClr val="445185"/>
                </a:solidFill>
                <a:latin typeface="阿里巴巴普惠体 R" panose="00020600040101010101" charset="-122"/>
                <a:ea typeface="阿里巴巴普惠体 R" panose="00020600040101010101" charset="-122"/>
              </a:rPr>
              <a:t>混合表格式介绍</a:t>
            </a:r>
            <a:endParaRPr lang="zh-CN" altLang="en-US" sz="4800" i="1" dirty="0">
              <a:solidFill>
                <a:srgbClr val="445185"/>
              </a:solidFill>
              <a:latin typeface="阿里巴巴普惠体 R" panose="00020600040101010101" charset="-122"/>
              <a:ea typeface="阿里巴巴普惠体 R" panose="00020600040101010101"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pic>
        <p:nvPicPr>
          <p:cNvPr id="42" name="图片 41" descr="山5"/>
          <p:cNvPicPr>
            <a:picLocks noChangeAspect="1"/>
          </p:cNvPicPr>
          <p:nvPr/>
        </p:nvPicPr>
        <p:blipFill>
          <a:blip r:embed="rId1"/>
          <a:stretch>
            <a:fillRect/>
          </a:stretch>
        </p:blipFill>
        <p:spPr>
          <a:xfrm flipH="1">
            <a:off x="661035" y="5483860"/>
            <a:ext cx="3269615" cy="2165985"/>
          </a:xfrm>
          <a:prstGeom prst="rect">
            <a:avLst/>
          </a:prstGeom>
        </p:spPr>
      </p:pic>
      <p:sp>
        <p:nvSpPr>
          <p:cNvPr id="4" name="标题 3"/>
          <p:cNvSpPr txBox="1"/>
          <p:nvPr/>
        </p:nvSpPr>
        <p:spPr>
          <a:xfrm>
            <a:off x="979805" y="419100"/>
            <a:ext cx="5412105" cy="493395"/>
          </a:xfrm>
          <a:prstGeom prst="rect">
            <a:avLst/>
          </a:prstGeom>
        </p:spPr>
        <p:txBody>
          <a:bodyPr vert="horz" lIns="91440" tIns="45720" rIns="91440" bIns="45720" rtlCol="0" anchor="ctr">
            <a:normAutofit fontScale="5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阿里巴巴普惠体 R" panose="00020600040101010101" charset="-122"/>
                <a:ea typeface="阿里巴巴普惠体 R" panose="00020600040101010101" charset="-122"/>
                <a:sym typeface="+mn-ea"/>
              </a:rPr>
              <a:t>Mixed Format  - </a:t>
            </a:r>
            <a:r>
              <a:rPr lang="zh-CN" altLang="en-US" sz="4800" i="1" dirty="0">
                <a:solidFill>
                  <a:srgbClr val="445185"/>
                </a:solidFill>
                <a:latin typeface="阿里巴巴普惠体 R" panose="00020600040101010101" charset="-122"/>
                <a:ea typeface="阿里巴巴普惠体 R" panose="00020600040101010101" charset="-122"/>
              </a:rPr>
              <a:t>上海钢联生产实践</a:t>
            </a:r>
            <a:endParaRPr lang="zh-CN" altLang="en-US" sz="4800" i="1" dirty="0">
              <a:solidFill>
                <a:srgbClr val="445185"/>
              </a:solidFill>
              <a:latin typeface="阿里巴巴普惠体 R" panose="00020600040101010101" charset="-122"/>
              <a:ea typeface="阿里巴巴普惠体 R" panose="00020600040101010101" charset="-122"/>
            </a:endParaRPr>
          </a:p>
        </p:txBody>
      </p:sp>
      <p:sp>
        <p:nvSpPr>
          <p:cNvPr id="19" name="椭圆 18"/>
          <p:cNvSpPr/>
          <p:nvPr>
            <p:custDataLst>
              <p:tags r:id="rId2"/>
            </p:custDataLst>
          </p:nvPr>
        </p:nvSpPr>
        <p:spPr>
          <a:xfrm rot="19860000">
            <a:off x="4582160" y="-56007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LOGO"/>
          <p:cNvPicPr>
            <a:picLocks noChangeAspect="1"/>
          </p:cNvPicPr>
          <p:nvPr>
            <p:custDataLst>
              <p:tags r:id="rId3"/>
            </p:custDataLst>
          </p:nvPr>
        </p:nvPicPr>
        <p:blipFill>
          <a:blip r:embed="rId4"/>
          <a:stretch>
            <a:fillRect/>
          </a:stretch>
        </p:blipFill>
        <p:spPr>
          <a:xfrm>
            <a:off x="9364345" y="419100"/>
            <a:ext cx="1807845" cy="608965"/>
          </a:xfrm>
          <a:prstGeom prst="rect">
            <a:avLst/>
          </a:prstGeom>
        </p:spPr>
      </p:pic>
      <p:pic>
        <p:nvPicPr>
          <p:cNvPr id="40" name="图片 39" descr="山3"/>
          <p:cNvPicPr>
            <a:picLocks noChangeAspect="1"/>
          </p:cNvPicPr>
          <p:nvPr>
            <p:custDataLst>
              <p:tags r:id="rId5"/>
            </p:custDataLst>
          </p:nvPr>
        </p:nvPicPr>
        <p:blipFill>
          <a:blip r:embed="rId6"/>
          <a:stretch>
            <a:fillRect/>
          </a:stretch>
        </p:blipFill>
        <p:spPr>
          <a:xfrm>
            <a:off x="9352915" y="5791835"/>
            <a:ext cx="3825875" cy="1066165"/>
          </a:xfrm>
          <a:prstGeom prst="rect">
            <a:avLst/>
          </a:prstGeom>
        </p:spPr>
      </p:pic>
      <p:pic>
        <p:nvPicPr>
          <p:cNvPr id="41" name="图片 40" descr="山2"/>
          <p:cNvPicPr>
            <a:picLocks noChangeAspect="1"/>
          </p:cNvPicPr>
          <p:nvPr/>
        </p:nvPicPr>
        <p:blipFill>
          <a:blip r:embed="rId7"/>
          <a:stretch>
            <a:fillRect/>
          </a:stretch>
        </p:blipFill>
        <p:spPr>
          <a:xfrm flipH="1">
            <a:off x="635" y="4464685"/>
            <a:ext cx="2573020" cy="2484755"/>
          </a:xfrm>
          <a:prstGeom prst="rect">
            <a:avLst/>
          </a:prstGeom>
        </p:spPr>
      </p:pic>
      <p:sp>
        <p:nvSpPr>
          <p:cNvPr id="2" name="文本框 1"/>
          <p:cNvSpPr txBox="1"/>
          <p:nvPr/>
        </p:nvSpPr>
        <p:spPr>
          <a:xfrm>
            <a:off x="748030" y="1195070"/>
            <a:ext cx="10976610" cy="5351145"/>
          </a:xfrm>
          <a:prstGeom prst="rect">
            <a:avLst/>
          </a:prstGeom>
          <a:noFill/>
        </p:spPr>
        <p:txBody>
          <a:bodyPr wrap="square">
            <a:noAutofit/>
          </a:bodyPr>
          <a:lstStyle/>
          <a:p>
            <a:pPr>
              <a:lnSpc>
                <a:spcPct val="150000"/>
              </a:lnSpc>
            </a:pPr>
            <a:r>
              <a:rPr sz="1600">
                <a:solidFill>
                  <a:srgbClr val="445185"/>
                </a:solidFill>
                <a:latin typeface="阿里巴巴普惠体 R" panose="00020600040101010101" charset="-122"/>
                <a:ea typeface="阿里巴巴普惠体 R" panose="00020600040101010101" charset="-122"/>
              </a:rPr>
              <a:t>1.提供增强的 upsert 能力</a:t>
            </a:r>
            <a:endParaRPr sz="1600">
              <a:solidFill>
                <a:srgbClr val="445185"/>
              </a:solidFill>
              <a:latin typeface="阿里巴巴普惠体 R" panose="00020600040101010101" charset="-122"/>
              <a:ea typeface="阿里巴巴普惠体 R" panose="00020600040101010101" charset="-122"/>
            </a:endParaRPr>
          </a:p>
          <a:p>
            <a:pPr>
              <a:lnSpc>
                <a:spcPct val="150000"/>
              </a:lnSpc>
            </a:pPr>
            <a:r>
              <a:rPr sz="1600">
                <a:solidFill>
                  <a:srgbClr val="445185"/>
                </a:solidFill>
                <a:latin typeface="阿里巴巴普惠体 R" panose="00020600040101010101" charset="-122"/>
                <a:ea typeface="阿里巴巴普惠体 R" panose="00020600040101010101" charset="-122"/>
              </a:rPr>
              <a:t>借助 Amoro Mixed Iceberg 有主键表，既支持了 ODS 层的 upsert，也支持增量消费 CDC 数据，继续构建下游的表；尤其是还可以通过 Log Store 将数据写入 Kafka，给下游提供毫秒级延迟的数据，避免数据流经多个层级后延迟不断叠加。</a:t>
            </a:r>
            <a:endParaRPr sz="1600">
              <a:solidFill>
                <a:srgbClr val="445185"/>
              </a:solidFill>
              <a:latin typeface="阿里巴巴普惠体 R" panose="00020600040101010101" charset="-122"/>
              <a:ea typeface="阿里巴巴普惠体 R" panose="00020600040101010101" charset="-122"/>
            </a:endParaRPr>
          </a:p>
          <a:p>
            <a:pPr>
              <a:lnSpc>
                <a:spcPct val="150000"/>
              </a:lnSpc>
            </a:pPr>
            <a:endParaRPr sz="1600">
              <a:solidFill>
                <a:srgbClr val="445185"/>
              </a:solidFill>
              <a:latin typeface="阿里巴巴普惠体 R" panose="00020600040101010101" charset="-122"/>
              <a:ea typeface="阿里巴巴普惠体 R" panose="00020600040101010101" charset="-122"/>
            </a:endParaRPr>
          </a:p>
          <a:p>
            <a:pPr>
              <a:lnSpc>
                <a:spcPct val="150000"/>
              </a:lnSpc>
            </a:pPr>
            <a:r>
              <a:rPr sz="1600">
                <a:solidFill>
                  <a:srgbClr val="445185"/>
                </a:solidFill>
                <a:latin typeface="阿里巴巴普惠体 R" panose="00020600040101010101" charset="-122"/>
                <a:ea typeface="阿里巴巴普惠体 R" panose="00020600040101010101" charset="-122"/>
              </a:rPr>
              <a:t>2.开箱即用的数据优化能力</a:t>
            </a:r>
            <a:endParaRPr sz="1600">
              <a:solidFill>
                <a:srgbClr val="445185"/>
              </a:solidFill>
              <a:latin typeface="阿里巴巴普惠体 R" panose="00020600040101010101" charset="-122"/>
              <a:ea typeface="阿里巴巴普惠体 R" panose="00020600040101010101" charset="-122"/>
            </a:endParaRPr>
          </a:p>
          <a:p>
            <a:pPr>
              <a:lnSpc>
                <a:spcPct val="150000"/>
              </a:lnSpc>
            </a:pPr>
            <a:r>
              <a:rPr sz="1600">
                <a:solidFill>
                  <a:srgbClr val="445185"/>
                </a:solidFill>
                <a:latin typeface="阿里巴巴普惠体 R" panose="00020600040101010101" charset="-122"/>
                <a:ea typeface="阿里巴巴普惠体 R" panose="00020600040101010101" charset="-122"/>
              </a:rPr>
              <a:t>AMS 服务提供了开箱即用的自动合并文件、过期文件、孤儿文件清理等能力，这些功能在之前使用 Iceberg 时都需要通过定时任务执行；尤其是持续自动合并文件的能力，解决了之前定期调度批任务出现 OOM 的问题；在 Amoro 页面上启动和停止合并任务，也方便了我们对合并资源的管理和维护。</a:t>
            </a:r>
            <a:endParaRPr sz="1600">
              <a:solidFill>
                <a:srgbClr val="445185"/>
              </a:solidFill>
              <a:latin typeface="阿里巴巴普惠体 R" panose="00020600040101010101" charset="-122"/>
              <a:ea typeface="阿里巴巴普惠体 R" panose="00020600040101010101" charset="-122"/>
            </a:endParaRPr>
          </a:p>
          <a:p>
            <a:pPr>
              <a:lnSpc>
                <a:spcPct val="150000"/>
              </a:lnSpc>
            </a:pPr>
            <a:endParaRPr sz="1600">
              <a:solidFill>
                <a:srgbClr val="445185"/>
              </a:solidFill>
              <a:latin typeface="阿里巴巴普惠体 R" panose="00020600040101010101" charset="-122"/>
              <a:ea typeface="阿里巴巴普惠体 R" panose="00020600040101010101" charset="-122"/>
            </a:endParaRPr>
          </a:p>
          <a:p>
            <a:pPr>
              <a:lnSpc>
                <a:spcPct val="150000"/>
              </a:lnSpc>
            </a:pPr>
            <a:r>
              <a:rPr sz="1600">
                <a:solidFill>
                  <a:srgbClr val="445185"/>
                </a:solidFill>
                <a:latin typeface="阿里巴巴普惠体 R" panose="00020600040101010101" charset="-122"/>
                <a:ea typeface="阿里巴巴普惠体 R" panose="00020600040101010101" charset="-122"/>
              </a:rPr>
              <a:t>3.提升数据时效性</a:t>
            </a:r>
            <a:endParaRPr sz="1600">
              <a:solidFill>
                <a:srgbClr val="445185"/>
              </a:solidFill>
              <a:latin typeface="阿里巴巴普惠体 R" panose="00020600040101010101" charset="-122"/>
              <a:ea typeface="阿里巴巴普惠体 R" panose="00020600040101010101" charset="-122"/>
            </a:endParaRPr>
          </a:p>
          <a:p>
            <a:pPr>
              <a:lnSpc>
                <a:spcPct val="150000"/>
              </a:lnSpc>
            </a:pPr>
            <a:r>
              <a:rPr sz="1600">
                <a:solidFill>
                  <a:srgbClr val="445185"/>
                </a:solidFill>
                <a:latin typeface="阿里巴巴普惠体 R" panose="00020600040101010101" charset="-122"/>
                <a:ea typeface="阿里巴巴普惠体 R" panose="00020600040101010101" charset="-122"/>
              </a:rPr>
              <a:t>借助 MOR（Merge-On-Read）能力，通过 Trino 引擎可以查询到延迟为分钟级别的数据，可以满足实时报表、质检的需求；另外借助持续的文件合并，可以将 MOR 查询耗时控制在合理的水平，不会因为小文件持续增加，对查询性能产生影响。</a:t>
            </a:r>
            <a:endParaRPr sz="1600">
              <a:solidFill>
                <a:srgbClr val="445185"/>
              </a:solidFill>
              <a:latin typeface="阿里巴巴普惠体 R" panose="00020600040101010101" charset="-122"/>
              <a:ea typeface="阿里巴巴普惠体 R" panose="00020600040101010101"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7DF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1967865" cy="751205"/>
          </a:xfrm>
          <a:prstGeom prst="rect">
            <a:avLst/>
          </a:prstGeom>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445185"/>
                </a:solidFill>
                <a:latin typeface="阿里巴巴普惠体 R" panose="00020600040101010101" charset="-122"/>
                <a:ea typeface="阿里巴巴普惠体 R" panose="00020600040101010101" charset="-122"/>
              </a:rPr>
              <a:t>总结</a:t>
            </a:r>
            <a:endParaRPr lang="zh-CN" altLang="en-US" sz="4800" i="1" dirty="0">
              <a:solidFill>
                <a:srgbClr val="445185"/>
              </a:solidFill>
              <a:latin typeface="阿里巴巴普惠体 R" panose="00020600040101010101" charset="-122"/>
              <a:ea typeface="阿里巴巴普惠体 R" panose="00020600040101010101" charset="-122"/>
            </a:endParaRPr>
          </a:p>
        </p:txBody>
      </p:sp>
      <p:sp>
        <p:nvSpPr>
          <p:cNvPr id="54" name="文本框 53"/>
          <p:cNvSpPr txBox="1"/>
          <p:nvPr/>
        </p:nvSpPr>
        <p:spPr>
          <a:xfrm>
            <a:off x="2477135" y="2696210"/>
            <a:ext cx="7237095" cy="1717675"/>
          </a:xfrm>
          <a:prstGeom prst="rect">
            <a:avLst/>
          </a:prstGeom>
          <a:noFill/>
        </p:spPr>
        <p:txBody>
          <a:bodyPr wrap="square" rtlCol="0">
            <a:noAutofit/>
          </a:bodyPr>
          <a:lstStyle/>
          <a:p>
            <a:pPr algn="ctr"/>
            <a:r>
              <a:rPr lang="en-US" altLang="zh-CN" sz="2000" dirty="0">
                <a:solidFill>
                  <a:srgbClr val="445185"/>
                </a:solidFill>
                <a:latin typeface="阿里巴巴普惠体 R" panose="00020600040101010101" charset="-122"/>
                <a:ea typeface="阿里巴巴普惠体 R" panose="00020600040101010101" charset="-122"/>
              </a:rPr>
              <a:t>Amoro 定位是建立在 Apache Iceberg</a:t>
            </a:r>
            <a:r>
              <a:rPr lang="zh-CN" altLang="en-US" sz="2000" dirty="0">
                <a:solidFill>
                  <a:srgbClr val="445185"/>
                </a:solidFill>
                <a:latin typeface="阿里巴巴普惠体 R" panose="00020600040101010101" charset="-122"/>
                <a:ea typeface="阿里巴巴普惠体 R" panose="00020600040101010101" charset="-122"/>
              </a:rPr>
              <a:t>、</a:t>
            </a:r>
            <a:r>
              <a:rPr lang="en-US" altLang="zh-CN" sz="2000" dirty="0">
                <a:solidFill>
                  <a:srgbClr val="445185"/>
                </a:solidFill>
                <a:latin typeface="阿里巴巴普惠体 R" panose="00020600040101010101" charset="-122"/>
                <a:ea typeface="阿里巴巴普惠体 R" panose="00020600040101010101" charset="-122"/>
              </a:rPr>
              <a:t>Pamion</a:t>
            </a:r>
            <a:r>
              <a:rPr lang="zh-CN" altLang="en-US" sz="2000" dirty="0">
                <a:solidFill>
                  <a:srgbClr val="445185"/>
                </a:solidFill>
                <a:latin typeface="阿里巴巴普惠体 R" panose="00020600040101010101" charset="-122"/>
                <a:ea typeface="阿里巴巴普惠体 R" panose="00020600040101010101" charset="-122"/>
              </a:rPr>
              <a:t>等</a:t>
            </a:r>
            <a:r>
              <a:rPr lang="en-US" altLang="zh-CN" sz="2000" dirty="0">
                <a:solidFill>
                  <a:srgbClr val="445185"/>
                </a:solidFill>
                <a:latin typeface="阿里巴巴普惠体 R" panose="00020600040101010101" charset="-122"/>
                <a:ea typeface="阿里巴巴普惠体 R" panose="00020600040101010101" charset="-122"/>
              </a:rPr>
              <a:t> 这类开源数据湖表格式上的湖仓管理系统，它通过 Self-optimizing、Multiple formats 等技术帮助用户基于数据湖快速构建出湖原生数仓、流式 pipeline 建设、云原生数仓等场景</a:t>
            </a:r>
            <a:r>
              <a:rPr lang="zh-CN" altLang="en-US" sz="2000" dirty="0">
                <a:solidFill>
                  <a:srgbClr val="445185"/>
                </a:solidFill>
                <a:latin typeface="阿里巴巴普惠体 R" panose="00020600040101010101" charset="-122"/>
                <a:ea typeface="阿里巴巴普惠体 R" panose="00020600040101010101" charset="-122"/>
              </a:rPr>
              <a:t>的一款</a:t>
            </a:r>
            <a:r>
              <a:rPr lang="zh-CN" altLang="en-US" sz="2000" dirty="0">
                <a:solidFill>
                  <a:srgbClr val="445185"/>
                </a:solidFill>
                <a:latin typeface="阿里巴巴普惠体 R" panose="00020600040101010101" charset="-122"/>
                <a:ea typeface="阿里巴巴普惠体 R" panose="00020600040101010101" charset="-122"/>
              </a:rPr>
              <a:t>产品</a:t>
            </a:r>
            <a:endParaRPr lang="zh-CN" altLang="en-US" sz="2000" dirty="0">
              <a:solidFill>
                <a:srgbClr val="445185"/>
              </a:solidFill>
              <a:latin typeface="阿里巴巴普惠体 R" panose="00020600040101010101" charset="-122"/>
              <a:ea typeface="阿里巴巴普惠体 R" panose="00020600040101010101" charset="-122"/>
            </a:endParaRPr>
          </a:p>
        </p:txBody>
      </p:sp>
      <p:pic>
        <p:nvPicPr>
          <p:cNvPr id="3" name="图片 2" descr="LOGO"/>
          <p:cNvPicPr>
            <a:picLocks noChangeAspect="1"/>
          </p:cNvPicPr>
          <p:nvPr>
            <p:custDataLst>
              <p:tags r:id="rId1"/>
            </p:custDataLst>
          </p:nvPr>
        </p:nvPicPr>
        <p:blipFill>
          <a:blip r:embed="rId2"/>
          <a:stretch>
            <a:fillRect/>
          </a:stretch>
        </p:blipFill>
        <p:spPr>
          <a:xfrm>
            <a:off x="9364345" y="561975"/>
            <a:ext cx="1807845" cy="608965"/>
          </a:xfrm>
          <a:prstGeom prst="rect">
            <a:avLst/>
          </a:prstGeom>
        </p:spPr>
      </p:pic>
      <p:pic>
        <p:nvPicPr>
          <p:cNvPr id="14" name="图片 13" descr="山3"/>
          <p:cNvPicPr>
            <a:picLocks noChangeAspect="1"/>
          </p:cNvPicPr>
          <p:nvPr>
            <p:custDataLst>
              <p:tags r:id="rId3"/>
            </p:custDataLst>
          </p:nvPr>
        </p:nvPicPr>
        <p:blipFill>
          <a:blip r:embed="rId4"/>
          <a:stretch>
            <a:fillRect/>
          </a:stretch>
        </p:blipFill>
        <p:spPr>
          <a:xfrm>
            <a:off x="8301355" y="5865495"/>
            <a:ext cx="3562350" cy="992505"/>
          </a:xfrm>
          <a:prstGeom prst="rect">
            <a:avLst/>
          </a:prstGeom>
        </p:spPr>
      </p:pic>
      <p:pic>
        <p:nvPicPr>
          <p:cNvPr id="15" name="图片 14" descr="山1"/>
          <p:cNvPicPr>
            <a:picLocks noChangeAspect="1"/>
          </p:cNvPicPr>
          <p:nvPr>
            <p:custDataLst>
              <p:tags r:id="rId5"/>
            </p:custDataLst>
          </p:nvPr>
        </p:nvPicPr>
        <p:blipFill>
          <a:blip r:embed="rId6"/>
          <a:stretch>
            <a:fillRect/>
          </a:stretch>
        </p:blipFill>
        <p:spPr>
          <a:xfrm>
            <a:off x="0" y="4854575"/>
            <a:ext cx="2729865" cy="2003425"/>
          </a:xfrm>
          <a:prstGeom prst="rect">
            <a:avLst/>
          </a:prstGeom>
        </p:spPr>
      </p:pic>
      <p:pic>
        <p:nvPicPr>
          <p:cNvPr id="20" name="图片 19" descr="山2"/>
          <p:cNvPicPr>
            <a:picLocks noChangeAspect="1"/>
          </p:cNvPicPr>
          <p:nvPr/>
        </p:nvPicPr>
        <p:blipFill>
          <a:blip r:embed="rId7"/>
          <a:stretch>
            <a:fillRect/>
          </a:stretch>
        </p:blipFill>
        <p:spPr>
          <a:xfrm>
            <a:off x="10738485" y="4309110"/>
            <a:ext cx="1453515" cy="254889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randombar(horizontal)">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25" name="Rectangle 5"/>
          <p:cNvSpPr/>
          <p:nvPr/>
        </p:nvSpPr>
        <p:spPr>
          <a:xfrm>
            <a:off x="2360639" y="2133777"/>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zh-CN" altLang="en-US" sz="4400" b="1" dirty="0">
                <a:solidFill>
                  <a:srgbClr val="445185"/>
                </a:solidFill>
                <a:latin typeface="阿里巴巴普惠体 R" panose="00020600040101010101" charset="-122"/>
                <a:ea typeface="阿里巴巴普惠体 R" panose="00020600040101010101" charset="-122"/>
                <a:cs typeface="微软雅黑" panose="020B0503020204020204" charset="-122"/>
              </a:rPr>
              <a:t>社区规划</a:t>
            </a:r>
            <a:endParaRPr lang="zh-CN" altLang="en-US" sz="4400" b="1" dirty="0">
              <a:solidFill>
                <a:srgbClr val="445185"/>
              </a:solidFill>
              <a:latin typeface="阿里巴巴普惠体 R" panose="00020600040101010101" charset="-122"/>
              <a:ea typeface="阿里巴巴普惠体 R" panose="00020600040101010101" charset="-122"/>
              <a:cs typeface="微软雅黑" panose="020B0503020204020204" charset="-122"/>
            </a:endParaRPr>
          </a:p>
        </p:txBody>
      </p:sp>
      <p:pic>
        <p:nvPicPr>
          <p:cNvPr id="3" name="图片 2" descr="LOGO"/>
          <p:cNvPicPr>
            <a:picLocks noChangeAspect="1"/>
          </p:cNvPicPr>
          <p:nvPr>
            <p:custDataLst>
              <p:tags r:id="rId1"/>
            </p:custDataLst>
          </p:nvPr>
        </p:nvPicPr>
        <p:blipFill>
          <a:blip r:embed="rId2"/>
          <a:stretch>
            <a:fillRect/>
          </a:stretch>
        </p:blipFill>
        <p:spPr>
          <a:xfrm>
            <a:off x="9364345" y="561975"/>
            <a:ext cx="1807845" cy="608965"/>
          </a:xfrm>
          <a:prstGeom prst="rect">
            <a:avLst/>
          </a:prstGeom>
        </p:spPr>
      </p:pic>
      <p:pic>
        <p:nvPicPr>
          <p:cNvPr id="21" name="图片 20" descr="人"/>
          <p:cNvPicPr>
            <a:picLocks noChangeAspect="1"/>
          </p:cNvPicPr>
          <p:nvPr>
            <p:custDataLst>
              <p:tags r:id="rId3"/>
            </p:custDataLst>
          </p:nvPr>
        </p:nvPicPr>
        <p:blipFill>
          <a:blip r:embed="rId4"/>
          <a:srcRect r="57922" b="63188"/>
          <a:stretch>
            <a:fillRect/>
          </a:stretch>
        </p:blipFill>
        <p:spPr>
          <a:xfrm>
            <a:off x="9862820" y="4866005"/>
            <a:ext cx="1934845" cy="1991995"/>
          </a:xfrm>
          <a:prstGeom prst="rect">
            <a:avLst/>
          </a:prstGeom>
        </p:spPr>
      </p:pic>
      <p:pic>
        <p:nvPicPr>
          <p:cNvPr id="42" name="图片 41" descr="山5"/>
          <p:cNvPicPr>
            <a:picLocks noChangeAspect="1"/>
          </p:cNvPicPr>
          <p:nvPr>
            <p:custDataLst>
              <p:tags r:id="rId5"/>
            </p:custDataLst>
          </p:nvPr>
        </p:nvPicPr>
        <p:blipFill>
          <a:blip r:embed="rId6"/>
          <a:stretch>
            <a:fillRect/>
          </a:stretch>
        </p:blipFill>
        <p:spPr>
          <a:xfrm flipH="1">
            <a:off x="-104775" y="5579110"/>
            <a:ext cx="3269615" cy="2165985"/>
          </a:xfrm>
          <a:prstGeom prst="rect">
            <a:avLst/>
          </a:prstGeom>
        </p:spPr>
      </p:pic>
      <p:sp>
        <p:nvSpPr>
          <p:cNvPr id="5" name="文本框 4"/>
          <p:cNvSpPr txBox="1"/>
          <p:nvPr>
            <p:custDataLst>
              <p:tags r:id="rId7"/>
            </p:custDataLst>
          </p:nvPr>
        </p:nvSpPr>
        <p:spPr>
          <a:xfrm>
            <a:off x="3736062" y="6219374"/>
            <a:ext cx="2514600" cy="275590"/>
          </a:xfrm>
          <a:prstGeom prst="rect">
            <a:avLst/>
          </a:prstGeom>
          <a:noFill/>
        </p:spPr>
        <p:txBody>
          <a:bodyPr wrap="square" rtlCol="0">
            <a:spAutoFit/>
          </a:bodyPr>
          <a:lstStyle/>
          <a:p>
            <a:pPr algn="ctr"/>
            <a:r>
              <a:rPr lang="en-US" altLang="zh-CN"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2023 </a:t>
            </a:r>
            <a:r>
              <a:rPr lang="zh-CN" altLang="en-US"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第八届中国开源年会</a:t>
            </a:r>
            <a:endParaRPr lang="zh-CN" altLang="en-US"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 name="文本框 5"/>
          <p:cNvSpPr txBox="1"/>
          <p:nvPr>
            <p:custDataLst>
              <p:tags r:id="rId8"/>
            </p:custDataLst>
          </p:nvPr>
        </p:nvSpPr>
        <p:spPr>
          <a:xfrm>
            <a:off x="6096000" y="6210662"/>
            <a:ext cx="2205275" cy="275590"/>
          </a:xfrm>
          <a:prstGeom prst="rect">
            <a:avLst/>
          </a:prstGeom>
          <a:noFill/>
        </p:spPr>
        <p:txBody>
          <a:bodyPr wrap="square" rtlCol="0">
            <a:spAutoFit/>
          </a:bodyPr>
          <a:lstStyle/>
          <a:p>
            <a:pPr algn="ctr"/>
            <a:r>
              <a:rPr lang="zh-CN" altLang="en-US" sz="1200" dirty="0">
                <a:solidFill>
                  <a:srgbClr val="363E7D"/>
                </a:solidFill>
                <a:latin typeface="阿里巴巴普惠体 R" panose="00020600040101010101" charset="-122"/>
                <a:ea typeface="阿里巴巴普惠体 R" panose="00020600040101010101" charset="-122"/>
                <a:sym typeface="+mn-ea"/>
              </a:rPr>
              <a:t>开源：川流不息、山海相映</a:t>
            </a:r>
            <a:endParaRPr lang="zh-CN" altLang="en-US" sz="1200" dirty="0">
              <a:solidFill>
                <a:srgbClr val="363E7D"/>
              </a:solidFill>
              <a:latin typeface="阿里巴巴普惠体 R" panose="00020600040101010101" charset="-122"/>
              <a:ea typeface="阿里巴巴普惠体 R" panose="0002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pic>
        <p:nvPicPr>
          <p:cNvPr id="42" name="图片 41" descr="山5"/>
          <p:cNvPicPr>
            <a:picLocks noChangeAspect="1"/>
          </p:cNvPicPr>
          <p:nvPr/>
        </p:nvPicPr>
        <p:blipFill>
          <a:blip r:embed="rId1"/>
          <a:stretch>
            <a:fillRect/>
          </a:stretch>
        </p:blipFill>
        <p:spPr>
          <a:xfrm flipH="1">
            <a:off x="661035" y="5483860"/>
            <a:ext cx="3269615" cy="2165985"/>
          </a:xfrm>
          <a:prstGeom prst="rect">
            <a:avLst/>
          </a:prstGeom>
        </p:spPr>
      </p:pic>
      <p:sp>
        <p:nvSpPr>
          <p:cNvPr id="4" name="标题 3"/>
          <p:cNvSpPr txBox="1"/>
          <p:nvPr/>
        </p:nvSpPr>
        <p:spPr>
          <a:xfrm>
            <a:off x="979805" y="419100"/>
            <a:ext cx="4683125" cy="493395"/>
          </a:xfrm>
          <a:prstGeom prst="rect">
            <a:avLst/>
          </a:prstGeom>
        </p:spPr>
        <p:txBody>
          <a:bodyPr vert="horz" lIns="91440" tIns="45720" rIns="91440" bIns="45720" rtlCol="0" anchor="ctr">
            <a:normAutofit fontScale="6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445185"/>
                </a:solidFill>
                <a:latin typeface="阿里巴巴普惠体 R" panose="00020600040101010101" charset="-122"/>
                <a:ea typeface="阿里巴巴普惠体 R" panose="00020600040101010101" charset="-122"/>
              </a:rPr>
              <a:t>社区</a:t>
            </a:r>
            <a:r>
              <a:rPr lang="en-US" altLang="zh-CN" sz="4800" i="1" dirty="0">
                <a:solidFill>
                  <a:srgbClr val="445185"/>
                </a:solidFill>
                <a:latin typeface="阿里巴巴普惠体 R" panose="00020600040101010101" charset="-122"/>
                <a:ea typeface="阿里巴巴普惠体 R" panose="00020600040101010101" charset="-122"/>
              </a:rPr>
              <a:t>RoadMap -- 0.6</a:t>
            </a:r>
            <a:endParaRPr lang="en-US" altLang="zh-CN" sz="4800" i="1" dirty="0">
              <a:solidFill>
                <a:srgbClr val="445185"/>
              </a:solidFill>
              <a:latin typeface="阿里巴巴普惠体 R" panose="00020600040101010101" charset="-122"/>
              <a:ea typeface="阿里巴巴普惠体 R" panose="00020600040101010101" charset="-122"/>
            </a:endParaRPr>
          </a:p>
        </p:txBody>
      </p:sp>
      <p:sp>
        <p:nvSpPr>
          <p:cNvPr id="22" name="文本框 21"/>
          <p:cNvSpPr txBox="1"/>
          <p:nvPr/>
        </p:nvSpPr>
        <p:spPr>
          <a:xfrm>
            <a:off x="979805" y="1361440"/>
            <a:ext cx="10102850" cy="4013200"/>
          </a:xfrm>
          <a:prstGeom prst="rect">
            <a:avLst/>
          </a:prstGeom>
          <a:noFill/>
        </p:spPr>
        <p:txBody>
          <a:bodyPr wrap="square">
            <a:noAutofit/>
          </a:bodyPr>
          <a:lstStyle/>
          <a:p>
            <a:pPr marL="171450" indent="-171450">
              <a:lnSpc>
                <a:spcPct val="150000"/>
              </a:lnSpc>
              <a:buFont typeface="Arial" panose="020B0604020202090204" pitchFamily="34" charset="0"/>
              <a:buChar char="•"/>
            </a:pPr>
            <a:r>
              <a:rPr lang="en-US" altLang="zh-CN" sz="2400" dirty="0">
                <a:solidFill>
                  <a:srgbClr val="445185"/>
                </a:solidFill>
                <a:latin typeface="阿里巴巴普惠体 R" panose="00020600040101010101" charset="-122"/>
                <a:ea typeface="阿里巴巴普惠体 R" panose="00020600040101010101" charset="-122"/>
              </a:rPr>
              <a:t>Flink 1.17/1.16 </a:t>
            </a:r>
            <a:r>
              <a:rPr lang="zh-CN" altLang="en-US" sz="2400" dirty="0">
                <a:solidFill>
                  <a:srgbClr val="445185"/>
                </a:solidFill>
                <a:latin typeface="阿里巴巴普惠体 R" panose="00020600040101010101" charset="-122"/>
                <a:ea typeface="阿里巴巴普惠体 R" panose="00020600040101010101" charset="-122"/>
              </a:rPr>
              <a:t>支持，完善相关单元测试</a:t>
            </a:r>
            <a:endParaRPr lang="zh-CN" altLang="en-US" sz="2400" dirty="0">
              <a:solidFill>
                <a:srgbClr val="445185"/>
              </a:solidFill>
              <a:latin typeface="阿里巴巴普惠体 R" panose="00020600040101010101" charset="-122"/>
              <a:ea typeface="阿里巴巴普惠体 R" panose="00020600040101010101" charset="-122"/>
            </a:endParaRPr>
          </a:p>
          <a:p>
            <a:pPr marL="171450" indent="-171450">
              <a:lnSpc>
                <a:spcPct val="150000"/>
              </a:lnSpc>
              <a:buFont typeface="Arial" panose="020B0604020202090204" pitchFamily="34" charset="0"/>
              <a:buChar char="•"/>
            </a:pPr>
            <a:r>
              <a:rPr lang="en-US" altLang="zh-CN" sz="2400" dirty="0">
                <a:solidFill>
                  <a:srgbClr val="445185"/>
                </a:solidFill>
                <a:latin typeface="阿里巴巴普惠体 R" panose="00020600040101010101" charset="-122"/>
                <a:ea typeface="阿里巴巴普惠体 R" panose="00020600040101010101" charset="-122"/>
              </a:rPr>
              <a:t>Apache Pamion </a:t>
            </a:r>
            <a:r>
              <a:rPr lang="zh-CN" altLang="en-US" sz="2400" dirty="0">
                <a:solidFill>
                  <a:srgbClr val="445185"/>
                </a:solidFill>
                <a:latin typeface="阿里巴巴普惠体 R" panose="00020600040101010101" charset="-122"/>
                <a:ea typeface="阿里巴巴普惠体 R" panose="00020600040101010101" charset="-122"/>
              </a:rPr>
              <a:t>数据湖支持</a:t>
            </a:r>
            <a:endParaRPr lang="zh-CN" altLang="en-US" sz="2400" dirty="0">
              <a:solidFill>
                <a:srgbClr val="445185"/>
              </a:solidFill>
              <a:latin typeface="阿里巴巴普惠体 R" panose="00020600040101010101" charset="-122"/>
              <a:ea typeface="阿里巴巴普惠体 R" panose="00020600040101010101" charset="-122"/>
            </a:endParaRPr>
          </a:p>
          <a:p>
            <a:pPr marL="171450" indent="-171450">
              <a:lnSpc>
                <a:spcPct val="150000"/>
              </a:lnSpc>
              <a:buFont typeface="Arial" panose="020B0604020202090204" pitchFamily="34" charset="0"/>
              <a:buChar char="•"/>
            </a:pPr>
            <a:r>
              <a:rPr lang="en-US" altLang="zh-CN" sz="2400" dirty="0">
                <a:solidFill>
                  <a:srgbClr val="445185"/>
                </a:solidFill>
                <a:latin typeface="阿里巴巴普惠体 R" panose="00020600040101010101" charset="-122"/>
                <a:ea typeface="阿里巴巴普惠体 R" panose="00020600040101010101" charset="-122"/>
              </a:rPr>
              <a:t>Amoro K8S </a:t>
            </a:r>
            <a:r>
              <a:rPr lang="zh-CN" altLang="en-US" sz="2400" dirty="0">
                <a:solidFill>
                  <a:srgbClr val="445185"/>
                </a:solidFill>
                <a:latin typeface="阿里巴巴普惠体 R" panose="00020600040101010101" charset="-122"/>
                <a:ea typeface="阿里巴巴普惠体 R" panose="00020600040101010101" charset="-122"/>
              </a:rPr>
              <a:t>相关支持</a:t>
            </a:r>
            <a:endParaRPr lang="zh-CN" altLang="en-US" sz="2400" dirty="0">
              <a:solidFill>
                <a:srgbClr val="445185"/>
              </a:solidFill>
              <a:latin typeface="阿里巴巴普惠体 R" panose="00020600040101010101" charset="-122"/>
              <a:ea typeface="阿里巴巴普惠体 R" panose="00020600040101010101" charset="-122"/>
            </a:endParaRPr>
          </a:p>
          <a:p>
            <a:pPr marL="171450" indent="-171450">
              <a:lnSpc>
                <a:spcPct val="150000"/>
              </a:lnSpc>
              <a:buFont typeface="Arial" panose="020B0604020202090204" pitchFamily="34" charset="0"/>
              <a:buChar char="•"/>
            </a:pPr>
            <a:r>
              <a:rPr lang="zh-CN" altLang="en-US" sz="2400" dirty="0">
                <a:solidFill>
                  <a:srgbClr val="445185"/>
                </a:solidFill>
                <a:latin typeface="阿里巴巴普惠体 R" panose="00020600040101010101" charset="-122"/>
                <a:ea typeface="阿里巴巴普惠体 R" panose="00020600040101010101" charset="-122"/>
              </a:rPr>
              <a:t>支持</a:t>
            </a:r>
            <a:r>
              <a:rPr lang="en-US" altLang="zh-CN" sz="2400" dirty="0">
                <a:solidFill>
                  <a:srgbClr val="445185"/>
                </a:solidFill>
                <a:latin typeface="阿里巴巴普惠体 R" panose="00020600040101010101" charset="-122"/>
                <a:ea typeface="阿里巴巴普惠体 R" panose="00020600040101010101" charset="-122"/>
              </a:rPr>
              <a:t>S3</a:t>
            </a:r>
            <a:r>
              <a:rPr lang="zh-CN" altLang="en-US" sz="2400" dirty="0">
                <a:solidFill>
                  <a:srgbClr val="445185"/>
                </a:solidFill>
                <a:latin typeface="阿里巴巴普惠体 R" panose="00020600040101010101" charset="-122"/>
                <a:ea typeface="阿里巴巴普惠体 R" panose="00020600040101010101" charset="-122"/>
              </a:rPr>
              <a:t>相关协议</a:t>
            </a:r>
            <a:endParaRPr lang="zh-CN" altLang="en-US" sz="2400" dirty="0">
              <a:solidFill>
                <a:srgbClr val="445185"/>
              </a:solidFill>
              <a:latin typeface="阿里巴巴普惠体 R" panose="00020600040101010101" charset="-122"/>
              <a:ea typeface="阿里巴巴普惠体 R" panose="00020600040101010101" charset="-122"/>
            </a:endParaRPr>
          </a:p>
          <a:p>
            <a:pPr marL="0" lvl="1" indent="-171450">
              <a:lnSpc>
                <a:spcPct val="150000"/>
              </a:lnSpc>
              <a:buFont typeface="Arial" panose="020B0604020202090204" pitchFamily="34" charset="0"/>
              <a:buChar char="•"/>
            </a:pPr>
            <a:r>
              <a:rPr lang="en-US" altLang="zh-CN" sz="2400" dirty="0">
                <a:solidFill>
                  <a:srgbClr val="445185"/>
                </a:solidFill>
                <a:latin typeface="阿里巴巴普惠体 R" panose="00020600040101010101" charset="-122"/>
                <a:ea typeface="阿里巴巴普惠体 R" panose="00020600040101010101" charset="-122"/>
              </a:rPr>
              <a:t>Iceberg </a:t>
            </a:r>
            <a:r>
              <a:rPr lang="zh-CN" altLang="en-US" sz="2400" dirty="0">
                <a:solidFill>
                  <a:srgbClr val="445185"/>
                </a:solidFill>
                <a:latin typeface="阿里巴巴普惠体 R" panose="00020600040101010101" charset="-122"/>
                <a:ea typeface="阿里巴巴普惠体 R" panose="00020600040101010101" charset="-122"/>
                <a:sym typeface="+mn-ea"/>
              </a:rPr>
              <a:t>分区过期功能</a:t>
            </a:r>
            <a:endParaRPr lang="zh-CN" altLang="en-US" sz="2400" dirty="0">
              <a:solidFill>
                <a:srgbClr val="445185"/>
              </a:solidFill>
              <a:latin typeface="阿里巴巴普惠体 R" panose="00020600040101010101" charset="-122"/>
              <a:ea typeface="阿里巴巴普惠体 R" panose="00020600040101010101" charset="-122"/>
              <a:sym typeface="+mn-ea"/>
            </a:endParaRPr>
          </a:p>
          <a:p>
            <a:pPr marL="0" lvl="1" indent="-171450">
              <a:lnSpc>
                <a:spcPct val="150000"/>
              </a:lnSpc>
              <a:buFont typeface="Arial" panose="020B0604020202090204" pitchFamily="34" charset="0"/>
              <a:buChar char="•"/>
            </a:pPr>
            <a:r>
              <a:rPr lang="zh-CN" altLang="en-US" sz="2400" dirty="0">
                <a:solidFill>
                  <a:srgbClr val="445185"/>
                </a:solidFill>
                <a:latin typeface="阿里巴巴普惠体 R" panose="00020600040101010101" charset="-122"/>
                <a:ea typeface="阿里巴巴普惠体 R" panose="00020600040101010101" charset="-122"/>
                <a:sym typeface="+mn-ea"/>
              </a:rPr>
              <a:t>打通</a:t>
            </a:r>
            <a:r>
              <a:rPr lang="en-US" altLang="zh-CN" sz="2400" dirty="0">
                <a:solidFill>
                  <a:srgbClr val="445185"/>
                </a:solidFill>
                <a:latin typeface="阿里巴巴普惠体 R" panose="00020600040101010101" charset="-122"/>
                <a:ea typeface="阿里巴巴普惠体 R" panose="00020600040101010101" charset="-122"/>
                <a:sym typeface="+mn-ea"/>
              </a:rPr>
              <a:t>Apache StreamPark</a:t>
            </a:r>
            <a:r>
              <a:rPr lang="zh-CN" altLang="en-US" sz="2400" dirty="0">
                <a:solidFill>
                  <a:srgbClr val="445185"/>
                </a:solidFill>
                <a:latin typeface="阿里巴巴普惠体 R" panose="00020600040101010101" charset="-122"/>
                <a:ea typeface="阿里巴巴普惠体 R" panose="00020600040101010101" charset="-122"/>
                <a:sym typeface="+mn-ea"/>
              </a:rPr>
              <a:t>相关功能</a:t>
            </a:r>
            <a:endParaRPr lang="zh-CN" altLang="en-US" sz="2400" dirty="0">
              <a:solidFill>
                <a:srgbClr val="445185"/>
              </a:solidFill>
              <a:latin typeface="阿里巴巴普惠体 R" panose="00020600040101010101" charset="-122"/>
              <a:ea typeface="阿里巴巴普惠体 R" panose="00020600040101010101" charset="-122"/>
              <a:sym typeface="+mn-ea"/>
            </a:endParaRPr>
          </a:p>
          <a:p>
            <a:pPr marL="0" lvl="1" indent="-171450">
              <a:lnSpc>
                <a:spcPct val="150000"/>
              </a:lnSpc>
              <a:buFont typeface="Arial" panose="020B0604020202090204" pitchFamily="34" charset="0"/>
              <a:buChar char="•"/>
            </a:pPr>
            <a:r>
              <a:rPr lang="zh-CN" altLang="en-US" sz="2400" dirty="0">
                <a:solidFill>
                  <a:srgbClr val="445185"/>
                </a:solidFill>
                <a:latin typeface="阿里巴巴普惠体 R" panose="00020600040101010101" charset="-122"/>
                <a:ea typeface="阿里巴巴普惠体 R" panose="00020600040101010101" charset="-122"/>
                <a:sym typeface="+mn-ea"/>
              </a:rPr>
              <a:t>正在推进</a:t>
            </a:r>
            <a:r>
              <a:rPr lang="en-US" altLang="zh-CN" sz="2400" dirty="0">
                <a:solidFill>
                  <a:srgbClr val="445185"/>
                </a:solidFill>
                <a:latin typeface="阿里巴巴普惠体 R" panose="00020600040101010101" charset="-122"/>
                <a:ea typeface="阿里巴巴普惠体 R" panose="00020600040101010101" charset="-122"/>
                <a:sym typeface="+mn-ea"/>
              </a:rPr>
              <a:t>Apache</a:t>
            </a:r>
            <a:r>
              <a:rPr lang="zh-CN" altLang="en-US" sz="2400" dirty="0">
                <a:solidFill>
                  <a:srgbClr val="445185"/>
                </a:solidFill>
                <a:latin typeface="阿里巴巴普惠体 R" panose="00020600040101010101" charset="-122"/>
                <a:ea typeface="阿里巴巴普惠体 R" panose="00020600040101010101" charset="-122"/>
                <a:sym typeface="+mn-ea"/>
              </a:rPr>
              <a:t>孵化相关事项</a:t>
            </a:r>
            <a:endParaRPr lang="zh-CN" altLang="en-US" sz="2400" dirty="0">
              <a:solidFill>
                <a:srgbClr val="445185"/>
              </a:solidFill>
              <a:latin typeface="阿里巴巴普惠体 R" panose="00020600040101010101" charset="-122"/>
              <a:ea typeface="阿里巴巴普惠体 R" panose="00020600040101010101" charset="-122"/>
            </a:endParaRPr>
          </a:p>
          <a:p>
            <a:pPr marL="628650" lvl="1" indent="-171450">
              <a:lnSpc>
                <a:spcPct val="150000"/>
              </a:lnSpc>
              <a:buFont typeface="Arial" panose="020B0604020202090204" pitchFamily="34" charset="0"/>
              <a:buChar char="•"/>
            </a:pPr>
            <a:endParaRPr lang="zh-CN" altLang="en-US" sz="2400" dirty="0">
              <a:solidFill>
                <a:srgbClr val="445185"/>
              </a:solidFill>
              <a:latin typeface="阿里巴巴普惠体 R" panose="00020600040101010101" charset="-122"/>
              <a:ea typeface="阿里巴巴普惠体 R" panose="00020600040101010101" charset="-122"/>
            </a:endParaRPr>
          </a:p>
          <a:p>
            <a:pPr marL="171450" indent="-171450">
              <a:lnSpc>
                <a:spcPct val="150000"/>
              </a:lnSpc>
              <a:buFont typeface="Arial" panose="020B0604020202090204" pitchFamily="34" charset="0"/>
              <a:buChar char="•"/>
            </a:pPr>
            <a:endParaRPr lang="zh-CN" altLang="en-US" sz="2400" dirty="0">
              <a:solidFill>
                <a:srgbClr val="445185"/>
              </a:solidFill>
              <a:latin typeface="阿里巴巴普惠体 R" panose="00020600040101010101" charset="-122"/>
              <a:ea typeface="阿里巴巴普惠体 R" panose="00020600040101010101" charset="-122"/>
            </a:endParaRPr>
          </a:p>
        </p:txBody>
      </p:sp>
      <p:sp>
        <p:nvSpPr>
          <p:cNvPr id="19" name="椭圆 18"/>
          <p:cNvSpPr/>
          <p:nvPr>
            <p:custDataLst>
              <p:tags r:id="rId2"/>
            </p:custDataLst>
          </p:nvPr>
        </p:nvSpPr>
        <p:spPr>
          <a:xfrm rot="19860000">
            <a:off x="4582160" y="-56007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custDataLst>
              <p:tags r:id="rId3"/>
            </p:custDataLst>
          </p:nvPr>
        </p:nvSpPr>
        <p:spPr>
          <a:xfrm rot="19860000">
            <a:off x="6690360" y="5028565"/>
            <a:ext cx="220345" cy="220345"/>
          </a:xfrm>
          <a:prstGeom prst="ellipse">
            <a:avLst/>
          </a:prstGeom>
          <a:gradFill>
            <a:gsLst>
              <a:gs pos="0">
                <a:srgbClr val="F1B994"/>
              </a:gs>
              <a:gs pos="71000">
                <a:srgbClr val="F16E5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custDataLst>
              <p:tags r:id="rId4"/>
            </p:custDataLst>
          </p:nvPr>
        </p:nvSpPr>
        <p:spPr>
          <a:xfrm rot="15300000">
            <a:off x="9687560" y="2585085"/>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LOGO"/>
          <p:cNvPicPr>
            <a:picLocks noChangeAspect="1"/>
          </p:cNvPicPr>
          <p:nvPr>
            <p:custDataLst>
              <p:tags r:id="rId5"/>
            </p:custDataLst>
          </p:nvPr>
        </p:nvPicPr>
        <p:blipFill>
          <a:blip r:embed="rId6"/>
          <a:stretch>
            <a:fillRect/>
          </a:stretch>
        </p:blipFill>
        <p:spPr>
          <a:xfrm>
            <a:off x="9364345" y="561975"/>
            <a:ext cx="1807845" cy="608965"/>
          </a:xfrm>
          <a:prstGeom prst="rect">
            <a:avLst/>
          </a:prstGeom>
        </p:spPr>
      </p:pic>
      <p:pic>
        <p:nvPicPr>
          <p:cNvPr id="40" name="图片 39" descr="山3"/>
          <p:cNvPicPr>
            <a:picLocks noChangeAspect="1"/>
          </p:cNvPicPr>
          <p:nvPr>
            <p:custDataLst>
              <p:tags r:id="rId7"/>
            </p:custDataLst>
          </p:nvPr>
        </p:nvPicPr>
        <p:blipFill>
          <a:blip r:embed="rId8"/>
          <a:stretch>
            <a:fillRect/>
          </a:stretch>
        </p:blipFill>
        <p:spPr>
          <a:xfrm>
            <a:off x="9352915" y="5791835"/>
            <a:ext cx="3825875" cy="1066165"/>
          </a:xfrm>
          <a:prstGeom prst="rect">
            <a:avLst/>
          </a:prstGeom>
        </p:spPr>
      </p:pic>
      <p:pic>
        <p:nvPicPr>
          <p:cNvPr id="41" name="图片 40" descr="山2"/>
          <p:cNvPicPr>
            <a:picLocks noChangeAspect="1"/>
          </p:cNvPicPr>
          <p:nvPr/>
        </p:nvPicPr>
        <p:blipFill>
          <a:blip r:embed="rId9"/>
          <a:stretch>
            <a:fillRect/>
          </a:stretch>
        </p:blipFill>
        <p:spPr>
          <a:xfrm flipH="1">
            <a:off x="635" y="4464685"/>
            <a:ext cx="2573020" cy="2484755"/>
          </a:xfrm>
          <a:prstGeom prst="rect">
            <a:avLst/>
          </a:prstGeom>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pic>
        <p:nvPicPr>
          <p:cNvPr id="42" name="图片 41" descr="山5"/>
          <p:cNvPicPr>
            <a:picLocks noChangeAspect="1"/>
          </p:cNvPicPr>
          <p:nvPr/>
        </p:nvPicPr>
        <p:blipFill>
          <a:blip r:embed="rId1"/>
          <a:stretch>
            <a:fillRect/>
          </a:stretch>
        </p:blipFill>
        <p:spPr>
          <a:xfrm flipH="1">
            <a:off x="661035" y="5483860"/>
            <a:ext cx="3269615" cy="2165985"/>
          </a:xfrm>
          <a:prstGeom prst="rect">
            <a:avLst/>
          </a:prstGeom>
        </p:spPr>
      </p:pic>
      <p:sp>
        <p:nvSpPr>
          <p:cNvPr id="4" name="标题 3"/>
          <p:cNvSpPr txBox="1"/>
          <p:nvPr/>
        </p:nvSpPr>
        <p:spPr>
          <a:xfrm>
            <a:off x="979805" y="419100"/>
            <a:ext cx="4683125" cy="493395"/>
          </a:xfrm>
          <a:prstGeom prst="rect">
            <a:avLst/>
          </a:prstGeom>
        </p:spPr>
        <p:txBody>
          <a:bodyPr vert="horz" lIns="91440" tIns="45720" rIns="91440" bIns="45720" rtlCol="0" anchor="ctr">
            <a:normAutofit fontScale="6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445185"/>
                </a:solidFill>
                <a:latin typeface="阿里巴巴普惠体 R" panose="00020600040101010101" charset="-122"/>
                <a:ea typeface="阿里巴巴普惠体 R" panose="00020600040101010101" charset="-122"/>
              </a:rPr>
              <a:t>社区寄语</a:t>
            </a:r>
            <a:endParaRPr lang="zh-CN" altLang="en-US" sz="4800" i="1" dirty="0">
              <a:solidFill>
                <a:srgbClr val="445185"/>
              </a:solidFill>
              <a:latin typeface="阿里巴巴普惠体 R" panose="00020600040101010101" charset="-122"/>
              <a:ea typeface="阿里巴巴普惠体 R" panose="00020600040101010101" charset="-122"/>
            </a:endParaRPr>
          </a:p>
        </p:txBody>
      </p:sp>
      <p:sp>
        <p:nvSpPr>
          <p:cNvPr id="22" name="文本框 21"/>
          <p:cNvSpPr txBox="1"/>
          <p:nvPr/>
        </p:nvSpPr>
        <p:spPr>
          <a:xfrm>
            <a:off x="979805" y="1361440"/>
            <a:ext cx="10102850" cy="4977130"/>
          </a:xfrm>
          <a:prstGeom prst="rect">
            <a:avLst/>
          </a:prstGeom>
          <a:noFill/>
        </p:spPr>
        <p:txBody>
          <a:bodyPr wrap="square">
            <a:noAutofit/>
          </a:bodyPr>
          <a:lstStyle/>
          <a:p>
            <a:pPr marL="171450" indent="-171450">
              <a:lnSpc>
                <a:spcPct val="150000"/>
              </a:lnSpc>
              <a:buFont typeface="Arial" panose="020B0604020202090204" pitchFamily="34" charset="0"/>
              <a:buChar char="•"/>
            </a:pPr>
            <a:r>
              <a:rPr dirty="0">
                <a:solidFill>
                  <a:srgbClr val="445185"/>
                </a:solidFill>
                <a:latin typeface="阿里巴巴普惠体 R" panose="00020600040101010101" charset="-122"/>
                <a:ea typeface="阿里巴巴普惠体 R" panose="00020600040101010101" charset="-122"/>
              </a:rPr>
              <a:t>Amoro 社区成立一年以来，已有20+ 个来自不同企业的开发者参与贡献，产生了 10+ 个生产用户案例。如果你刚好需要 Amoro 提供的能力，或者想参与到一个湖仓项目的开源开发中来，或者只是单纯对数据湖、湖仓一体这个方向感兴趣，我们都非常欢迎你加入 Amoro 社区。</a:t>
            </a:r>
            <a:endParaRPr dirty="0">
              <a:solidFill>
                <a:srgbClr val="445185"/>
              </a:solidFill>
              <a:latin typeface="阿里巴巴普惠体 R" panose="00020600040101010101" charset="-122"/>
              <a:ea typeface="阿里巴巴普惠体 R" panose="00020600040101010101" charset="-122"/>
            </a:endParaRPr>
          </a:p>
          <a:p>
            <a:pPr marL="171450" indent="-171450">
              <a:lnSpc>
                <a:spcPct val="150000"/>
              </a:lnSpc>
              <a:buFont typeface="Arial" panose="020B0604020202090204" pitchFamily="34" charset="0"/>
              <a:buChar char="•"/>
            </a:pPr>
            <a:r>
              <a:rPr dirty="0">
                <a:solidFill>
                  <a:srgbClr val="445185"/>
                </a:solidFill>
                <a:latin typeface="阿里巴巴普惠体 R" panose="00020600040101010101" charset="-122"/>
                <a:ea typeface="阿里巴巴普惠体 R" panose="00020600040101010101" charset="-122"/>
              </a:rPr>
              <a:t>最后再次欢迎大家试用 Amoro 0.5.0，不仅有社区 Mentor 一对一解答试用过程中遇到的问题，我们还为每位参与试用的小伙伴准备了社区周边小礼品。</a:t>
            </a:r>
            <a:r>
              <a:rPr lang="zh-CN" dirty="0">
                <a:solidFill>
                  <a:srgbClr val="445185"/>
                </a:solidFill>
                <a:latin typeface="阿里巴巴普惠体 R" panose="00020600040101010101" charset="-122"/>
                <a:ea typeface="阿里巴巴普惠体 R" panose="00020600040101010101" charset="-122"/>
              </a:rPr>
              <a:t>欢迎👏添加小助手了解更多详细信息</a:t>
            </a:r>
            <a:endParaRPr dirty="0">
              <a:solidFill>
                <a:srgbClr val="445185"/>
              </a:solidFill>
              <a:latin typeface="阿里巴巴普惠体 R" panose="00020600040101010101" charset="-122"/>
              <a:ea typeface="阿里巴巴普惠体 R" panose="00020600040101010101" charset="-122"/>
            </a:endParaRPr>
          </a:p>
          <a:p>
            <a:pPr marL="171450" indent="-171450">
              <a:lnSpc>
                <a:spcPct val="150000"/>
              </a:lnSpc>
              <a:buFont typeface="Arial" panose="020B0604020202090204" pitchFamily="34" charset="0"/>
              <a:buChar char="•"/>
            </a:pPr>
            <a:endParaRPr dirty="0">
              <a:solidFill>
                <a:srgbClr val="445185"/>
              </a:solidFill>
              <a:latin typeface="阿里巴巴普惠体 R" panose="00020600040101010101" charset="-122"/>
              <a:ea typeface="阿里巴巴普惠体 R" panose="00020600040101010101" charset="-122"/>
            </a:endParaRPr>
          </a:p>
          <a:p>
            <a:pPr marL="171450" indent="-171450">
              <a:lnSpc>
                <a:spcPct val="150000"/>
              </a:lnSpc>
              <a:buFont typeface="Arial" panose="020B0604020202090204" pitchFamily="34" charset="0"/>
              <a:buChar char="•"/>
            </a:pPr>
            <a:endParaRPr dirty="0">
              <a:solidFill>
                <a:srgbClr val="445185"/>
              </a:solidFill>
              <a:latin typeface="阿里巴巴普惠体 R" panose="00020600040101010101" charset="-122"/>
              <a:ea typeface="阿里巴巴普惠体 R" panose="00020600040101010101" charset="-122"/>
            </a:endParaRPr>
          </a:p>
          <a:p>
            <a:pPr marL="171450" indent="-171450">
              <a:lnSpc>
                <a:spcPct val="150000"/>
              </a:lnSpc>
              <a:buFont typeface="Arial" panose="020B0604020202090204" pitchFamily="34" charset="0"/>
              <a:buChar char="•"/>
            </a:pPr>
            <a:endParaRPr dirty="0">
              <a:solidFill>
                <a:srgbClr val="445185"/>
              </a:solidFill>
              <a:latin typeface="阿里巴巴普惠体 R" panose="00020600040101010101" charset="-122"/>
              <a:ea typeface="阿里巴巴普惠体 R" panose="00020600040101010101" charset="-122"/>
            </a:endParaRPr>
          </a:p>
          <a:p>
            <a:pPr indent="0">
              <a:lnSpc>
                <a:spcPct val="150000"/>
              </a:lnSpc>
              <a:buFont typeface="Arial" panose="020B0604020202090204" pitchFamily="34" charset="0"/>
              <a:buNone/>
            </a:pPr>
            <a:endParaRPr lang="zh-CN" dirty="0">
              <a:solidFill>
                <a:srgbClr val="445185"/>
              </a:solidFill>
              <a:latin typeface="阿里巴巴普惠体 R" panose="00020600040101010101" charset="-122"/>
              <a:ea typeface="阿里巴巴普惠体 R" panose="00020600040101010101" charset="-122"/>
            </a:endParaRPr>
          </a:p>
        </p:txBody>
      </p:sp>
      <p:sp>
        <p:nvSpPr>
          <p:cNvPr id="19" name="椭圆 18"/>
          <p:cNvSpPr/>
          <p:nvPr>
            <p:custDataLst>
              <p:tags r:id="rId2"/>
            </p:custDataLst>
          </p:nvPr>
        </p:nvSpPr>
        <p:spPr>
          <a:xfrm rot="19860000">
            <a:off x="4582160" y="-56007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custDataLst>
              <p:tags r:id="rId3"/>
            </p:custDataLst>
          </p:nvPr>
        </p:nvSpPr>
        <p:spPr>
          <a:xfrm rot="15300000">
            <a:off x="9687560" y="2585085"/>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LOGO"/>
          <p:cNvPicPr>
            <a:picLocks noChangeAspect="1"/>
          </p:cNvPicPr>
          <p:nvPr>
            <p:custDataLst>
              <p:tags r:id="rId4"/>
            </p:custDataLst>
          </p:nvPr>
        </p:nvPicPr>
        <p:blipFill>
          <a:blip r:embed="rId5"/>
          <a:stretch>
            <a:fillRect/>
          </a:stretch>
        </p:blipFill>
        <p:spPr>
          <a:xfrm>
            <a:off x="9364345" y="561975"/>
            <a:ext cx="1807845" cy="608965"/>
          </a:xfrm>
          <a:prstGeom prst="rect">
            <a:avLst/>
          </a:prstGeom>
        </p:spPr>
      </p:pic>
      <p:pic>
        <p:nvPicPr>
          <p:cNvPr id="40" name="图片 39" descr="山3"/>
          <p:cNvPicPr>
            <a:picLocks noChangeAspect="1"/>
          </p:cNvPicPr>
          <p:nvPr>
            <p:custDataLst>
              <p:tags r:id="rId6"/>
            </p:custDataLst>
          </p:nvPr>
        </p:nvPicPr>
        <p:blipFill>
          <a:blip r:embed="rId7"/>
          <a:stretch>
            <a:fillRect/>
          </a:stretch>
        </p:blipFill>
        <p:spPr>
          <a:xfrm>
            <a:off x="9352915" y="5791835"/>
            <a:ext cx="3825875" cy="1066165"/>
          </a:xfrm>
          <a:prstGeom prst="rect">
            <a:avLst/>
          </a:prstGeom>
        </p:spPr>
      </p:pic>
      <p:pic>
        <p:nvPicPr>
          <p:cNvPr id="41" name="图片 40" descr="山2"/>
          <p:cNvPicPr>
            <a:picLocks noChangeAspect="1"/>
          </p:cNvPicPr>
          <p:nvPr/>
        </p:nvPicPr>
        <p:blipFill>
          <a:blip r:embed="rId8"/>
          <a:stretch>
            <a:fillRect/>
          </a:stretch>
        </p:blipFill>
        <p:spPr>
          <a:xfrm flipH="1">
            <a:off x="635" y="4464685"/>
            <a:ext cx="2573020" cy="2484755"/>
          </a:xfrm>
          <a:prstGeom prst="rect">
            <a:avLst/>
          </a:prstGeom>
        </p:spPr>
      </p:pic>
      <p:pic>
        <p:nvPicPr>
          <p:cNvPr id="3" name="图片 2"/>
          <p:cNvPicPr>
            <a:picLocks noChangeAspect="1"/>
          </p:cNvPicPr>
          <p:nvPr/>
        </p:nvPicPr>
        <p:blipFill>
          <a:blip r:embed="rId9"/>
          <a:stretch>
            <a:fillRect/>
          </a:stretch>
        </p:blipFill>
        <p:spPr>
          <a:xfrm>
            <a:off x="4841875" y="4091940"/>
            <a:ext cx="2419350" cy="2400300"/>
          </a:xfrm>
          <a:prstGeom prst="rect">
            <a:avLst/>
          </a:prstGeom>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custDataLst>
              <p:tags r:id="rId1"/>
            </p:custDataLst>
          </p:nvPr>
        </p:nvSpPr>
        <p:spPr>
          <a:xfrm>
            <a:off x="954793" y="1186696"/>
            <a:ext cx="6014365" cy="213726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6000" b="1" dirty="0">
                <a:solidFill>
                  <a:srgbClr val="445185"/>
                </a:solidFill>
                <a:latin typeface="阿里巴巴普惠体 R" panose="00020600040101010101" charset="-122"/>
                <a:ea typeface="阿里巴巴普惠体 R" panose="00020600040101010101" charset="-122"/>
                <a:cs typeface="Raleway"/>
              </a:rPr>
              <a:t>THANK YOU</a:t>
            </a:r>
            <a:endParaRPr lang="en-US" sz="6000" b="1" dirty="0">
              <a:solidFill>
                <a:srgbClr val="445185"/>
              </a:solidFill>
              <a:latin typeface="阿里巴巴普惠体 R" panose="00020600040101010101" charset="-122"/>
              <a:ea typeface="阿里巴巴普惠体 R" panose="00020600040101010101" charset="-122"/>
              <a:cs typeface="Raleway"/>
            </a:endParaRPr>
          </a:p>
          <a:p>
            <a:r>
              <a:rPr lang="zh-CN" altLang="en-US" sz="2400" dirty="0">
                <a:solidFill>
                  <a:srgbClr val="445185"/>
                </a:solidFill>
                <a:latin typeface="阿里巴巴普惠体 R" panose="00020600040101010101" charset="-122"/>
                <a:ea typeface="阿里巴巴普惠体 R" panose="00020600040101010101" charset="-122"/>
                <a:cs typeface="Raleway"/>
              </a:rPr>
              <a:t>欢迎各位关注开源社区相关信息</a:t>
            </a:r>
            <a:endParaRPr lang="zh-CN" altLang="en-US" sz="2400" dirty="0">
              <a:solidFill>
                <a:srgbClr val="445185"/>
              </a:solidFill>
              <a:latin typeface="阿里巴巴普惠体 R" panose="00020600040101010101" charset="-122"/>
              <a:ea typeface="阿里巴巴普惠体 R" panose="00020600040101010101" charset="-122"/>
              <a:cs typeface="Raleway"/>
            </a:endParaRPr>
          </a:p>
        </p:txBody>
      </p:sp>
      <p:pic>
        <p:nvPicPr>
          <p:cNvPr id="8" name="图片 7" descr="LOGO"/>
          <p:cNvPicPr>
            <a:picLocks noChangeAspect="1"/>
          </p:cNvPicPr>
          <p:nvPr>
            <p:custDataLst>
              <p:tags r:id="rId2"/>
            </p:custDataLst>
          </p:nvPr>
        </p:nvPicPr>
        <p:blipFill>
          <a:blip r:embed="rId3"/>
          <a:stretch>
            <a:fillRect/>
          </a:stretch>
        </p:blipFill>
        <p:spPr>
          <a:xfrm>
            <a:off x="974090" y="635635"/>
            <a:ext cx="1902460" cy="640715"/>
          </a:xfrm>
          <a:prstGeom prst="rect">
            <a:avLst/>
          </a:prstGeom>
        </p:spPr>
      </p:pic>
      <p:sp>
        <p:nvSpPr>
          <p:cNvPr id="19" name="椭圆 18"/>
          <p:cNvSpPr/>
          <p:nvPr>
            <p:custDataLst>
              <p:tags r:id="rId4"/>
            </p:custDataLst>
          </p:nvPr>
        </p:nvSpPr>
        <p:spPr>
          <a:xfrm rot="1980000">
            <a:off x="6513195" y="577850"/>
            <a:ext cx="382270" cy="382270"/>
          </a:xfrm>
          <a:prstGeom prst="ellipse">
            <a:avLst/>
          </a:prstGeom>
          <a:gradFill>
            <a:gsLst>
              <a:gs pos="10000">
                <a:srgbClr val="A5D7F2"/>
              </a:gs>
              <a:gs pos="84000">
                <a:srgbClr val="36A9E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5"/>
            </p:custDataLst>
          </p:nvPr>
        </p:nvSpPr>
        <p:spPr>
          <a:xfrm rot="180000">
            <a:off x="7425055" y="2451735"/>
            <a:ext cx="192405" cy="194945"/>
          </a:xfrm>
          <a:prstGeom prst="ellipse">
            <a:avLst/>
          </a:prstGeom>
          <a:gradFill>
            <a:gsLst>
              <a:gs pos="0">
                <a:srgbClr val="6EAAC6"/>
              </a:gs>
              <a:gs pos="71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custDataLst>
              <p:tags r:id="rId6"/>
            </p:custDataLst>
          </p:nvPr>
        </p:nvSpPr>
        <p:spPr>
          <a:xfrm rot="15300000">
            <a:off x="10505440" y="1586230"/>
            <a:ext cx="292100" cy="292100"/>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山3"/>
          <p:cNvPicPr>
            <a:picLocks noChangeAspect="1"/>
          </p:cNvPicPr>
          <p:nvPr>
            <p:custDataLst>
              <p:tags r:id="rId7"/>
            </p:custDataLst>
          </p:nvPr>
        </p:nvPicPr>
        <p:blipFill>
          <a:blip r:embed="rId8"/>
          <a:stretch>
            <a:fillRect/>
          </a:stretch>
        </p:blipFill>
        <p:spPr>
          <a:xfrm flipH="1">
            <a:off x="-949325" y="5970270"/>
            <a:ext cx="3825875" cy="1066165"/>
          </a:xfrm>
          <a:prstGeom prst="rect">
            <a:avLst/>
          </a:prstGeom>
        </p:spPr>
      </p:pic>
      <p:sp>
        <p:nvSpPr>
          <p:cNvPr id="15" name="椭圆 14"/>
          <p:cNvSpPr/>
          <p:nvPr>
            <p:custDataLst>
              <p:tags r:id="rId9"/>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10"/>
            </p:custDataLst>
          </p:nvPr>
        </p:nvSpPr>
        <p:spPr>
          <a:xfrm>
            <a:off x="3736062" y="6219374"/>
            <a:ext cx="2514600" cy="275590"/>
          </a:xfrm>
          <a:prstGeom prst="rect">
            <a:avLst/>
          </a:prstGeom>
          <a:noFill/>
        </p:spPr>
        <p:txBody>
          <a:bodyPr wrap="square" rtlCol="0">
            <a:spAutoFit/>
          </a:bodyPr>
          <a:lstStyle/>
          <a:p>
            <a:pPr algn="ctr"/>
            <a:r>
              <a:rPr lang="en-US" altLang="zh-CN"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2023 </a:t>
            </a:r>
            <a:r>
              <a:rPr lang="zh-CN" altLang="en-US"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第八届中国开源年会</a:t>
            </a:r>
            <a:endParaRPr lang="zh-CN" altLang="en-US"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 name="文本框 6"/>
          <p:cNvSpPr txBox="1"/>
          <p:nvPr>
            <p:custDataLst>
              <p:tags r:id="rId11"/>
            </p:custDataLst>
          </p:nvPr>
        </p:nvSpPr>
        <p:spPr>
          <a:xfrm>
            <a:off x="6096000" y="6210662"/>
            <a:ext cx="2205275" cy="275590"/>
          </a:xfrm>
          <a:prstGeom prst="rect">
            <a:avLst/>
          </a:prstGeom>
          <a:noFill/>
        </p:spPr>
        <p:txBody>
          <a:bodyPr wrap="square" rtlCol="0">
            <a:spAutoFit/>
          </a:bodyPr>
          <a:lstStyle/>
          <a:p>
            <a:pPr algn="ctr"/>
            <a:r>
              <a:rPr lang="zh-CN" altLang="en-US" sz="1200" dirty="0">
                <a:solidFill>
                  <a:srgbClr val="363E7D"/>
                </a:solidFill>
                <a:latin typeface="阿里巴巴普惠体 R" panose="00020600040101010101" charset="-122"/>
                <a:ea typeface="阿里巴巴普惠体 R" panose="00020600040101010101" charset="-122"/>
                <a:sym typeface="+mn-ea"/>
              </a:rPr>
              <a:t>开源：川流不息、山海相映</a:t>
            </a:r>
            <a:endParaRPr lang="zh-CN" altLang="en-US" sz="1200" dirty="0">
              <a:solidFill>
                <a:srgbClr val="363E7D"/>
              </a:solidFill>
              <a:latin typeface="阿里巴巴普惠体 R" panose="00020600040101010101" charset="-122"/>
              <a:ea typeface="阿里巴巴普惠体 R" panose="00020600040101010101" charset="-122"/>
              <a:sym typeface="+mn-ea"/>
            </a:endParaRPr>
          </a:p>
        </p:txBody>
      </p:sp>
      <p:pic>
        <p:nvPicPr>
          <p:cNvPr id="20" name="图片 19" descr="山2"/>
          <p:cNvPicPr>
            <a:picLocks noChangeAspect="1"/>
          </p:cNvPicPr>
          <p:nvPr>
            <p:custDataLst>
              <p:tags r:id="rId12"/>
            </p:custDataLst>
          </p:nvPr>
        </p:nvPicPr>
        <p:blipFill>
          <a:blip r:embed="rId13"/>
          <a:stretch>
            <a:fillRect/>
          </a:stretch>
        </p:blipFill>
        <p:spPr>
          <a:xfrm>
            <a:off x="10738485" y="4728210"/>
            <a:ext cx="1453515" cy="2548890"/>
          </a:xfrm>
          <a:prstGeom prst="rect">
            <a:avLst/>
          </a:prstGeom>
        </p:spPr>
      </p:pic>
      <p:sp>
        <p:nvSpPr>
          <p:cNvPr id="5" name="矩形 4"/>
          <p:cNvSpPr/>
          <p:nvPr>
            <p:custDataLst>
              <p:tags r:id="rId14"/>
            </p:custDataLst>
          </p:nvPr>
        </p:nvSpPr>
        <p:spPr>
          <a:xfrm>
            <a:off x="9951373" y="3774203"/>
            <a:ext cx="1400896" cy="1401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15"/>
            </p:custDataLst>
          </p:nvPr>
        </p:nvSpPr>
        <p:spPr>
          <a:xfrm>
            <a:off x="9926955" y="5224380"/>
            <a:ext cx="1470025" cy="245110"/>
          </a:xfrm>
          <a:prstGeom prst="rect">
            <a:avLst/>
          </a:prstGeom>
          <a:noFill/>
        </p:spPr>
        <p:txBody>
          <a:bodyPr wrap="square" rtlCol="0">
            <a:spAutoFit/>
          </a:bodyPr>
          <a:lstStyle/>
          <a:p>
            <a:pPr algn="ctr"/>
            <a:r>
              <a:rPr lang="zh-CN" altLang="en-US" sz="1000" dirty="0">
                <a:solidFill>
                  <a:srgbClr val="445185"/>
                </a:solidFill>
                <a:latin typeface="阿里巴巴普惠体 R" panose="00020600040101010101" charset="-122"/>
                <a:ea typeface="阿里巴巴普惠体 R" panose="00020600040101010101" charset="-122"/>
              </a:rPr>
              <a:t>扫码添加</a:t>
            </a:r>
            <a:r>
              <a:rPr lang="en-US" altLang="zh-CN" sz="1000" dirty="0">
                <a:solidFill>
                  <a:srgbClr val="445185"/>
                </a:solidFill>
                <a:latin typeface="阿里巴巴普惠体 R" panose="00020600040101010101" charset="-122"/>
                <a:ea typeface="阿里巴巴普惠体 R" panose="00020600040101010101" charset="-122"/>
              </a:rPr>
              <a:t>Amror</a:t>
            </a:r>
            <a:r>
              <a:rPr lang="zh-CN" altLang="en-US" sz="1000" dirty="0">
                <a:solidFill>
                  <a:srgbClr val="445185"/>
                </a:solidFill>
                <a:latin typeface="阿里巴巴普惠体 R" panose="00020600040101010101" charset="-122"/>
                <a:ea typeface="阿里巴巴普惠体 R" panose="00020600040101010101" charset="-122"/>
              </a:rPr>
              <a:t>社区</a:t>
            </a:r>
            <a:endParaRPr lang="zh-CN" altLang="en-US" sz="1000" dirty="0">
              <a:solidFill>
                <a:srgbClr val="445185"/>
              </a:solidFill>
              <a:latin typeface="阿里巴巴普惠体 R" panose="00020600040101010101" charset="-122"/>
              <a:ea typeface="阿里巴巴普惠体 R" panose="00020600040101010101" charset="-122"/>
            </a:endParaRPr>
          </a:p>
        </p:txBody>
      </p:sp>
      <p:sp>
        <p:nvSpPr>
          <p:cNvPr id="10" name="矩形 9"/>
          <p:cNvSpPr/>
          <p:nvPr/>
        </p:nvSpPr>
        <p:spPr>
          <a:xfrm>
            <a:off x="10055225" y="3881755"/>
            <a:ext cx="1193165" cy="1193165"/>
          </a:xfrm>
          <a:prstGeom prst="rect">
            <a:avLst/>
          </a:prstGeom>
          <a:solidFill>
            <a:srgbClr val="A5D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90654" y="3803591"/>
            <a:ext cx="1342625" cy="134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16" name="标题 3"/>
          <p:cNvSpPr txBox="1"/>
          <p:nvPr/>
        </p:nvSpPr>
        <p:spPr>
          <a:xfrm>
            <a:off x="979997" y="419101"/>
            <a:ext cx="1967989" cy="98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363E7D"/>
                </a:solidFill>
                <a:latin typeface="阿里巴巴普惠体 R" panose="00020600040101010101" charset="-122"/>
                <a:ea typeface="阿里巴巴普惠体 R" panose="00020600040101010101" charset="-122"/>
              </a:rPr>
              <a:t>目录</a:t>
            </a:r>
            <a:endParaRPr lang="zh-CN" altLang="en-US" sz="4800" i="1" dirty="0">
              <a:solidFill>
                <a:srgbClr val="363E7D"/>
              </a:solidFill>
              <a:latin typeface="阿里巴巴普惠体 R" panose="00020600040101010101" charset="-122"/>
              <a:ea typeface="阿里巴巴普惠体 R" panose="00020600040101010101" charset="-122"/>
            </a:endParaRPr>
          </a:p>
        </p:txBody>
      </p:sp>
      <p:sp>
        <p:nvSpPr>
          <p:cNvPr id="17" name="标题 3"/>
          <p:cNvSpPr txBox="1"/>
          <p:nvPr/>
        </p:nvSpPr>
        <p:spPr>
          <a:xfrm>
            <a:off x="979805" y="970280"/>
            <a:ext cx="2973070" cy="777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500" i="1" dirty="0">
                <a:solidFill>
                  <a:srgbClr val="363E7D"/>
                </a:solidFill>
                <a:latin typeface="阿里巴巴普惠体 R" panose="00020600040101010101" charset="-122"/>
                <a:ea typeface="阿里巴巴普惠体 R" panose="00020600040101010101" charset="-122"/>
              </a:rPr>
              <a:t>CONTENTS</a:t>
            </a:r>
            <a:endParaRPr lang="en-US" altLang="zh-CN" sz="1500" i="1" dirty="0">
              <a:solidFill>
                <a:srgbClr val="363E7D"/>
              </a:solidFill>
              <a:latin typeface="阿里巴巴普惠体 R" panose="00020600040101010101" charset="-122"/>
              <a:ea typeface="阿里巴巴普惠体 R" panose="00020600040101010101" charset="-122"/>
            </a:endParaRPr>
          </a:p>
        </p:txBody>
      </p:sp>
      <p:sp>
        <p:nvSpPr>
          <p:cNvPr id="55" name="椭圆 54"/>
          <p:cNvSpPr/>
          <p:nvPr/>
        </p:nvSpPr>
        <p:spPr>
          <a:xfrm>
            <a:off x="984759" y="2495353"/>
            <a:ext cx="563054" cy="563054"/>
          </a:xfrm>
          <a:prstGeom prst="ellipse">
            <a:avLst/>
          </a:prstGeom>
          <a:solidFill>
            <a:srgbClr val="445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副标题 13"/>
          <p:cNvSpPr txBox="1"/>
          <p:nvPr/>
        </p:nvSpPr>
        <p:spPr>
          <a:xfrm>
            <a:off x="979997" y="2589096"/>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阿里巴巴普惠体 M" panose="00020600040101010101" charset="-122"/>
                <a:ea typeface="阿里巴巴普惠体 M" panose="00020600040101010101" charset="-122"/>
              </a:rPr>
              <a:t>01</a:t>
            </a:r>
            <a:endParaRPr lang="en-US" altLang="zh-CN" sz="2400" dirty="0">
              <a:solidFill>
                <a:schemeClr val="bg1"/>
              </a:solidFill>
              <a:latin typeface="阿里巴巴普惠体 M" panose="00020600040101010101" charset="-122"/>
              <a:ea typeface="阿里巴巴普惠体 M" panose="00020600040101010101" charset="-122"/>
            </a:endParaRPr>
          </a:p>
        </p:txBody>
      </p:sp>
      <p:sp>
        <p:nvSpPr>
          <p:cNvPr id="45" name="副标题 13"/>
          <p:cNvSpPr txBox="1"/>
          <p:nvPr/>
        </p:nvSpPr>
        <p:spPr>
          <a:xfrm>
            <a:off x="1850121" y="2534872"/>
            <a:ext cx="2000415"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zh-CN" altLang="en-US" sz="3000" dirty="0">
                <a:solidFill>
                  <a:srgbClr val="363E7D"/>
                </a:solidFill>
                <a:latin typeface="阿里巴巴普惠体 R" panose="00020600040101010101" charset="-122"/>
                <a:ea typeface="阿里巴巴普惠体 R" panose="00020600040101010101" charset="-122"/>
              </a:rPr>
              <a:t>项目介绍</a:t>
            </a:r>
            <a:endParaRPr lang="zh-CN" altLang="en-US" sz="3000" dirty="0">
              <a:solidFill>
                <a:srgbClr val="363E7D"/>
              </a:solidFill>
              <a:latin typeface="阿里巴巴普惠体 R" panose="00020600040101010101" charset="-122"/>
              <a:ea typeface="阿里巴巴普惠体 R" panose="00020600040101010101" charset="-122"/>
            </a:endParaRPr>
          </a:p>
        </p:txBody>
      </p:sp>
      <p:sp>
        <p:nvSpPr>
          <p:cNvPr id="62" name="椭圆 61"/>
          <p:cNvSpPr/>
          <p:nvPr/>
        </p:nvSpPr>
        <p:spPr>
          <a:xfrm>
            <a:off x="984759" y="3408907"/>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副标题 13"/>
          <p:cNvSpPr txBox="1"/>
          <p:nvPr/>
        </p:nvSpPr>
        <p:spPr>
          <a:xfrm>
            <a:off x="979997" y="3502650"/>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阿里巴巴普惠体 M" panose="00020600040101010101" charset="-122"/>
                <a:ea typeface="阿里巴巴普惠体 M" panose="00020600040101010101" charset="-122"/>
              </a:rPr>
              <a:t>02</a:t>
            </a:r>
            <a:endParaRPr lang="en-US" altLang="zh-CN" sz="2400" dirty="0">
              <a:solidFill>
                <a:schemeClr val="bg1"/>
              </a:solidFill>
              <a:latin typeface="阿里巴巴普惠体 M" panose="00020600040101010101" charset="-122"/>
              <a:ea typeface="阿里巴巴普惠体 M" panose="00020600040101010101" charset="-122"/>
            </a:endParaRPr>
          </a:p>
        </p:txBody>
      </p:sp>
      <p:sp>
        <p:nvSpPr>
          <p:cNvPr id="64" name="副标题 13"/>
          <p:cNvSpPr txBox="1"/>
          <p:nvPr/>
        </p:nvSpPr>
        <p:spPr>
          <a:xfrm>
            <a:off x="1850390" y="3448685"/>
            <a:ext cx="4099560" cy="45974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zh-CN" altLang="en-US" sz="3000" dirty="0">
                <a:solidFill>
                  <a:srgbClr val="363E7D"/>
                </a:solidFill>
                <a:latin typeface="阿里巴巴普惠体 R" panose="00020600040101010101" charset="-122"/>
                <a:ea typeface="阿里巴巴普惠体 R" panose="00020600040101010101" charset="-122"/>
                <a:sym typeface="+mn-ea"/>
              </a:rPr>
              <a:t>核心功能</a:t>
            </a:r>
            <a:r>
              <a:rPr lang="en-US" altLang="zh-CN" sz="3000" dirty="0">
                <a:solidFill>
                  <a:srgbClr val="363E7D"/>
                </a:solidFill>
                <a:latin typeface="阿里巴巴普惠体 R" panose="00020600040101010101" charset="-122"/>
                <a:ea typeface="阿里巴巴普惠体 R" panose="00020600040101010101" charset="-122"/>
                <a:sym typeface="+mn-ea"/>
              </a:rPr>
              <a:t> &amp; </a:t>
            </a:r>
            <a:r>
              <a:rPr lang="zh-CN" altLang="en-US" sz="3000" dirty="0">
                <a:solidFill>
                  <a:srgbClr val="363E7D"/>
                </a:solidFill>
                <a:latin typeface="阿里巴巴普惠体 R" panose="00020600040101010101" charset="-122"/>
                <a:ea typeface="阿里巴巴普惠体 R" panose="00020600040101010101" charset="-122"/>
                <a:sym typeface="+mn-ea"/>
              </a:rPr>
              <a:t>案例介绍</a:t>
            </a:r>
            <a:endParaRPr lang="zh-CN" altLang="en-US" sz="3000" dirty="0">
              <a:solidFill>
                <a:srgbClr val="363E7D"/>
              </a:solidFill>
              <a:latin typeface="阿里巴巴普惠体 R" panose="00020600040101010101" charset="-122"/>
              <a:ea typeface="阿里巴巴普惠体 R" panose="00020600040101010101" charset="-122"/>
              <a:sym typeface="+mn-ea"/>
            </a:endParaRPr>
          </a:p>
        </p:txBody>
      </p:sp>
      <p:sp>
        <p:nvSpPr>
          <p:cNvPr id="65" name="椭圆 64"/>
          <p:cNvSpPr/>
          <p:nvPr/>
        </p:nvSpPr>
        <p:spPr>
          <a:xfrm>
            <a:off x="984759" y="4344076"/>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副标题 13"/>
          <p:cNvSpPr txBox="1"/>
          <p:nvPr/>
        </p:nvSpPr>
        <p:spPr>
          <a:xfrm>
            <a:off x="979997" y="4437819"/>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algn="ctr">
              <a:buClrTx/>
              <a:buSzTx/>
              <a:buNone/>
            </a:pPr>
            <a:r>
              <a:rPr lang="en-US" altLang="zh-CN" sz="2400" dirty="0">
                <a:solidFill>
                  <a:schemeClr val="bg1"/>
                </a:solidFill>
                <a:latin typeface="阿里巴巴普惠体 M" panose="00020600040101010101" charset="-122"/>
                <a:ea typeface="阿里巴巴普惠体 M" panose="00020600040101010101" charset="-122"/>
              </a:rPr>
              <a:t>03</a:t>
            </a:r>
            <a:endParaRPr lang="en-US" altLang="zh-CN" sz="2400" dirty="0">
              <a:solidFill>
                <a:schemeClr val="bg1"/>
              </a:solidFill>
              <a:latin typeface="阿里巴巴普惠体 M" panose="00020600040101010101" charset="-122"/>
              <a:ea typeface="阿里巴巴普惠体 M" panose="00020600040101010101" charset="-122"/>
            </a:endParaRPr>
          </a:p>
        </p:txBody>
      </p:sp>
      <p:sp>
        <p:nvSpPr>
          <p:cNvPr id="67" name="副标题 13"/>
          <p:cNvSpPr txBox="1"/>
          <p:nvPr/>
        </p:nvSpPr>
        <p:spPr>
          <a:xfrm>
            <a:off x="1850121" y="4383595"/>
            <a:ext cx="2000415"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algn="l">
              <a:buClrTx/>
              <a:buSzTx/>
              <a:buNone/>
            </a:pPr>
            <a:r>
              <a:rPr lang="zh-CN" altLang="en-US" sz="3000" dirty="0">
                <a:solidFill>
                  <a:srgbClr val="363E7D"/>
                </a:solidFill>
                <a:latin typeface="阿里巴巴普惠体 R" panose="00020600040101010101" charset="-122"/>
                <a:ea typeface="阿里巴巴普惠体 R" panose="00020600040101010101" charset="-122"/>
                <a:sym typeface="+mn-ea"/>
              </a:rPr>
              <a:t>社区规划</a:t>
            </a:r>
            <a:endParaRPr lang="zh-CN" altLang="en-US" sz="3000" dirty="0">
              <a:solidFill>
                <a:srgbClr val="363E7D"/>
              </a:solidFill>
              <a:latin typeface="阿里巴巴普惠体 R" panose="00020600040101010101" charset="-122"/>
              <a:ea typeface="阿里巴巴普惠体 R" panose="00020600040101010101" charset="-122"/>
            </a:endParaRPr>
          </a:p>
        </p:txBody>
      </p:sp>
      <p:pic>
        <p:nvPicPr>
          <p:cNvPr id="21" name="图片 20" descr="人"/>
          <p:cNvPicPr>
            <a:picLocks noChangeAspect="1"/>
          </p:cNvPicPr>
          <p:nvPr>
            <p:custDataLst>
              <p:tags r:id="rId1"/>
            </p:custDataLst>
          </p:nvPr>
        </p:nvPicPr>
        <p:blipFill>
          <a:blip r:embed="rId2"/>
          <a:stretch>
            <a:fillRect/>
          </a:stretch>
        </p:blipFill>
        <p:spPr>
          <a:xfrm>
            <a:off x="8138160" y="2495550"/>
            <a:ext cx="3727450" cy="4387215"/>
          </a:xfrm>
          <a:prstGeom prst="rect">
            <a:avLst/>
          </a:prstGeom>
        </p:spPr>
      </p:pic>
      <p:sp>
        <p:nvSpPr>
          <p:cNvPr id="15" name="椭圆 14"/>
          <p:cNvSpPr/>
          <p:nvPr>
            <p:custDataLst>
              <p:tags r:id="rId3"/>
            </p:custDataLst>
          </p:nvPr>
        </p:nvSpPr>
        <p:spPr>
          <a:xfrm rot="15300000">
            <a:off x="13926820" y="2637155"/>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小O"/>
          <p:cNvPicPr>
            <a:picLocks noChangeAspect="1"/>
          </p:cNvPicPr>
          <p:nvPr/>
        </p:nvPicPr>
        <p:blipFill>
          <a:blip r:embed="rId4"/>
          <a:stretch>
            <a:fillRect/>
          </a:stretch>
        </p:blipFill>
        <p:spPr>
          <a:xfrm>
            <a:off x="10833100" y="3560445"/>
            <a:ext cx="547370" cy="617220"/>
          </a:xfrm>
          <a:prstGeom prst="rect">
            <a:avLst/>
          </a:prstGeom>
        </p:spPr>
      </p:pic>
      <p:pic>
        <p:nvPicPr>
          <p:cNvPr id="24" name="图片 23" descr="LOGO"/>
          <p:cNvPicPr>
            <a:picLocks noChangeAspect="1"/>
          </p:cNvPicPr>
          <p:nvPr>
            <p:custDataLst>
              <p:tags r:id="rId5"/>
            </p:custDataLst>
          </p:nvPr>
        </p:nvPicPr>
        <p:blipFill>
          <a:blip r:embed="rId6"/>
          <a:stretch>
            <a:fillRect/>
          </a:stretch>
        </p:blipFill>
        <p:spPr>
          <a:xfrm>
            <a:off x="9364345" y="561975"/>
            <a:ext cx="1807845" cy="608965"/>
          </a:xfrm>
          <a:prstGeom prst="rect">
            <a:avLst/>
          </a:prstGeom>
        </p:spPr>
      </p:pic>
      <p:sp>
        <p:nvSpPr>
          <p:cNvPr id="25" name="文本框 24"/>
          <p:cNvSpPr txBox="1"/>
          <p:nvPr>
            <p:custDataLst>
              <p:tags r:id="rId7"/>
            </p:custDataLst>
          </p:nvPr>
        </p:nvSpPr>
        <p:spPr>
          <a:xfrm>
            <a:off x="3736062" y="6219374"/>
            <a:ext cx="2514600" cy="275590"/>
          </a:xfrm>
          <a:prstGeom prst="rect">
            <a:avLst/>
          </a:prstGeom>
          <a:noFill/>
        </p:spPr>
        <p:txBody>
          <a:bodyPr wrap="square" rtlCol="0">
            <a:spAutoFit/>
          </a:bodyPr>
          <a:lstStyle/>
          <a:p>
            <a:pPr algn="ctr"/>
            <a:r>
              <a:rPr lang="en-US" altLang="zh-CN"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2023 </a:t>
            </a:r>
            <a:r>
              <a:rPr lang="zh-CN" altLang="en-US"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第八届中国开源年会</a:t>
            </a:r>
            <a:endParaRPr lang="zh-CN" altLang="en-US"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6" name="文本框 25"/>
          <p:cNvSpPr txBox="1"/>
          <p:nvPr>
            <p:custDataLst>
              <p:tags r:id="rId8"/>
            </p:custDataLst>
          </p:nvPr>
        </p:nvSpPr>
        <p:spPr>
          <a:xfrm>
            <a:off x="6096000" y="6210662"/>
            <a:ext cx="2205275" cy="275590"/>
          </a:xfrm>
          <a:prstGeom prst="rect">
            <a:avLst/>
          </a:prstGeom>
          <a:noFill/>
        </p:spPr>
        <p:txBody>
          <a:bodyPr wrap="square" rtlCol="0">
            <a:spAutoFit/>
          </a:bodyPr>
          <a:lstStyle/>
          <a:p>
            <a:pPr algn="ctr"/>
            <a:r>
              <a:rPr lang="zh-CN" altLang="en-US" sz="1200" dirty="0">
                <a:solidFill>
                  <a:srgbClr val="363E7D"/>
                </a:solidFill>
                <a:latin typeface="阿里巴巴普惠体 R" panose="00020600040101010101" charset="-122"/>
                <a:ea typeface="阿里巴巴普惠体 R" panose="00020600040101010101" charset="-122"/>
                <a:sym typeface="+mn-ea"/>
              </a:rPr>
              <a:t>开源：川流不息、山海相映</a:t>
            </a:r>
            <a:endParaRPr lang="zh-CN" altLang="en-US" sz="1200" dirty="0">
              <a:solidFill>
                <a:srgbClr val="363E7D"/>
              </a:solidFill>
              <a:latin typeface="阿里巴巴普惠体 R" panose="00020600040101010101" charset="-122"/>
              <a:ea typeface="阿里巴巴普惠体 R" panose="0002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250"/>
                                        <p:tgtEl>
                                          <p:spTgt spid="5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250"/>
                                        <p:tgtEl>
                                          <p:spTgt spid="1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randombar(horizontal)">
                                      <p:cBhvr>
                                        <p:cTn id="21" dur="25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randombar(horizontal)">
                                      <p:cBhvr>
                                        <p:cTn id="26" dur="500"/>
                                        <p:tgtEl>
                                          <p:spTgt spid="6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randombar(horizontal)">
                                      <p:cBhvr>
                                        <p:cTn id="29" dur="500"/>
                                        <p:tgtEl>
                                          <p:spTgt spid="6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randombar(horizontal)">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randombar(horizontal)">
                                      <p:cBhvr>
                                        <p:cTn id="37" dur="500"/>
                                        <p:tgtEl>
                                          <p:spTgt spid="6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randombar(horizontal)">
                                      <p:cBhvr>
                                        <p:cTn id="4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55" grpId="0" bldLvl="0" animBg="1"/>
      <p:bldP spid="18" grpId="0"/>
      <p:bldP spid="45" grpId="0"/>
      <p:bldP spid="62" grpId="0" bldLvl="0" animBg="1"/>
      <p:bldP spid="63" grpId="0"/>
      <p:bldP spid="64" grpId="0"/>
      <p:bldP spid="65" grpId="0" bldLvl="0" animBg="1"/>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25" name="Rectangle 5"/>
          <p:cNvSpPr/>
          <p:nvPr/>
        </p:nvSpPr>
        <p:spPr>
          <a:xfrm>
            <a:off x="2360639" y="2133777"/>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zh-CN" altLang="en-US" sz="4400" b="1" dirty="0">
                <a:solidFill>
                  <a:srgbClr val="445185"/>
                </a:solidFill>
                <a:latin typeface="阿里巴巴普惠体 R" panose="00020600040101010101" charset="-122"/>
                <a:ea typeface="阿里巴巴普惠体 R" panose="00020600040101010101" charset="-122"/>
                <a:cs typeface="微软雅黑" panose="020B0503020204020204" charset="-122"/>
              </a:rPr>
              <a:t>项目介绍</a:t>
            </a:r>
            <a:endParaRPr lang="zh-CN" altLang="en-US" sz="4400" b="1" dirty="0">
              <a:solidFill>
                <a:srgbClr val="445185"/>
              </a:solidFill>
              <a:latin typeface="阿里巴巴普惠体 R" panose="00020600040101010101" charset="-122"/>
              <a:ea typeface="阿里巴巴普惠体 R" panose="00020600040101010101" charset="-122"/>
              <a:cs typeface="微软雅黑" panose="020B0503020204020204" charset="-122"/>
            </a:endParaRPr>
          </a:p>
        </p:txBody>
      </p:sp>
      <p:pic>
        <p:nvPicPr>
          <p:cNvPr id="3" name="图片 2" descr="LOGO"/>
          <p:cNvPicPr>
            <a:picLocks noChangeAspect="1"/>
          </p:cNvPicPr>
          <p:nvPr>
            <p:custDataLst>
              <p:tags r:id="rId1"/>
            </p:custDataLst>
          </p:nvPr>
        </p:nvPicPr>
        <p:blipFill>
          <a:blip r:embed="rId2"/>
          <a:stretch>
            <a:fillRect/>
          </a:stretch>
        </p:blipFill>
        <p:spPr>
          <a:xfrm>
            <a:off x="9364345" y="561975"/>
            <a:ext cx="1807845" cy="608965"/>
          </a:xfrm>
          <a:prstGeom prst="rect">
            <a:avLst/>
          </a:prstGeom>
        </p:spPr>
      </p:pic>
      <p:pic>
        <p:nvPicPr>
          <p:cNvPr id="21" name="图片 20" descr="人"/>
          <p:cNvPicPr>
            <a:picLocks noChangeAspect="1"/>
          </p:cNvPicPr>
          <p:nvPr>
            <p:custDataLst>
              <p:tags r:id="rId3"/>
            </p:custDataLst>
          </p:nvPr>
        </p:nvPicPr>
        <p:blipFill>
          <a:blip r:embed="rId4"/>
          <a:srcRect r="57922" b="63188"/>
          <a:stretch>
            <a:fillRect/>
          </a:stretch>
        </p:blipFill>
        <p:spPr>
          <a:xfrm>
            <a:off x="9862820" y="4866005"/>
            <a:ext cx="1934845" cy="1991995"/>
          </a:xfrm>
          <a:prstGeom prst="rect">
            <a:avLst/>
          </a:prstGeom>
        </p:spPr>
      </p:pic>
      <p:pic>
        <p:nvPicPr>
          <p:cNvPr id="42" name="图片 41" descr="山5"/>
          <p:cNvPicPr>
            <a:picLocks noChangeAspect="1"/>
          </p:cNvPicPr>
          <p:nvPr>
            <p:custDataLst>
              <p:tags r:id="rId5"/>
            </p:custDataLst>
          </p:nvPr>
        </p:nvPicPr>
        <p:blipFill>
          <a:blip r:embed="rId6"/>
          <a:stretch>
            <a:fillRect/>
          </a:stretch>
        </p:blipFill>
        <p:spPr>
          <a:xfrm flipH="1">
            <a:off x="-104775" y="5579110"/>
            <a:ext cx="3269615" cy="2165985"/>
          </a:xfrm>
          <a:prstGeom prst="rect">
            <a:avLst/>
          </a:prstGeom>
        </p:spPr>
      </p:pic>
      <p:sp>
        <p:nvSpPr>
          <p:cNvPr id="5" name="文本框 4"/>
          <p:cNvSpPr txBox="1"/>
          <p:nvPr>
            <p:custDataLst>
              <p:tags r:id="rId7"/>
            </p:custDataLst>
          </p:nvPr>
        </p:nvSpPr>
        <p:spPr>
          <a:xfrm>
            <a:off x="3736062" y="6219374"/>
            <a:ext cx="2514600" cy="275590"/>
          </a:xfrm>
          <a:prstGeom prst="rect">
            <a:avLst/>
          </a:prstGeom>
          <a:noFill/>
        </p:spPr>
        <p:txBody>
          <a:bodyPr wrap="square" rtlCol="0">
            <a:spAutoFit/>
          </a:bodyPr>
          <a:lstStyle/>
          <a:p>
            <a:pPr algn="ctr"/>
            <a:r>
              <a:rPr lang="en-US" altLang="zh-CN"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2023 </a:t>
            </a:r>
            <a:r>
              <a:rPr lang="zh-CN" altLang="en-US"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第八届中国开源年会</a:t>
            </a:r>
            <a:endParaRPr lang="zh-CN" altLang="en-US"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 name="文本框 5"/>
          <p:cNvSpPr txBox="1"/>
          <p:nvPr>
            <p:custDataLst>
              <p:tags r:id="rId8"/>
            </p:custDataLst>
          </p:nvPr>
        </p:nvSpPr>
        <p:spPr>
          <a:xfrm>
            <a:off x="6096000" y="6210662"/>
            <a:ext cx="2205275" cy="275590"/>
          </a:xfrm>
          <a:prstGeom prst="rect">
            <a:avLst/>
          </a:prstGeom>
          <a:noFill/>
        </p:spPr>
        <p:txBody>
          <a:bodyPr wrap="square" rtlCol="0">
            <a:spAutoFit/>
          </a:bodyPr>
          <a:lstStyle/>
          <a:p>
            <a:pPr algn="ctr"/>
            <a:r>
              <a:rPr lang="zh-CN" altLang="en-US" sz="1200" dirty="0">
                <a:solidFill>
                  <a:srgbClr val="363E7D"/>
                </a:solidFill>
                <a:latin typeface="阿里巴巴普惠体 R" panose="00020600040101010101" charset="-122"/>
                <a:ea typeface="阿里巴巴普惠体 R" panose="00020600040101010101" charset="-122"/>
                <a:sym typeface="+mn-ea"/>
              </a:rPr>
              <a:t>开源：川流不息、山海相映</a:t>
            </a:r>
            <a:endParaRPr lang="zh-CN" altLang="en-US" sz="1200" dirty="0">
              <a:solidFill>
                <a:srgbClr val="363E7D"/>
              </a:solidFill>
              <a:latin typeface="阿里巴巴普惠体 R" panose="00020600040101010101" charset="-122"/>
              <a:ea typeface="阿里巴巴普惠体 R" panose="0002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pic>
        <p:nvPicPr>
          <p:cNvPr id="42" name="图片 41" descr="山5"/>
          <p:cNvPicPr>
            <a:picLocks noChangeAspect="1"/>
          </p:cNvPicPr>
          <p:nvPr/>
        </p:nvPicPr>
        <p:blipFill>
          <a:blip r:embed="rId1"/>
          <a:stretch>
            <a:fillRect/>
          </a:stretch>
        </p:blipFill>
        <p:spPr>
          <a:xfrm flipH="1">
            <a:off x="661035" y="5483860"/>
            <a:ext cx="3269615" cy="2165985"/>
          </a:xfrm>
          <a:prstGeom prst="rect">
            <a:avLst/>
          </a:prstGeom>
        </p:spPr>
      </p:pic>
      <p:sp>
        <p:nvSpPr>
          <p:cNvPr id="4" name="标题 3"/>
          <p:cNvSpPr txBox="1"/>
          <p:nvPr/>
        </p:nvSpPr>
        <p:spPr>
          <a:xfrm>
            <a:off x="979805" y="419100"/>
            <a:ext cx="5408930" cy="60896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阿里巴巴普惠体 R" panose="00020600040101010101" charset="-122"/>
                <a:ea typeface="阿里巴巴普惠体 R" panose="00020600040101010101" charset="-122"/>
              </a:rPr>
              <a:t>Amoro</a:t>
            </a:r>
            <a:r>
              <a:rPr lang="zh-CN" altLang="en-US" sz="4800" i="1" dirty="0">
                <a:solidFill>
                  <a:srgbClr val="445185"/>
                </a:solidFill>
                <a:latin typeface="阿里巴巴普惠体 R" panose="00020600040101010101" charset="-122"/>
                <a:ea typeface="阿里巴巴普惠体 R" panose="00020600040101010101" charset="-122"/>
              </a:rPr>
              <a:t>是什么？</a:t>
            </a:r>
            <a:endParaRPr lang="zh-CN" altLang="en-US" sz="4800" i="1" dirty="0">
              <a:solidFill>
                <a:srgbClr val="445185"/>
              </a:solidFill>
              <a:latin typeface="阿里巴巴普惠体 R" panose="00020600040101010101" charset="-122"/>
              <a:ea typeface="阿里巴巴普惠体 R" panose="00020600040101010101" charset="-122"/>
            </a:endParaRPr>
          </a:p>
        </p:txBody>
      </p:sp>
      <p:sp>
        <p:nvSpPr>
          <p:cNvPr id="19" name="椭圆 18"/>
          <p:cNvSpPr/>
          <p:nvPr>
            <p:custDataLst>
              <p:tags r:id="rId2"/>
            </p:custDataLst>
          </p:nvPr>
        </p:nvSpPr>
        <p:spPr>
          <a:xfrm rot="19860000">
            <a:off x="4582160" y="-56007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LOGO"/>
          <p:cNvPicPr>
            <a:picLocks noChangeAspect="1"/>
          </p:cNvPicPr>
          <p:nvPr>
            <p:custDataLst>
              <p:tags r:id="rId3"/>
            </p:custDataLst>
          </p:nvPr>
        </p:nvPicPr>
        <p:blipFill>
          <a:blip r:embed="rId4"/>
          <a:stretch>
            <a:fillRect/>
          </a:stretch>
        </p:blipFill>
        <p:spPr>
          <a:xfrm>
            <a:off x="9364345" y="561975"/>
            <a:ext cx="1807845" cy="608965"/>
          </a:xfrm>
          <a:prstGeom prst="rect">
            <a:avLst/>
          </a:prstGeom>
        </p:spPr>
      </p:pic>
      <p:pic>
        <p:nvPicPr>
          <p:cNvPr id="40" name="图片 39" descr="山3"/>
          <p:cNvPicPr>
            <a:picLocks noChangeAspect="1"/>
          </p:cNvPicPr>
          <p:nvPr>
            <p:custDataLst>
              <p:tags r:id="rId5"/>
            </p:custDataLst>
          </p:nvPr>
        </p:nvPicPr>
        <p:blipFill>
          <a:blip r:embed="rId6"/>
          <a:stretch>
            <a:fillRect/>
          </a:stretch>
        </p:blipFill>
        <p:spPr>
          <a:xfrm>
            <a:off x="9352915" y="5791835"/>
            <a:ext cx="3825875" cy="1066165"/>
          </a:xfrm>
          <a:prstGeom prst="rect">
            <a:avLst/>
          </a:prstGeom>
        </p:spPr>
      </p:pic>
      <p:pic>
        <p:nvPicPr>
          <p:cNvPr id="41" name="图片 40" descr="山2"/>
          <p:cNvPicPr>
            <a:picLocks noChangeAspect="1"/>
          </p:cNvPicPr>
          <p:nvPr/>
        </p:nvPicPr>
        <p:blipFill>
          <a:blip r:embed="rId7"/>
          <a:stretch>
            <a:fillRect/>
          </a:stretch>
        </p:blipFill>
        <p:spPr>
          <a:xfrm flipH="1">
            <a:off x="635" y="4464685"/>
            <a:ext cx="2573020" cy="2484755"/>
          </a:xfrm>
          <a:prstGeom prst="rect">
            <a:avLst/>
          </a:prstGeom>
        </p:spPr>
      </p:pic>
      <p:pic>
        <p:nvPicPr>
          <p:cNvPr id="5" name="图片 4"/>
          <p:cNvPicPr>
            <a:picLocks noChangeAspect="1"/>
          </p:cNvPicPr>
          <p:nvPr/>
        </p:nvPicPr>
        <p:blipFill>
          <a:blip r:embed="rId8"/>
          <a:stretch>
            <a:fillRect/>
          </a:stretch>
        </p:blipFill>
        <p:spPr>
          <a:xfrm>
            <a:off x="393064" y="1751330"/>
            <a:ext cx="7926070" cy="3732530"/>
          </a:xfrm>
          <a:prstGeom prst="rect">
            <a:avLst/>
          </a:prstGeom>
        </p:spPr>
      </p:pic>
      <p:sp>
        <p:nvSpPr>
          <p:cNvPr id="7" name="文本框 6"/>
          <p:cNvSpPr txBox="1"/>
          <p:nvPr/>
        </p:nvSpPr>
        <p:spPr>
          <a:xfrm>
            <a:off x="8587105" y="1586865"/>
            <a:ext cx="3211831" cy="4418965"/>
          </a:xfrm>
          <a:prstGeom prst="rect">
            <a:avLst/>
          </a:prstGeom>
          <a:noFill/>
        </p:spPr>
        <p:txBody>
          <a:bodyPr wrap="square">
            <a:noAutofit/>
          </a:bodyPr>
          <a:lstStyle/>
          <a:p>
            <a:pPr>
              <a:lnSpc>
                <a:spcPct val="150000"/>
              </a:lnSpc>
            </a:pPr>
            <a:r>
              <a:rPr lang="en-US" altLang="zh-CN" sz="1600" dirty="0" err="1">
                <a:solidFill>
                  <a:srgbClr val="445185"/>
                </a:solidFill>
                <a:latin typeface="阿里巴巴普惠体 R" panose="00020600040101010101" charset="-122"/>
                <a:ea typeface="阿里巴巴普惠体 R" panose="00020600040101010101" charset="-122"/>
              </a:rPr>
              <a:t>Amoro</a:t>
            </a:r>
            <a:r>
              <a:rPr lang="en-US" altLang="zh-CN" sz="1600" dirty="0">
                <a:solidFill>
                  <a:srgbClr val="445185"/>
                </a:solidFill>
                <a:latin typeface="阿里巴巴普惠体 R" panose="00020600040101010101" charset="-122"/>
                <a:ea typeface="阿里巴巴普惠体 R" panose="00020600040101010101" charset="-122"/>
              </a:rPr>
              <a:t> </a:t>
            </a:r>
            <a:r>
              <a:rPr lang="en-US" altLang="zh-CN" sz="1600" dirty="0" err="1">
                <a:solidFill>
                  <a:srgbClr val="445185"/>
                </a:solidFill>
                <a:latin typeface="阿里巴巴普惠体 R" panose="00020600040101010101" charset="-122"/>
                <a:ea typeface="阿里巴巴普惠体 R" panose="00020600040101010101" charset="-122"/>
              </a:rPr>
              <a:t>是一个基于开放数据湖格式构建的</a:t>
            </a:r>
            <a:r>
              <a:rPr lang="en-US" altLang="zh-CN" sz="1600" dirty="0">
                <a:solidFill>
                  <a:srgbClr val="445185"/>
                </a:solidFill>
                <a:latin typeface="阿里巴巴普惠体 R" panose="00020600040101010101" charset="-122"/>
                <a:ea typeface="阿里巴巴普惠体 R" panose="00020600040101010101" charset="-122"/>
              </a:rPr>
              <a:t> Lakehouse </a:t>
            </a:r>
            <a:r>
              <a:rPr lang="en-US" altLang="zh-CN" sz="1600" dirty="0" err="1">
                <a:solidFill>
                  <a:srgbClr val="445185"/>
                </a:solidFill>
                <a:latin typeface="阿里巴巴普惠体 R" panose="00020600040101010101" charset="-122"/>
                <a:ea typeface="阿里巴巴普惠体 R" panose="00020600040101010101" charset="-122"/>
              </a:rPr>
              <a:t>管理系统。Amoro</a:t>
            </a:r>
            <a:r>
              <a:rPr lang="en-US" altLang="zh-CN" sz="1600" dirty="0">
                <a:solidFill>
                  <a:srgbClr val="445185"/>
                </a:solidFill>
                <a:latin typeface="阿里巴巴普惠体 R" panose="00020600040101010101" charset="-122"/>
                <a:ea typeface="阿里巴巴普惠体 R" panose="00020600040101010101" charset="-122"/>
              </a:rPr>
              <a:t> </a:t>
            </a:r>
            <a:r>
              <a:rPr lang="en-US" altLang="zh-CN" sz="1600" dirty="0" err="1">
                <a:solidFill>
                  <a:srgbClr val="445185"/>
                </a:solidFill>
                <a:latin typeface="阿里巴巴普惠体 R" panose="00020600040101010101" charset="-122"/>
                <a:ea typeface="阿里巴巴普惠体 R" panose="00020600040101010101" charset="-122"/>
              </a:rPr>
              <a:t>与</a:t>
            </a:r>
            <a:r>
              <a:rPr lang="en-US" altLang="zh-CN" sz="1600" dirty="0">
                <a:solidFill>
                  <a:srgbClr val="445185"/>
                </a:solidFill>
                <a:latin typeface="阿里巴巴普惠体 R" panose="00020600040101010101" charset="-122"/>
                <a:ea typeface="阿里巴巴普惠体 R" panose="00020600040101010101" charset="-122"/>
              </a:rPr>
              <a:t> </a:t>
            </a:r>
            <a:r>
              <a:rPr lang="en-US" altLang="zh-CN" sz="1600" dirty="0" err="1">
                <a:solidFill>
                  <a:srgbClr val="445185"/>
                </a:solidFill>
                <a:latin typeface="阿里巴巴普惠体 R" panose="00020600040101010101" charset="-122"/>
                <a:ea typeface="阿里巴巴普惠体 R" panose="00020600040101010101" charset="-122"/>
              </a:rPr>
              <a:t>Flink、Spark</a:t>
            </a:r>
            <a:r>
              <a:rPr lang="en-US" altLang="zh-CN" sz="1600" dirty="0">
                <a:solidFill>
                  <a:srgbClr val="445185"/>
                </a:solidFill>
                <a:latin typeface="阿里巴巴普惠体 R" panose="00020600040101010101" charset="-122"/>
                <a:ea typeface="阿里巴巴普惠体 R" panose="00020600040101010101" charset="-122"/>
              </a:rPr>
              <a:t> </a:t>
            </a:r>
            <a:r>
              <a:rPr lang="en-US" altLang="zh-CN" sz="1600" dirty="0" err="1">
                <a:solidFill>
                  <a:srgbClr val="445185"/>
                </a:solidFill>
                <a:latin typeface="阿里巴巴普惠体 R" panose="00020600040101010101" charset="-122"/>
                <a:ea typeface="阿里巴巴普惠体 R" panose="00020600040101010101" charset="-122"/>
              </a:rPr>
              <a:t>和</a:t>
            </a:r>
            <a:r>
              <a:rPr lang="en-US" altLang="zh-CN" sz="1600" dirty="0">
                <a:solidFill>
                  <a:srgbClr val="445185"/>
                </a:solidFill>
                <a:latin typeface="阿里巴巴普惠体 R" panose="00020600040101010101" charset="-122"/>
                <a:ea typeface="阿里巴巴普惠体 R" panose="00020600040101010101" charset="-122"/>
              </a:rPr>
              <a:t> </a:t>
            </a:r>
            <a:r>
              <a:rPr lang="en-US" altLang="zh-CN" sz="1600" dirty="0" err="1">
                <a:solidFill>
                  <a:srgbClr val="445185"/>
                </a:solidFill>
                <a:latin typeface="阿里巴巴普惠体 R" panose="00020600040101010101" charset="-122"/>
                <a:ea typeface="阿里巴巴普惠体 R" panose="00020600040101010101" charset="-122"/>
              </a:rPr>
              <a:t>Trino</a:t>
            </a:r>
            <a:r>
              <a:rPr lang="en-US" altLang="zh-CN" sz="1600" dirty="0">
                <a:solidFill>
                  <a:srgbClr val="445185"/>
                </a:solidFill>
                <a:latin typeface="阿里巴巴普惠体 R" panose="00020600040101010101" charset="-122"/>
                <a:ea typeface="阿里巴巴普惠体 R" panose="00020600040101010101" charset="-122"/>
              </a:rPr>
              <a:t> </a:t>
            </a:r>
            <a:r>
              <a:rPr lang="en-US" altLang="zh-CN" sz="1600" dirty="0" err="1">
                <a:solidFill>
                  <a:srgbClr val="445185"/>
                </a:solidFill>
                <a:latin typeface="阿里巴巴普惠体 R" panose="00020600040101010101" charset="-122"/>
                <a:ea typeface="阿里巴巴普惠体 R" panose="00020600040101010101" charset="-122"/>
              </a:rPr>
              <a:t>等计算引擎</a:t>
            </a:r>
            <a:r>
              <a:rPr lang="zh-CN" altLang="en-US" sz="1600" dirty="0">
                <a:solidFill>
                  <a:srgbClr val="445185"/>
                </a:solidFill>
                <a:latin typeface="阿里巴巴普惠体 R" panose="00020600040101010101" charset="-122"/>
                <a:ea typeface="阿里巴巴普惠体 R" panose="00020600040101010101" charset="-122"/>
              </a:rPr>
              <a:t>一起</a:t>
            </a:r>
            <a:r>
              <a:rPr lang="en-US" altLang="zh-CN" sz="1600" dirty="0">
                <a:solidFill>
                  <a:srgbClr val="445185"/>
                </a:solidFill>
                <a:latin typeface="阿里巴巴普惠体 R" panose="00020600040101010101" charset="-122"/>
                <a:ea typeface="阿里巴巴普惠体 R" panose="00020600040101010101" charset="-122"/>
              </a:rPr>
              <a:t>，</a:t>
            </a:r>
            <a:r>
              <a:rPr lang="en-US" altLang="zh-CN" sz="1600" dirty="0" err="1">
                <a:solidFill>
                  <a:srgbClr val="445185"/>
                </a:solidFill>
                <a:latin typeface="阿里巴巴普惠体 R" panose="00020600040101010101" charset="-122"/>
                <a:ea typeface="阿里巴巴普惠体 R" panose="00020600040101010101" charset="-122"/>
              </a:rPr>
              <a:t>为</a:t>
            </a:r>
            <a:r>
              <a:rPr lang="en-US" altLang="zh-CN" sz="1600" dirty="0">
                <a:solidFill>
                  <a:srgbClr val="445185"/>
                </a:solidFill>
                <a:latin typeface="阿里巴巴普惠体 R" panose="00020600040101010101" charset="-122"/>
                <a:ea typeface="阿里巴巴普惠体 R" panose="00020600040101010101" charset="-122"/>
              </a:rPr>
              <a:t> Lakehouse </a:t>
            </a:r>
            <a:r>
              <a:rPr lang="en-US" altLang="zh-CN" sz="1600" dirty="0" err="1">
                <a:solidFill>
                  <a:srgbClr val="445185"/>
                </a:solidFill>
                <a:latin typeface="阿里巴巴普惠体 R" panose="00020600040101010101" charset="-122"/>
                <a:ea typeface="阿里巴巴普惠体 R" panose="00020600040101010101" charset="-122"/>
              </a:rPr>
              <a:t>带来可插拔</a:t>
            </a:r>
            <a:r>
              <a:rPr lang="zh-CN" altLang="en-US" sz="1600" dirty="0">
                <a:solidFill>
                  <a:srgbClr val="445185"/>
                </a:solidFill>
                <a:latin typeface="阿里巴巴普惠体 R" panose="00020600040101010101" charset="-122"/>
                <a:ea typeface="阿里巴巴普惠体 R" panose="00020600040101010101" charset="-122"/>
              </a:rPr>
              <a:t>的</a:t>
            </a:r>
            <a:r>
              <a:rPr lang="en-US" altLang="zh-CN" sz="1600" dirty="0" err="1">
                <a:solidFill>
                  <a:srgbClr val="445185"/>
                </a:solidFill>
                <a:latin typeface="阿里巴巴普惠体 R" panose="00020600040101010101" charset="-122"/>
                <a:ea typeface="阿里巴巴普惠体 R" panose="00020600040101010101" charset="-122"/>
              </a:rPr>
              <a:t>自我管理的功能，提供开箱即用的数据仓库体验，并帮助数据平台或产品轻松构建</a:t>
            </a:r>
            <a:r>
              <a:rPr lang="zh-CN" altLang="en-US" sz="1600" dirty="0">
                <a:solidFill>
                  <a:srgbClr val="445185"/>
                </a:solidFill>
                <a:latin typeface="阿里巴巴普惠体 R" panose="00020600040101010101" charset="-122"/>
                <a:ea typeface="阿里巴巴普惠体 R" panose="00020600040101010101" charset="-122"/>
              </a:rPr>
              <a:t>具备</a:t>
            </a:r>
            <a:r>
              <a:rPr lang="en-US" altLang="zh-CN" sz="1600" dirty="0" err="1">
                <a:solidFill>
                  <a:srgbClr val="445185"/>
                </a:solidFill>
                <a:latin typeface="阿里巴巴普惠体 R" panose="00020600040101010101" charset="-122"/>
                <a:ea typeface="阿里巴巴普惠体 R" panose="00020600040101010101" charset="-122"/>
              </a:rPr>
              <a:t>基础设施解耦</a:t>
            </a:r>
            <a:r>
              <a:rPr lang="en-US" altLang="zh-CN" sz="1600" dirty="0">
                <a:solidFill>
                  <a:srgbClr val="445185"/>
                </a:solidFill>
                <a:latin typeface="阿里巴巴普惠体 R" panose="00020600040101010101" charset="-122"/>
                <a:ea typeface="阿里巴巴普惠体 R" panose="00020600040101010101" charset="-122"/>
              </a:rPr>
              <a:t>、</a:t>
            </a:r>
            <a:r>
              <a:rPr lang="zh-CN" altLang="en-US" sz="1600" dirty="0">
                <a:solidFill>
                  <a:srgbClr val="445185"/>
                </a:solidFill>
                <a:latin typeface="阿里巴巴普惠体 R" panose="00020600040101010101" charset="-122"/>
                <a:ea typeface="阿里巴巴普惠体 R" panose="00020600040101010101" charset="-122"/>
              </a:rPr>
              <a:t>流批一体</a:t>
            </a:r>
            <a:r>
              <a:rPr lang="en-US" altLang="zh-CN" sz="1600" dirty="0" err="1">
                <a:solidFill>
                  <a:srgbClr val="445185"/>
                </a:solidFill>
                <a:latin typeface="阿里巴巴普惠体 R" panose="00020600040101010101" charset="-122"/>
                <a:ea typeface="阿里巴巴普惠体 R" panose="00020600040101010101" charset="-122"/>
              </a:rPr>
              <a:t>和</a:t>
            </a:r>
            <a:r>
              <a:rPr lang="zh-CN" altLang="en-US" sz="1600" dirty="0">
                <a:solidFill>
                  <a:srgbClr val="445185"/>
                </a:solidFill>
                <a:latin typeface="阿里巴巴普惠体 R" panose="00020600040101010101" charset="-122"/>
                <a:ea typeface="阿里巴巴普惠体 R" panose="00020600040101010101" charset="-122"/>
              </a:rPr>
              <a:t>云原生特性的 </a:t>
            </a:r>
            <a:r>
              <a:rPr lang="en-US" altLang="zh-CN" sz="1600" dirty="0">
                <a:solidFill>
                  <a:srgbClr val="445185"/>
                </a:solidFill>
                <a:latin typeface="阿里巴巴普惠体 R" panose="00020600040101010101" charset="-122"/>
                <a:ea typeface="阿里巴巴普惠体 R" panose="00020600040101010101" charset="-122"/>
              </a:rPr>
              <a:t>Lakehouse </a:t>
            </a:r>
            <a:r>
              <a:rPr lang="en-US" altLang="zh-CN" sz="1600" dirty="0" err="1">
                <a:solidFill>
                  <a:srgbClr val="445185"/>
                </a:solidFill>
                <a:latin typeface="阿里巴巴普惠体 R" panose="00020600040101010101" charset="-122"/>
                <a:ea typeface="阿里巴巴普惠体 R" panose="00020600040101010101" charset="-122"/>
              </a:rPr>
              <a:t>架构</a:t>
            </a:r>
            <a:r>
              <a:rPr lang="en-US" altLang="zh-CN" sz="1600" dirty="0">
                <a:solidFill>
                  <a:srgbClr val="445185"/>
                </a:solidFill>
                <a:latin typeface="阿里巴巴普惠体 R" panose="00020600040101010101" charset="-122"/>
                <a:ea typeface="阿里巴巴普惠体 R" panose="00020600040101010101" charset="-122"/>
              </a:rPr>
              <a:t>。</a:t>
            </a:r>
            <a:endParaRPr lang="en-US" altLang="zh-CN" sz="1600" dirty="0">
              <a:solidFill>
                <a:srgbClr val="445185"/>
              </a:solidFill>
              <a:latin typeface="阿里巴巴普惠体 R" panose="00020600040101010101" charset="-122"/>
              <a:ea typeface="阿里巴巴普惠体 R" panose="00020600040101010101"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pic>
        <p:nvPicPr>
          <p:cNvPr id="42" name="图片 41" descr="山5"/>
          <p:cNvPicPr>
            <a:picLocks noChangeAspect="1"/>
          </p:cNvPicPr>
          <p:nvPr/>
        </p:nvPicPr>
        <p:blipFill>
          <a:blip r:embed="rId1"/>
          <a:stretch>
            <a:fillRect/>
          </a:stretch>
        </p:blipFill>
        <p:spPr>
          <a:xfrm flipH="1">
            <a:off x="661035" y="5483860"/>
            <a:ext cx="3269615" cy="2165985"/>
          </a:xfrm>
          <a:prstGeom prst="rect">
            <a:avLst/>
          </a:prstGeom>
        </p:spPr>
      </p:pic>
      <p:sp>
        <p:nvSpPr>
          <p:cNvPr id="22" name="文本框 21"/>
          <p:cNvSpPr txBox="1"/>
          <p:nvPr/>
        </p:nvSpPr>
        <p:spPr>
          <a:xfrm>
            <a:off x="9144000" y="1494790"/>
            <a:ext cx="2900045" cy="4197350"/>
          </a:xfrm>
          <a:prstGeom prst="rect">
            <a:avLst/>
          </a:prstGeom>
          <a:noFill/>
        </p:spPr>
        <p:txBody>
          <a:bodyPr wrap="square">
            <a:noAutofit/>
          </a:bodyPr>
          <a:lstStyle/>
          <a:p>
            <a:pPr>
              <a:lnSpc>
                <a:spcPct val="150000"/>
              </a:lnSpc>
            </a:pPr>
            <a:r>
              <a:rPr sz="1400" dirty="0" err="1">
                <a:solidFill>
                  <a:srgbClr val="445185"/>
                </a:solidFill>
                <a:latin typeface="阿里巴巴普惠体 R" panose="00020600040101010101" charset="-122"/>
                <a:ea typeface="阿里巴巴普惠体 R" panose="00020600040101010101" charset="-122"/>
                <a:sym typeface="+mn-ea"/>
              </a:rPr>
              <a:t>这里我们借鉴了数据库管理系统的叫法，可能很多同学乍一听会觉得管理系统会类似于实时计算、离线开发一类的工具平台</a:t>
            </a:r>
            <a:r>
              <a:rPr lang="zh-CN" sz="1400" dirty="0">
                <a:solidFill>
                  <a:srgbClr val="445185"/>
                </a:solidFill>
                <a:latin typeface="阿里巴巴普惠体 R" panose="00020600040101010101" charset="-122"/>
                <a:ea typeface="阿里巴巴普惠体 R" panose="00020600040101010101" charset="-122"/>
                <a:sym typeface="+mn-ea"/>
              </a:rPr>
              <a:t>（如</a:t>
            </a:r>
            <a:r>
              <a:rPr lang="en-US" altLang="zh-CN" sz="1400" dirty="0" err="1">
                <a:solidFill>
                  <a:srgbClr val="445185"/>
                </a:solidFill>
                <a:latin typeface="阿里巴巴普惠体 R" panose="00020600040101010101" charset="-122"/>
                <a:ea typeface="阿里巴巴普惠体 R" panose="00020600040101010101" charset="-122"/>
                <a:sym typeface="+mn-ea"/>
              </a:rPr>
              <a:t>StreamPark</a:t>
            </a:r>
            <a:r>
              <a:rPr lang="zh-CN" sz="1400" dirty="0">
                <a:solidFill>
                  <a:srgbClr val="445185"/>
                </a:solidFill>
                <a:latin typeface="阿里巴巴普惠体 R" panose="00020600040101010101" charset="-122"/>
                <a:ea typeface="阿里巴巴普惠体 R" panose="00020600040101010101" charset="-122"/>
                <a:sym typeface="+mn-ea"/>
              </a:rPr>
              <a:t>）</a:t>
            </a:r>
            <a:r>
              <a:rPr sz="1400" dirty="0">
                <a:solidFill>
                  <a:srgbClr val="445185"/>
                </a:solidFill>
                <a:latin typeface="阿里巴巴普惠体 R" panose="00020600040101010101" charset="-122"/>
                <a:ea typeface="阿里巴巴普惠体 R" panose="00020600040101010101" charset="-122"/>
                <a:sym typeface="+mn-ea"/>
              </a:rPr>
              <a:t>，</a:t>
            </a:r>
            <a:r>
              <a:rPr sz="1400" dirty="0" err="1">
                <a:solidFill>
                  <a:srgbClr val="445185"/>
                </a:solidFill>
                <a:latin typeface="阿里巴巴普惠体 R" panose="00020600040101010101" charset="-122"/>
                <a:ea typeface="阿里巴巴普惠体 R" panose="00020600040101010101" charset="-122"/>
                <a:sym typeface="+mn-ea"/>
              </a:rPr>
              <a:t>这里我稍稍做个澄清：</a:t>
            </a:r>
            <a:r>
              <a:rPr lang="en-US" sz="1400" dirty="0" err="1">
                <a:solidFill>
                  <a:srgbClr val="445185"/>
                </a:solidFill>
                <a:latin typeface="阿里巴巴普惠体 R" panose="00020600040101010101" charset="-122"/>
                <a:ea typeface="阿里巴巴普惠体 R" panose="00020600040101010101" charset="-122"/>
                <a:sym typeface="+mn-ea"/>
              </a:rPr>
              <a:t>Amoro</a:t>
            </a:r>
            <a:r>
              <a:rPr lang="en-US" sz="1400" dirty="0">
                <a:solidFill>
                  <a:srgbClr val="445185"/>
                </a:solidFill>
                <a:latin typeface="阿里巴巴普惠体 R" panose="00020600040101010101" charset="-122"/>
                <a:ea typeface="阿里巴巴普惠体 R" panose="00020600040101010101" charset="-122"/>
                <a:sym typeface="+mn-ea"/>
              </a:rPr>
              <a:t> </a:t>
            </a:r>
            <a:r>
              <a:rPr lang="en-US" sz="1400" dirty="0" err="1">
                <a:solidFill>
                  <a:srgbClr val="445185"/>
                </a:solidFill>
                <a:latin typeface="阿里巴巴普惠体 R" panose="00020600040101010101" charset="-122"/>
                <a:ea typeface="阿里巴巴普惠体 R" panose="00020600040101010101" charset="-122"/>
                <a:sym typeface="+mn-ea"/>
              </a:rPr>
              <a:t>作为管理系统</a:t>
            </a:r>
            <a:r>
              <a:rPr lang="zh-CN" altLang="en-US" sz="1400" dirty="0">
                <a:solidFill>
                  <a:srgbClr val="445185"/>
                </a:solidFill>
                <a:latin typeface="阿里巴巴普惠体 R" panose="00020600040101010101" charset="-122"/>
                <a:ea typeface="阿里巴巴普惠体 R" panose="00020600040101010101" charset="-122"/>
                <a:sym typeface="+mn-ea"/>
              </a:rPr>
              <a:t>，其</a:t>
            </a:r>
            <a:r>
              <a:rPr sz="1400" dirty="0" err="1">
                <a:solidFill>
                  <a:srgbClr val="445185"/>
                </a:solidFill>
                <a:latin typeface="阿里巴巴普惠体 R" panose="00020600040101010101" charset="-122"/>
                <a:ea typeface="阿里巴巴普惠体 R" panose="00020600040101010101" charset="-122"/>
                <a:sym typeface="+mn-ea"/>
              </a:rPr>
              <a:t>目标是将一些流程向用户屏蔽，交给用户一个黑盒，他的定位更多是一个基础软件，所以</a:t>
            </a:r>
            <a:r>
              <a:rPr sz="1400" dirty="0">
                <a:solidFill>
                  <a:srgbClr val="445185"/>
                </a:solidFill>
                <a:latin typeface="阿里巴巴普惠体 R" panose="00020600040101010101" charset="-122"/>
                <a:ea typeface="阿里巴巴普惠体 R" panose="00020600040101010101" charset="-122"/>
                <a:sym typeface="+mn-ea"/>
              </a:rPr>
              <a:t> </a:t>
            </a:r>
            <a:r>
              <a:rPr sz="1400" dirty="0" err="1">
                <a:solidFill>
                  <a:srgbClr val="445185"/>
                </a:solidFill>
                <a:latin typeface="阿里巴巴普惠体 R" panose="00020600040101010101" charset="-122"/>
                <a:ea typeface="阿里巴巴普惠体 R" panose="00020600040101010101" charset="-122"/>
                <a:sym typeface="+mn-ea"/>
              </a:rPr>
              <a:t>Amoro</a:t>
            </a:r>
            <a:r>
              <a:rPr sz="1400" dirty="0">
                <a:solidFill>
                  <a:srgbClr val="445185"/>
                </a:solidFill>
                <a:latin typeface="阿里巴巴普惠体 R" panose="00020600040101010101" charset="-122"/>
                <a:ea typeface="阿里巴巴普惠体 R" panose="00020600040101010101" charset="-122"/>
                <a:sym typeface="+mn-ea"/>
              </a:rPr>
              <a:t> </a:t>
            </a:r>
            <a:r>
              <a:rPr sz="1400" dirty="0" err="1">
                <a:solidFill>
                  <a:srgbClr val="445185"/>
                </a:solidFill>
                <a:latin typeface="阿里巴巴普惠体 R" panose="00020600040101010101" charset="-122"/>
                <a:ea typeface="阿里巴巴普惠体 R" panose="00020600040101010101" charset="-122"/>
                <a:sym typeface="+mn-ea"/>
              </a:rPr>
              <a:t>的</a:t>
            </a:r>
            <a:r>
              <a:rPr sz="1400" dirty="0">
                <a:solidFill>
                  <a:srgbClr val="445185"/>
                </a:solidFill>
                <a:latin typeface="阿里巴巴普惠体 R" panose="00020600040101010101" charset="-122"/>
                <a:ea typeface="阿里巴巴普惠体 R" panose="00020600040101010101" charset="-122"/>
                <a:sym typeface="+mn-ea"/>
              </a:rPr>
              <a:t> MS </a:t>
            </a:r>
            <a:r>
              <a:rPr sz="1400" dirty="0" err="1">
                <a:solidFill>
                  <a:srgbClr val="445185"/>
                </a:solidFill>
                <a:latin typeface="阿里巴巴普惠体 R" panose="00020600040101010101" charset="-122"/>
                <a:ea typeface="阿里巴巴普惠体 R" panose="00020600040101010101" charset="-122"/>
                <a:sym typeface="+mn-ea"/>
              </a:rPr>
              <a:t>类似于</a:t>
            </a:r>
            <a:r>
              <a:rPr sz="1400" dirty="0">
                <a:solidFill>
                  <a:srgbClr val="445185"/>
                </a:solidFill>
                <a:latin typeface="阿里巴巴普惠体 R" panose="00020600040101010101" charset="-122"/>
                <a:ea typeface="阿里巴巴普惠体 R" panose="00020600040101010101" charset="-122"/>
                <a:sym typeface="+mn-ea"/>
              </a:rPr>
              <a:t> DBMS </a:t>
            </a:r>
            <a:r>
              <a:rPr sz="1400" dirty="0" err="1">
                <a:solidFill>
                  <a:srgbClr val="445185"/>
                </a:solidFill>
                <a:latin typeface="阿里巴巴普惠体 R" panose="00020600040101010101" charset="-122"/>
                <a:ea typeface="阿里巴巴普惠体 R" panose="00020600040101010101" charset="-122"/>
                <a:sym typeface="+mn-ea"/>
              </a:rPr>
              <a:t>中的</a:t>
            </a:r>
            <a:r>
              <a:rPr sz="1400" dirty="0">
                <a:solidFill>
                  <a:srgbClr val="445185"/>
                </a:solidFill>
                <a:latin typeface="阿里巴巴普惠体 R" panose="00020600040101010101" charset="-122"/>
                <a:ea typeface="阿里巴巴普惠体 R" panose="00020600040101010101" charset="-122"/>
                <a:sym typeface="+mn-ea"/>
              </a:rPr>
              <a:t> </a:t>
            </a:r>
            <a:r>
              <a:rPr sz="1400" dirty="0" err="1">
                <a:solidFill>
                  <a:srgbClr val="445185"/>
                </a:solidFill>
                <a:latin typeface="阿里巴巴普惠体 R" panose="00020600040101010101" charset="-122"/>
                <a:ea typeface="阿里巴巴普惠体 R" panose="00020600040101010101" charset="-122"/>
                <a:sym typeface="+mn-ea"/>
              </a:rPr>
              <a:t>MS，我们经常讲一句话：build</a:t>
            </a:r>
            <a:r>
              <a:rPr sz="1400" dirty="0">
                <a:solidFill>
                  <a:srgbClr val="445185"/>
                </a:solidFill>
                <a:latin typeface="阿里巴巴普惠体 R" panose="00020600040101010101" charset="-122"/>
                <a:ea typeface="阿里巴巴普惠体 R" panose="00020600040101010101" charset="-122"/>
                <a:sym typeface="+mn-ea"/>
              </a:rPr>
              <a:t> a box for </a:t>
            </a:r>
            <a:r>
              <a:rPr sz="1400" dirty="0" err="1">
                <a:solidFill>
                  <a:srgbClr val="445185"/>
                </a:solidFill>
                <a:latin typeface="阿里巴巴普惠体 R" panose="00020600040101010101" charset="-122"/>
                <a:ea typeface="阿里巴巴普惠体 R" panose="00020600040101010101" charset="-122"/>
                <a:sym typeface="+mn-ea"/>
              </a:rPr>
              <a:t>lakehouse</a:t>
            </a:r>
            <a:r>
              <a:rPr sz="1400" dirty="0">
                <a:solidFill>
                  <a:srgbClr val="445185"/>
                </a:solidFill>
                <a:latin typeface="阿里巴巴普惠体 R" panose="00020600040101010101" charset="-122"/>
                <a:ea typeface="阿里巴巴普惠体 R" panose="00020600040101010101" charset="-122"/>
                <a:sym typeface="+mn-ea"/>
              </a:rPr>
              <a:t>。</a:t>
            </a:r>
            <a:endParaRPr lang="en-US" altLang="zh-CN" sz="1400" dirty="0">
              <a:solidFill>
                <a:srgbClr val="445185"/>
              </a:solidFill>
              <a:latin typeface="阿里巴巴普惠体 R" panose="00020600040101010101" charset="-122"/>
              <a:ea typeface="阿里巴巴普惠体 R" panose="00020600040101010101" charset="-122"/>
            </a:endParaRPr>
          </a:p>
        </p:txBody>
      </p:sp>
      <p:sp>
        <p:nvSpPr>
          <p:cNvPr id="19" name="椭圆 18"/>
          <p:cNvSpPr/>
          <p:nvPr>
            <p:custDataLst>
              <p:tags r:id="rId2"/>
            </p:custDataLst>
          </p:nvPr>
        </p:nvSpPr>
        <p:spPr>
          <a:xfrm rot="19860000">
            <a:off x="4582160" y="-56007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LOGO"/>
          <p:cNvPicPr>
            <a:picLocks noChangeAspect="1"/>
          </p:cNvPicPr>
          <p:nvPr>
            <p:custDataLst>
              <p:tags r:id="rId3"/>
            </p:custDataLst>
          </p:nvPr>
        </p:nvPicPr>
        <p:blipFill>
          <a:blip r:embed="rId4"/>
          <a:stretch>
            <a:fillRect/>
          </a:stretch>
        </p:blipFill>
        <p:spPr>
          <a:xfrm>
            <a:off x="9364345" y="561975"/>
            <a:ext cx="1807845" cy="608965"/>
          </a:xfrm>
          <a:prstGeom prst="rect">
            <a:avLst/>
          </a:prstGeom>
        </p:spPr>
      </p:pic>
      <p:pic>
        <p:nvPicPr>
          <p:cNvPr id="40" name="图片 39" descr="山3"/>
          <p:cNvPicPr>
            <a:picLocks noChangeAspect="1"/>
          </p:cNvPicPr>
          <p:nvPr>
            <p:custDataLst>
              <p:tags r:id="rId5"/>
            </p:custDataLst>
          </p:nvPr>
        </p:nvPicPr>
        <p:blipFill>
          <a:blip r:embed="rId6"/>
          <a:stretch>
            <a:fillRect/>
          </a:stretch>
        </p:blipFill>
        <p:spPr>
          <a:xfrm>
            <a:off x="9352915" y="5791835"/>
            <a:ext cx="3825875" cy="1066165"/>
          </a:xfrm>
          <a:prstGeom prst="rect">
            <a:avLst/>
          </a:prstGeom>
        </p:spPr>
      </p:pic>
      <p:pic>
        <p:nvPicPr>
          <p:cNvPr id="41" name="图片 40" descr="山2"/>
          <p:cNvPicPr>
            <a:picLocks noChangeAspect="1"/>
          </p:cNvPicPr>
          <p:nvPr/>
        </p:nvPicPr>
        <p:blipFill>
          <a:blip r:embed="rId7"/>
          <a:stretch>
            <a:fillRect/>
          </a:stretch>
        </p:blipFill>
        <p:spPr>
          <a:xfrm flipH="1">
            <a:off x="635" y="4464685"/>
            <a:ext cx="2573020" cy="2484755"/>
          </a:xfrm>
          <a:prstGeom prst="rect">
            <a:avLst/>
          </a:prstGeom>
        </p:spPr>
      </p:pic>
      <p:sp>
        <p:nvSpPr>
          <p:cNvPr id="5" name="标题 3"/>
          <p:cNvSpPr txBox="1"/>
          <p:nvPr/>
        </p:nvSpPr>
        <p:spPr>
          <a:xfrm>
            <a:off x="979805" y="419100"/>
            <a:ext cx="5408930" cy="60896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阿里巴巴普惠体 R" panose="00020600040101010101" charset="-122"/>
                <a:ea typeface="阿里巴巴普惠体 R" panose="00020600040101010101" charset="-122"/>
              </a:rPr>
              <a:t>Amoro</a:t>
            </a:r>
            <a:r>
              <a:rPr lang="zh-CN" altLang="en-US" sz="4800" i="1" dirty="0">
                <a:solidFill>
                  <a:srgbClr val="445185"/>
                </a:solidFill>
                <a:latin typeface="阿里巴巴普惠体 R" panose="00020600040101010101" charset="-122"/>
                <a:ea typeface="阿里巴巴普惠体 R" panose="00020600040101010101" charset="-122"/>
              </a:rPr>
              <a:t>是什么？</a:t>
            </a:r>
            <a:endParaRPr lang="zh-CN" altLang="en-US" sz="4800" i="1" dirty="0">
              <a:solidFill>
                <a:srgbClr val="445185"/>
              </a:solidFill>
              <a:latin typeface="阿里巴巴普惠体 R" panose="00020600040101010101" charset="-122"/>
              <a:ea typeface="阿里巴巴普惠体 R" panose="00020600040101010101" charset="-122"/>
            </a:endParaRPr>
          </a:p>
        </p:txBody>
      </p:sp>
      <p:pic>
        <p:nvPicPr>
          <p:cNvPr id="7" name="图片 6"/>
          <p:cNvPicPr>
            <a:picLocks noChangeAspect="1"/>
          </p:cNvPicPr>
          <p:nvPr/>
        </p:nvPicPr>
        <p:blipFill>
          <a:blip r:embed="rId8"/>
          <a:stretch>
            <a:fillRect/>
          </a:stretch>
        </p:blipFill>
        <p:spPr>
          <a:xfrm>
            <a:off x="399415" y="1654810"/>
            <a:ext cx="8348980" cy="4255770"/>
          </a:xfrm>
          <a:prstGeom prst="rect">
            <a:avLst/>
          </a:prstGeom>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pic>
        <p:nvPicPr>
          <p:cNvPr id="42" name="图片 41" descr="山5"/>
          <p:cNvPicPr>
            <a:picLocks noChangeAspect="1"/>
          </p:cNvPicPr>
          <p:nvPr/>
        </p:nvPicPr>
        <p:blipFill>
          <a:blip r:embed="rId1"/>
          <a:stretch>
            <a:fillRect/>
          </a:stretch>
        </p:blipFill>
        <p:spPr>
          <a:xfrm flipH="1">
            <a:off x="661035" y="5483860"/>
            <a:ext cx="3269615" cy="2165985"/>
          </a:xfrm>
          <a:prstGeom prst="rect">
            <a:avLst/>
          </a:prstGeom>
        </p:spPr>
      </p:pic>
      <p:sp>
        <p:nvSpPr>
          <p:cNvPr id="22" name="文本框 21"/>
          <p:cNvSpPr txBox="1"/>
          <p:nvPr/>
        </p:nvSpPr>
        <p:spPr>
          <a:xfrm>
            <a:off x="1565275" y="4777740"/>
            <a:ext cx="9606915" cy="1541145"/>
          </a:xfrm>
          <a:prstGeom prst="rect">
            <a:avLst/>
          </a:prstGeom>
          <a:noFill/>
        </p:spPr>
        <p:txBody>
          <a:bodyPr wrap="square">
            <a:noAutofit/>
          </a:bodyPr>
          <a:lstStyle/>
          <a:p>
            <a:pPr>
              <a:lnSpc>
                <a:spcPct val="150000"/>
              </a:lnSpc>
            </a:pPr>
            <a:r>
              <a:rPr sz="1400">
                <a:solidFill>
                  <a:srgbClr val="445185"/>
                </a:solidFill>
                <a:latin typeface="阿里巴巴普惠体 R" panose="00020600040101010101" charset="-122"/>
                <a:ea typeface="阿里巴巴普惠体 R" panose="00020600040101010101" charset="-122"/>
                <a:sym typeface="+mn-ea"/>
              </a:rPr>
              <a:t>业务希望用一套数据湖技术栈，同时做离线数仓和实时数仓，数据可能实时摄取，也可能离线写入。既想要数据湖的低成本，高弹性，可以使用成套的数据湖工具（大数据平台），也可以有传统数据库和数仓黑盒使用的体验，业务只管使用数据</a:t>
            </a:r>
            <a:r>
              <a:rPr lang="zh-CN" sz="1400">
                <a:solidFill>
                  <a:srgbClr val="445185"/>
                </a:solidFill>
                <a:latin typeface="阿里巴巴普惠体 R" panose="00020600040101010101" charset="-122"/>
                <a:ea typeface="阿里巴巴普惠体 R" panose="00020600040101010101" charset="-122"/>
                <a:sym typeface="+mn-ea"/>
              </a:rPr>
              <a:t>，我们将这种场景命名为湖原生数仓，湖是新型的数据湖 format，能够为业务带来 ACID，流批统一等特性，数仓强调开箱即用，自管理和自优化的能力，我们希望通过 Amoro 结合数据湖 format 实现湖原生数仓的愿景。</a:t>
            </a:r>
            <a:endParaRPr lang="zh-CN" sz="1400">
              <a:solidFill>
                <a:srgbClr val="445185"/>
              </a:solidFill>
              <a:latin typeface="阿里巴巴普惠体 R" panose="00020600040101010101" charset="-122"/>
              <a:ea typeface="阿里巴巴普惠体 R" panose="00020600040101010101" charset="-122"/>
              <a:sym typeface="+mn-ea"/>
            </a:endParaRPr>
          </a:p>
        </p:txBody>
      </p:sp>
      <p:sp>
        <p:nvSpPr>
          <p:cNvPr id="19" name="椭圆 18"/>
          <p:cNvSpPr/>
          <p:nvPr>
            <p:custDataLst>
              <p:tags r:id="rId2"/>
            </p:custDataLst>
          </p:nvPr>
        </p:nvSpPr>
        <p:spPr>
          <a:xfrm rot="19860000">
            <a:off x="4582160" y="-56007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LOGO"/>
          <p:cNvPicPr>
            <a:picLocks noChangeAspect="1"/>
          </p:cNvPicPr>
          <p:nvPr>
            <p:custDataLst>
              <p:tags r:id="rId3"/>
            </p:custDataLst>
          </p:nvPr>
        </p:nvPicPr>
        <p:blipFill>
          <a:blip r:embed="rId4"/>
          <a:stretch>
            <a:fillRect/>
          </a:stretch>
        </p:blipFill>
        <p:spPr>
          <a:xfrm>
            <a:off x="9364345" y="561975"/>
            <a:ext cx="1807845" cy="608965"/>
          </a:xfrm>
          <a:prstGeom prst="rect">
            <a:avLst/>
          </a:prstGeom>
        </p:spPr>
      </p:pic>
      <p:pic>
        <p:nvPicPr>
          <p:cNvPr id="40" name="图片 39" descr="山3"/>
          <p:cNvPicPr>
            <a:picLocks noChangeAspect="1"/>
          </p:cNvPicPr>
          <p:nvPr>
            <p:custDataLst>
              <p:tags r:id="rId5"/>
            </p:custDataLst>
          </p:nvPr>
        </p:nvPicPr>
        <p:blipFill>
          <a:blip r:embed="rId6"/>
          <a:stretch>
            <a:fillRect/>
          </a:stretch>
        </p:blipFill>
        <p:spPr>
          <a:xfrm>
            <a:off x="9352915" y="5791835"/>
            <a:ext cx="3825875" cy="1066165"/>
          </a:xfrm>
          <a:prstGeom prst="rect">
            <a:avLst/>
          </a:prstGeom>
        </p:spPr>
      </p:pic>
      <p:pic>
        <p:nvPicPr>
          <p:cNvPr id="41" name="图片 40" descr="山2"/>
          <p:cNvPicPr>
            <a:picLocks noChangeAspect="1"/>
          </p:cNvPicPr>
          <p:nvPr/>
        </p:nvPicPr>
        <p:blipFill>
          <a:blip r:embed="rId7"/>
          <a:stretch>
            <a:fillRect/>
          </a:stretch>
        </p:blipFill>
        <p:spPr>
          <a:xfrm flipH="1">
            <a:off x="635" y="4464685"/>
            <a:ext cx="2573020" cy="2484755"/>
          </a:xfrm>
          <a:prstGeom prst="rect">
            <a:avLst/>
          </a:prstGeom>
        </p:spPr>
      </p:pic>
      <p:sp>
        <p:nvSpPr>
          <p:cNvPr id="5" name="标题 3"/>
          <p:cNvSpPr txBox="1"/>
          <p:nvPr/>
        </p:nvSpPr>
        <p:spPr>
          <a:xfrm>
            <a:off x="979805" y="419100"/>
            <a:ext cx="5408930" cy="60896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445185"/>
                </a:solidFill>
                <a:latin typeface="阿里巴巴普惠体 R" panose="00020600040101010101" charset="-122"/>
                <a:ea typeface="阿里巴巴普惠体 R" panose="00020600040101010101" charset="-122"/>
              </a:rPr>
              <a:t>能给大家带来什么价值？</a:t>
            </a:r>
            <a:endParaRPr lang="zh-CN" altLang="en-US" sz="4800" i="1" dirty="0">
              <a:solidFill>
                <a:srgbClr val="445185"/>
              </a:solidFill>
              <a:latin typeface="阿里巴巴普惠体 R" panose="00020600040101010101" charset="-122"/>
              <a:ea typeface="阿里巴巴普惠体 R" panose="00020600040101010101" charset="-122"/>
            </a:endParaRPr>
          </a:p>
        </p:txBody>
      </p:sp>
      <p:pic>
        <p:nvPicPr>
          <p:cNvPr id="6" name="image5.png" descr="0"/>
          <p:cNvPicPr preferRelativeResize="0"/>
          <p:nvPr/>
        </p:nvPicPr>
        <p:blipFill>
          <a:blip r:embed="rId8"/>
          <a:srcRect/>
          <a:stretch>
            <a:fillRect/>
          </a:stretch>
        </p:blipFill>
        <p:spPr>
          <a:xfrm>
            <a:off x="2898140" y="1494790"/>
            <a:ext cx="6000750" cy="2943860"/>
          </a:xfrm>
          <a:prstGeom prst="rect">
            <a:avLst/>
          </a:prstGeom>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25" name="Rectangle 5"/>
          <p:cNvSpPr/>
          <p:nvPr/>
        </p:nvSpPr>
        <p:spPr>
          <a:xfrm>
            <a:off x="2360639" y="2133777"/>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zh-CN" altLang="en-US" sz="4400" dirty="0">
                <a:solidFill>
                  <a:srgbClr val="363E7D"/>
                </a:solidFill>
                <a:latin typeface="阿里巴巴普惠体 R" panose="00020600040101010101" charset="-122"/>
                <a:ea typeface="阿里巴巴普惠体 R" panose="00020600040101010101" charset="-122"/>
                <a:sym typeface="+mn-ea"/>
              </a:rPr>
              <a:t>核心功能</a:t>
            </a:r>
            <a:r>
              <a:rPr lang="en-US" altLang="zh-CN" sz="4400" dirty="0">
                <a:solidFill>
                  <a:srgbClr val="363E7D"/>
                </a:solidFill>
                <a:latin typeface="阿里巴巴普惠体 R" panose="00020600040101010101" charset="-122"/>
                <a:ea typeface="阿里巴巴普惠体 R" panose="00020600040101010101" charset="-122"/>
                <a:sym typeface="+mn-ea"/>
              </a:rPr>
              <a:t> &amp; </a:t>
            </a:r>
            <a:endParaRPr lang="en-US" altLang="zh-CN" sz="4400" dirty="0">
              <a:solidFill>
                <a:srgbClr val="363E7D"/>
              </a:solidFill>
              <a:latin typeface="阿里巴巴普惠体 R" panose="00020600040101010101" charset="-122"/>
              <a:ea typeface="阿里巴巴普惠体 R" panose="00020600040101010101" charset="-122"/>
              <a:sym typeface="+mn-ea"/>
            </a:endParaRPr>
          </a:p>
          <a:p>
            <a:pPr marL="0" indent="0" algn="ctr">
              <a:buNone/>
            </a:pPr>
            <a:r>
              <a:rPr lang="zh-CN" altLang="en-US" sz="4400" dirty="0">
                <a:solidFill>
                  <a:srgbClr val="363E7D"/>
                </a:solidFill>
                <a:latin typeface="阿里巴巴普惠体 R" panose="00020600040101010101" charset="-122"/>
                <a:ea typeface="阿里巴巴普惠体 R" panose="00020600040101010101" charset="-122"/>
                <a:sym typeface="+mn-ea"/>
              </a:rPr>
              <a:t>案例介绍</a:t>
            </a:r>
            <a:endParaRPr lang="zh-CN" altLang="en-US" sz="4400" b="1" dirty="0">
              <a:solidFill>
                <a:srgbClr val="445185"/>
              </a:solidFill>
              <a:latin typeface="阿里巴巴普惠体 R" panose="00020600040101010101" charset="-122"/>
              <a:ea typeface="阿里巴巴普惠体 R" panose="00020600040101010101" charset="-122"/>
              <a:cs typeface="微软雅黑" panose="020B0503020204020204" charset="-122"/>
            </a:endParaRPr>
          </a:p>
        </p:txBody>
      </p:sp>
      <p:pic>
        <p:nvPicPr>
          <p:cNvPr id="3" name="图片 2" descr="LOGO"/>
          <p:cNvPicPr>
            <a:picLocks noChangeAspect="1"/>
          </p:cNvPicPr>
          <p:nvPr>
            <p:custDataLst>
              <p:tags r:id="rId1"/>
            </p:custDataLst>
          </p:nvPr>
        </p:nvPicPr>
        <p:blipFill>
          <a:blip r:embed="rId2"/>
          <a:stretch>
            <a:fillRect/>
          </a:stretch>
        </p:blipFill>
        <p:spPr>
          <a:xfrm>
            <a:off x="9364345" y="561975"/>
            <a:ext cx="1807845" cy="608965"/>
          </a:xfrm>
          <a:prstGeom prst="rect">
            <a:avLst/>
          </a:prstGeom>
        </p:spPr>
      </p:pic>
      <p:pic>
        <p:nvPicPr>
          <p:cNvPr id="21" name="图片 20" descr="人"/>
          <p:cNvPicPr>
            <a:picLocks noChangeAspect="1"/>
          </p:cNvPicPr>
          <p:nvPr>
            <p:custDataLst>
              <p:tags r:id="rId3"/>
            </p:custDataLst>
          </p:nvPr>
        </p:nvPicPr>
        <p:blipFill>
          <a:blip r:embed="rId4"/>
          <a:srcRect r="57922" b="63188"/>
          <a:stretch>
            <a:fillRect/>
          </a:stretch>
        </p:blipFill>
        <p:spPr>
          <a:xfrm>
            <a:off x="9862820" y="4866005"/>
            <a:ext cx="1934845" cy="1991995"/>
          </a:xfrm>
          <a:prstGeom prst="rect">
            <a:avLst/>
          </a:prstGeom>
        </p:spPr>
      </p:pic>
      <p:pic>
        <p:nvPicPr>
          <p:cNvPr id="42" name="图片 41" descr="山5"/>
          <p:cNvPicPr>
            <a:picLocks noChangeAspect="1"/>
          </p:cNvPicPr>
          <p:nvPr>
            <p:custDataLst>
              <p:tags r:id="rId5"/>
            </p:custDataLst>
          </p:nvPr>
        </p:nvPicPr>
        <p:blipFill>
          <a:blip r:embed="rId6"/>
          <a:stretch>
            <a:fillRect/>
          </a:stretch>
        </p:blipFill>
        <p:spPr>
          <a:xfrm flipH="1">
            <a:off x="-104775" y="5579110"/>
            <a:ext cx="3269615" cy="2165985"/>
          </a:xfrm>
          <a:prstGeom prst="rect">
            <a:avLst/>
          </a:prstGeom>
        </p:spPr>
      </p:pic>
      <p:sp>
        <p:nvSpPr>
          <p:cNvPr id="5" name="文本框 4"/>
          <p:cNvSpPr txBox="1"/>
          <p:nvPr>
            <p:custDataLst>
              <p:tags r:id="rId7"/>
            </p:custDataLst>
          </p:nvPr>
        </p:nvSpPr>
        <p:spPr>
          <a:xfrm>
            <a:off x="3736062" y="6219374"/>
            <a:ext cx="2514600" cy="275590"/>
          </a:xfrm>
          <a:prstGeom prst="rect">
            <a:avLst/>
          </a:prstGeom>
          <a:noFill/>
        </p:spPr>
        <p:txBody>
          <a:bodyPr wrap="square" rtlCol="0">
            <a:spAutoFit/>
          </a:bodyPr>
          <a:lstStyle/>
          <a:p>
            <a:pPr algn="ctr"/>
            <a:r>
              <a:rPr lang="en-US" altLang="zh-CN"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2023 </a:t>
            </a:r>
            <a:r>
              <a:rPr lang="zh-CN" altLang="en-US"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rPr>
              <a:t>第八届中国开源年会</a:t>
            </a:r>
            <a:endParaRPr lang="zh-CN" altLang="en-US" sz="1200" dirty="0">
              <a:solidFill>
                <a:srgbClr val="363E7D"/>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 name="文本框 5"/>
          <p:cNvSpPr txBox="1"/>
          <p:nvPr>
            <p:custDataLst>
              <p:tags r:id="rId8"/>
            </p:custDataLst>
          </p:nvPr>
        </p:nvSpPr>
        <p:spPr>
          <a:xfrm>
            <a:off x="6096000" y="6210662"/>
            <a:ext cx="2205275" cy="275590"/>
          </a:xfrm>
          <a:prstGeom prst="rect">
            <a:avLst/>
          </a:prstGeom>
          <a:noFill/>
        </p:spPr>
        <p:txBody>
          <a:bodyPr wrap="square" rtlCol="0">
            <a:spAutoFit/>
          </a:bodyPr>
          <a:lstStyle/>
          <a:p>
            <a:pPr algn="ctr"/>
            <a:r>
              <a:rPr lang="zh-CN" altLang="en-US" sz="1200" dirty="0">
                <a:solidFill>
                  <a:srgbClr val="363E7D"/>
                </a:solidFill>
                <a:latin typeface="阿里巴巴普惠体 R" panose="00020600040101010101" charset="-122"/>
                <a:ea typeface="阿里巴巴普惠体 R" panose="00020600040101010101" charset="-122"/>
                <a:sym typeface="+mn-ea"/>
              </a:rPr>
              <a:t>开源：川流不息、山海相映</a:t>
            </a:r>
            <a:endParaRPr lang="zh-CN" altLang="en-US" sz="1200" dirty="0">
              <a:solidFill>
                <a:srgbClr val="363E7D"/>
              </a:solidFill>
              <a:latin typeface="阿里巴巴普惠体 R" panose="00020600040101010101" charset="-122"/>
              <a:ea typeface="阿里巴巴普惠体 R" panose="0002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pic>
        <p:nvPicPr>
          <p:cNvPr id="42" name="图片 41" descr="山5"/>
          <p:cNvPicPr>
            <a:picLocks noChangeAspect="1"/>
          </p:cNvPicPr>
          <p:nvPr/>
        </p:nvPicPr>
        <p:blipFill>
          <a:blip r:embed="rId1"/>
          <a:stretch>
            <a:fillRect/>
          </a:stretch>
        </p:blipFill>
        <p:spPr>
          <a:xfrm flipH="1">
            <a:off x="661035" y="5483860"/>
            <a:ext cx="3269615" cy="2165985"/>
          </a:xfrm>
          <a:prstGeom prst="rect">
            <a:avLst/>
          </a:prstGeom>
        </p:spPr>
      </p:pic>
      <p:sp>
        <p:nvSpPr>
          <p:cNvPr id="27" name="文本框 26"/>
          <p:cNvSpPr txBox="1"/>
          <p:nvPr/>
        </p:nvSpPr>
        <p:spPr>
          <a:xfrm>
            <a:off x="8172450" y="1450975"/>
            <a:ext cx="3825240" cy="5052060"/>
          </a:xfrm>
          <a:prstGeom prst="rect">
            <a:avLst/>
          </a:prstGeom>
          <a:noFill/>
        </p:spPr>
        <p:txBody>
          <a:bodyPr wrap="square">
            <a:noAutofit/>
          </a:bodyPr>
          <a:lstStyle/>
          <a:p>
            <a:pPr>
              <a:lnSpc>
                <a:spcPct val="150000"/>
              </a:lnSpc>
            </a:pPr>
            <a:r>
              <a:rPr lang="en-US" altLang="zh-CN" sz="1400" dirty="0" err="1">
                <a:solidFill>
                  <a:srgbClr val="445185"/>
                </a:solidFill>
                <a:latin typeface="阿里巴巴普惠体 R" panose="00020600040101010101" charset="-122"/>
                <a:ea typeface="阿里巴巴普惠体 R" panose="00020600040101010101" charset="-122"/>
              </a:rPr>
              <a:t>Amoro</a:t>
            </a:r>
            <a:r>
              <a:rPr lang="zh-CN" altLang="en-US" sz="1400" dirty="0">
                <a:solidFill>
                  <a:srgbClr val="445185"/>
                </a:solidFill>
                <a:latin typeface="阿里巴巴普惠体 R" panose="00020600040101010101" charset="-122"/>
                <a:ea typeface="阿里巴巴普惠体 R" panose="00020600040101010101" charset="-122"/>
              </a:rPr>
              <a:t> 提供表自动优化功能，其中 </a:t>
            </a:r>
            <a:r>
              <a:rPr lang="en-US" altLang="zh-CN" sz="1400" dirty="0">
                <a:solidFill>
                  <a:srgbClr val="445185"/>
                </a:solidFill>
                <a:latin typeface="阿里巴巴普惠体 R" panose="00020600040101010101" charset="-122"/>
                <a:ea typeface="阿里巴巴普惠体 R" panose="00020600040101010101" charset="-122"/>
              </a:rPr>
              <a:t>Optimizer</a:t>
            </a:r>
            <a:r>
              <a:rPr lang="zh-CN" altLang="en-US"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是负责执行自我优化任务的组件。它是由</a:t>
            </a:r>
            <a:r>
              <a:rPr lang="en-US" altLang="zh-CN" sz="1400" dirty="0">
                <a:solidFill>
                  <a:srgbClr val="445185"/>
                </a:solidFill>
                <a:latin typeface="阿里巴巴普惠体 R" panose="00020600040101010101" charset="-122"/>
                <a:ea typeface="阿里巴巴普惠体 R" panose="00020600040101010101" charset="-122"/>
              </a:rPr>
              <a:t> AMS </a:t>
            </a:r>
            <a:r>
              <a:rPr lang="en-US" altLang="zh-CN" sz="1400" dirty="0" err="1">
                <a:solidFill>
                  <a:srgbClr val="445185"/>
                </a:solidFill>
                <a:latin typeface="阿里巴巴普惠体 R" panose="00020600040101010101" charset="-122"/>
                <a:ea typeface="阿里巴巴普惠体 R" panose="00020600040101010101" charset="-122"/>
              </a:rPr>
              <a:t>管理的常驻进程。AMS</a:t>
            </a:r>
            <a:r>
              <a:rPr lang="zh-CN" altLang="en-US"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负责检测和规划表的自优化任务，然后调度到</a:t>
            </a:r>
            <a:r>
              <a:rPr lang="zh-CN" altLang="en-US" sz="1400" dirty="0">
                <a:solidFill>
                  <a:srgbClr val="445185"/>
                </a:solidFill>
                <a:latin typeface="阿里巴巴普惠体 R" panose="00020600040101010101" charset="-122"/>
                <a:ea typeface="阿里巴巴普惠体 R" panose="00020600040101010101" charset="-122"/>
              </a:rPr>
              <a:t> </a:t>
            </a:r>
            <a:r>
              <a:rPr lang="en-US" altLang="zh-CN" sz="1400" dirty="0">
                <a:solidFill>
                  <a:srgbClr val="445185"/>
                </a:solidFill>
                <a:latin typeface="阿里巴巴普惠体 R" panose="00020600040101010101" charset="-122"/>
                <a:ea typeface="阿里巴巴普惠体 R" panose="00020600040101010101" charset="-122"/>
              </a:rPr>
              <a:t>optimizer</a:t>
            </a:r>
            <a:r>
              <a:rPr lang="zh-CN" altLang="en-US"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实时分布式执行。最后，AMS负责提交优化结果。Amoro通过</a:t>
            </a:r>
            <a:r>
              <a:rPr lang="zh-CN" altLang="en-US" sz="1400" dirty="0">
                <a:solidFill>
                  <a:srgbClr val="445185"/>
                </a:solidFill>
                <a:latin typeface="阿里巴巴普惠体 R" panose="00020600040101010101" charset="-122"/>
                <a:ea typeface="阿里巴巴普惠体 R" panose="00020600040101010101" charset="-122"/>
              </a:rPr>
              <a:t> </a:t>
            </a:r>
            <a:r>
              <a:rPr lang="en-US" altLang="zh-CN" sz="1400" dirty="0">
                <a:solidFill>
                  <a:srgbClr val="445185"/>
                </a:solidFill>
                <a:latin typeface="阿里巴巴普惠体 R" panose="00020600040101010101" charset="-122"/>
                <a:ea typeface="阿里巴巴普惠体 R" panose="00020600040101010101" charset="-122"/>
              </a:rPr>
              <a:t>optimizer</a:t>
            </a:r>
            <a:r>
              <a:rPr lang="zh-CN" altLang="en-US" sz="1400" dirty="0">
                <a:solidFill>
                  <a:srgbClr val="445185"/>
                </a:solidFill>
                <a:latin typeface="阿里巴巴普惠体 R" panose="00020600040101010101" charset="-122"/>
                <a:ea typeface="阿里巴巴普惠体 R" panose="00020600040101010101" charset="-122"/>
              </a:rPr>
              <a:t> </a:t>
            </a:r>
            <a:r>
              <a:rPr lang="en-US" altLang="zh-CN" sz="1400" dirty="0">
                <a:solidFill>
                  <a:srgbClr val="445185"/>
                </a:solidFill>
                <a:latin typeface="阿里巴巴普惠体 R" panose="00020600040101010101" charset="-122"/>
                <a:ea typeface="阿里巴巴普惠体 R" panose="00020600040101010101" charset="-122"/>
              </a:rPr>
              <a:t>group</a:t>
            </a:r>
            <a:r>
              <a:rPr lang="zh-CN" altLang="en-US"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实现优化器的物理隔离</a:t>
            </a:r>
            <a:r>
              <a:rPr lang="en-US" altLang="zh-CN" sz="1400" dirty="0">
                <a:solidFill>
                  <a:srgbClr val="445185"/>
                </a:solidFill>
                <a:latin typeface="阿里巴巴普惠体 R" panose="00020600040101010101" charset="-122"/>
                <a:ea typeface="阿里巴巴普惠体 R" panose="00020600040101010101" charset="-122"/>
              </a:rPr>
              <a:t>。</a:t>
            </a:r>
            <a:endParaRPr lang="en-US" altLang="zh-CN" sz="1400" dirty="0">
              <a:solidFill>
                <a:srgbClr val="445185"/>
              </a:solidFill>
              <a:latin typeface="阿里巴巴普惠体 R" panose="00020600040101010101" charset="-122"/>
              <a:ea typeface="阿里巴巴普惠体 R" panose="00020600040101010101" charset="-122"/>
            </a:endParaRPr>
          </a:p>
          <a:p>
            <a:pPr>
              <a:lnSpc>
                <a:spcPct val="150000"/>
              </a:lnSpc>
            </a:pPr>
            <a:r>
              <a:rPr lang="en-US" altLang="zh-CN" sz="1400" dirty="0" err="1">
                <a:solidFill>
                  <a:srgbClr val="445185"/>
                </a:solidFill>
                <a:latin typeface="阿里巴巴普惠体 R" panose="00020600040101010101" charset="-122"/>
                <a:ea typeface="阿里巴巴普惠体 R" panose="00020600040101010101" charset="-122"/>
              </a:rPr>
              <a:t>Amoro自我优化的核心特点是</a:t>
            </a:r>
            <a:r>
              <a:rPr lang="en-US" altLang="zh-CN" sz="1400" dirty="0">
                <a:solidFill>
                  <a:srgbClr val="445185"/>
                </a:solidFill>
                <a:latin typeface="阿里巴巴普惠体 R" panose="00020600040101010101" charset="-122"/>
                <a:ea typeface="阿里巴巴普惠体 R" panose="00020600040101010101" charset="-122"/>
              </a:rPr>
              <a:t>：</a:t>
            </a:r>
            <a:endParaRPr lang="en-US" altLang="zh-CN" sz="1400" dirty="0">
              <a:solidFill>
                <a:srgbClr val="445185"/>
              </a:solidFill>
              <a:latin typeface="阿里巴巴普惠体 R" panose="00020600040101010101" charset="-122"/>
              <a:ea typeface="阿里巴巴普惠体 R" panose="00020600040101010101" charset="-122"/>
            </a:endParaRPr>
          </a:p>
          <a:p>
            <a:pPr>
              <a:lnSpc>
                <a:spcPct val="150000"/>
              </a:lnSpc>
            </a:pPr>
            <a:endParaRPr lang="en-US" altLang="zh-CN" sz="1400" dirty="0">
              <a:solidFill>
                <a:srgbClr val="445185"/>
              </a:solidFill>
              <a:latin typeface="阿里巴巴普惠体 R" panose="00020600040101010101" charset="-122"/>
              <a:ea typeface="阿里巴巴普惠体 R" panose="00020600040101010101" charset="-122"/>
            </a:endParaRPr>
          </a:p>
          <a:p>
            <a:pPr marL="171450" indent="-171450">
              <a:lnSpc>
                <a:spcPct val="150000"/>
              </a:lnSpc>
              <a:buFont typeface="Arial" panose="020B0604020202090204" pitchFamily="34" charset="0"/>
              <a:buChar char="•"/>
            </a:pPr>
            <a:r>
              <a:rPr lang="en-US" altLang="zh-CN" sz="1400" dirty="0" err="1">
                <a:solidFill>
                  <a:srgbClr val="445185"/>
                </a:solidFill>
                <a:latin typeface="阿里巴巴普惠体 R" panose="00020600040101010101" charset="-122"/>
                <a:ea typeface="阿里巴巴普惠体 R" panose="00020600040101010101" charset="-122"/>
              </a:rPr>
              <a:t>自动化、异步、透明</a:t>
            </a:r>
            <a:r>
              <a:rPr lang="en-US" altLang="zh-CN" sz="1400" dirty="0">
                <a:solidFill>
                  <a:srgbClr val="445185"/>
                </a:solidFill>
                <a:latin typeface="阿里巴巴普惠体 R" panose="00020600040101010101" charset="-122"/>
                <a:ea typeface="阿里巴巴普惠体 R" panose="00020600040101010101" charset="-122"/>
              </a:rPr>
              <a:t>——</a:t>
            </a:r>
            <a:r>
              <a:rPr lang="en-US" altLang="zh-CN" sz="1400" dirty="0" err="1">
                <a:solidFill>
                  <a:srgbClr val="445185"/>
                </a:solidFill>
                <a:latin typeface="阿里巴巴普惠体 R" panose="00020600040101010101" charset="-122"/>
                <a:ea typeface="阿里巴巴普惠体 R" panose="00020600040101010101" charset="-122"/>
              </a:rPr>
              <a:t>后台持续检测文件变化，异步分布式执行优化任务，对用户透明且不易察觉</a:t>
            </a:r>
            <a:endParaRPr lang="en-US" altLang="zh-CN" sz="1400" dirty="0">
              <a:solidFill>
                <a:srgbClr val="445185"/>
              </a:solidFill>
              <a:latin typeface="阿里巴巴普惠体 R" panose="00020600040101010101" charset="-122"/>
              <a:ea typeface="阿里巴巴普惠体 R" panose="00020600040101010101" charset="-122"/>
            </a:endParaRPr>
          </a:p>
          <a:p>
            <a:pPr marL="171450" indent="-171450">
              <a:lnSpc>
                <a:spcPct val="150000"/>
              </a:lnSpc>
              <a:buFont typeface="Arial" panose="020B0604020202090204" pitchFamily="34" charset="0"/>
              <a:buChar char="•"/>
            </a:pPr>
            <a:r>
              <a:rPr lang="en-US" altLang="zh-CN" sz="1400" dirty="0" err="1">
                <a:solidFill>
                  <a:srgbClr val="445185"/>
                </a:solidFill>
                <a:latin typeface="阿里巴巴普惠体 R" panose="00020600040101010101" charset="-122"/>
                <a:ea typeface="阿里巴巴普惠体 R" panose="00020600040101010101" charset="-122"/>
              </a:rPr>
              <a:t>资源隔离和共享</a:t>
            </a:r>
            <a:r>
              <a:rPr lang="en-US" altLang="zh-CN" sz="1400" dirty="0">
                <a:solidFill>
                  <a:srgbClr val="445185"/>
                </a:solidFill>
                <a:latin typeface="阿里巴巴普惠体 R" panose="00020600040101010101" charset="-122"/>
                <a:ea typeface="阿里巴巴普惠体 R" panose="00020600040101010101" charset="-122"/>
              </a:rPr>
              <a:t>——</a:t>
            </a:r>
            <a:r>
              <a:rPr lang="en-US" altLang="zh-CN" sz="1400" dirty="0" err="1">
                <a:solidFill>
                  <a:srgbClr val="445185"/>
                </a:solidFill>
                <a:latin typeface="阿里巴巴普惠体 R" panose="00020600040101010101" charset="-122"/>
                <a:ea typeface="阿里巴巴普惠体 R" panose="00020600040101010101" charset="-122"/>
              </a:rPr>
              <a:t>允许表级别的资源隔离和共享，以及设置资源配额</a:t>
            </a:r>
            <a:endParaRPr lang="en-US" altLang="zh-CN" sz="1400" dirty="0">
              <a:solidFill>
                <a:srgbClr val="445185"/>
              </a:solidFill>
              <a:latin typeface="阿里巴巴普惠体 R" panose="00020600040101010101" charset="-122"/>
              <a:ea typeface="阿里巴巴普惠体 R" panose="00020600040101010101" charset="-122"/>
            </a:endParaRPr>
          </a:p>
          <a:p>
            <a:pPr marL="171450" indent="-171450">
              <a:lnSpc>
                <a:spcPct val="150000"/>
              </a:lnSpc>
              <a:buFont typeface="Arial" panose="020B0604020202090204" pitchFamily="34" charset="0"/>
              <a:buChar char="•"/>
            </a:pPr>
            <a:r>
              <a:rPr lang="en-US" altLang="zh-CN" sz="1400" dirty="0" err="1">
                <a:solidFill>
                  <a:srgbClr val="445185"/>
                </a:solidFill>
                <a:latin typeface="阿里巴巴普惠体 R" panose="00020600040101010101" charset="-122"/>
                <a:ea typeface="阿里巴巴普惠体 R" panose="00020600040101010101" charset="-122"/>
              </a:rPr>
              <a:t>灵活可扩展的部署</a:t>
            </a:r>
            <a:r>
              <a:rPr lang="en-US" altLang="zh-CN" sz="1400" dirty="0">
                <a:solidFill>
                  <a:srgbClr val="445185"/>
                </a:solidFill>
                <a:latin typeface="阿里巴巴普惠体 R" panose="00020600040101010101" charset="-122"/>
                <a:ea typeface="阿里巴巴普惠体 R" panose="00020600040101010101" charset="-122"/>
              </a:rPr>
              <a:t>——</a:t>
            </a:r>
            <a:r>
              <a:rPr lang="en-US" altLang="zh-CN" sz="1400" dirty="0" err="1">
                <a:solidFill>
                  <a:srgbClr val="445185"/>
                </a:solidFill>
                <a:latin typeface="阿里巴巴普惠体 R" panose="00020600040101010101" charset="-122"/>
                <a:ea typeface="阿里巴巴普惠体 R" panose="00020600040101010101" charset="-122"/>
              </a:rPr>
              <a:t>优化器支持多种部署方式，方便扩展</a:t>
            </a:r>
            <a:endParaRPr lang="en-US" altLang="zh-CN" sz="1400" dirty="0">
              <a:solidFill>
                <a:srgbClr val="445185"/>
              </a:solidFill>
              <a:latin typeface="阿里巴巴普惠体 R" panose="00020600040101010101" charset="-122"/>
              <a:ea typeface="阿里巴巴普惠体 R" panose="00020600040101010101" charset="-122"/>
            </a:endParaRPr>
          </a:p>
        </p:txBody>
      </p:sp>
      <p:sp>
        <p:nvSpPr>
          <p:cNvPr id="19" name="椭圆 18"/>
          <p:cNvSpPr/>
          <p:nvPr>
            <p:custDataLst>
              <p:tags r:id="rId2"/>
            </p:custDataLst>
          </p:nvPr>
        </p:nvSpPr>
        <p:spPr>
          <a:xfrm rot="19860000">
            <a:off x="4582160" y="-56007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LOGO"/>
          <p:cNvPicPr>
            <a:picLocks noChangeAspect="1"/>
          </p:cNvPicPr>
          <p:nvPr>
            <p:custDataLst>
              <p:tags r:id="rId3"/>
            </p:custDataLst>
          </p:nvPr>
        </p:nvPicPr>
        <p:blipFill>
          <a:blip r:embed="rId4"/>
          <a:stretch>
            <a:fillRect/>
          </a:stretch>
        </p:blipFill>
        <p:spPr>
          <a:xfrm>
            <a:off x="9364345" y="561975"/>
            <a:ext cx="1807845" cy="608965"/>
          </a:xfrm>
          <a:prstGeom prst="rect">
            <a:avLst/>
          </a:prstGeom>
        </p:spPr>
      </p:pic>
      <p:pic>
        <p:nvPicPr>
          <p:cNvPr id="40" name="图片 39" descr="山3"/>
          <p:cNvPicPr>
            <a:picLocks noChangeAspect="1"/>
          </p:cNvPicPr>
          <p:nvPr>
            <p:custDataLst>
              <p:tags r:id="rId5"/>
            </p:custDataLst>
          </p:nvPr>
        </p:nvPicPr>
        <p:blipFill>
          <a:blip r:embed="rId6"/>
          <a:stretch>
            <a:fillRect/>
          </a:stretch>
        </p:blipFill>
        <p:spPr>
          <a:xfrm>
            <a:off x="9352915" y="5791835"/>
            <a:ext cx="3825875" cy="1066165"/>
          </a:xfrm>
          <a:prstGeom prst="rect">
            <a:avLst/>
          </a:prstGeom>
        </p:spPr>
      </p:pic>
      <p:pic>
        <p:nvPicPr>
          <p:cNvPr id="41" name="图片 40" descr="山2"/>
          <p:cNvPicPr>
            <a:picLocks noChangeAspect="1"/>
          </p:cNvPicPr>
          <p:nvPr/>
        </p:nvPicPr>
        <p:blipFill>
          <a:blip r:embed="rId7"/>
          <a:stretch>
            <a:fillRect/>
          </a:stretch>
        </p:blipFill>
        <p:spPr>
          <a:xfrm flipH="1">
            <a:off x="635" y="4464685"/>
            <a:ext cx="2573020" cy="2484755"/>
          </a:xfrm>
          <a:prstGeom prst="rect">
            <a:avLst/>
          </a:prstGeom>
        </p:spPr>
      </p:pic>
      <p:pic>
        <p:nvPicPr>
          <p:cNvPr id="7" name="图片 6"/>
          <p:cNvPicPr>
            <a:picLocks noChangeAspect="1"/>
          </p:cNvPicPr>
          <p:nvPr/>
        </p:nvPicPr>
        <p:blipFill>
          <a:blip r:embed="rId8"/>
          <a:stretch>
            <a:fillRect/>
          </a:stretch>
        </p:blipFill>
        <p:spPr>
          <a:xfrm>
            <a:off x="426085" y="1758950"/>
            <a:ext cx="7536180" cy="4032885"/>
          </a:xfrm>
          <a:prstGeom prst="rect">
            <a:avLst/>
          </a:prstGeom>
        </p:spPr>
      </p:pic>
      <p:sp>
        <p:nvSpPr>
          <p:cNvPr id="8" name="标题 3"/>
          <p:cNvSpPr txBox="1"/>
          <p:nvPr/>
        </p:nvSpPr>
        <p:spPr>
          <a:xfrm>
            <a:off x="735965" y="561975"/>
            <a:ext cx="5412105" cy="493395"/>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阿里巴巴普惠体 R" panose="00020600040101010101" charset="-122"/>
                <a:ea typeface="阿里巴巴普惠体 R" panose="00020600040101010101" charset="-122"/>
              </a:rPr>
              <a:t>Self-optimizing</a:t>
            </a:r>
            <a:r>
              <a:rPr lang="zh-CN" altLang="en-US" sz="4800" i="1" dirty="0">
                <a:solidFill>
                  <a:srgbClr val="445185"/>
                </a:solidFill>
                <a:latin typeface="阿里巴巴普惠体 R" panose="00020600040101010101" charset="-122"/>
                <a:ea typeface="阿里巴巴普惠体 R" panose="00020600040101010101" charset="-122"/>
              </a:rPr>
              <a:t> 架构</a:t>
            </a:r>
            <a:endParaRPr lang="en-US" altLang="zh-CN" sz="4800" i="1" dirty="0">
              <a:solidFill>
                <a:srgbClr val="445185"/>
              </a:solidFill>
              <a:latin typeface="阿里巴巴普惠体 R" panose="00020600040101010101" charset="-122"/>
              <a:ea typeface="阿里巴巴普惠体 R" panose="00020600040101010101"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pic>
        <p:nvPicPr>
          <p:cNvPr id="42" name="图片 41" descr="山5"/>
          <p:cNvPicPr>
            <a:picLocks noChangeAspect="1"/>
          </p:cNvPicPr>
          <p:nvPr/>
        </p:nvPicPr>
        <p:blipFill>
          <a:blip r:embed="rId1"/>
          <a:stretch>
            <a:fillRect/>
          </a:stretch>
        </p:blipFill>
        <p:spPr>
          <a:xfrm flipH="1">
            <a:off x="661035" y="5483860"/>
            <a:ext cx="3269615" cy="2165985"/>
          </a:xfrm>
          <a:prstGeom prst="rect">
            <a:avLst/>
          </a:prstGeom>
        </p:spPr>
      </p:pic>
      <p:sp>
        <p:nvSpPr>
          <p:cNvPr id="4" name="标题 3"/>
          <p:cNvSpPr txBox="1"/>
          <p:nvPr/>
        </p:nvSpPr>
        <p:spPr>
          <a:xfrm>
            <a:off x="979805" y="419100"/>
            <a:ext cx="5412105" cy="493395"/>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阿里巴巴普惠体 R" panose="00020600040101010101" charset="-122"/>
                <a:ea typeface="阿里巴巴普惠体 R" panose="00020600040101010101" charset="-122"/>
              </a:rPr>
              <a:t>Self-optimizing</a:t>
            </a:r>
            <a:r>
              <a:rPr lang="zh-CN" altLang="en-US" sz="4800" i="1" dirty="0">
                <a:solidFill>
                  <a:srgbClr val="445185"/>
                </a:solidFill>
                <a:latin typeface="阿里巴巴普惠体 R" panose="00020600040101010101" charset="-122"/>
                <a:ea typeface="阿里巴巴普惠体 R" panose="00020600040101010101" charset="-122"/>
              </a:rPr>
              <a:t> 策略</a:t>
            </a:r>
            <a:endParaRPr lang="zh-CN" altLang="en-US" sz="4800" i="1" dirty="0">
              <a:solidFill>
                <a:srgbClr val="445185"/>
              </a:solidFill>
              <a:latin typeface="阿里巴巴普惠体 R" panose="00020600040101010101" charset="-122"/>
              <a:ea typeface="阿里巴巴普惠体 R" panose="00020600040101010101" charset="-122"/>
            </a:endParaRPr>
          </a:p>
        </p:txBody>
      </p:sp>
      <p:sp>
        <p:nvSpPr>
          <p:cNvPr id="19" name="椭圆 18"/>
          <p:cNvSpPr/>
          <p:nvPr>
            <p:custDataLst>
              <p:tags r:id="rId2"/>
            </p:custDataLst>
          </p:nvPr>
        </p:nvSpPr>
        <p:spPr>
          <a:xfrm rot="19860000">
            <a:off x="4582160" y="-56007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LOGO"/>
          <p:cNvPicPr>
            <a:picLocks noChangeAspect="1"/>
          </p:cNvPicPr>
          <p:nvPr>
            <p:custDataLst>
              <p:tags r:id="rId3"/>
            </p:custDataLst>
          </p:nvPr>
        </p:nvPicPr>
        <p:blipFill>
          <a:blip r:embed="rId4"/>
          <a:stretch>
            <a:fillRect/>
          </a:stretch>
        </p:blipFill>
        <p:spPr>
          <a:xfrm>
            <a:off x="9364345" y="419100"/>
            <a:ext cx="1807845" cy="608965"/>
          </a:xfrm>
          <a:prstGeom prst="rect">
            <a:avLst/>
          </a:prstGeom>
        </p:spPr>
      </p:pic>
      <p:pic>
        <p:nvPicPr>
          <p:cNvPr id="40" name="图片 39" descr="山3"/>
          <p:cNvPicPr>
            <a:picLocks noChangeAspect="1"/>
          </p:cNvPicPr>
          <p:nvPr>
            <p:custDataLst>
              <p:tags r:id="rId5"/>
            </p:custDataLst>
          </p:nvPr>
        </p:nvPicPr>
        <p:blipFill>
          <a:blip r:embed="rId6"/>
          <a:stretch>
            <a:fillRect/>
          </a:stretch>
        </p:blipFill>
        <p:spPr>
          <a:xfrm>
            <a:off x="9352915" y="5791835"/>
            <a:ext cx="3825875" cy="1066165"/>
          </a:xfrm>
          <a:prstGeom prst="rect">
            <a:avLst/>
          </a:prstGeom>
        </p:spPr>
      </p:pic>
      <p:pic>
        <p:nvPicPr>
          <p:cNvPr id="41" name="图片 40" descr="山2"/>
          <p:cNvPicPr>
            <a:picLocks noChangeAspect="1"/>
          </p:cNvPicPr>
          <p:nvPr/>
        </p:nvPicPr>
        <p:blipFill>
          <a:blip r:embed="rId7"/>
          <a:stretch>
            <a:fillRect/>
          </a:stretch>
        </p:blipFill>
        <p:spPr>
          <a:xfrm flipH="1">
            <a:off x="635" y="4464685"/>
            <a:ext cx="2573020" cy="2484755"/>
          </a:xfrm>
          <a:prstGeom prst="rect">
            <a:avLst/>
          </a:prstGeom>
        </p:spPr>
      </p:pic>
      <p:graphicFrame>
        <p:nvGraphicFramePr>
          <p:cNvPr id="5" name="表格 4"/>
          <p:cNvGraphicFramePr/>
          <p:nvPr>
            <p:custDataLst>
              <p:tags r:id="rId8"/>
            </p:custDataLst>
          </p:nvPr>
        </p:nvGraphicFramePr>
        <p:xfrm>
          <a:off x="795655" y="3289300"/>
          <a:ext cx="10650220" cy="2837815"/>
        </p:xfrm>
        <a:graphic>
          <a:graphicData uri="http://schemas.openxmlformats.org/drawingml/2006/table">
            <a:tbl>
              <a:tblPr firstRow="1" bandRow="1">
                <a:tableStyleId>{5C22544A-7EE6-4342-B048-85BDC9FD1C3A}</a:tableStyleId>
              </a:tblPr>
              <a:tblGrid>
                <a:gridCol w="1707515"/>
                <a:gridCol w="2048510"/>
                <a:gridCol w="2089150"/>
                <a:gridCol w="1990090"/>
                <a:gridCol w="2814955"/>
              </a:tblGrid>
              <a:tr h="368935">
                <a:tc>
                  <a:txBody>
                    <a:bodyPr/>
                    <a:lstStyle/>
                    <a:p>
                      <a:pPr algn="ctr">
                        <a:buNone/>
                      </a:pPr>
                      <a:r>
                        <a:rPr lang="zh-CN" altLang="en-US"/>
                        <a:t>自动优化类型</a:t>
                      </a:r>
                      <a:endParaRPr lang="zh-CN" altLang="en-US"/>
                    </a:p>
                  </a:txBody>
                  <a:tcPr/>
                </a:tc>
                <a:tc>
                  <a:txBody>
                    <a:bodyPr/>
                    <a:lstStyle/>
                    <a:p>
                      <a:pPr algn="ctr">
                        <a:buNone/>
                      </a:pPr>
                      <a:r>
                        <a:rPr lang="zh-CN" altLang="en-US"/>
                        <a:t>定义</a:t>
                      </a:r>
                      <a:endParaRPr lang="zh-CN" altLang="en-US"/>
                    </a:p>
                  </a:txBody>
                  <a:tcPr/>
                </a:tc>
                <a:tc>
                  <a:txBody>
                    <a:bodyPr/>
                    <a:lstStyle/>
                    <a:p>
                      <a:pPr algn="ctr">
                        <a:buNone/>
                      </a:pPr>
                      <a:r>
                        <a:rPr lang="zh-CN" altLang="en-US"/>
                        <a:t>目标</a:t>
                      </a:r>
                      <a:endParaRPr lang="zh-CN" altLang="en-US"/>
                    </a:p>
                  </a:txBody>
                  <a:tcPr/>
                </a:tc>
                <a:tc>
                  <a:txBody>
                    <a:bodyPr/>
                    <a:lstStyle/>
                    <a:p>
                      <a:pPr algn="ctr">
                        <a:buNone/>
                      </a:pPr>
                      <a:r>
                        <a:rPr lang="zh-CN" altLang="en-US"/>
                        <a:t>任务大小</a:t>
                      </a:r>
                      <a:endParaRPr lang="zh-CN" altLang="en-US"/>
                    </a:p>
                  </a:txBody>
                  <a:tcPr/>
                </a:tc>
                <a:tc>
                  <a:txBody>
                    <a:bodyPr/>
                    <a:lstStyle/>
                    <a:p>
                      <a:pPr algn="ctr">
                        <a:buNone/>
                      </a:pPr>
                      <a:r>
                        <a:rPr lang="zh-CN" altLang="en-US"/>
                        <a:t>调度频率</a:t>
                      </a:r>
                      <a:endParaRPr lang="zh-CN" altLang="en-US"/>
                    </a:p>
                  </a:txBody>
                  <a:tcPr/>
                </a:tc>
              </a:tr>
              <a:tr h="914400">
                <a:tc>
                  <a:txBody>
                    <a:bodyPr/>
                    <a:lstStyle/>
                    <a:p>
                      <a:pPr algn="ctr">
                        <a:buNone/>
                      </a:pPr>
                      <a:r>
                        <a:rPr lang="zh-CN" altLang="en-US"/>
                        <a:t>minor</a:t>
                      </a:r>
                      <a:endParaRPr lang="zh-CN" altLang="en-US"/>
                    </a:p>
                  </a:txBody>
                  <a:tcPr/>
                </a:tc>
                <a:tc>
                  <a:txBody>
                    <a:bodyPr/>
                    <a:lstStyle/>
                    <a:p>
                      <a:pPr algn="ctr">
                        <a:buNone/>
                      </a:pPr>
                      <a:r>
                        <a:rPr lang="zh-CN" altLang="en-US"/>
                        <a:t>在 Fragment File 上的优化任务。</a:t>
                      </a:r>
                      <a:endParaRPr lang="zh-CN" altLang="en-US"/>
                    </a:p>
                  </a:txBody>
                  <a:tcPr/>
                </a:tc>
                <a:tc>
                  <a:txBody>
                    <a:bodyPr/>
                    <a:lstStyle/>
                    <a:p>
                      <a:pPr algn="ctr">
                        <a:buNone/>
                      </a:pPr>
                      <a:r>
                        <a:rPr lang="zh-CN" altLang="en-US"/>
                        <a:t>降低文件碎片，将写友好的文件转换为读友好的文件。</a:t>
                      </a:r>
                      <a:endParaRPr lang="zh-CN" altLang="en-US"/>
                    </a:p>
                  </a:txBody>
                  <a:tcPr/>
                </a:tc>
                <a:tc>
                  <a:txBody>
                    <a:bodyPr/>
                    <a:lstStyle/>
                    <a:p>
                      <a:pPr algn="ctr">
                        <a:buNone/>
                      </a:pPr>
                      <a:r>
                        <a:rPr lang="zh-CN" altLang="en-US"/>
                        <a:t>较小（比如 16MB）</a:t>
                      </a:r>
                      <a:endParaRPr lang="zh-CN" altLang="en-US"/>
                    </a:p>
                  </a:txBody>
                  <a:tcPr/>
                </a:tc>
                <a:tc>
                  <a:txBody>
                    <a:bodyPr/>
                    <a:lstStyle/>
                    <a:p>
                      <a:pPr algn="ctr">
                        <a:buNone/>
                      </a:pPr>
                      <a:r>
                        <a:rPr lang="zh-CN" altLang="en-US"/>
                        <a:t>非常频繁（比如每5分钟一次）</a:t>
                      </a:r>
                      <a:endParaRPr lang="zh-CN" altLang="en-US"/>
                    </a:p>
                  </a:txBody>
                  <a:tcPr/>
                </a:tc>
              </a:tr>
              <a:tr h="914400">
                <a:tc>
                  <a:txBody>
                    <a:bodyPr/>
                    <a:lstStyle/>
                    <a:p>
                      <a:pPr algn="ctr">
                        <a:buNone/>
                      </a:pPr>
                      <a:r>
                        <a:rPr lang="zh-CN" altLang="en-US"/>
                        <a:t>major</a:t>
                      </a:r>
                      <a:endParaRPr lang="zh-CN" altLang="en-US"/>
                    </a:p>
                  </a:txBody>
                  <a:tcPr/>
                </a:tc>
                <a:tc>
                  <a:txBody>
                    <a:bodyPr/>
                    <a:lstStyle/>
                    <a:p>
                      <a:pPr algn="ctr">
                        <a:buNone/>
                      </a:pPr>
                      <a:r>
                        <a:rPr lang="zh-CN" altLang="en-US"/>
                        <a:t>在 Segment File 上的优化任务。</a:t>
                      </a:r>
                      <a:endParaRPr lang="zh-CN" altLang="en-US"/>
                    </a:p>
                  </a:txBody>
                  <a:tcPr/>
                </a:tc>
                <a:tc>
                  <a:txBody>
                    <a:bodyPr/>
                    <a:lstStyle/>
                    <a:p>
                      <a:pPr algn="ctr">
                        <a:buNone/>
                      </a:pPr>
                      <a:r>
                        <a:rPr lang="zh-CN" altLang="en-US"/>
                        <a:t>将文件大小推进到目标大小，并减少冗余数据。</a:t>
                      </a:r>
                      <a:endParaRPr lang="zh-CN" altLang="en-US"/>
                    </a:p>
                  </a:txBody>
                  <a:tcPr/>
                </a:tc>
                <a:tc>
                  <a:txBody>
                    <a:bodyPr/>
                    <a:lstStyle/>
                    <a:p>
                      <a:pPr algn="ctr">
                        <a:buNone/>
                      </a:pPr>
                      <a:r>
                        <a:rPr lang="zh-CN" altLang="en-US"/>
                        <a:t>中等（比如128MB）</a:t>
                      </a:r>
                      <a:endParaRPr lang="zh-CN" altLang="en-US"/>
                    </a:p>
                  </a:txBody>
                  <a:tcPr/>
                </a:tc>
                <a:tc>
                  <a:txBody>
                    <a:bodyPr/>
                    <a:lstStyle/>
                    <a:p>
                      <a:pPr algn="ctr">
                        <a:buNone/>
                      </a:pPr>
                      <a:r>
                        <a:rPr lang="zh-CN" altLang="en-US"/>
                        <a:t>较频繁（比如每1小时一次）</a:t>
                      </a:r>
                      <a:endParaRPr lang="zh-CN" altLang="en-US"/>
                    </a:p>
                  </a:txBody>
                  <a:tcPr/>
                </a:tc>
              </a:tr>
              <a:tr h="640080">
                <a:tc>
                  <a:txBody>
                    <a:bodyPr/>
                    <a:lstStyle/>
                    <a:p>
                      <a:pPr algn="ctr">
                        <a:buNone/>
                      </a:pPr>
                      <a:r>
                        <a:rPr lang="zh-CN" altLang="en-US"/>
                        <a:t>full</a:t>
                      </a:r>
                      <a:endParaRPr lang="zh-CN" altLang="en-US"/>
                    </a:p>
                  </a:txBody>
                  <a:tcPr/>
                </a:tc>
                <a:tc>
                  <a:txBody>
                    <a:bodyPr/>
                    <a:lstStyle/>
                    <a:p>
                      <a:pPr algn="ctr">
                        <a:buNone/>
                      </a:pPr>
                      <a:r>
                        <a:rPr lang="zh-CN" altLang="en-US"/>
                        <a:t>表或者分区内所有文件上的优化任务。</a:t>
                      </a:r>
                      <a:endParaRPr lang="zh-CN" altLang="en-US"/>
                    </a:p>
                  </a:txBody>
                  <a:tcPr/>
                </a:tc>
                <a:tc>
                  <a:txBody>
                    <a:bodyPr/>
                    <a:lstStyle/>
                    <a:p>
                      <a:pPr algn="ctr">
                        <a:buNone/>
                      </a:pPr>
                      <a:r>
                        <a:rPr lang="zh-CN" altLang="en-US"/>
                        <a:t>将所有文件全局排序后重写。</a:t>
                      </a:r>
                      <a:endParaRPr lang="zh-CN" altLang="en-US"/>
                    </a:p>
                  </a:txBody>
                  <a:tcPr/>
                </a:tc>
                <a:tc>
                  <a:txBody>
                    <a:bodyPr/>
                    <a:lstStyle/>
                    <a:p>
                      <a:pPr algn="ctr">
                        <a:buNone/>
                      </a:pPr>
                      <a:r>
                        <a:rPr lang="zh-CN" altLang="en-US"/>
                        <a:t>取决于表或分区的大小</a:t>
                      </a:r>
                      <a:endParaRPr lang="zh-CN" altLang="en-US"/>
                    </a:p>
                  </a:txBody>
                  <a:tcPr/>
                </a:tc>
                <a:tc>
                  <a:txBody>
                    <a:bodyPr/>
                    <a:lstStyle/>
                    <a:p>
                      <a:pPr algn="ctr">
                        <a:buNone/>
                      </a:pPr>
                      <a:r>
                        <a:rPr lang="zh-CN" altLang="en-US"/>
                        <a:t>不频繁（比如每天一次）</a:t>
                      </a:r>
                      <a:endParaRPr lang="zh-CN" altLang="en-US"/>
                    </a:p>
                  </a:txBody>
                  <a:tcPr/>
                </a:tc>
              </a:tr>
            </a:tbl>
          </a:graphicData>
        </a:graphic>
      </p:graphicFrame>
      <p:sp>
        <p:nvSpPr>
          <p:cNvPr id="7" name="文本框 6"/>
          <p:cNvSpPr txBox="1"/>
          <p:nvPr/>
        </p:nvSpPr>
        <p:spPr>
          <a:xfrm>
            <a:off x="795655" y="1099185"/>
            <a:ext cx="10649585" cy="1290955"/>
          </a:xfrm>
          <a:prstGeom prst="rect">
            <a:avLst/>
          </a:prstGeom>
          <a:noFill/>
        </p:spPr>
        <p:txBody>
          <a:bodyPr wrap="square">
            <a:noAutofit/>
          </a:bodyPr>
          <a:lstStyle/>
          <a:p>
            <a:pPr>
              <a:lnSpc>
                <a:spcPct val="150000"/>
              </a:lnSpc>
            </a:pPr>
            <a:r>
              <a:rPr lang="en-US" altLang="zh-CN" sz="1400" dirty="0" err="1">
                <a:solidFill>
                  <a:srgbClr val="445185"/>
                </a:solidFill>
                <a:latin typeface="阿里巴巴普惠体 R" panose="00020600040101010101" charset="-122"/>
                <a:ea typeface="阿里巴巴普惠体 R" panose="00020600040101010101" charset="-122"/>
              </a:rPr>
              <a:t>频繁的对表里的文件进行优化会消耗过多的资源，而如果不及时进行文件优化又会造成表上查询性能的下降。Major</a:t>
            </a:r>
            <a:r>
              <a:rPr lang="zh-CN" altLang="en-US"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优化和Minor</a:t>
            </a:r>
            <a:r>
              <a:rPr lang="zh-CN" altLang="en-US"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优化的设计灵感来自于JVM的Generational</a:t>
            </a:r>
            <a:r>
              <a:rPr lang="en-US" altLang="zh-CN" sz="1400" dirty="0">
                <a:solidFill>
                  <a:srgbClr val="445185"/>
                </a:solidFill>
                <a:latin typeface="阿里巴巴普惠体 R" panose="00020600040101010101" charset="-122"/>
                <a:ea typeface="阿里巴巴普惠体 R" panose="00020600040101010101" charset="-122"/>
              </a:rPr>
              <a:t> Garbage Collection算法。两者优化的执行逻辑是一致的，都涉及到文件压缩、重复数据删除、从易写格式到易读格式的转换。为了权衡资源开销与查询性能，Amoro </a:t>
            </a:r>
            <a:r>
              <a:rPr lang="en-US" altLang="zh-CN" sz="1400" dirty="0" err="1">
                <a:solidFill>
                  <a:srgbClr val="445185"/>
                </a:solidFill>
                <a:latin typeface="阿里巴巴普惠体 R" panose="00020600040101010101" charset="-122"/>
                <a:ea typeface="阿里巴巴普惠体 R" panose="00020600040101010101" charset="-122"/>
              </a:rPr>
              <a:t>将文件优化任务进行了进一步的细分。Amoro</a:t>
            </a:r>
            <a:r>
              <a:rPr lang="en-US" altLang="zh-CN" sz="1400" dirty="0">
                <a:solidFill>
                  <a:srgbClr val="445185"/>
                </a:solidFill>
                <a:latin typeface="阿里巴巴普惠体 R" panose="00020600040101010101" charset="-122"/>
                <a:ea typeface="阿里巴巴普惠体 R" panose="00020600040101010101" charset="-122"/>
              </a:rPr>
              <a:t> </a:t>
            </a:r>
            <a:r>
              <a:rPr lang="en-US" altLang="zh-CN" sz="1400" dirty="0" err="1">
                <a:solidFill>
                  <a:srgbClr val="445185"/>
                </a:solidFill>
                <a:latin typeface="阿里巴巴普惠体 R" panose="00020600040101010101" charset="-122"/>
                <a:ea typeface="阿里巴巴普惠体 R" panose="00020600040101010101" charset="-122"/>
              </a:rPr>
              <a:t>将表中的文件按照大小分为了两类</a:t>
            </a:r>
            <a:r>
              <a:rPr lang="en-US" altLang="zh-CN" sz="1400" dirty="0">
                <a:solidFill>
                  <a:srgbClr val="445185"/>
                </a:solidFill>
                <a:latin typeface="阿里巴巴普惠体 R" panose="00020600040101010101" charset="-122"/>
                <a:ea typeface="阿里巴巴普惠体 R" panose="00020600040101010101" charset="-122"/>
              </a:rPr>
              <a:t>：</a:t>
            </a:r>
            <a:endParaRPr lang="en-US" altLang="zh-CN" sz="1400" dirty="0">
              <a:solidFill>
                <a:srgbClr val="445185"/>
              </a:solidFill>
              <a:latin typeface="阿里巴巴普惠体 R" panose="00020600040101010101" charset="-122"/>
              <a:ea typeface="阿里巴巴普惠体 R" panose="00020600040101010101" charset="-122"/>
            </a:endParaRPr>
          </a:p>
          <a:p>
            <a:pPr marL="285750" indent="-285750">
              <a:lnSpc>
                <a:spcPct val="150000"/>
              </a:lnSpc>
              <a:buFont typeface="Arial" panose="020B0604020202090204" pitchFamily="34" charset="0"/>
              <a:buChar char="•"/>
            </a:pPr>
            <a:r>
              <a:rPr lang="en-US" altLang="zh-CN" sz="1400" dirty="0">
                <a:solidFill>
                  <a:srgbClr val="445185"/>
                </a:solidFill>
                <a:latin typeface="阿里巴巴普惠体 R" panose="00020600040101010101" charset="-122"/>
                <a:ea typeface="阿里巴巴普惠体 R" panose="00020600040101010101" charset="-122"/>
              </a:rPr>
              <a:t>Fragment </a:t>
            </a:r>
            <a:r>
              <a:rPr lang="en-US" altLang="zh-CN" sz="1400" dirty="0" err="1">
                <a:solidFill>
                  <a:srgbClr val="445185"/>
                </a:solidFill>
                <a:latin typeface="阿里巴巴普惠体 R" panose="00020600040101010101" charset="-122"/>
                <a:ea typeface="阿里巴巴普惠体 R" panose="00020600040101010101" charset="-122"/>
              </a:rPr>
              <a:t>File：碎片文件，默认配置下小于</a:t>
            </a:r>
            <a:r>
              <a:rPr lang="en-US" altLang="zh-CN" sz="1400" dirty="0">
                <a:solidFill>
                  <a:srgbClr val="445185"/>
                </a:solidFill>
                <a:latin typeface="阿里巴巴普惠体 R" panose="00020600040101010101" charset="-122"/>
                <a:ea typeface="阿里巴巴普惠体 R" panose="00020600040101010101" charset="-122"/>
              </a:rPr>
              <a:t> 16 MB </a:t>
            </a:r>
            <a:r>
              <a:rPr lang="en-US" altLang="zh-CN" sz="1400" dirty="0" err="1">
                <a:solidFill>
                  <a:srgbClr val="445185"/>
                </a:solidFill>
                <a:latin typeface="阿里巴巴普惠体 R" panose="00020600040101010101" charset="-122"/>
                <a:ea typeface="阿里巴巴普惠体 R" panose="00020600040101010101" charset="-122"/>
              </a:rPr>
              <a:t>的文件，此类文件需要及时得合并成更大的文件，以提升读取性能</a:t>
            </a:r>
            <a:endParaRPr lang="en-US" altLang="zh-CN" sz="1400" dirty="0">
              <a:solidFill>
                <a:srgbClr val="445185"/>
              </a:solidFill>
              <a:latin typeface="阿里巴巴普惠体 R" panose="00020600040101010101" charset="-122"/>
              <a:ea typeface="阿里巴巴普惠体 R" panose="00020600040101010101" charset="-122"/>
            </a:endParaRPr>
          </a:p>
          <a:p>
            <a:pPr marL="285750" indent="-285750">
              <a:lnSpc>
                <a:spcPct val="150000"/>
              </a:lnSpc>
              <a:buFont typeface="Arial" panose="020B0604020202090204" pitchFamily="34" charset="0"/>
              <a:buChar char="•"/>
            </a:pPr>
            <a:r>
              <a:rPr lang="en-US" altLang="zh-CN" sz="1400" dirty="0">
                <a:solidFill>
                  <a:srgbClr val="445185"/>
                </a:solidFill>
                <a:latin typeface="阿里巴巴普惠体 R" panose="00020600040101010101" charset="-122"/>
                <a:ea typeface="阿里巴巴普惠体 R" panose="00020600040101010101" charset="-122"/>
              </a:rPr>
              <a:t>Segment </a:t>
            </a:r>
            <a:r>
              <a:rPr lang="en-US" altLang="zh-CN" sz="1400" dirty="0" err="1">
                <a:solidFill>
                  <a:srgbClr val="445185"/>
                </a:solidFill>
                <a:latin typeface="阿里巴巴普惠体 R" panose="00020600040101010101" charset="-122"/>
                <a:ea typeface="阿里巴巴普惠体 R" panose="00020600040101010101" charset="-122"/>
              </a:rPr>
              <a:t>File：默认配置下大于</a:t>
            </a:r>
            <a:r>
              <a:rPr lang="en-US" altLang="zh-CN" sz="1400" dirty="0">
                <a:solidFill>
                  <a:srgbClr val="445185"/>
                </a:solidFill>
                <a:latin typeface="阿里巴巴普惠体 R" panose="00020600040101010101" charset="-122"/>
                <a:ea typeface="阿里巴巴普惠体 R" panose="00020600040101010101" charset="-122"/>
              </a:rPr>
              <a:t> 16MB </a:t>
            </a:r>
            <a:r>
              <a:rPr lang="en-US" altLang="zh-CN" sz="1400" dirty="0" err="1">
                <a:solidFill>
                  <a:srgbClr val="445185"/>
                </a:solidFill>
                <a:latin typeface="阿里巴巴普惠体 R" panose="00020600040101010101" charset="-122"/>
                <a:ea typeface="阿里巴巴普惠体 R" panose="00020600040101010101" charset="-122"/>
              </a:rPr>
              <a:t>的文件，此类文件已经具备一定的大小，但还不到理想的</a:t>
            </a:r>
            <a:r>
              <a:rPr lang="en-US" altLang="zh-CN" sz="1400" dirty="0">
                <a:solidFill>
                  <a:srgbClr val="445185"/>
                </a:solidFill>
                <a:latin typeface="阿里巴巴普惠体 R" panose="00020600040101010101" charset="-122"/>
                <a:ea typeface="阿里巴巴普惠体 R" panose="00020600040101010101" charset="-122"/>
              </a:rPr>
              <a:t> 128MB。</a:t>
            </a:r>
            <a:endParaRPr lang="en-US" altLang="zh-CN" sz="1400" dirty="0">
              <a:solidFill>
                <a:srgbClr val="445185"/>
              </a:solidFill>
              <a:latin typeface="阿里巴巴普惠体 R" panose="00020600040101010101" charset="-122"/>
              <a:ea typeface="阿里巴巴普惠体 R" panose="00020600040101010101"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TABLE_ENDDRAG_ORIGIN_RECT" val="838*195"/>
  <p:tag name="TABLE_ENDDRAG_RECT" val="62*286*838*195"/>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PP_MARK_KEY" val="37ef33ad-325e-480b-bfea-46684073dd51"/>
  <p:tag name="COMMONDATA" val="eyJoZGlkIjoiMDkwNTkxOTdiZTI0ZjBjMDA4M2Q0OGFmOTU0NDVlODM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4088</Words>
  <Application>WPS 演示</Application>
  <PresentationFormat>宽屏</PresentationFormat>
  <Paragraphs>193</Paragraphs>
  <Slides>19</Slides>
  <Notes>5</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19</vt:i4>
      </vt:variant>
    </vt:vector>
  </HeadingPairs>
  <TitlesOfParts>
    <vt:vector size="39" baseType="lpstr">
      <vt:lpstr>Arial</vt:lpstr>
      <vt:lpstr>宋体</vt:lpstr>
      <vt:lpstr>Wingdings</vt:lpstr>
      <vt:lpstr>阿里巴巴普惠体 R</vt:lpstr>
      <vt:lpstr>苹方-简</vt:lpstr>
      <vt:lpstr>阿里巴巴普惠体 M</vt:lpstr>
      <vt:lpstr>微软雅黑</vt:lpstr>
      <vt:lpstr>Raleway</vt:lpstr>
      <vt:lpstr>汉仪旗黑</vt:lpstr>
      <vt:lpstr>宋体</vt:lpstr>
      <vt:lpstr>Arial Unicode MS</vt:lpstr>
      <vt:lpstr>等线 Light</vt:lpstr>
      <vt:lpstr>汉仪中等线KW</vt:lpstr>
      <vt:lpstr>等线</vt:lpstr>
      <vt:lpstr>Calibri</vt:lpstr>
      <vt:lpstr>Helvetica Neue</vt:lpstr>
      <vt:lpstr>汉仪书宋二KW</vt:lpstr>
      <vt:lpstr>Thonburi</vt:lpstr>
      <vt:lpstr>Apple Color Emoji</vt:lpstr>
      <vt:lpstr>Office 主题​​</vt:lpstr>
      <vt:lpstr>开源湖仓管理系统-Amoro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第七届中国开源年会 通用PPT模板</dc:title>
  <dc:creator>Teatee Grace</dc:creator>
  <cp:lastModifiedBy>陈政羽</cp:lastModifiedBy>
  <cp:revision>80</cp:revision>
  <dcterms:created xsi:type="dcterms:W3CDTF">2023-10-05T12:48:58Z</dcterms:created>
  <dcterms:modified xsi:type="dcterms:W3CDTF">2023-10-05T12:48:58Z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47EBC2ACF6E5D30BBAB01E65473ED0F0_43</vt:lpwstr>
  </property>
  <property fmtid="{D5CDD505-2E9C-101B-9397-08002B2CF9AE}" pid="3" name="KSOProductBuildVer">
    <vt:lpwstr>2052-6.2.0.8299</vt:lpwstr>
  </property>
</Properties>
</file>