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handoutMasterIdLst>
    <p:handoutMasterId r:id="rId23"/>
  </p:handoutMasterIdLst>
  <p:sldIdLst>
    <p:sldId id="984" r:id="rId3"/>
    <p:sldId id="962" r:id="rId4"/>
    <p:sldId id="258" r:id="rId5"/>
    <p:sldId id="922" r:id="rId6"/>
    <p:sldId id="945" r:id="rId8"/>
    <p:sldId id="884" r:id="rId9"/>
    <p:sldId id="863" r:id="rId10"/>
    <p:sldId id="883" r:id="rId11"/>
    <p:sldId id="887" r:id="rId12"/>
    <p:sldId id="889" r:id="rId13"/>
    <p:sldId id="1008" r:id="rId14"/>
    <p:sldId id="1021" r:id="rId15"/>
    <p:sldId id="1020" r:id="rId16"/>
    <p:sldId id="949" r:id="rId17"/>
    <p:sldId id="916" r:id="rId18"/>
    <p:sldId id="1009" r:id="rId19"/>
    <p:sldId id="915" r:id="rId20"/>
    <p:sldId id="919" r:id="rId21"/>
    <p:sldId id="1029" r:id="rId22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3810"/>
    <a:srgbClr val="445185"/>
    <a:srgbClr val="A5D7F2"/>
    <a:srgbClr val="FFE5CB"/>
    <a:srgbClr val="6EAAC6"/>
    <a:srgbClr val="5AB0D8"/>
    <a:srgbClr val="36A9E3"/>
    <a:srgbClr val="B7DFF4"/>
    <a:srgbClr val="3B87B0"/>
    <a:srgbClr val="FFF0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92" d="100"/>
          <a:sy n="92" d="100"/>
        </p:scale>
        <p:origin x="4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gs" Target="tags/tag117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C20CB-3250-4EB1-88FD-D95887C63C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F1ADF-B09C-4EA2-B027-1DD176C9893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zh-CN" i="1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软件产业高速发展</a:t>
            </a:r>
            <a:endParaRPr lang="en-US"/>
          </a:p>
          <a:p>
            <a:r>
              <a:rPr lang="zh-CN" altLang="zh-CN" i="1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纸带</a:t>
            </a:r>
            <a:r>
              <a:rPr lang="en-US" altLang="zh-CN" i="1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i="1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单机</a:t>
            </a:r>
            <a:r>
              <a:rPr lang="en-US" altLang="zh-CN" i="1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i="1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分布式</a:t>
            </a:r>
            <a:r>
              <a:rPr lang="en-US" altLang="zh-CN" i="1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i="1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云化</a:t>
            </a:r>
            <a:endParaRPr lang="en-US"/>
          </a:p>
          <a:p>
            <a:pPr lvl="1" algn="l">
              <a:lnSpc>
                <a:spcPct val="150000"/>
              </a:lnSpc>
            </a:pP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大而重</a:t>
            </a:r>
            <a:r>
              <a:rPr lang="en-US" altLang="zh-CN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-&gt; </a:t>
            </a: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小而轻</a:t>
            </a:r>
            <a:endParaRPr lang="zh-CN" altLang="en-US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1" algn="l">
              <a:lnSpc>
                <a:spcPct val="150000"/>
              </a:lnSpc>
            </a:pP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硬件依赖</a:t>
            </a:r>
            <a:r>
              <a:rPr lang="en-US" altLang="zh-CN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-&gt; </a:t>
            </a: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硬件独立</a:t>
            </a:r>
            <a:endParaRPr lang="zh-CN" altLang="en-US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1" algn="l">
              <a:lnSpc>
                <a:spcPct val="150000"/>
              </a:lnSpc>
            </a:pP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各自为政</a:t>
            </a:r>
            <a:r>
              <a:rPr lang="en-US" altLang="zh-CN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-&gt; </a:t>
            </a: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标准化</a:t>
            </a:r>
            <a:endParaRPr lang="zh-CN" altLang="en-US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1" algn="l">
              <a:lnSpc>
                <a:spcPct val="150000"/>
              </a:lnSpc>
            </a:pP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单一系统</a:t>
            </a:r>
            <a:r>
              <a:rPr lang="en-US" altLang="zh-CN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-&gt; </a:t>
            </a: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开放协作</a:t>
            </a:r>
            <a:endParaRPr lang="zh-CN" altLang="en-US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1" algn="l">
              <a:lnSpc>
                <a:spcPct val="150000"/>
              </a:lnSpc>
            </a:pPr>
            <a:endParaRPr lang="en-US"/>
          </a:p>
          <a:p>
            <a:pPr lvl="0" algn="l">
              <a:lnSpc>
                <a:spcPct val="150000"/>
              </a:lnSpc>
            </a:pPr>
            <a:r>
              <a:rPr lang="zh-CN" altLang="zh-CN" i="1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开发环境的变化</a:t>
            </a:r>
            <a:endParaRPr lang="en-US"/>
          </a:p>
          <a:p>
            <a:pPr lvl="0" algn="l">
              <a:lnSpc>
                <a:spcPct val="150000"/>
              </a:lnSpc>
            </a:pP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单机</a:t>
            </a:r>
            <a:r>
              <a:rPr lang="en-US" altLang="zh-CN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网络</a:t>
            </a:r>
            <a:r>
              <a:rPr lang="en-US" altLang="zh-CN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虚拟化</a:t>
            </a:r>
            <a:r>
              <a:rPr lang="en-US" altLang="zh-CN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云化</a:t>
            </a:r>
            <a:endParaRPr lang="en-US"/>
          </a:p>
          <a:p>
            <a:pPr lvl="1">
              <a:lnSpc>
                <a:spcPct val="150000"/>
              </a:lnSpc>
            </a:pP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愈来愈多的成熟的程序员</a:t>
            </a:r>
            <a:endParaRPr lang="zh-CN" altLang="en-US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越来越多的模块化软件</a:t>
            </a:r>
            <a:endParaRPr lang="zh-CN" altLang="en-US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1">
              <a:lnSpc>
                <a:spcPct val="150000"/>
              </a:lnSpc>
            </a:pP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人工智能</a:t>
            </a:r>
            <a:endParaRPr lang="zh-CN" altLang="en-US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1">
              <a:lnSpc>
                <a:spcPct val="150000"/>
              </a:lnSpc>
            </a:pPr>
            <a:endParaRPr lang="zh-CN" altLang="en-US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>
              <a:lnSpc>
                <a:spcPct val="150000"/>
              </a:lnSpc>
            </a:pPr>
            <a:r>
              <a:rPr lang="zh-CN" altLang="zh-CN" i="1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协作模式日趋成熟</a:t>
            </a:r>
            <a:endParaRPr lang="en-US"/>
          </a:p>
          <a:p>
            <a:pPr lvl="1">
              <a:lnSpc>
                <a:spcPct val="150000"/>
              </a:lnSpc>
            </a:pP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工具</a:t>
            </a:r>
            <a:endParaRPr lang="zh-CN" altLang="en-US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工作模式</a:t>
            </a:r>
            <a:endParaRPr lang="zh-CN" altLang="en-US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1">
              <a:lnSpc>
                <a:spcPct val="150000"/>
              </a:lnSpc>
            </a:pPr>
            <a:endParaRPr lang="zh-CN" altLang="en-US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>
              <a:lnSpc>
                <a:spcPct val="150000"/>
              </a:lnSpc>
            </a:pPr>
            <a:r>
              <a:rPr lang="zh-CN" altLang="zh-CN" i="1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企业数字化转型</a:t>
            </a:r>
            <a:endParaRPr lang="en-US"/>
          </a:p>
          <a:p>
            <a:pPr lvl="0">
              <a:lnSpc>
                <a:spcPct val="150000"/>
              </a:lnSpc>
            </a:pP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全球</a:t>
            </a:r>
            <a:r>
              <a:rPr lang="en-US" altLang="zh-CN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v.s.</a:t>
            </a: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本土</a:t>
            </a:r>
            <a:endParaRPr lang="zh-CN" altLang="en-US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1">
              <a:lnSpc>
                <a:spcPct val="150000"/>
              </a:lnSpc>
            </a:pP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探索自己的路</a:t>
            </a:r>
            <a:endParaRPr lang="zh-CN" altLang="en-US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lvl="1"/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开源节流</a:t>
            </a:r>
            <a:endParaRPr lang="zh-CN" altLang="en-US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1"/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降本增效</a:t>
            </a:r>
            <a:endParaRPr lang="en-US"/>
          </a:p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官方安装包下载次数逾 19K，上线使用企业超过 300 家；</a:t>
            </a:r>
            <a:endParaRPr lang="zh-CN" altLang="en-US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行业用户包括游戏、教育培训、物业、物流、电商、生活服务、能源；</a:t>
            </a:r>
            <a:endParaRPr lang="zh-CN" altLang="en-US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于 2023-08 达到月使用座席人数 5.5K；</a:t>
            </a:r>
            <a:endParaRPr lang="zh-CN" altLang="en-US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于 2023-09 GitHub Issues 总数 842，75% 已经解决，2,481 个Star；</a:t>
            </a:r>
            <a:endParaRPr lang="zh-CN" altLang="en-US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服务客服系统开发者人数 ~2K，代码贡献者 ~20 人；</a:t>
            </a:r>
            <a:endParaRPr lang="zh-CN" altLang="en-US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完善的社区治理体系，形成了春松客服技术委员会、春松客服核心开发者、春松客服用户组，各主要工作从社区招募到负责人；</a:t>
            </a:r>
            <a:endParaRPr lang="zh-CN" altLang="en-US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>
              <a:lnSpc>
                <a:spcPct val="150000"/>
              </a:lnSpc>
            </a:pPr>
            <a:endParaRPr lang="zh-CN" altLang="en-US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官方安装包下载次数逾 19K，上线使用企业超过 300 家；</a:t>
            </a:r>
            <a:endParaRPr lang="zh-CN" altLang="en-US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行业用户包括游戏、教育培训、物业、物流、电商、生活服务、能源；</a:t>
            </a:r>
            <a:endParaRPr lang="zh-CN" altLang="en-US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于 2023-08 达到月使用座席人数 5.5K；</a:t>
            </a:r>
            <a:endParaRPr lang="zh-CN" altLang="en-US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于 2023-09 GitHub Issues 总数 842，75% 已经解决，2,481 个Star；</a:t>
            </a:r>
            <a:endParaRPr lang="zh-CN" altLang="en-US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服务客服系统开发者人数 ~2K，代码贡献者 ~20 人；</a:t>
            </a:r>
            <a:endParaRPr lang="zh-CN" altLang="en-US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完善的社区治理体系，形成了春松客服技术委员会、春松客服核心开发者、春松客服用户组，各主要工作从社区招募到负责人；</a:t>
            </a:r>
            <a:endParaRPr lang="zh-CN" altLang="en-US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>
              <a:lnSpc>
                <a:spcPct val="150000"/>
              </a:lnSpc>
            </a:pPr>
            <a:endParaRPr lang="zh-CN" altLang="en-US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6.xml"/><Relationship Id="rId7" Type="http://schemas.openxmlformats.org/officeDocument/2006/relationships/image" Target="../media/image2.png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3770630" y="0"/>
            <a:ext cx="842137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sp>
        <p:nvSpPr>
          <p:cNvPr id="18" name="Rectangle 50"/>
          <p:cNvSpPr/>
          <p:nvPr userDrawn="1">
            <p:custDataLst>
              <p:tags r:id="rId2"/>
            </p:custDataLst>
          </p:nvPr>
        </p:nvSpPr>
        <p:spPr>
          <a:xfrm>
            <a:off x="1011945" y="3774594"/>
            <a:ext cx="2861945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微信公众号：开源社</a:t>
            </a:r>
            <a:r>
              <a:rPr lang="en-US" sz="1400" kern="17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KAIYUANSHE</a:t>
            </a:r>
            <a:endParaRPr lang="en-US" sz="1400" kern="17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视频号：开源社</a:t>
            </a:r>
            <a:r>
              <a:rPr lang="en-US" sz="1400" kern="17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KAIYUANSHE</a:t>
            </a:r>
            <a:endParaRPr lang="en-US" sz="1400" kern="17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新浪微博：开源社</a:t>
            </a:r>
            <a:endParaRPr lang="zh-CN" altLang="en-US" sz="1400" kern="17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en-US" sz="1400" kern="17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</a:t>
            </a:r>
            <a:r>
              <a:rPr lang="zh-CN" altLang="en-US" sz="1400" kern="17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站：</a:t>
            </a:r>
            <a:r>
              <a:rPr lang="zh-CN" altLang="en-US" sz="1400" kern="17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开源社</a:t>
            </a:r>
            <a:r>
              <a:rPr lang="en-US" sz="1400" kern="17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KAIYUANSHE</a:t>
            </a:r>
            <a:endParaRPr lang="zh-CN" altLang="en-US" sz="1400" kern="17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0" name="Rectangle 50"/>
          <p:cNvSpPr/>
          <p:nvPr userDrawn="1">
            <p:custDataLst>
              <p:tags r:id="rId3"/>
            </p:custDataLst>
          </p:nvPr>
        </p:nvSpPr>
        <p:spPr>
          <a:xfrm>
            <a:off x="4531809" y="3774594"/>
            <a:ext cx="264414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简书：开源社</a:t>
            </a:r>
            <a:endParaRPr lang="zh-CN" altLang="en-US" sz="1400" kern="17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头条：开源社</a:t>
            </a:r>
            <a:endParaRPr lang="zh-CN" altLang="en-US" sz="1400" kern="17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Facebook</a:t>
            </a:r>
            <a:r>
              <a:rPr lang="zh-CN" altLang="en-US" sz="1400" kern="17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en-US" altLang="zh-CN" sz="1400" kern="1700" dirty="0" err="1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KaiyuansheChina</a:t>
            </a:r>
            <a:endParaRPr lang="en-US" altLang="zh-CN" sz="1400" kern="17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Twitter</a:t>
            </a:r>
            <a:r>
              <a:rPr lang="zh-CN" altLang="en-US" sz="1400" kern="17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：开源社</a:t>
            </a:r>
            <a:r>
              <a:rPr lang="en-US" altLang="zh-CN" sz="1400" kern="17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KAIYUANSHE</a:t>
            </a:r>
            <a:endParaRPr lang="en-US" altLang="zh-CN" sz="1400" kern="17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8078470" y="3173095"/>
            <a:ext cx="1470025" cy="2292130"/>
            <a:chOff x="15532" y="5341"/>
            <a:chExt cx="2488" cy="3878"/>
          </a:xfrm>
        </p:grpSpPr>
        <p:sp>
          <p:nvSpPr>
            <p:cNvPr id="5" name="矩形 4"/>
            <p:cNvSpPr/>
            <p:nvPr>
              <p:custDataLst>
                <p:tags r:id="rId4"/>
              </p:custDataLst>
            </p:nvPr>
          </p:nvSpPr>
          <p:spPr>
            <a:xfrm>
              <a:off x="15583" y="6358"/>
              <a:ext cx="2371" cy="2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5"/>
              </p:custDataLst>
            </p:nvPr>
          </p:nvSpPr>
          <p:spPr>
            <a:xfrm>
              <a:off x="15532" y="8804"/>
              <a:ext cx="2488" cy="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445185"/>
                  </a:solidFill>
                  <a:latin typeface="微软雅黑" panose="020B0503020204020204" charset="-122"/>
                  <a:ea typeface="微软雅黑" panose="020B0503020204020204" charset="-122"/>
                </a:rPr>
                <a:t>扫码关注开源社公众号</a:t>
              </a:r>
              <a:endParaRPr lang="zh-CN" altLang="en-US" sz="10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38" name="图片 3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2" y="6380"/>
              <a:ext cx="2334" cy="2334"/>
            </a:xfrm>
            <a:prstGeom prst="rect">
              <a:avLst/>
            </a:prstGeom>
          </p:spPr>
        </p:pic>
        <p:pic>
          <p:nvPicPr>
            <p:cNvPr id="14" name="图片 13" descr="小O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rot="20940000">
              <a:off x="16312" y="5341"/>
              <a:ext cx="980" cy="110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0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image" Target="../media/image8.png"/><Relationship Id="rId7" Type="http://schemas.openxmlformats.org/officeDocument/2006/relationships/tags" Target="../tags/tag52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3.png"/><Relationship Id="rId10" Type="http://schemas.openxmlformats.org/officeDocument/2006/relationships/tags" Target="../tags/tag54.xml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image" Target="../media/image8.png"/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3.png"/><Relationship Id="rId10" Type="http://schemas.openxmlformats.org/officeDocument/2006/relationships/tags" Target="../tags/tag60.xml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image" Target="../media/image8.png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4" Type="http://schemas.openxmlformats.org/officeDocument/2006/relationships/notesSlide" Target="../notesSlides/notesSlide3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16.png"/><Relationship Id="rId11" Type="http://schemas.openxmlformats.org/officeDocument/2006/relationships/image" Target="../media/image13.png"/><Relationship Id="rId10" Type="http://schemas.openxmlformats.org/officeDocument/2006/relationships/tags" Target="../tags/tag66.xml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image" Target="../media/image8.png"/><Relationship Id="rId7" Type="http://schemas.openxmlformats.org/officeDocument/2006/relationships/tags" Target="../tags/tag70.xml"/><Relationship Id="rId6" Type="http://schemas.openxmlformats.org/officeDocument/2006/relationships/tags" Target="../tags/tag69.xml"/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4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17.png"/><Relationship Id="rId13" Type="http://schemas.microsoft.com/office/2007/relationships/media" Target="../media/media1.mp4"/><Relationship Id="rId12" Type="http://schemas.openxmlformats.org/officeDocument/2006/relationships/video" Target="../media/media1.mp4"/><Relationship Id="rId11" Type="http://schemas.openxmlformats.org/officeDocument/2006/relationships/image" Target="../media/image13.png"/><Relationship Id="rId10" Type="http://schemas.openxmlformats.org/officeDocument/2006/relationships/tags" Target="../tags/tag72.xml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77.xml"/><Relationship Id="rId7" Type="http://schemas.openxmlformats.org/officeDocument/2006/relationships/tags" Target="../tags/tag76.xml"/><Relationship Id="rId6" Type="http://schemas.openxmlformats.org/officeDocument/2006/relationships/image" Target="../media/image8.png"/><Relationship Id="rId5" Type="http://schemas.openxmlformats.org/officeDocument/2006/relationships/tags" Target="../tags/tag75.xml"/><Relationship Id="rId4" Type="http://schemas.openxmlformats.org/officeDocument/2006/relationships/image" Target="../media/image3.png"/><Relationship Id="rId3" Type="http://schemas.openxmlformats.org/officeDocument/2006/relationships/tags" Target="../tags/tag74.xml"/><Relationship Id="rId2" Type="http://schemas.openxmlformats.org/officeDocument/2006/relationships/image" Target="../media/image10.png"/><Relationship Id="rId10" Type="http://schemas.openxmlformats.org/officeDocument/2006/relationships/slideLayout" Target="../slideLayouts/slideLayout3.xml"/><Relationship Id="rId1" Type="http://schemas.openxmlformats.org/officeDocument/2006/relationships/tags" Target="../tags/tag73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image" Target="../media/image8.png"/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3.png"/><Relationship Id="rId10" Type="http://schemas.openxmlformats.org/officeDocument/2006/relationships/tags" Target="../tags/tag83.xml"/><Relationship Id="rId1" Type="http://schemas.openxmlformats.org/officeDocument/2006/relationships/tags" Target="../tags/tag78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image" Target="../media/image8.png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3.png"/><Relationship Id="rId10" Type="http://schemas.openxmlformats.org/officeDocument/2006/relationships/tags" Target="../tags/tag89.xml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image" Target="../media/image8.png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3.png"/><Relationship Id="rId10" Type="http://schemas.openxmlformats.org/officeDocument/2006/relationships/tags" Target="../tags/tag95.xml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100.xml"/><Relationship Id="rId8" Type="http://schemas.openxmlformats.org/officeDocument/2006/relationships/image" Target="../media/image8.png"/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3" Type="http://schemas.openxmlformats.org/officeDocument/2006/relationships/slideLayout" Target="../slideLayouts/slideLayout4.xml"/><Relationship Id="rId12" Type="http://schemas.openxmlformats.org/officeDocument/2006/relationships/image" Target="../media/image18.png"/><Relationship Id="rId11" Type="http://schemas.openxmlformats.org/officeDocument/2006/relationships/image" Target="../media/image13.png"/><Relationship Id="rId10" Type="http://schemas.openxmlformats.org/officeDocument/2006/relationships/tags" Target="../tags/tag101.xml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108.xml"/><Relationship Id="rId8" Type="http://schemas.openxmlformats.org/officeDocument/2006/relationships/tags" Target="../tags/tag107.xml"/><Relationship Id="rId7" Type="http://schemas.openxmlformats.org/officeDocument/2006/relationships/tags" Target="../tags/tag106.xml"/><Relationship Id="rId6" Type="http://schemas.openxmlformats.org/officeDocument/2006/relationships/tags" Target="../tags/tag105.xml"/><Relationship Id="rId5" Type="http://schemas.openxmlformats.org/officeDocument/2006/relationships/image" Target="../media/image8.png"/><Relationship Id="rId4" Type="http://schemas.openxmlformats.org/officeDocument/2006/relationships/tags" Target="../tags/tag104.xml"/><Relationship Id="rId3" Type="http://schemas.openxmlformats.org/officeDocument/2006/relationships/image" Target="../media/image19.png"/><Relationship Id="rId25" Type="http://schemas.openxmlformats.org/officeDocument/2006/relationships/notesSlide" Target="../notesSlides/notesSlide5.xml"/><Relationship Id="rId24" Type="http://schemas.openxmlformats.org/officeDocument/2006/relationships/slideLayout" Target="../slideLayouts/slideLayout7.xml"/><Relationship Id="rId23" Type="http://schemas.openxmlformats.org/officeDocument/2006/relationships/tags" Target="../tags/tag116.xml"/><Relationship Id="rId22" Type="http://schemas.openxmlformats.org/officeDocument/2006/relationships/tags" Target="../tags/tag115.xml"/><Relationship Id="rId21" Type="http://schemas.openxmlformats.org/officeDocument/2006/relationships/image" Target="../media/image23.png"/><Relationship Id="rId20" Type="http://schemas.openxmlformats.org/officeDocument/2006/relationships/tags" Target="../tags/tag114.xml"/><Relationship Id="rId2" Type="http://schemas.openxmlformats.org/officeDocument/2006/relationships/tags" Target="../tags/tag103.xml"/><Relationship Id="rId19" Type="http://schemas.openxmlformats.org/officeDocument/2006/relationships/tags" Target="../tags/tag113.xml"/><Relationship Id="rId18" Type="http://schemas.openxmlformats.org/officeDocument/2006/relationships/image" Target="../media/image9.png"/><Relationship Id="rId17" Type="http://schemas.openxmlformats.org/officeDocument/2006/relationships/image" Target="../media/image22.png"/><Relationship Id="rId16" Type="http://schemas.openxmlformats.org/officeDocument/2006/relationships/tags" Target="../tags/tag112.xml"/><Relationship Id="rId15" Type="http://schemas.openxmlformats.org/officeDocument/2006/relationships/image" Target="../media/image11.png"/><Relationship Id="rId14" Type="http://schemas.openxmlformats.org/officeDocument/2006/relationships/tags" Target="../tags/tag111.xml"/><Relationship Id="rId13" Type="http://schemas.openxmlformats.org/officeDocument/2006/relationships/image" Target="../media/image21.jpeg"/><Relationship Id="rId12" Type="http://schemas.openxmlformats.org/officeDocument/2006/relationships/image" Target="../media/image20.png"/><Relationship Id="rId11" Type="http://schemas.openxmlformats.org/officeDocument/2006/relationships/tags" Target="../tags/tag110.xml"/><Relationship Id="rId10" Type="http://schemas.openxmlformats.org/officeDocument/2006/relationships/tags" Target="../tags/tag109.xml"/><Relationship Id="rId1" Type="http://schemas.openxmlformats.org/officeDocument/2006/relationships/tags" Target="../tags/tag102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image" Target="../media/image8.png"/><Relationship Id="rId5" Type="http://schemas.openxmlformats.org/officeDocument/2006/relationships/tags" Target="../tags/tag11.xml"/><Relationship Id="rId4" Type="http://schemas.openxmlformats.org/officeDocument/2006/relationships/image" Target="../media/image3.png"/><Relationship Id="rId3" Type="http://schemas.openxmlformats.org/officeDocument/2006/relationships/tags" Target="../tags/tag10.xml"/><Relationship Id="rId2" Type="http://schemas.openxmlformats.org/officeDocument/2006/relationships/image" Target="../media/image10.png"/><Relationship Id="rId10" Type="http://schemas.openxmlformats.org/officeDocument/2006/relationships/slideLayout" Target="../slideLayouts/slideLayout3.xml"/><Relationship Id="rId1" Type="http://schemas.openxmlformats.org/officeDocument/2006/relationships/tags" Target="../tags/tag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image" Target="../media/image8.png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22.xml"/><Relationship Id="rId7" Type="http://schemas.openxmlformats.org/officeDocument/2006/relationships/tags" Target="../tags/tag21.xml"/><Relationship Id="rId6" Type="http://schemas.openxmlformats.org/officeDocument/2006/relationships/image" Target="../media/image8.png"/><Relationship Id="rId5" Type="http://schemas.openxmlformats.org/officeDocument/2006/relationships/tags" Target="../tags/tag20.xml"/><Relationship Id="rId4" Type="http://schemas.openxmlformats.org/officeDocument/2006/relationships/image" Target="../media/image3.png"/><Relationship Id="rId3" Type="http://schemas.openxmlformats.org/officeDocument/2006/relationships/tags" Target="../tags/tag19.xml"/><Relationship Id="rId2" Type="http://schemas.openxmlformats.org/officeDocument/2006/relationships/image" Target="../media/image10.png"/><Relationship Id="rId10" Type="http://schemas.openxmlformats.org/officeDocument/2006/relationships/slideLayout" Target="../slideLayouts/slideLayout3.xml"/><Relationship Id="rId1" Type="http://schemas.openxmlformats.org/officeDocument/2006/relationships/tags" Target="../tags/tag18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image" Target="../media/image8.png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3.png"/><Relationship Id="rId10" Type="http://schemas.openxmlformats.org/officeDocument/2006/relationships/tags" Target="../tags/tag28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image" Target="../media/image8.png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13.png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image" Target="../media/image8.png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3.png"/><Relationship Id="rId10" Type="http://schemas.openxmlformats.org/officeDocument/2006/relationships/tags" Target="../tags/tag42.xml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47.xml"/><Relationship Id="rId8" Type="http://schemas.openxmlformats.org/officeDocument/2006/relationships/image" Target="../media/image8.png"/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15.png"/><Relationship Id="rId12" Type="http://schemas.openxmlformats.org/officeDocument/2006/relationships/image" Target="../media/image14.png"/><Relationship Id="rId11" Type="http://schemas.openxmlformats.org/officeDocument/2006/relationships/image" Target="../media/image13.png"/><Relationship Id="rId10" Type="http://schemas.openxmlformats.org/officeDocument/2006/relationships/tags" Target="../tags/tag48.xml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资源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5025" y="2133600"/>
            <a:ext cx="5006975" cy="4719955"/>
          </a:xfrm>
          <a:prstGeom prst="rect">
            <a:avLst/>
          </a:prstGeom>
        </p:spPr>
      </p:pic>
      <p:pic>
        <p:nvPicPr>
          <p:cNvPr id="33" name="Picture 32" descr="资源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0"/>
            <a:ext cx="5006975" cy="4719955"/>
          </a:xfrm>
          <a:prstGeom prst="rect">
            <a:avLst/>
          </a:prstGeom>
        </p:spPr>
      </p:pic>
      <p:pic>
        <p:nvPicPr>
          <p:cNvPr id="4" name="Picture 3" descr="资源 8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10" y="6210935"/>
            <a:ext cx="1451580" cy="54864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17640" y="0"/>
            <a:ext cx="5674360" cy="687895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975995" y="1200150"/>
            <a:ext cx="6154420" cy="43618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mpd="sng">
            <a:solidFill>
              <a:schemeClr val="accent2"/>
            </a:solidFill>
            <a:prstDash val="solid"/>
          </a:ln>
        </p:spPr>
        <p:txBody>
          <a:bodyPr wrap="square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000" dirty="0"/>
          </a:p>
          <a:p>
            <a:r>
              <a:rPr lang="zh-CN" altLang="en-US" sz="2000" dirty="0"/>
              <a:t>古风</a:t>
            </a:r>
            <a:endParaRPr lang="en-US" altLang="zh-CN" sz="2000" dirty="0"/>
          </a:p>
          <a:p>
            <a:endParaRPr lang="en-US" altLang="zh-CN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/>
              <a:t>春松客服技术委员会，业务专家</a:t>
            </a:r>
            <a:endParaRPr lang="zh-CN" alt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NOKIA敏捷教练</a:t>
            </a:r>
            <a:r>
              <a:rPr lang="zh-CN" altLang="en-US" sz="2000" dirty="0"/>
              <a:t>、</a:t>
            </a:r>
            <a:r>
              <a:rPr lang="en-US" sz="2000" dirty="0" err="1"/>
              <a:t>NOKIA集团讲师</a:t>
            </a:r>
            <a:r>
              <a:rPr lang="zh-CN" altLang="en-US" sz="2000" dirty="0"/>
              <a:t>、</a:t>
            </a:r>
            <a:r>
              <a:rPr lang="en-US" sz="2000" dirty="0" err="1"/>
              <a:t>NOKIA项目管理专家</a:t>
            </a:r>
            <a:r>
              <a:rPr lang="zh-CN" altLang="en-US" sz="2000" dirty="0"/>
              <a:t>、</a:t>
            </a:r>
            <a:r>
              <a:rPr lang="zh-CN" altLang="en-US" sz="2000" dirty="0">
                <a:sym typeface="+mn-ea"/>
              </a:rPr>
              <a:t>摩托罗拉</a:t>
            </a:r>
            <a:r>
              <a:rPr lang="en-US" sz="2000" dirty="0" err="1">
                <a:sym typeface="+mn-ea"/>
              </a:rPr>
              <a:t>六西格玛黑带</a:t>
            </a:r>
            <a:endParaRPr lang="en-US" sz="2000" dirty="0"/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从事过多个领域的</a:t>
            </a:r>
            <a:r>
              <a:rPr lang="zh-CN" altLang="en-US" sz="2000" dirty="0"/>
              <a:t>管理工作：</a:t>
            </a:r>
            <a:endParaRPr lang="zh-CN" alt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领导组建本地项目管理和技术管理团队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领导服务产品团队进行产品化及商业目标管理及交付</a:t>
            </a: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ym typeface="+mn-ea"/>
              </a:rPr>
              <a:t>支持和推动</a:t>
            </a:r>
            <a:r>
              <a:rPr lang="en-US" sz="2000" dirty="0"/>
              <a:t>5G核心网及云平台运营商网络演进等等；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25" name="文本框 24"/>
          <p:cNvSpPr txBox="1"/>
          <p:nvPr>
            <p:custDataLst>
              <p:tags r:id="rId4"/>
            </p:custDataLst>
          </p:nvPr>
        </p:nvSpPr>
        <p:spPr>
          <a:xfrm>
            <a:off x="3736062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第八届中国开源年会</a:t>
            </a:r>
            <a:endParaRPr lang="zh-CN" altLang="en-US" sz="1200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5"/>
            </p:custDataLst>
          </p:nvPr>
        </p:nvSpPr>
        <p:spPr>
          <a:xfrm>
            <a:off x="609600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开源：川流不息、山海相映</a:t>
            </a:r>
            <a:endParaRPr lang="zh-CN" altLang="en-US" sz="1200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-998855" y="0"/>
            <a:ext cx="13190220" cy="7010400"/>
            <a:chOff x="-1573" y="0"/>
            <a:chExt cx="20772" cy="11040"/>
          </a:xfrm>
        </p:grpSpPr>
        <p:pic>
          <p:nvPicPr>
            <p:cNvPr id="33" name="Picture 32" descr="资源 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" y="0"/>
              <a:ext cx="7885" cy="7433"/>
            </a:xfrm>
            <a:prstGeom prst="rect">
              <a:avLst/>
            </a:prstGeom>
          </p:spPr>
        </p:pic>
        <p:pic>
          <p:nvPicPr>
            <p:cNvPr id="24" name="Picture 23" descr="资源 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315" y="3360"/>
              <a:ext cx="7885" cy="7433"/>
            </a:xfrm>
            <a:prstGeom prst="rect">
              <a:avLst/>
            </a:prstGeom>
          </p:spPr>
        </p:pic>
        <p:pic>
          <p:nvPicPr>
            <p:cNvPr id="11" name="图片 6" descr="山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-1573" y="9121"/>
              <a:ext cx="7056" cy="1679"/>
            </a:xfrm>
            <a:prstGeom prst="rect">
              <a:avLst/>
            </a:prstGeom>
          </p:spPr>
        </p:pic>
        <p:pic>
          <p:nvPicPr>
            <p:cNvPr id="13" name="图片 7" descr="山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5757" y="8402"/>
              <a:ext cx="3443" cy="2638"/>
            </a:xfrm>
            <a:prstGeom prst="rect">
              <a:avLst/>
            </a:prstGeom>
          </p:spPr>
        </p:pic>
      </p:grpSp>
      <p:sp>
        <p:nvSpPr>
          <p:cNvPr id="23" name="标题 3"/>
          <p:cNvSpPr txBox="1"/>
          <p:nvPr/>
        </p:nvSpPr>
        <p:spPr>
          <a:xfrm>
            <a:off x="979805" y="419100"/>
            <a:ext cx="8033385" cy="980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sz="40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我们的实践</a:t>
            </a:r>
            <a:endParaRPr lang="zh-CN" altLang="en-US" sz="48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79805" y="1825625"/>
            <a:ext cx="5078730" cy="3347085"/>
          </a:xfrm>
          <a:ln w="12700" cmpd="sng">
            <a:solidFill>
              <a:schemeClr val="accent2"/>
            </a:solidFill>
            <a:prstDash val="solid"/>
          </a:ln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sz="20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OKRs：自组织社区</a:t>
            </a:r>
            <a:endParaRPr lang="zh-CN" altLang="en-US" sz="20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1" algn="l">
              <a:lnSpc>
                <a:spcPct val="150000"/>
              </a:lnSpc>
              <a:buClrTx/>
              <a:buSzTx/>
            </a:pPr>
            <a:r>
              <a:rPr lang="zh-CN" altLang="en-US" sz="18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引入OKRs 工作法增强自主协作</a:t>
            </a:r>
            <a:endParaRPr lang="zh-CN" altLang="en-US" sz="18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1" algn="l">
              <a:lnSpc>
                <a:spcPct val="150000"/>
              </a:lnSpc>
              <a:buClrTx/>
              <a:buSzTx/>
            </a:pPr>
            <a:r>
              <a:rPr lang="zh-CN" altLang="en-US" sz="18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使用 OKRs 进行计划、跟踪、专注、回顾，以季度为周期迭代</a:t>
            </a:r>
            <a:endParaRPr lang="zh-CN" altLang="en-US" sz="18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1" algn="l">
              <a:lnSpc>
                <a:spcPct val="150000"/>
              </a:lnSpc>
              <a:buClrTx/>
              <a:buSzTx/>
            </a:pPr>
            <a:r>
              <a:rPr lang="zh-CN" altLang="en-US" sz="18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以 GitHub Issues 数量和关闭率为综合衡量指标</a:t>
            </a:r>
            <a:endParaRPr lang="zh-CN" altLang="en-US" sz="18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椭圆 18"/>
          <p:cNvSpPr/>
          <p:nvPr>
            <p:custDataLst>
              <p:tags r:id="rId4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5"/>
            </p:custDataLst>
          </p:nvPr>
        </p:nvSpPr>
        <p:spPr>
          <a:xfrm rot="5400000">
            <a:off x="7486015" y="65024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>
            <p:custDataLst>
              <p:tags r:id="rId6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LOGO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3736062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第八届中国开源年会</a:t>
            </a:r>
            <a:endParaRPr lang="zh-CN" altLang="en-US" sz="1200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609600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开源：川流不息、山海相映</a:t>
            </a:r>
            <a:endParaRPr lang="zh-CN" altLang="en-US" sz="1200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Content Placeholder 1" descr="资源 85"/>
          <p:cNvPicPr>
            <a:picLocks noGrp="1" noChangeAspect="1"/>
          </p:cNvPicPr>
          <p:nvPr>
            <p:ph sz="half" idx="2"/>
          </p:nvPr>
        </p:nvPicPr>
        <p:blipFill>
          <a:blip r:embed="rId11"/>
          <a:stretch>
            <a:fillRect/>
          </a:stretch>
        </p:blipFill>
        <p:spPr>
          <a:xfrm>
            <a:off x="181610" y="6314440"/>
            <a:ext cx="1463040" cy="548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979805" y="116649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 </a:t>
            </a:r>
            <a:r>
              <a:rPr lang="zh-CN" sz="280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工作模式</a:t>
            </a:r>
            <a:endParaRPr lang="zh-CN" altLang="en-US" sz="28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内容占位符 2"/>
          <p:cNvSpPr>
            <a:spLocks noGrp="1"/>
          </p:cNvSpPr>
          <p:nvPr/>
        </p:nvSpPr>
        <p:spPr>
          <a:xfrm>
            <a:off x="6149340" y="1825625"/>
            <a:ext cx="5078730" cy="3341370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sz="20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导师制：传、帮、带</a:t>
            </a:r>
            <a:endParaRPr lang="zh-CN" altLang="en-US" sz="20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1" algn="l">
              <a:lnSpc>
                <a:spcPct val="150000"/>
              </a:lnSpc>
              <a:buClrTx/>
              <a:buSzTx/>
            </a:pPr>
            <a:r>
              <a:rPr lang="zh-CN" altLang="en-US" sz="18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通过开源招募志同道合的开发者</a:t>
            </a:r>
            <a:endParaRPr lang="zh-CN" altLang="en-US" sz="18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1" algn="l">
              <a:lnSpc>
                <a:spcPct val="150000"/>
              </a:lnSpc>
              <a:buClrTx/>
              <a:buSzTx/>
            </a:pPr>
            <a:r>
              <a:rPr lang="zh-CN" altLang="en-US" sz="18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帮助新加入开发者快速融入</a:t>
            </a:r>
            <a:endParaRPr lang="zh-CN" altLang="en-US" sz="18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1" algn="l">
              <a:lnSpc>
                <a:spcPct val="150000"/>
              </a:lnSpc>
              <a:buClrTx/>
              <a:buSzTx/>
            </a:pPr>
            <a:r>
              <a:rPr lang="zh-CN" altLang="en-US" sz="18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产品经理协助新人确定开发任务</a:t>
            </a:r>
            <a:endParaRPr lang="zh-CN" altLang="en-US" sz="18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1" algn="l">
              <a:lnSpc>
                <a:spcPct val="150000"/>
              </a:lnSpc>
              <a:buClrTx/>
              <a:buSzTx/>
            </a:pPr>
            <a:r>
              <a:rPr lang="zh-CN" altLang="en-US" sz="18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技术专家帮助新人提升技能和使用协作工具</a:t>
            </a:r>
            <a:endParaRPr lang="zh-CN" altLang="en-US" sz="18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6" name="内容占位符 2"/>
          <p:cNvSpPr>
            <a:spLocks noGrp="1"/>
          </p:cNvSpPr>
          <p:nvPr/>
        </p:nvSpPr>
        <p:spPr>
          <a:xfrm>
            <a:off x="979805" y="5269865"/>
            <a:ext cx="10248900" cy="862965"/>
          </a:xfrm>
          <a:prstGeom prst="rect">
            <a:avLst/>
          </a:prstGeom>
          <a:solidFill>
            <a:schemeClr val="accent4">
              <a:alpha val="71000"/>
            </a:schemeClr>
          </a:solidFill>
          <a:ln w="12700" cmpd="sng">
            <a:solidFill>
              <a:schemeClr val="accent2"/>
            </a:solidFill>
            <a:prstDash val="solid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indent="0" algn="ctr">
              <a:buNone/>
            </a:pPr>
            <a:r>
              <a:rPr lang="zh-CN" altLang="en-US" sz="2000">
                <a:ln>
                  <a:noFill/>
                </a:ln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活跃开发者</a:t>
            </a:r>
            <a:r>
              <a:rPr lang="en-US" altLang="zh-CN" sz="2000">
                <a:ln>
                  <a:noFill/>
                </a:ln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 2000+</a:t>
            </a:r>
            <a:r>
              <a:rPr lang="zh-CN" altLang="en-US" sz="2000">
                <a:ln>
                  <a:noFill/>
                </a:ln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，外部代码贡献者</a:t>
            </a:r>
            <a:r>
              <a:rPr lang="en-US" altLang="zh-CN" sz="2000">
                <a:ln>
                  <a:noFill/>
                </a:ln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:30+</a:t>
            </a:r>
            <a:r>
              <a:rPr lang="zh-CN" altLang="en-US" sz="2000">
                <a:ln>
                  <a:noFill/>
                </a:ln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，核心开发者</a:t>
            </a:r>
            <a:r>
              <a:rPr lang="en-US" altLang="zh-CN" sz="2000">
                <a:ln>
                  <a:noFill/>
                </a:ln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10+</a:t>
            </a:r>
            <a:endParaRPr lang="en-US" altLang="zh-CN" sz="2000" dirty="0">
              <a:ln>
                <a:noFill/>
              </a:ln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-942975" y="0"/>
            <a:ext cx="13190220" cy="7010400"/>
            <a:chOff x="-1573" y="0"/>
            <a:chExt cx="20772" cy="11040"/>
          </a:xfrm>
        </p:grpSpPr>
        <p:pic>
          <p:nvPicPr>
            <p:cNvPr id="33" name="Picture 32" descr="资源 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" y="0"/>
              <a:ext cx="7885" cy="7433"/>
            </a:xfrm>
            <a:prstGeom prst="rect">
              <a:avLst/>
            </a:prstGeom>
          </p:spPr>
        </p:pic>
        <p:pic>
          <p:nvPicPr>
            <p:cNvPr id="24" name="Picture 23" descr="资源 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315" y="3360"/>
              <a:ext cx="7885" cy="7433"/>
            </a:xfrm>
            <a:prstGeom prst="rect">
              <a:avLst/>
            </a:prstGeom>
          </p:spPr>
        </p:pic>
        <p:pic>
          <p:nvPicPr>
            <p:cNvPr id="11" name="图片 6" descr="山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-1573" y="9121"/>
              <a:ext cx="7056" cy="1679"/>
            </a:xfrm>
            <a:prstGeom prst="rect">
              <a:avLst/>
            </a:prstGeom>
          </p:spPr>
        </p:pic>
        <p:pic>
          <p:nvPicPr>
            <p:cNvPr id="13" name="图片 7" descr="山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5757" y="8402"/>
              <a:ext cx="3443" cy="2638"/>
            </a:xfrm>
            <a:prstGeom prst="rect">
              <a:avLst/>
            </a:prstGeom>
          </p:spPr>
        </p:pic>
      </p:grpSp>
      <p:sp>
        <p:nvSpPr>
          <p:cNvPr id="23" name="标题 3"/>
          <p:cNvSpPr txBox="1"/>
          <p:nvPr/>
        </p:nvSpPr>
        <p:spPr>
          <a:xfrm>
            <a:off x="979805" y="419100"/>
            <a:ext cx="8033385" cy="980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sz="40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我们的实践</a:t>
            </a:r>
            <a:endParaRPr lang="zh-CN" altLang="en-US" sz="48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椭圆 18"/>
          <p:cNvSpPr/>
          <p:nvPr>
            <p:custDataLst>
              <p:tags r:id="rId4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5"/>
            </p:custDataLst>
          </p:nvPr>
        </p:nvSpPr>
        <p:spPr>
          <a:xfrm rot="5400000">
            <a:off x="7486015" y="65024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>
            <p:custDataLst>
              <p:tags r:id="rId6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LOGO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3736062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第八届中国开源年会</a:t>
            </a:r>
            <a:endParaRPr lang="zh-CN" altLang="en-US" sz="1200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609600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开源：川流不息、山海相映</a:t>
            </a:r>
            <a:endParaRPr lang="zh-CN" altLang="en-US" sz="1200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Content Placeholder 1" descr="资源 85"/>
          <p:cNvPicPr>
            <a:picLocks noGrp="1" noChangeAspect="1"/>
          </p:cNvPicPr>
          <p:nvPr>
            <p:ph sz="half" idx="2"/>
          </p:nvPr>
        </p:nvPicPr>
        <p:blipFill>
          <a:blip r:embed="rId11"/>
          <a:stretch>
            <a:fillRect/>
          </a:stretch>
        </p:blipFill>
        <p:spPr>
          <a:xfrm>
            <a:off x="181610" y="6314440"/>
            <a:ext cx="1463040" cy="548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979805" y="116649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 </a:t>
            </a:r>
            <a:r>
              <a:rPr lang="zh-CN" sz="280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工作模式</a:t>
            </a:r>
            <a:endParaRPr lang="zh-CN" altLang="en-US" sz="28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8410575" y="2258695"/>
            <a:ext cx="2743200" cy="2743200"/>
          </a:xfrm>
          <a:prstGeom prst="ellipse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灵活定制</a:t>
            </a:r>
            <a:endParaRPr lang="zh-CN" altLang="en-US" sz="2400"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2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成本</a:t>
            </a:r>
            <a:endParaRPr lang="zh-CN" altLang="en-US" sz="2400"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2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效率</a:t>
            </a:r>
            <a:endParaRPr lang="zh-CN" altLang="en-US" sz="2400"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Oval 2"/>
          <p:cNvSpPr/>
          <p:nvPr/>
        </p:nvSpPr>
        <p:spPr>
          <a:xfrm>
            <a:off x="1201420" y="1718945"/>
            <a:ext cx="1828800" cy="1828800"/>
          </a:xfrm>
          <a:prstGeom prst="ellipse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日趋完善的治理模式</a:t>
            </a:r>
            <a:endParaRPr lang="zh-CN" altLang="en-US" sz="2400"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Oval 7"/>
          <p:cNvSpPr/>
          <p:nvPr/>
        </p:nvSpPr>
        <p:spPr>
          <a:xfrm>
            <a:off x="5151120" y="2450465"/>
            <a:ext cx="2621915" cy="2339340"/>
          </a:xfrm>
          <a:prstGeom prst="ellipse">
            <a:avLst/>
          </a:prstGeom>
          <a:solidFill>
            <a:schemeClr val="accent2"/>
          </a:solidFill>
          <a:ln w="12700" cmpd="sng">
            <a:solidFill>
              <a:schemeClr val="accent2"/>
            </a:solidFill>
            <a:prstDash val="solid"/>
          </a:ln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激励成长型自组织社区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50645" y="4265295"/>
            <a:ext cx="1828800" cy="1828800"/>
          </a:xfrm>
          <a:prstGeom prst="ellipse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buClrTx/>
              <a:buSzTx/>
              <a:buFontTx/>
            </a:pPr>
            <a:r>
              <a:rPr lang="zh-CN" altLang="en-US" sz="2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适宜的产品</a:t>
            </a:r>
            <a:endParaRPr lang="zh-CN" altLang="en-US" sz="2400"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684780" y="2894965"/>
            <a:ext cx="1828800" cy="1828800"/>
          </a:xfrm>
          <a:prstGeom prst="ellipse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相当的规模</a:t>
            </a:r>
            <a:endParaRPr lang="zh-CN" altLang="en-US" sz="2400"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  <p:bldP spid="18" grpId="1" animBg="1"/>
      <p:bldP spid="3" grpId="0" animBg="1"/>
      <p:bldP spid="3" grpId="1" animBg="1"/>
      <p:bldP spid="8" grpId="0" animBg="1"/>
      <p:bldP spid="8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-892810" y="-4445"/>
            <a:ext cx="13190220" cy="7010400"/>
            <a:chOff x="-1573" y="0"/>
            <a:chExt cx="20772" cy="11040"/>
          </a:xfrm>
        </p:grpSpPr>
        <p:pic>
          <p:nvPicPr>
            <p:cNvPr id="33" name="Picture 32" descr="资源 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" y="0"/>
              <a:ext cx="7885" cy="7433"/>
            </a:xfrm>
            <a:prstGeom prst="rect">
              <a:avLst/>
            </a:prstGeom>
          </p:spPr>
        </p:pic>
        <p:pic>
          <p:nvPicPr>
            <p:cNvPr id="24" name="Picture 23" descr="资源 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315" y="3360"/>
              <a:ext cx="7885" cy="7433"/>
            </a:xfrm>
            <a:prstGeom prst="rect">
              <a:avLst/>
            </a:prstGeom>
          </p:spPr>
        </p:pic>
        <p:pic>
          <p:nvPicPr>
            <p:cNvPr id="4" name="图片 6" descr="山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-1573" y="9121"/>
              <a:ext cx="7056" cy="1679"/>
            </a:xfrm>
            <a:prstGeom prst="rect">
              <a:avLst/>
            </a:prstGeom>
          </p:spPr>
        </p:pic>
        <p:pic>
          <p:nvPicPr>
            <p:cNvPr id="11" name="图片 7" descr="山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5757" y="8402"/>
              <a:ext cx="3443" cy="2638"/>
            </a:xfrm>
            <a:prstGeom prst="rect">
              <a:avLst/>
            </a:prstGeom>
          </p:spPr>
        </p:pic>
      </p:grpSp>
      <p:sp>
        <p:nvSpPr>
          <p:cNvPr id="23" name="标题 3"/>
          <p:cNvSpPr txBox="1"/>
          <p:nvPr/>
        </p:nvSpPr>
        <p:spPr>
          <a:xfrm>
            <a:off x="979805" y="425450"/>
            <a:ext cx="8033385" cy="974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sz="40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我们在哪里？</a:t>
            </a:r>
            <a:endParaRPr lang="zh-CN" altLang="en-US" sz="48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椭圆 18"/>
          <p:cNvSpPr/>
          <p:nvPr>
            <p:custDataLst>
              <p:tags r:id="rId4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5"/>
            </p:custDataLst>
          </p:nvPr>
        </p:nvSpPr>
        <p:spPr>
          <a:xfrm rot="5400000">
            <a:off x="7486015" y="65024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>
            <p:custDataLst>
              <p:tags r:id="rId6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LOGO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3736062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第八届中国开源年会</a:t>
            </a:r>
            <a:endParaRPr lang="zh-CN" altLang="en-US" sz="1200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609600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开源：川流不息、山海相映</a:t>
            </a:r>
            <a:endParaRPr lang="zh-CN" altLang="en-US" sz="1200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Content Placeholder 1" descr="资源 85"/>
          <p:cNvPicPr>
            <a:picLocks noGrp="1" noChangeAspect="1"/>
          </p:cNvPicPr>
          <p:nvPr>
            <p:ph sz="half" idx="2"/>
          </p:nvPr>
        </p:nvPicPr>
        <p:blipFill>
          <a:blip r:embed="rId11"/>
          <a:stretch>
            <a:fillRect/>
          </a:stretch>
        </p:blipFill>
        <p:spPr>
          <a:xfrm>
            <a:off x="216535" y="6309360"/>
            <a:ext cx="1463040" cy="548640"/>
          </a:xfrm>
          <a:prstGeom prst="rect">
            <a:avLst/>
          </a:prstGeom>
        </p:spPr>
      </p:pic>
      <p:graphicFrame>
        <p:nvGraphicFramePr>
          <p:cNvPr id="8" name="Table 7"/>
          <p:cNvGraphicFramePr/>
          <p:nvPr/>
        </p:nvGraphicFramePr>
        <p:xfrm>
          <a:off x="1280795" y="1611630"/>
          <a:ext cx="4891405" cy="2156460"/>
        </p:xfrm>
        <a:graphic>
          <a:graphicData uri="http://schemas.openxmlformats.org/drawingml/2006/table">
            <a:tbl>
              <a:tblPr/>
              <a:tblGrid>
                <a:gridCol w="2444115"/>
                <a:gridCol w="2447290"/>
              </a:tblGrid>
              <a:tr h="35941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800" b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安装包下载次数</a:t>
                      </a:r>
                      <a:endParaRPr lang="zh-CN" sz="1800" b="0">
                        <a:ln>
                          <a:noFill/>
                        </a:ln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19K</a:t>
                      </a:r>
                      <a:endParaRPr lang="en-US" sz="1800" b="0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</a:tr>
              <a:tr h="35941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800" b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企业上线使用数</a:t>
                      </a:r>
                      <a:endParaRPr lang="zh-CN" sz="1800" b="0">
                        <a:ln>
                          <a:noFill/>
                        </a:ln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300</a:t>
                      </a:r>
                      <a:endParaRPr lang="en-US" sz="1800" b="0">
                        <a:ln>
                          <a:noFill/>
                        </a:ln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</a:tr>
              <a:tr h="35941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800" b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坐席使用人数</a:t>
                      </a:r>
                      <a:endParaRPr lang="zh-CN" sz="1800" b="0">
                        <a:ln>
                          <a:noFill/>
                        </a:ln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5.5K</a:t>
                      </a:r>
                      <a:endParaRPr lang="en-US" sz="1800" b="0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</a:tr>
              <a:tr h="35941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GitHub Issue</a:t>
                      </a:r>
                      <a:endParaRPr lang="en-US" sz="1800" b="0">
                        <a:ln>
                          <a:noFill/>
                        </a:ln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842</a:t>
                      </a:r>
                      <a:endParaRPr lang="en-US" sz="1800" b="0">
                        <a:ln>
                          <a:noFill/>
                        </a:ln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</a:tr>
              <a:tr h="35941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800" b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GitHub Issue解决量</a:t>
                      </a:r>
                      <a:endParaRPr lang="zh-CN" sz="1800" b="0">
                        <a:ln>
                          <a:noFill/>
                        </a:ln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75%</a:t>
                      </a:r>
                      <a:endParaRPr lang="en-US" sz="1800" b="0">
                        <a:ln>
                          <a:noFill/>
                        </a:ln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</a:tr>
              <a:tr h="35941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800" b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Star数量</a:t>
                      </a:r>
                      <a:endParaRPr lang="zh-CN" sz="1800" b="0">
                        <a:ln>
                          <a:noFill/>
                        </a:ln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800" b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2.5K</a:t>
                      </a:r>
                      <a:endParaRPr lang="en-US" sz="1800" b="0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/>
                    </a:solidFill>
                  </a:tcPr>
                </a:tc>
              </a:tr>
            </a:tbl>
          </a:graphicData>
        </a:graphic>
      </p:graphicFrame>
      <p:sp>
        <p:nvSpPr>
          <p:cNvPr id="13" name="Text Box 12"/>
          <p:cNvSpPr txBox="1"/>
          <p:nvPr/>
        </p:nvSpPr>
        <p:spPr>
          <a:xfrm>
            <a:off x="1280795" y="4068445"/>
            <a:ext cx="4891405" cy="1861185"/>
          </a:xfrm>
          <a:prstGeom prst="rect">
            <a:avLst/>
          </a:prstGeom>
          <a:solidFill>
            <a:schemeClr val="accent4"/>
          </a:solidFill>
        </p:spPr>
        <p:txBody>
          <a:bodyPr wrap="square" rtlCol="0" anchor="t">
            <a:noAutofit/>
          </a:bodyPr>
          <a:lstStyle/>
          <a:p>
            <a:pPr marL="342900" indent="-342900" algn="l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rPr>
              <a:t>完善的社区治理体系，形成了春松客服技术委员会、春松客服核心开发者、春松客服用户组等等</a:t>
            </a:r>
            <a:endParaRPr lang="zh-CN" altLang="en-US" sz="20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+mj-cs"/>
            </a:endParaRPr>
          </a:p>
        </p:txBody>
      </p:sp>
      <p:pic>
        <p:nvPicPr>
          <p:cNvPr id="3" name="图片 5"/>
          <p:cNvPicPr>
            <a:picLocks noGrp="1" noChangeAspect="1"/>
          </p:cNvPicPr>
          <p:nvPr>
            <p:ph idx="1"/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430" y="1611630"/>
            <a:ext cx="4055110" cy="4318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-892810" y="-4445"/>
            <a:ext cx="13190220" cy="7010400"/>
            <a:chOff x="-1573" y="0"/>
            <a:chExt cx="20772" cy="11040"/>
          </a:xfrm>
        </p:grpSpPr>
        <p:pic>
          <p:nvPicPr>
            <p:cNvPr id="33" name="Picture 32" descr="资源 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" y="0"/>
              <a:ext cx="7885" cy="7433"/>
            </a:xfrm>
            <a:prstGeom prst="rect">
              <a:avLst/>
            </a:prstGeom>
          </p:spPr>
        </p:pic>
        <p:pic>
          <p:nvPicPr>
            <p:cNvPr id="24" name="Picture 23" descr="资源 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315" y="3360"/>
              <a:ext cx="7885" cy="7433"/>
            </a:xfrm>
            <a:prstGeom prst="rect">
              <a:avLst/>
            </a:prstGeom>
          </p:spPr>
        </p:pic>
        <p:pic>
          <p:nvPicPr>
            <p:cNvPr id="4" name="图片 6" descr="山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-1573" y="9121"/>
              <a:ext cx="7056" cy="1679"/>
            </a:xfrm>
            <a:prstGeom prst="rect">
              <a:avLst/>
            </a:prstGeom>
          </p:spPr>
        </p:pic>
        <p:pic>
          <p:nvPicPr>
            <p:cNvPr id="11" name="图片 7" descr="山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5757" y="8402"/>
              <a:ext cx="3443" cy="2638"/>
            </a:xfrm>
            <a:prstGeom prst="rect">
              <a:avLst/>
            </a:prstGeom>
          </p:spPr>
        </p:pic>
      </p:grpSp>
      <p:sp>
        <p:nvSpPr>
          <p:cNvPr id="19" name="椭圆 18"/>
          <p:cNvSpPr/>
          <p:nvPr>
            <p:custDataLst>
              <p:tags r:id="rId4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5"/>
            </p:custDataLst>
          </p:nvPr>
        </p:nvSpPr>
        <p:spPr>
          <a:xfrm rot="5400000">
            <a:off x="7486015" y="65024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>
            <p:custDataLst>
              <p:tags r:id="rId6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LOGO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3736062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第八届中国开源年会</a:t>
            </a:r>
            <a:endParaRPr lang="zh-CN" altLang="en-US" sz="1200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609600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开源：川流不息、山海相映</a:t>
            </a:r>
            <a:endParaRPr lang="zh-CN" altLang="en-US" sz="1200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Content Placeholder 1" descr="资源 85"/>
          <p:cNvPicPr>
            <a:picLocks noGrp="1" noChangeAspect="1"/>
          </p:cNvPicPr>
          <p:nvPr>
            <p:ph sz="half" idx="2"/>
          </p:nvPr>
        </p:nvPicPr>
        <p:blipFill>
          <a:blip r:embed="rId11"/>
          <a:stretch>
            <a:fillRect/>
          </a:stretch>
        </p:blipFill>
        <p:spPr>
          <a:xfrm>
            <a:off x="216535" y="6309360"/>
            <a:ext cx="1463040" cy="548640"/>
          </a:xfrm>
          <a:prstGeom prst="rect">
            <a:avLst/>
          </a:prstGeom>
        </p:spPr>
      </p:pic>
      <p:pic>
        <p:nvPicPr>
          <p:cNvPr id="14" name="a74b9b5b8546d6f4dac79ee2743ab32f">
            <a:hlinkClick r:id="" action="ppaction://media"/>
          </p:cNvPr>
          <p:cNvPicPr>
            <a:picLocks noGrp="1" noChangeAspect="1"/>
          </p:cNvPicPr>
          <p:nvPr>
            <p:ph idx="1"/>
            <a:vide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069465" y="1399540"/>
            <a:ext cx="9837420" cy="4704715"/>
          </a:xfrm>
          <a:prstGeom prst="rect">
            <a:avLst/>
          </a:prstGeom>
        </p:spPr>
      </p:pic>
      <p:sp>
        <p:nvSpPr>
          <p:cNvPr id="23" name="标题 3"/>
          <p:cNvSpPr txBox="1"/>
          <p:nvPr/>
        </p:nvSpPr>
        <p:spPr>
          <a:xfrm>
            <a:off x="979805" y="425450"/>
            <a:ext cx="8033385" cy="974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sz="40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一个例子</a:t>
            </a:r>
            <a:r>
              <a:rPr lang="en-US" altLang="zh-CN" sz="40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- </a:t>
            </a:r>
            <a:r>
              <a:rPr lang="zh-CN" altLang="en-US" sz="40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宿州不动产智能客服</a:t>
            </a:r>
            <a:endParaRPr lang="zh-CN" altLang="en-US" sz="4000" b="1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</a:rPr>
              <a:t>目</a:t>
            </a:r>
            <a:r>
              <a:rPr lang="en-US" altLang="zh-CN" sz="48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</a:rPr>
              <a:t>	</a:t>
            </a:r>
            <a:r>
              <a:rPr lang="zh-CN" altLang="en-US" sz="48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</a:rPr>
              <a:t>录</a:t>
            </a:r>
            <a:endParaRPr lang="zh-CN" altLang="en-US" sz="4800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标题 3"/>
          <p:cNvSpPr txBox="1"/>
          <p:nvPr/>
        </p:nvSpPr>
        <p:spPr>
          <a:xfrm>
            <a:off x="1076960" y="1015365"/>
            <a:ext cx="297307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500" dirty="0">
                <a:solidFill>
                  <a:srgbClr val="363E7D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</a:rPr>
              <a:t>CONTENTS</a:t>
            </a:r>
            <a:endParaRPr lang="en-US" altLang="zh-CN" sz="1500" dirty="0">
              <a:solidFill>
                <a:srgbClr val="363E7D"/>
              </a:solidFill>
              <a:latin typeface="Arial Black" panose="020B0A04020102020204" charset="0"/>
              <a:ea typeface="微软雅黑" panose="020B0503020204020204" charset="-122"/>
              <a:cs typeface="Arial Black" panose="020B0A04020102020204" charset="0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984759" y="2108003"/>
            <a:ext cx="563054" cy="563054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副标题 13"/>
          <p:cNvSpPr txBox="1"/>
          <p:nvPr/>
        </p:nvSpPr>
        <p:spPr>
          <a:xfrm>
            <a:off x="979997" y="2201746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en-US" altLang="zh-CN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5" name="副标题 13"/>
          <p:cNvSpPr txBox="1"/>
          <p:nvPr/>
        </p:nvSpPr>
        <p:spPr>
          <a:xfrm>
            <a:off x="1850390" y="2147570"/>
            <a:ext cx="8127365" cy="482600"/>
          </a:xfrm>
          <a:prstGeom prst="rect">
            <a:avLst/>
          </a:prstGeom>
        </p:spPr>
        <p:txBody>
          <a:bodyPr vert="horz" lIns="91440" tIns="45720" rIns="91440" bIns="45720" rtlCol="0">
            <a:scene3d>
              <a:camera prst="orthographicFront"/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ln w="9525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“人人为我、我为人人”的时代</a:t>
            </a:r>
            <a:endParaRPr lang="zh-CN" altLang="en-US" sz="3000" dirty="0">
              <a:ln w="9525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984759" y="3021557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副标题 13"/>
          <p:cNvSpPr txBox="1"/>
          <p:nvPr/>
        </p:nvSpPr>
        <p:spPr>
          <a:xfrm>
            <a:off x="979997" y="3115300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en-US" altLang="zh-CN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4" name="副标题 13"/>
          <p:cNvSpPr txBox="1"/>
          <p:nvPr/>
        </p:nvSpPr>
        <p:spPr>
          <a:xfrm>
            <a:off x="1850390" y="3061335"/>
            <a:ext cx="6287135" cy="482600"/>
          </a:xfrm>
          <a:prstGeom prst="rect">
            <a:avLst/>
          </a:prstGeom>
        </p:spPr>
        <p:txBody>
          <a:bodyPr vert="horz" lIns="91440" tIns="45720" rIns="91440" bIns="45720" rtlCol="0">
            <a:scene3d>
              <a:camera prst="orthographicFront"/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buClrTx/>
              <a:buSzTx/>
              <a:buNone/>
            </a:pPr>
            <a:endParaRPr lang="zh-CN" altLang="en-US" sz="3000" dirty="0">
              <a:ln w="9525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984759" y="395672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副标题 13"/>
          <p:cNvSpPr txBox="1"/>
          <p:nvPr/>
        </p:nvSpPr>
        <p:spPr>
          <a:xfrm>
            <a:off x="979997" y="405046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  <a:endParaRPr lang="en-US" altLang="zh-CN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" name="副标题 13"/>
          <p:cNvSpPr txBox="1"/>
          <p:nvPr/>
        </p:nvSpPr>
        <p:spPr>
          <a:xfrm>
            <a:off x="1849120" y="3072130"/>
            <a:ext cx="6381115" cy="482600"/>
          </a:xfrm>
          <a:prstGeom prst="rect">
            <a:avLst/>
          </a:prstGeom>
        </p:spPr>
        <p:txBody>
          <a:bodyPr vert="horz" lIns="91440" tIns="45720" rIns="91440" bIns="45720" rtlCol="0">
            <a:scene3d>
              <a:camera prst="orthographicFront"/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buClrTx/>
              <a:buSzTx/>
              <a:buNone/>
            </a:pPr>
            <a:r>
              <a:rPr lang="zh-CN" altLang="en-US" sz="3000" dirty="0">
                <a:ln w="9525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春松客服：我们来了！</a:t>
            </a:r>
            <a:endParaRPr lang="zh-CN" altLang="en-US" sz="3000" b="1" dirty="0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0" name="副标题 13"/>
          <p:cNvSpPr txBox="1"/>
          <p:nvPr/>
        </p:nvSpPr>
        <p:spPr>
          <a:xfrm>
            <a:off x="1849120" y="3985895"/>
            <a:ext cx="5280660" cy="482600"/>
          </a:xfrm>
          <a:prstGeom prst="rect">
            <a:avLst/>
          </a:prstGeom>
        </p:spPr>
        <p:txBody>
          <a:bodyPr vert="horz" lIns="91440" tIns="45720" rIns="91440" bIns="45720" rtlCol="0">
            <a:scene3d>
              <a:camera prst="orthographicFront"/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buClrTx/>
              <a:buSzTx/>
              <a:buNone/>
            </a:pPr>
            <a:r>
              <a:rPr lang="zh-CN" altLang="en-US" sz="3000" b="1" dirty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人人都有美好的未来</a:t>
            </a:r>
            <a:endParaRPr lang="zh-CN" altLang="en-US" sz="3000" b="1" dirty="0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1" name="图片 20" descr="人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138160" y="2495550"/>
            <a:ext cx="3727450" cy="4387215"/>
          </a:xfrm>
          <a:prstGeom prst="rect">
            <a:avLst/>
          </a:prstGeom>
        </p:spPr>
      </p:pic>
      <p:sp>
        <p:nvSpPr>
          <p:cNvPr id="15" name="椭圆 14"/>
          <p:cNvSpPr/>
          <p:nvPr>
            <p:custDataLst>
              <p:tags r:id="rId3"/>
            </p:custDataLst>
          </p:nvPr>
        </p:nvSpPr>
        <p:spPr>
          <a:xfrm rot="15300000">
            <a:off x="11196955" y="177228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小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100" y="3560445"/>
            <a:ext cx="547370" cy="617220"/>
          </a:xfrm>
          <a:prstGeom prst="rect">
            <a:avLst/>
          </a:prstGeom>
        </p:spPr>
      </p:pic>
      <p:pic>
        <p:nvPicPr>
          <p:cNvPr id="24" name="图片 23" descr="LOGO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25" name="文本框 24"/>
          <p:cNvSpPr txBox="1"/>
          <p:nvPr>
            <p:custDataLst>
              <p:tags r:id="rId7"/>
            </p:custDataLst>
          </p:nvPr>
        </p:nvSpPr>
        <p:spPr>
          <a:xfrm>
            <a:off x="3736062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第八届中国开源年会</a:t>
            </a:r>
            <a:endParaRPr lang="zh-CN" altLang="en-US" sz="1200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8"/>
            </p:custDataLst>
          </p:nvPr>
        </p:nvSpPr>
        <p:spPr>
          <a:xfrm>
            <a:off x="609600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开源：川流不息、山海相映</a:t>
            </a:r>
            <a:endParaRPr lang="zh-CN" altLang="en-US" sz="1200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Picture 1" descr="资源 8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510" y="6210935"/>
            <a:ext cx="1451580" cy="54864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>
            <p:custDataLst>
              <p:tags r:id="rId1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6" name="Group 35"/>
          <p:cNvGrpSpPr/>
          <p:nvPr/>
        </p:nvGrpSpPr>
        <p:grpSpPr>
          <a:xfrm>
            <a:off x="-998855" y="7620"/>
            <a:ext cx="13190220" cy="7010400"/>
            <a:chOff x="-1573" y="0"/>
            <a:chExt cx="20772" cy="11040"/>
          </a:xfrm>
        </p:grpSpPr>
        <p:pic>
          <p:nvPicPr>
            <p:cNvPr id="33" name="Picture 32" descr="资源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" y="0"/>
              <a:ext cx="7885" cy="7433"/>
            </a:xfrm>
            <a:prstGeom prst="rect">
              <a:avLst/>
            </a:prstGeom>
          </p:spPr>
        </p:pic>
        <p:pic>
          <p:nvPicPr>
            <p:cNvPr id="24" name="Picture 23" descr="资源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15" y="3360"/>
              <a:ext cx="7885" cy="7433"/>
            </a:xfrm>
            <a:prstGeom prst="rect">
              <a:avLst/>
            </a:prstGeom>
          </p:spPr>
        </p:pic>
        <p:pic>
          <p:nvPicPr>
            <p:cNvPr id="4" name="图片 6" descr="山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-1573" y="9121"/>
              <a:ext cx="7056" cy="1679"/>
            </a:xfrm>
            <a:prstGeom prst="rect">
              <a:avLst/>
            </a:prstGeom>
          </p:spPr>
        </p:pic>
        <p:pic>
          <p:nvPicPr>
            <p:cNvPr id="11" name="图片 7" descr="山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5757" y="8402"/>
              <a:ext cx="3443" cy="2638"/>
            </a:xfrm>
            <a:prstGeom prst="rect">
              <a:avLst/>
            </a:prstGeom>
          </p:spPr>
        </p:pic>
      </p:grpSp>
      <p:sp>
        <p:nvSpPr>
          <p:cNvPr id="23" name="标题 3"/>
          <p:cNvSpPr txBox="1"/>
          <p:nvPr/>
        </p:nvSpPr>
        <p:spPr>
          <a:xfrm>
            <a:off x="979805" y="419100"/>
            <a:ext cx="8033385" cy="980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sz="40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推进商业化</a:t>
            </a:r>
            <a:endParaRPr lang="zh-CN" altLang="en-US" sz="4800" i="1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sz="20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春松客服内置证书管理，和证书管理云服务集成</a:t>
            </a:r>
            <a:endParaRPr lang="zh-CN" altLang="en-US" sz="20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1" algn="l">
              <a:lnSpc>
                <a:spcPct val="150000"/>
              </a:lnSpc>
              <a:buClrTx/>
              <a:buSzTx/>
            </a:pPr>
            <a:r>
              <a:rPr lang="zh-CN" altLang="en-US" sz="18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按照不同资源类型计费，比如座席创建数、渠道数</a:t>
            </a:r>
            <a:endParaRPr lang="zh-CN" altLang="en-US" sz="18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1" algn="l">
              <a:lnSpc>
                <a:spcPct val="150000"/>
              </a:lnSpc>
              <a:buClrTx/>
              <a:buSzTx/>
            </a:pPr>
            <a:r>
              <a:rPr lang="zh-CN" altLang="en-US" sz="18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按使用量和时间，设定不同的策略</a:t>
            </a:r>
            <a:endParaRPr lang="zh-CN" altLang="en-US" sz="18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sz="20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两种业务模式</a:t>
            </a:r>
            <a:endParaRPr lang="zh-CN" altLang="en-US" sz="20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1" algn="l">
              <a:lnSpc>
                <a:spcPct val="150000"/>
              </a:lnSpc>
              <a:buClrTx/>
              <a:buSzTx/>
            </a:pPr>
            <a:r>
              <a:rPr lang="zh-CN" altLang="en-US" sz="18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A：接入云服务，比如机器人客服、知识库、呼叫中心渠道等</a:t>
            </a:r>
            <a:endParaRPr lang="zh-CN" altLang="en-US" sz="18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1" algn="l">
              <a:lnSpc>
                <a:spcPct val="150000"/>
              </a:lnSpc>
              <a:buClrTx/>
              <a:buSzTx/>
            </a:pPr>
            <a:r>
              <a:rPr lang="zh-CN" altLang="en-US" sz="18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B：实现付费资源订阅，集成证书云</a:t>
            </a:r>
            <a:endParaRPr lang="zh-CN" altLang="en-US" sz="18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sz="20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商业化服务提供商：华夏春松</a:t>
            </a:r>
            <a:endParaRPr lang="zh-CN" altLang="en-US" sz="20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椭圆 18"/>
          <p:cNvSpPr/>
          <p:nvPr>
            <p:custDataLst>
              <p:tags r:id="rId5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6"/>
            </p:custDataLst>
          </p:nvPr>
        </p:nvSpPr>
        <p:spPr>
          <a:xfrm rot="5400000">
            <a:off x="7486015" y="65024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LOGO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3736062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第八届中国开源年会</a:t>
            </a:r>
            <a:endParaRPr lang="zh-CN" altLang="en-US" sz="1200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609600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开源：川流不息、山海相映</a:t>
            </a:r>
            <a:endParaRPr lang="zh-CN" altLang="en-US" sz="1200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Content Placeholder 1" descr="资源 85"/>
          <p:cNvPicPr>
            <a:picLocks noGrp="1" noChangeAspect="1"/>
          </p:cNvPicPr>
          <p:nvPr>
            <p:ph sz="half" idx="2"/>
          </p:nvPr>
        </p:nvPicPr>
        <p:blipFill>
          <a:blip r:embed="rId11"/>
          <a:stretch>
            <a:fillRect/>
          </a:stretch>
        </p:blipFill>
        <p:spPr>
          <a:xfrm>
            <a:off x="175260" y="6285865"/>
            <a:ext cx="1463040" cy="54864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019810" y="1166495"/>
            <a:ext cx="97428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 </a:t>
            </a:r>
            <a:r>
              <a:rPr lang="zh-CN" sz="280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2023 年内落地两个商业模式</a:t>
            </a:r>
            <a:endParaRPr lang="zh-CN" altLang="en-US" sz="28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-998855" y="7620"/>
            <a:ext cx="13190220" cy="7010400"/>
            <a:chOff x="-1573" y="0"/>
            <a:chExt cx="20772" cy="11040"/>
          </a:xfrm>
        </p:grpSpPr>
        <p:pic>
          <p:nvPicPr>
            <p:cNvPr id="33" name="Picture 32" descr="资源 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" y="0"/>
              <a:ext cx="7885" cy="7433"/>
            </a:xfrm>
            <a:prstGeom prst="rect">
              <a:avLst/>
            </a:prstGeom>
          </p:spPr>
        </p:pic>
        <p:pic>
          <p:nvPicPr>
            <p:cNvPr id="24" name="Picture 23" descr="资源 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315" y="3360"/>
              <a:ext cx="7885" cy="7433"/>
            </a:xfrm>
            <a:prstGeom prst="rect">
              <a:avLst/>
            </a:prstGeom>
          </p:spPr>
        </p:pic>
        <p:pic>
          <p:nvPicPr>
            <p:cNvPr id="4" name="图片 6" descr="山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-1573" y="9121"/>
              <a:ext cx="7056" cy="1679"/>
            </a:xfrm>
            <a:prstGeom prst="rect">
              <a:avLst/>
            </a:prstGeom>
          </p:spPr>
        </p:pic>
        <p:pic>
          <p:nvPicPr>
            <p:cNvPr id="11" name="图片 7" descr="山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5757" y="8402"/>
              <a:ext cx="3443" cy="2638"/>
            </a:xfrm>
            <a:prstGeom prst="rect">
              <a:avLst/>
            </a:prstGeom>
          </p:spPr>
        </p:pic>
      </p:grpSp>
      <p:sp>
        <p:nvSpPr>
          <p:cNvPr id="23" name="标题 3"/>
          <p:cNvSpPr txBox="1"/>
          <p:nvPr/>
        </p:nvSpPr>
        <p:spPr>
          <a:xfrm>
            <a:off x="979805" y="419100"/>
            <a:ext cx="8033385" cy="980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sz="40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推进商业化</a:t>
            </a:r>
            <a:endParaRPr lang="zh-CN" altLang="en-US" sz="4800" i="1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椭圆 18"/>
          <p:cNvSpPr/>
          <p:nvPr>
            <p:custDataLst>
              <p:tags r:id="rId4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5"/>
            </p:custDataLst>
          </p:nvPr>
        </p:nvSpPr>
        <p:spPr>
          <a:xfrm rot="5400000">
            <a:off x="7486015" y="65024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>
            <p:custDataLst>
              <p:tags r:id="rId6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LOGO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3736062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第八届中国开源年会</a:t>
            </a:r>
            <a:endParaRPr lang="zh-CN" altLang="en-US" sz="1200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609600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开源：川流不息、山海相映</a:t>
            </a:r>
            <a:endParaRPr lang="zh-CN" altLang="en-US" sz="1200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Content Placeholder 1" descr="资源 85"/>
          <p:cNvPicPr>
            <a:picLocks noGrp="1" noChangeAspect="1"/>
          </p:cNvPicPr>
          <p:nvPr>
            <p:ph sz="half" idx="2"/>
          </p:nvPr>
        </p:nvPicPr>
        <p:blipFill>
          <a:blip r:embed="rId11"/>
          <a:stretch>
            <a:fillRect/>
          </a:stretch>
        </p:blipFill>
        <p:spPr>
          <a:xfrm>
            <a:off x="175260" y="6285865"/>
            <a:ext cx="1463040" cy="54864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019810" y="1166495"/>
            <a:ext cx="974280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 </a:t>
            </a:r>
            <a:r>
              <a:rPr lang="zh-CN" sz="280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2023 年内落地两个商业模式</a:t>
            </a:r>
            <a:endParaRPr lang="zh-CN" altLang="en-US" sz="28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838200" y="1825625"/>
            <a:ext cx="6533515" cy="4351655"/>
          </a:xfr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sz="20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企业用户按需定制，渐进式合作，形成企业社区企业有机生态链</a:t>
            </a:r>
            <a:endParaRPr lang="zh-CN" altLang="en-US" sz="20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sz="20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企业用户获益</a:t>
            </a:r>
            <a:endParaRPr lang="zh-CN" altLang="en-US" sz="20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1" algn="l">
              <a:lnSpc>
                <a:spcPct val="150000"/>
              </a:lnSpc>
              <a:buClrTx/>
              <a:buSzTx/>
            </a:pPr>
            <a:r>
              <a:rPr lang="zh-CN" altLang="en-US" sz="18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灵活获得合格开发者</a:t>
            </a:r>
            <a:endParaRPr lang="zh-CN" altLang="en-US" sz="18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1" algn="l">
              <a:lnSpc>
                <a:spcPct val="150000"/>
              </a:lnSpc>
              <a:buClrTx/>
              <a:buSzTx/>
            </a:pPr>
            <a:r>
              <a:rPr lang="zh-CN" altLang="en-US" sz="18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持续微创新，优化业务</a:t>
            </a:r>
            <a:endParaRPr lang="zh-CN" altLang="en-US" sz="18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1" algn="l">
              <a:lnSpc>
                <a:spcPct val="150000"/>
              </a:lnSpc>
              <a:buClrTx/>
              <a:buSzTx/>
            </a:pPr>
            <a:r>
              <a:rPr lang="zh-CN" altLang="en-US" sz="18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源码级风险评估，安全稳定性升级</a:t>
            </a:r>
            <a:endParaRPr lang="zh-CN" altLang="en-US" sz="18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1" algn="l">
              <a:lnSpc>
                <a:spcPct val="150000"/>
              </a:lnSpc>
              <a:buClrTx/>
              <a:buSzTx/>
            </a:pPr>
            <a:r>
              <a:rPr lang="zh-CN" altLang="en-US" sz="18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运营客服的 IT 成本降低</a:t>
            </a:r>
            <a:endParaRPr lang="zh-CN" altLang="en-US" sz="18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1" algn="l">
              <a:lnSpc>
                <a:spcPct val="150000"/>
              </a:lnSpc>
              <a:buClrTx/>
              <a:buSzTx/>
            </a:pPr>
            <a:endParaRPr lang="zh-CN" altLang="en-US" sz="18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</a:pPr>
            <a:endParaRPr lang="zh-CN" altLang="en-US" sz="20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</a:pPr>
            <a:endParaRPr lang="zh-CN" altLang="en-US" sz="20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8410575" y="2258695"/>
            <a:ext cx="2743200" cy="2743200"/>
          </a:xfrm>
          <a:prstGeom prst="ellipse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灵活定制</a:t>
            </a:r>
            <a:endParaRPr lang="zh-CN" altLang="en-US" sz="2400"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2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成本</a:t>
            </a:r>
            <a:endParaRPr lang="zh-CN" altLang="en-US" sz="2400"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2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效率</a:t>
            </a:r>
            <a:endParaRPr lang="zh-CN" altLang="en-US" sz="2400"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  <p:bldP spid="1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-998855" y="635"/>
            <a:ext cx="13190220" cy="7010400"/>
            <a:chOff x="-1573" y="0"/>
            <a:chExt cx="20772" cy="11040"/>
          </a:xfrm>
        </p:grpSpPr>
        <p:pic>
          <p:nvPicPr>
            <p:cNvPr id="33" name="Picture 32" descr="资源 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" y="0"/>
              <a:ext cx="7885" cy="7433"/>
            </a:xfrm>
            <a:prstGeom prst="rect">
              <a:avLst/>
            </a:prstGeom>
          </p:spPr>
        </p:pic>
        <p:pic>
          <p:nvPicPr>
            <p:cNvPr id="24" name="Picture 23" descr="资源 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315" y="3360"/>
              <a:ext cx="7885" cy="7433"/>
            </a:xfrm>
            <a:prstGeom prst="rect">
              <a:avLst/>
            </a:prstGeom>
          </p:spPr>
        </p:pic>
        <p:pic>
          <p:nvPicPr>
            <p:cNvPr id="4" name="图片 6" descr="山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-1573" y="9121"/>
              <a:ext cx="7056" cy="1679"/>
            </a:xfrm>
            <a:prstGeom prst="rect">
              <a:avLst/>
            </a:prstGeom>
          </p:spPr>
        </p:pic>
        <p:pic>
          <p:nvPicPr>
            <p:cNvPr id="11" name="图片 7" descr="山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5757" y="8402"/>
              <a:ext cx="3443" cy="2638"/>
            </a:xfrm>
            <a:prstGeom prst="rect">
              <a:avLst/>
            </a:prstGeom>
          </p:spPr>
        </p:pic>
      </p:grpSp>
      <p:sp>
        <p:nvSpPr>
          <p:cNvPr id="23" name="标题 3"/>
          <p:cNvSpPr txBox="1"/>
          <p:nvPr/>
        </p:nvSpPr>
        <p:spPr>
          <a:xfrm>
            <a:off x="979805" y="419100"/>
            <a:ext cx="8033385" cy="980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sz="40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大家都有美好的未来</a:t>
            </a:r>
            <a:endParaRPr lang="zh-CN" altLang="en-US" sz="4800" i="1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椭圆 18"/>
          <p:cNvSpPr/>
          <p:nvPr>
            <p:custDataLst>
              <p:tags r:id="rId4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5"/>
            </p:custDataLst>
          </p:nvPr>
        </p:nvSpPr>
        <p:spPr>
          <a:xfrm rot="5400000">
            <a:off x="7486015" y="65024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>
            <p:custDataLst>
              <p:tags r:id="rId6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LOGO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3736062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第八届中国开源年会</a:t>
            </a:r>
            <a:endParaRPr lang="zh-CN" altLang="en-US" sz="1200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609600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开源：川流不息、山海相映</a:t>
            </a:r>
            <a:endParaRPr lang="zh-CN" altLang="en-US" sz="1200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Content Placeholder 1" descr="资源 85"/>
          <p:cNvPicPr>
            <a:picLocks noGrp="1" noChangeAspect="1"/>
          </p:cNvPicPr>
          <p:nvPr>
            <p:ph sz="half" idx="2"/>
          </p:nvPr>
        </p:nvPicPr>
        <p:blipFill>
          <a:blip r:embed="rId11"/>
          <a:stretch>
            <a:fillRect/>
          </a:stretch>
        </p:blipFill>
        <p:spPr>
          <a:xfrm>
            <a:off x="257810" y="6309360"/>
            <a:ext cx="1463040" cy="548640"/>
          </a:xfrm>
          <a:prstGeom prst="rect">
            <a:avLst/>
          </a:prstGeom>
        </p:spPr>
      </p:pic>
      <p:sp>
        <p:nvSpPr>
          <p:cNvPr id="37" name="Text Box 36"/>
          <p:cNvSpPr txBox="1"/>
          <p:nvPr/>
        </p:nvSpPr>
        <p:spPr>
          <a:xfrm>
            <a:off x="979805" y="1207135"/>
            <a:ext cx="6607175" cy="5835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 sz="280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 </a:t>
            </a:r>
            <a:r>
              <a:rPr lang="zh-CN" sz="280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推进商业化</a:t>
            </a:r>
            <a:endParaRPr lang="zh-CN" altLang="en-US" sz="4800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655"/>
          </a:xfrm>
        </p:spPr>
        <p:txBody>
          <a:bodyPr>
            <a:normAutofit/>
          </a:bodyPr>
          <a:lstStyle/>
          <a:p>
            <a:pPr lvl="1">
              <a:lnSpc>
                <a:spcPct val="150000"/>
              </a:lnSpc>
            </a:pPr>
            <a:endParaRPr lang="en-US" altLang="zh-CN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1">
              <a:lnSpc>
                <a:spcPct val="150000"/>
              </a:lnSpc>
            </a:pPr>
            <a:endParaRPr lang="en-US" altLang="zh-CN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/>
        </p:nvSpPr>
        <p:spPr>
          <a:xfrm>
            <a:off x="1066165" y="1946275"/>
            <a:ext cx="5306695" cy="3389630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制定开发者贡献度</a:t>
            </a:r>
            <a:endParaRPr lang="zh-CN" altLang="en-US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开发者融入商业化活动，开发者分润的形式回馈社区开发者</a:t>
            </a:r>
            <a:endParaRPr lang="zh-CN" altLang="en-US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内容占位符 2"/>
          <p:cNvSpPr>
            <a:spLocks noGrp="1"/>
          </p:cNvSpPr>
          <p:nvPr/>
        </p:nvSpPr>
        <p:spPr>
          <a:xfrm>
            <a:off x="6529705" y="1946275"/>
            <a:ext cx="5306695" cy="3389630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各尽所能、各取所需</a:t>
            </a:r>
            <a:endParaRPr lang="zh-CN" altLang="en-US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共享最大化</a:t>
            </a:r>
            <a:endParaRPr lang="zh-CN" altLang="en-US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-998855" y="0"/>
            <a:ext cx="13190220" cy="7010400"/>
            <a:chOff x="-1573" y="0"/>
            <a:chExt cx="20772" cy="11040"/>
          </a:xfrm>
        </p:grpSpPr>
        <p:pic>
          <p:nvPicPr>
            <p:cNvPr id="33" name="Picture 32" descr="资源 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" y="0"/>
              <a:ext cx="7885" cy="7433"/>
            </a:xfrm>
            <a:prstGeom prst="rect">
              <a:avLst/>
            </a:prstGeom>
          </p:spPr>
        </p:pic>
        <p:pic>
          <p:nvPicPr>
            <p:cNvPr id="24" name="Picture 23" descr="资源 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315" y="3360"/>
              <a:ext cx="7885" cy="7433"/>
            </a:xfrm>
            <a:prstGeom prst="rect">
              <a:avLst/>
            </a:prstGeom>
          </p:spPr>
        </p:pic>
        <p:pic>
          <p:nvPicPr>
            <p:cNvPr id="7" name="图片 6" descr="山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-1573" y="9121"/>
              <a:ext cx="7056" cy="1679"/>
            </a:xfrm>
            <a:prstGeom prst="rect">
              <a:avLst/>
            </a:prstGeom>
          </p:spPr>
        </p:pic>
        <p:pic>
          <p:nvPicPr>
            <p:cNvPr id="8" name="图片 7" descr="山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5757" y="8402"/>
              <a:ext cx="3443" cy="2638"/>
            </a:xfrm>
            <a:prstGeom prst="rect">
              <a:avLst/>
            </a:prstGeom>
          </p:spPr>
        </p:pic>
      </p:grpSp>
      <p:sp>
        <p:nvSpPr>
          <p:cNvPr id="23" name="标题 3"/>
          <p:cNvSpPr txBox="1"/>
          <p:nvPr/>
        </p:nvSpPr>
        <p:spPr>
          <a:xfrm>
            <a:off x="979805" y="419100"/>
            <a:ext cx="8033385" cy="980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sz="40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大家都有美好的未来</a:t>
            </a:r>
            <a:endParaRPr lang="zh-CN" altLang="en-US" sz="4800" i="1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椭圆 18"/>
          <p:cNvSpPr/>
          <p:nvPr>
            <p:custDataLst>
              <p:tags r:id="rId4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5"/>
            </p:custDataLst>
          </p:nvPr>
        </p:nvSpPr>
        <p:spPr>
          <a:xfrm rot="5400000">
            <a:off x="7486015" y="65024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>
            <p:custDataLst>
              <p:tags r:id="rId6"/>
            </p:custDataLst>
          </p:nvPr>
        </p:nvSpPr>
        <p:spPr>
          <a:xfrm rot="15300000">
            <a:off x="1004570" y="45897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LOGO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3736062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第八届中国开源年会</a:t>
            </a:r>
            <a:endParaRPr lang="zh-CN" altLang="en-US" sz="1200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609600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开源：川流不息、山海相映</a:t>
            </a:r>
            <a:endParaRPr lang="zh-CN" altLang="en-US" sz="1200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275580" y="1673225"/>
            <a:ext cx="5257800" cy="4434205"/>
            <a:chOff x="5078" y="2635"/>
            <a:chExt cx="8280" cy="6983"/>
          </a:xfrm>
        </p:grpSpPr>
        <p:sp>
          <p:nvSpPr>
            <p:cNvPr id="18" name="Oval 17"/>
            <p:cNvSpPr/>
            <p:nvPr/>
          </p:nvSpPr>
          <p:spPr>
            <a:xfrm>
              <a:off x="5078" y="5080"/>
              <a:ext cx="4320" cy="4320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2">
              <a:schemeClr val="accent4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l"/>
              <a:r>
                <a:rPr lang="zh-CN" altLang="en-US" sz="2400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社区：优质开源系统，创新平台</a:t>
              </a:r>
              <a:endParaRPr lang="zh-CN" altLang="en-US" sz="240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7038" y="2635"/>
              <a:ext cx="4320" cy="4320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2">
              <a:schemeClr val="accent4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zh-CN" altLang="en-US" sz="2400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企业：降本增效，回馈社区</a:t>
              </a:r>
              <a:endParaRPr lang="zh-CN" altLang="en-US" sz="240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9038" y="5298"/>
              <a:ext cx="4320" cy="4320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2">
              <a:schemeClr val="accent4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pPr algn="ctr"/>
              <a:r>
                <a:rPr lang="zh-CN" altLang="en-US" sz="2400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个人：发挥潜力，多方互利</a:t>
              </a:r>
              <a:endParaRPr lang="zh-CN" altLang="en-US" sz="240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37" name="Text Box 36"/>
          <p:cNvSpPr txBox="1"/>
          <p:nvPr/>
        </p:nvSpPr>
        <p:spPr>
          <a:xfrm>
            <a:off x="979805" y="1207135"/>
            <a:ext cx="6607175" cy="5835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 sz="280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 </a:t>
            </a:r>
            <a:r>
              <a:rPr lang="zh-CN" sz="280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未来十年内，千万级企业开源市场</a:t>
            </a:r>
            <a:endParaRPr lang="zh-CN" altLang="en-US" sz="4800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0" name="Content Placeholder 1" descr="资源 85"/>
          <p:cNvPicPr>
            <a:picLocks noGrp="1" noChangeAspect="1"/>
          </p:cNvPicPr>
          <p:nvPr>
            <p:ph sz="half" idx="1"/>
          </p:nvPr>
        </p:nvPicPr>
        <p:blipFill>
          <a:blip r:embed="rId11"/>
          <a:stretch>
            <a:fillRect/>
          </a:stretch>
        </p:blipFill>
        <p:spPr>
          <a:xfrm>
            <a:off x="2463165" y="3639185"/>
            <a:ext cx="1930400" cy="72390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174115" y="2783840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 altLang="zh-CN" sz="2800" b="1" u="sng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0975" y="2325370"/>
            <a:ext cx="3106420" cy="310642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" name="Text Box 10"/>
          <p:cNvSpPr txBox="1"/>
          <p:nvPr/>
        </p:nvSpPr>
        <p:spPr>
          <a:xfrm>
            <a:off x="1054100" y="3774440"/>
            <a:ext cx="7003415" cy="14122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square" rtlCol="0" anchor="ctr" anchorCtr="0">
            <a:noAutofit/>
          </a:bodyPr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官网：cskefu.com</a:t>
            </a:r>
            <a:endParaRPr 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微信公众号：cskefu-x</a:t>
            </a:r>
            <a:endParaRPr 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31" name="矩形 4"/>
          <p:cNvSpPr/>
          <p:nvPr>
            <p:custDataLst>
              <p:tags r:id="rId1"/>
            </p:custDataLst>
          </p:nvPr>
        </p:nvSpPr>
        <p:spPr>
          <a:xfrm>
            <a:off x="6605905" y="3827145"/>
            <a:ext cx="1400810" cy="1316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矩形 4"/>
          <p:cNvSpPr/>
          <p:nvPr>
            <p:custDataLst>
              <p:tags r:id="rId2"/>
            </p:custDataLst>
          </p:nvPr>
        </p:nvSpPr>
        <p:spPr>
          <a:xfrm>
            <a:off x="5172075" y="3815080"/>
            <a:ext cx="1400810" cy="1316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Picture 12" descr="资源 37"/>
          <p:cNvPicPr>
            <a:picLocks noChangeAspect="1"/>
          </p:cNvPicPr>
          <p:nvPr/>
        </p:nvPicPr>
        <p:blipFill>
          <a:blip r:embed="rId3">
            <a:alphaModFix amt="13000"/>
          </a:blip>
          <a:stretch>
            <a:fillRect/>
          </a:stretch>
        </p:blipFill>
        <p:spPr>
          <a:xfrm>
            <a:off x="7239000" y="2133600"/>
            <a:ext cx="4877435" cy="4725035"/>
          </a:xfrm>
          <a:prstGeom prst="rect">
            <a:avLst/>
          </a:prstGeom>
        </p:spPr>
      </p:pic>
      <p:pic>
        <p:nvPicPr>
          <p:cNvPr id="8" name="图片 7" descr="LOGO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74090" y="635635"/>
            <a:ext cx="1902460" cy="640715"/>
          </a:xfrm>
          <a:prstGeom prst="rect">
            <a:avLst/>
          </a:prstGeom>
        </p:spPr>
      </p:pic>
      <p:sp>
        <p:nvSpPr>
          <p:cNvPr id="19" name="椭圆 18"/>
          <p:cNvSpPr/>
          <p:nvPr>
            <p:custDataLst>
              <p:tags r:id="rId6"/>
            </p:custDataLst>
          </p:nvPr>
        </p:nvSpPr>
        <p:spPr>
          <a:xfrm rot="1980000">
            <a:off x="6513195" y="577850"/>
            <a:ext cx="382270" cy="382270"/>
          </a:xfrm>
          <a:prstGeom prst="ellipse">
            <a:avLst/>
          </a:prstGeom>
          <a:gradFill>
            <a:gsLst>
              <a:gs pos="10000">
                <a:srgbClr val="A5D7F2"/>
              </a:gs>
              <a:gs pos="84000">
                <a:srgbClr val="36A9E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>
            <p:custDataLst>
              <p:tags r:id="rId7"/>
            </p:custDataLst>
          </p:nvPr>
        </p:nvSpPr>
        <p:spPr>
          <a:xfrm rot="180000">
            <a:off x="7425055" y="2451735"/>
            <a:ext cx="192405" cy="194945"/>
          </a:xfrm>
          <a:prstGeom prst="ellipse">
            <a:avLst/>
          </a:prstGeom>
          <a:gradFill>
            <a:gsLst>
              <a:gs pos="0">
                <a:srgbClr val="6EAAC6"/>
              </a:gs>
              <a:gs pos="7100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椭圆 23"/>
          <p:cNvSpPr/>
          <p:nvPr>
            <p:custDataLst>
              <p:tags r:id="rId8"/>
            </p:custDataLst>
          </p:nvPr>
        </p:nvSpPr>
        <p:spPr>
          <a:xfrm rot="15300000">
            <a:off x="10505440" y="1586230"/>
            <a:ext cx="292100" cy="292100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椭圆 14"/>
          <p:cNvSpPr/>
          <p:nvPr>
            <p:custDataLst>
              <p:tags r:id="rId9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10"/>
            </p:custDataLst>
          </p:nvPr>
        </p:nvSpPr>
        <p:spPr>
          <a:xfrm>
            <a:off x="3736062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cs typeface="阿里巴巴普惠体 R" panose="00020600040101010101" charset="-122"/>
              </a:rPr>
              <a:t>第八届中国开源年会</a:t>
            </a:r>
            <a:endParaRPr lang="zh-CN" altLang="en-US" sz="12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cs typeface="阿里巴巴普惠体 R" panose="00020600040101010101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11"/>
            </p:custDataLst>
          </p:nvPr>
        </p:nvSpPr>
        <p:spPr>
          <a:xfrm>
            <a:off x="609600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阿里巴巴普惠体 R" panose="00020600040101010101" charset="-122"/>
                <a:ea typeface="阿里巴巴普惠体 R" panose="00020600040101010101" charset="-122"/>
                <a:sym typeface="+mn-ea"/>
              </a:rPr>
              <a:t>开源：川流不息、山海相映</a:t>
            </a:r>
            <a:endParaRPr lang="zh-CN" altLang="en-US" sz="1200" dirty="0">
              <a:solidFill>
                <a:srgbClr val="363E7D"/>
              </a:solidFill>
              <a:latin typeface="阿里巴巴普惠体 R" panose="00020600040101010101" charset="-122"/>
              <a:ea typeface="阿里巴巴普惠体 R" panose="00020600040101010101" charset="-122"/>
              <a:sym typeface="+mn-ea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139690" y="3837940"/>
            <a:ext cx="1400810" cy="1624330"/>
            <a:chOff x="13282" y="3647"/>
            <a:chExt cx="2206" cy="2558"/>
          </a:xfrm>
        </p:grpSpPr>
        <p:sp>
          <p:nvSpPr>
            <p:cNvPr id="18" name="矩形 9"/>
            <p:cNvSpPr/>
            <p:nvPr/>
          </p:nvSpPr>
          <p:spPr>
            <a:xfrm>
              <a:off x="13446" y="3761"/>
              <a:ext cx="1879" cy="1879"/>
            </a:xfrm>
            <a:prstGeom prst="rect">
              <a:avLst/>
            </a:prstGeom>
            <a:solidFill>
              <a:srgbClr val="A5D7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3446" y="3647"/>
              <a:ext cx="1986" cy="1976"/>
            </a:xfrm>
            <a:prstGeom prst="rect">
              <a:avLst/>
            </a:prstGeom>
          </p:spPr>
        </p:pic>
        <p:sp>
          <p:nvSpPr>
            <p:cNvPr id="9" name="Text Box 8"/>
            <p:cNvSpPr txBox="1"/>
            <p:nvPr/>
          </p:nvSpPr>
          <p:spPr>
            <a:xfrm>
              <a:off x="13282" y="5807"/>
              <a:ext cx="2206" cy="39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ctr"/>
              <a:r>
                <a:rPr lang="zh-CN" altLang="en-US" sz="1050" dirty="0">
                  <a:solidFill>
                    <a:srgbClr val="445185"/>
                  </a:solidFill>
                  <a:latin typeface="阿里巴巴普惠体 R" panose="00020600040101010101" charset="-122"/>
                  <a:ea typeface="阿里巴巴普惠体 R" panose="00020600040101010101" charset="-122"/>
                  <a:sym typeface="+mn-ea"/>
                </a:rPr>
                <a:t>春松客服</a:t>
              </a:r>
              <a:endParaRPr lang="zh-CN" altLang="en-US" sz="105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pic>
        <p:nvPicPr>
          <p:cNvPr id="27" name="Content Placeholder 26" descr="古风微信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19240" y="3845560"/>
            <a:ext cx="1366520" cy="1265555"/>
          </a:xfrm>
          <a:prstGeom prst="rect">
            <a:avLst/>
          </a:prstGeom>
        </p:spPr>
      </p:pic>
      <p:pic>
        <p:nvPicPr>
          <p:cNvPr id="12" name="图片 5" descr="山3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 flipH="1">
            <a:off x="0" y="5970270"/>
            <a:ext cx="2876550" cy="887730"/>
          </a:xfrm>
          <a:prstGeom prst="rect">
            <a:avLst/>
          </a:prstGeom>
        </p:spPr>
      </p:pic>
      <p:pic>
        <p:nvPicPr>
          <p:cNvPr id="21" name="图片 19" descr="山2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8681720" y="4719955"/>
            <a:ext cx="3510280" cy="2130425"/>
          </a:xfrm>
          <a:prstGeom prst="rect">
            <a:avLst/>
          </a:prstGeom>
        </p:spPr>
      </p:pic>
      <p:pic>
        <p:nvPicPr>
          <p:cNvPr id="22" name="Picture 21" descr="资源 8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87050" y="6309995"/>
            <a:ext cx="1355496" cy="548640"/>
          </a:xfrm>
          <a:prstGeom prst="rect">
            <a:avLst/>
          </a:prstGeom>
        </p:spPr>
      </p:pic>
      <p:sp>
        <p:nvSpPr>
          <p:cNvPr id="23" name="椭圆 23"/>
          <p:cNvSpPr/>
          <p:nvPr>
            <p:custDataLst>
              <p:tags r:id="rId19"/>
            </p:custDataLst>
          </p:nvPr>
        </p:nvSpPr>
        <p:spPr>
          <a:xfrm rot="15300000">
            <a:off x="10632440" y="1713230"/>
            <a:ext cx="292100" cy="292100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文本框 11"/>
          <p:cNvSpPr txBox="1"/>
          <p:nvPr>
            <p:custDataLst>
              <p:tags r:id="rId20"/>
            </p:custDataLst>
          </p:nvPr>
        </p:nvSpPr>
        <p:spPr>
          <a:xfrm>
            <a:off x="9119870" y="3153810"/>
            <a:ext cx="2567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欢迎扫码打卡</a:t>
            </a:r>
            <a:endParaRPr lang="zh-CN" altLang="en-US" sz="1600" b="1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  <a:p>
            <a:pPr algn="ctr"/>
            <a:r>
              <a:rPr lang="zh-CN" altLang="en-US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积分可兑换对应礼品哟！</a:t>
            </a:r>
            <a:endParaRPr lang="zh-CN" altLang="en-US" sz="1600" b="1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pic>
        <p:nvPicPr>
          <p:cNvPr id="28" name="图片 20" descr="古风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32315" y="3796665"/>
            <a:ext cx="1439545" cy="1390015"/>
          </a:xfrm>
          <a:prstGeom prst="rect">
            <a:avLst/>
          </a:prstGeom>
        </p:spPr>
      </p:pic>
      <p:sp>
        <p:nvSpPr>
          <p:cNvPr id="29" name="文本框 31"/>
          <p:cNvSpPr txBox="1"/>
          <p:nvPr>
            <p:custDataLst>
              <p:tags r:id="rId22"/>
            </p:custDataLst>
          </p:nvPr>
        </p:nvSpPr>
        <p:spPr>
          <a:xfrm>
            <a:off x="6365240" y="5207000"/>
            <a:ext cx="1744980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5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  <a:endParaRPr lang="zh-CN" altLang="en-US" sz="105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35" name="Rectangle 34"/>
          <p:cNvSpPr/>
          <p:nvPr>
            <p:custDataLst>
              <p:tags r:id="rId23"/>
            </p:custDataLst>
          </p:nvPr>
        </p:nvSpPr>
        <p:spPr>
          <a:xfrm>
            <a:off x="954793" y="1186696"/>
            <a:ext cx="6014365" cy="2137268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>
              <a:lnSpc>
                <a:spcPct val="140000"/>
              </a:lnSpc>
            </a:pPr>
            <a:r>
              <a:rPr lang="en-US" sz="60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Raleway"/>
              </a:rPr>
              <a:t>THANK YOU</a:t>
            </a:r>
            <a:endParaRPr lang="en-US" sz="6000" b="1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Raleway"/>
            </a:endParaRPr>
          </a:p>
          <a:p>
            <a:r>
              <a:rPr lang="en-US" sz="24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  <a:cs typeface="Raleway"/>
              </a:rPr>
              <a:t> QUESTIONS?</a:t>
            </a:r>
            <a:endParaRPr lang="en-US" sz="24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  <a:cs typeface="Raleway"/>
            </a:endParaRPr>
          </a:p>
        </p:txBody>
      </p:sp>
      <p:pic>
        <p:nvPicPr>
          <p:cNvPr id="14" name="Picture 13" descr="资源 37"/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65405" y="-5080"/>
            <a:ext cx="4877435" cy="47250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3476864" y="6080723"/>
            <a:ext cx="29132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</a:rPr>
              <a:t>开源：川流不息、山海相映</a:t>
            </a:r>
            <a:endParaRPr lang="zh-CN" altLang="en-US" sz="1200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055" y="564515"/>
            <a:ext cx="1902460" cy="64071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1489710"/>
            <a:ext cx="12192000" cy="4022090"/>
          </a:xfrm>
          <a:prstGeom prst="rect">
            <a:avLst/>
          </a:prstGeom>
          <a:solidFill>
            <a:schemeClr val="dk1">
              <a:alpha val="43000"/>
            </a:schemeClr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641985" y="2047875"/>
            <a:ext cx="11550015" cy="1975485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zh-CN" altLang="en-US" sz="4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第八届中国开源年会</a:t>
            </a:r>
            <a:br>
              <a:rPr lang="zh-CN" altLang="en-US" sz="4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br>
              <a:rPr lang="en-US" altLang="zh-CN" sz="1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b="1" dirty="0">
                <a:ln w="15875"/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软件行业新浪潮：</a:t>
            </a:r>
            <a:br>
              <a:rPr lang="zh-CN" altLang="en-US" b="1" dirty="0">
                <a:ln w="15875"/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</a:br>
            <a:r>
              <a:rPr lang="zh-CN" altLang="en-US" b="1" dirty="0">
                <a:ln w="15875"/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春</a:t>
            </a:r>
            <a:r>
              <a:rPr lang="zh-CN" altLang="en-US" b="1" dirty="0">
                <a:ln w="15875"/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松客服开源探索实践</a:t>
            </a:r>
            <a:endParaRPr lang="zh-CN" altLang="en-US" b="1" dirty="0">
              <a:ln w="15875"/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4055" y="4236824"/>
            <a:ext cx="4350960" cy="609600"/>
          </a:xfrm>
        </p:spPr>
        <p:txBody>
          <a:bodyPr anchor="ctr" anchorCtr="0">
            <a:noAutofit/>
            <a:scene3d>
              <a:camera prst="orthographicFront"/>
              <a:lightRig rig="threePt" dir="t"/>
            </a:scene3d>
          </a:bodyPr>
          <a:lstStyle/>
          <a:p>
            <a:pPr algn="dist">
              <a:lnSpc>
                <a:spcPct val="90000"/>
              </a:lnSpc>
            </a:pPr>
            <a:r>
              <a:rPr lang="zh-CN" b="1" dirty="0">
                <a:ln w="15875"/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古风</a:t>
            </a:r>
            <a:r>
              <a:rPr lang="en-US" altLang="zh-CN" b="1" dirty="0">
                <a:ln w="15875"/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@ </a:t>
            </a:r>
            <a:r>
              <a:rPr lang="zh-CN" altLang="en-US" b="1" dirty="0">
                <a:ln w="15875"/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春松客服技术委员会</a:t>
            </a:r>
            <a:endParaRPr lang="zh-CN" b="1" dirty="0">
              <a:ln w="15875"/>
              <a:solidFill>
                <a:schemeClr val="bg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" name="Picture 8" descr="资源 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7088" y="6080941"/>
            <a:ext cx="1355496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</a:rPr>
              <a:t>目</a:t>
            </a:r>
            <a:r>
              <a:rPr lang="en-US" altLang="zh-CN" sz="48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</a:rPr>
              <a:t>	</a:t>
            </a:r>
            <a:r>
              <a:rPr lang="zh-CN" altLang="en-US" sz="48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</a:rPr>
              <a:t>录</a:t>
            </a:r>
            <a:endParaRPr lang="zh-CN" altLang="en-US" sz="4800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标题 3"/>
          <p:cNvSpPr txBox="1"/>
          <p:nvPr/>
        </p:nvSpPr>
        <p:spPr>
          <a:xfrm>
            <a:off x="1076960" y="1015365"/>
            <a:ext cx="297307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500" dirty="0">
                <a:solidFill>
                  <a:srgbClr val="363E7D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</a:rPr>
              <a:t>CONTENTS</a:t>
            </a:r>
            <a:endParaRPr lang="en-US" altLang="zh-CN" sz="1500" dirty="0">
              <a:solidFill>
                <a:srgbClr val="363E7D"/>
              </a:solidFill>
              <a:latin typeface="Arial Black" panose="020B0A04020102020204" charset="0"/>
              <a:ea typeface="微软雅黑" panose="020B0503020204020204" charset="-122"/>
              <a:cs typeface="Arial Black" panose="020B0A04020102020204" charset="0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984759" y="2108003"/>
            <a:ext cx="563054" cy="563054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副标题 13"/>
          <p:cNvSpPr txBox="1"/>
          <p:nvPr/>
        </p:nvSpPr>
        <p:spPr>
          <a:xfrm>
            <a:off x="979997" y="2201746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en-US" altLang="zh-CN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5" name="副标题 13"/>
          <p:cNvSpPr txBox="1"/>
          <p:nvPr/>
        </p:nvSpPr>
        <p:spPr>
          <a:xfrm>
            <a:off x="1850390" y="2147570"/>
            <a:ext cx="8127365" cy="482600"/>
          </a:xfrm>
          <a:prstGeom prst="rect">
            <a:avLst/>
          </a:prstGeom>
        </p:spPr>
        <p:txBody>
          <a:bodyPr vert="horz" lIns="91440" tIns="45720" rIns="91440" bIns="45720" rtlCol="0">
            <a:scene3d>
              <a:camera prst="orthographicFront"/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000" b="1" dirty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3000" b="1" dirty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人人为我、我为人人</a:t>
            </a:r>
            <a:r>
              <a:rPr lang="en-US" altLang="zh-CN" sz="3000" b="1" dirty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3000" b="1" dirty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的时代</a:t>
            </a:r>
            <a:endParaRPr lang="zh-CN" altLang="en-US" sz="3000" b="1" dirty="0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984759" y="3021557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副标题 13"/>
          <p:cNvSpPr txBox="1"/>
          <p:nvPr/>
        </p:nvSpPr>
        <p:spPr>
          <a:xfrm>
            <a:off x="979997" y="3115300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en-US" altLang="zh-CN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4" name="副标题 13"/>
          <p:cNvSpPr txBox="1"/>
          <p:nvPr/>
        </p:nvSpPr>
        <p:spPr>
          <a:xfrm>
            <a:off x="1850390" y="3061335"/>
            <a:ext cx="6287135" cy="482600"/>
          </a:xfrm>
          <a:prstGeom prst="rect">
            <a:avLst/>
          </a:prstGeom>
        </p:spPr>
        <p:txBody>
          <a:bodyPr vert="horz" lIns="91440" tIns="45720" rIns="91440" bIns="45720" rtlCol="0">
            <a:scene3d>
              <a:camera prst="orthographicFront"/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zh-CN" altLang="en-US" sz="3000" dirty="0">
              <a:ln w="9525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984759" y="395672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副标题 13"/>
          <p:cNvSpPr txBox="1"/>
          <p:nvPr/>
        </p:nvSpPr>
        <p:spPr>
          <a:xfrm>
            <a:off x="979997" y="405046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  <a:endParaRPr lang="en-US" altLang="zh-CN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" name="副标题 13"/>
          <p:cNvSpPr txBox="1"/>
          <p:nvPr/>
        </p:nvSpPr>
        <p:spPr>
          <a:xfrm>
            <a:off x="1849120" y="3027045"/>
            <a:ext cx="6381115" cy="482600"/>
          </a:xfrm>
          <a:prstGeom prst="rect">
            <a:avLst/>
          </a:prstGeom>
        </p:spPr>
        <p:txBody>
          <a:bodyPr vert="horz" lIns="91440" tIns="45720" rIns="91440" bIns="45720" rtlCol="0">
            <a:scene3d>
              <a:camera prst="orthographicFront"/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ln w="9525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春松客服：我们来了！</a:t>
            </a:r>
            <a:endParaRPr lang="zh-CN" altLang="en-US" sz="3000" dirty="0">
              <a:ln w="9525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0" name="副标题 13"/>
          <p:cNvSpPr txBox="1"/>
          <p:nvPr/>
        </p:nvSpPr>
        <p:spPr>
          <a:xfrm>
            <a:off x="1849120" y="4014470"/>
            <a:ext cx="5280660" cy="482600"/>
          </a:xfrm>
          <a:prstGeom prst="rect">
            <a:avLst/>
          </a:prstGeom>
        </p:spPr>
        <p:txBody>
          <a:bodyPr vert="horz" lIns="91440" tIns="45720" rIns="91440" bIns="45720" rtlCol="0">
            <a:scene3d>
              <a:camera prst="orthographicFront"/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buClrTx/>
              <a:buSzTx/>
              <a:buNone/>
            </a:pPr>
            <a:r>
              <a:rPr lang="zh-CN" altLang="en-US" sz="3000" dirty="0">
                <a:ln w="9525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人人都有美好的未来</a:t>
            </a:r>
            <a:endParaRPr lang="zh-CN" altLang="en-US" sz="3000" dirty="0">
              <a:ln w="9525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1" name="图片 20" descr="人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138160" y="2495550"/>
            <a:ext cx="3727450" cy="4387215"/>
          </a:xfrm>
          <a:prstGeom prst="rect">
            <a:avLst/>
          </a:prstGeom>
        </p:spPr>
      </p:pic>
      <p:sp>
        <p:nvSpPr>
          <p:cNvPr id="15" name="椭圆 14"/>
          <p:cNvSpPr/>
          <p:nvPr>
            <p:custDataLst>
              <p:tags r:id="rId3"/>
            </p:custDataLst>
          </p:nvPr>
        </p:nvSpPr>
        <p:spPr>
          <a:xfrm rot="15300000">
            <a:off x="11196955" y="177228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小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100" y="3560445"/>
            <a:ext cx="547370" cy="617220"/>
          </a:xfrm>
          <a:prstGeom prst="rect">
            <a:avLst/>
          </a:prstGeom>
        </p:spPr>
      </p:pic>
      <p:pic>
        <p:nvPicPr>
          <p:cNvPr id="24" name="图片 23" descr="LOGO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25" name="文本框 24"/>
          <p:cNvSpPr txBox="1"/>
          <p:nvPr>
            <p:custDataLst>
              <p:tags r:id="rId7"/>
            </p:custDataLst>
          </p:nvPr>
        </p:nvSpPr>
        <p:spPr>
          <a:xfrm>
            <a:off x="3736062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第八届中国开源年会</a:t>
            </a:r>
            <a:endParaRPr lang="zh-CN" altLang="en-US" sz="1200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8"/>
            </p:custDataLst>
          </p:nvPr>
        </p:nvSpPr>
        <p:spPr>
          <a:xfrm>
            <a:off x="609600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开源：川流不息、山海相映</a:t>
            </a:r>
            <a:endParaRPr lang="zh-CN" altLang="en-US" sz="1200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Picture 1" descr="资源 8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510" y="6210935"/>
            <a:ext cx="1451580" cy="54864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-998855" y="0"/>
            <a:ext cx="13190220" cy="7010400"/>
            <a:chOff x="-1573" y="0"/>
            <a:chExt cx="20772" cy="11040"/>
          </a:xfrm>
        </p:grpSpPr>
        <p:pic>
          <p:nvPicPr>
            <p:cNvPr id="33" name="Picture 32" descr="资源 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" y="0"/>
              <a:ext cx="7885" cy="7433"/>
            </a:xfrm>
            <a:prstGeom prst="rect">
              <a:avLst/>
            </a:prstGeom>
          </p:spPr>
        </p:pic>
        <p:pic>
          <p:nvPicPr>
            <p:cNvPr id="24" name="Picture 23" descr="资源 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315" y="3360"/>
              <a:ext cx="7885" cy="7433"/>
            </a:xfrm>
            <a:prstGeom prst="rect">
              <a:avLst/>
            </a:prstGeom>
          </p:spPr>
        </p:pic>
        <p:pic>
          <p:nvPicPr>
            <p:cNvPr id="16" name="图片 6" descr="山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-1573" y="9121"/>
              <a:ext cx="7056" cy="1679"/>
            </a:xfrm>
            <a:prstGeom prst="rect">
              <a:avLst/>
            </a:prstGeom>
          </p:spPr>
        </p:pic>
        <p:pic>
          <p:nvPicPr>
            <p:cNvPr id="17" name="图片 7" descr="山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5757" y="8402"/>
              <a:ext cx="3443" cy="2638"/>
            </a:xfrm>
            <a:prstGeom prst="rect">
              <a:avLst/>
            </a:prstGeom>
          </p:spPr>
        </p:pic>
      </p:grpSp>
      <p:sp>
        <p:nvSpPr>
          <p:cNvPr id="9" name="椭圆 8"/>
          <p:cNvSpPr/>
          <p:nvPr>
            <p:custDataLst>
              <p:tags r:id="rId4"/>
            </p:custDataLst>
          </p:nvPr>
        </p:nvSpPr>
        <p:spPr>
          <a:xfrm rot="5400000">
            <a:off x="7486015" y="65024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LOGO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3736062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第八届中国开源年会</a:t>
            </a:r>
            <a:endParaRPr lang="zh-CN" altLang="en-US" sz="1200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609600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开源：川流不息、山海相映</a:t>
            </a:r>
            <a:endParaRPr lang="zh-CN" altLang="en-US" sz="1200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Content Placeholder 1" descr="资源 85"/>
          <p:cNvPicPr>
            <a:picLocks noGrp="1" noChangeAspect="1"/>
          </p:cNvPicPr>
          <p:nvPr>
            <p:ph sz="half" idx="2"/>
          </p:nvPr>
        </p:nvPicPr>
        <p:blipFill>
          <a:blip r:embed="rId9"/>
          <a:stretch>
            <a:fillRect/>
          </a:stretch>
        </p:blipFill>
        <p:spPr>
          <a:xfrm>
            <a:off x="164465" y="6309360"/>
            <a:ext cx="1463040" cy="548640"/>
          </a:xfrm>
          <a:prstGeom prst="rect">
            <a:avLst/>
          </a:prstGeom>
        </p:spPr>
      </p:pic>
      <p:sp>
        <p:nvSpPr>
          <p:cNvPr id="14" name="标题 3"/>
          <p:cNvSpPr txBox="1"/>
          <p:nvPr/>
        </p:nvSpPr>
        <p:spPr>
          <a:xfrm>
            <a:off x="71755" y="381635"/>
            <a:ext cx="8033385" cy="9804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sz="40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“人人为我、我为人人”的时代</a:t>
            </a:r>
            <a:endParaRPr lang="zh-CN" altLang="en-US" i="1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352030" y="1977390"/>
            <a:ext cx="2743200" cy="2743200"/>
          </a:xfrm>
          <a:prstGeom prst="ellipse">
            <a:avLst/>
          </a:prstGeom>
          <a:solidFill>
            <a:schemeClr val="accent2"/>
          </a:solidFill>
          <a:ln w="12700" cmpd="sng">
            <a:solidFill>
              <a:schemeClr val="accent2"/>
            </a:solidFill>
            <a:prstDash val="solid"/>
          </a:ln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开源软件：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/>
            <a:r>
              <a:rPr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必由之路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Oval 6"/>
          <p:cNvSpPr/>
          <p:nvPr/>
        </p:nvSpPr>
        <p:spPr>
          <a:xfrm>
            <a:off x="3994785" y="1253490"/>
            <a:ext cx="1828800" cy="1828800"/>
          </a:xfrm>
          <a:prstGeom prst="ellipse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buClrTx/>
              <a:buSzTx/>
              <a:buFontTx/>
            </a:pPr>
            <a:r>
              <a:rPr lang="zh-CN" altLang="en-US" sz="2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软件产业高速发展</a:t>
            </a:r>
            <a:endParaRPr lang="zh-CN" altLang="en-US" sz="2400"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Oval 7"/>
          <p:cNvSpPr/>
          <p:nvPr/>
        </p:nvSpPr>
        <p:spPr>
          <a:xfrm>
            <a:off x="5356225" y="4382135"/>
            <a:ext cx="1828800" cy="1828800"/>
          </a:xfrm>
          <a:prstGeom prst="ellipse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buClrTx/>
              <a:buSzTx/>
              <a:buNone/>
            </a:pPr>
            <a:r>
              <a:rPr lang="zh-CN" altLang="en-US" sz="2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企业数字化转型</a:t>
            </a:r>
            <a:endParaRPr lang="zh-CN" altLang="en-US" sz="2400"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469005" y="4228465"/>
            <a:ext cx="1828800" cy="1828800"/>
          </a:xfrm>
          <a:prstGeom prst="ellipse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buClrTx/>
              <a:buSzTx/>
              <a:buFontTx/>
            </a:pPr>
            <a:r>
              <a:rPr lang="zh-CN" altLang="en-US" sz="2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协作模式日趋成熟</a:t>
            </a:r>
            <a:endParaRPr lang="zh-CN" altLang="en-US" sz="2400"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621280" y="2543175"/>
            <a:ext cx="1828800" cy="1828800"/>
          </a:xfrm>
          <a:prstGeom prst="ellipse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buClrTx/>
              <a:buSzTx/>
              <a:buFontTx/>
            </a:pPr>
            <a:r>
              <a:rPr lang="zh-CN" altLang="en-US" sz="2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开发环境的变化</a:t>
            </a:r>
            <a:endParaRPr lang="zh-CN" altLang="en-US" sz="2400"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</a:rPr>
              <a:t>目</a:t>
            </a:r>
            <a:r>
              <a:rPr lang="en-US" altLang="zh-CN" sz="48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</a:rPr>
              <a:t>	</a:t>
            </a:r>
            <a:r>
              <a:rPr lang="zh-CN" altLang="en-US" sz="48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</a:rPr>
              <a:t>录</a:t>
            </a:r>
            <a:endParaRPr lang="zh-CN" altLang="en-US" sz="4800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标题 3"/>
          <p:cNvSpPr txBox="1"/>
          <p:nvPr/>
        </p:nvSpPr>
        <p:spPr>
          <a:xfrm>
            <a:off x="1076960" y="1015365"/>
            <a:ext cx="297307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500" dirty="0">
                <a:solidFill>
                  <a:srgbClr val="363E7D"/>
                </a:solidFill>
                <a:latin typeface="Arial Black" panose="020B0A04020102020204" charset="0"/>
                <a:ea typeface="微软雅黑" panose="020B0503020204020204" charset="-122"/>
                <a:cs typeface="Arial Black" panose="020B0A04020102020204" charset="0"/>
              </a:rPr>
              <a:t>CONTENTS</a:t>
            </a:r>
            <a:endParaRPr lang="en-US" altLang="zh-CN" sz="1500" dirty="0">
              <a:solidFill>
                <a:srgbClr val="363E7D"/>
              </a:solidFill>
              <a:latin typeface="Arial Black" panose="020B0A04020102020204" charset="0"/>
              <a:ea typeface="微软雅黑" panose="020B0503020204020204" charset="-122"/>
              <a:cs typeface="Arial Black" panose="020B0A04020102020204" charset="0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984759" y="2108003"/>
            <a:ext cx="563054" cy="563054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副标题 13"/>
          <p:cNvSpPr txBox="1"/>
          <p:nvPr/>
        </p:nvSpPr>
        <p:spPr>
          <a:xfrm>
            <a:off x="979997" y="2201746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endParaRPr lang="en-US" altLang="zh-CN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5" name="副标题 13"/>
          <p:cNvSpPr txBox="1"/>
          <p:nvPr/>
        </p:nvSpPr>
        <p:spPr>
          <a:xfrm>
            <a:off x="1850390" y="2147570"/>
            <a:ext cx="8127365" cy="482600"/>
          </a:xfrm>
          <a:prstGeom prst="rect">
            <a:avLst/>
          </a:prstGeom>
        </p:spPr>
        <p:txBody>
          <a:bodyPr vert="horz" lIns="91440" tIns="45720" rIns="91440" bIns="45720" rtlCol="0">
            <a:scene3d>
              <a:camera prst="orthographicFront"/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ln w="9525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“人人为我、我为人人”的时代</a:t>
            </a:r>
            <a:endParaRPr lang="zh-CN" altLang="en-US" sz="3000" dirty="0">
              <a:ln w="9525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984759" y="3021557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副标题 13"/>
          <p:cNvSpPr txBox="1"/>
          <p:nvPr/>
        </p:nvSpPr>
        <p:spPr>
          <a:xfrm>
            <a:off x="979997" y="3115300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endParaRPr lang="en-US" altLang="zh-CN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4" name="副标题 13"/>
          <p:cNvSpPr txBox="1"/>
          <p:nvPr/>
        </p:nvSpPr>
        <p:spPr>
          <a:xfrm>
            <a:off x="1850390" y="3061335"/>
            <a:ext cx="6287135" cy="482600"/>
          </a:xfrm>
          <a:prstGeom prst="rect">
            <a:avLst/>
          </a:prstGeom>
        </p:spPr>
        <p:txBody>
          <a:bodyPr vert="horz" lIns="91440" tIns="45720" rIns="91440" bIns="45720" rtlCol="0">
            <a:scene3d>
              <a:camera prst="orthographicFront"/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zh-CN" altLang="en-US" sz="3000" b="1" dirty="0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984759" y="395672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副标题 13"/>
          <p:cNvSpPr txBox="1"/>
          <p:nvPr/>
        </p:nvSpPr>
        <p:spPr>
          <a:xfrm>
            <a:off x="979997" y="405046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  <a:endParaRPr lang="en-US" altLang="zh-CN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" name="副标题 13"/>
          <p:cNvSpPr txBox="1"/>
          <p:nvPr/>
        </p:nvSpPr>
        <p:spPr>
          <a:xfrm>
            <a:off x="1849120" y="3060065"/>
            <a:ext cx="6381115" cy="482600"/>
          </a:xfrm>
          <a:prstGeom prst="rect">
            <a:avLst/>
          </a:prstGeom>
        </p:spPr>
        <p:txBody>
          <a:bodyPr vert="horz" lIns="91440" tIns="45720" rIns="91440" bIns="45720" rtlCol="0">
            <a:scene3d>
              <a:camera prst="orthographicFront"/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b="1" dirty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春松客服：我们来了！</a:t>
            </a:r>
            <a:endParaRPr lang="zh-CN" altLang="en-US" sz="3000" dirty="0">
              <a:ln w="9525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0" name="副标题 13"/>
          <p:cNvSpPr txBox="1"/>
          <p:nvPr/>
        </p:nvSpPr>
        <p:spPr>
          <a:xfrm>
            <a:off x="1849120" y="3973830"/>
            <a:ext cx="5280660" cy="482600"/>
          </a:xfrm>
          <a:prstGeom prst="rect">
            <a:avLst/>
          </a:prstGeom>
        </p:spPr>
        <p:txBody>
          <a:bodyPr vert="horz" lIns="91440" tIns="45720" rIns="91440" bIns="45720" rtlCol="0">
            <a:scene3d>
              <a:camera prst="orthographicFront"/>
              <a:lightRig rig="threePt" dir="t"/>
            </a:scene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buClrTx/>
              <a:buSzTx/>
              <a:buNone/>
            </a:pPr>
            <a:r>
              <a:rPr lang="zh-CN" altLang="en-US" sz="3000" dirty="0">
                <a:ln w="9525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人人都有美好的未来</a:t>
            </a:r>
            <a:endParaRPr lang="zh-CN" altLang="en-US" sz="3000" dirty="0">
              <a:ln w="9525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1" name="图片 20" descr="人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138160" y="2495550"/>
            <a:ext cx="3727450" cy="4387215"/>
          </a:xfrm>
          <a:prstGeom prst="rect">
            <a:avLst/>
          </a:prstGeom>
        </p:spPr>
      </p:pic>
      <p:sp>
        <p:nvSpPr>
          <p:cNvPr id="15" name="椭圆 14"/>
          <p:cNvSpPr/>
          <p:nvPr>
            <p:custDataLst>
              <p:tags r:id="rId3"/>
            </p:custDataLst>
          </p:nvPr>
        </p:nvSpPr>
        <p:spPr>
          <a:xfrm rot="15300000">
            <a:off x="11196955" y="177228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 descr="小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100" y="3560445"/>
            <a:ext cx="547370" cy="617220"/>
          </a:xfrm>
          <a:prstGeom prst="rect">
            <a:avLst/>
          </a:prstGeom>
        </p:spPr>
      </p:pic>
      <p:pic>
        <p:nvPicPr>
          <p:cNvPr id="24" name="图片 23" descr="LOGO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25" name="文本框 24"/>
          <p:cNvSpPr txBox="1"/>
          <p:nvPr>
            <p:custDataLst>
              <p:tags r:id="rId7"/>
            </p:custDataLst>
          </p:nvPr>
        </p:nvSpPr>
        <p:spPr>
          <a:xfrm>
            <a:off x="3736062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第八届中国开源年会</a:t>
            </a:r>
            <a:endParaRPr lang="zh-CN" altLang="en-US" sz="1200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8"/>
            </p:custDataLst>
          </p:nvPr>
        </p:nvSpPr>
        <p:spPr>
          <a:xfrm>
            <a:off x="609600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开源：川流不息、山海相映</a:t>
            </a:r>
            <a:endParaRPr lang="zh-CN" altLang="en-US" sz="1200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Picture 1" descr="资源 8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510" y="6210935"/>
            <a:ext cx="1451580" cy="54864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-998855" y="0"/>
            <a:ext cx="13190220" cy="7010400"/>
            <a:chOff x="-1573" y="0"/>
            <a:chExt cx="20772" cy="11040"/>
          </a:xfrm>
        </p:grpSpPr>
        <p:pic>
          <p:nvPicPr>
            <p:cNvPr id="33" name="Picture 32" descr="资源 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" y="0"/>
              <a:ext cx="7885" cy="7433"/>
            </a:xfrm>
            <a:prstGeom prst="rect">
              <a:avLst/>
            </a:prstGeom>
          </p:spPr>
        </p:pic>
        <p:pic>
          <p:nvPicPr>
            <p:cNvPr id="24" name="Picture 23" descr="资源 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315" y="3360"/>
              <a:ext cx="7885" cy="7433"/>
            </a:xfrm>
            <a:prstGeom prst="rect">
              <a:avLst/>
            </a:prstGeom>
          </p:spPr>
        </p:pic>
        <p:pic>
          <p:nvPicPr>
            <p:cNvPr id="4" name="图片 6" descr="山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-1573" y="9121"/>
              <a:ext cx="7056" cy="1679"/>
            </a:xfrm>
            <a:prstGeom prst="rect">
              <a:avLst/>
            </a:prstGeom>
          </p:spPr>
        </p:pic>
        <p:pic>
          <p:nvPicPr>
            <p:cNvPr id="11" name="图片 7" descr="山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5757" y="8402"/>
              <a:ext cx="3443" cy="263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>
            <p:custDataLst>
              <p:tags r:id="rId4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标题 3"/>
          <p:cNvSpPr txBox="1"/>
          <p:nvPr/>
        </p:nvSpPr>
        <p:spPr>
          <a:xfrm>
            <a:off x="979805" y="419100"/>
            <a:ext cx="8033385" cy="980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sz="40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我们是谁？</a:t>
            </a:r>
            <a:endParaRPr lang="zh-CN" altLang="en-US" sz="48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440180"/>
            <a:ext cx="10515600" cy="4351338"/>
          </a:xfrm>
        </p:spPr>
        <p:txBody>
          <a:bodyPr/>
          <a:lstStyle/>
          <a:p>
            <a:pPr marL="0" lvl="0" indent="0" algn="l">
              <a:lnSpc>
                <a:spcPct val="150000"/>
              </a:lnSpc>
              <a:buClrTx/>
              <a:buSzTx/>
              <a:buNone/>
            </a:pPr>
            <a:r>
              <a:rPr lang="en-US" altLang="zh-CN" sz="2000" i="1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2000" i="1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2018 年，因为做机器人客服的缘故，我发现</a:t>
            </a:r>
            <a:r>
              <a:rPr lang="zh-CN" altLang="en-US" i="1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中国的客服系统厂商都很封闭！</a:t>
            </a:r>
            <a:r>
              <a:rPr lang="zh-CN" altLang="en-US" sz="2000" i="1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接入智能对话机器人基本上都是由厂商自己实现，这么封闭也导致用户体验很差。进一步的调研，证明</a:t>
            </a:r>
            <a:r>
              <a:rPr lang="zh-CN" altLang="en-US" i="1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不足 10% 的中国企业上线智能客服系统，</a:t>
            </a:r>
            <a:r>
              <a:rPr lang="zh-CN" altLang="en-US" sz="2000" i="1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主流的客服系统方案，是 </a:t>
            </a:r>
            <a:r>
              <a:rPr lang="zh-CN" altLang="en-US" i="1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SaaS 和闭源</a:t>
            </a:r>
            <a:r>
              <a:rPr lang="zh-CN" altLang="en-US" sz="2000" i="1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商业软件，都存在不能</a:t>
            </a:r>
            <a:r>
              <a:rPr lang="zh-CN" altLang="en-US" i="1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定制、</a:t>
            </a:r>
            <a:r>
              <a:rPr lang="zh-CN" altLang="en-US" sz="2000" i="1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长期使用</a:t>
            </a:r>
            <a:r>
              <a:rPr lang="zh-CN" altLang="en-US" i="1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价格贵</a:t>
            </a:r>
            <a:r>
              <a:rPr lang="zh-CN" altLang="en-US" sz="2000" i="1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的问题。于是，我在华夏春松推出了开源的客服系统 - 春松客服，并相信公元 2032 年内，1000 万企业上线开源客服系统。</a:t>
            </a:r>
            <a:r>
              <a:rPr lang="en-US" altLang="zh-CN" sz="2000" i="1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endParaRPr lang="en-US" altLang="zh-CN" sz="2000" i="1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lvl="0" indent="0" algn="r">
              <a:lnSpc>
                <a:spcPct val="150000"/>
              </a:lnSpc>
              <a:buClrTx/>
              <a:buSzTx/>
              <a:buNone/>
            </a:pPr>
            <a:r>
              <a:rPr lang="en-US" altLang="zh-CN" sz="20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 </a:t>
            </a:r>
            <a:r>
              <a:rPr lang="zh-CN" altLang="en-US" sz="20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春松客服总工，王海良</a:t>
            </a:r>
            <a:endParaRPr lang="zh-CN" altLang="en-US" sz="20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>
              <a:lnSpc>
                <a:spcPct val="150000"/>
              </a:lnSpc>
            </a:pPr>
            <a:endParaRPr lang="zh-CN" altLang="en-US" sz="20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椭圆 18"/>
          <p:cNvSpPr/>
          <p:nvPr>
            <p:custDataLst>
              <p:tags r:id="rId5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6"/>
            </p:custDataLst>
          </p:nvPr>
        </p:nvSpPr>
        <p:spPr>
          <a:xfrm rot="5400000">
            <a:off x="7486015" y="65024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LOGO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3736062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第八届中国开源年会</a:t>
            </a:r>
            <a:endParaRPr lang="zh-CN" altLang="en-US" sz="1200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609600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开源：川流不息、山海相映</a:t>
            </a:r>
            <a:endParaRPr lang="zh-CN" altLang="en-US" sz="1200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Content Placeholder 1" descr="资源 85"/>
          <p:cNvPicPr>
            <a:picLocks noGrp="1" noChangeAspect="1"/>
          </p:cNvPicPr>
          <p:nvPr>
            <p:ph sz="half" idx="2"/>
          </p:nvPr>
        </p:nvPicPr>
        <p:blipFill>
          <a:blip r:embed="rId11"/>
          <a:stretch>
            <a:fillRect/>
          </a:stretch>
        </p:blipFill>
        <p:spPr>
          <a:xfrm>
            <a:off x="216535" y="6309360"/>
            <a:ext cx="1463040" cy="548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-998855" y="0"/>
            <a:ext cx="13190220" cy="7010400"/>
            <a:chOff x="-1573" y="0"/>
            <a:chExt cx="20772" cy="11040"/>
          </a:xfrm>
        </p:grpSpPr>
        <p:pic>
          <p:nvPicPr>
            <p:cNvPr id="33" name="Picture 32" descr="资源 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" y="0"/>
              <a:ext cx="7885" cy="7433"/>
            </a:xfrm>
            <a:prstGeom prst="rect">
              <a:avLst/>
            </a:prstGeom>
          </p:spPr>
        </p:pic>
        <p:pic>
          <p:nvPicPr>
            <p:cNvPr id="24" name="Picture 23" descr="资源 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315" y="3360"/>
              <a:ext cx="7885" cy="7433"/>
            </a:xfrm>
            <a:prstGeom prst="rect">
              <a:avLst/>
            </a:prstGeom>
          </p:spPr>
        </p:pic>
        <p:pic>
          <p:nvPicPr>
            <p:cNvPr id="13" name="图片 6" descr="山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-1573" y="9121"/>
              <a:ext cx="7056" cy="1679"/>
            </a:xfrm>
            <a:prstGeom prst="rect">
              <a:avLst/>
            </a:prstGeom>
          </p:spPr>
        </p:pic>
        <p:pic>
          <p:nvPicPr>
            <p:cNvPr id="14" name="图片 7" descr="山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5757" y="8402"/>
              <a:ext cx="3443" cy="2638"/>
            </a:xfrm>
            <a:prstGeom prst="rect">
              <a:avLst/>
            </a:prstGeom>
          </p:spPr>
        </p:pic>
      </p:grpSp>
      <p:sp>
        <p:nvSpPr>
          <p:cNvPr id="23" name="标题 3"/>
          <p:cNvSpPr txBox="1"/>
          <p:nvPr/>
        </p:nvSpPr>
        <p:spPr>
          <a:xfrm>
            <a:off x="979805" y="419100"/>
            <a:ext cx="8033385" cy="980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sz="40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客户服务系统</a:t>
            </a:r>
            <a:endParaRPr lang="zh-CN" altLang="en-US" sz="48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73533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CN" altLang="en-US" b="1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矛盾：</a:t>
            </a: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传统客服系统不断演进</a:t>
            </a:r>
            <a:r>
              <a:rPr lang="en-US" altLang="zh-CN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v.s. </a:t>
            </a: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低客服系统市场渗透率</a:t>
            </a:r>
            <a:endParaRPr lang="zh-CN" altLang="en-US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椭圆 18"/>
          <p:cNvSpPr/>
          <p:nvPr>
            <p:custDataLst>
              <p:tags r:id="rId4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5"/>
            </p:custDataLst>
          </p:nvPr>
        </p:nvSpPr>
        <p:spPr>
          <a:xfrm rot="5400000">
            <a:off x="7486015" y="65024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>
            <p:custDataLst>
              <p:tags r:id="rId6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LOGO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3736062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第八届中国开源年会</a:t>
            </a:r>
            <a:endParaRPr lang="zh-CN" altLang="en-US" sz="1200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609600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开源：川流不息、山海相映</a:t>
            </a:r>
            <a:endParaRPr lang="zh-CN" altLang="en-US" sz="1200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内容占位符 2"/>
          <p:cNvSpPr>
            <a:spLocks noGrp="1"/>
          </p:cNvSpPr>
          <p:nvPr>
            <p:custDataLst>
              <p:tags r:id="rId11"/>
            </p:custDataLst>
          </p:nvPr>
        </p:nvSpPr>
        <p:spPr>
          <a:xfrm>
            <a:off x="509270" y="2693035"/>
            <a:ext cx="5013325" cy="3098165"/>
          </a:xfrm>
          <a:prstGeom prst="rect">
            <a:avLst/>
          </a:prstGeom>
        </p:spPr>
        <p:txBody>
          <a:bodyPr vert="horz" lIns="91440" tIns="45720" rIns="91440" bIns="45720" rtlCol="0">
            <a:normAutofit fontScale="9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传统客服</a:t>
            </a:r>
            <a:r>
              <a:rPr lang="en-US" altLang="zh-CN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- </a:t>
            </a: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在线客服</a:t>
            </a:r>
            <a:r>
              <a:rPr lang="en-US" altLang="zh-CN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- </a:t>
            </a: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人工智能</a:t>
            </a:r>
            <a:endParaRPr lang="zh-CN" altLang="en-US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2">
              <a:lnSpc>
                <a:spcPct val="150000"/>
              </a:lnSpc>
            </a:pP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由单一系统简单场景向综合场景演进</a:t>
            </a:r>
            <a:endParaRPr lang="zh-CN" altLang="en-US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2">
              <a:lnSpc>
                <a:spcPct val="150000"/>
              </a:lnSpc>
            </a:pP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客户感知和效率持续提高；</a:t>
            </a:r>
            <a:endParaRPr lang="zh-CN" altLang="en-US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2">
              <a:lnSpc>
                <a:spcPct val="150000"/>
              </a:lnSpc>
            </a:pP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网络、系统、软件的持续发展支持不断向</a:t>
            </a:r>
            <a:r>
              <a:rPr lang="zh-CN" altLang="en-US" sz="3110" b="1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智能化</a:t>
            </a:r>
            <a:r>
              <a:rPr lang="zh-CN" altLang="en-US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迈进；</a:t>
            </a:r>
            <a:endParaRPr lang="zh-CN" altLang="en-US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>
              <a:lnSpc>
                <a:spcPct val="150000"/>
              </a:lnSpc>
            </a:pPr>
            <a:endParaRPr lang="zh-CN" altLang="en-US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4" name="内容占位符 2"/>
          <p:cNvSpPr>
            <a:spLocks noGrp="1"/>
          </p:cNvSpPr>
          <p:nvPr>
            <p:custDataLst>
              <p:tags r:id="rId12"/>
            </p:custDataLst>
          </p:nvPr>
        </p:nvSpPr>
        <p:spPr>
          <a:xfrm>
            <a:off x="5810885" y="2693035"/>
            <a:ext cx="5361305" cy="3098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r>
              <a:rPr lang="en-US" altLang="zh-CN" sz="22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2021 年，客服系统市场规模：总量 CN¥340 亿，实际渗透率仅为 13 %</a:t>
            </a:r>
            <a:endParaRPr lang="en-US" altLang="zh-CN" sz="22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1">
              <a:lnSpc>
                <a:spcPct val="150000"/>
              </a:lnSpc>
            </a:pPr>
            <a:r>
              <a:rPr lang="en-US" altLang="zh-CN" sz="22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渗透率低</a:t>
            </a:r>
            <a:r>
              <a:rPr lang="zh-CN" altLang="en-US" sz="22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：</a:t>
            </a:r>
            <a:r>
              <a:rPr lang="en-US" altLang="zh-CN" sz="2800" b="1" u="sng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定制，成本</a:t>
            </a:r>
            <a:endParaRPr lang="en-US" altLang="zh-CN" sz="22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>
              <a:lnSpc>
                <a:spcPct val="150000"/>
              </a:lnSpc>
            </a:pPr>
            <a:endParaRPr lang="en-US" altLang="zh-CN" sz="22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1" name="Content Placeholder 10" descr="资源 85"/>
          <p:cNvPicPr>
            <a:picLocks noGrp="1" noChangeAspect="1"/>
          </p:cNvPicPr>
          <p:nvPr>
            <p:ph sz="half" idx="2"/>
          </p:nvPr>
        </p:nvPicPr>
        <p:blipFill>
          <a:blip r:embed="rId13"/>
          <a:stretch>
            <a:fillRect/>
          </a:stretch>
        </p:blipFill>
        <p:spPr>
          <a:xfrm>
            <a:off x="158115" y="6309360"/>
            <a:ext cx="1463040" cy="54864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7938135" y="2771775"/>
            <a:ext cx="2743200" cy="2743200"/>
          </a:xfrm>
          <a:prstGeom prst="ellipse">
            <a:avLst/>
          </a:prstGeom>
        </p:spPr>
        <p:style>
          <a:lnRef idx="2">
            <a:schemeClr val="accent4"/>
          </a:lnRef>
          <a:fillRef idx="2">
            <a:schemeClr val="accent4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2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灵活定制</a:t>
            </a:r>
            <a:endParaRPr lang="zh-CN" altLang="en-US" sz="2400"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2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成本</a:t>
            </a:r>
            <a:endParaRPr lang="zh-CN" altLang="en-US" sz="2400"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2400" b="1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效率</a:t>
            </a:r>
            <a:endParaRPr lang="zh-CN" altLang="en-US" sz="2400" b="1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-998855" y="0"/>
            <a:ext cx="13190220" cy="7010400"/>
            <a:chOff x="-1573" y="0"/>
            <a:chExt cx="20772" cy="11040"/>
          </a:xfrm>
        </p:grpSpPr>
        <p:pic>
          <p:nvPicPr>
            <p:cNvPr id="33" name="Picture 32" descr="资源 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" y="0"/>
              <a:ext cx="7885" cy="7433"/>
            </a:xfrm>
            <a:prstGeom prst="rect">
              <a:avLst/>
            </a:prstGeom>
          </p:spPr>
        </p:pic>
        <p:pic>
          <p:nvPicPr>
            <p:cNvPr id="24" name="Picture 23" descr="资源 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315" y="3360"/>
              <a:ext cx="7885" cy="7433"/>
            </a:xfrm>
            <a:prstGeom prst="rect">
              <a:avLst/>
            </a:prstGeom>
          </p:spPr>
        </p:pic>
        <p:pic>
          <p:nvPicPr>
            <p:cNvPr id="4" name="图片 6" descr="山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-1573" y="9121"/>
              <a:ext cx="7056" cy="1679"/>
            </a:xfrm>
            <a:prstGeom prst="rect">
              <a:avLst/>
            </a:prstGeom>
          </p:spPr>
        </p:pic>
        <p:pic>
          <p:nvPicPr>
            <p:cNvPr id="11" name="图片 7" descr="山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5757" y="8402"/>
              <a:ext cx="3443" cy="2638"/>
            </a:xfrm>
            <a:prstGeom prst="rect">
              <a:avLst/>
            </a:prstGeom>
          </p:spPr>
        </p:pic>
      </p:grpSp>
      <p:sp>
        <p:nvSpPr>
          <p:cNvPr id="23" name="标题 3"/>
          <p:cNvSpPr txBox="1"/>
          <p:nvPr/>
        </p:nvSpPr>
        <p:spPr>
          <a:xfrm>
            <a:off x="979805" y="419100"/>
            <a:ext cx="8033385" cy="980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sz="40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客户服务系统</a:t>
            </a:r>
            <a:endParaRPr lang="zh-CN" altLang="en-US" sz="48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7960360" cy="4351655"/>
          </a:xfrm>
        </p:spPr>
        <p:txBody>
          <a:bodyPr>
            <a:normAutofit/>
          </a:bodyPr>
          <a:lstStyle/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sz="28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春松客服从在线场景、增强场景向综合</a:t>
            </a:r>
            <a:r>
              <a:rPr lang="zh-CN" altLang="en-US" b="1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智能场景</a:t>
            </a:r>
            <a:r>
              <a:rPr lang="zh-CN" altLang="en-US" sz="28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推进</a:t>
            </a:r>
            <a:endParaRPr lang="zh-CN" altLang="en-US" sz="28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>
              <a:lnSpc>
                <a:spcPct val="150000"/>
              </a:lnSpc>
              <a:buClrTx/>
              <a:buSzTx/>
            </a:pPr>
            <a:r>
              <a:rPr lang="zh-CN" altLang="en-US" sz="28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打破传统客服软件发展模式，探索企业，个人，开源社区</a:t>
            </a:r>
            <a:r>
              <a:rPr lang="zh-CN" altLang="en-US" sz="2800" b="1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共赢之路</a:t>
            </a:r>
            <a:endParaRPr lang="zh-CN" altLang="en-US" sz="2800" b="1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0">
              <a:lnSpc>
                <a:spcPct val="150000"/>
              </a:lnSpc>
            </a:pPr>
            <a:endParaRPr lang="zh-CN" altLang="en-US" b="1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9" name="椭圆 18"/>
          <p:cNvSpPr/>
          <p:nvPr>
            <p:custDataLst>
              <p:tags r:id="rId4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5"/>
            </p:custDataLst>
          </p:nvPr>
        </p:nvSpPr>
        <p:spPr>
          <a:xfrm rot="5400000">
            <a:off x="7486015" y="65024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>
            <p:custDataLst>
              <p:tags r:id="rId6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LOGO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3736062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第八届中国开源年会</a:t>
            </a:r>
            <a:endParaRPr lang="zh-CN" altLang="en-US" sz="1200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609600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开源：川流不息、山海相映</a:t>
            </a:r>
            <a:endParaRPr lang="zh-CN" altLang="en-US" sz="1200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2" name="Content Placeholder 1" descr="资源 85"/>
          <p:cNvPicPr>
            <a:picLocks noGrp="1" noChangeAspect="1"/>
          </p:cNvPicPr>
          <p:nvPr>
            <p:ph sz="half" idx="2"/>
          </p:nvPr>
        </p:nvPicPr>
        <p:blipFill>
          <a:blip r:embed="rId11"/>
          <a:stretch>
            <a:fillRect/>
          </a:stretch>
        </p:blipFill>
        <p:spPr>
          <a:xfrm>
            <a:off x="130810" y="6303645"/>
            <a:ext cx="1463040" cy="548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-998855" y="10795"/>
            <a:ext cx="13190220" cy="7010400"/>
            <a:chOff x="-1573" y="0"/>
            <a:chExt cx="20772" cy="11040"/>
          </a:xfrm>
        </p:grpSpPr>
        <p:pic>
          <p:nvPicPr>
            <p:cNvPr id="33" name="Picture 32" descr="资源 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" y="0"/>
              <a:ext cx="7885" cy="7433"/>
            </a:xfrm>
            <a:prstGeom prst="rect">
              <a:avLst/>
            </a:prstGeom>
          </p:spPr>
        </p:pic>
        <p:pic>
          <p:nvPicPr>
            <p:cNvPr id="24" name="Picture 23" descr="资源 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315" y="3360"/>
              <a:ext cx="7885" cy="7433"/>
            </a:xfrm>
            <a:prstGeom prst="rect">
              <a:avLst/>
            </a:prstGeom>
          </p:spPr>
        </p:pic>
        <p:pic>
          <p:nvPicPr>
            <p:cNvPr id="3" name="图片 6" descr="山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-1573" y="9121"/>
              <a:ext cx="7056" cy="1679"/>
            </a:xfrm>
            <a:prstGeom prst="rect">
              <a:avLst/>
            </a:prstGeom>
          </p:spPr>
        </p:pic>
        <p:pic>
          <p:nvPicPr>
            <p:cNvPr id="13" name="图片 7" descr="山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5757" y="8402"/>
              <a:ext cx="3443" cy="2638"/>
            </a:xfrm>
            <a:prstGeom prst="rect">
              <a:avLst/>
            </a:prstGeom>
          </p:spPr>
        </p:pic>
      </p:grpSp>
      <p:sp>
        <p:nvSpPr>
          <p:cNvPr id="23" name="标题 3"/>
          <p:cNvSpPr txBox="1"/>
          <p:nvPr/>
        </p:nvSpPr>
        <p:spPr>
          <a:xfrm>
            <a:off x="979805" y="419100"/>
            <a:ext cx="8033385" cy="980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sz="4000" b="1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我们的实践</a:t>
            </a:r>
            <a:endParaRPr lang="zh-CN" altLang="en-US" sz="48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椭圆 18"/>
          <p:cNvSpPr/>
          <p:nvPr>
            <p:custDataLst>
              <p:tags r:id="rId4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5"/>
            </p:custDataLst>
          </p:nvPr>
        </p:nvSpPr>
        <p:spPr>
          <a:xfrm rot="5400000">
            <a:off x="7486015" y="65024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>
            <p:custDataLst>
              <p:tags r:id="rId6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LOGO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9"/>
            </p:custDataLst>
          </p:nvPr>
        </p:nvSpPr>
        <p:spPr>
          <a:xfrm>
            <a:off x="3736062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第八届中国开源年会</a:t>
            </a:r>
            <a:endParaRPr lang="zh-CN" altLang="en-US" sz="1200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609600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开源：川流不息、山海相映</a:t>
            </a:r>
            <a:endParaRPr lang="zh-CN" altLang="en-US" sz="1200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85945"/>
          </a:xfr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  <a:spcBef>
                <a:spcPts val="500"/>
              </a:spcBef>
              <a:buClrTx/>
              <a:buSzTx/>
            </a:pPr>
            <a:r>
              <a:rPr lang="zh-CN" altLang="en-US" sz="24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社区道德委员会</a:t>
            </a:r>
            <a:endParaRPr lang="zh-CN" altLang="en-US" sz="24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  <a:spcBef>
                <a:spcPts val="500"/>
              </a:spcBef>
              <a:buClrTx/>
              <a:buSzTx/>
            </a:pPr>
            <a:r>
              <a:rPr lang="zh-CN" altLang="en-US" sz="2400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技术委员会</a:t>
            </a:r>
            <a:endParaRPr lang="zh-CN" altLang="en-US" sz="24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1" algn="l">
              <a:lnSpc>
                <a:spcPct val="15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055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总工程师</a:t>
            </a:r>
            <a:endParaRPr lang="zh-CN" altLang="en-US" sz="2055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1" algn="l">
              <a:lnSpc>
                <a:spcPct val="15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055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产品经理</a:t>
            </a:r>
            <a:endParaRPr lang="zh-CN" altLang="en-US" sz="2055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1" algn="l">
              <a:lnSpc>
                <a:spcPct val="15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055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业务专家</a:t>
            </a:r>
            <a:endParaRPr lang="zh-CN" altLang="en-US" sz="2055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1" algn="l">
              <a:lnSpc>
                <a:spcPct val="15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055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技术专家</a:t>
            </a:r>
            <a:endParaRPr lang="zh-CN" altLang="en-US" sz="2055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1" algn="l">
              <a:lnSpc>
                <a:spcPct val="150000"/>
              </a:lnSpc>
              <a:spcBef>
                <a:spcPts val="5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2055" dirty="0">
                <a:solidFill>
                  <a:srgbClr val="44518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质量保证负责人</a:t>
            </a:r>
            <a:endParaRPr lang="zh-CN" altLang="en-US" sz="2055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4800" dirty="0">
              <a:solidFill>
                <a:srgbClr val="445185"/>
              </a:solidFill>
              <a:latin typeface="微软雅黑" panose="020B0503020204020204" charset="-122"/>
              <a:ea typeface="微软雅黑" panose="020B0503020204020204" charset="-122"/>
              <a:cs typeface="+mj-cs"/>
            </a:endParaRPr>
          </a:p>
        </p:txBody>
      </p:sp>
      <p:pic>
        <p:nvPicPr>
          <p:cNvPr id="2" name="Content Placeholder 1" descr="资源 85"/>
          <p:cNvPicPr>
            <a:picLocks noGrp="1" noChangeAspect="1"/>
          </p:cNvPicPr>
          <p:nvPr>
            <p:ph sz="half" idx="2"/>
          </p:nvPr>
        </p:nvPicPr>
        <p:blipFill>
          <a:blip r:embed="rId11"/>
          <a:stretch>
            <a:fillRect/>
          </a:stretch>
        </p:blipFill>
        <p:spPr>
          <a:xfrm>
            <a:off x="180975" y="6304915"/>
            <a:ext cx="1463040" cy="548640"/>
          </a:xfrm>
          <a:prstGeom prst="rect">
            <a:avLst/>
          </a:prstGeom>
        </p:spPr>
      </p:pic>
      <p:sp>
        <p:nvSpPr>
          <p:cNvPr id="37" name="Text Box 36"/>
          <p:cNvSpPr txBox="1"/>
          <p:nvPr/>
        </p:nvSpPr>
        <p:spPr>
          <a:xfrm>
            <a:off x="979805" y="1207135"/>
            <a:ext cx="6607175" cy="58356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buClrTx/>
              <a:buSzTx/>
              <a:buFontTx/>
            </a:pPr>
            <a:r>
              <a:rPr lang="en-US" altLang="zh-CN" sz="400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 </a:t>
            </a:r>
            <a:r>
              <a:rPr lang="zh-CN" sz="400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确保质量、运营持续稳定，不断提高效率</a:t>
            </a:r>
            <a:endParaRPr lang="zh-CN" altLang="en-US" sz="4800" dirty="0">
              <a:solidFill>
                <a:srgbClr val="363E7D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5" name="图片 5"/>
          <p:cNvPicPr>
            <a:picLocks noGrp="1" noChangeAspect="1"/>
          </p:cNvPicPr>
          <p:nvPr/>
        </p:nvPicPr>
        <p:blipFill>
          <a:blip r:embed="rId12">
            <a:alphaModFix amt="79000"/>
          </a:blip>
          <a:stretch>
            <a:fillRect/>
          </a:stretch>
        </p:blipFill>
        <p:spPr>
          <a:xfrm>
            <a:off x="7310755" y="2820035"/>
            <a:ext cx="3755390" cy="3382645"/>
          </a:xfrm>
          <a:prstGeom prst="rect">
            <a:avLst/>
          </a:prstGeom>
          <a:ln w="12700" cmpd="sng">
            <a:solidFill>
              <a:srgbClr val="FFC000"/>
            </a:solidFill>
            <a:prstDash val="solid"/>
          </a:ln>
        </p:spPr>
      </p:pic>
      <p:pic>
        <p:nvPicPr>
          <p:cNvPr id="2050" name="Picture 2" descr="file"/>
          <p:cNvPicPr>
            <a:picLocks noChangeAspect="1" noChangeArrowheads="1"/>
          </p:cNvPicPr>
          <p:nvPr/>
        </p:nvPicPr>
        <p:blipFill>
          <a:blip r:embed="rId13" cstate="print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25" y="1790700"/>
            <a:ext cx="3625850" cy="2662555"/>
          </a:xfrm>
          <a:prstGeom prst="rect">
            <a:avLst/>
          </a:prstGeom>
          <a:noFill/>
          <a:ln w="12700" cmpd="sng">
            <a:solidFill>
              <a:srgbClr val="FFC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PP_MARK_KEY" val="37ef33ad-325e-480b-bfea-46684073dd51"/>
  <p:tag name="COMMONDATA" val="eyJoZGlkIjoiMGQ3ODQ0NWYwNDczOTg0NWY5MTFjN2VhMmRmNjZmMGMifQ=="/>
  <p:tag name="commondata" val="eyJoZGlkIjoiNTMxZDk1ZWEyMTI3MTg4NzM3NTAzNGQzN2RlZWIxZmIifQ==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2221</Words>
  <Application>WPS Presentation</Application>
  <PresentationFormat>宽屏</PresentationFormat>
  <Paragraphs>325</Paragraphs>
  <Slides>19</Slides>
  <Notes>5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2" baseType="lpstr">
      <vt:lpstr>Arial</vt:lpstr>
      <vt:lpstr>宋体</vt:lpstr>
      <vt:lpstr>Wingdings</vt:lpstr>
      <vt:lpstr>微软雅黑</vt:lpstr>
      <vt:lpstr>Arial Black</vt:lpstr>
      <vt:lpstr>Times New Roman</vt:lpstr>
      <vt:lpstr>阿里巴巴普惠体 R</vt:lpstr>
      <vt:lpstr>等线</vt:lpstr>
      <vt:lpstr>Arial Unicode MS</vt:lpstr>
      <vt:lpstr>等线 Light</vt:lpstr>
      <vt:lpstr>Calibri</vt:lpstr>
      <vt:lpstr>Raleway</vt:lpstr>
      <vt:lpstr>Office 主题​​</vt:lpstr>
      <vt:lpstr>PowerPoint 演示文稿</vt:lpstr>
      <vt:lpstr>第八届中国开源年会  软件行业新浪潮： 春松客服开源探索实践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第七届中国开源年会 通用PPT模板</dc:title>
  <dc:creator>Teatee Grace</dc:creator>
  <cp:lastModifiedBy>qch1777</cp:lastModifiedBy>
  <cp:revision>162</cp:revision>
  <dcterms:created xsi:type="dcterms:W3CDTF">2022-06-28T09:26:00Z</dcterms:created>
  <dcterms:modified xsi:type="dcterms:W3CDTF">2023-10-24T10:35:24Z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2438F5887C9541BF93D12D9A87794905_12</vt:lpwstr>
  </property>
  <property fmtid="{D5CDD505-2E9C-101B-9397-08002B2CF9AE}" pid="3" name="KSOProductBuildVer">
    <vt:lpwstr>1033-12.2.0.13266</vt:lpwstr>
  </property>
</Properties>
</file>