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3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867" r:id="rId3"/>
    <p:sldId id="858" r:id="rId4"/>
    <p:sldId id="258" r:id="rId5"/>
    <p:sldId id="856" r:id="rId6"/>
    <p:sldId id="861" r:id="rId7"/>
    <p:sldId id="851" r:id="rId8"/>
    <p:sldId id="868" r:id="rId9"/>
    <p:sldId id="864" r:id="rId10"/>
    <p:sldId id="862" r:id="rId11"/>
    <p:sldId id="863" r:id="rId12"/>
    <p:sldId id="854" r:id="rId13"/>
    <p:sldId id="853" r:id="rId14"/>
    <p:sldId id="850" r:id="rId15"/>
    <p:sldId id="859" r:id="rId16"/>
    <p:sldId id="852" r:id="rId17"/>
    <p:sldId id="846" r:id="rId18"/>
    <p:sldId id="865" r:id="rId19"/>
    <p:sldId id="849" r:id="rId20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185"/>
    <a:srgbClr val="A5D7F2"/>
    <a:srgbClr val="FFE5CB"/>
    <a:srgbClr val="6EAAC6"/>
    <a:srgbClr val="5AB0D8"/>
    <a:srgbClr val="36A9E3"/>
    <a:srgbClr val="B7DFF4"/>
    <a:srgbClr val="3B87B0"/>
    <a:srgbClr val="FFF0E1"/>
    <a:srgbClr val="FFD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>
        <p:scale>
          <a:sx n="100" d="100"/>
          <a:sy n="100" d="100"/>
        </p:scale>
        <p:origin x="474" y="13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C20CB-3250-4EB1-88FD-D95887C63C53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F1ADF-B09C-4EA2-B027-1DD176C989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84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30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563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9.xml"/><Relationship Id="rId7" Type="http://schemas.openxmlformats.org/officeDocument/2006/relationships/image" Target="../media/image2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9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8.xml"/><Relationship Id="rId7" Type="http://schemas.openxmlformats.org/officeDocument/2006/relationships/image" Target="../media/image6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tags" Target="../tags/tag32.xml"/><Relationship Id="rId18" Type="http://schemas.openxmlformats.org/officeDocument/2006/relationships/image" Target="../media/image6.png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tags" Target="../tags/tag31.xml"/><Relationship Id="rId17" Type="http://schemas.openxmlformats.org/officeDocument/2006/relationships/image" Target="../media/image2.png"/><Relationship Id="rId2" Type="http://schemas.openxmlformats.org/officeDocument/2006/relationships/tags" Target="../tags/tag21.xml"/><Relationship Id="rId16" Type="http://schemas.openxmlformats.org/officeDocument/2006/relationships/image" Target="../media/image5.png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5" Type="http://schemas.openxmlformats.org/officeDocument/2006/relationships/tags" Target="../tags/tag24.xml"/><Relationship Id="rId15" Type="http://schemas.openxmlformats.org/officeDocument/2006/relationships/image" Target="../media/image10.png"/><Relationship Id="rId10" Type="http://schemas.openxmlformats.org/officeDocument/2006/relationships/tags" Target="../tags/tag29.xml"/><Relationship Id="rId19" Type="http://schemas.openxmlformats.org/officeDocument/2006/relationships/image" Target="../media/image7.png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756920" y="2160905"/>
            <a:ext cx="6134735" cy="1325880"/>
          </a:xfrm>
        </p:spPr>
        <p:txBody>
          <a:bodyPr/>
          <a:lstStyle>
            <a:lvl1pPr>
              <a:def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r>
              <a:rPr lang="zh-CN" altLang="en-US"/>
              <a:t>单击此处编辑</a:t>
            </a:r>
            <a:br>
              <a:rPr lang="zh-CN" altLang="en-US"/>
            </a:br>
            <a:r>
              <a:rPr lang="zh-CN" altLang="en-US"/>
              <a:t>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8200" y="534670"/>
            <a:ext cx="1807845" cy="608965"/>
          </a:xfrm>
          <a:prstGeom prst="rect">
            <a:avLst/>
          </a:prstGeom>
        </p:spPr>
      </p:pic>
      <p:sp>
        <p:nvSpPr>
          <p:cNvPr id="6" name="副标题 5"/>
          <p:cNvSpPr>
            <a:spLocks noGrp="1"/>
          </p:cNvSpPr>
          <p:nvPr>
            <p:ph type="subTitle" idx="1"/>
          </p:nvPr>
        </p:nvSpPr>
        <p:spPr>
          <a:xfrm>
            <a:off x="756920" y="3779520"/>
            <a:ext cx="6135370" cy="866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4">
            <a:alphaModFix amt="23000"/>
          </a:blip>
          <a:stretch>
            <a:fillRect/>
          </a:stretch>
        </p:blipFill>
        <p:spPr>
          <a:xfrm>
            <a:off x="3669665" y="-635"/>
            <a:ext cx="8421370" cy="6858000"/>
          </a:xfrm>
          <a:prstGeom prst="rect">
            <a:avLst/>
          </a:prstGeom>
        </p:spPr>
      </p:pic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38160" y="2495550"/>
            <a:ext cx="3727450" cy="4387215"/>
          </a:xfrm>
          <a:prstGeom prst="rect">
            <a:avLst/>
          </a:prstGeom>
        </p:spPr>
      </p:pic>
      <p:sp>
        <p:nvSpPr>
          <p:cNvPr id="8" name="内容占位符 7"/>
          <p:cNvSpPr>
            <a:spLocks noGrp="1"/>
          </p:cNvSpPr>
          <p:nvPr>
            <p:ph idx="13"/>
          </p:nvPr>
        </p:nvSpPr>
        <p:spPr>
          <a:xfrm>
            <a:off x="838200" y="561340"/>
            <a:ext cx="6901815" cy="561594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23" name="图片 22" descr="小O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33100" y="3560445"/>
            <a:ext cx="547370" cy="6172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9" name="椭圆 8"/>
          <p:cNvSpPr/>
          <p:nvPr userDrawn="1">
            <p:custDataLst>
              <p:tags r:id="rId2"/>
            </p:custDataLst>
          </p:nvPr>
        </p:nvSpPr>
        <p:spPr>
          <a:xfrm rot="5400000">
            <a:off x="1524000" y="154686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>
            <p:custDataLst>
              <p:tags r:id="rId3"/>
            </p:custDataLst>
          </p:nvPr>
        </p:nvSpPr>
        <p:spPr>
          <a:xfrm rot="19860000">
            <a:off x="7407275" y="5708015"/>
            <a:ext cx="220345" cy="220345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16E5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图片 39" descr="山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352915" y="5782310"/>
            <a:ext cx="3825875" cy="1066165"/>
          </a:xfrm>
          <a:prstGeom prst="rect">
            <a:avLst/>
          </a:prstGeom>
        </p:spPr>
      </p:pic>
      <p:pic>
        <p:nvPicPr>
          <p:cNvPr id="41" name="图片 40" descr="山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flipH="1">
            <a:off x="635" y="4455160"/>
            <a:ext cx="2573020" cy="2484755"/>
          </a:xfrm>
          <a:prstGeom prst="rect">
            <a:avLst/>
          </a:prstGeom>
        </p:spPr>
      </p:pic>
      <p:sp>
        <p:nvSpPr>
          <p:cNvPr id="6" name="椭圆 5"/>
          <p:cNvSpPr/>
          <p:nvPr userDrawn="1">
            <p:custDataLst>
              <p:tags r:id="rId5"/>
            </p:custDataLst>
          </p:nvPr>
        </p:nvSpPr>
        <p:spPr>
          <a:xfrm rot="15300000">
            <a:off x="11108690" y="208153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pic>
        <p:nvPicPr>
          <p:cNvPr id="14" name="图片 13" descr="山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01355" y="5865495"/>
            <a:ext cx="3562350" cy="992505"/>
          </a:xfrm>
          <a:prstGeom prst="rect">
            <a:avLst/>
          </a:prstGeom>
        </p:spPr>
      </p:pic>
      <p:pic>
        <p:nvPicPr>
          <p:cNvPr id="20" name="图片 19" descr="山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8485" y="4309110"/>
            <a:ext cx="1453515" cy="25488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rcRect r="57922" b="63188"/>
          <a:stretch>
            <a:fillRect/>
          </a:stretch>
        </p:blipFill>
        <p:spPr>
          <a:xfrm>
            <a:off x="9862820" y="4866005"/>
            <a:ext cx="1934845" cy="1991995"/>
          </a:xfrm>
          <a:prstGeom prst="rect">
            <a:avLst/>
          </a:prstGeom>
        </p:spPr>
      </p:pic>
      <p:pic>
        <p:nvPicPr>
          <p:cNvPr id="42" name="图片 41" descr="山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104775" y="5579110"/>
            <a:ext cx="3269615" cy="21659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45185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rgbClr val="44518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7" name="图片 6" descr="山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2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>
            <p:custDataLst>
              <p:tags r:id="rId3"/>
            </p:custDataLst>
          </p:nvPr>
        </p:nvSpPr>
        <p:spPr>
          <a:xfrm rot="5400000">
            <a:off x="7940040" y="365125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>
            <p:custDataLst>
              <p:tags r:id="rId4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0"/>
          <p:cNvSpPr/>
          <p:nvPr userDrawn="1">
            <p:custDataLst>
              <p:tags r:id="rId1"/>
            </p:custDataLst>
          </p:nvPr>
        </p:nvSpPr>
        <p:spPr>
          <a:xfrm>
            <a:off x="1011945" y="3774594"/>
            <a:ext cx="26720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微信公众号：开源社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视频号：开源社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新浪微博：开源社</a:t>
            </a:r>
          </a:p>
          <a:p>
            <a:pPr algn="l">
              <a:lnSpc>
                <a:spcPct val="150000"/>
              </a:lnSpc>
            </a:pP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B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站：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KAIYUANSHE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0" name="Rectangle 50"/>
          <p:cNvSpPr/>
          <p:nvPr userDrawn="1">
            <p:custDataLst>
              <p:tags r:id="rId2"/>
            </p:custDataLst>
          </p:nvPr>
        </p:nvSpPr>
        <p:spPr>
          <a:xfrm>
            <a:off x="4531809" y="3774594"/>
            <a:ext cx="24053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简书：开源社</a:t>
            </a:r>
          </a:p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头条：开源社</a:t>
            </a: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Facebook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en-US" altLang="zh-CN" sz="1400" kern="1700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KaiyuansheChina</a:t>
            </a:r>
            <a:endParaRPr lang="en-US" altLang="zh-CN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Twitter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：开源社</a:t>
            </a: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</p:txBody>
      </p:sp>
      <p:grpSp>
        <p:nvGrpSpPr>
          <p:cNvPr id="30" name="组合 29"/>
          <p:cNvGrpSpPr/>
          <p:nvPr userDrawn="1"/>
        </p:nvGrpSpPr>
        <p:grpSpPr>
          <a:xfrm>
            <a:off x="8078470" y="3173095"/>
            <a:ext cx="1470025" cy="2292130"/>
            <a:chOff x="15532" y="5341"/>
            <a:chExt cx="2488" cy="3878"/>
          </a:xfrm>
        </p:grpSpPr>
        <p:sp>
          <p:nvSpPr>
            <p:cNvPr id="5" name="矩形 4"/>
            <p:cNvSpPr/>
            <p:nvPr>
              <p:custDataLst>
                <p:tags r:id="rId10"/>
              </p:custDataLst>
            </p:nvPr>
          </p:nvSpPr>
          <p:spPr>
            <a:xfrm>
              <a:off x="15583" y="6358"/>
              <a:ext cx="2371" cy="2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>
              <p:custDataLst>
                <p:tags r:id="rId11"/>
              </p:custDataLst>
            </p:nvPr>
          </p:nvSpPr>
          <p:spPr>
            <a:xfrm>
              <a:off x="15532" y="8804"/>
              <a:ext cx="2488" cy="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rgbClr val="445185"/>
                  </a:solidFill>
                  <a:latin typeface="黑体" panose="02010609060101010101" charset="-122"/>
                  <a:ea typeface="黑体" panose="02010609060101010101" charset="-122"/>
                </a:rPr>
                <a:t>扫码关注开源社公众号</a:t>
              </a:r>
            </a:p>
          </p:txBody>
        </p:sp>
        <p:pic>
          <p:nvPicPr>
            <p:cNvPr id="38" name="图片 37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2" y="6380"/>
              <a:ext cx="2334" cy="2334"/>
            </a:xfrm>
            <a:prstGeom prst="rect">
              <a:avLst/>
            </a:prstGeom>
          </p:spPr>
        </p:pic>
        <p:pic>
          <p:nvPicPr>
            <p:cNvPr id="14" name="图片 13" descr="小O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 rot="20940000">
              <a:off x="16312" y="5341"/>
              <a:ext cx="980" cy="1105"/>
            </a:xfrm>
            <a:prstGeom prst="rect">
              <a:avLst/>
            </a:prstGeom>
          </p:spPr>
        </p:pic>
      </p:grp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4"/>
            </p:custDataLst>
          </p:nvPr>
        </p:nvSpPr>
        <p:spPr>
          <a:xfrm rot="1980000">
            <a:off x="7983220" y="1541780"/>
            <a:ext cx="300355" cy="306705"/>
          </a:xfrm>
          <a:prstGeom prst="ellipse">
            <a:avLst/>
          </a:prstGeom>
          <a:gradFill>
            <a:gsLst>
              <a:gs pos="10000">
                <a:srgbClr val="A5D7F2"/>
              </a:gs>
              <a:gs pos="84000">
                <a:srgbClr val="36A9E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 userDrawn="1">
            <p:custDataLst>
              <p:tags r:id="rId5"/>
            </p:custDataLst>
          </p:nvPr>
        </p:nvSpPr>
        <p:spPr>
          <a:xfrm rot="15300000">
            <a:off x="11022330" y="2157730"/>
            <a:ext cx="292100" cy="292100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山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-706755" y="5791835"/>
            <a:ext cx="3825875" cy="1066165"/>
          </a:xfrm>
          <a:prstGeom prst="rect">
            <a:avLst/>
          </a:prstGeom>
        </p:spPr>
      </p:pic>
      <p:sp>
        <p:nvSpPr>
          <p:cNvPr id="15" name="椭圆 14"/>
          <p:cNvSpPr/>
          <p:nvPr userDrawn="1">
            <p:custDataLst>
              <p:tags r:id="rId7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 descr="山2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9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扫码添加讲师联系方式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>
          <a:xfrm>
            <a:off x="1012190" y="830580"/>
            <a:ext cx="5925820" cy="246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0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5" name="文本框 24"/>
          <p:cNvSpPr txBox="1"/>
          <p:nvPr userDrawn="1">
            <p:custDataLst>
              <p:tags r:id="rId9"/>
            </p:custDataLst>
          </p:nvPr>
        </p:nvSpPr>
        <p:spPr>
          <a:xfrm>
            <a:off x="3466187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第八届中国开源年会</a:t>
            </a:r>
          </a:p>
        </p:txBody>
      </p:sp>
      <p:sp>
        <p:nvSpPr>
          <p:cNvPr id="26" name="文本框 25"/>
          <p:cNvSpPr txBox="1"/>
          <p:nvPr userDrawn="1">
            <p:custDataLst>
              <p:tags r:id="rId10"/>
            </p:custDataLst>
          </p:nvPr>
        </p:nvSpPr>
        <p:spPr>
          <a:xfrm>
            <a:off x="583692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开源：川流不息、山海相映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e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1.jpeg"/><Relationship Id="rId7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openxmlformats.org/officeDocument/2006/relationships/image" Target="../media/image33.png"/><Relationship Id="rId5" Type="http://schemas.openxmlformats.org/officeDocument/2006/relationships/image" Target="../media/image25.jpeg"/><Relationship Id="rId10" Type="http://schemas.openxmlformats.org/officeDocument/2006/relationships/image" Target="../media/image32.jpeg"/><Relationship Id="rId4" Type="http://schemas.openxmlformats.org/officeDocument/2006/relationships/image" Target="../media/image22.jpe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756920" y="2160905"/>
            <a:ext cx="7211423" cy="1325880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开源硬件兴衰简史</a:t>
            </a:r>
            <a:endParaRPr lang="zh-CN" altLang="en-US" sz="2200" b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4" name="副标题 13"/>
          <p:cNvSpPr>
            <a:spLocks noGrp="1"/>
          </p:cNvSpPr>
          <p:nvPr>
            <p:ph type="subTitle" idx="4294967295"/>
          </p:nvPr>
        </p:nvSpPr>
        <p:spPr>
          <a:xfrm>
            <a:off x="756920" y="3799840"/>
            <a:ext cx="6416040" cy="482600"/>
          </a:xfrm>
        </p:spPr>
        <p:txBody>
          <a:bodyPr>
            <a:normAutofit/>
          </a:bodyPr>
          <a:lstStyle/>
          <a:p>
            <a:pPr algn="l"/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演讲人</a:t>
            </a:r>
            <a: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Arduino</a:t>
            </a: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中文社区 陈吕洲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830DDCD6-A10A-7C9B-7D39-105005512530}"/>
              </a:ext>
            </a:extLst>
          </p:cNvPr>
          <p:cNvSpPr txBox="1"/>
          <p:nvPr/>
        </p:nvSpPr>
        <p:spPr>
          <a:xfrm>
            <a:off x="5195753" y="763834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从编程语言划分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6CE4BC9-AE3C-506C-2FC9-ED435C9962F9}"/>
              </a:ext>
            </a:extLst>
          </p:cNvPr>
          <p:cNvSpPr txBox="1"/>
          <p:nvPr/>
        </p:nvSpPr>
        <p:spPr>
          <a:xfrm>
            <a:off x="948322" y="1446045"/>
            <a:ext cx="963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C/C++</a:t>
            </a:r>
            <a:endParaRPr lang="zh-CN" altLang="en-US" sz="2000" b="1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6F79204-381C-8DB8-8363-AF51C0E3E722}"/>
              </a:ext>
            </a:extLst>
          </p:cNvPr>
          <p:cNvSpPr txBox="1"/>
          <p:nvPr/>
        </p:nvSpPr>
        <p:spPr>
          <a:xfrm>
            <a:off x="6916198" y="1538537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Java</a:t>
            </a:r>
            <a:endParaRPr lang="zh-CN" altLang="en-US" sz="2000" b="1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E23A650-79F3-656D-AAE7-15551D6A8297}"/>
              </a:ext>
            </a:extLst>
          </p:cNvPr>
          <p:cNvSpPr txBox="1"/>
          <p:nvPr/>
        </p:nvSpPr>
        <p:spPr>
          <a:xfrm>
            <a:off x="3687765" y="1523130"/>
            <a:ext cx="1010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Python</a:t>
            </a:r>
            <a:endParaRPr lang="zh-CN" altLang="en-US" sz="2000" b="1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4AB2389-94D5-48D4-8347-92CE3B48D0A2}"/>
              </a:ext>
            </a:extLst>
          </p:cNvPr>
          <p:cNvSpPr txBox="1"/>
          <p:nvPr/>
        </p:nvSpPr>
        <p:spPr>
          <a:xfrm>
            <a:off x="5152557" y="1538537"/>
            <a:ext cx="1353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JavaScript</a:t>
            </a:r>
            <a:endParaRPr lang="zh-CN" altLang="en-US" sz="20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3F7CED9-CA40-1F39-1081-835F4A6D0DFD}"/>
              </a:ext>
            </a:extLst>
          </p:cNvPr>
          <p:cNvSpPr txBox="1"/>
          <p:nvPr/>
        </p:nvSpPr>
        <p:spPr>
          <a:xfrm>
            <a:off x="6895788" y="4234955"/>
            <a:ext cx="4956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C#</a:t>
            </a:r>
            <a:endParaRPr lang="zh-CN" altLang="en-US" sz="2000" b="1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BD94AE3-06BE-C114-D760-586A94640A39}"/>
              </a:ext>
            </a:extLst>
          </p:cNvPr>
          <p:cNvSpPr txBox="1"/>
          <p:nvPr/>
        </p:nvSpPr>
        <p:spPr>
          <a:xfrm>
            <a:off x="8337516" y="1523130"/>
            <a:ext cx="593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Lua</a:t>
            </a:r>
            <a:endParaRPr lang="zh-CN" altLang="en-US" sz="2000" b="1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0BD62C0-CF47-7649-EFBC-0A06AE78A4D4}"/>
              </a:ext>
            </a:extLst>
          </p:cNvPr>
          <p:cNvSpPr txBox="1"/>
          <p:nvPr/>
        </p:nvSpPr>
        <p:spPr>
          <a:xfrm>
            <a:off x="3834275" y="4199672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Rust</a:t>
            </a:r>
            <a:endParaRPr lang="zh-CN" altLang="en-US" sz="2000" b="1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5F0D07F-F9B7-B5C6-280D-A4CC8FD2F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14" y="2036564"/>
            <a:ext cx="889965" cy="60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Mbed——我心中完美的物联网OS - 知乎">
            <a:extLst>
              <a:ext uri="{FF2B5EF4-FFF2-40B4-BE49-F238E27FC236}">
                <a16:creationId xmlns:a16="http://schemas.microsoft.com/office/drawing/2014/main" id="{22983804-999B-EFF5-AA80-A45DB41A2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56" y="2861548"/>
            <a:ext cx="1064184" cy="58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8EE7ACE-3B3F-8CEB-B91C-FBC505D87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65" y="4343355"/>
            <a:ext cx="1064184" cy="106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reeRTOS - Wikipedia, den frie encyklopædi">
            <a:extLst>
              <a:ext uri="{FF2B5EF4-FFF2-40B4-BE49-F238E27FC236}">
                <a16:creationId xmlns:a16="http://schemas.microsoft.com/office/drawing/2014/main" id="{902AD1F1-2234-C75F-D43C-B9B08547F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97" y="3663151"/>
            <a:ext cx="1432560" cy="55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icroPython Primer for Makers - What is MicroPython? - Tutorial Australia">
            <a:extLst>
              <a:ext uri="{FF2B5EF4-FFF2-40B4-BE49-F238E27FC236}">
                <a16:creationId xmlns:a16="http://schemas.microsoft.com/office/drawing/2014/main" id="{777D9274-FBFE-17BF-3CD1-9534DFCCE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429" y="2043212"/>
            <a:ext cx="910828" cy="91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ircuitPython">
            <a:extLst>
              <a:ext uri="{FF2B5EF4-FFF2-40B4-BE49-F238E27FC236}">
                <a16:creationId xmlns:a16="http://schemas.microsoft.com/office/drawing/2014/main" id="{8EFEF8E0-A03A-E00A-29E1-E01FC76CB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836" y="3193985"/>
            <a:ext cx="1136073" cy="49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Download">
            <a:extLst>
              <a:ext uri="{FF2B5EF4-FFF2-40B4-BE49-F238E27FC236}">
                <a16:creationId xmlns:a16="http://schemas.microsoft.com/office/drawing/2014/main" id="{F42E5AFF-1C27-37EF-80A5-C0E44E57C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055" y="1879144"/>
            <a:ext cx="960005" cy="87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16B2309B-23AB-EC79-2FBE-16D07C210A30}"/>
              </a:ext>
            </a:extLst>
          </p:cNvPr>
          <p:cNvSpPr txBox="1"/>
          <p:nvPr/>
        </p:nvSpPr>
        <p:spPr>
          <a:xfrm>
            <a:off x="5222745" y="2626142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 Neue"/>
              </a:rPr>
              <a:t>Espruino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086" name="Picture 14" descr="MicroEJ – Software-Defined Everything">
            <a:extLst>
              <a:ext uri="{FF2B5EF4-FFF2-40B4-BE49-F238E27FC236}">
                <a16:creationId xmlns:a16="http://schemas.microsoft.com/office/drawing/2014/main" id="{A3BE3C05-F519-DF27-CFF5-907B0DEA6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875" y="2662076"/>
            <a:ext cx="1032302" cy="19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MicroEJ – Software-Defined Everything">
            <a:extLst>
              <a:ext uri="{FF2B5EF4-FFF2-40B4-BE49-F238E27FC236}">
                <a16:creationId xmlns:a16="http://schemas.microsoft.com/office/drawing/2014/main" id="{51CDF0FA-B5F5-A077-996A-2B42D5FA2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312" y="1972608"/>
            <a:ext cx="588570" cy="68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NET Micro Framework - Wikipedia">
            <a:extLst>
              <a:ext uri="{FF2B5EF4-FFF2-40B4-BE49-F238E27FC236}">
                <a16:creationId xmlns:a16="http://schemas.microsoft.com/office/drawing/2014/main" id="{3E41F6FC-E9AE-D8EC-60AE-669D47188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335" y="4669026"/>
            <a:ext cx="918557" cy="9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926D50FB-DA37-FAD6-809F-A18EE16F1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752" y="1986453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A386C925-3F91-5277-04ED-7EB480DE11CF}"/>
              </a:ext>
            </a:extLst>
          </p:cNvPr>
          <p:cNvSpPr txBox="1"/>
          <p:nvPr/>
        </p:nvSpPr>
        <p:spPr>
          <a:xfrm>
            <a:off x="8055794" y="2824653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0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 Neue"/>
              </a:rPr>
              <a:t>NodeMcu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090" name="Picture 18">
            <a:extLst>
              <a:ext uri="{FF2B5EF4-FFF2-40B4-BE49-F238E27FC236}">
                <a16:creationId xmlns:a16="http://schemas.microsoft.com/office/drawing/2014/main" id="{F4C93496-AA03-F1DE-2FC1-D9BD0F9A4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794" y="3274962"/>
            <a:ext cx="1194114" cy="92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@rust-embedded">
            <a:extLst>
              <a:ext uri="{FF2B5EF4-FFF2-40B4-BE49-F238E27FC236}">
                <a16:creationId xmlns:a16="http://schemas.microsoft.com/office/drawing/2014/main" id="{1D1E47C0-7118-5131-7890-B9DC78FF5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863" y="4597729"/>
            <a:ext cx="997937" cy="99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49D92FAB-37B6-7E5C-ED4F-97B453016ED1}"/>
              </a:ext>
            </a:extLst>
          </p:cNvPr>
          <p:cNvSpPr txBox="1"/>
          <p:nvPr/>
        </p:nvSpPr>
        <p:spPr>
          <a:xfrm>
            <a:off x="5379709" y="4234955"/>
            <a:ext cx="51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Go</a:t>
            </a:r>
            <a:endParaRPr lang="zh-CN" altLang="en-US" sz="2000" b="1" dirty="0"/>
          </a:p>
        </p:txBody>
      </p:sp>
      <p:pic>
        <p:nvPicPr>
          <p:cNvPr id="3094" name="Picture 22" descr="TinyGo Logo">
            <a:extLst>
              <a:ext uri="{FF2B5EF4-FFF2-40B4-BE49-F238E27FC236}">
                <a16:creationId xmlns:a16="http://schemas.microsoft.com/office/drawing/2014/main" id="{BDF6CB8D-F165-6337-BD86-F7B09CA12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624" y="4694156"/>
            <a:ext cx="959376" cy="81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53FC08D6-59C4-28BB-1577-F472C62C13FA}"/>
              </a:ext>
            </a:extLst>
          </p:cNvPr>
          <p:cNvSpPr txBox="1"/>
          <p:nvPr/>
        </p:nvSpPr>
        <p:spPr>
          <a:xfrm>
            <a:off x="5160092" y="5546779"/>
            <a:ext cx="919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0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 Neue"/>
              </a:rPr>
              <a:t>TinyGo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4803B8C-968D-0502-5637-A466D37B8DA5}"/>
              </a:ext>
            </a:extLst>
          </p:cNvPr>
          <p:cNvSpPr txBox="1"/>
          <p:nvPr/>
        </p:nvSpPr>
        <p:spPr>
          <a:xfrm>
            <a:off x="3582773" y="5546779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0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 Neue"/>
              </a:rPr>
              <a:t>NodeMcu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734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1C76693B-C525-8971-87A3-D36531A332EC}"/>
              </a:ext>
            </a:extLst>
          </p:cNvPr>
          <p:cNvSpPr txBox="1"/>
          <p:nvPr/>
        </p:nvSpPr>
        <p:spPr>
          <a:xfrm>
            <a:off x="628650" y="539234"/>
            <a:ext cx="61493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独占鳌头</a:t>
            </a:r>
            <a:endParaRPr lang="zh-CN" altLang="en-US" sz="4000" dirty="0"/>
          </a:p>
        </p:txBody>
      </p:sp>
      <p:pic>
        <p:nvPicPr>
          <p:cNvPr id="5122" name="Picture 2" descr="ARDUINO LOGO UltraHD Wallpaper for Wide 16:10 5:3 Widescreen WHXGA WQXGA WUXGA WXGA WGA ; 8K UHD TV 16:9 Ultra High Definition 2160p 1440p 1080p 900p 720p ; Tablet 1:1 ; iPad 1/2/Mini ; Mobile 4:3 5:3 3:2 16:9 - UXGA XGA SVGA WGA DVGA HVGA HQVGA ( Apple PowerBook G4 iPhone 4 3G 3GS iPod Touch ) 2160p 1440p 1080p 900p 720p ;">
            <a:extLst>
              <a:ext uri="{FF2B5EF4-FFF2-40B4-BE49-F238E27FC236}">
                <a16:creationId xmlns:a16="http://schemas.microsoft.com/office/drawing/2014/main" id="{0D7088E4-50D6-7F9D-B406-6F43D1C18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100" y="-590773"/>
            <a:ext cx="12999719" cy="841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962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5A7C8AE3-BCE7-9E05-4CD2-C407C63059A8}"/>
              </a:ext>
            </a:extLst>
          </p:cNvPr>
          <p:cNvSpPr txBox="1"/>
          <p:nvPr/>
        </p:nvSpPr>
        <p:spPr>
          <a:xfrm>
            <a:off x="979996" y="419101"/>
            <a:ext cx="8103044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追根溯源</a:t>
            </a:r>
            <a:r>
              <a:rPr lang="en-US" altLang="zh-CN" sz="40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——</a:t>
            </a:r>
            <a:r>
              <a:rPr lang="zh-CN" altLang="en-US" sz="40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成功的开源硬件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9A14CD6-9AD5-9B75-1E3A-32412B8C6F2F}"/>
              </a:ext>
            </a:extLst>
          </p:cNvPr>
          <p:cNvSpPr txBox="1"/>
          <p:nvPr/>
        </p:nvSpPr>
        <p:spPr>
          <a:xfrm>
            <a:off x="979997" y="150658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长生命周期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49F95E3-FB79-B818-096F-48E999C16592}"/>
              </a:ext>
            </a:extLst>
          </p:cNvPr>
          <p:cNvSpPr txBox="1"/>
          <p:nvPr/>
        </p:nvSpPr>
        <p:spPr>
          <a:xfrm>
            <a:off x="979997" y="205957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低廉的价格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DBB0C80-D8DA-F1BE-5DAE-5DF3BB075EB1}"/>
              </a:ext>
            </a:extLst>
          </p:cNvPr>
          <p:cNvSpPr txBox="1"/>
          <p:nvPr/>
        </p:nvSpPr>
        <p:spPr>
          <a:xfrm>
            <a:off x="979997" y="261257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简单易用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5E51CDA-1722-2154-30B4-0A7BABCC1CCD}"/>
              </a:ext>
            </a:extLst>
          </p:cNvPr>
          <p:cNvSpPr txBox="1"/>
          <p:nvPr/>
        </p:nvSpPr>
        <p:spPr>
          <a:xfrm>
            <a:off x="979997" y="316556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标准化</a:t>
            </a:r>
          </a:p>
        </p:txBody>
      </p:sp>
    </p:spTree>
    <p:extLst>
      <p:ext uri="{BB962C8B-B14F-4D97-AF65-F5344CB8AC3E}">
        <p14:creationId xmlns:p14="http://schemas.microsoft.com/office/powerpoint/2010/main" val="67954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69C56357-7543-5B42-C418-FA008B37AE50}"/>
              </a:ext>
            </a:extLst>
          </p:cNvPr>
          <p:cNvSpPr txBox="1"/>
          <p:nvPr/>
        </p:nvSpPr>
        <p:spPr>
          <a:xfrm>
            <a:off x="910327" y="558438"/>
            <a:ext cx="9801215" cy="1244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制造业根源</a:t>
            </a:r>
            <a:r>
              <a:rPr lang="en-US" altLang="zh-CN" sz="40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——</a:t>
            </a:r>
            <a:r>
              <a:rPr lang="zh-CN" altLang="en-US" sz="40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原材料成本变化</a:t>
            </a:r>
            <a:endParaRPr lang="en-US" altLang="zh-CN" sz="4000" i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D24A739-7BC6-00F7-58B7-679A6B159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24" y="2226264"/>
            <a:ext cx="3339062" cy="22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A494B19-DB5F-EC39-DCC1-10ED9660F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4" r="8554"/>
          <a:stretch/>
        </p:blipFill>
        <p:spPr bwMode="auto">
          <a:xfrm>
            <a:off x="4450938" y="2226263"/>
            <a:ext cx="3351564" cy="22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5804720-0F9A-6059-2B2B-582C46760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555" y="2226264"/>
            <a:ext cx="3339062" cy="222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030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5"/>
          <p:cNvSpPr/>
          <p:nvPr/>
        </p:nvSpPr>
        <p:spPr>
          <a:xfrm>
            <a:off x="2321814" y="79824"/>
            <a:ext cx="7221801" cy="1602951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r>
              <a:rPr lang="zh-CN" altLang="en-US" sz="44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制造业陷进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39D8D40-70FD-C03E-851B-598FF0DB9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814" y="1471612"/>
            <a:ext cx="5449661" cy="408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22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356C075-0866-08B0-1C20-1B66C6145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14" y="2789093"/>
            <a:ext cx="754207" cy="75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623196C-6154-DF5E-DF02-D1DFA799E675}"/>
              </a:ext>
            </a:extLst>
          </p:cNvPr>
          <p:cNvSpPr txBox="1"/>
          <p:nvPr/>
        </p:nvSpPr>
        <p:spPr>
          <a:xfrm>
            <a:off x="1724024" y="2873808"/>
            <a:ext cx="20281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xygen" panose="020F0502020204030204" pitchFamily="2" charset="0"/>
              </a:rPr>
              <a:t>NodeMcu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30" name="Picture 6" descr="DeviceScript | DeviceScript">
            <a:extLst>
              <a:ext uri="{FF2B5EF4-FFF2-40B4-BE49-F238E27FC236}">
                <a16:creationId xmlns:a16="http://schemas.microsoft.com/office/drawing/2014/main" id="{C50DD889-A962-0F32-A3D3-68A36DBAF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781" y="4505325"/>
            <a:ext cx="754207" cy="75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A3C9A01-96BB-46B7-6520-5449D189DC7A}"/>
              </a:ext>
            </a:extLst>
          </p:cNvPr>
          <p:cNvSpPr txBox="1"/>
          <p:nvPr/>
        </p:nvSpPr>
        <p:spPr>
          <a:xfrm>
            <a:off x="8144091" y="4590040"/>
            <a:ext cx="2611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xygen" panose="020F0502020204030204" pitchFamily="2" charset="0"/>
              </a:rPr>
              <a:t>DeviceScript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32" name="Picture 8" descr="NET Micro Framework - Wikipedia">
            <a:extLst>
              <a:ext uri="{FF2B5EF4-FFF2-40B4-BE49-F238E27FC236}">
                <a16:creationId xmlns:a16="http://schemas.microsoft.com/office/drawing/2014/main" id="{1859D01B-4E72-C475-392F-49BCEF881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14" y="4505325"/>
            <a:ext cx="754207" cy="75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41230DF-0B02-E338-F906-EA72889B3FA7}"/>
              </a:ext>
            </a:extLst>
          </p:cNvPr>
          <p:cNvSpPr txBox="1"/>
          <p:nvPr/>
        </p:nvSpPr>
        <p:spPr>
          <a:xfrm>
            <a:off x="1724023" y="4590040"/>
            <a:ext cx="45111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xygen" panose="020F0502020204030204" pitchFamily="2" charset="0"/>
              </a:rPr>
              <a:t>.NET micro framework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箭头: 右 9">
            <a:extLst>
              <a:ext uri="{FF2B5EF4-FFF2-40B4-BE49-F238E27FC236}">
                <a16:creationId xmlns:a16="http://schemas.microsoft.com/office/drawing/2014/main" id="{EC9D07D9-D8B4-375D-1B01-5F87B2152135}"/>
              </a:ext>
            </a:extLst>
          </p:cNvPr>
          <p:cNvSpPr/>
          <p:nvPr/>
        </p:nvSpPr>
        <p:spPr>
          <a:xfrm>
            <a:off x="6457950" y="4714873"/>
            <a:ext cx="600075" cy="33510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F81F379-5D0F-B4BF-C442-40DE0BBB909D}"/>
              </a:ext>
            </a:extLst>
          </p:cNvPr>
          <p:cNvSpPr txBox="1"/>
          <p:nvPr/>
        </p:nvSpPr>
        <p:spPr>
          <a:xfrm>
            <a:off x="3152773" y="1306080"/>
            <a:ext cx="2749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xygen" panose="020F0502020204030204" pitchFamily="2" charset="0"/>
              </a:rPr>
              <a:t>mbed</a:t>
            </a:r>
            <a:r>
              <a:rPr lang="en-US" altLang="zh-CN" sz="32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xygen" panose="020F0502020204030204" pitchFamily="2" charset="0"/>
              </a:rPr>
              <a:t> Classic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34" name="Picture 10" descr="Mbed——我心中完美的物联网OS - 知乎">
            <a:extLst>
              <a:ext uri="{FF2B5EF4-FFF2-40B4-BE49-F238E27FC236}">
                <a16:creationId xmlns:a16="http://schemas.microsoft.com/office/drawing/2014/main" id="{F8353287-1C39-4CE7-2136-213ED6120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14" y="1035207"/>
            <a:ext cx="2059234" cy="112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006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1BD1ACAE-CFFF-CA78-C061-00022ACB676D}"/>
              </a:ext>
            </a:extLst>
          </p:cNvPr>
          <p:cNvSpPr txBox="1"/>
          <p:nvPr/>
        </p:nvSpPr>
        <p:spPr>
          <a:xfrm>
            <a:off x="979997" y="419101"/>
            <a:ext cx="3400414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影响因素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1ABFE89-D8CD-1EED-1451-D2A2D5975114}"/>
              </a:ext>
            </a:extLst>
          </p:cNvPr>
          <p:cNvSpPr txBox="1"/>
          <p:nvPr/>
        </p:nvSpPr>
        <p:spPr>
          <a:xfrm>
            <a:off x="979997" y="1960381"/>
            <a:ext cx="398859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zh-CN" altLang="en-US" dirty="0"/>
              <a:t>良好的硬件设计</a:t>
            </a:r>
            <a:endParaRPr lang="en-US" altLang="zh-CN" dirty="0"/>
          </a:p>
          <a:p>
            <a:pPr marL="342900" indent="-342900">
              <a:buAutoNum type="arabicPeriod"/>
            </a:pPr>
            <a:endParaRPr lang="en-US" altLang="zh-CN" dirty="0"/>
          </a:p>
          <a:p>
            <a:r>
              <a:rPr lang="en-US" altLang="zh-CN" dirty="0"/>
              <a:t>2. </a:t>
            </a:r>
            <a:r>
              <a:rPr lang="zh-CN" altLang="en-US" dirty="0"/>
              <a:t>良好的软件支持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3. </a:t>
            </a:r>
            <a:r>
              <a:rPr lang="zh-CN" altLang="en-US" dirty="0"/>
              <a:t>低廉硬件价格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4. </a:t>
            </a:r>
            <a:r>
              <a:rPr lang="zh-CN" altLang="en-US" dirty="0"/>
              <a:t>长生命周期支持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5. </a:t>
            </a:r>
            <a:r>
              <a:rPr lang="zh-CN" altLang="en-US" dirty="0"/>
              <a:t>丰富的应用场景 </a:t>
            </a:r>
            <a:r>
              <a:rPr lang="en-US" altLang="zh-CN" dirty="0"/>
              <a:t>or </a:t>
            </a:r>
            <a:r>
              <a:rPr lang="zh-CN" altLang="en-US" dirty="0"/>
              <a:t>明确的应用场景</a:t>
            </a:r>
          </a:p>
        </p:txBody>
      </p:sp>
    </p:spTree>
    <p:extLst>
      <p:ext uri="{BB962C8B-B14F-4D97-AF65-F5344CB8AC3E}">
        <p14:creationId xmlns:p14="http://schemas.microsoft.com/office/powerpoint/2010/main" val="2421488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5316300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突破开源硬件制造业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latin typeface="黑体" panose="02010609060101010101" charset="-122"/>
                <a:ea typeface="黑体" panose="02010609060101010101" charset="-122"/>
              </a:rPr>
              <a:t>1.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</a:rPr>
              <a:t>经久不衰的语言</a:t>
            </a:r>
            <a:endParaRPr lang="en-US" altLang="zh-CN" dirty="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dirty="0"/>
              <a:t>2.</a:t>
            </a:r>
            <a:r>
              <a:rPr lang="zh-CN" altLang="en-US" dirty="0"/>
              <a:t>长期的企业支持</a:t>
            </a:r>
            <a:endParaRPr lang="en-US" altLang="zh-CN" dirty="0"/>
          </a:p>
          <a:p>
            <a:r>
              <a:rPr lang="en-US" altLang="zh-CN" dirty="0">
                <a:latin typeface="黑体" panose="02010609060101010101" charset="-122"/>
                <a:ea typeface="黑体" panose="02010609060101010101" charset="-122"/>
              </a:rPr>
              <a:t>3.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</a:rPr>
              <a:t>标准化</a:t>
            </a:r>
            <a:endParaRPr lang="en-US" altLang="zh-CN" dirty="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en-US" altLang="zh-CN" dirty="0"/>
              <a:t>4.</a:t>
            </a:r>
            <a:r>
              <a:rPr lang="zh-CN" altLang="en-US" dirty="0"/>
              <a:t>天时地利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</a:rPr>
              <a:t> </a:t>
            </a:r>
            <a:endParaRPr lang="zh-CN" altLang="en-US" dirty="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EF7A36-E874-400E-5B1B-4F064E327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2531" y="2559684"/>
            <a:ext cx="10515600" cy="1325563"/>
          </a:xfrm>
        </p:spPr>
        <p:txBody>
          <a:bodyPr/>
          <a:lstStyle/>
          <a:p>
            <a:r>
              <a:rPr lang="zh-CN" altLang="en-US" dirty="0"/>
              <a:t>下一个成功的开源硬件是谁？</a:t>
            </a:r>
          </a:p>
        </p:txBody>
      </p:sp>
    </p:spTree>
    <p:extLst>
      <p:ext uri="{BB962C8B-B14F-4D97-AF65-F5344CB8AC3E}">
        <p14:creationId xmlns:p14="http://schemas.microsoft.com/office/powerpoint/2010/main" val="3815628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>
            <p:custDataLst>
              <p:tags r:id="rId1"/>
            </p:custDataLst>
          </p:nvPr>
        </p:nvSpPr>
        <p:spPr>
          <a:xfrm>
            <a:off x="1022985" y="764540"/>
            <a:ext cx="6014085" cy="1852295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r>
              <a:rPr lang="en-US" sz="60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THANK YOU</a:t>
            </a:r>
          </a:p>
          <a:p>
            <a:r>
              <a:rPr 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 </a:t>
            </a:r>
          </a:p>
        </p:txBody>
      </p:sp>
      <p:sp>
        <p:nvSpPr>
          <p:cNvPr id="15" name="椭圆 14"/>
          <p:cNvSpPr/>
          <p:nvPr>
            <p:custDataLst>
              <p:tags r:id="rId2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9951373" y="3774203"/>
            <a:ext cx="1400896" cy="1401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>
            <p:custDataLst>
              <p:tags r:id="rId4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扫码添加讲师联系方式</a:t>
            </a:r>
          </a:p>
        </p:txBody>
      </p:sp>
      <p:sp>
        <p:nvSpPr>
          <p:cNvPr id="10" name="矩形 9"/>
          <p:cNvSpPr/>
          <p:nvPr/>
        </p:nvSpPr>
        <p:spPr>
          <a:xfrm>
            <a:off x="10055225" y="3881755"/>
            <a:ext cx="1193165" cy="1193165"/>
          </a:xfrm>
          <a:prstGeom prst="rect">
            <a:avLst/>
          </a:prstGeom>
          <a:solidFill>
            <a:srgbClr val="A5D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6EB1F397-7A97-B4B3-1644-1196552E16EC}"/>
              </a:ext>
            </a:extLst>
          </p:cNvPr>
          <p:cNvSpPr txBox="1">
            <a:spLocks/>
          </p:cNvSpPr>
          <p:nvPr/>
        </p:nvSpPr>
        <p:spPr>
          <a:xfrm>
            <a:off x="2362202" y="276621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+mj-cs"/>
              </a:defRPr>
            </a:lvl1pPr>
          </a:lstStyle>
          <a:p>
            <a:r>
              <a:rPr lang="zh-CN" altLang="en-US" dirty="0"/>
              <a:t>为什么这个开源硬件成功了？</a:t>
            </a:r>
          </a:p>
        </p:txBody>
      </p:sp>
    </p:spTree>
    <p:extLst>
      <p:ext uri="{BB962C8B-B14F-4D97-AF65-F5344CB8AC3E}">
        <p14:creationId xmlns:p14="http://schemas.microsoft.com/office/powerpoint/2010/main" val="1727836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0355A21-1B5E-B28F-6DFA-345E3B94EFF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1340"/>
            <a:ext cx="8375469" cy="5615940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zh-CN" altLang="en-US" dirty="0"/>
              <a:t>开源硬件平台有哪些？</a:t>
            </a:r>
            <a:endParaRPr lang="en-US" altLang="zh-CN" dirty="0"/>
          </a:p>
          <a:p>
            <a:pPr marL="514350" indent="-514350">
              <a:buAutoNum type="arabicPeriod"/>
            </a:pPr>
            <a:r>
              <a:rPr lang="zh-CN" altLang="en-US" dirty="0"/>
              <a:t>因何而诞生？</a:t>
            </a:r>
            <a:endParaRPr lang="en-US" altLang="zh-CN" dirty="0"/>
          </a:p>
          <a:p>
            <a:pPr marL="514350" indent="-514350">
              <a:buAutoNum type="arabicPeriod"/>
            </a:pPr>
            <a:r>
              <a:rPr lang="zh-CN" altLang="en-US" dirty="0"/>
              <a:t>现今流行的平台有哪些？而哪些被人放弃</a:t>
            </a:r>
            <a:r>
              <a:rPr lang="en-US" altLang="zh-CN" dirty="0"/>
              <a:t>/</a:t>
            </a:r>
            <a:r>
              <a:rPr lang="zh-CN" altLang="en-US" dirty="0"/>
              <a:t>遗忘？</a:t>
            </a:r>
            <a:endParaRPr lang="en-US" altLang="zh-CN" dirty="0"/>
          </a:p>
          <a:p>
            <a:pPr marL="514350" indent="-514350">
              <a:buAutoNum type="arabicPeriod"/>
            </a:pPr>
            <a:r>
              <a:rPr lang="zh-CN" altLang="en-US" dirty="0"/>
              <a:t>如何设计一款流行开源硬件平台</a:t>
            </a:r>
            <a:endParaRPr lang="en-US" altLang="zh-CN" dirty="0"/>
          </a:p>
          <a:p>
            <a:pPr marL="514350" indent="-514350">
              <a:buAutoNum type="arabicPeriod"/>
            </a:pPr>
            <a:r>
              <a:rPr lang="zh-CN" altLang="en-US" dirty="0"/>
              <a:t>如何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708422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3"/>
          <p:cNvSpPr txBox="1"/>
          <p:nvPr/>
        </p:nvSpPr>
        <p:spPr>
          <a:xfrm>
            <a:off x="979997" y="419101"/>
            <a:ext cx="19679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目录</a:t>
            </a:r>
          </a:p>
        </p:txBody>
      </p:sp>
      <p:sp>
        <p:nvSpPr>
          <p:cNvPr id="17" name="标题 3"/>
          <p:cNvSpPr txBox="1"/>
          <p:nvPr/>
        </p:nvSpPr>
        <p:spPr>
          <a:xfrm>
            <a:off x="979805" y="970280"/>
            <a:ext cx="2973070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5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CONTENTS</a:t>
            </a:r>
          </a:p>
        </p:txBody>
      </p:sp>
      <p:sp>
        <p:nvSpPr>
          <p:cNvPr id="55" name="椭圆 54"/>
          <p:cNvSpPr/>
          <p:nvPr/>
        </p:nvSpPr>
        <p:spPr>
          <a:xfrm>
            <a:off x="984759" y="2108003"/>
            <a:ext cx="563054" cy="563054"/>
          </a:xfrm>
          <a:prstGeom prst="ellipse">
            <a:avLst/>
          </a:prstGeom>
          <a:solidFill>
            <a:srgbClr val="445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副标题 13"/>
          <p:cNvSpPr txBox="1"/>
          <p:nvPr/>
        </p:nvSpPr>
        <p:spPr>
          <a:xfrm>
            <a:off x="979997" y="2201746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01</a:t>
            </a:r>
          </a:p>
        </p:txBody>
      </p:sp>
      <p:sp>
        <p:nvSpPr>
          <p:cNvPr id="45" name="副标题 13"/>
          <p:cNvSpPr txBox="1"/>
          <p:nvPr/>
        </p:nvSpPr>
        <p:spPr>
          <a:xfrm>
            <a:off x="1850121" y="2147522"/>
            <a:ext cx="2910658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什么是开源硬件</a:t>
            </a:r>
          </a:p>
        </p:txBody>
      </p:sp>
      <p:sp>
        <p:nvSpPr>
          <p:cNvPr id="62" name="椭圆 61"/>
          <p:cNvSpPr/>
          <p:nvPr/>
        </p:nvSpPr>
        <p:spPr>
          <a:xfrm>
            <a:off x="984759" y="3021557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3" name="副标题 13"/>
          <p:cNvSpPr txBox="1"/>
          <p:nvPr/>
        </p:nvSpPr>
        <p:spPr>
          <a:xfrm>
            <a:off x="979997" y="3115300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02</a:t>
            </a:r>
          </a:p>
        </p:txBody>
      </p:sp>
      <p:sp>
        <p:nvSpPr>
          <p:cNvPr id="64" name="副标题 13"/>
          <p:cNvSpPr txBox="1"/>
          <p:nvPr/>
        </p:nvSpPr>
        <p:spPr>
          <a:xfrm>
            <a:off x="1850121" y="3061076"/>
            <a:ext cx="3830958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开源硬件的盛起</a:t>
            </a:r>
          </a:p>
        </p:txBody>
      </p:sp>
      <p:sp>
        <p:nvSpPr>
          <p:cNvPr id="65" name="椭圆 64"/>
          <p:cNvSpPr/>
          <p:nvPr/>
        </p:nvSpPr>
        <p:spPr>
          <a:xfrm>
            <a:off x="984759" y="3956726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副标题 13"/>
          <p:cNvSpPr txBox="1"/>
          <p:nvPr/>
        </p:nvSpPr>
        <p:spPr>
          <a:xfrm>
            <a:off x="979997" y="4050469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03</a:t>
            </a:r>
          </a:p>
        </p:txBody>
      </p:sp>
      <p:sp>
        <p:nvSpPr>
          <p:cNvPr id="67" name="副标题 13"/>
          <p:cNvSpPr txBox="1"/>
          <p:nvPr/>
        </p:nvSpPr>
        <p:spPr>
          <a:xfrm>
            <a:off x="1850121" y="3996245"/>
            <a:ext cx="3500594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独占鳌头的</a:t>
            </a:r>
            <a:r>
              <a:rPr lang="en-US" altLang="zh-CN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Arduino</a:t>
            </a:r>
            <a:endParaRPr lang="zh-CN" altLang="en-US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8" name="椭圆 67"/>
          <p:cNvSpPr/>
          <p:nvPr/>
        </p:nvSpPr>
        <p:spPr>
          <a:xfrm>
            <a:off x="984759" y="4870280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9" name="副标题 13"/>
          <p:cNvSpPr txBox="1"/>
          <p:nvPr/>
        </p:nvSpPr>
        <p:spPr>
          <a:xfrm>
            <a:off x="979997" y="4964023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04</a:t>
            </a:r>
          </a:p>
        </p:txBody>
      </p:sp>
      <p:sp>
        <p:nvSpPr>
          <p:cNvPr id="70" name="副标题 13"/>
          <p:cNvSpPr txBox="1"/>
          <p:nvPr/>
        </p:nvSpPr>
        <p:spPr>
          <a:xfrm>
            <a:off x="1850120" y="4909799"/>
            <a:ext cx="2973069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buClrTx/>
              <a:buSzTx/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开源硬件大衰退</a:t>
            </a:r>
          </a:p>
        </p:txBody>
      </p:sp>
      <p:sp>
        <p:nvSpPr>
          <p:cNvPr id="15" name="椭圆 14"/>
          <p:cNvSpPr/>
          <p:nvPr>
            <p:custDataLst>
              <p:tags r:id="rId1"/>
            </p:custDataLst>
          </p:nvPr>
        </p:nvSpPr>
        <p:spPr>
          <a:xfrm rot="15300000">
            <a:off x="13926820" y="2637155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7" y="419101"/>
            <a:ext cx="61174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什么是开源硬件开发平台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C62071-48E0-E292-DD98-EE2B7AB6E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278" y="4101176"/>
            <a:ext cx="2844757" cy="190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树莓派Pico 中文站">
            <a:extLst>
              <a:ext uri="{FF2B5EF4-FFF2-40B4-BE49-F238E27FC236}">
                <a16:creationId xmlns:a16="http://schemas.microsoft.com/office/drawing/2014/main" id="{628CEBAA-F21E-AE57-B5F2-31951B47B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638" y="4213614"/>
            <a:ext cx="2296150" cy="17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D14518AE-B1BB-B03F-271C-3960747E8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278" y="1552103"/>
            <a:ext cx="3011185" cy="219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3E51AC40-7117-3F91-E1F9-871664E1D3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13839" r="2095" b="14093"/>
          <a:stretch/>
        </p:blipFill>
        <p:spPr bwMode="auto">
          <a:xfrm>
            <a:off x="7584410" y="1552103"/>
            <a:ext cx="2861742" cy="213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7E78E3D1-82C0-E8A6-2F9D-7E6E601BD1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" t="7926" r="4771" b="7852"/>
          <a:stretch/>
        </p:blipFill>
        <p:spPr bwMode="auto">
          <a:xfrm>
            <a:off x="979997" y="1552103"/>
            <a:ext cx="3058849" cy="215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mazon.com: NVIDIA Jetson Nano Developer Kit (945-13450-0000-100) :  Electronics">
            <a:extLst>
              <a:ext uri="{FF2B5EF4-FFF2-40B4-BE49-F238E27FC236}">
                <a16:creationId xmlns:a16="http://schemas.microsoft.com/office/drawing/2014/main" id="{4BF8E67D-28CE-ABA1-519E-FB1BCB700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411" y="3872190"/>
            <a:ext cx="2861742" cy="218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乘号 2">
            <a:extLst>
              <a:ext uri="{FF2B5EF4-FFF2-40B4-BE49-F238E27FC236}">
                <a16:creationId xmlns:a16="http://schemas.microsoft.com/office/drawing/2014/main" id="{DE3A11F8-9F46-E5C3-2DF0-AA68BE83AE58}"/>
              </a:ext>
            </a:extLst>
          </p:cNvPr>
          <p:cNvSpPr/>
          <p:nvPr/>
        </p:nvSpPr>
        <p:spPr>
          <a:xfrm>
            <a:off x="1842671" y="4408964"/>
            <a:ext cx="1333500" cy="13335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乘号 4">
            <a:extLst>
              <a:ext uri="{FF2B5EF4-FFF2-40B4-BE49-F238E27FC236}">
                <a16:creationId xmlns:a16="http://schemas.microsoft.com/office/drawing/2014/main" id="{3A57ACA5-ADCC-3164-6840-9A242683FF8E}"/>
              </a:ext>
            </a:extLst>
          </p:cNvPr>
          <p:cNvSpPr/>
          <p:nvPr/>
        </p:nvSpPr>
        <p:spPr>
          <a:xfrm>
            <a:off x="8348531" y="4300200"/>
            <a:ext cx="1333500" cy="13335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757890"/>
      </p:ext>
    </p:extLst>
  </p:cSld>
  <p:clrMapOvr>
    <a:masterClrMapping/>
  </p:clrMapOvr>
  <p:transition spd="slow">
    <p:randomBa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E034D19A-F038-0E9E-3FB5-635B8830D7C0}"/>
              </a:ext>
            </a:extLst>
          </p:cNvPr>
          <p:cNvSpPr txBox="1"/>
          <p:nvPr/>
        </p:nvSpPr>
        <p:spPr>
          <a:xfrm>
            <a:off x="979997" y="419101"/>
            <a:ext cx="61174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开源硬件古来有之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730EEE7-6162-8365-2DD1-0A3C9D7F1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158" y="1277749"/>
            <a:ext cx="3437428" cy="486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3FBE0E5B-E642-6225-4585-1689D6BB0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0" t="625" r="15500"/>
          <a:stretch/>
        </p:blipFill>
        <p:spPr bwMode="auto">
          <a:xfrm>
            <a:off x="6580815" y="1277749"/>
            <a:ext cx="3379459" cy="486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121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6" y="419101"/>
            <a:ext cx="4228611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i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开源硬件大爆炸</a:t>
            </a:r>
          </a:p>
        </p:txBody>
      </p:sp>
      <p:pic>
        <p:nvPicPr>
          <p:cNvPr id="5" name="Picture 6" descr="树莓派Pico 中文站">
            <a:extLst>
              <a:ext uri="{FF2B5EF4-FFF2-40B4-BE49-F238E27FC236}">
                <a16:creationId xmlns:a16="http://schemas.microsoft.com/office/drawing/2014/main" id="{816301B3-1A49-A180-3153-513CC2EE0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78" y="2968145"/>
            <a:ext cx="1447038" cy="108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D9BB1288-5450-75F6-1B4A-B82000E63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761" y="1557725"/>
            <a:ext cx="1520561" cy="110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B247CA4D-7873-408C-11A1-D586BD0836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" t="7926" r="4771" b="7852"/>
          <a:stretch/>
        </p:blipFill>
        <p:spPr bwMode="auto">
          <a:xfrm>
            <a:off x="629478" y="1557725"/>
            <a:ext cx="1544630" cy="108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etduino 2 (.NET-programmable microcontroller) Arduino-shaped dev board">
            <a:extLst>
              <a:ext uri="{FF2B5EF4-FFF2-40B4-BE49-F238E27FC236}">
                <a16:creationId xmlns:a16="http://schemas.microsoft.com/office/drawing/2014/main" id="{B097B0B7-F8DC-5B28-5DD8-E297A648AD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" t="6111" r="9231" b="7304"/>
          <a:stretch/>
        </p:blipFill>
        <p:spPr bwMode="auto">
          <a:xfrm>
            <a:off x="4065492" y="1557725"/>
            <a:ext cx="1431577" cy="108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SP8266 Wireless module NodeMCU V3, For Industrial, Mounting Type: Standard">
            <a:extLst>
              <a:ext uri="{FF2B5EF4-FFF2-40B4-BE49-F238E27FC236}">
                <a16:creationId xmlns:a16="http://schemas.microsoft.com/office/drawing/2014/main" id="{9B6AD5F2-53F8-57F1-438F-C1495E0D78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" t="15967" r="2098" b="12922"/>
          <a:stretch/>
        </p:blipFill>
        <p:spPr bwMode="auto">
          <a:xfrm>
            <a:off x="2295761" y="2968145"/>
            <a:ext cx="1474622" cy="110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9B90A7A-BC45-7433-EBBD-E0E6785BBA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t="11193" r="13209" b="13416"/>
          <a:stretch/>
        </p:blipFill>
        <p:spPr bwMode="auto">
          <a:xfrm>
            <a:off x="4061174" y="2993664"/>
            <a:ext cx="1431992" cy="108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D42F65C1-90AB-3628-74EA-F96322AB7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13839" r="2095" b="14093"/>
          <a:stretch/>
        </p:blipFill>
        <p:spPr bwMode="auto">
          <a:xfrm>
            <a:off x="5745480" y="1557725"/>
            <a:ext cx="1488197" cy="110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939BA350-F2F5-6336-5A16-D17E3538AC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2" t="2839" r="6889" b="2741"/>
          <a:stretch/>
        </p:blipFill>
        <p:spPr bwMode="auto">
          <a:xfrm>
            <a:off x="5745480" y="2968146"/>
            <a:ext cx="1490071" cy="122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CCE77357-0B3D-F1CF-30D8-6DD6EDCF0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" t="4809" r="6055" b="9062"/>
          <a:stretch/>
        </p:blipFill>
        <p:spPr bwMode="auto">
          <a:xfrm>
            <a:off x="7482088" y="1557725"/>
            <a:ext cx="1577631" cy="110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9C853A82-7C7B-C83C-7658-944F260541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6" r="20625" b="2125"/>
          <a:stretch/>
        </p:blipFill>
        <p:spPr bwMode="auto">
          <a:xfrm rot="16200000">
            <a:off x="9652594" y="868816"/>
            <a:ext cx="1476397" cy="24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D22D5540-F9A8-D509-9C0A-23B3B1E90E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12720" r="9615" b="12560"/>
          <a:stretch/>
        </p:blipFill>
        <p:spPr bwMode="auto">
          <a:xfrm rot="5400000">
            <a:off x="7553722" y="2896513"/>
            <a:ext cx="1222158" cy="136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20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EE15B9B6-B3CC-1129-4093-38A4EE61F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113" y="1764980"/>
            <a:ext cx="1520561" cy="110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57620E48-5767-D4C6-4FB1-AF6E6671C9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" t="7926" r="4771" b="7852"/>
          <a:stretch/>
        </p:blipFill>
        <p:spPr bwMode="auto">
          <a:xfrm>
            <a:off x="355888" y="2783143"/>
            <a:ext cx="2778767" cy="195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etduino 2 (.NET-programmable microcontroller) Arduino-shaped dev board">
            <a:extLst>
              <a:ext uri="{FF2B5EF4-FFF2-40B4-BE49-F238E27FC236}">
                <a16:creationId xmlns:a16="http://schemas.microsoft.com/office/drawing/2014/main" id="{7A79E6F5-9ED9-FFD7-505E-EE288BB5BF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" t="6111" r="9231" b="7304"/>
          <a:stretch/>
        </p:blipFill>
        <p:spPr bwMode="auto">
          <a:xfrm>
            <a:off x="4962097" y="3281139"/>
            <a:ext cx="1431577" cy="108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640A8A4D-EBD6-6453-9F18-E5DC2B7081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13839" r="2095" b="14093"/>
          <a:stretch/>
        </p:blipFill>
        <p:spPr bwMode="auto">
          <a:xfrm>
            <a:off x="4962097" y="4758700"/>
            <a:ext cx="1488197" cy="110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326D0A7C-11ED-0B25-3D98-72CB75E56F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" t="4809" r="6055" b="9062"/>
          <a:stretch/>
        </p:blipFill>
        <p:spPr bwMode="auto">
          <a:xfrm>
            <a:off x="7046660" y="1764980"/>
            <a:ext cx="1577631" cy="110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170E14DB-FDBA-BDBA-A689-569652E7B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6" r="20625" b="2125"/>
          <a:stretch/>
        </p:blipFill>
        <p:spPr bwMode="auto">
          <a:xfrm rot="16200000">
            <a:off x="9409985" y="830753"/>
            <a:ext cx="1476397" cy="24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4E61BF2-71DD-ACCF-81E0-DE1FC15121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" t="743" r="5983" b="2210"/>
          <a:stretch/>
        </p:blipFill>
        <p:spPr bwMode="auto">
          <a:xfrm rot="16200000">
            <a:off x="9719933" y="2817730"/>
            <a:ext cx="1798774" cy="197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E3D2CE4-EFA5-F52E-504D-DA1720F72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796" y="3198071"/>
            <a:ext cx="2568480" cy="121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A19D6C9-999F-861F-7FAE-3FBA0C60B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2" t="2523" r="12045" b="2392"/>
          <a:stretch/>
        </p:blipFill>
        <p:spPr bwMode="auto">
          <a:xfrm rot="16200000">
            <a:off x="10064333" y="4580678"/>
            <a:ext cx="1109973" cy="14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VK-NINA-B406 u-blox | Development Boards, Kits, Programmers | DigiKey">
            <a:extLst>
              <a:ext uri="{FF2B5EF4-FFF2-40B4-BE49-F238E27FC236}">
                <a16:creationId xmlns:a16="http://schemas.microsoft.com/office/drawing/2014/main" id="{F8F3940D-5F89-CCBD-2558-C1B0B2D65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8" t="21989" r="6999" b="24964"/>
          <a:stretch/>
        </p:blipFill>
        <p:spPr bwMode="auto">
          <a:xfrm>
            <a:off x="7046660" y="4570199"/>
            <a:ext cx="2114228" cy="130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箭头: 右 9">
            <a:extLst>
              <a:ext uri="{FF2B5EF4-FFF2-40B4-BE49-F238E27FC236}">
                <a16:creationId xmlns:a16="http://schemas.microsoft.com/office/drawing/2014/main" id="{A870CF7D-D9EF-5B1E-7587-C7133750D1F8}"/>
              </a:ext>
            </a:extLst>
          </p:cNvPr>
          <p:cNvSpPr/>
          <p:nvPr/>
        </p:nvSpPr>
        <p:spPr>
          <a:xfrm>
            <a:off x="3667055" y="2319967"/>
            <a:ext cx="705394" cy="21771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箭头: 右 10">
            <a:extLst>
              <a:ext uri="{FF2B5EF4-FFF2-40B4-BE49-F238E27FC236}">
                <a16:creationId xmlns:a16="http://schemas.microsoft.com/office/drawing/2014/main" id="{1512BBF4-C57A-9A48-85CC-D0C8952D27DD}"/>
              </a:ext>
            </a:extLst>
          </p:cNvPr>
          <p:cNvSpPr/>
          <p:nvPr/>
        </p:nvSpPr>
        <p:spPr>
          <a:xfrm>
            <a:off x="3667055" y="3651669"/>
            <a:ext cx="705394" cy="21771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箭头: 右 11">
            <a:extLst>
              <a:ext uri="{FF2B5EF4-FFF2-40B4-BE49-F238E27FC236}">
                <a16:creationId xmlns:a16="http://schemas.microsoft.com/office/drawing/2014/main" id="{C6C5204C-62E9-5179-4542-BBA08171341C}"/>
              </a:ext>
            </a:extLst>
          </p:cNvPr>
          <p:cNvSpPr/>
          <p:nvPr/>
        </p:nvSpPr>
        <p:spPr>
          <a:xfrm>
            <a:off x="3667055" y="5095973"/>
            <a:ext cx="705394" cy="21771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788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664686CD-C1D7-F28C-4E3F-1A2605C01C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2" t="2839" r="6889" b="2741"/>
          <a:stretch/>
        </p:blipFill>
        <p:spPr bwMode="auto">
          <a:xfrm>
            <a:off x="1040672" y="2210501"/>
            <a:ext cx="3564305" cy="292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096153A-CB3E-0DBD-3038-93734B9B110D}"/>
              </a:ext>
            </a:extLst>
          </p:cNvPr>
          <p:cNvSpPr txBox="1"/>
          <p:nvPr/>
        </p:nvSpPr>
        <p:spPr>
          <a:xfrm>
            <a:off x="4604977" y="854423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从应用场景划分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97025D8-2D45-66FE-2C77-42DC34FFC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484" y="3792635"/>
            <a:ext cx="4544665" cy="222167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0DF2F01-B579-C642-0C23-CB0D793C4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5484" y="1685700"/>
            <a:ext cx="4544665" cy="1986522"/>
          </a:xfrm>
          <a:prstGeom prst="rect">
            <a:avLst/>
          </a:prstGeom>
        </p:spPr>
      </p:pic>
      <p:sp>
        <p:nvSpPr>
          <p:cNvPr id="10" name="箭头: 右 9">
            <a:extLst>
              <a:ext uri="{FF2B5EF4-FFF2-40B4-BE49-F238E27FC236}">
                <a16:creationId xmlns:a16="http://schemas.microsoft.com/office/drawing/2014/main" id="{E5D78585-047C-42CF-983E-8BF09C9026DD}"/>
              </a:ext>
            </a:extLst>
          </p:cNvPr>
          <p:cNvSpPr/>
          <p:nvPr/>
        </p:nvSpPr>
        <p:spPr>
          <a:xfrm>
            <a:off x="5141123" y="2926080"/>
            <a:ext cx="705394" cy="21771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箭头: 右 10">
            <a:extLst>
              <a:ext uri="{FF2B5EF4-FFF2-40B4-BE49-F238E27FC236}">
                <a16:creationId xmlns:a16="http://schemas.microsoft.com/office/drawing/2014/main" id="{304AC643-664D-9450-ECD0-5CD4E0EE96C3}"/>
              </a:ext>
            </a:extLst>
          </p:cNvPr>
          <p:cNvSpPr/>
          <p:nvPr/>
        </p:nvSpPr>
        <p:spPr>
          <a:xfrm>
            <a:off x="5141123" y="4437017"/>
            <a:ext cx="705394" cy="21771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78400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37ef33ad-325e-480b-bfea-46684073dd51"/>
  <p:tag name="COMMONDATA" val="eyJoZGlkIjoiOGU3NzUzOGI1MzE5NDVhYzhlYTAxN2E5YWM2ZDEzN2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2278</TotalTime>
  <Words>229</Words>
  <Application>Microsoft Office PowerPoint</Application>
  <PresentationFormat>宽屏</PresentationFormat>
  <Paragraphs>66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6" baseType="lpstr">
      <vt:lpstr>Helvetica Neue</vt:lpstr>
      <vt:lpstr>阿里巴巴普惠体 R</vt:lpstr>
      <vt:lpstr>等线</vt:lpstr>
      <vt:lpstr>黑体</vt:lpstr>
      <vt:lpstr>Arial</vt:lpstr>
      <vt:lpstr>Oxygen</vt:lpstr>
      <vt:lpstr>Office 主题​​</vt:lpstr>
      <vt:lpstr>开源硬件兴衰简史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下一个成功的开源硬件是谁？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第七届中国开源年会 通用PPT模板</dc:title>
  <dc:creator>Teatee Grace</dc:creator>
  <cp:lastModifiedBy>吕洲 陈</cp:lastModifiedBy>
  <cp:revision>46</cp:revision>
  <dcterms:created xsi:type="dcterms:W3CDTF">2022-06-28T09:26:00Z</dcterms:created>
  <dcterms:modified xsi:type="dcterms:W3CDTF">2023-10-26T05:31:41Z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C8A33F8E81B9421595D2527E982A8F26_13</vt:lpwstr>
  </property>
  <property fmtid="{D5CDD505-2E9C-101B-9397-08002B2CF9AE}" pid="3" name="KSOProductBuildVer">
    <vt:lpwstr>2052-11.1.0.12155</vt:lpwstr>
  </property>
</Properties>
</file>