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39"/>
  </p:handoutMasterIdLst>
  <p:sldIdLst>
    <p:sldId id="256" r:id="rId3"/>
    <p:sldId id="929" r:id="rId5"/>
    <p:sldId id="968" r:id="rId6"/>
    <p:sldId id="933" r:id="rId7"/>
    <p:sldId id="930" r:id="rId8"/>
    <p:sldId id="858" r:id="rId9"/>
    <p:sldId id="893" r:id="rId10"/>
    <p:sldId id="859" r:id="rId11"/>
    <p:sldId id="860" r:id="rId12"/>
    <p:sldId id="861" r:id="rId13"/>
    <p:sldId id="931" r:id="rId14"/>
    <p:sldId id="969" r:id="rId15"/>
    <p:sldId id="863" r:id="rId16"/>
    <p:sldId id="971" r:id="rId17"/>
    <p:sldId id="972" r:id="rId18"/>
    <p:sldId id="935" r:id="rId19"/>
    <p:sldId id="869" r:id="rId20"/>
    <p:sldId id="870" r:id="rId21"/>
    <p:sldId id="973" r:id="rId22"/>
    <p:sldId id="974" r:id="rId23"/>
    <p:sldId id="975" r:id="rId24"/>
    <p:sldId id="976" r:id="rId25"/>
    <p:sldId id="936" r:id="rId26"/>
    <p:sldId id="875" r:id="rId27"/>
    <p:sldId id="873" r:id="rId28"/>
    <p:sldId id="874" r:id="rId29"/>
    <p:sldId id="876" r:id="rId30"/>
    <p:sldId id="877" r:id="rId31"/>
    <p:sldId id="878" r:id="rId32"/>
    <p:sldId id="880" r:id="rId33"/>
    <p:sldId id="977" r:id="rId34"/>
    <p:sldId id="882" r:id="rId35"/>
    <p:sldId id="978" r:id="rId36"/>
    <p:sldId id="884" r:id="rId37"/>
    <p:sldId id="937" r:id="rId38"/>
  </p:sldIdLst>
  <p:sldSz cx="12192000" cy="6858000"/>
  <p:notesSz cx="6858000" cy="9144000"/>
  <p:embeddedFontLst/>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185"/>
    <a:srgbClr val="A5D7F2"/>
    <a:srgbClr val="FFE5CB"/>
    <a:srgbClr val="6EAAC6"/>
    <a:srgbClr val="5AB0D8"/>
    <a:srgbClr val="36A9E3"/>
    <a:srgbClr val="B7DFF4"/>
    <a:srgbClr val="3B87B0"/>
    <a:srgbClr val="FFF0E1"/>
    <a:srgbClr val="FFD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56" d="100"/>
          <a:sy n="156" d="100"/>
        </p:scale>
        <p:origin x="11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37.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handoutMaster" Target="handoutMasters/handoutMaster1.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C20CB-3250-4EB1-88FD-D95887C63C5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F1ADF-B09C-4EA2-B027-1DD176C989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6" name="Shape 156"/>
        <p:cNvGrpSpPr/>
        <p:nvPr/>
      </p:nvGrpSpPr>
      <p:grpSpPr>
        <a:xfrm>
          <a:off x="0" y="0"/>
          <a:ext cx="0" cy="0"/>
          <a:chOff x="0" y="0"/>
          <a:chExt cx="0" cy="0"/>
        </a:xfrm>
      </p:grpSpPr>
      <p:sp>
        <p:nvSpPr>
          <p:cNvPr id="157" name="Google Shape;157;g27cb5e2242e_0_3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g27cb5e2242e_0_39: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panose="020B0704020202020204"/>
              <a:buNone/>
            </a:pPr>
            <a:r>
              <a:rPr lang="en-GB">
                <a:solidFill>
                  <a:schemeClr val="dk1"/>
                </a:solidFill>
              </a:rPr>
              <a:t>Technique to extract training data from LLMs</a:t>
            </a:r>
            <a:endParaRPr lang="en-GB">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64" name="Shape 164"/>
        <p:cNvGrpSpPr/>
        <p:nvPr/>
      </p:nvGrpSpPr>
      <p:grpSpPr>
        <a:xfrm>
          <a:off x="0" y="0"/>
          <a:ext cx="0" cy="0"/>
          <a:chOff x="0" y="0"/>
          <a:chExt cx="0" cy="0"/>
        </a:xfrm>
      </p:grpSpPr>
      <p:sp>
        <p:nvSpPr>
          <p:cNvPr id="165" name="Google Shape;165;g27cb5e2242e_0_3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27cb5e2242e_0_3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panose="020B0704020202020204"/>
              <a:buNone/>
            </a:pPr>
            <a:r>
              <a:rPr lang="en-GB">
                <a:solidFill>
                  <a:schemeClr val="dk1"/>
                </a:solidFill>
              </a:rPr>
              <a:t>Not everything needs GPT-4. People under estimates how BERT can be for simple classification tasks. And it runs on CPU.</a:t>
            </a:r>
            <a:endParaRPr lang="en-GB">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1" name="Shape 171"/>
        <p:cNvGrpSpPr/>
        <p:nvPr/>
      </p:nvGrpSpPr>
      <p:grpSpPr>
        <a:xfrm>
          <a:off x="0" y="0"/>
          <a:ext cx="0" cy="0"/>
          <a:chOff x="0" y="0"/>
          <a:chExt cx="0" cy="0"/>
        </a:xfrm>
      </p:grpSpPr>
      <p:sp>
        <p:nvSpPr>
          <p:cNvPr id="172" name="Google Shape;172;g27cb5e2242e_0_14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27cb5e2242e_0_149: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269" name="Shape 269"/>
        <p:cNvGrpSpPr/>
        <p:nvPr/>
      </p:nvGrpSpPr>
      <p:grpSpPr>
        <a:xfrm>
          <a:off x="0" y="0"/>
          <a:ext cx="0" cy="0"/>
          <a:chOff x="0" y="0"/>
          <a:chExt cx="0" cy="0"/>
        </a:xfrm>
      </p:grpSpPr>
      <p:sp>
        <p:nvSpPr>
          <p:cNvPr id="270" name="Google Shape;270;g27f0e934c7c_0_4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g27f0e934c7c_0_4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269" name="Shape 269"/>
        <p:cNvGrpSpPr/>
        <p:nvPr/>
      </p:nvGrpSpPr>
      <p:grpSpPr>
        <a:xfrm>
          <a:off x="0" y="0"/>
          <a:ext cx="0" cy="0"/>
          <a:chOff x="0" y="0"/>
          <a:chExt cx="0" cy="0"/>
        </a:xfrm>
      </p:grpSpPr>
      <p:sp>
        <p:nvSpPr>
          <p:cNvPr id="270" name="Google Shape;270;g27f0e934c7c_0_4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g27f0e934c7c_0_4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248" name="Shape 248"/>
        <p:cNvGrpSpPr/>
        <p:nvPr/>
      </p:nvGrpSpPr>
      <p:grpSpPr>
        <a:xfrm>
          <a:off x="0" y="0"/>
          <a:ext cx="0" cy="0"/>
          <a:chOff x="0" y="0"/>
          <a:chExt cx="0" cy="0"/>
        </a:xfrm>
      </p:grpSpPr>
      <p:sp>
        <p:nvSpPr>
          <p:cNvPr id="249" name="Google Shape;249;g25f91a4d67e_0_8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g25f91a4d67e_0_8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256" name="Shape 256"/>
        <p:cNvGrpSpPr/>
        <p:nvPr/>
      </p:nvGrpSpPr>
      <p:grpSpPr>
        <a:xfrm>
          <a:off x="0" y="0"/>
          <a:ext cx="0" cy="0"/>
          <a:chOff x="0" y="0"/>
          <a:chExt cx="0" cy="0"/>
        </a:xfrm>
      </p:grpSpPr>
      <p:sp>
        <p:nvSpPr>
          <p:cNvPr id="257" name="Google Shape;257;g27cb5e2242e_0_9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g27cb5e2242e_0_98: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380" name="Shape 380"/>
        <p:cNvGrpSpPr/>
        <p:nvPr/>
      </p:nvGrpSpPr>
      <p:grpSpPr>
        <a:xfrm>
          <a:off x="0" y="0"/>
          <a:ext cx="0" cy="0"/>
          <a:chOff x="0" y="0"/>
          <a:chExt cx="0" cy="0"/>
        </a:xfrm>
      </p:grpSpPr>
      <p:sp>
        <p:nvSpPr>
          <p:cNvPr id="381" name="Google Shape;381;g27f0e934c7c_0_7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g27f0e934c7c_0_77: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387" name="Shape 387"/>
        <p:cNvGrpSpPr/>
        <p:nvPr/>
      </p:nvGrpSpPr>
      <p:grpSpPr>
        <a:xfrm>
          <a:off x="0" y="0"/>
          <a:ext cx="0" cy="0"/>
          <a:chOff x="0" y="0"/>
          <a:chExt cx="0" cy="0"/>
        </a:xfrm>
      </p:grpSpPr>
      <p:sp>
        <p:nvSpPr>
          <p:cNvPr id="388" name="Google Shape;388;g2807c20e001_0_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g2807c20e001_0_7: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394" name="Shape 394"/>
        <p:cNvGrpSpPr/>
        <p:nvPr/>
      </p:nvGrpSpPr>
      <p:grpSpPr>
        <a:xfrm>
          <a:off x="0" y="0"/>
          <a:ext cx="0" cy="0"/>
          <a:chOff x="0" y="0"/>
          <a:chExt cx="0" cy="0"/>
        </a:xfrm>
      </p:grpSpPr>
      <p:sp>
        <p:nvSpPr>
          <p:cNvPr id="395" name="Google Shape;395;g27f0e934c7c_0_8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27f0e934c7c_0_88: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401" name="Shape 401"/>
        <p:cNvGrpSpPr/>
        <p:nvPr/>
      </p:nvGrpSpPr>
      <p:grpSpPr>
        <a:xfrm>
          <a:off x="0" y="0"/>
          <a:ext cx="0" cy="0"/>
          <a:chOff x="0" y="0"/>
          <a:chExt cx="0" cy="0"/>
        </a:xfrm>
      </p:grpSpPr>
      <p:sp>
        <p:nvSpPr>
          <p:cNvPr id="402" name="Google Shape;402;g28bcd2c35e0_0_76: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g28bcd2c35e0_0_76: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291" name="Shape 291"/>
        <p:cNvGrpSpPr/>
        <p:nvPr/>
      </p:nvGrpSpPr>
      <p:grpSpPr>
        <a:xfrm>
          <a:off x="0" y="0"/>
          <a:ext cx="0" cy="0"/>
          <a:chOff x="0" y="0"/>
          <a:chExt cx="0" cy="0"/>
        </a:xfrm>
      </p:grpSpPr>
      <p:sp>
        <p:nvSpPr>
          <p:cNvPr id="292" name="Google Shape;292;g27d2ca97a25_0_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g27d2ca97a25_0_0: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277" name="Shape 277"/>
        <p:cNvGrpSpPr/>
        <p:nvPr/>
      </p:nvGrpSpPr>
      <p:grpSpPr>
        <a:xfrm>
          <a:off x="0" y="0"/>
          <a:ext cx="0" cy="0"/>
          <a:chOff x="0" y="0"/>
          <a:chExt cx="0" cy="0"/>
        </a:xfrm>
      </p:grpSpPr>
      <p:sp>
        <p:nvSpPr>
          <p:cNvPr id="278" name="Google Shape;278;g27f0e934c7c_0_2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g27f0e934c7c_0_2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285" name="Shape 285"/>
        <p:cNvGrpSpPr/>
        <p:nvPr/>
      </p:nvGrpSpPr>
      <p:grpSpPr>
        <a:xfrm>
          <a:off x="0" y="0"/>
          <a:ext cx="0" cy="0"/>
          <a:chOff x="0" y="0"/>
          <a:chExt cx="0" cy="0"/>
        </a:xfrm>
      </p:grpSpPr>
      <p:sp>
        <p:nvSpPr>
          <p:cNvPr id="286" name="Google Shape;286;g27f0e934c7c_0_3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g27f0e934c7c_0_3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303" name="Shape 303"/>
        <p:cNvGrpSpPr/>
        <p:nvPr/>
      </p:nvGrpSpPr>
      <p:grpSpPr>
        <a:xfrm>
          <a:off x="0" y="0"/>
          <a:ext cx="0" cy="0"/>
          <a:chOff x="0" y="0"/>
          <a:chExt cx="0" cy="0"/>
        </a:xfrm>
      </p:grpSpPr>
      <p:sp>
        <p:nvSpPr>
          <p:cNvPr id="304" name="Google Shape;304;g27d2ca97a25_0_6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g27d2ca97a25_0_60: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311" name="Shape 311"/>
        <p:cNvGrpSpPr/>
        <p:nvPr/>
      </p:nvGrpSpPr>
      <p:grpSpPr>
        <a:xfrm>
          <a:off x="0" y="0"/>
          <a:ext cx="0" cy="0"/>
          <a:chOff x="0" y="0"/>
          <a:chExt cx="0" cy="0"/>
        </a:xfrm>
      </p:grpSpPr>
      <p:sp>
        <p:nvSpPr>
          <p:cNvPr id="312" name="Google Shape;312;g27d2ca97a25_0_4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27d2ca97a25_0_49: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320" name="Shape 320"/>
        <p:cNvGrpSpPr/>
        <p:nvPr/>
      </p:nvGrpSpPr>
      <p:grpSpPr>
        <a:xfrm>
          <a:off x="0" y="0"/>
          <a:ext cx="0" cy="0"/>
          <a:chOff x="0" y="0"/>
          <a:chExt cx="0" cy="0"/>
        </a:xfrm>
      </p:grpSpPr>
      <p:sp>
        <p:nvSpPr>
          <p:cNvPr id="321" name="Google Shape;321;g28bcd2c35e0_0_44: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g28bcd2c35e0_0_44: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337" name="Shape 337"/>
        <p:cNvGrpSpPr/>
        <p:nvPr/>
      </p:nvGrpSpPr>
      <p:grpSpPr>
        <a:xfrm>
          <a:off x="0" y="0"/>
          <a:ext cx="0" cy="0"/>
          <a:chOff x="0" y="0"/>
          <a:chExt cx="0" cy="0"/>
        </a:xfrm>
      </p:grpSpPr>
      <p:sp>
        <p:nvSpPr>
          <p:cNvPr id="338" name="Google Shape;338;g27d2ca97a25_0_4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g27d2ca97a25_0_40: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337" name="Shape 337"/>
        <p:cNvGrpSpPr/>
        <p:nvPr/>
      </p:nvGrpSpPr>
      <p:grpSpPr>
        <a:xfrm>
          <a:off x="0" y="0"/>
          <a:ext cx="0" cy="0"/>
          <a:chOff x="0" y="0"/>
          <a:chExt cx="0" cy="0"/>
        </a:xfrm>
      </p:grpSpPr>
      <p:sp>
        <p:nvSpPr>
          <p:cNvPr id="338" name="Google Shape;338;g27d2ca97a25_0_4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g27d2ca97a25_0_40: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356" name="Shape 356"/>
        <p:cNvGrpSpPr/>
        <p:nvPr/>
      </p:nvGrpSpPr>
      <p:grpSpPr>
        <a:xfrm>
          <a:off x="0" y="0"/>
          <a:ext cx="0" cy="0"/>
          <a:chOff x="0" y="0"/>
          <a:chExt cx="0" cy="0"/>
        </a:xfrm>
      </p:grpSpPr>
      <p:sp>
        <p:nvSpPr>
          <p:cNvPr id="357" name="Google Shape;357;g27d2ca97a25_0_8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g27d2ca97a25_0_8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356" name="Shape 356"/>
        <p:cNvGrpSpPr/>
        <p:nvPr/>
      </p:nvGrpSpPr>
      <p:grpSpPr>
        <a:xfrm>
          <a:off x="0" y="0"/>
          <a:ext cx="0" cy="0"/>
          <a:chOff x="0" y="0"/>
          <a:chExt cx="0" cy="0"/>
        </a:xfrm>
      </p:grpSpPr>
      <p:sp>
        <p:nvSpPr>
          <p:cNvPr id="357" name="Google Shape;357;g27d2ca97a25_0_8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g27d2ca97a25_0_8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372" name="Shape 372"/>
        <p:cNvGrpSpPr/>
        <p:nvPr/>
      </p:nvGrpSpPr>
      <p:grpSpPr>
        <a:xfrm>
          <a:off x="0" y="0"/>
          <a:ext cx="0" cy="0"/>
          <a:chOff x="0" y="0"/>
          <a:chExt cx="0" cy="0"/>
        </a:xfrm>
      </p:grpSpPr>
      <p:sp>
        <p:nvSpPr>
          <p:cNvPr id="373" name="Google Shape;373;g25f91a4d67e_0_6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g25f91a4d67e_0_6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73" name="Shape 73"/>
        <p:cNvGrpSpPr/>
        <p:nvPr/>
      </p:nvGrpSpPr>
      <p:grpSpPr>
        <a:xfrm>
          <a:off x="0" y="0"/>
          <a:ext cx="0" cy="0"/>
          <a:chOff x="0" y="0"/>
          <a:chExt cx="0" cy="0"/>
        </a:xfrm>
      </p:grpSpPr>
      <p:sp>
        <p:nvSpPr>
          <p:cNvPr id="74" name="Google Shape;74;g27cb5e2242e_0_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g27cb5e2242e_0_0: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7" name="Shape 117"/>
        <p:cNvGrpSpPr/>
        <p:nvPr/>
      </p:nvGrpSpPr>
      <p:grpSpPr>
        <a:xfrm>
          <a:off x="0" y="0"/>
          <a:ext cx="0" cy="0"/>
          <a:chOff x="0" y="0"/>
          <a:chExt cx="0" cy="0"/>
        </a:xfrm>
      </p:grpSpPr>
      <p:sp>
        <p:nvSpPr>
          <p:cNvPr id="118" name="Google Shape;118;g28bcd2c35e0_0_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28bcd2c35e0_0_2: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96" name="Shape 96"/>
        <p:cNvGrpSpPr/>
        <p:nvPr/>
      </p:nvGrpSpPr>
      <p:grpSpPr>
        <a:xfrm>
          <a:off x="0" y="0"/>
          <a:ext cx="0" cy="0"/>
          <a:chOff x="0" y="0"/>
          <a:chExt cx="0" cy="0"/>
        </a:xfrm>
      </p:grpSpPr>
      <p:sp>
        <p:nvSpPr>
          <p:cNvPr id="97" name="Google Shape;97;g27ea5e6cc88_1_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g27ea5e6cc88_1_0: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40" name="Shape 140"/>
        <p:cNvGrpSpPr/>
        <p:nvPr/>
      </p:nvGrpSpPr>
      <p:grpSpPr>
        <a:xfrm>
          <a:off x="0" y="0"/>
          <a:ext cx="0" cy="0"/>
          <a:chOff x="0" y="0"/>
          <a:chExt cx="0" cy="0"/>
        </a:xfrm>
      </p:grpSpPr>
      <p:sp>
        <p:nvSpPr>
          <p:cNvPr id="141" name="Google Shape;141;g27cb5e2242e_0_1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g27cb5e2242e_0_18: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47" name="Shape 147"/>
        <p:cNvGrpSpPr/>
        <p:nvPr/>
      </p:nvGrpSpPr>
      <p:grpSpPr>
        <a:xfrm>
          <a:off x="0" y="0"/>
          <a:ext cx="0" cy="0"/>
          <a:chOff x="0" y="0"/>
          <a:chExt cx="0" cy="0"/>
        </a:xfrm>
      </p:grpSpPr>
      <p:sp>
        <p:nvSpPr>
          <p:cNvPr id="148" name="Google Shape;148;g28bcd2c35e0_0_26: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g28bcd2c35e0_0_26: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tags" Target="../tags/tag3.xml"/><Relationship Id="rId4" Type="http://schemas.openxmlformats.org/officeDocument/2006/relationships/image" Target="../media/image2.png"/><Relationship Id="rId3" Type="http://schemas.openxmlformats.org/officeDocument/2006/relationships/tags" Target="../tags/tag2.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image" Target="../media/image2.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tags" Target="../tags/tag9.xml"/><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9.png"/><Relationship Id="rId6" Type="http://schemas.openxmlformats.org/officeDocument/2006/relationships/tags" Target="../tags/tag12.xml"/><Relationship Id="rId5" Type="http://schemas.openxmlformats.org/officeDocument/2006/relationships/image" Target="../media/image4.png"/><Relationship Id="rId4" Type="http://schemas.openxmlformats.org/officeDocument/2006/relationships/tags" Target="../tags/tag11.xml"/><Relationship Id="rId3" Type="http://schemas.openxmlformats.org/officeDocument/2006/relationships/image" Target="../media/image2.png"/><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image" Target="../media/image8.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22.xml"/><Relationship Id="rId7" Type="http://schemas.openxmlformats.org/officeDocument/2006/relationships/image" Target="../media/image10.png"/><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8" Type="http://schemas.openxmlformats.org/officeDocument/2006/relationships/image" Target="../media/image7.png"/><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image" Target="../media/image6.png"/><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image" Target="../media/image2.png"/><Relationship Id="rId10" Type="http://schemas.openxmlformats.org/officeDocument/2006/relationships/tags" Target="../tags/tag2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56920" y="2160905"/>
            <a:ext cx="6134735" cy="1325880"/>
          </a:xfrm>
        </p:spPr>
        <p:txBody>
          <a:bodyPr/>
          <a:lstStyle>
            <a:lvl1pPr>
              <a:defRPr>
                <a:latin typeface="思源黑体 CN Bold" panose="020B0800000000000000" pitchFamily="34" charset="-128"/>
                <a:ea typeface="思源黑体 CN Bold" panose="020B0800000000000000" pitchFamily="34" charset="-128"/>
                <a:cs typeface="Segoe UI" panose="020B0502040204020203" pitchFamily="34" charset="0"/>
              </a:defRPr>
            </a:lvl1pPr>
          </a:lstStyle>
          <a:p>
            <a:r>
              <a:rPr lang="en-US" altLang="zh-CN" dirty="0"/>
              <a:t>Click here to edit </a:t>
            </a:r>
            <a:br>
              <a:rPr lang="zh-CN" altLang="en-US" dirty="0"/>
            </a:br>
            <a:r>
              <a:rPr lang="en-US" altLang="zh-CN" dirty="0"/>
              <a:t>Mater</a:t>
            </a:r>
            <a:r>
              <a:rPr lang="zh-CN" altLang="en-US" dirty="0"/>
              <a:t> </a:t>
            </a:r>
            <a:r>
              <a:rPr lang="en-US" altLang="zh-CN" dirty="0"/>
              <a:t>title style</a:t>
            </a:r>
            <a:endParaRPr lang="zh-CN" altLang="en-US" dirty="0"/>
          </a:p>
        </p:txBody>
      </p:sp>
      <p:sp>
        <p:nvSpPr>
          <p:cNvPr id="3" name="日期占位符 2"/>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5CB99A3A-7869-41F2-BAD1-8578154A79BE}" type="datetimeFigureOut">
              <a:rPr lang="zh-CN" altLang="en-US" smtClean="0"/>
            </a:fld>
            <a:endParaRPr lang="zh-CN" altLang="en-US" dirty="0"/>
          </a:p>
        </p:txBody>
      </p:sp>
      <p:sp>
        <p:nvSpPr>
          <p:cNvPr id="5" name="灯片编号占位符 4"/>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3"/>
            </p:custDataLst>
          </p:nvPr>
        </p:nvPicPr>
        <p:blipFill>
          <a:blip r:embed="rId4"/>
          <a:stretch>
            <a:fillRect/>
          </a:stretch>
        </p:blipFill>
        <p:spPr>
          <a:xfrm>
            <a:off x="838200" y="534670"/>
            <a:ext cx="1807845" cy="608965"/>
          </a:xfrm>
          <a:prstGeom prst="rect">
            <a:avLst/>
          </a:prstGeom>
        </p:spPr>
      </p:pic>
      <p:sp>
        <p:nvSpPr>
          <p:cNvPr id="6" name="副标题 5"/>
          <p:cNvSpPr>
            <a:spLocks noGrp="1"/>
          </p:cNvSpPr>
          <p:nvPr>
            <p:ph type="subTitle" idx="1" hasCustomPrompt="1"/>
          </p:nvPr>
        </p:nvSpPr>
        <p:spPr>
          <a:xfrm>
            <a:off x="756920" y="3779520"/>
            <a:ext cx="6135370" cy="866140"/>
          </a:xfrm>
        </p:spPr>
        <p:txBody>
          <a:bodyPr/>
          <a:lstStyle>
            <a:lvl1pPr marL="0" indent="0" algn="l">
              <a:buNone/>
              <a:defRPr sz="2400">
                <a:latin typeface="+mj-ea"/>
                <a:ea typeface="+mj-ea"/>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Click here to edit Master subtitle style</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2">
            <a:alphaModFix amt="23000"/>
          </a:blip>
          <a:stretch>
            <a:fillRect/>
          </a:stretch>
        </p:blipFill>
        <p:spPr>
          <a:xfrm>
            <a:off x="3669665" y="-635"/>
            <a:ext cx="8421370" cy="6858000"/>
          </a:xfrm>
          <a:prstGeom prst="rect">
            <a:avLst/>
          </a:prstGeom>
        </p:spPr>
      </p:pic>
      <p:pic>
        <p:nvPicPr>
          <p:cNvPr id="24" name="图片 23" descr="LOGO"/>
          <p:cNvPicPr>
            <a:picLocks noChangeAspect="1"/>
          </p:cNvPicPr>
          <p:nvPr userDrawn="1">
            <p:custDataLst>
              <p:tags r:id="rId3"/>
            </p:custDataLst>
          </p:nvPr>
        </p:nvPicPr>
        <p:blipFill>
          <a:blip r:embed="rId4"/>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5"/>
            </p:custDataLst>
          </p:nvPr>
        </p:nvPicPr>
        <p:blipFill>
          <a:blip r:embed="rId6"/>
          <a:stretch>
            <a:fillRect/>
          </a:stretch>
        </p:blipFill>
        <p:spPr>
          <a:xfrm>
            <a:off x="8138160" y="2495550"/>
            <a:ext cx="3727450" cy="4387215"/>
          </a:xfrm>
          <a:prstGeom prst="rect">
            <a:avLst/>
          </a:prstGeom>
        </p:spPr>
      </p:pic>
      <p:sp>
        <p:nvSpPr>
          <p:cNvPr id="8" name="内容占位符 7"/>
          <p:cNvSpPr>
            <a:spLocks noGrp="1"/>
          </p:cNvSpPr>
          <p:nvPr>
            <p:ph idx="13"/>
          </p:nvPr>
        </p:nvSpPr>
        <p:spPr>
          <a:xfrm>
            <a:off x="838200" y="561340"/>
            <a:ext cx="6901815" cy="5615940"/>
          </a:xfrm>
        </p:spPr>
        <p:txBody>
          <a:bodyPr/>
          <a:lstStyle>
            <a:lvl1pPr marL="0" indent="0">
              <a:buNone/>
              <a:defRPr>
                <a:latin typeface="思源黑体 CN Medium" panose="020B0600000000000000" charset="-122"/>
                <a:ea typeface="思源黑体 CN Medium" panose="020B0600000000000000" charset="-122"/>
              </a:defRPr>
            </a:lvl1pPr>
            <a:lvl2pPr marL="457200" indent="0">
              <a:buNone/>
              <a:defRPr/>
            </a:lvl2pPr>
          </a:lstStyle>
          <a:p>
            <a:pPr lvl="0"/>
            <a:r>
              <a:rPr lang="zh-CN" altLang="en-US" dirty="0"/>
              <a:t>单击此处编辑母版文本样式</a:t>
            </a:r>
            <a:endParaRPr lang="zh-CN" altLang="en-US" dirty="0"/>
          </a:p>
        </p:txBody>
      </p:sp>
      <p:pic>
        <p:nvPicPr>
          <p:cNvPr id="23" name="图片 22" descr="小O"/>
          <p:cNvPicPr>
            <a:picLocks noChangeAspect="1"/>
          </p:cNvPicPr>
          <p:nvPr userDrawn="1"/>
        </p:nvPicPr>
        <p:blipFill>
          <a:blip r:embed="rId7"/>
          <a:stretch>
            <a:fillRect/>
          </a:stretch>
        </p:blipFill>
        <p:spPr>
          <a:xfrm>
            <a:off x="10833100" y="3560445"/>
            <a:ext cx="547370" cy="61722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思源黑体 CN Medium" panose="020B0600000000000000" pitchFamily="34" charset="-128"/>
                <a:ea typeface="思源黑体 CN Medium" panose="020B0600000000000000" pitchFamily="34" charset="-128"/>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sp>
        <p:nvSpPr>
          <p:cNvPr id="9" name="椭圆 8"/>
          <p:cNvSpPr/>
          <p:nvPr userDrawn="1">
            <p:custDataLst>
              <p:tags r:id="rId4"/>
            </p:custDataLst>
          </p:nvPr>
        </p:nvSpPr>
        <p:spPr>
          <a:xfrm rot="5400000">
            <a:off x="1524000" y="154686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custDataLst>
              <p:tags r:id="rId5"/>
            </p:custDataLst>
          </p:nvPr>
        </p:nvSpPr>
        <p:spPr>
          <a:xfrm rot="19860000">
            <a:off x="7407275" y="5708015"/>
            <a:ext cx="220345" cy="220345"/>
          </a:xfrm>
          <a:prstGeom prst="ellipse">
            <a:avLst/>
          </a:prstGeom>
          <a:gradFill>
            <a:gsLst>
              <a:gs pos="0">
                <a:srgbClr val="F1B994"/>
              </a:gs>
              <a:gs pos="71000">
                <a:srgbClr val="F16E5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山3"/>
          <p:cNvPicPr>
            <a:picLocks noChangeAspect="1"/>
          </p:cNvPicPr>
          <p:nvPr userDrawn="1">
            <p:custDataLst>
              <p:tags r:id="rId6"/>
            </p:custDataLst>
          </p:nvPr>
        </p:nvPicPr>
        <p:blipFill>
          <a:blip r:embed="rId7"/>
          <a:stretch>
            <a:fillRect/>
          </a:stretch>
        </p:blipFill>
        <p:spPr>
          <a:xfrm>
            <a:off x="9352915" y="5782310"/>
            <a:ext cx="3825875" cy="1066165"/>
          </a:xfrm>
          <a:prstGeom prst="rect">
            <a:avLst/>
          </a:prstGeom>
        </p:spPr>
      </p:pic>
      <p:pic>
        <p:nvPicPr>
          <p:cNvPr id="41" name="图片 40" descr="山2"/>
          <p:cNvPicPr>
            <a:picLocks noChangeAspect="1"/>
          </p:cNvPicPr>
          <p:nvPr userDrawn="1"/>
        </p:nvPicPr>
        <p:blipFill>
          <a:blip r:embed="rId8"/>
          <a:stretch>
            <a:fillRect/>
          </a:stretch>
        </p:blipFill>
        <p:spPr>
          <a:xfrm flipH="1">
            <a:off x="635" y="4455160"/>
            <a:ext cx="2573020" cy="2484755"/>
          </a:xfrm>
          <a:prstGeom prst="rect">
            <a:avLst/>
          </a:prstGeom>
        </p:spPr>
      </p:pic>
      <p:sp>
        <p:nvSpPr>
          <p:cNvPr id="6" name="椭圆 5"/>
          <p:cNvSpPr/>
          <p:nvPr userDrawn="1">
            <p:custDataLst>
              <p:tags r:id="rId9"/>
            </p:custDataLst>
          </p:nvPr>
        </p:nvSpPr>
        <p:spPr>
          <a:xfrm rot="15300000">
            <a:off x="11108690" y="208153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内容占位符 7"/>
          <p:cNvSpPr>
            <a:spLocks noGrp="1"/>
          </p:cNvSpPr>
          <p:nvPr>
            <p:ph idx="1"/>
          </p:nvPr>
        </p:nvSpPr>
        <p:spPr/>
        <p:txBody>
          <a:bodyPr/>
          <a:lstStyle>
            <a:lvl1pPr marL="0" indent="0">
              <a:buNone/>
              <a:defRPr>
                <a:latin typeface="思源黑体 CN Medium" panose="020B0600000000000000" charset="-122"/>
                <a:ea typeface="思源黑体 CN Medium" panose="020B0600000000000000" charset="-122"/>
              </a:defRPr>
            </a:lvl1pPr>
            <a:lvl2pPr marL="457200" indent="0">
              <a:buNone/>
              <a:defRPr/>
            </a:lvl2pPr>
          </a:lstStyle>
          <a:p>
            <a:pPr lvl="0"/>
            <a:r>
              <a:rPr lang="zh-CN" altLang="en-US" dirty="0"/>
              <a:t>单击此处编辑母版文本样式</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思源黑体 CN Medium" panose="020B0600000000000000" pitchFamily="34" charset="-128"/>
                <a:ea typeface="思源黑体 CN Medium" panose="020B0600000000000000" pitchFamily="34" charset="-128"/>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8" name="图片 7" descr="山1"/>
          <p:cNvPicPr>
            <a:picLocks noChangeAspect="1"/>
          </p:cNvPicPr>
          <p:nvPr userDrawn="1"/>
        </p:nvPicPr>
        <p:blipFill>
          <a:blip r:embed="rId2"/>
          <a:stretch>
            <a:fillRect/>
          </a:stretch>
        </p:blipFill>
        <p:spPr>
          <a:xfrm>
            <a:off x="0" y="5182870"/>
            <a:ext cx="2282190" cy="1675130"/>
          </a:xfrm>
          <a:prstGeom prst="rect">
            <a:avLst/>
          </a:prstGeom>
        </p:spPr>
      </p:pic>
      <p:pic>
        <p:nvPicPr>
          <p:cNvPr id="14" name="图片 13" descr="山3"/>
          <p:cNvPicPr>
            <a:picLocks noChangeAspect="1"/>
          </p:cNvPicPr>
          <p:nvPr userDrawn="1">
            <p:custDataLst>
              <p:tags r:id="rId3"/>
            </p:custDataLst>
          </p:nvPr>
        </p:nvPicPr>
        <p:blipFill>
          <a:blip r:embed="rId4"/>
          <a:stretch>
            <a:fillRect/>
          </a:stretch>
        </p:blipFill>
        <p:spPr>
          <a:xfrm>
            <a:off x="8301355" y="5865495"/>
            <a:ext cx="3562350" cy="992505"/>
          </a:xfrm>
          <a:prstGeom prst="rect">
            <a:avLst/>
          </a:prstGeom>
        </p:spPr>
      </p:pic>
      <p:pic>
        <p:nvPicPr>
          <p:cNvPr id="20" name="图片 19" descr="山2"/>
          <p:cNvPicPr>
            <a:picLocks noChangeAspect="1"/>
          </p:cNvPicPr>
          <p:nvPr userDrawn="1"/>
        </p:nvPicPr>
        <p:blipFill>
          <a:blip r:embed="rId5"/>
          <a:stretch>
            <a:fillRect/>
          </a:stretch>
        </p:blipFill>
        <p:spPr>
          <a:xfrm>
            <a:off x="10738485" y="4309110"/>
            <a:ext cx="1453515" cy="254889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00000">
              <a:srgbClr val="B7DFF4"/>
            </a:gs>
            <a:gs pos="0">
              <a:srgbClr val="FEF0E2"/>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思源黑体 CN Bold" panose="020B0800000000000000" pitchFamily="34" charset="-128"/>
                <a:ea typeface="思源黑体 CN Bold" panose="020B0800000000000000" pitchFamily="34" charset="-128"/>
              </a:defRPr>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思源黑体 CN Medium" panose="020B0600000000000000" charset="-122"/>
                <a:ea typeface="思源黑体 CN Medium" panose="020B0600000000000000"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4"/>
            </p:custDataLst>
          </p:nvPr>
        </p:nvPicPr>
        <p:blipFill>
          <a:blip r:embed="rId5"/>
          <a:srcRect r="57922" b="63188"/>
          <a:stretch>
            <a:fillRect/>
          </a:stretch>
        </p:blipFill>
        <p:spPr>
          <a:xfrm>
            <a:off x="9862820" y="4866005"/>
            <a:ext cx="1934845" cy="1991995"/>
          </a:xfrm>
          <a:prstGeom prst="rect">
            <a:avLst/>
          </a:prstGeom>
        </p:spPr>
      </p:pic>
      <p:pic>
        <p:nvPicPr>
          <p:cNvPr id="42" name="图片 41" descr="山5"/>
          <p:cNvPicPr>
            <a:picLocks noChangeAspect="1"/>
          </p:cNvPicPr>
          <p:nvPr userDrawn="1">
            <p:custDataLst>
              <p:tags r:id="rId6"/>
            </p:custDataLst>
          </p:nvPr>
        </p:nvPicPr>
        <p:blipFill>
          <a:blip r:embed="rId7"/>
          <a:stretch>
            <a:fillRect/>
          </a:stretch>
        </p:blipFill>
        <p:spPr>
          <a:xfrm flipH="1">
            <a:off x="-104775" y="5579110"/>
            <a:ext cx="3269615" cy="216598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rgbClr val="445185"/>
                </a:solidFill>
                <a:latin typeface="思源黑体 CN Medium" panose="020B0600000000000000" pitchFamily="34" charset="-128"/>
                <a:ea typeface="思源黑体 CN Medium" panose="020B0600000000000000" pitchFamily="34" charset="-128"/>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marL="0" indent="0">
              <a:buNone/>
              <a:defRPr>
                <a:solidFill>
                  <a:srgbClr val="445185"/>
                </a:solidFill>
                <a:latin typeface="+mn-lt"/>
              </a:defRPr>
            </a:lvl1pPr>
            <a:lvl2pPr marL="457200" indent="0">
              <a:buNone/>
              <a:defRPr/>
            </a:lvl2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pic>
        <p:nvPicPr>
          <p:cNvPr id="7" name="图片 6" descr="山3"/>
          <p:cNvPicPr>
            <a:picLocks noChangeAspect="1"/>
          </p:cNvPicPr>
          <p:nvPr userDrawn="1"/>
        </p:nvPicPr>
        <p:blipFill>
          <a:blip r:embed="rId4"/>
          <a:stretch>
            <a:fillRect/>
          </a:stretch>
        </p:blipFill>
        <p:spPr>
          <a:xfrm>
            <a:off x="9352915" y="5791835"/>
            <a:ext cx="3825875" cy="1066165"/>
          </a:xfrm>
          <a:prstGeom prst="rect">
            <a:avLst/>
          </a:prstGeom>
        </p:spPr>
      </p:pic>
      <p:pic>
        <p:nvPicPr>
          <p:cNvPr id="8" name="图片 7" descr="山1"/>
          <p:cNvPicPr>
            <a:picLocks noChangeAspect="1"/>
          </p:cNvPicPr>
          <p:nvPr userDrawn="1"/>
        </p:nvPicPr>
        <p:blipFill>
          <a:blip r:embed="rId5"/>
          <a:stretch>
            <a:fillRect/>
          </a:stretch>
        </p:blipFill>
        <p:spPr>
          <a:xfrm>
            <a:off x="0" y="5182870"/>
            <a:ext cx="2282190" cy="1675130"/>
          </a:xfrm>
          <a:prstGeom prst="rect">
            <a:avLst/>
          </a:prstGeom>
        </p:spPr>
      </p:pic>
      <p:sp>
        <p:nvSpPr>
          <p:cNvPr id="19" name="椭圆 18"/>
          <p:cNvSpPr/>
          <p:nvPr userDrawn="1">
            <p:custDataLst>
              <p:tags r:id="rId6"/>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custDataLst>
              <p:tags r:id="rId7"/>
            </p:custDataLst>
          </p:nvPr>
        </p:nvSpPr>
        <p:spPr>
          <a:xfrm rot="5400000">
            <a:off x="7940040" y="365125"/>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custDataLst>
              <p:tags r:id="rId8"/>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18" name="Rectangle 50"/>
          <p:cNvSpPr/>
          <p:nvPr userDrawn="1">
            <p:custDataLst>
              <p:tags r:id="rId2"/>
            </p:custDataLst>
          </p:nvPr>
        </p:nvSpPr>
        <p:spPr>
          <a:xfrm>
            <a:off x="1011945" y="3774594"/>
            <a:ext cx="3873176" cy="1351524"/>
          </a:xfrm>
          <a:prstGeom prst="rect">
            <a:avLst/>
          </a:prstGeom>
        </p:spPr>
        <p:txBody>
          <a:bodyPr wrap="none">
            <a:spAutoFit/>
          </a:bodyPr>
          <a:lstStyle/>
          <a:p>
            <a:pPr algn="l">
              <a:lnSpc>
                <a:spcPct val="150000"/>
              </a:lnSpc>
            </a:pPr>
            <a:r>
              <a:rPr lang="en-US" altLang="zh-CN"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WeChat Official Account:</a:t>
            </a:r>
            <a:r>
              <a:rPr lang="en-US" altLang="zh-CN" sz="1400" kern="1700" baseline="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 </a:t>
            </a:r>
            <a:r>
              <a:rPr lang="zh-CN" altLang="en-US"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开源社</a:t>
            </a:r>
            <a:r>
              <a:rPr lang="en-US"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KAIYUANSHE</a:t>
            </a:r>
            <a:endParaRPr lang="en-US"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endParaRPr>
          </a:p>
          <a:p>
            <a:pPr algn="l">
              <a:lnSpc>
                <a:spcPct val="150000"/>
              </a:lnSpc>
            </a:pPr>
            <a:r>
              <a:rPr lang="en-US" altLang="zh-CN"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WeChat Channels:</a:t>
            </a:r>
            <a:r>
              <a:rPr lang="en-US" altLang="zh-CN" sz="1400" kern="1700" baseline="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 </a:t>
            </a:r>
            <a:r>
              <a:rPr lang="zh-CN" altLang="en-US"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开源社</a:t>
            </a:r>
            <a:r>
              <a:rPr lang="en-US"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KAIYUANSHE</a:t>
            </a:r>
            <a:endParaRPr lang="en-US"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endParaRPr>
          </a:p>
          <a:p>
            <a:pPr algn="l">
              <a:lnSpc>
                <a:spcPct val="150000"/>
              </a:lnSpc>
            </a:pPr>
            <a:r>
              <a:rPr lang="en-US" altLang="zh-CN"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Weibo:</a:t>
            </a:r>
            <a:r>
              <a:rPr lang="en-US" altLang="zh-CN" sz="1400" kern="1700" baseline="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 </a:t>
            </a:r>
            <a:r>
              <a:rPr lang="zh-CN" altLang="en-US"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开源社</a:t>
            </a:r>
            <a:endParaRPr lang="zh-CN" altLang="en-US"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endParaRPr>
          </a:p>
          <a:p>
            <a:pPr algn="l">
              <a:lnSpc>
                <a:spcPct val="150000"/>
              </a:lnSpc>
            </a:pPr>
            <a:r>
              <a:rPr lang="en-US" sz="1400" kern="1700" dirty="0" err="1">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Bilibili</a:t>
            </a:r>
            <a:r>
              <a:rPr lang="en-US"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a:t>
            </a:r>
            <a:r>
              <a:rPr lang="en-US" sz="1400" kern="1700" baseline="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 </a:t>
            </a:r>
            <a:r>
              <a:rPr lang="zh-CN" altLang="en-US"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sym typeface="+mn-ea"/>
              </a:rPr>
              <a:t>开源社</a:t>
            </a:r>
            <a:r>
              <a:rPr lang="en-US"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sym typeface="+mn-ea"/>
              </a:rPr>
              <a:t>KAIYUANSHE</a:t>
            </a:r>
            <a:endParaRPr lang="zh-CN" altLang="en-US"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endParaRPr>
          </a:p>
        </p:txBody>
      </p:sp>
      <p:sp>
        <p:nvSpPr>
          <p:cNvPr id="40" name="Rectangle 50"/>
          <p:cNvSpPr/>
          <p:nvPr userDrawn="1">
            <p:custDataLst>
              <p:tags r:id="rId3"/>
            </p:custDataLst>
          </p:nvPr>
        </p:nvSpPr>
        <p:spPr>
          <a:xfrm>
            <a:off x="5007297" y="3774203"/>
            <a:ext cx="2616422" cy="1351524"/>
          </a:xfrm>
          <a:prstGeom prst="rect">
            <a:avLst/>
          </a:prstGeom>
        </p:spPr>
        <p:txBody>
          <a:bodyPr wrap="none">
            <a:spAutoFit/>
          </a:bodyPr>
          <a:lstStyle/>
          <a:p>
            <a:pPr>
              <a:lnSpc>
                <a:spcPct val="150000"/>
              </a:lnSpc>
            </a:pPr>
            <a:r>
              <a:rPr lang="en-US" altLang="zh-CN" sz="1400" kern="1700" dirty="0" err="1">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Jianshu</a:t>
            </a:r>
            <a:r>
              <a:rPr lang="en-US" altLang="zh-CN"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a:t>
            </a:r>
            <a:r>
              <a:rPr lang="en-US" altLang="zh-CN" sz="1400" kern="1700" baseline="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 </a:t>
            </a:r>
            <a:r>
              <a:rPr lang="zh-CN" altLang="en-US"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开源社</a:t>
            </a:r>
            <a:endParaRPr lang="zh-CN" altLang="en-US"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endParaRPr>
          </a:p>
          <a:p>
            <a:pPr>
              <a:lnSpc>
                <a:spcPct val="150000"/>
              </a:lnSpc>
            </a:pPr>
            <a:r>
              <a:rPr lang="en-US" altLang="zh-CN" sz="1400" kern="1700" dirty="0" err="1">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TouTiao</a:t>
            </a:r>
            <a:r>
              <a:rPr lang="en-US" altLang="zh-CN"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a:t>
            </a:r>
            <a:r>
              <a:rPr lang="en-US" altLang="zh-CN" sz="1400" kern="1700" baseline="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 </a:t>
            </a:r>
            <a:r>
              <a:rPr lang="zh-CN" altLang="en-US"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开源社</a:t>
            </a:r>
            <a:endParaRPr lang="zh-CN" altLang="en-US"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endParaRPr>
          </a:p>
          <a:p>
            <a:pPr>
              <a:lnSpc>
                <a:spcPct val="150000"/>
              </a:lnSpc>
            </a:pPr>
            <a:r>
              <a:rPr lang="en-US" altLang="zh-CN"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Facebook:</a:t>
            </a:r>
            <a:r>
              <a:rPr lang="en-US" altLang="zh-CN" sz="1400" kern="1700" baseline="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 </a:t>
            </a:r>
            <a:r>
              <a:rPr lang="en-US" altLang="zh-CN" sz="1400" kern="1700" dirty="0" err="1">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KaiyuansheChina</a:t>
            </a:r>
            <a:endParaRPr lang="en-US" altLang="zh-CN"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endParaRPr>
          </a:p>
          <a:p>
            <a:pPr>
              <a:lnSpc>
                <a:spcPct val="150000"/>
              </a:lnSpc>
            </a:pPr>
            <a:r>
              <a:rPr lang="en-US" altLang="zh-CN"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Twitter: </a:t>
            </a:r>
            <a:r>
              <a:rPr lang="zh-CN" altLang="en-US"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开源社</a:t>
            </a:r>
            <a:r>
              <a:rPr lang="en-US" altLang="zh-CN"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rPr>
              <a:t>KAIYUANSHE</a:t>
            </a:r>
            <a:endParaRPr lang="en-US" altLang="zh-CN" sz="1400" kern="1700" dirty="0">
              <a:solidFill>
                <a:srgbClr val="445185"/>
              </a:solidFill>
              <a:latin typeface="Source Han Sans CN Normal" panose="020B0400000000000000" pitchFamily="34" charset="-128"/>
              <a:ea typeface="Source Han Sans CN Normal" panose="020B0400000000000000" pitchFamily="34" charset="-128"/>
              <a:cs typeface="黑体" panose="02010609060101010101" charset="-122"/>
            </a:endParaRPr>
          </a:p>
        </p:txBody>
      </p:sp>
      <p:grpSp>
        <p:nvGrpSpPr>
          <p:cNvPr id="30" name="组合 29"/>
          <p:cNvGrpSpPr/>
          <p:nvPr userDrawn="1"/>
        </p:nvGrpSpPr>
        <p:grpSpPr>
          <a:xfrm>
            <a:off x="8078470" y="3173096"/>
            <a:ext cx="1470025" cy="2600073"/>
            <a:chOff x="15532" y="5341"/>
            <a:chExt cx="2488" cy="4399"/>
          </a:xfrm>
        </p:grpSpPr>
        <p:sp>
          <p:nvSpPr>
            <p:cNvPr id="5" name="矩形 4"/>
            <p:cNvSpPr/>
            <p:nvPr>
              <p:custDataLst>
                <p:tags r:id="rId4"/>
              </p:custDataLst>
            </p:nvPr>
          </p:nvSpPr>
          <p:spPr>
            <a:xfrm>
              <a:off x="15583" y="6358"/>
              <a:ext cx="2371" cy="2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custDataLst>
                <p:tags r:id="rId5"/>
              </p:custDataLst>
            </p:nvPr>
          </p:nvSpPr>
          <p:spPr>
            <a:xfrm>
              <a:off x="15532" y="8804"/>
              <a:ext cx="2488" cy="936"/>
            </a:xfrm>
            <a:prstGeom prst="rect">
              <a:avLst/>
            </a:prstGeom>
            <a:noFill/>
          </p:spPr>
          <p:txBody>
            <a:bodyPr wrap="square" rtlCol="0">
              <a:spAutoFit/>
            </a:bodyPr>
            <a:lstStyle/>
            <a:p>
              <a:pPr algn="ctr"/>
              <a:r>
                <a:rPr lang="en-US" altLang="zh-CN" sz="1000" dirty="0">
                  <a:solidFill>
                    <a:srgbClr val="445185"/>
                  </a:solidFill>
                  <a:latin typeface="思源黑体 CN Light" panose="020B0300000000000000" charset="-122"/>
                  <a:ea typeface="思源黑体 CN Light" panose="020B0300000000000000" charset="-122"/>
                </a:rPr>
                <a:t>Scan to Follow KAIYUANSHE WeChat Account</a:t>
              </a:r>
              <a:endParaRPr lang="zh-CN" altLang="en-US" sz="1000" dirty="0">
                <a:solidFill>
                  <a:srgbClr val="445185"/>
                </a:solidFill>
                <a:latin typeface="思源黑体 CN Light" panose="020B0300000000000000" charset="-122"/>
                <a:ea typeface="思源黑体 CN Light" panose="020B0300000000000000" charset="-122"/>
              </a:endParaRPr>
            </a:p>
          </p:txBody>
        </p:sp>
        <p:pic>
          <p:nvPicPr>
            <p:cNvPr id="38" name="图片 37"/>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5612" y="6380"/>
              <a:ext cx="2334" cy="2334"/>
            </a:xfrm>
            <a:prstGeom prst="rect">
              <a:avLst/>
            </a:prstGeom>
          </p:spPr>
        </p:pic>
        <p:pic>
          <p:nvPicPr>
            <p:cNvPr id="14" name="图片 13" descr="小O"/>
            <p:cNvPicPr>
              <a:picLocks noChangeAspect="1"/>
            </p:cNvPicPr>
            <p:nvPr>
              <p:custDataLst>
                <p:tags r:id="rId8"/>
              </p:custDataLst>
            </p:nvPr>
          </p:nvPicPr>
          <p:blipFill>
            <a:blip r:embed="rId9"/>
            <a:stretch>
              <a:fillRect/>
            </a:stretch>
          </p:blipFill>
          <p:spPr>
            <a:xfrm rot="20940000">
              <a:off x="16312" y="5341"/>
              <a:ext cx="980" cy="1105"/>
            </a:xfrm>
            <a:prstGeom prst="rect">
              <a:avLst/>
            </a:prstGeom>
          </p:spPr>
        </p:pic>
      </p:grpSp>
      <p:pic>
        <p:nvPicPr>
          <p:cNvPr id="24" name="图片 23" descr="LOGO"/>
          <p:cNvPicPr>
            <a:picLocks noChangeAspect="1"/>
          </p:cNvPicPr>
          <p:nvPr userDrawn="1">
            <p:custDataLst>
              <p:tags r:id="rId10"/>
            </p:custDataLst>
          </p:nvPr>
        </p:nvPicPr>
        <p:blipFill>
          <a:blip r:embed="rId11"/>
          <a:stretch>
            <a:fillRect/>
          </a:stretch>
        </p:blipFill>
        <p:spPr>
          <a:xfrm>
            <a:off x="9364345" y="561975"/>
            <a:ext cx="1807845" cy="608965"/>
          </a:xfrm>
          <a:prstGeom prst="rect">
            <a:avLst/>
          </a:prstGeom>
        </p:spPr>
      </p:pic>
      <p:sp>
        <p:nvSpPr>
          <p:cNvPr id="19" name="椭圆 18"/>
          <p:cNvSpPr/>
          <p:nvPr userDrawn="1">
            <p:custDataLst>
              <p:tags r:id="rId12"/>
            </p:custDataLst>
          </p:nvPr>
        </p:nvSpPr>
        <p:spPr>
          <a:xfrm rot="1980000">
            <a:off x="7983220" y="1541780"/>
            <a:ext cx="300355" cy="306705"/>
          </a:xfrm>
          <a:prstGeom prst="ellipse">
            <a:avLst/>
          </a:prstGeom>
          <a:gradFill>
            <a:gsLst>
              <a:gs pos="10000">
                <a:srgbClr val="A5D7F2"/>
              </a:gs>
              <a:gs pos="84000">
                <a:srgbClr val="36A9E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userDrawn="1">
            <p:custDataLst>
              <p:tags r:id="rId13"/>
            </p:custDataLst>
          </p:nvPr>
        </p:nvSpPr>
        <p:spPr>
          <a:xfrm rot="15300000">
            <a:off x="11022330" y="2157730"/>
            <a:ext cx="292100" cy="292100"/>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山3"/>
          <p:cNvPicPr>
            <a:picLocks noChangeAspect="1"/>
          </p:cNvPicPr>
          <p:nvPr userDrawn="1">
            <p:custDataLst>
              <p:tags r:id="rId14"/>
            </p:custDataLst>
          </p:nvPr>
        </p:nvPicPr>
        <p:blipFill>
          <a:blip r:embed="rId15"/>
          <a:stretch>
            <a:fillRect/>
          </a:stretch>
        </p:blipFill>
        <p:spPr>
          <a:xfrm flipH="1">
            <a:off x="-706755" y="5791835"/>
            <a:ext cx="3825875" cy="1066165"/>
          </a:xfrm>
          <a:prstGeom prst="rect">
            <a:avLst/>
          </a:prstGeom>
        </p:spPr>
      </p:pic>
      <p:sp>
        <p:nvSpPr>
          <p:cNvPr id="15" name="椭圆 14"/>
          <p:cNvSpPr/>
          <p:nvPr userDrawn="1">
            <p:custDataLst>
              <p:tags r:id="rId16"/>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descr="山2"/>
          <p:cNvPicPr>
            <a:picLocks noChangeAspect="1"/>
          </p:cNvPicPr>
          <p:nvPr userDrawn="1">
            <p:custDataLst>
              <p:tags r:id="rId17"/>
            </p:custDataLst>
          </p:nvPr>
        </p:nvPicPr>
        <p:blipFill>
          <a:blip r:embed="rId18"/>
          <a:stretch>
            <a:fillRect/>
          </a:stretch>
        </p:blipFill>
        <p:spPr>
          <a:xfrm>
            <a:off x="10738485" y="4728210"/>
            <a:ext cx="1453515" cy="2548890"/>
          </a:xfrm>
          <a:prstGeom prst="rect">
            <a:avLst/>
          </a:prstGeom>
        </p:spPr>
      </p:pic>
      <p:sp>
        <p:nvSpPr>
          <p:cNvPr id="4" name="文本占位符 3"/>
          <p:cNvSpPr>
            <a:spLocks noGrp="1"/>
          </p:cNvSpPr>
          <p:nvPr>
            <p:ph type="body" idx="1"/>
          </p:nvPr>
        </p:nvSpPr>
        <p:spPr>
          <a:xfrm>
            <a:off x="1012190" y="830580"/>
            <a:ext cx="5925820" cy="2463800"/>
          </a:xfrm>
          <a:prstGeom prst="rect">
            <a:avLst/>
          </a:prstGeom>
        </p:spPr>
        <p:txBody>
          <a:bodyPr vert="horz" lIns="91440" tIns="45720" rIns="91440" bIns="45720" rtlCol="0">
            <a:normAutofit/>
          </a:bodyPr>
          <a:lstStyle>
            <a:lvl1pPr>
              <a:defRPr>
                <a:latin typeface="思源黑体 CN Bold" panose="020B0800000000000000" pitchFamily="34" charset="-128"/>
                <a:ea typeface="思源黑体 CN Bold" panose="020B0800000000000000" pitchFamily="34" charset="-128"/>
              </a:defRPr>
            </a:lvl1pPr>
          </a:lstStyle>
          <a:p>
            <a:pPr lvl="0"/>
            <a:r>
              <a:rPr lang="zh-CN" altLang="en-US" dirty="0"/>
              <a:t>单击此处编辑母版文本样式</a:t>
            </a:r>
            <a:endParaRPr lang="zh-CN" altLang="en-US" dirty="0"/>
          </a:p>
          <a:p>
            <a:pPr lvl="1"/>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0" grpId="0"/>
    </p:bldLst>
  </p:timing>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tags" Target="../tags/tag29.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9A3A-7869-41F2-BAD1-8578154A79BE}" type="datetimeFigureOut">
              <a:rPr lang="zh-CN" altLang="en-US" smtClean="0"/>
            </a:fld>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03A48-C316-4AA3-8E4E-4433376E065D}" type="slidenum">
              <a:rPr lang="zh-CN" altLang="en-US" smtClean="0"/>
            </a:fld>
            <a:endParaRPr lang="zh-CN" altLang="en-US"/>
          </a:p>
        </p:txBody>
      </p:sp>
      <p:sp>
        <p:nvSpPr>
          <p:cNvPr id="25" name="文本框 24"/>
          <p:cNvSpPr txBox="1"/>
          <p:nvPr userDrawn="1">
            <p:custDataLst>
              <p:tags r:id="rId8"/>
            </p:custDataLst>
          </p:nvPr>
        </p:nvSpPr>
        <p:spPr>
          <a:xfrm>
            <a:off x="3783330" y="6311900"/>
            <a:ext cx="4625340" cy="275590"/>
          </a:xfrm>
          <a:prstGeom prst="rect">
            <a:avLst/>
          </a:prstGeom>
          <a:noFill/>
        </p:spPr>
        <p:txBody>
          <a:bodyPr wrap="square" rtlCol="0">
            <a:spAutoFit/>
          </a:bodyPr>
          <a:lstStyle/>
          <a:p>
            <a:pPr algn="ctr"/>
            <a:r>
              <a:rPr sz="1200" dirty="0">
                <a:solidFill>
                  <a:srgbClr val="363E7D"/>
                </a:solidFill>
                <a:latin typeface="思源黑体 CN Light" panose="020B0300000000000000" charset="-122"/>
                <a:ea typeface="思源黑体 CN Light" panose="020B0300000000000000" charset="-122"/>
                <a:cs typeface="思源黑体 CN Light" panose="020B0300000000000000" charset="-122"/>
              </a:rPr>
              <a:t>The</a:t>
            </a:r>
            <a:r>
              <a:rPr lang="en-US" sz="1200" dirty="0">
                <a:solidFill>
                  <a:srgbClr val="363E7D"/>
                </a:solidFill>
                <a:latin typeface="思源黑体 CN Light" panose="020B0300000000000000" charset="-122"/>
                <a:ea typeface="思源黑体 CN Light" panose="020B0300000000000000" charset="-122"/>
                <a:cs typeface="思源黑体 CN Light" panose="020B0300000000000000" charset="-122"/>
              </a:rPr>
              <a:t> </a:t>
            </a:r>
            <a:r>
              <a:rPr sz="1200" dirty="0">
                <a:solidFill>
                  <a:srgbClr val="363E7D"/>
                </a:solidFill>
                <a:latin typeface="思源黑体 CN Light" panose="020B0300000000000000" charset="-122"/>
                <a:ea typeface="思源黑体 CN Light" panose="020B0300000000000000" charset="-122"/>
                <a:cs typeface="思源黑体 CN Light" panose="020B0300000000000000" charset="-122"/>
              </a:rPr>
              <a:t> 8th</a:t>
            </a:r>
            <a:r>
              <a:rPr lang="en-US" sz="1200" dirty="0">
                <a:solidFill>
                  <a:srgbClr val="363E7D"/>
                </a:solidFill>
                <a:latin typeface="思源黑体 CN Light" panose="020B0300000000000000" charset="-122"/>
                <a:ea typeface="思源黑体 CN Light" panose="020B0300000000000000" charset="-122"/>
                <a:cs typeface="思源黑体 CN Light" panose="020B0300000000000000" charset="-122"/>
              </a:rPr>
              <a:t> </a:t>
            </a:r>
            <a:r>
              <a:rPr sz="1200" dirty="0">
                <a:solidFill>
                  <a:srgbClr val="363E7D"/>
                </a:solidFill>
                <a:latin typeface="思源黑体 CN Light" panose="020B0300000000000000" charset="-122"/>
                <a:ea typeface="思源黑体 CN Light" panose="020B0300000000000000" charset="-122"/>
                <a:cs typeface="思源黑体 CN Light" panose="020B0300000000000000" charset="-122"/>
              </a:rPr>
              <a:t> China </a:t>
            </a:r>
            <a:r>
              <a:rPr lang="en-US" sz="1200" dirty="0">
                <a:solidFill>
                  <a:srgbClr val="363E7D"/>
                </a:solidFill>
                <a:latin typeface="思源黑体 CN Light" panose="020B0300000000000000" charset="-122"/>
                <a:ea typeface="思源黑体 CN Light" panose="020B0300000000000000" charset="-122"/>
                <a:cs typeface="思源黑体 CN Light" panose="020B0300000000000000" charset="-122"/>
              </a:rPr>
              <a:t> </a:t>
            </a:r>
            <a:r>
              <a:rPr sz="1200" dirty="0">
                <a:solidFill>
                  <a:srgbClr val="363E7D"/>
                </a:solidFill>
                <a:latin typeface="思源黑体 CN Light" panose="020B0300000000000000" charset="-122"/>
                <a:ea typeface="思源黑体 CN Light" panose="020B0300000000000000" charset="-122"/>
                <a:cs typeface="思源黑体 CN Light" panose="020B0300000000000000" charset="-122"/>
              </a:rPr>
              <a:t>Open</a:t>
            </a:r>
            <a:r>
              <a:rPr lang="en-US" sz="1200" dirty="0">
                <a:solidFill>
                  <a:srgbClr val="363E7D"/>
                </a:solidFill>
                <a:latin typeface="思源黑体 CN Light" panose="020B0300000000000000" charset="-122"/>
                <a:ea typeface="思源黑体 CN Light" panose="020B0300000000000000" charset="-122"/>
                <a:cs typeface="思源黑体 CN Light" panose="020B0300000000000000" charset="-122"/>
              </a:rPr>
              <a:t> </a:t>
            </a:r>
            <a:r>
              <a:rPr sz="1200" dirty="0">
                <a:solidFill>
                  <a:srgbClr val="363E7D"/>
                </a:solidFill>
                <a:latin typeface="思源黑体 CN Light" panose="020B0300000000000000" charset="-122"/>
                <a:ea typeface="思源黑体 CN Light" panose="020B0300000000000000" charset="-122"/>
                <a:cs typeface="思源黑体 CN Light" panose="020B0300000000000000" charset="-122"/>
              </a:rPr>
              <a:t> Source</a:t>
            </a:r>
            <a:r>
              <a:rPr lang="en-US" sz="1200" dirty="0">
                <a:solidFill>
                  <a:srgbClr val="363E7D"/>
                </a:solidFill>
                <a:latin typeface="思源黑体 CN Light" panose="020B0300000000000000" charset="-122"/>
                <a:ea typeface="思源黑体 CN Light" panose="020B0300000000000000" charset="-122"/>
                <a:cs typeface="思源黑体 CN Light" panose="020B0300000000000000" charset="-122"/>
              </a:rPr>
              <a:t> </a:t>
            </a:r>
            <a:r>
              <a:rPr sz="1200" dirty="0">
                <a:solidFill>
                  <a:srgbClr val="363E7D"/>
                </a:solidFill>
                <a:latin typeface="思源黑体 CN Light" panose="020B0300000000000000" charset="-122"/>
                <a:ea typeface="思源黑体 CN Light" panose="020B0300000000000000" charset="-122"/>
                <a:cs typeface="思源黑体 CN Light" panose="020B0300000000000000" charset="-122"/>
              </a:rPr>
              <a:t> Conference （COSCon 2023）</a:t>
            </a:r>
            <a:endParaRPr sz="1200" dirty="0">
              <a:solidFill>
                <a:srgbClr val="363E7D"/>
              </a:solidFill>
              <a:latin typeface="思源黑体 CN Light" panose="020B0300000000000000" charset="-122"/>
              <a:ea typeface="思源黑体 CN Light" panose="020B0300000000000000" charset="-122"/>
              <a:cs typeface="思源黑体 CN Light" panose="020B0300000000000000"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rgbClr val="445185"/>
          </a:solidFill>
          <a:latin typeface="思源黑体 CN Bold" panose="020B0800000000000000" charset="-122"/>
          <a:ea typeface="思源黑体 CN Bold" panose="020B0800000000000000" charset="-122"/>
          <a:cs typeface="+mj-cs"/>
        </a:defRPr>
      </a:lvl1pPr>
    </p:titleStyle>
    <p:bodyStyle>
      <a:lvl1pPr marL="0" indent="0" algn="l" defTabSz="914400" rtl="0" eaLnBrk="1" latinLnBrk="0" hangingPunct="1">
        <a:lnSpc>
          <a:spcPct val="90000"/>
        </a:lnSpc>
        <a:spcBef>
          <a:spcPts val="1000"/>
        </a:spcBef>
        <a:buFont typeface="Arial" panose="020B0704020202020204" pitchFamily="34" charset="0"/>
        <a:buNone/>
        <a:defRPr sz="2800" kern="1200">
          <a:solidFill>
            <a:srgbClr val="445185"/>
          </a:solidFill>
          <a:latin typeface="思源黑体 CN Medium" panose="020B0600000000000000" charset="-122"/>
          <a:ea typeface="思源黑体 CN Medium" panose="020B0600000000000000" charset="-122"/>
          <a:cs typeface="+mn-cs"/>
        </a:defRPr>
      </a:lvl1pPr>
      <a:lvl2pPr marL="457200" indent="0" algn="l" defTabSz="914400" rtl="0" eaLnBrk="1" latinLnBrk="0" hangingPunct="1">
        <a:lnSpc>
          <a:spcPct val="90000"/>
        </a:lnSpc>
        <a:spcBef>
          <a:spcPts val="500"/>
        </a:spcBef>
        <a:buFont typeface="Arial" panose="020B07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4.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4.xml"/><Relationship Id="rId2" Type="http://schemas.openxmlformats.org/officeDocument/2006/relationships/image" Target="../media/image17.png"/><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4.xml"/><Relationship Id="rId3" Type="http://schemas.openxmlformats.org/officeDocument/2006/relationships/hyperlink" Target="https://towardsdatascience.com/bentoml-create-an-ml-powered-prediction-service-in-minutes-23d135d6ca76" TargetMode="External"/><Relationship Id="rId2" Type="http://schemas.openxmlformats.org/officeDocument/2006/relationships/image" Target="../media/image19.png"/><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4.xml"/><Relationship Id="rId2" Type="http://schemas.openxmlformats.org/officeDocument/2006/relationships/image" Target="../media/image26.png"/><Relationship Id="rId1"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image" Target="../media/image27.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4.xml"/><Relationship Id="rId2" Type="http://schemas.openxmlformats.org/officeDocument/2006/relationships/image" Target="../media/image28.jpeg"/><Relationship Id="rId1" Type="http://schemas.openxmlformats.org/officeDocument/2006/relationships/hyperlink" Target="http://drive.google.com/file/d/1DA1t7EAafFBNFLng4n1EHc7DssUYPpj-/view"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image" Target="../media/image34.GI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image" Target="../media/image35.pn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7.png"/><Relationship Id="rId7" Type="http://schemas.openxmlformats.org/officeDocument/2006/relationships/image" Target="../media/image36.jpeg"/><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0" Type="http://schemas.openxmlformats.org/officeDocument/2006/relationships/notesSlide" Target="../notesSlides/notesSlide35.xml"/><Relationship Id="rId1" Type="http://schemas.openxmlformats.org/officeDocument/2006/relationships/tags" Target="../tags/tag3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标题 3"/>
          <p:cNvSpPr>
            <a:spLocks noGrp="1"/>
          </p:cNvSpPr>
          <p:nvPr>
            <p:ph type="title"/>
          </p:nvPr>
        </p:nvSpPr>
        <p:spPr>
          <a:xfrm>
            <a:off x="756920" y="984250"/>
            <a:ext cx="7881620" cy="2502535"/>
          </a:xfrm>
        </p:spPr>
        <p:txBody>
          <a:bodyPr>
            <a:normAutofit fontScale="90000"/>
          </a:bodyPr>
          <a:lstStyle/>
          <a:p>
            <a:pPr algn="l">
              <a:lnSpc>
                <a:spcPct val="100000"/>
              </a:lnSpc>
            </a:pPr>
            <a:r>
              <a:rPr lang="zh-CN" altLang="en-US" b="1" dirty="0">
                <a:solidFill>
                  <a:srgbClr val="363E7D"/>
                </a:solidFill>
                <a:latin typeface="思源黑体 CN Bold" panose="020B0800000000000000" pitchFamily="34" charset="-128"/>
                <a:ea typeface="思源黑体 CN Bold" panose="020B0800000000000000" pitchFamily="34" charset="-128"/>
              </a:rPr>
              <a:t>开源工程化</a:t>
            </a:r>
            <a:r>
              <a:rPr lang="en-US" altLang="zh-CN" b="1" dirty="0">
                <a:solidFill>
                  <a:srgbClr val="363E7D"/>
                </a:solidFill>
                <a:latin typeface="思源黑体 CN Bold" panose="020B0800000000000000" pitchFamily="34" charset="-128"/>
                <a:ea typeface="思源黑体 CN Bold" panose="020B0800000000000000" pitchFamily="34" charset="-128"/>
              </a:rPr>
              <a:t> LLM </a:t>
            </a:r>
            <a:r>
              <a:rPr lang="zh-CN" altLang="en-US" b="1" dirty="0">
                <a:solidFill>
                  <a:srgbClr val="363E7D"/>
                </a:solidFill>
                <a:latin typeface="思源黑体 CN Bold" panose="020B0800000000000000" pitchFamily="34" charset="-128"/>
                <a:ea typeface="思源黑体 CN Bold" panose="020B0800000000000000" pitchFamily="34" charset="-128"/>
              </a:rPr>
              <a:t>的挑战与实践</a:t>
            </a:r>
            <a:br>
              <a:rPr lang="zh-CN" altLang="en-US" b="1" dirty="0">
                <a:solidFill>
                  <a:srgbClr val="363E7D"/>
                </a:solidFill>
                <a:latin typeface="思源黑体 CN Bold" panose="020B0800000000000000" pitchFamily="34" charset="-128"/>
                <a:ea typeface="思源黑体 CN Bold" panose="020B0800000000000000" pitchFamily="34" charset="-128"/>
              </a:rPr>
            </a:br>
            <a:r>
              <a:rPr lang="en-US" b="1" dirty="0">
                <a:solidFill>
                  <a:srgbClr val="363E7D"/>
                </a:solidFill>
                <a:latin typeface="思源黑体 CN Bold" panose="020B0800000000000000" pitchFamily="34" charset="-128"/>
                <a:ea typeface="思源黑体 CN Bold" panose="020B0800000000000000" pitchFamily="34" charset="-128"/>
              </a:rPr>
              <a:t>Challenges and Practices in Open-Source LLM Engineering</a:t>
            </a:r>
            <a:endParaRPr lang="en-US" b="1" dirty="0">
              <a:solidFill>
                <a:srgbClr val="363E7D"/>
              </a:solidFill>
              <a:latin typeface="思源黑体 CN Bold" panose="020B0800000000000000" pitchFamily="34" charset="-128"/>
              <a:ea typeface="思源黑体 CN Bold" panose="020B0800000000000000" pitchFamily="34" charset="-128"/>
            </a:endParaRPr>
          </a:p>
        </p:txBody>
      </p:sp>
      <p:sp>
        <p:nvSpPr>
          <p:cNvPr id="14" name="副标题 13"/>
          <p:cNvSpPr>
            <a:spLocks noGrp="1"/>
          </p:cNvSpPr>
          <p:nvPr>
            <p:ph type="subTitle" idx="4294967295"/>
          </p:nvPr>
        </p:nvSpPr>
        <p:spPr>
          <a:xfrm>
            <a:off x="756920" y="3980180"/>
            <a:ext cx="6532880" cy="1141095"/>
          </a:xfrm>
        </p:spPr>
        <p:txBody>
          <a:bodyPr>
            <a:normAutofit/>
          </a:bodyPr>
          <a:lstStyle/>
          <a:p>
            <a:pPr algn="l"/>
            <a:r>
              <a:rPr lang="en-US" altLang="zh-CN" b="1" dirty="0">
                <a:solidFill>
                  <a:srgbClr val="363E7D"/>
                </a:solidFill>
                <a:latin typeface="思源黑体 CN Medium" panose="020B0600000000000000" pitchFamily="34" charset="-128"/>
                <a:ea typeface="思源黑体 CN Medium" panose="020B0600000000000000" pitchFamily="34" charset="-128"/>
                <a:cs typeface="Segoe UI" panose="020B0502040204020203" pitchFamily="34" charset="0"/>
              </a:rPr>
              <a:t>Sherlock Xu, </a:t>
            </a:r>
            <a:r>
              <a:rPr lang="en-US" altLang="zh-CN" b="1" dirty="0">
                <a:solidFill>
                  <a:srgbClr val="363E7D"/>
                </a:solidFill>
                <a:latin typeface="思源黑体 CN Medium" panose="020B0600000000000000" pitchFamily="34" charset="-128"/>
                <a:ea typeface="思源黑体 CN Medium" panose="020B0600000000000000" pitchFamily="34" charset="-128"/>
                <a:cs typeface="Segoe UI" panose="020B0502040204020203" pitchFamily="34" charset="0"/>
                <a:sym typeface="+mn-ea"/>
              </a:rPr>
              <a:t>BentoML</a:t>
            </a:r>
            <a:endParaRPr lang="en-US" altLang="zh-CN" b="1" dirty="0">
              <a:solidFill>
                <a:srgbClr val="363E7D"/>
              </a:solidFill>
              <a:latin typeface="思源黑体 CN Medium" panose="020B0600000000000000" pitchFamily="34" charset="-128"/>
              <a:ea typeface="思源黑体 CN Medium" panose="020B0600000000000000" pitchFamily="34" charset="-128"/>
              <a:cs typeface="Segoe UI" panose="020B0502040204020203"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59" name="Shape 159"/>
        <p:cNvGrpSpPr/>
        <p:nvPr/>
      </p:nvGrpSpPr>
      <p:grpSpPr>
        <a:xfrm>
          <a:off x="0" y="0"/>
          <a:ext cx="0" cy="0"/>
          <a:chOff x="0" y="0"/>
          <a:chExt cx="0" cy="0"/>
        </a:xfrm>
      </p:grpSpPr>
      <p:sp>
        <p:nvSpPr>
          <p:cNvPr id="160" name="Google Shape;160;g27cb5e2242e_0_39"/>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t>Data Privacy</a:t>
            </a:r>
            <a:endParaRPr lang="en-GB"/>
          </a:p>
        </p:txBody>
      </p:sp>
      <p:sp>
        <p:nvSpPr>
          <p:cNvPr id="161" name="Google Shape;161;g27cb5e2242e_0_39"/>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pic>
        <p:nvPicPr>
          <p:cNvPr id="162" name="Google Shape;162;g27cb5e2242e_0_39"/>
          <p:cNvPicPr preferRelativeResize="0"/>
          <p:nvPr/>
        </p:nvPicPr>
        <p:blipFill rotWithShape="1">
          <a:blip r:embed="rId1"/>
          <a:srcRect/>
          <a:stretch>
            <a:fillRect/>
          </a:stretch>
        </p:blipFill>
        <p:spPr>
          <a:xfrm>
            <a:off x="7044149" y="1661867"/>
            <a:ext cx="4416240" cy="3952535"/>
          </a:xfrm>
          <a:prstGeom prst="rect">
            <a:avLst/>
          </a:prstGeom>
          <a:noFill/>
          <a:ln>
            <a:noFill/>
          </a:ln>
        </p:spPr>
      </p:pic>
      <p:sp>
        <p:nvSpPr>
          <p:cNvPr id="163" name="Google Shape;163;g27cb5e2242e_0_39"/>
          <p:cNvSpPr txBox="1"/>
          <p:nvPr>
            <p:ph type="body" idx="4294967295"/>
          </p:nvPr>
        </p:nvSpPr>
        <p:spPr>
          <a:xfrm>
            <a:off x="0" y="1634490"/>
            <a:ext cx="6628765" cy="4202430"/>
          </a:xfrm>
          <a:prstGeom prst="rect">
            <a:avLst/>
          </a:prstGeom>
          <a:noFill/>
          <a:ln>
            <a:noFill/>
          </a:ln>
        </p:spPr>
        <p:txBody>
          <a:bodyPr spcFirstLastPara="1" wrap="square" lIns="121900" tIns="121900" rIns="121900" bIns="121900" anchor="t" anchorCtr="0">
            <a:spAutoFit/>
          </a:bodyPr>
          <a:lstStyle/>
          <a:p>
            <a:pPr marL="457200" lvl="0" indent="-342900" algn="l" rtl="0">
              <a:lnSpc>
                <a:spcPct val="115000"/>
              </a:lnSpc>
              <a:spcBef>
                <a:spcPts val="0"/>
              </a:spcBef>
              <a:spcAft>
                <a:spcPts val="0"/>
              </a:spcAft>
              <a:buSzPts val="1800"/>
              <a:buChar char="→"/>
            </a:pPr>
            <a:r>
              <a:rPr lang="en-GB"/>
              <a:t>Your data will not be used to train LLMs</a:t>
            </a:r>
            <a:endParaRPr lang="en-GB"/>
          </a:p>
          <a:p>
            <a:pPr marL="457200" lvl="0" indent="-342900" algn="l" rtl="0">
              <a:lnSpc>
                <a:spcPct val="115000"/>
              </a:lnSpc>
              <a:spcBef>
                <a:spcPts val="0"/>
              </a:spcBef>
              <a:spcAft>
                <a:spcPts val="0"/>
              </a:spcAft>
              <a:buSzPts val="1800"/>
              <a:buChar char="→"/>
            </a:pPr>
            <a:r>
              <a:rPr lang="en-GB"/>
              <a:t>Run within your own virtual private cloud so your data will never leave your network boundaries</a:t>
            </a:r>
            <a:endParaRPr lang="en-GB"/>
          </a:p>
          <a:p>
            <a:pPr marL="457200" lvl="0" indent="-342900" algn="l" rtl="0">
              <a:lnSpc>
                <a:spcPct val="115000"/>
              </a:lnSpc>
              <a:spcBef>
                <a:spcPts val="0"/>
              </a:spcBef>
              <a:spcAft>
                <a:spcPts val="0"/>
              </a:spcAft>
              <a:buSzPts val="1800"/>
              <a:buChar char="→"/>
            </a:pPr>
            <a:r>
              <a:rPr lang="en-GB"/>
              <a:t>Transparent training data source</a:t>
            </a:r>
            <a:endParaRPr lang="en-GB"/>
          </a:p>
          <a:p>
            <a:pPr marL="457200" lvl="0" indent="-342900" algn="l" rtl="0">
              <a:lnSpc>
                <a:spcPct val="115000"/>
              </a:lnSpc>
              <a:spcBef>
                <a:spcPts val="0"/>
              </a:spcBef>
              <a:spcAft>
                <a:spcPts val="0"/>
              </a:spcAft>
              <a:buSzPts val="1800"/>
              <a:buChar char="→"/>
            </a:pPr>
            <a:r>
              <a:rPr lang="en-GB"/>
              <a:t>Less susceptibility to provider outages</a:t>
            </a:r>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67" name="Shape 167"/>
        <p:cNvGrpSpPr/>
        <p:nvPr/>
      </p:nvGrpSpPr>
      <p:grpSpPr>
        <a:xfrm>
          <a:off x="0" y="0"/>
          <a:ext cx="0" cy="0"/>
          <a:chOff x="0" y="0"/>
          <a:chExt cx="0" cy="0"/>
        </a:xfrm>
      </p:grpSpPr>
      <p:sp>
        <p:nvSpPr>
          <p:cNvPr id="168" name="Google Shape;168;g27cb5e2242e_0_31"/>
          <p:cNvSpPr txBox="1"/>
          <p:nvPr>
            <p:ph type="body" idx="4294967295"/>
          </p:nvPr>
        </p:nvSpPr>
        <p:spPr>
          <a:xfrm>
            <a:off x="0" y="1458595"/>
            <a:ext cx="11361420" cy="3425190"/>
          </a:xfrm>
          <a:prstGeom prst="rect">
            <a:avLst/>
          </a:prstGeom>
          <a:noFill/>
          <a:ln>
            <a:noFill/>
          </a:ln>
        </p:spPr>
        <p:txBody>
          <a:bodyPr spcFirstLastPara="1" wrap="square" lIns="121900" tIns="121900" rIns="121900" bIns="121900" anchor="t" anchorCtr="0">
            <a:spAutoFit/>
          </a:bodyPr>
          <a:lstStyle/>
          <a:p>
            <a:pPr marL="457200" lvl="0" indent="-342900" algn="l" rtl="0">
              <a:lnSpc>
                <a:spcPct val="115000"/>
              </a:lnSpc>
              <a:spcBef>
                <a:spcPts val="0"/>
              </a:spcBef>
              <a:spcAft>
                <a:spcPts val="0"/>
              </a:spcAft>
              <a:buSzPts val="1800"/>
              <a:buChar char="→"/>
            </a:pPr>
            <a:r>
              <a:rPr lang="en-GB"/>
              <a:t>Commercial LLMs charges by tokens and context sizes</a:t>
            </a:r>
            <a:endParaRPr lang="en-GB"/>
          </a:p>
          <a:p>
            <a:pPr marL="914400" lvl="1" indent="-342900" algn="l" rtl="0">
              <a:lnSpc>
                <a:spcPct val="115000"/>
              </a:lnSpc>
              <a:spcBef>
                <a:spcPts val="0"/>
              </a:spcBef>
              <a:spcAft>
                <a:spcPts val="0"/>
              </a:spcAft>
              <a:buSzPts val="1800"/>
              <a:buChar char="→"/>
            </a:pPr>
            <a:r>
              <a:rPr lang="en-GB"/>
              <a:t>Fine-tuned models are 6X more expensive</a:t>
            </a:r>
            <a:endParaRPr lang="en-GB"/>
          </a:p>
          <a:p>
            <a:pPr marL="914400" lvl="1" indent="-342900" algn="l" rtl="0">
              <a:lnSpc>
                <a:spcPct val="115000"/>
              </a:lnSpc>
              <a:spcBef>
                <a:spcPts val="0"/>
              </a:spcBef>
              <a:spcAft>
                <a:spcPts val="0"/>
              </a:spcAft>
              <a:buSzPts val="1800"/>
              <a:buChar char="→"/>
            </a:pPr>
            <a:r>
              <a:rPr lang="en-GB"/>
              <a:t>Agent based or chat based applications need multiple round trips</a:t>
            </a:r>
            <a:endParaRPr lang="en-GB"/>
          </a:p>
          <a:p>
            <a:pPr marL="457200" lvl="0" indent="-342900" algn="l" rtl="0">
              <a:lnSpc>
                <a:spcPct val="115000"/>
              </a:lnSpc>
              <a:spcBef>
                <a:spcPts val="0"/>
              </a:spcBef>
              <a:spcAft>
                <a:spcPts val="0"/>
              </a:spcAft>
              <a:buSzPts val="1800"/>
              <a:buChar char="→"/>
            </a:pPr>
            <a:r>
              <a:rPr lang="en-GB"/>
              <a:t>Pay for only hardware cost with open source LLMs</a:t>
            </a:r>
            <a:endParaRPr lang="en-GB"/>
          </a:p>
          <a:p>
            <a:pPr marL="914400" lvl="1" indent="-342900" algn="l" rtl="0">
              <a:lnSpc>
                <a:spcPct val="115000"/>
              </a:lnSpc>
              <a:spcBef>
                <a:spcPts val="0"/>
              </a:spcBef>
              <a:spcAft>
                <a:spcPts val="0"/>
              </a:spcAft>
              <a:buSzPts val="1800"/>
              <a:buChar char="→"/>
            </a:pPr>
            <a:r>
              <a:rPr lang="en-GB"/>
              <a:t>No extra cost for running fine-tuned models</a:t>
            </a:r>
            <a:endParaRPr lang="en-GB"/>
          </a:p>
          <a:p>
            <a:pPr marL="914400" lvl="1" indent="-342900" algn="l" rtl="0">
              <a:lnSpc>
                <a:spcPct val="115000"/>
              </a:lnSpc>
              <a:spcBef>
                <a:spcPts val="0"/>
              </a:spcBef>
              <a:spcAft>
                <a:spcPts val="0"/>
              </a:spcAft>
              <a:buSzPts val="1800"/>
              <a:buChar char="→"/>
            </a:pPr>
            <a:r>
              <a:rPr lang="en-US" altLang="en-GB">
                <a:sym typeface="+mn-ea"/>
              </a:rPr>
              <a:t>Better efficiency when LLMs working in production at scale</a:t>
            </a:r>
            <a:endParaRPr lang="en-GB"/>
          </a:p>
          <a:p>
            <a:pPr marL="457200" lvl="0" indent="-342900" algn="l" rtl="0">
              <a:lnSpc>
                <a:spcPct val="115000"/>
              </a:lnSpc>
              <a:spcBef>
                <a:spcPts val="0"/>
              </a:spcBef>
              <a:spcAft>
                <a:spcPts val="0"/>
              </a:spcAft>
              <a:buSzPts val="1800"/>
              <a:buChar char="→"/>
            </a:pPr>
            <a:r>
              <a:rPr lang="en-GB"/>
              <a:t>Right sizing LLM parameter sizes for the tasks</a:t>
            </a:r>
            <a:endParaRPr lang="en-GB"/>
          </a:p>
        </p:txBody>
      </p:sp>
      <p:sp>
        <p:nvSpPr>
          <p:cNvPr id="169" name="Google Shape;169;g27cb5e2242e_0_31"/>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t>Cost Efficiency</a:t>
            </a:r>
            <a:endParaRPr lang="en-GB"/>
          </a:p>
        </p:txBody>
      </p:sp>
      <p:sp>
        <p:nvSpPr>
          <p:cNvPr id="170" name="Google Shape;170;g27cb5e2242e_0_31"/>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p:nvPr/>
        </p:nvSpPr>
        <p:spPr>
          <a:xfrm>
            <a:off x="2484464" y="2627807"/>
            <a:ext cx="7221801" cy="160295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40000"/>
              </a:lnSpc>
            </a:pPr>
            <a:r>
              <a:rPr lang="en-US" altLang="zh-CN" sz="4400" b="1" dirty="0">
                <a:solidFill>
                  <a:srgbClr val="445185"/>
                </a:solidFill>
                <a:latin typeface="思源黑体 CN Heavy" panose="020B0A00000000000000" pitchFamily="34" charset="-128"/>
                <a:ea typeface="思源黑体 CN Heavy" panose="020B0A00000000000000" pitchFamily="34" charset="-128"/>
                <a:cs typeface="Segoe UI" panose="020B0502040204020203" pitchFamily="34" charset="0"/>
              </a:rPr>
              <a:t>Challenges</a:t>
            </a:r>
            <a:endParaRPr lang="zh-CN" altLang="en-US" dirty="0">
              <a:solidFill>
                <a:srgbClr val="445185"/>
              </a:solidFill>
              <a:latin typeface="思源黑体 CN Medium" panose="020B0600000000000000" pitchFamily="34" charset="-128"/>
              <a:ea typeface="思源黑体 CN Medium" panose="020B0600000000000000" pitchFamily="34" charset="-128"/>
              <a:cs typeface="Segoe U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74" name="Shape 174"/>
        <p:cNvGrpSpPr/>
        <p:nvPr/>
      </p:nvGrpSpPr>
      <p:grpSpPr>
        <a:xfrm>
          <a:off x="0" y="0"/>
          <a:ext cx="0" cy="0"/>
          <a:chOff x="0" y="0"/>
          <a:chExt cx="0" cy="0"/>
        </a:xfrm>
      </p:grpSpPr>
      <p:sp>
        <p:nvSpPr>
          <p:cNvPr id="175" name="Google Shape;175;g27cb5e2242e_0_149"/>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grpSp>
        <p:nvGrpSpPr>
          <p:cNvPr id="176" name="Google Shape;176;g27cb5e2242e_0_149"/>
          <p:cNvGrpSpPr/>
          <p:nvPr/>
        </p:nvGrpSpPr>
        <p:grpSpPr>
          <a:xfrm>
            <a:off x="698800" y="1661861"/>
            <a:ext cx="2564789" cy="3204695"/>
            <a:chOff x="401959" y="2037685"/>
            <a:chExt cx="2248500" cy="2075400"/>
          </a:xfrm>
        </p:grpSpPr>
        <p:sp>
          <p:nvSpPr>
            <p:cNvPr id="177" name="Google Shape;177;g27cb5e2242e_0_149"/>
            <p:cNvSpPr/>
            <p:nvPr/>
          </p:nvSpPr>
          <p:spPr>
            <a:xfrm>
              <a:off x="401959" y="2037685"/>
              <a:ext cx="2248500" cy="2075400"/>
            </a:xfrm>
            <a:prstGeom prst="snip1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704020202020204"/>
                <a:buNone/>
              </a:pPr>
              <a:endParaRPr sz="1865" b="0" i="0" u="none" strike="noStrike" cap="none">
                <a:solidFill>
                  <a:srgbClr val="000000"/>
                </a:solidFill>
                <a:latin typeface="Arial" panose="020B0704020202020204"/>
                <a:ea typeface="Arial" panose="020B0704020202020204"/>
                <a:cs typeface="Arial" panose="020B0704020202020204"/>
                <a:sym typeface="Arial" panose="020B0704020202020204"/>
              </a:endParaRPr>
            </a:p>
          </p:txBody>
        </p:sp>
        <p:grpSp>
          <p:nvGrpSpPr>
            <p:cNvPr id="178" name="Google Shape;178;g27cb5e2242e_0_149"/>
            <p:cNvGrpSpPr/>
            <p:nvPr/>
          </p:nvGrpSpPr>
          <p:grpSpPr>
            <a:xfrm>
              <a:off x="472135" y="2248321"/>
              <a:ext cx="2069406" cy="1330801"/>
              <a:chOff x="472135" y="2248321"/>
              <a:chExt cx="2069406" cy="1330801"/>
            </a:xfrm>
          </p:grpSpPr>
          <p:sp>
            <p:nvSpPr>
              <p:cNvPr id="179" name="Google Shape;179;g27cb5e2242e_0_149"/>
              <p:cNvSpPr txBox="1"/>
              <p:nvPr/>
            </p:nvSpPr>
            <p:spPr>
              <a:xfrm>
                <a:off x="472141" y="2248321"/>
                <a:ext cx="2069400" cy="441300"/>
              </a:xfrm>
              <a:prstGeom prst="rect">
                <a:avLst/>
              </a:prstGeom>
              <a:noFill/>
              <a:ln>
                <a:noFill/>
              </a:ln>
            </p:spPr>
            <p:txBody>
              <a:bodyPr spcFirstLastPara="1" wrap="square" lIns="121900" tIns="121900" rIns="121900" bIns="121900" anchor="b" anchorCtr="0">
                <a:noAutofit/>
              </a:bodyPr>
              <a:lstStyle/>
              <a:p>
                <a:pPr marL="0" marR="0" lvl="0" indent="0" algn="l" rtl="0">
                  <a:lnSpc>
                    <a:spcPct val="100000"/>
                  </a:lnSpc>
                  <a:spcBef>
                    <a:spcPts val="0"/>
                  </a:spcBef>
                  <a:spcAft>
                    <a:spcPts val="0"/>
                  </a:spcAft>
                  <a:buClr>
                    <a:srgbClr val="000000"/>
                  </a:buClr>
                  <a:buSzPts val="1200"/>
                  <a:buFont typeface="Arial" panose="020B0704020202020204"/>
                  <a:buNone/>
                </a:pPr>
                <a:r>
                  <a:rPr lang="en-GB" sz="2135" b="1">
                    <a:solidFill>
                      <a:schemeClr val="dk1"/>
                    </a:solidFill>
                    <a:latin typeface="Poppins"/>
                    <a:ea typeface="Poppins"/>
                    <a:cs typeface="Poppins"/>
                    <a:sym typeface="Poppins"/>
                  </a:rPr>
                  <a:t>Operability</a:t>
                </a:r>
                <a:endParaRPr lang="en-GB" sz="2135" b="1">
                  <a:solidFill>
                    <a:schemeClr val="dk1"/>
                  </a:solidFill>
                  <a:latin typeface="Poppins"/>
                  <a:ea typeface="Poppins"/>
                  <a:cs typeface="Poppins"/>
                  <a:sym typeface="Poppins"/>
                </a:endParaRPr>
              </a:p>
            </p:txBody>
          </p:sp>
          <p:sp>
            <p:nvSpPr>
              <p:cNvPr id="180" name="Google Shape;180;g27cb5e2242e_0_149"/>
              <p:cNvSpPr txBox="1"/>
              <p:nvPr/>
            </p:nvSpPr>
            <p:spPr>
              <a:xfrm>
                <a:off x="472135" y="2689623"/>
                <a:ext cx="2069400" cy="889499"/>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200"/>
                  <a:buFont typeface="Arial" panose="020B0704020202020204"/>
                  <a:buNone/>
                </a:pPr>
                <a:r>
                  <a:rPr lang="en-GB" sz="1600" b="0" i="0" u="none" strike="noStrike" cap="none">
                    <a:solidFill>
                      <a:schemeClr val="dk1"/>
                    </a:solidFill>
                    <a:latin typeface="Poppins"/>
                    <a:ea typeface="Poppins"/>
                    <a:cs typeface="Poppins"/>
                    <a:sym typeface="Poppins"/>
                  </a:rPr>
                  <a:t>Can I deploy and serve the model reliably on hardware I have available?</a:t>
                </a:r>
                <a:endParaRPr sz="1600" b="1" i="0" u="none" strike="noStrike" cap="none">
                  <a:solidFill>
                    <a:schemeClr val="dk1"/>
                  </a:solidFill>
                  <a:latin typeface="Poppins"/>
                  <a:ea typeface="Poppins"/>
                  <a:cs typeface="Poppins"/>
                  <a:sym typeface="Poppins"/>
                </a:endParaRPr>
              </a:p>
            </p:txBody>
          </p:sp>
        </p:grpSp>
      </p:grpSp>
      <p:sp>
        <p:nvSpPr>
          <p:cNvPr id="181" name="Google Shape;181;g27cb5e2242e_0_149"/>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t>Challenges </a:t>
            </a:r>
            <a:r>
              <a:rPr lang="en-US" altLang="en-GB"/>
              <a:t>in</a:t>
            </a:r>
            <a:r>
              <a:rPr lang="en-GB"/>
              <a:t> Productionizing LLMs</a:t>
            </a:r>
            <a:endParaRPr lang="en-GB"/>
          </a:p>
        </p:txBody>
      </p:sp>
      <p:grpSp>
        <p:nvGrpSpPr>
          <p:cNvPr id="182" name="Google Shape;182;g27cb5e2242e_0_149"/>
          <p:cNvGrpSpPr/>
          <p:nvPr/>
        </p:nvGrpSpPr>
        <p:grpSpPr>
          <a:xfrm>
            <a:off x="6185207" y="1661861"/>
            <a:ext cx="2564789" cy="3204695"/>
            <a:chOff x="401959" y="2037685"/>
            <a:chExt cx="2248500" cy="2075400"/>
          </a:xfrm>
        </p:grpSpPr>
        <p:sp>
          <p:nvSpPr>
            <p:cNvPr id="183" name="Google Shape;183;g27cb5e2242e_0_149"/>
            <p:cNvSpPr/>
            <p:nvPr/>
          </p:nvSpPr>
          <p:spPr>
            <a:xfrm>
              <a:off x="401959" y="2037685"/>
              <a:ext cx="2248500" cy="2075400"/>
            </a:xfrm>
            <a:prstGeom prst="snip1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704020202020204"/>
                <a:buNone/>
              </a:pPr>
              <a:endParaRPr sz="1865" b="0" i="0" u="none" strike="noStrike" cap="none">
                <a:solidFill>
                  <a:srgbClr val="000000"/>
                </a:solidFill>
                <a:latin typeface="Arial" panose="020B0704020202020204"/>
                <a:ea typeface="Arial" panose="020B0704020202020204"/>
                <a:cs typeface="Arial" panose="020B0704020202020204"/>
                <a:sym typeface="Arial" panose="020B0704020202020204"/>
              </a:endParaRPr>
            </a:p>
          </p:txBody>
        </p:sp>
        <p:grpSp>
          <p:nvGrpSpPr>
            <p:cNvPr id="184" name="Google Shape;184;g27cb5e2242e_0_149"/>
            <p:cNvGrpSpPr/>
            <p:nvPr/>
          </p:nvGrpSpPr>
          <p:grpSpPr>
            <a:xfrm>
              <a:off x="472141" y="2248321"/>
              <a:ext cx="2088769" cy="1330801"/>
              <a:chOff x="472141" y="2248321"/>
              <a:chExt cx="2088769" cy="1330801"/>
            </a:xfrm>
          </p:grpSpPr>
          <p:sp>
            <p:nvSpPr>
              <p:cNvPr id="185" name="Google Shape;185;g27cb5e2242e_0_149"/>
              <p:cNvSpPr txBox="1"/>
              <p:nvPr/>
            </p:nvSpPr>
            <p:spPr>
              <a:xfrm>
                <a:off x="472141" y="2248321"/>
                <a:ext cx="2069400" cy="441300"/>
              </a:xfrm>
              <a:prstGeom prst="rect">
                <a:avLst/>
              </a:prstGeom>
              <a:noFill/>
              <a:ln>
                <a:noFill/>
              </a:ln>
            </p:spPr>
            <p:txBody>
              <a:bodyPr spcFirstLastPara="1" wrap="square" lIns="121900" tIns="121900" rIns="121900" bIns="121900" anchor="b" anchorCtr="0">
                <a:noAutofit/>
              </a:bodyPr>
              <a:lstStyle/>
              <a:p>
                <a:pPr marL="0" marR="0" lvl="0" indent="0" algn="l" rtl="0">
                  <a:lnSpc>
                    <a:spcPct val="100000"/>
                  </a:lnSpc>
                  <a:spcBef>
                    <a:spcPts val="0"/>
                  </a:spcBef>
                  <a:spcAft>
                    <a:spcPts val="0"/>
                  </a:spcAft>
                  <a:buClr>
                    <a:srgbClr val="000000"/>
                  </a:buClr>
                  <a:buSzPts val="1200"/>
                  <a:buFont typeface="Arial" panose="020B0704020202020204"/>
                  <a:buNone/>
                </a:pPr>
                <a:r>
                  <a:rPr lang="en-GB" sz="2135" b="1">
                    <a:solidFill>
                      <a:schemeClr val="dk1"/>
                    </a:solidFill>
                    <a:latin typeface="Poppins"/>
                    <a:ea typeface="Poppins"/>
                    <a:cs typeface="Poppins"/>
                    <a:sym typeface="Poppins"/>
                  </a:rPr>
                  <a:t>Throughput</a:t>
                </a:r>
                <a:endParaRPr lang="en-GB" sz="2135" b="1">
                  <a:solidFill>
                    <a:schemeClr val="dk1"/>
                  </a:solidFill>
                  <a:latin typeface="Poppins"/>
                  <a:ea typeface="Poppins"/>
                  <a:cs typeface="Poppins"/>
                  <a:sym typeface="Poppins"/>
                </a:endParaRPr>
              </a:p>
            </p:txBody>
          </p:sp>
          <p:sp>
            <p:nvSpPr>
              <p:cNvPr id="186" name="Google Shape;186;g27cb5e2242e_0_149"/>
              <p:cNvSpPr txBox="1"/>
              <p:nvPr/>
            </p:nvSpPr>
            <p:spPr>
              <a:xfrm>
                <a:off x="491510" y="2689623"/>
                <a:ext cx="2069400" cy="889499"/>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200"/>
                  <a:buFont typeface="Arial" panose="020B0704020202020204"/>
                  <a:buNone/>
                </a:pPr>
                <a:r>
                  <a:rPr lang="en-GB" sz="1600" b="0" i="0" u="none" strike="noStrike" cap="none">
                    <a:solidFill>
                      <a:schemeClr val="dk1"/>
                    </a:solidFill>
                    <a:latin typeface="Poppins"/>
                    <a:ea typeface="Poppins"/>
                    <a:cs typeface="Poppins"/>
                    <a:sym typeface="Poppins"/>
                  </a:rPr>
                  <a:t>Can I respond to a large number of concurrent text generation efficiently? </a:t>
                </a:r>
                <a:endParaRPr sz="1600" b="1" i="0" u="none" strike="noStrike" cap="none">
                  <a:solidFill>
                    <a:schemeClr val="dk1"/>
                  </a:solidFill>
                  <a:latin typeface="Poppins"/>
                  <a:ea typeface="Poppins"/>
                  <a:cs typeface="Poppins"/>
                  <a:sym typeface="Poppins"/>
                </a:endParaRPr>
              </a:p>
            </p:txBody>
          </p:sp>
        </p:grpSp>
      </p:grpSp>
      <p:grpSp>
        <p:nvGrpSpPr>
          <p:cNvPr id="187" name="Google Shape;187;g27cb5e2242e_0_149"/>
          <p:cNvGrpSpPr/>
          <p:nvPr/>
        </p:nvGrpSpPr>
        <p:grpSpPr>
          <a:xfrm>
            <a:off x="8928411" y="1661861"/>
            <a:ext cx="2564789" cy="3204695"/>
            <a:chOff x="401959" y="2037685"/>
            <a:chExt cx="2248500" cy="2075400"/>
          </a:xfrm>
        </p:grpSpPr>
        <p:sp>
          <p:nvSpPr>
            <p:cNvPr id="188" name="Google Shape;188;g27cb5e2242e_0_149"/>
            <p:cNvSpPr/>
            <p:nvPr/>
          </p:nvSpPr>
          <p:spPr>
            <a:xfrm>
              <a:off x="401959" y="2037685"/>
              <a:ext cx="2248500" cy="2075400"/>
            </a:xfrm>
            <a:prstGeom prst="snip1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704020202020204"/>
                <a:buNone/>
              </a:pPr>
              <a:endParaRPr sz="1865" b="0" i="0" u="none" strike="noStrike" cap="none">
                <a:solidFill>
                  <a:srgbClr val="000000"/>
                </a:solidFill>
                <a:latin typeface="Arial" panose="020B0704020202020204"/>
                <a:ea typeface="Arial" panose="020B0704020202020204"/>
                <a:cs typeface="Arial" panose="020B0704020202020204"/>
                <a:sym typeface="Arial" panose="020B0704020202020204"/>
              </a:endParaRPr>
            </a:p>
          </p:txBody>
        </p:sp>
        <p:grpSp>
          <p:nvGrpSpPr>
            <p:cNvPr id="189" name="Google Shape;189;g27cb5e2242e_0_149"/>
            <p:cNvGrpSpPr/>
            <p:nvPr/>
          </p:nvGrpSpPr>
          <p:grpSpPr>
            <a:xfrm>
              <a:off x="472141" y="2248321"/>
              <a:ext cx="2069409" cy="1330801"/>
              <a:chOff x="472141" y="2248321"/>
              <a:chExt cx="2069409" cy="1330801"/>
            </a:xfrm>
          </p:grpSpPr>
          <p:sp>
            <p:nvSpPr>
              <p:cNvPr id="190" name="Google Shape;190;g27cb5e2242e_0_149"/>
              <p:cNvSpPr txBox="1"/>
              <p:nvPr/>
            </p:nvSpPr>
            <p:spPr>
              <a:xfrm>
                <a:off x="472141" y="2248321"/>
                <a:ext cx="2069400" cy="441300"/>
              </a:xfrm>
              <a:prstGeom prst="rect">
                <a:avLst/>
              </a:prstGeom>
              <a:noFill/>
              <a:ln>
                <a:noFill/>
              </a:ln>
            </p:spPr>
            <p:txBody>
              <a:bodyPr spcFirstLastPara="1" wrap="square" lIns="121900" tIns="121900" rIns="121900" bIns="121900" anchor="b" anchorCtr="0">
                <a:noAutofit/>
              </a:bodyPr>
              <a:lstStyle/>
              <a:p>
                <a:pPr marL="0" marR="0" lvl="0" indent="0" algn="l" rtl="0">
                  <a:lnSpc>
                    <a:spcPct val="100000"/>
                  </a:lnSpc>
                  <a:spcBef>
                    <a:spcPts val="0"/>
                  </a:spcBef>
                  <a:spcAft>
                    <a:spcPts val="0"/>
                  </a:spcAft>
                  <a:buClr>
                    <a:srgbClr val="000000"/>
                  </a:buClr>
                  <a:buSzPts val="1200"/>
                  <a:buFont typeface="Arial" panose="020B0704020202020204"/>
                  <a:buNone/>
                </a:pPr>
                <a:r>
                  <a:rPr lang="en-GB" sz="2135" b="1">
                    <a:solidFill>
                      <a:schemeClr val="dk1"/>
                    </a:solidFill>
                    <a:latin typeface="Poppins"/>
                    <a:ea typeface="Poppins"/>
                    <a:cs typeface="Poppins"/>
                    <a:sym typeface="Poppins"/>
                  </a:rPr>
                  <a:t>Latency</a:t>
                </a:r>
                <a:endParaRPr lang="en-GB" sz="2135" b="1">
                  <a:solidFill>
                    <a:schemeClr val="dk1"/>
                  </a:solidFill>
                  <a:latin typeface="Poppins"/>
                  <a:ea typeface="Poppins"/>
                  <a:cs typeface="Poppins"/>
                  <a:sym typeface="Poppins"/>
                </a:endParaRPr>
              </a:p>
            </p:txBody>
          </p:sp>
          <p:sp>
            <p:nvSpPr>
              <p:cNvPr id="191" name="Google Shape;191;g27cb5e2242e_0_149"/>
              <p:cNvSpPr txBox="1"/>
              <p:nvPr/>
            </p:nvSpPr>
            <p:spPr>
              <a:xfrm>
                <a:off x="472150" y="2689623"/>
                <a:ext cx="2069400" cy="889499"/>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200"/>
                  <a:buFont typeface="Arial" panose="020B0704020202020204"/>
                  <a:buNone/>
                </a:pPr>
                <a:r>
                  <a:rPr lang="en-GB" sz="1600" b="0" i="0" u="none" strike="noStrike" cap="none">
                    <a:solidFill>
                      <a:schemeClr val="dk1"/>
                    </a:solidFill>
                    <a:latin typeface="Poppins"/>
                    <a:ea typeface="Poppins"/>
                    <a:cs typeface="Poppins"/>
                    <a:sym typeface="Poppins"/>
                  </a:rPr>
                  <a:t>Can I respond with a reasonable delay to both APIs and human users?</a:t>
                </a:r>
                <a:endParaRPr sz="1600" b="1" i="0" u="none" strike="noStrike" cap="none">
                  <a:solidFill>
                    <a:schemeClr val="dk1"/>
                  </a:solidFill>
                  <a:latin typeface="Poppins"/>
                  <a:ea typeface="Poppins"/>
                  <a:cs typeface="Poppins"/>
                  <a:sym typeface="Poppins"/>
                </a:endParaRPr>
              </a:p>
            </p:txBody>
          </p:sp>
        </p:grpSp>
      </p:grpSp>
      <p:grpSp>
        <p:nvGrpSpPr>
          <p:cNvPr id="192" name="Google Shape;192;g27cb5e2242e_0_149"/>
          <p:cNvGrpSpPr/>
          <p:nvPr/>
        </p:nvGrpSpPr>
        <p:grpSpPr>
          <a:xfrm>
            <a:off x="698797" y="5045491"/>
            <a:ext cx="10761621" cy="882460"/>
            <a:chOff x="401959" y="2037685"/>
            <a:chExt cx="2248500" cy="2075400"/>
          </a:xfrm>
        </p:grpSpPr>
        <p:sp>
          <p:nvSpPr>
            <p:cNvPr id="193" name="Google Shape;193;g27cb5e2242e_0_149"/>
            <p:cNvSpPr/>
            <p:nvPr/>
          </p:nvSpPr>
          <p:spPr>
            <a:xfrm>
              <a:off x="401959" y="2037685"/>
              <a:ext cx="2248500" cy="2075400"/>
            </a:xfrm>
            <a:prstGeom prst="snip1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704020202020204"/>
                <a:buNone/>
              </a:pPr>
              <a:endParaRPr sz="1865" b="0" i="0" u="none" strike="noStrike" cap="none">
                <a:solidFill>
                  <a:srgbClr val="000000"/>
                </a:solidFill>
                <a:latin typeface="Arial" panose="020B0704020202020204"/>
                <a:ea typeface="Arial" panose="020B0704020202020204"/>
                <a:cs typeface="Arial" panose="020B0704020202020204"/>
                <a:sym typeface="Arial" panose="020B0704020202020204"/>
              </a:endParaRPr>
            </a:p>
          </p:txBody>
        </p:sp>
        <p:grpSp>
          <p:nvGrpSpPr>
            <p:cNvPr id="194" name="Google Shape;194;g27cb5e2242e_0_149"/>
            <p:cNvGrpSpPr/>
            <p:nvPr/>
          </p:nvGrpSpPr>
          <p:grpSpPr>
            <a:xfrm>
              <a:off x="443488" y="2496275"/>
              <a:ext cx="2098152" cy="1235054"/>
              <a:chOff x="443488" y="2496275"/>
              <a:chExt cx="2098152" cy="1235054"/>
            </a:xfrm>
          </p:grpSpPr>
          <p:sp>
            <p:nvSpPr>
              <p:cNvPr id="195" name="Google Shape;195;g27cb5e2242e_0_149"/>
              <p:cNvSpPr txBox="1"/>
              <p:nvPr/>
            </p:nvSpPr>
            <p:spPr>
              <a:xfrm>
                <a:off x="443488" y="2667990"/>
                <a:ext cx="245400" cy="1026900"/>
              </a:xfrm>
              <a:prstGeom prst="rect">
                <a:avLst/>
              </a:prstGeom>
              <a:noFill/>
              <a:ln>
                <a:noFill/>
              </a:ln>
            </p:spPr>
            <p:txBody>
              <a:bodyPr spcFirstLastPara="1" wrap="square" lIns="121900" tIns="121900" rIns="121900" bIns="121900" anchor="b" anchorCtr="0">
                <a:noAutofit/>
              </a:bodyPr>
              <a:lstStyle/>
              <a:p>
                <a:pPr marL="0" marR="0" lvl="0" indent="0" algn="l" rtl="0">
                  <a:lnSpc>
                    <a:spcPct val="100000"/>
                  </a:lnSpc>
                  <a:spcBef>
                    <a:spcPts val="0"/>
                  </a:spcBef>
                  <a:spcAft>
                    <a:spcPts val="0"/>
                  </a:spcAft>
                  <a:buClr>
                    <a:srgbClr val="000000"/>
                  </a:buClr>
                  <a:buSzPts val="1200"/>
                  <a:buFont typeface="Arial" panose="020B0704020202020204"/>
                  <a:buNone/>
                </a:pPr>
                <a:r>
                  <a:rPr lang="en-US" altLang="en-GB" sz="2135" b="1">
                    <a:solidFill>
                      <a:schemeClr val="dk1"/>
                    </a:solidFill>
                    <a:latin typeface="Poppins"/>
                    <a:ea typeface="Poppins"/>
                    <a:cs typeface="Poppins"/>
                    <a:sym typeface="Poppins"/>
                  </a:rPr>
                  <a:t>Cost</a:t>
                </a:r>
                <a:endParaRPr lang="en-US" altLang="en-GB" sz="2135" b="1" i="0" u="none" strike="noStrike" cap="none">
                  <a:solidFill>
                    <a:schemeClr val="dk1"/>
                  </a:solidFill>
                  <a:latin typeface="Poppins"/>
                  <a:ea typeface="Poppins"/>
                  <a:cs typeface="Poppins"/>
                  <a:sym typeface="Poppins"/>
                </a:endParaRPr>
              </a:p>
            </p:txBody>
          </p:sp>
          <p:sp>
            <p:nvSpPr>
              <p:cNvPr id="196" name="Google Shape;196;g27cb5e2242e_0_149"/>
              <p:cNvSpPr txBox="1"/>
              <p:nvPr/>
            </p:nvSpPr>
            <p:spPr>
              <a:xfrm>
                <a:off x="837940" y="2496275"/>
                <a:ext cx="1703700" cy="1235054"/>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200"/>
                  <a:buFont typeface="Arial" panose="020B0704020202020204"/>
                  <a:buNone/>
                </a:pPr>
                <a:r>
                  <a:rPr lang="en-GB" sz="1600" b="0" i="0" u="none" strike="noStrike" cap="none">
                    <a:solidFill>
                      <a:schemeClr val="dk1"/>
                    </a:solidFill>
                    <a:latin typeface="Poppins"/>
                    <a:ea typeface="Poppins"/>
                    <a:cs typeface="Poppins"/>
                    <a:sym typeface="Poppins"/>
                  </a:rPr>
                  <a:t>How much do I need to spend to run my open source LLMs?</a:t>
                </a:r>
                <a:endParaRPr sz="1600" b="1" i="0" u="none" strike="noStrike" cap="none">
                  <a:solidFill>
                    <a:schemeClr val="dk1"/>
                  </a:solidFill>
                  <a:latin typeface="Poppins"/>
                  <a:ea typeface="Poppins"/>
                  <a:cs typeface="Poppins"/>
                  <a:sym typeface="Poppins"/>
                </a:endParaRPr>
              </a:p>
            </p:txBody>
          </p:sp>
        </p:grpSp>
      </p:grpSp>
      <p:grpSp>
        <p:nvGrpSpPr>
          <p:cNvPr id="197" name="Google Shape;197;g27cb5e2242e_0_149"/>
          <p:cNvGrpSpPr/>
          <p:nvPr/>
        </p:nvGrpSpPr>
        <p:grpSpPr>
          <a:xfrm>
            <a:off x="3442004" y="1661861"/>
            <a:ext cx="2564789" cy="3204695"/>
            <a:chOff x="401959" y="2037685"/>
            <a:chExt cx="2248500" cy="2075400"/>
          </a:xfrm>
        </p:grpSpPr>
        <p:sp>
          <p:nvSpPr>
            <p:cNvPr id="198" name="Google Shape;198;g27cb5e2242e_0_149"/>
            <p:cNvSpPr/>
            <p:nvPr/>
          </p:nvSpPr>
          <p:spPr>
            <a:xfrm>
              <a:off x="401959" y="2037685"/>
              <a:ext cx="2248500" cy="2075400"/>
            </a:xfrm>
            <a:prstGeom prst="snip1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704020202020204"/>
                <a:buNone/>
              </a:pPr>
              <a:endParaRPr sz="1865" b="0" i="0" u="none" strike="noStrike" cap="none">
                <a:solidFill>
                  <a:srgbClr val="000000"/>
                </a:solidFill>
                <a:latin typeface="Arial" panose="020B0704020202020204"/>
                <a:ea typeface="Arial" panose="020B0704020202020204"/>
                <a:cs typeface="Arial" panose="020B0704020202020204"/>
                <a:sym typeface="Arial" panose="020B0704020202020204"/>
              </a:endParaRPr>
            </a:p>
          </p:txBody>
        </p:sp>
        <p:grpSp>
          <p:nvGrpSpPr>
            <p:cNvPr id="199" name="Google Shape;199;g27cb5e2242e_0_149"/>
            <p:cNvGrpSpPr/>
            <p:nvPr/>
          </p:nvGrpSpPr>
          <p:grpSpPr>
            <a:xfrm>
              <a:off x="472141" y="2248321"/>
              <a:ext cx="2088769" cy="1330801"/>
              <a:chOff x="472141" y="2248321"/>
              <a:chExt cx="2088769" cy="1330801"/>
            </a:xfrm>
          </p:grpSpPr>
          <p:sp>
            <p:nvSpPr>
              <p:cNvPr id="200" name="Google Shape;200;g27cb5e2242e_0_149"/>
              <p:cNvSpPr txBox="1"/>
              <p:nvPr/>
            </p:nvSpPr>
            <p:spPr>
              <a:xfrm>
                <a:off x="472141" y="2248321"/>
                <a:ext cx="2069400" cy="441300"/>
              </a:xfrm>
              <a:prstGeom prst="rect">
                <a:avLst/>
              </a:prstGeom>
              <a:noFill/>
              <a:ln>
                <a:noFill/>
              </a:ln>
            </p:spPr>
            <p:txBody>
              <a:bodyPr spcFirstLastPara="1" wrap="square" lIns="121900" tIns="121900" rIns="121900" bIns="121900" anchor="b" anchorCtr="0">
                <a:noAutofit/>
              </a:bodyPr>
              <a:lstStyle/>
              <a:p>
                <a:pPr marL="0" marR="0" lvl="0" indent="0" algn="l" rtl="0">
                  <a:lnSpc>
                    <a:spcPct val="100000"/>
                  </a:lnSpc>
                  <a:spcBef>
                    <a:spcPts val="0"/>
                  </a:spcBef>
                  <a:spcAft>
                    <a:spcPts val="0"/>
                  </a:spcAft>
                  <a:buClr>
                    <a:srgbClr val="000000"/>
                  </a:buClr>
                  <a:buSzPts val="1200"/>
                  <a:buFont typeface="Arial" panose="020B0704020202020204"/>
                  <a:buNone/>
                </a:pPr>
                <a:r>
                  <a:rPr lang="en-GB" sz="2135" b="1">
                    <a:solidFill>
                      <a:schemeClr val="dk1"/>
                    </a:solidFill>
                    <a:latin typeface="Poppins"/>
                    <a:ea typeface="Poppins"/>
                    <a:cs typeface="Poppins"/>
                    <a:sym typeface="Poppins"/>
                  </a:rPr>
                  <a:t>Scalability</a:t>
                </a:r>
                <a:endParaRPr lang="en-GB" sz="2135" b="1">
                  <a:solidFill>
                    <a:schemeClr val="dk1"/>
                  </a:solidFill>
                  <a:latin typeface="Poppins"/>
                  <a:ea typeface="Poppins"/>
                  <a:cs typeface="Poppins"/>
                  <a:sym typeface="Poppins"/>
                </a:endParaRPr>
              </a:p>
            </p:txBody>
          </p:sp>
          <p:sp>
            <p:nvSpPr>
              <p:cNvPr id="201" name="Google Shape;201;g27cb5e2242e_0_149"/>
              <p:cNvSpPr txBox="1"/>
              <p:nvPr/>
            </p:nvSpPr>
            <p:spPr>
              <a:xfrm>
                <a:off x="491510" y="2689623"/>
                <a:ext cx="2069400" cy="889499"/>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200"/>
                  <a:buFont typeface="Arial" panose="020B0704020202020204"/>
                  <a:buNone/>
                </a:pPr>
                <a:r>
                  <a:rPr lang="en-GB" sz="1600" b="0" i="0" u="none" strike="noStrike" cap="none">
                    <a:solidFill>
                      <a:schemeClr val="dk1"/>
                    </a:solidFill>
                    <a:latin typeface="Poppins"/>
                    <a:ea typeface="Poppins"/>
                    <a:cs typeface="Poppins"/>
                    <a:sym typeface="Poppins"/>
                  </a:rPr>
                  <a:t>Can I scale serving instances elastically while maintain high availability?</a:t>
                </a:r>
                <a:endParaRPr sz="1600" b="1" i="0" u="none" strike="noStrike" cap="none">
                  <a:solidFill>
                    <a:schemeClr val="dk1"/>
                  </a:solidFill>
                  <a:latin typeface="Poppins"/>
                  <a:ea typeface="Poppins"/>
                  <a:cs typeface="Poppins"/>
                  <a:sym typeface="Poppins"/>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272" name="Shape 272"/>
        <p:cNvGrpSpPr/>
        <p:nvPr/>
      </p:nvGrpSpPr>
      <p:grpSpPr>
        <a:xfrm>
          <a:off x="0" y="0"/>
          <a:ext cx="0" cy="0"/>
          <a:chOff x="0" y="0"/>
          <a:chExt cx="0" cy="0"/>
        </a:xfrm>
      </p:grpSpPr>
      <p:sp>
        <p:nvSpPr>
          <p:cNvPr id="274" name="Google Shape;274;g27f0e934c7c_0_41"/>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sp>
        <p:nvSpPr>
          <p:cNvPr id="5" name="矩形 4"/>
          <p:cNvSpPr/>
          <p:nvPr/>
        </p:nvSpPr>
        <p:spPr>
          <a:xfrm>
            <a:off x="519430" y="4160520"/>
            <a:ext cx="1049655" cy="49847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t>ML</a:t>
            </a:r>
            <a:endParaRPr kumimoji="1" lang="en-US" altLang="zh-CN" dirty="0"/>
          </a:p>
          <a:p>
            <a:pPr algn="ctr"/>
            <a:r>
              <a:rPr kumimoji="1" lang="en-US" altLang="zh-CN" dirty="0"/>
              <a:t>Code</a:t>
            </a:r>
            <a:endParaRPr kumimoji="1" lang="zh-CN" altLang="en-US" dirty="0"/>
          </a:p>
        </p:txBody>
      </p:sp>
      <p:cxnSp>
        <p:nvCxnSpPr>
          <p:cNvPr id="13" name="直线箭头连接符 12"/>
          <p:cNvCxnSpPr/>
          <p:nvPr/>
        </p:nvCxnSpPr>
        <p:spPr>
          <a:xfrm>
            <a:off x="1823850" y="4409937"/>
            <a:ext cx="17550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组合 28"/>
          <p:cNvGrpSpPr/>
          <p:nvPr/>
        </p:nvGrpSpPr>
        <p:grpSpPr>
          <a:xfrm>
            <a:off x="3833748" y="3357073"/>
            <a:ext cx="7772400" cy="2920462"/>
            <a:chOff x="3833748" y="3357073"/>
            <a:chExt cx="7772400" cy="2920462"/>
          </a:xfrm>
        </p:grpSpPr>
        <p:pic>
          <p:nvPicPr>
            <p:cNvPr id="3" name="图片 2"/>
            <p:cNvPicPr>
              <a:picLocks noChangeAspect="1"/>
            </p:cNvPicPr>
            <p:nvPr/>
          </p:nvPicPr>
          <p:blipFill>
            <a:blip r:embed="rId1"/>
            <a:stretch>
              <a:fillRect/>
            </a:stretch>
          </p:blipFill>
          <p:spPr>
            <a:xfrm>
              <a:off x="3833748" y="3357073"/>
              <a:ext cx="7772400" cy="2586412"/>
            </a:xfrm>
            <a:prstGeom prst="rect">
              <a:avLst/>
            </a:prstGeom>
          </p:spPr>
        </p:pic>
        <p:sp>
          <p:nvSpPr>
            <p:cNvPr id="18" name="Google Shape;353;g27cb5e2242e_0_8"/>
            <p:cNvSpPr txBox="1"/>
            <p:nvPr/>
          </p:nvSpPr>
          <p:spPr>
            <a:xfrm>
              <a:off x="4693998" y="5908235"/>
              <a:ext cx="6051900" cy="369300"/>
            </a:xfrm>
            <a:prstGeom prst="rect">
              <a:avLst/>
            </a:prstGeom>
            <a:noFill/>
            <a:ln>
              <a:noFill/>
            </a:ln>
          </p:spPr>
          <p:txBody>
            <a:bodyPr spcFirstLastPara="1" wrap="square" lIns="91425" tIns="91425" rIns="91425" bIns="91425" anchor="t" anchorCtr="0">
              <a:spAutoFit/>
            </a:bodyPr>
            <a:lstStyle>
              <a:lvl1pPr marL="228600" indent="-228600" algn="l" defTabSz="914400" rtl="0" eaLnBrk="1" latinLnBrk="0" hangingPunct="1">
                <a:lnSpc>
                  <a:spcPct val="90000"/>
                </a:lnSpc>
                <a:spcBef>
                  <a:spcPts val="1000"/>
                </a:spcBef>
                <a:buFont typeface="Arial" panose="020B07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spcAft>
                  <a:spcPts val="1200"/>
                </a:spcAft>
                <a:buFont typeface="Arial" panose="020B0704020202020204" pitchFamily="34" charset="0"/>
                <a:buNone/>
              </a:pPr>
              <a:r>
                <a:rPr lang="en-GB" sz="1200"/>
                <a:t>Sculley, D., et al. "Hidden Technical Debt in Machine Learning Systems." 2015.</a:t>
              </a:r>
              <a:endParaRPr lang="en-GB" sz="1200" dirty="0"/>
            </a:p>
          </p:txBody>
        </p:sp>
      </p:grpSp>
      <p:sp>
        <p:nvSpPr>
          <p:cNvPr id="19" name="文本框 18"/>
          <p:cNvSpPr txBox="1"/>
          <p:nvPr/>
        </p:nvSpPr>
        <p:spPr>
          <a:xfrm>
            <a:off x="1648691" y="1813960"/>
            <a:ext cx="1794164" cy="584775"/>
          </a:xfrm>
          <a:prstGeom prst="rect">
            <a:avLst/>
          </a:prstGeom>
          <a:noFill/>
        </p:spPr>
        <p:txBody>
          <a:bodyPr wrap="square" rtlCol="0">
            <a:spAutoFit/>
          </a:bodyPr>
          <a:lstStyle/>
          <a:p>
            <a:r>
              <a:rPr kumimoji="1" lang="en-US" altLang="zh-CN" sz="3200" b="1" dirty="0">
                <a:latin typeface="Tsukushi A Round Gothic Bold" panose="02020400000000000000" pitchFamily="18" charset="-128"/>
                <a:ea typeface="Tsukushi A Round Gothic Bold" panose="02020400000000000000" pitchFamily="18" charset="-128"/>
              </a:rPr>
              <a:t>Model</a:t>
            </a:r>
            <a:endParaRPr kumimoji="1" lang="zh-CN" altLang="en-US" sz="3200" b="1" dirty="0">
              <a:latin typeface="Tsukushi A Round Gothic Bold" panose="02020400000000000000" pitchFamily="18" charset="-128"/>
              <a:ea typeface="Tsukushi A Round Gothic Bold" panose="02020400000000000000" pitchFamily="18" charset="-128"/>
            </a:endParaRPr>
          </a:p>
        </p:txBody>
      </p:sp>
      <p:cxnSp>
        <p:nvCxnSpPr>
          <p:cNvPr id="20" name="直线箭头连接符 19"/>
          <p:cNvCxnSpPr>
            <a:endCxn id="24" idx="1"/>
          </p:cNvCxnSpPr>
          <p:nvPr/>
        </p:nvCxnSpPr>
        <p:spPr>
          <a:xfrm flipV="1">
            <a:off x="3261591" y="2062335"/>
            <a:ext cx="5704279" cy="440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8965870" y="1769947"/>
            <a:ext cx="1634836" cy="584775"/>
          </a:xfrm>
          <a:prstGeom prst="rect">
            <a:avLst/>
          </a:prstGeom>
          <a:noFill/>
        </p:spPr>
        <p:txBody>
          <a:bodyPr wrap="square" rtlCol="0">
            <a:spAutoFit/>
          </a:bodyPr>
          <a:lstStyle/>
          <a:p>
            <a:r>
              <a:rPr kumimoji="1" lang="en-US" altLang="zh-CN" sz="3200" b="1" dirty="0">
                <a:latin typeface="Tsukushi A Round Gothic Bold" panose="02020400000000000000" pitchFamily="18" charset="-128"/>
                <a:ea typeface="Tsukushi A Round Gothic Bold" panose="02020400000000000000" pitchFamily="18" charset="-128"/>
              </a:rPr>
              <a:t>App</a:t>
            </a:r>
            <a:endParaRPr kumimoji="1" lang="zh-CN" altLang="en-US" sz="4400" b="1" dirty="0">
              <a:latin typeface="Tsukushi A Round Gothic Bold" panose="02020400000000000000" pitchFamily="18" charset="-128"/>
              <a:ea typeface="Tsukushi A Round Gothic Bold" panose="02020400000000000000" pitchFamily="18" charset="-128"/>
            </a:endParaRPr>
          </a:p>
        </p:txBody>
      </p:sp>
      <p:sp>
        <p:nvSpPr>
          <p:cNvPr id="26" name="文本框 25"/>
          <p:cNvSpPr txBox="1"/>
          <p:nvPr/>
        </p:nvSpPr>
        <p:spPr>
          <a:xfrm>
            <a:off x="5641604" y="1661761"/>
            <a:ext cx="612544" cy="369332"/>
          </a:xfrm>
          <a:prstGeom prst="rect">
            <a:avLst/>
          </a:prstGeom>
          <a:noFill/>
        </p:spPr>
        <p:txBody>
          <a:bodyPr wrap="square" rtlCol="0">
            <a:spAutoFit/>
          </a:bodyPr>
          <a:lstStyle/>
          <a:p>
            <a:r>
              <a:rPr kumimoji="1" lang="zh-CN" altLang="en-US" b="1" dirty="0">
                <a:latin typeface="Tsukushi A Round Gothic Regular" panose="02020400000000000000" pitchFamily="18" charset="-128"/>
                <a:ea typeface="Tsukushi A Round Gothic Regular" panose="02020400000000000000" pitchFamily="18" charset="-128"/>
              </a:rPr>
              <a:t>？</a:t>
            </a:r>
            <a:endParaRPr kumimoji="1" lang="zh-CN" altLang="en-US" b="1" dirty="0">
              <a:latin typeface="Tsukushi A Round Gothic Regular" panose="02020400000000000000" pitchFamily="18" charset="-128"/>
              <a:ea typeface="Tsukushi A Round Gothic Regular" panose="02020400000000000000" pitchFamily="18" charset="-128"/>
            </a:endParaRPr>
          </a:p>
        </p:txBody>
      </p:sp>
      <p:pic>
        <p:nvPicPr>
          <p:cNvPr id="2" name="Picture 1" descr="llama"/>
          <p:cNvPicPr>
            <a:picLocks noChangeAspect="1"/>
          </p:cNvPicPr>
          <p:nvPr/>
        </p:nvPicPr>
        <p:blipFill>
          <a:blip r:embed="rId2"/>
          <a:stretch>
            <a:fillRect/>
          </a:stretch>
        </p:blipFill>
        <p:spPr>
          <a:xfrm>
            <a:off x="297180" y="1423035"/>
            <a:ext cx="1398270" cy="1398270"/>
          </a:xfrm>
          <a:prstGeom prst="rect">
            <a:avLst/>
          </a:prstGeom>
        </p:spPr>
      </p:pic>
      <p:pic>
        <p:nvPicPr>
          <p:cNvPr id="7" name="Picture 6" descr="cloud-app"/>
          <p:cNvPicPr>
            <a:picLocks noChangeAspect="1"/>
          </p:cNvPicPr>
          <p:nvPr/>
        </p:nvPicPr>
        <p:blipFill>
          <a:blip r:embed="rId3"/>
          <a:stretch>
            <a:fillRect/>
          </a:stretch>
        </p:blipFill>
        <p:spPr>
          <a:xfrm>
            <a:off x="10200005" y="1304290"/>
            <a:ext cx="1489075" cy="1489075"/>
          </a:xfrm>
          <a:prstGeom prst="rect">
            <a:avLst/>
          </a:prstGeom>
        </p:spPr>
      </p:pic>
      <p:sp>
        <p:nvSpPr>
          <p:cNvPr id="181" name="Google Shape;181;g27cb5e2242e_0_149"/>
          <p:cNvSpPr txBox="1"/>
          <p:nvPr>
            <p:ph type="title"/>
          </p:nvPr>
        </p:nvSpPr>
        <p:spPr>
          <a:prstGeom prst="rect">
            <a:avLst/>
          </a:prstGeom>
          <a:noFill/>
          <a:ln>
            <a:noFill/>
          </a:ln>
        </p:spPr>
        <p:txBody>
          <a:bodyPr spcFirstLastPara="1" wrap="square" lIns="121900" tIns="121900" rIns="121900" bIns="121900" anchor="t" anchorCtr="0">
            <a:noAutofit/>
          </a:bodyPr>
          <a:p>
            <a:pPr marL="0" lvl="0" indent="0" algn="ctr" rtl="0">
              <a:lnSpc>
                <a:spcPct val="100000"/>
              </a:lnSpc>
              <a:spcBef>
                <a:spcPts val="0"/>
              </a:spcBef>
              <a:spcAft>
                <a:spcPts val="0"/>
              </a:spcAft>
              <a:buSzPts val="3000"/>
              <a:buNone/>
            </a:pPr>
            <a:r>
              <a:rPr lang="en-US" altLang="en-GB"/>
              <a:t>The Missing Link</a:t>
            </a:r>
            <a:endParaRPr lang="en-US" alt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272" name="Shape 272"/>
        <p:cNvGrpSpPr/>
        <p:nvPr/>
      </p:nvGrpSpPr>
      <p:grpSpPr>
        <a:xfrm>
          <a:off x="0" y="0"/>
          <a:ext cx="0" cy="0"/>
          <a:chOff x="0" y="0"/>
          <a:chExt cx="0" cy="0"/>
        </a:xfrm>
      </p:grpSpPr>
      <p:sp>
        <p:nvSpPr>
          <p:cNvPr id="274" name="Google Shape;274;g27f0e934c7c_0_41"/>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sp>
        <p:nvSpPr>
          <p:cNvPr id="181" name="Google Shape;181;g27cb5e2242e_0_149"/>
          <p:cNvSpPr txBox="1"/>
          <p:nvPr>
            <p:ph type="title"/>
          </p:nvPr>
        </p:nvSpPr>
        <p:spPr>
          <a:prstGeom prst="rect">
            <a:avLst/>
          </a:prstGeom>
          <a:noFill/>
          <a:ln>
            <a:noFill/>
          </a:ln>
        </p:spPr>
        <p:txBody>
          <a:bodyPr spcFirstLastPara="1" wrap="square" lIns="121900" tIns="121900" rIns="121900" bIns="121900" anchor="t" anchorCtr="0">
            <a:noAutofit/>
          </a:bodyPr>
          <a:p>
            <a:pPr marL="0" lvl="0" indent="0" algn="ctr" rtl="0">
              <a:lnSpc>
                <a:spcPct val="100000"/>
              </a:lnSpc>
              <a:spcBef>
                <a:spcPts val="0"/>
              </a:spcBef>
              <a:spcAft>
                <a:spcPts val="0"/>
              </a:spcAft>
              <a:buSzPts val="3000"/>
              <a:buNone/>
            </a:pPr>
            <a:r>
              <a:rPr lang="en-US" altLang="en-GB"/>
              <a:t>The Missing Link</a:t>
            </a:r>
            <a:endParaRPr lang="en-US" altLang="en-GB"/>
          </a:p>
        </p:txBody>
      </p:sp>
      <p:sp>
        <p:nvSpPr>
          <p:cNvPr id="9" name="文本框 8"/>
          <p:cNvSpPr txBox="1"/>
          <p:nvPr/>
        </p:nvSpPr>
        <p:spPr>
          <a:xfrm>
            <a:off x="1648691" y="1813960"/>
            <a:ext cx="1794164" cy="584775"/>
          </a:xfrm>
          <a:prstGeom prst="rect">
            <a:avLst/>
          </a:prstGeom>
          <a:noFill/>
        </p:spPr>
        <p:txBody>
          <a:bodyPr wrap="square" rtlCol="0">
            <a:spAutoFit/>
          </a:bodyPr>
          <a:p>
            <a:r>
              <a:rPr kumimoji="1" lang="en-US" altLang="zh-CN" sz="3200" b="1" dirty="0">
                <a:latin typeface="Tsukushi A Round Gothic Bold" panose="02020400000000000000" pitchFamily="18" charset="-128"/>
                <a:ea typeface="Tsukushi A Round Gothic Bold" panose="02020400000000000000" pitchFamily="18" charset="-128"/>
              </a:rPr>
              <a:t>Model</a:t>
            </a:r>
            <a:endParaRPr kumimoji="1" lang="zh-CN" altLang="en-US" sz="3200" b="1" dirty="0">
              <a:latin typeface="Tsukushi A Round Gothic Bold" panose="02020400000000000000" pitchFamily="18" charset="-128"/>
              <a:ea typeface="Tsukushi A Round Gothic Bold" panose="02020400000000000000" pitchFamily="18" charset="-128"/>
            </a:endParaRPr>
          </a:p>
        </p:txBody>
      </p:sp>
      <p:cxnSp>
        <p:nvCxnSpPr>
          <p:cNvPr id="12" name="直线箭头连接符 11"/>
          <p:cNvCxnSpPr/>
          <p:nvPr/>
        </p:nvCxnSpPr>
        <p:spPr>
          <a:xfrm>
            <a:off x="3261591" y="2106347"/>
            <a:ext cx="171680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5251694" y="1765901"/>
            <a:ext cx="2067296" cy="584775"/>
          </a:xfrm>
          <a:prstGeom prst="rect">
            <a:avLst/>
          </a:prstGeom>
          <a:noFill/>
        </p:spPr>
        <p:txBody>
          <a:bodyPr wrap="square" rtlCol="0">
            <a:spAutoFit/>
          </a:bodyPr>
          <a:p>
            <a:r>
              <a:rPr kumimoji="1" lang="en-US" altLang="zh-CN" sz="3200" b="1" dirty="0">
                <a:latin typeface="Tsukushi A Round Gothic Bold" panose="02020400000000000000" pitchFamily="18" charset="-128"/>
                <a:ea typeface="Tsukushi A Round Gothic Bold" panose="02020400000000000000" pitchFamily="18" charset="-128"/>
              </a:rPr>
              <a:t>Artifact</a:t>
            </a:r>
            <a:endParaRPr kumimoji="1" lang="zh-CN" altLang="en-US" sz="3600" b="1" dirty="0">
              <a:latin typeface="Tsukushi A Round Gothic Bold" panose="02020400000000000000" pitchFamily="18" charset="-128"/>
              <a:ea typeface="Tsukushi A Round Gothic Bold" panose="02020400000000000000" pitchFamily="18" charset="-128"/>
            </a:endParaRPr>
          </a:p>
        </p:txBody>
      </p:sp>
      <p:sp>
        <p:nvSpPr>
          <p:cNvPr id="10" name="文本框 9"/>
          <p:cNvSpPr txBox="1"/>
          <p:nvPr/>
        </p:nvSpPr>
        <p:spPr>
          <a:xfrm>
            <a:off x="8965870" y="1769947"/>
            <a:ext cx="1634836" cy="584775"/>
          </a:xfrm>
          <a:prstGeom prst="rect">
            <a:avLst/>
          </a:prstGeom>
          <a:noFill/>
        </p:spPr>
        <p:txBody>
          <a:bodyPr wrap="square" rtlCol="0">
            <a:spAutoFit/>
          </a:bodyPr>
          <a:p>
            <a:r>
              <a:rPr kumimoji="1" lang="en-US" altLang="zh-CN" sz="3200" b="1" dirty="0">
                <a:latin typeface="Tsukushi A Round Gothic Bold" panose="02020400000000000000" pitchFamily="18" charset="-128"/>
                <a:ea typeface="Tsukushi A Round Gothic Bold" panose="02020400000000000000" pitchFamily="18" charset="-128"/>
              </a:rPr>
              <a:t>App</a:t>
            </a:r>
            <a:endParaRPr kumimoji="1" lang="zh-CN" altLang="en-US" sz="4400" b="1" dirty="0">
              <a:latin typeface="Tsukushi A Round Gothic Bold" panose="02020400000000000000" pitchFamily="18" charset="-128"/>
              <a:ea typeface="Tsukushi A Round Gothic Bold" panose="02020400000000000000" pitchFamily="18" charset="-128"/>
            </a:endParaRPr>
          </a:p>
        </p:txBody>
      </p:sp>
      <p:cxnSp>
        <p:nvCxnSpPr>
          <p:cNvPr id="1" name="直线箭头连接符 6"/>
          <p:cNvCxnSpPr/>
          <p:nvPr/>
        </p:nvCxnSpPr>
        <p:spPr>
          <a:xfrm>
            <a:off x="7109691" y="2075470"/>
            <a:ext cx="171680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690622" y="1761410"/>
            <a:ext cx="721672" cy="369332"/>
          </a:xfrm>
          <a:prstGeom prst="rect">
            <a:avLst/>
          </a:prstGeom>
          <a:noFill/>
        </p:spPr>
        <p:txBody>
          <a:bodyPr wrap="none" rtlCol="0">
            <a:spAutoFit/>
          </a:bodyPr>
          <a:p>
            <a:r>
              <a:rPr kumimoji="1" lang="en-US" altLang="zh-CN" dirty="0">
                <a:latin typeface="Tsukushi A Round Gothic Regular" panose="02020400000000000000" pitchFamily="18" charset="-128"/>
                <a:ea typeface="Tsukushi A Round Gothic Regular" panose="02020400000000000000" pitchFamily="18" charset="-128"/>
              </a:rPr>
              <a:t>Build</a:t>
            </a:r>
            <a:endParaRPr kumimoji="1" lang="zh-CN" altLang="en-US" dirty="0">
              <a:latin typeface="Tsukushi A Round Gothic Regular" panose="02020400000000000000" pitchFamily="18" charset="-128"/>
              <a:ea typeface="Tsukushi A Round Gothic Regular" panose="02020400000000000000" pitchFamily="18" charset="-128"/>
            </a:endParaRPr>
          </a:p>
        </p:txBody>
      </p:sp>
      <p:sp>
        <p:nvSpPr>
          <p:cNvPr id="11" name="文本框 10"/>
          <p:cNvSpPr txBox="1"/>
          <p:nvPr/>
        </p:nvSpPr>
        <p:spPr>
          <a:xfrm>
            <a:off x="7528289" y="1736770"/>
            <a:ext cx="931665" cy="369332"/>
          </a:xfrm>
          <a:prstGeom prst="rect">
            <a:avLst/>
          </a:prstGeom>
          <a:noFill/>
        </p:spPr>
        <p:txBody>
          <a:bodyPr wrap="none" rtlCol="0">
            <a:spAutoFit/>
          </a:bodyPr>
          <a:p>
            <a:r>
              <a:rPr kumimoji="1" lang="en-US" altLang="zh-CN" dirty="0">
                <a:latin typeface="Tsukushi A Round Gothic Regular" panose="02020400000000000000" pitchFamily="18" charset="-128"/>
                <a:ea typeface="Tsukushi A Round Gothic Regular" panose="02020400000000000000" pitchFamily="18" charset="-128"/>
              </a:rPr>
              <a:t>Deploy</a:t>
            </a:r>
            <a:endParaRPr kumimoji="1" lang="zh-CN" altLang="en-US" dirty="0">
              <a:latin typeface="Tsukushi A Round Gothic Regular" panose="02020400000000000000" pitchFamily="18" charset="-128"/>
              <a:ea typeface="Tsukushi A Round Gothic Regular" panose="02020400000000000000" pitchFamily="18" charset="-128"/>
            </a:endParaRPr>
          </a:p>
        </p:txBody>
      </p:sp>
      <p:sp>
        <p:nvSpPr>
          <p:cNvPr id="4" name="文本框 18"/>
          <p:cNvSpPr txBox="1"/>
          <p:nvPr/>
        </p:nvSpPr>
        <p:spPr>
          <a:xfrm>
            <a:off x="2424545" y="3143934"/>
            <a:ext cx="3390900" cy="2123658"/>
          </a:xfrm>
          <a:prstGeom prst="rect">
            <a:avLst/>
          </a:prstGeom>
          <a:noFill/>
        </p:spPr>
        <p:txBody>
          <a:bodyPr wrap="square" rtlCol="0">
            <a:spAutoFit/>
          </a:bodyPr>
          <a:p>
            <a:r>
              <a:rPr kumimoji="1" lang="en-US" altLang="zh-CN" sz="2400" b="1" dirty="0">
                <a:latin typeface="Sinhala MN" panose="00000500000000000000" pitchFamily="2" charset="0"/>
              </a:rPr>
              <a:t>Build</a:t>
            </a:r>
            <a:r>
              <a:rPr kumimoji="1" lang="zh-CN" altLang="en-US" sz="2400" b="1" dirty="0">
                <a:latin typeface="Sinhala MN" panose="00000500000000000000" pitchFamily="2" charset="0"/>
              </a:rPr>
              <a:t> </a:t>
            </a:r>
            <a:r>
              <a:rPr kumimoji="1" lang="en-US" altLang="zh-CN" sz="2400" b="1" dirty="0">
                <a:latin typeface="Sinhala MN" panose="00000500000000000000" pitchFamily="2" charset="0"/>
              </a:rPr>
              <a:t>Challenges:</a:t>
            </a:r>
            <a:endParaRPr kumimoji="1" lang="en-US" altLang="zh-CN" sz="2400" b="1" dirty="0">
              <a:latin typeface="Sinhala MN" panose="00000500000000000000" pitchFamily="2" charset="0"/>
            </a:endParaRPr>
          </a:p>
          <a:p>
            <a:pPr marL="285750" indent="-285750">
              <a:buFont typeface="Wingdings" panose="05000000000000000000" pitchFamily="2" charset="2"/>
              <a:buChar char="l"/>
            </a:pPr>
            <a:r>
              <a:rPr lang="en-GB" altLang="zh-CN" dirty="0">
                <a:solidFill>
                  <a:srgbClr val="000000"/>
                </a:solidFill>
                <a:effectLst/>
                <a:ea typeface="Tsukushi A Round Gothic Bold" panose="02020400000000000000" pitchFamily="18" charset="-128"/>
                <a:cs typeface="Kokonor" panose="01000500000000020003" pitchFamily="2" charset="0"/>
              </a:rPr>
              <a:t>Model Packaging</a:t>
            </a:r>
            <a:endParaRPr lang="en-GB" altLang="zh-CN" dirty="0">
              <a:solidFill>
                <a:srgbClr val="000000"/>
              </a:solidFill>
              <a:effectLst/>
              <a:ea typeface="Tsukushi A Round Gothic Bold" panose="02020400000000000000" pitchFamily="18" charset="-128"/>
              <a:cs typeface="Kokonor" panose="01000500000000020003" pitchFamily="2" charset="0"/>
            </a:endParaRPr>
          </a:p>
          <a:p>
            <a:pPr marL="285750" indent="-285750">
              <a:buFont typeface="Wingdings" panose="05000000000000000000" pitchFamily="2" charset="2"/>
              <a:buChar char="l"/>
            </a:pPr>
            <a:r>
              <a:rPr lang="en-GB" altLang="zh-CN" dirty="0">
                <a:solidFill>
                  <a:srgbClr val="000000"/>
                </a:solidFill>
                <a:effectLst/>
                <a:ea typeface="Tsukushi A Round Gothic Bold" panose="02020400000000000000" pitchFamily="18" charset="-128"/>
                <a:cs typeface="Kokonor" panose="01000500000000020003" pitchFamily="2" charset="0"/>
              </a:rPr>
              <a:t>Environment Management</a:t>
            </a:r>
            <a:endParaRPr lang="en-GB" altLang="zh-CN" dirty="0">
              <a:solidFill>
                <a:srgbClr val="000000"/>
              </a:solidFill>
              <a:effectLst/>
              <a:ea typeface="Tsukushi A Round Gothic Bold" panose="02020400000000000000" pitchFamily="18" charset="-128"/>
              <a:cs typeface="Kokonor" panose="01000500000000020003" pitchFamily="2" charset="0"/>
            </a:endParaRPr>
          </a:p>
          <a:p>
            <a:pPr marL="285750" indent="-285750">
              <a:buFont typeface="Wingdings" panose="05000000000000000000" pitchFamily="2" charset="2"/>
              <a:buChar char="l"/>
            </a:pPr>
            <a:r>
              <a:rPr lang="en-US" altLang="zh-CN" dirty="0">
                <a:solidFill>
                  <a:srgbClr val="000000"/>
                </a:solidFill>
                <a:effectLst/>
                <a:ea typeface="Tsukushi A Round Gothic Bold" panose="02020400000000000000" pitchFamily="18" charset="-128"/>
                <a:cs typeface="Kokonor" panose="01000500000000020003" pitchFamily="2" charset="0"/>
              </a:rPr>
              <a:t>Model</a:t>
            </a:r>
            <a:r>
              <a:rPr lang="zh-CN" altLang="en-US" dirty="0">
                <a:solidFill>
                  <a:srgbClr val="000000"/>
                </a:solidFill>
                <a:effectLst/>
                <a:ea typeface="Tsukushi A Round Gothic Bold" panose="02020400000000000000" pitchFamily="18" charset="-128"/>
                <a:cs typeface="Kokonor" panose="01000500000000020003" pitchFamily="2" charset="0"/>
              </a:rPr>
              <a:t> </a:t>
            </a:r>
            <a:r>
              <a:rPr lang="en-US" altLang="zh-CN" dirty="0">
                <a:solidFill>
                  <a:srgbClr val="000000"/>
                </a:solidFill>
                <a:effectLst/>
                <a:ea typeface="Tsukushi A Round Gothic Bold" panose="02020400000000000000" pitchFamily="18" charset="-128"/>
                <a:cs typeface="Kokonor" panose="01000500000000020003" pitchFamily="2" charset="0"/>
              </a:rPr>
              <a:t>Versioning</a:t>
            </a:r>
            <a:endParaRPr lang="en-US" altLang="zh-CN" dirty="0">
              <a:solidFill>
                <a:srgbClr val="000000"/>
              </a:solidFill>
              <a:effectLst/>
              <a:ea typeface="Tsukushi A Round Gothic Bold" panose="02020400000000000000" pitchFamily="18" charset="-128"/>
              <a:cs typeface="Kokonor" panose="01000500000000020003" pitchFamily="2" charset="0"/>
            </a:endParaRPr>
          </a:p>
          <a:p>
            <a:pPr marL="285750" indent="-285750">
              <a:buFont typeface="Wingdings" panose="05000000000000000000" pitchFamily="2" charset="2"/>
              <a:buChar char="l"/>
            </a:pPr>
            <a:r>
              <a:rPr lang="en-GB" altLang="zh-CN" dirty="0">
                <a:solidFill>
                  <a:srgbClr val="000000"/>
                </a:solidFill>
                <a:effectLst/>
                <a:ea typeface="Tsukushi A Round Gothic Bold" panose="02020400000000000000" pitchFamily="18" charset="-128"/>
                <a:cs typeface="Kokonor" panose="01000500000000020003" pitchFamily="2" charset="0"/>
              </a:rPr>
              <a:t>Multiple Models Management</a:t>
            </a:r>
            <a:endParaRPr lang="en-US" altLang="zh-CN" dirty="0">
              <a:solidFill>
                <a:srgbClr val="000000"/>
              </a:solidFill>
              <a:ea typeface="Tsukushi A Round Gothic Bold" panose="02020400000000000000" pitchFamily="18" charset="-128"/>
              <a:cs typeface="Kokonor" panose="01000500000000020003" pitchFamily="2" charset="0"/>
            </a:endParaRPr>
          </a:p>
          <a:p>
            <a:pPr marL="285750" indent="-285750">
              <a:buFont typeface="Wingdings" panose="05000000000000000000" pitchFamily="2" charset="2"/>
              <a:buChar char="l"/>
            </a:pPr>
            <a:r>
              <a:rPr lang="en-GB" altLang="zh-CN" dirty="0">
                <a:solidFill>
                  <a:srgbClr val="000000"/>
                </a:solidFill>
                <a:effectLst/>
                <a:ea typeface="Tsukushi A Round Gothic Bold" panose="02020400000000000000" pitchFamily="18" charset="-128"/>
                <a:cs typeface="Kokonor" panose="01000500000000020003" pitchFamily="2" charset="0"/>
              </a:rPr>
              <a:t>Custom Business Logic</a:t>
            </a:r>
            <a:endParaRPr kumimoji="1" lang="en-US" altLang="zh-CN" dirty="0">
              <a:ea typeface="Tsukushi A Round Gothic Bold" panose="02020400000000000000" pitchFamily="18" charset="-128"/>
              <a:cs typeface="Kokonor" panose="01000500000000020003" pitchFamily="2" charset="0"/>
            </a:endParaRPr>
          </a:p>
          <a:p>
            <a:r>
              <a:rPr kumimoji="1" lang="en-US" altLang="zh-CN" dirty="0"/>
              <a:t>……</a:t>
            </a:r>
            <a:endParaRPr kumimoji="1" lang="zh-CN" altLang="en-US" dirty="0"/>
          </a:p>
        </p:txBody>
      </p:sp>
      <p:sp>
        <p:nvSpPr>
          <p:cNvPr id="22" name="文本框 21"/>
          <p:cNvSpPr txBox="1"/>
          <p:nvPr/>
        </p:nvSpPr>
        <p:spPr>
          <a:xfrm>
            <a:off x="6764504" y="3080434"/>
            <a:ext cx="3390900" cy="2123658"/>
          </a:xfrm>
          <a:prstGeom prst="rect">
            <a:avLst/>
          </a:prstGeom>
          <a:noFill/>
        </p:spPr>
        <p:txBody>
          <a:bodyPr wrap="square" rtlCol="0">
            <a:spAutoFit/>
          </a:bodyPr>
          <a:p>
            <a:r>
              <a:rPr kumimoji="1" lang="en-US" altLang="zh-CN" sz="2400" b="1" dirty="0">
                <a:latin typeface="Sinhala MN" panose="00000500000000000000" pitchFamily="2" charset="0"/>
              </a:rPr>
              <a:t>Deploy</a:t>
            </a:r>
            <a:r>
              <a:rPr kumimoji="1" lang="zh-CN" altLang="en-US" sz="2400" b="1" dirty="0">
                <a:latin typeface="Sinhala MN" panose="00000500000000000000" pitchFamily="2" charset="0"/>
              </a:rPr>
              <a:t> </a:t>
            </a:r>
            <a:r>
              <a:rPr kumimoji="1" lang="en-US" altLang="zh-CN" sz="2400" b="1" dirty="0">
                <a:latin typeface="Sinhala MN" panose="00000500000000000000" pitchFamily="2" charset="0"/>
              </a:rPr>
              <a:t>Challenges:</a:t>
            </a:r>
            <a:endParaRPr kumimoji="1" lang="en-US" altLang="zh-CN" sz="2400" b="1" dirty="0">
              <a:latin typeface="Sinhala MN" panose="00000500000000000000" pitchFamily="2" charset="0"/>
            </a:endParaRPr>
          </a:p>
          <a:p>
            <a:pPr marL="285750" indent="-285750">
              <a:buFont typeface="Wingdings" panose="05000000000000000000" pitchFamily="2" charset="2"/>
              <a:buChar char="l"/>
            </a:pPr>
            <a:r>
              <a:rPr lang="en-US" altLang="zh-CN" dirty="0">
                <a:solidFill>
                  <a:srgbClr val="000000"/>
                </a:solidFill>
                <a:effectLst/>
                <a:ea typeface="Tsukushi A Round Gothic Bold" panose="02020400000000000000" pitchFamily="18" charset="-128"/>
                <a:cs typeface="Kokonor" panose="01000500000000020003" pitchFamily="2" charset="0"/>
              </a:rPr>
              <a:t>Environment</a:t>
            </a:r>
            <a:r>
              <a:rPr lang="zh-CN" altLang="en-US" dirty="0">
                <a:solidFill>
                  <a:srgbClr val="000000"/>
                </a:solidFill>
                <a:effectLst/>
                <a:ea typeface="Tsukushi A Round Gothic Bold" panose="02020400000000000000" pitchFamily="18" charset="-128"/>
                <a:cs typeface="Kokonor" panose="01000500000000020003" pitchFamily="2" charset="0"/>
              </a:rPr>
              <a:t> </a:t>
            </a:r>
            <a:r>
              <a:rPr lang="en-US" altLang="zh-CN" dirty="0">
                <a:solidFill>
                  <a:srgbClr val="000000"/>
                </a:solidFill>
                <a:effectLst/>
                <a:ea typeface="Tsukushi A Round Gothic Bold" panose="02020400000000000000" pitchFamily="18" charset="-128"/>
                <a:cs typeface="Kokonor" panose="01000500000000020003" pitchFamily="2" charset="0"/>
              </a:rPr>
              <a:t>Consistency</a:t>
            </a:r>
            <a:endParaRPr lang="en-GB" altLang="zh-CN" dirty="0">
              <a:solidFill>
                <a:srgbClr val="000000"/>
              </a:solidFill>
              <a:effectLst/>
              <a:ea typeface="Tsukushi A Round Gothic Bold" panose="02020400000000000000" pitchFamily="18" charset="-128"/>
              <a:cs typeface="Kokonor" panose="01000500000000020003" pitchFamily="2" charset="0"/>
            </a:endParaRPr>
          </a:p>
          <a:p>
            <a:pPr marL="285750" indent="-285750">
              <a:buFont typeface="Wingdings" panose="05000000000000000000" pitchFamily="2" charset="2"/>
              <a:buChar char="l"/>
            </a:pPr>
            <a:r>
              <a:rPr lang="en-US" altLang="zh-CN" dirty="0">
                <a:solidFill>
                  <a:srgbClr val="000000"/>
                </a:solidFill>
                <a:ea typeface="Tsukushi A Round Gothic Bold" panose="02020400000000000000" pitchFamily="18" charset="-128"/>
                <a:cs typeface="Kokonor" panose="01000500000000020003" pitchFamily="2" charset="0"/>
              </a:rPr>
              <a:t>Scalability</a:t>
            </a:r>
            <a:endParaRPr lang="en-GB" altLang="zh-CN" dirty="0">
              <a:solidFill>
                <a:srgbClr val="000000"/>
              </a:solidFill>
              <a:effectLst/>
              <a:ea typeface="Tsukushi A Round Gothic Bold" panose="02020400000000000000" pitchFamily="18" charset="-128"/>
              <a:cs typeface="Kokonor" panose="01000500000000020003" pitchFamily="2" charset="0"/>
            </a:endParaRPr>
          </a:p>
          <a:p>
            <a:pPr marL="285750" indent="-285750">
              <a:buFont typeface="Wingdings" panose="05000000000000000000" pitchFamily="2" charset="2"/>
              <a:buChar char="l"/>
            </a:pPr>
            <a:r>
              <a:rPr lang="en-US" altLang="zh-CN" dirty="0">
                <a:solidFill>
                  <a:srgbClr val="000000"/>
                </a:solidFill>
                <a:ea typeface="Tsukushi A Round Gothic Bold" panose="02020400000000000000" pitchFamily="18" charset="-128"/>
                <a:cs typeface="Kokonor" panose="01000500000000020003" pitchFamily="2" charset="0"/>
              </a:rPr>
              <a:t>Observability</a:t>
            </a:r>
            <a:endParaRPr lang="en-US" altLang="zh-CN" dirty="0">
              <a:solidFill>
                <a:srgbClr val="000000"/>
              </a:solidFill>
              <a:effectLst/>
              <a:ea typeface="Tsukushi A Round Gothic Bold" panose="02020400000000000000" pitchFamily="18" charset="-128"/>
              <a:cs typeface="Kokonor" panose="01000500000000020003" pitchFamily="2" charset="0"/>
            </a:endParaRPr>
          </a:p>
          <a:p>
            <a:pPr marL="285750" indent="-285750">
              <a:buFont typeface="Wingdings" panose="05000000000000000000" pitchFamily="2" charset="2"/>
              <a:buChar char="l"/>
            </a:pPr>
            <a:r>
              <a:rPr lang="en-US" altLang="zh-CN" dirty="0">
                <a:solidFill>
                  <a:srgbClr val="000000"/>
                </a:solidFill>
                <a:effectLst/>
                <a:ea typeface="Tsukushi A Round Gothic Bold" panose="02020400000000000000" pitchFamily="18" charset="-128"/>
                <a:cs typeface="Kokonor" panose="01000500000000020003" pitchFamily="2" charset="0"/>
              </a:rPr>
              <a:t>Resource</a:t>
            </a:r>
            <a:r>
              <a:rPr lang="zh-CN" altLang="en-US" dirty="0">
                <a:solidFill>
                  <a:srgbClr val="000000"/>
                </a:solidFill>
                <a:effectLst/>
                <a:ea typeface="Tsukushi A Round Gothic Bold" panose="02020400000000000000" pitchFamily="18" charset="-128"/>
                <a:cs typeface="Kokonor" panose="01000500000000020003" pitchFamily="2" charset="0"/>
              </a:rPr>
              <a:t> </a:t>
            </a:r>
            <a:r>
              <a:rPr lang="en-US" altLang="zh-CN" dirty="0">
                <a:solidFill>
                  <a:srgbClr val="000000"/>
                </a:solidFill>
                <a:effectLst/>
                <a:ea typeface="Tsukushi A Round Gothic Bold" panose="02020400000000000000" pitchFamily="18" charset="-128"/>
                <a:cs typeface="Kokonor" panose="01000500000000020003" pitchFamily="2" charset="0"/>
              </a:rPr>
              <a:t>Management</a:t>
            </a:r>
            <a:endParaRPr lang="en-US" altLang="zh-CN" dirty="0">
              <a:solidFill>
                <a:srgbClr val="000000"/>
              </a:solidFill>
              <a:ea typeface="Tsukushi A Round Gothic Bold" panose="02020400000000000000" pitchFamily="18" charset="-128"/>
              <a:cs typeface="Kokonor" panose="01000500000000020003" pitchFamily="2" charset="0"/>
            </a:endParaRPr>
          </a:p>
          <a:p>
            <a:pPr marL="285750" indent="-285750">
              <a:buFont typeface="Wingdings" panose="05000000000000000000" pitchFamily="2" charset="2"/>
              <a:buChar char="l"/>
            </a:pPr>
            <a:r>
              <a:rPr lang="en-US" altLang="zh-CN" dirty="0">
                <a:solidFill>
                  <a:srgbClr val="000000"/>
                </a:solidFill>
                <a:effectLst/>
                <a:ea typeface="Tsukushi A Round Gothic Bold" panose="02020400000000000000" pitchFamily="18" charset="-128"/>
                <a:cs typeface="Kokonor" panose="01000500000000020003" pitchFamily="2" charset="0"/>
              </a:rPr>
              <a:t>Rolling</a:t>
            </a:r>
            <a:r>
              <a:rPr lang="zh-CN" altLang="en-US" dirty="0">
                <a:solidFill>
                  <a:srgbClr val="000000"/>
                </a:solidFill>
                <a:effectLst/>
                <a:ea typeface="Tsukushi A Round Gothic Bold" panose="02020400000000000000" pitchFamily="18" charset="-128"/>
                <a:cs typeface="Kokonor" panose="01000500000000020003" pitchFamily="2" charset="0"/>
              </a:rPr>
              <a:t> </a:t>
            </a:r>
            <a:r>
              <a:rPr lang="en-US" altLang="zh-CN" dirty="0">
                <a:solidFill>
                  <a:srgbClr val="000000"/>
                </a:solidFill>
                <a:effectLst/>
                <a:ea typeface="Tsukushi A Round Gothic Bold" panose="02020400000000000000" pitchFamily="18" charset="-128"/>
                <a:cs typeface="Kokonor" panose="01000500000000020003" pitchFamily="2" charset="0"/>
              </a:rPr>
              <a:t>Updates</a:t>
            </a:r>
            <a:r>
              <a:rPr lang="zh-CN" altLang="en-US" dirty="0">
                <a:solidFill>
                  <a:srgbClr val="000000"/>
                </a:solidFill>
                <a:effectLst/>
                <a:ea typeface="Tsukushi A Round Gothic Bold" panose="02020400000000000000" pitchFamily="18" charset="-128"/>
                <a:cs typeface="Kokonor" panose="01000500000000020003" pitchFamily="2" charset="0"/>
              </a:rPr>
              <a:t> </a:t>
            </a:r>
            <a:r>
              <a:rPr lang="en-US" altLang="zh-CN" dirty="0">
                <a:solidFill>
                  <a:srgbClr val="000000"/>
                </a:solidFill>
                <a:effectLst/>
                <a:ea typeface="Tsukushi A Round Gothic Bold" panose="02020400000000000000" pitchFamily="18" charset="-128"/>
                <a:cs typeface="Kokonor" panose="01000500000000020003" pitchFamily="2" charset="0"/>
              </a:rPr>
              <a:t>&amp;</a:t>
            </a:r>
            <a:r>
              <a:rPr lang="zh-CN" altLang="en-US" dirty="0">
                <a:solidFill>
                  <a:srgbClr val="000000"/>
                </a:solidFill>
                <a:effectLst/>
                <a:ea typeface="Tsukushi A Round Gothic Bold" panose="02020400000000000000" pitchFamily="18" charset="-128"/>
                <a:cs typeface="Kokonor" panose="01000500000000020003" pitchFamily="2" charset="0"/>
              </a:rPr>
              <a:t> </a:t>
            </a:r>
            <a:r>
              <a:rPr lang="en-US" altLang="zh-CN" dirty="0">
                <a:solidFill>
                  <a:srgbClr val="000000"/>
                </a:solidFill>
                <a:effectLst/>
                <a:ea typeface="Tsukushi A Round Gothic Bold" panose="02020400000000000000" pitchFamily="18" charset="-128"/>
                <a:cs typeface="Kokonor" panose="01000500000000020003" pitchFamily="2" charset="0"/>
              </a:rPr>
              <a:t>Rollbacks</a:t>
            </a:r>
            <a:endParaRPr kumimoji="1" lang="en-US" altLang="zh-CN" dirty="0">
              <a:ea typeface="Tsukushi A Round Gothic Bold" panose="02020400000000000000" pitchFamily="18" charset="-128"/>
              <a:cs typeface="Kokonor" panose="01000500000000020003" pitchFamily="2" charset="0"/>
            </a:endParaRPr>
          </a:p>
          <a:p>
            <a:r>
              <a:rPr kumimoji="1" lang="en-US" altLang="zh-CN" dirty="0"/>
              <a:t>……</a:t>
            </a:r>
            <a:endParaRPr kumimoji="1" lang="zh-CN" altLang="en-US" dirty="0"/>
          </a:p>
        </p:txBody>
      </p:sp>
      <p:pic>
        <p:nvPicPr>
          <p:cNvPr id="6" name="Picture 5" descr="llama"/>
          <p:cNvPicPr>
            <a:picLocks noChangeAspect="1"/>
          </p:cNvPicPr>
          <p:nvPr/>
        </p:nvPicPr>
        <p:blipFill>
          <a:blip r:embed="rId1"/>
          <a:stretch>
            <a:fillRect/>
          </a:stretch>
        </p:blipFill>
        <p:spPr>
          <a:xfrm>
            <a:off x="297180" y="1423035"/>
            <a:ext cx="1398270" cy="1398270"/>
          </a:xfrm>
          <a:prstGeom prst="rect">
            <a:avLst/>
          </a:prstGeom>
        </p:spPr>
      </p:pic>
      <p:pic>
        <p:nvPicPr>
          <p:cNvPr id="15" name="Picture 14" descr="cloud-app"/>
          <p:cNvPicPr>
            <a:picLocks noChangeAspect="1"/>
          </p:cNvPicPr>
          <p:nvPr/>
        </p:nvPicPr>
        <p:blipFill>
          <a:blip r:embed="rId2"/>
          <a:stretch>
            <a:fillRect/>
          </a:stretch>
        </p:blipFill>
        <p:spPr>
          <a:xfrm>
            <a:off x="10200005" y="1304290"/>
            <a:ext cx="1489075" cy="1489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4"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r>
              <a:rPr lang="en-GB">
                <a:sym typeface="+mn-ea"/>
              </a:rPr>
              <a:t>BentoML</a:t>
            </a:r>
            <a:endParaRPr lang="en-US" altLang="en-GB"/>
          </a:p>
        </p:txBody>
      </p:sp>
      <p:sp>
        <p:nvSpPr>
          <p:cNvPr id="3" name="Subtitle 2"/>
          <p:cNvSpPr>
            <a:spLocks noGrp="1"/>
          </p:cNvSpPr>
          <p:nvPr>
            <p:ph type="subTitle" idx="1"/>
          </p:nvPr>
        </p:nvSpPr>
        <p:spPr/>
        <p:txBody>
          <a:bodyPr/>
          <a:p>
            <a:r>
              <a:rPr lang="en-US" altLang="en-GB">
                <a:sym typeface="+mn-ea"/>
              </a:rPr>
              <a:t>The</a:t>
            </a:r>
            <a:r>
              <a:rPr lang="en-GB">
                <a:sym typeface="+mn-ea"/>
              </a:rPr>
              <a:t> Unified AI Application Framework</a:t>
            </a: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251" name="Shape 251"/>
        <p:cNvGrpSpPr/>
        <p:nvPr/>
      </p:nvGrpSpPr>
      <p:grpSpPr>
        <a:xfrm>
          <a:off x="0" y="0"/>
          <a:ext cx="0" cy="0"/>
          <a:chOff x="0" y="0"/>
          <a:chExt cx="0" cy="0"/>
        </a:xfrm>
      </p:grpSpPr>
      <p:sp>
        <p:nvSpPr>
          <p:cNvPr id="252" name="Google Shape;252;g25f91a4d67e_0_83"/>
          <p:cNvSpPr txBox="1"/>
          <p:nvPr>
            <p:ph type="title"/>
          </p:nvPr>
        </p:nvSpPr>
        <p:spPr>
          <a:xfrm>
            <a:off x="838200" y="239395"/>
            <a:ext cx="10515600" cy="1325563"/>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US" altLang="en-GB"/>
              <a:t>Bridge the Gap: BentoML</a:t>
            </a:r>
            <a:endParaRPr lang="en-US" altLang="en-GB"/>
          </a:p>
        </p:txBody>
      </p:sp>
      <p:sp>
        <p:nvSpPr>
          <p:cNvPr id="253" name="Google Shape;253;g25f91a4d67e_0_83"/>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pic>
        <p:nvPicPr>
          <p:cNvPr id="11" name="图片 10"/>
          <p:cNvPicPr>
            <a:picLocks noChangeAspect="1"/>
          </p:cNvPicPr>
          <p:nvPr/>
        </p:nvPicPr>
        <p:blipFill>
          <a:blip r:embed="rId1"/>
          <a:stretch>
            <a:fillRect/>
          </a:stretch>
        </p:blipFill>
        <p:spPr>
          <a:xfrm>
            <a:off x="7113602" y="1137609"/>
            <a:ext cx="4326345" cy="5720391"/>
          </a:xfrm>
          <a:prstGeom prst="rect">
            <a:avLst/>
          </a:prstGeom>
        </p:spPr>
      </p:pic>
      <p:sp>
        <p:nvSpPr>
          <p:cNvPr id="12" name="文本框 11"/>
          <p:cNvSpPr txBox="1"/>
          <p:nvPr/>
        </p:nvSpPr>
        <p:spPr>
          <a:xfrm>
            <a:off x="1060650" y="1561830"/>
            <a:ext cx="1794164" cy="584775"/>
          </a:xfrm>
          <a:prstGeom prst="rect">
            <a:avLst/>
          </a:prstGeom>
          <a:noFill/>
        </p:spPr>
        <p:txBody>
          <a:bodyPr wrap="square" rtlCol="0">
            <a:spAutoFit/>
          </a:bodyPr>
          <a:lstStyle/>
          <a:p>
            <a:r>
              <a:rPr kumimoji="1" lang="en-US" altLang="zh-CN" sz="3200" b="1" dirty="0">
                <a:latin typeface="Tsukushi A Round Gothic Bold" panose="02020400000000000000" pitchFamily="18" charset="-128"/>
                <a:ea typeface="Tsukushi A Round Gothic Bold" panose="02020400000000000000" pitchFamily="18" charset="-128"/>
              </a:rPr>
              <a:t>Model</a:t>
            </a:r>
            <a:endParaRPr kumimoji="1" lang="zh-CN" altLang="en-US" sz="3200" b="1" dirty="0">
              <a:latin typeface="Tsukushi A Round Gothic Bold" panose="02020400000000000000" pitchFamily="18" charset="-128"/>
              <a:ea typeface="Tsukushi A Round Gothic Bold" panose="02020400000000000000" pitchFamily="18" charset="-128"/>
            </a:endParaRPr>
          </a:p>
        </p:txBody>
      </p:sp>
      <p:cxnSp>
        <p:nvCxnSpPr>
          <p:cNvPr id="13" name="直线箭头连接符 12"/>
          <p:cNvCxnSpPr/>
          <p:nvPr/>
        </p:nvCxnSpPr>
        <p:spPr>
          <a:xfrm>
            <a:off x="2673550" y="1854217"/>
            <a:ext cx="171680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537217" y="1561830"/>
            <a:ext cx="2067296" cy="584775"/>
          </a:xfrm>
          <a:prstGeom prst="rect">
            <a:avLst/>
          </a:prstGeom>
          <a:noFill/>
        </p:spPr>
        <p:txBody>
          <a:bodyPr wrap="square" rtlCol="0">
            <a:spAutoFit/>
          </a:bodyPr>
          <a:lstStyle/>
          <a:p>
            <a:r>
              <a:rPr kumimoji="1" lang="en-US" altLang="zh-CN" sz="3200" b="1" dirty="0">
                <a:latin typeface="Tsukushi A Round Gothic Bold" panose="02020400000000000000" pitchFamily="18" charset="-128"/>
                <a:ea typeface="Tsukushi A Round Gothic Bold" panose="02020400000000000000" pitchFamily="18" charset="-128"/>
              </a:rPr>
              <a:t>Bento</a:t>
            </a:r>
            <a:r>
              <a:rPr kumimoji="1" lang="zh-CN" altLang="en-US" sz="3200" b="1" dirty="0">
                <a:latin typeface="Tsukushi A Round Gothic Bold" panose="02020400000000000000" pitchFamily="18" charset="-128"/>
                <a:ea typeface="Tsukushi A Round Gothic Bold" panose="02020400000000000000" pitchFamily="18" charset="-128"/>
              </a:rPr>
              <a:t> </a:t>
            </a:r>
            <a:r>
              <a:rPr kumimoji="1" lang="en-US" altLang="zh-CN" sz="3200" b="1" dirty="0">
                <a:latin typeface="Tsukushi A Round Gothic Bold" panose="02020400000000000000" pitchFamily="18" charset="-128"/>
                <a:ea typeface="Tsukushi A Round Gothic Bold" panose="02020400000000000000" pitchFamily="18" charset="-128"/>
              </a:rPr>
              <a:t>🍱</a:t>
            </a:r>
            <a:endParaRPr kumimoji="1" lang="zh-CN" altLang="en-US" sz="3600" b="1" dirty="0">
              <a:latin typeface="Tsukushi A Round Gothic Bold" panose="02020400000000000000" pitchFamily="18" charset="-128"/>
              <a:ea typeface="Tsukushi A Round Gothic Bold" panose="02020400000000000000" pitchFamily="18" charset="-128"/>
            </a:endParaRPr>
          </a:p>
        </p:txBody>
      </p:sp>
      <p:sp>
        <p:nvSpPr>
          <p:cNvPr id="15" name="文本框 14"/>
          <p:cNvSpPr txBox="1"/>
          <p:nvPr/>
        </p:nvSpPr>
        <p:spPr>
          <a:xfrm>
            <a:off x="3102581" y="1509280"/>
            <a:ext cx="721672" cy="369332"/>
          </a:xfrm>
          <a:prstGeom prst="rect">
            <a:avLst/>
          </a:prstGeom>
          <a:noFill/>
        </p:spPr>
        <p:txBody>
          <a:bodyPr wrap="none" rtlCol="0">
            <a:spAutoFit/>
          </a:bodyPr>
          <a:lstStyle/>
          <a:p>
            <a:r>
              <a:rPr kumimoji="1" lang="en-US" altLang="zh-CN" dirty="0">
                <a:latin typeface="Tsukushi A Round Gothic Regular" panose="02020400000000000000" pitchFamily="18" charset="-128"/>
                <a:ea typeface="Tsukushi A Round Gothic Regular" panose="02020400000000000000" pitchFamily="18" charset="-128"/>
              </a:rPr>
              <a:t>Build</a:t>
            </a:r>
            <a:endParaRPr kumimoji="1" lang="zh-CN" altLang="en-US" dirty="0">
              <a:latin typeface="Tsukushi A Round Gothic Regular" panose="02020400000000000000" pitchFamily="18" charset="-128"/>
              <a:ea typeface="Tsukushi A Round Gothic Regular" panose="02020400000000000000" pitchFamily="18" charset="-128"/>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646" y="2237697"/>
            <a:ext cx="5316863" cy="4071199"/>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745482" y="5939202"/>
            <a:ext cx="6096000" cy="369332"/>
          </a:xfrm>
          <a:prstGeom prst="rect">
            <a:avLst/>
          </a:prstGeom>
          <a:noFill/>
        </p:spPr>
        <p:txBody>
          <a:bodyPr wrap="square">
            <a:spAutoFit/>
          </a:bodyPr>
          <a:lstStyle/>
          <a:p>
            <a:r>
              <a:rPr lang="zh-CN" altLang="en-US" dirty="0"/>
              <a:t>https://github.com/bentoml/bentoml</a:t>
            </a:r>
            <a:endParaRPr lang="zh-CN" altLang="en-US" dirty="0"/>
          </a:p>
        </p:txBody>
      </p:sp>
      <p:sp>
        <p:nvSpPr>
          <p:cNvPr id="21" name="文本框 20"/>
          <p:cNvSpPr txBox="1"/>
          <p:nvPr/>
        </p:nvSpPr>
        <p:spPr>
          <a:xfrm>
            <a:off x="4580187" y="5600381"/>
            <a:ext cx="808042" cy="276999"/>
          </a:xfrm>
          <a:prstGeom prst="rect">
            <a:avLst/>
          </a:prstGeom>
          <a:noFill/>
        </p:spPr>
        <p:txBody>
          <a:bodyPr wrap="square" rtlCol="0">
            <a:spAutoFit/>
          </a:bodyPr>
          <a:lstStyle/>
          <a:p>
            <a:r>
              <a:rPr kumimoji="1" lang="en-US" altLang="zh-CN" sz="1200" dirty="0">
                <a:hlinkClick r:id="rId3"/>
              </a:rPr>
              <a:t>source</a:t>
            </a:r>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par>
                                <p:cTn id="13" presetID="3" presetClass="entr" presetSubtype="1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blinds(horizontal)">
                                      <p:cBhvr>
                                        <p:cTn id="15" dur="500"/>
                                        <p:tgtEl>
                                          <p:spTgt spid="1024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259" name="Shape 259"/>
        <p:cNvGrpSpPr/>
        <p:nvPr/>
      </p:nvGrpSpPr>
      <p:grpSpPr>
        <a:xfrm>
          <a:off x="0" y="0"/>
          <a:ext cx="0" cy="0"/>
          <a:chOff x="0" y="0"/>
          <a:chExt cx="0" cy="0"/>
        </a:xfrm>
      </p:grpSpPr>
      <p:sp>
        <p:nvSpPr>
          <p:cNvPr id="260" name="Google Shape;260;g27cb5e2242e_0_98"/>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t>BentoML </a:t>
            </a:r>
            <a:r>
              <a:rPr lang="en-US" altLang="en-GB"/>
              <a:t>Architecture</a:t>
            </a:r>
            <a:endParaRPr lang="en-US" altLang="en-GB"/>
          </a:p>
        </p:txBody>
      </p:sp>
      <p:sp>
        <p:nvSpPr>
          <p:cNvPr id="261" name="Google Shape;261;g27cb5e2242e_0_98"/>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pic>
        <p:nvPicPr>
          <p:cNvPr id="262" name="Google Shape;262;g27cb5e2242e_0_98"/>
          <p:cNvPicPr preferRelativeResize="0"/>
          <p:nvPr/>
        </p:nvPicPr>
        <p:blipFill rotWithShape="1">
          <a:blip r:embed="rId1"/>
          <a:srcRect/>
          <a:stretch>
            <a:fillRect/>
          </a:stretch>
        </p:blipFill>
        <p:spPr>
          <a:xfrm>
            <a:off x="1935467" y="1453067"/>
            <a:ext cx="8321064" cy="47897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383" name="Shape 383"/>
        <p:cNvGrpSpPr/>
        <p:nvPr/>
      </p:nvGrpSpPr>
      <p:grpSpPr>
        <a:xfrm>
          <a:off x="0" y="0"/>
          <a:ext cx="0" cy="0"/>
          <a:chOff x="0" y="0"/>
          <a:chExt cx="0" cy="0"/>
        </a:xfrm>
      </p:grpSpPr>
      <p:sp>
        <p:nvSpPr>
          <p:cNvPr id="384" name="Google Shape;384;g27f0e934c7c_0_77"/>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t>Bento Service</a:t>
            </a:r>
            <a:endParaRPr lang="en-GB"/>
          </a:p>
        </p:txBody>
      </p:sp>
      <p:sp>
        <p:nvSpPr>
          <p:cNvPr id="385" name="Google Shape;385;g27f0e934c7c_0_77"/>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pic>
        <p:nvPicPr>
          <p:cNvPr id="386" name="Google Shape;386;g27f0e934c7c_0_77"/>
          <p:cNvPicPr preferRelativeResize="0"/>
          <p:nvPr/>
        </p:nvPicPr>
        <p:blipFill rotWithShape="1">
          <a:blip r:embed="rId1"/>
          <a:srcRect/>
          <a:stretch>
            <a:fillRect/>
          </a:stretch>
        </p:blipFill>
        <p:spPr>
          <a:xfrm>
            <a:off x="1443587" y="1133733"/>
            <a:ext cx="9304815" cy="55519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3"/>
          <p:cNvSpPr txBox="1"/>
          <p:nvPr/>
        </p:nvSpPr>
        <p:spPr>
          <a:xfrm>
            <a:off x="979997" y="419101"/>
            <a:ext cx="4948261" cy="98018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800" i="1" dirty="0">
                <a:solidFill>
                  <a:srgbClr val="363E7D"/>
                </a:solidFill>
                <a:latin typeface="思源黑体 CN Heavy" panose="020B0A00000000000000" pitchFamily="34" charset="-128"/>
                <a:ea typeface="思源黑体 CN Heavy" panose="020B0A00000000000000" pitchFamily="34" charset="-128"/>
                <a:cs typeface="Segoe UI" panose="020B0502040204020203" pitchFamily="34" charset="0"/>
              </a:rPr>
              <a:t>Table of Contents</a:t>
            </a:r>
            <a:endParaRPr lang="zh-CN" altLang="en-US" sz="4800" i="1" dirty="0">
              <a:solidFill>
                <a:srgbClr val="363E7D"/>
              </a:solidFill>
              <a:latin typeface="思源黑体 CN Heavy" panose="020B0A00000000000000" pitchFamily="34" charset="-128"/>
              <a:ea typeface="思源黑体 CN Heavy" panose="020B0A00000000000000" pitchFamily="34" charset="-128"/>
              <a:cs typeface="Segoe UI" panose="020B0502040204020203" pitchFamily="34" charset="0"/>
            </a:endParaRPr>
          </a:p>
        </p:txBody>
      </p:sp>
      <p:sp>
        <p:nvSpPr>
          <p:cNvPr id="17" name="标题 3"/>
          <p:cNvSpPr txBox="1"/>
          <p:nvPr/>
        </p:nvSpPr>
        <p:spPr>
          <a:xfrm>
            <a:off x="979805" y="970280"/>
            <a:ext cx="2973070" cy="777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zh-CN" sz="1500" i="1" dirty="0">
              <a:solidFill>
                <a:srgbClr val="363E7D"/>
              </a:solidFill>
              <a:latin typeface="黑体" panose="02010609060101010101" charset="-122"/>
              <a:ea typeface="黑体" panose="02010609060101010101" charset="-122"/>
            </a:endParaRPr>
          </a:p>
        </p:txBody>
      </p:sp>
      <p:sp>
        <p:nvSpPr>
          <p:cNvPr id="55" name="椭圆 54"/>
          <p:cNvSpPr/>
          <p:nvPr/>
        </p:nvSpPr>
        <p:spPr>
          <a:xfrm>
            <a:off x="984759" y="2108003"/>
            <a:ext cx="563054" cy="563054"/>
          </a:xfrm>
          <a:prstGeom prst="ellipse">
            <a:avLst/>
          </a:prstGeom>
          <a:solidFill>
            <a:srgbClr val="445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8"/>
              <a:ea typeface="思源黑体 CN Medium" panose="020B0600000000000000" pitchFamily="34" charset="-128"/>
            </a:endParaRPr>
          </a:p>
        </p:txBody>
      </p:sp>
      <p:sp>
        <p:nvSpPr>
          <p:cNvPr id="18" name="副标题 13"/>
          <p:cNvSpPr txBox="1"/>
          <p:nvPr/>
        </p:nvSpPr>
        <p:spPr>
          <a:xfrm>
            <a:off x="979997" y="2201746"/>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7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latin typeface="思源黑体 CN Medium" panose="020B0600000000000000" pitchFamily="34" charset="-128"/>
                <a:ea typeface="思源黑体 CN Medium" panose="020B0600000000000000" pitchFamily="34" charset="-128"/>
              </a:rPr>
              <a:t>01</a:t>
            </a:r>
            <a:endParaRPr lang="en-US" altLang="zh-CN" sz="2400" dirty="0">
              <a:solidFill>
                <a:schemeClr val="bg1"/>
              </a:solidFill>
              <a:latin typeface="思源黑体 CN Medium" panose="020B0600000000000000" pitchFamily="34" charset="-128"/>
              <a:ea typeface="思源黑体 CN Medium" panose="020B0600000000000000" pitchFamily="34" charset="-128"/>
            </a:endParaRPr>
          </a:p>
        </p:txBody>
      </p:sp>
      <p:sp>
        <p:nvSpPr>
          <p:cNvPr id="45" name="副标题 13"/>
          <p:cNvSpPr txBox="1"/>
          <p:nvPr/>
        </p:nvSpPr>
        <p:spPr>
          <a:xfrm>
            <a:off x="1850390" y="2147570"/>
            <a:ext cx="5280025" cy="48260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7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a:lstStyle>
          <a:p>
            <a:pPr marL="0" indent="0">
              <a:buNone/>
            </a:pPr>
            <a:r>
              <a:rPr lang="en-US" altLang="zh-CN" sz="3000" dirty="0">
                <a:solidFill>
                  <a:srgbClr val="363E7D"/>
                </a:solidFill>
                <a:latin typeface="思源黑体 CN Medium" panose="020B0600000000000000" pitchFamily="34" charset="-128"/>
                <a:ea typeface="思源黑体 CN Medium" panose="020B0600000000000000" pitchFamily="34" charset="-128"/>
                <a:cs typeface="Segoe UI" panose="020B0502040204020203" pitchFamily="34" charset="0"/>
              </a:rPr>
              <a:t>Open-Source LLMs</a:t>
            </a:r>
            <a:endParaRPr lang="en-US" altLang="zh-CN" sz="3000" dirty="0">
              <a:solidFill>
                <a:srgbClr val="363E7D"/>
              </a:solidFill>
              <a:latin typeface="思源黑体 CN Medium" panose="020B0600000000000000" pitchFamily="34" charset="-128"/>
              <a:ea typeface="思源黑体 CN Medium" panose="020B0600000000000000" pitchFamily="34" charset="-128"/>
              <a:cs typeface="Segoe UI" panose="020B0502040204020203" pitchFamily="34" charset="0"/>
            </a:endParaRPr>
          </a:p>
        </p:txBody>
      </p:sp>
      <p:sp>
        <p:nvSpPr>
          <p:cNvPr id="62" name="椭圆 61"/>
          <p:cNvSpPr/>
          <p:nvPr/>
        </p:nvSpPr>
        <p:spPr>
          <a:xfrm>
            <a:off x="984759" y="3021557"/>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8"/>
              <a:ea typeface="思源黑体 CN Medium" panose="020B0600000000000000" pitchFamily="34" charset="-128"/>
            </a:endParaRPr>
          </a:p>
        </p:txBody>
      </p:sp>
      <p:sp>
        <p:nvSpPr>
          <p:cNvPr id="63" name="副标题 13"/>
          <p:cNvSpPr txBox="1"/>
          <p:nvPr/>
        </p:nvSpPr>
        <p:spPr>
          <a:xfrm>
            <a:off x="979997" y="3115300"/>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7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latin typeface="思源黑体 CN Medium" panose="020B0600000000000000" pitchFamily="34" charset="-128"/>
                <a:ea typeface="思源黑体 CN Medium" panose="020B0600000000000000" pitchFamily="34" charset="-128"/>
              </a:rPr>
              <a:t>02</a:t>
            </a:r>
            <a:endParaRPr lang="en-US" altLang="zh-CN" sz="2400" dirty="0">
              <a:solidFill>
                <a:schemeClr val="bg1"/>
              </a:solidFill>
              <a:latin typeface="思源黑体 CN Medium" panose="020B0600000000000000" pitchFamily="34" charset="-128"/>
              <a:ea typeface="思源黑体 CN Medium" panose="020B0600000000000000" pitchFamily="34" charset="-128"/>
            </a:endParaRPr>
          </a:p>
        </p:txBody>
      </p:sp>
      <p:sp>
        <p:nvSpPr>
          <p:cNvPr id="65" name="椭圆 64"/>
          <p:cNvSpPr/>
          <p:nvPr/>
        </p:nvSpPr>
        <p:spPr>
          <a:xfrm>
            <a:off x="984759" y="3956726"/>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8"/>
              <a:ea typeface="思源黑体 CN Medium" panose="020B0600000000000000" pitchFamily="34" charset="-128"/>
            </a:endParaRPr>
          </a:p>
        </p:txBody>
      </p:sp>
      <p:sp>
        <p:nvSpPr>
          <p:cNvPr id="66" name="副标题 13"/>
          <p:cNvSpPr txBox="1"/>
          <p:nvPr/>
        </p:nvSpPr>
        <p:spPr>
          <a:xfrm>
            <a:off x="979997" y="4050469"/>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7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a:lstStyle>
          <a:p>
            <a:pPr marL="0" algn="ctr">
              <a:buClrTx/>
              <a:buSzTx/>
              <a:buNone/>
            </a:pPr>
            <a:r>
              <a:rPr lang="en-US" altLang="zh-CN" sz="2400" dirty="0">
                <a:solidFill>
                  <a:schemeClr val="bg1"/>
                </a:solidFill>
                <a:latin typeface="思源黑体 CN Medium" panose="020B0600000000000000" pitchFamily="34" charset="-128"/>
                <a:ea typeface="思源黑体 CN Medium" panose="020B0600000000000000" pitchFamily="34" charset="-128"/>
              </a:rPr>
              <a:t>03</a:t>
            </a:r>
            <a:endParaRPr lang="en-US" altLang="zh-CN" sz="2400" dirty="0">
              <a:solidFill>
                <a:schemeClr val="bg1"/>
              </a:solidFill>
              <a:latin typeface="思源黑体 CN Medium" panose="020B0600000000000000" pitchFamily="34" charset="-128"/>
              <a:ea typeface="思源黑体 CN Medium" panose="020B0600000000000000" pitchFamily="34" charset="-128"/>
            </a:endParaRPr>
          </a:p>
        </p:txBody>
      </p:sp>
      <p:sp>
        <p:nvSpPr>
          <p:cNvPr id="68" name="椭圆 67"/>
          <p:cNvSpPr/>
          <p:nvPr/>
        </p:nvSpPr>
        <p:spPr>
          <a:xfrm>
            <a:off x="984759" y="4870280"/>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8"/>
              <a:ea typeface="思源黑体 CN Medium" panose="020B0600000000000000" pitchFamily="34" charset="-128"/>
            </a:endParaRPr>
          </a:p>
        </p:txBody>
      </p:sp>
      <p:sp>
        <p:nvSpPr>
          <p:cNvPr id="69" name="副标题 13"/>
          <p:cNvSpPr txBox="1"/>
          <p:nvPr/>
        </p:nvSpPr>
        <p:spPr>
          <a:xfrm>
            <a:off x="979997" y="4964023"/>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7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a:lstStyle>
          <a:p>
            <a:pPr marL="0" algn="ctr">
              <a:buClrTx/>
              <a:buSzTx/>
              <a:buNone/>
            </a:pPr>
            <a:r>
              <a:rPr lang="en-US" altLang="zh-CN" sz="2400" dirty="0">
                <a:solidFill>
                  <a:schemeClr val="bg1"/>
                </a:solidFill>
                <a:latin typeface="思源黑体 CN Medium" panose="020B0600000000000000" pitchFamily="34" charset="-128"/>
                <a:ea typeface="思源黑体 CN Medium" panose="020B0600000000000000" pitchFamily="34" charset="-128"/>
              </a:rPr>
              <a:t>04</a:t>
            </a:r>
            <a:endParaRPr lang="en-US" altLang="zh-CN" sz="2400" dirty="0">
              <a:solidFill>
                <a:schemeClr val="bg1"/>
              </a:solidFill>
              <a:latin typeface="思源黑体 CN Medium" panose="020B0600000000000000" pitchFamily="34" charset="-128"/>
              <a:ea typeface="思源黑体 CN Medium" panose="020B0600000000000000" pitchFamily="34" charset="-128"/>
            </a:endParaRPr>
          </a:p>
        </p:txBody>
      </p:sp>
      <p:sp>
        <p:nvSpPr>
          <p:cNvPr id="15" name="椭圆 14"/>
          <p:cNvSpPr/>
          <p:nvPr>
            <p:custDataLst>
              <p:tags r:id="rId1"/>
            </p:custDataLst>
          </p:nvPr>
        </p:nvSpPr>
        <p:spPr>
          <a:xfrm rot="15300000">
            <a:off x="13926820" y="2637155"/>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副标题 13"/>
          <p:cNvSpPr txBox="1"/>
          <p:nvPr/>
        </p:nvSpPr>
        <p:spPr>
          <a:xfrm>
            <a:off x="1850390" y="3061335"/>
            <a:ext cx="6681470" cy="48260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7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a:lstStyle>
          <a:p>
            <a:pPr marL="0" indent="0">
              <a:buNone/>
            </a:pPr>
            <a:r>
              <a:rPr lang="en-US" altLang="zh-CN" sz="3000" dirty="0">
                <a:solidFill>
                  <a:srgbClr val="363E7D"/>
                </a:solidFill>
                <a:latin typeface="思源黑体 CN Medium" panose="020B0600000000000000" pitchFamily="34" charset="-128"/>
                <a:ea typeface="思源黑体 CN Medium" panose="020B0600000000000000" pitchFamily="34" charset="-128"/>
                <a:cs typeface="Segoe UI" panose="020B0502040204020203" pitchFamily="34" charset="0"/>
              </a:rPr>
              <a:t>Challenges and the Missing Link</a:t>
            </a:r>
            <a:endParaRPr lang="en-US" altLang="zh-CN" sz="3000" dirty="0">
              <a:solidFill>
                <a:srgbClr val="363E7D"/>
              </a:solidFill>
              <a:latin typeface="思源黑体 CN Medium" panose="020B0600000000000000" pitchFamily="34" charset="-128"/>
              <a:ea typeface="思源黑体 CN Medium" panose="020B0600000000000000" pitchFamily="34" charset="-128"/>
              <a:cs typeface="Segoe UI" panose="020B0502040204020203" pitchFamily="34" charset="0"/>
            </a:endParaRPr>
          </a:p>
        </p:txBody>
      </p:sp>
      <p:sp>
        <p:nvSpPr>
          <p:cNvPr id="3" name="副标题 13"/>
          <p:cNvSpPr txBox="1"/>
          <p:nvPr/>
        </p:nvSpPr>
        <p:spPr>
          <a:xfrm>
            <a:off x="1850390" y="3996690"/>
            <a:ext cx="5872480" cy="48260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7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a:lstStyle>
          <a:p>
            <a:pPr marL="0" indent="0">
              <a:buNone/>
            </a:pPr>
            <a:r>
              <a:rPr lang="en-US" altLang="zh-CN" sz="3000" dirty="0">
                <a:solidFill>
                  <a:srgbClr val="363E7D"/>
                </a:solidFill>
                <a:latin typeface="思源黑体 CN Medium" panose="020B0600000000000000" pitchFamily="34" charset="-128"/>
                <a:ea typeface="思源黑体 CN Medium" panose="020B0600000000000000" pitchFamily="34" charset="-128"/>
                <a:cs typeface="Segoe UI" panose="020B0502040204020203" pitchFamily="34" charset="0"/>
              </a:rPr>
              <a:t>Bridge the Gap: BentoML</a:t>
            </a:r>
            <a:endParaRPr lang="en-US" altLang="zh-CN" sz="3000" dirty="0">
              <a:solidFill>
                <a:srgbClr val="363E7D"/>
              </a:solidFill>
              <a:latin typeface="思源黑体 CN Medium" panose="020B0600000000000000" pitchFamily="34" charset="-128"/>
              <a:ea typeface="思源黑体 CN Medium" panose="020B0600000000000000" pitchFamily="34" charset="-128"/>
              <a:cs typeface="Segoe UI" panose="020B0502040204020203" pitchFamily="34" charset="0"/>
            </a:endParaRPr>
          </a:p>
        </p:txBody>
      </p:sp>
      <p:sp>
        <p:nvSpPr>
          <p:cNvPr id="4" name="副标题 13"/>
          <p:cNvSpPr txBox="1"/>
          <p:nvPr/>
        </p:nvSpPr>
        <p:spPr>
          <a:xfrm>
            <a:off x="1850390" y="4911090"/>
            <a:ext cx="5872480" cy="48260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7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a:lstStyle>
          <a:p>
            <a:pPr marL="0" indent="0">
              <a:buNone/>
            </a:pPr>
            <a:r>
              <a:rPr lang="en-US" altLang="zh-CN" sz="3000" dirty="0">
                <a:solidFill>
                  <a:srgbClr val="363E7D"/>
                </a:solidFill>
                <a:latin typeface="思源黑体 CN Medium" panose="020B0600000000000000" pitchFamily="34" charset="-128"/>
                <a:ea typeface="思源黑体 CN Medium" panose="020B0600000000000000" pitchFamily="34" charset="-128"/>
                <a:cs typeface="Segoe UI" panose="020B0502040204020203" pitchFamily="34" charset="0"/>
              </a:rPr>
              <a:t>OpenLLM Optimization</a:t>
            </a:r>
            <a:endParaRPr lang="en-US" altLang="zh-CN" sz="3000" dirty="0">
              <a:solidFill>
                <a:srgbClr val="363E7D"/>
              </a:solidFill>
              <a:latin typeface="思源黑体 CN Medium" panose="020B0600000000000000" pitchFamily="34" charset="-128"/>
              <a:ea typeface="思源黑体 CN Medium" panose="020B0600000000000000" pitchFamily="34" charset="-128"/>
              <a:cs typeface="Segoe UI" panose="020B0502040204020203" pitchFamily="34" charset="0"/>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390" name="Shape 390"/>
        <p:cNvGrpSpPr/>
        <p:nvPr/>
      </p:nvGrpSpPr>
      <p:grpSpPr>
        <a:xfrm>
          <a:off x="0" y="0"/>
          <a:ext cx="0" cy="0"/>
          <a:chOff x="0" y="0"/>
          <a:chExt cx="0" cy="0"/>
        </a:xfrm>
      </p:grpSpPr>
      <p:sp>
        <p:nvSpPr>
          <p:cNvPr id="391" name="Google Shape;391;g2807c20e001_0_7"/>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t>Bento Service</a:t>
            </a:r>
            <a:endParaRPr lang="en-GB"/>
          </a:p>
        </p:txBody>
      </p:sp>
      <p:sp>
        <p:nvSpPr>
          <p:cNvPr id="392" name="Google Shape;392;g2807c20e001_0_7"/>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pic>
        <p:nvPicPr>
          <p:cNvPr id="393" name="Google Shape;393;g2807c20e001_0_7"/>
          <p:cNvPicPr preferRelativeResize="0"/>
          <p:nvPr/>
        </p:nvPicPr>
        <p:blipFill rotWithShape="1">
          <a:blip r:embed="rId1"/>
          <a:srcRect/>
          <a:stretch>
            <a:fillRect/>
          </a:stretch>
        </p:blipFill>
        <p:spPr>
          <a:xfrm>
            <a:off x="1434749" y="1133933"/>
            <a:ext cx="9322516" cy="556256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397" name="Shape 397"/>
        <p:cNvGrpSpPr/>
        <p:nvPr/>
      </p:nvGrpSpPr>
      <p:grpSpPr>
        <a:xfrm>
          <a:off x="0" y="0"/>
          <a:ext cx="0" cy="0"/>
          <a:chOff x="0" y="0"/>
          <a:chExt cx="0" cy="0"/>
        </a:xfrm>
      </p:grpSpPr>
      <p:sp>
        <p:nvSpPr>
          <p:cNvPr id="398" name="Google Shape;398;g27f0e934c7c_0_88"/>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t>BentoML Build</a:t>
            </a:r>
            <a:endParaRPr lang="en-GB"/>
          </a:p>
        </p:txBody>
      </p:sp>
      <p:sp>
        <p:nvSpPr>
          <p:cNvPr id="399" name="Google Shape;399;g27f0e934c7c_0_88"/>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pic>
        <p:nvPicPr>
          <p:cNvPr id="400" name="Google Shape;400;g27f0e934c7c_0_88"/>
          <p:cNvPicPr preferRelativeResize="0"/>
          <p:nvPr/>
        </p:nvPicPr>
        <p:blipFill rotWithShape="1">
          <a:blip r:embed="rId1"/>
          <a:srcRect/>
          <a:stretch>
            <a:fillRect/>
          </a:stretch>
        </p:blipFill>
        <p:spPr>
          <a:xfrm>
            <a:off x="680500" y="1445767"/>
            <a:ext cx="10830984" cy="436835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404" name="Shape 404"/>
        <p:cNvGrpSpPr/>
        <p:nvPr/>
      </p:nvGrpSpPr>
      <p:grpSpPr>
        <a:xfrm>
          <a:off x="0" y="0"/>
          <a:ext cx="0" cy="0"/>
          <a:chOff x="0" y="0"/>
          <a:chExt cx="0" cy="0"/>
        </a:xfrm>
      </p:grpSpPr>
      <p:sp>
        <p:nvSpPr>
          <p:cNvPr id="405" name="Google Shape;405;g28bcd2c35e0_0_76"/>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t>Push to </a:t>
            </a:r>
            <a:r>
              <a:rPr lang="en-GB"/>
              <a:t>Remote on </a:t>
            </a:r>
            <a:r>
              <a:rPr lang="en-GB"/>
              <a:t>BentoCloud</a:t>
            </a:r>
            <a:endParaRPr lang="en-GB"/>
          </a:p>
        </p:txBody>
      </p:sp>
      <p:sp>
        <p:nvSpPr>
          <p:cNvPr id="406" name="Google Shape;406;g28bcd2c35e0_0_76"/>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pic>
        <p:nvPicPr>
          <p:cNvPr id="407" name="Google Shape;407;g28bcd2c35e0_0_76"/>
          <p:cNvPicPr preferRelativeResize="0"/>
          <p:nvPr/>
        </p:nvPicPr>
        <p:blipFill>
          <a:blip r:embed="rId1"/>
          <a:stretch>
            <a:fillRect/>
          </a:stretch>
        </p:blipFill>
        <p:spPr>
          <a:xfrm>
            <a:off x="203200" y="1865067"/>
            <a:ext cx="11785605" cy="354488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r>
              <a:rPr lang="en-US" altLang="en-GB"/>
              <a:t>OpenLLM</a:t>
            </a:r>
            <a:endParaRPr lang="en-US" altLang="en-GB"/>
          </a:p>
        </p:txBody>
      </p:sp>
      <p:sp>
        <p:nvSpPr>
          <p:cNvPr id="3" name="Subtitle 2"/>
          <p:cNvSpPr>
            <a:spLocks noGrp="1"/>
          </p:cNvSpPr>
          <p:nvPr>
            <p:ph type="subTitle" idx="1"/>
          </p:nvPr>
        </p:nvSpPr>
        <p:spPr>
          <a:xfrm>
            <a:off x="756920" y="3779520"/>
            <a:ext cx="6135370" cy="1326515"/>
          </a:xfrm>
        </p:spPr>
        <p:txBody>
          <a:bodyPr>
            <a:normAutofit/>
          </a:bodyPr>
          <a:p>
            <a:r>
              <a:rPr lang="en-GB">
                <a:sym typeface="+mn-ea"/>
              </a:rPr>
              <a:t>An open-source platform designed to facilitate the deployment and operation of LLMs in real-world applications.</a:t>
            </a: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294" name="Shape 294"/>
        <p:cNvGrpSpPr/>
        <p:nvPr/>
      </p:nvGrpSpPr>
      <p:grpSpPr>
        <a:xfrm>
          <a:off x="0" y="0"/>
          <a:ext cx="0" cy="0"/>
          <a:chOff x="0" y="0"/>
          <a:chExt cx="0" cy="0"/>
        </a:xfrm>
      </p:grpSpPr>
      <p:sp>
        <p:nvSpPr>
          <p:cNvPr id="284" name="Google Shape;284;g27d2ca97a25_0_0"/>
          <p:cNvSpPr txBox="1"/>
          <p:nvPr>
            <p:ph type="title"/>
          </p:nvPr>
        </p:nvSpPr>
        <p:spPr>
          <a:xfrm>
            <a:off x="130175" y="287020"/>
            <a:ext cx="11877675" cy="958850"/>
          </a:xfrm>
          <a:prstGeom prst="rect">
            <a:avLst/>
          </a:prstGeom>
          <a:noFill/>
          <a:ln>
            <a:noFill/>
          </a:ln>
        </p:spPr>
        <p:txBody>
          <a:bodyPr spcFirstLastPara="1" wrap="square" lIns="91425" tIns="91425" rIns="91425" bIns="91425" anchor="t" anchorCtr="0">
            <a:noAutofit/>
          </a:bodyPr>
          <a:p>
            <a:pPr marL="0" lvl="0" indent="0" algn="ctr" rtl="0">
              <a:lnSpc>
                <a:spcPct val="100000"/>
              </a:lnSpc>
              <a:spcBef>
                <a:spcPts val="0"/>
              </a:spcBef>
              <a:spcAft>
                <a:spcPts val="0"/>
              </a:spcAft>
              <a:buSzPts val="3000"/>
              <a:buNone/>
            </a:pPr>
            <a:r>
              <a:rPr lang="en-US" altLang="en-GB" sz="4000"/>
              <a:t>OpenLLM: Deploy </a:t>
            </a:r>
            <a:r>
              <a:rPr lang="en-GB" sz="4000"/>
              <a:t>LLMs</a:t>
            </a:r>
            <a:r>
              <a:rPr lang="en-US" altLang="en-GB" sz="4000"/>
              <a:t> with A Single Command</a:t>
            </a:r>
            <a:endParaRPr lang="en-US" altLang="en-GB" sz="4000"/>
          </a:p>
        </p:txBody>
      </p:sp>
      <p:sp>
        <p:nvSpPr>
          <p:cNvPr id="285" name="Google Shape;285;g27d2ca97a25_0_0"/>
          <p:cNvSpPr txBox="1"/>
          <p:nvPr>
            <p:ph type="body" idx="1"/>
          </p:nvPr>
        </p:nvSpPr>
        <p:spPr>
          <a:xfrm>
            <a:off x="311700" y="1246400"/>
            <a:ext cx="2671200" cy="1417500"/>
          </a:xfrm>
          <a:prstGeom prst="rect">
            <a:avLst/>
          </a:prstGeom>
          <a:noFill/>
          <a:ln>
            <a:noFill/>
          </a:ln>
        </p:spPr>
        <p:txBody>
          <a:bodyPr spcFirstLastPara="1" wrap="square" lIns="91425" tIns="91425" rIns="91425" bIns="91425" anchor="t" anchorCtr="0">
            <a:spAutoFit/>
          </a:bodyPr>
          <a:p>
            <a:pPr marL="457200" lvl="0" indent="-342900" algn="l" rtl="0">
              <a:lnSpc>
                <a:spcPct val="115000"/>
              </a:lnSpc>
              <a:spcBef>
                <a:spcPts val="0"/>
              </a:spcBef>
              <a:spcAft>
                <a:spcPts val="0"/>
              </a:spcAft>
              <a:buSzPts val="1800"/>
              <a:buChar char="→"/>
            </a:pPr>
            <a:r>
              <a:rPr lang="en-GB"/>
              <a:t>Llama</a:t>
            </a:r>
            <a:endParaRPr lang="en-GB"/>
          </a:p>
          <a:p>
            <a:pPr marL="457200" lvl="0" indent="-342900" algn="l" rtl="0">
              <a:lnSpc>
                <a:spcPct val="115000"/>
              </a:lnSpc>
              <a:spcBef>
                <a:spcPts val="0"/>
              </a:spcBef>
              <a:spcAft>
                <a:spcPts val="0"/>
              </a:spcAft>
              <a:buSzPts val="1800"/>
              <a:buChar char="→"/>
            </a:pPr>
            <a:r>
              <a:rPr lang="en-GB"/>
              <a:t>ChatGLM</a:t>
            </a:r>
            <a:endParaRPr lang="en-GB"/>
          </a:p>
          <a:p>
            <a:pPr marL="457200" lvl="0" indent="-342900" algn="l" rtl="0">
              <a:lnSpc>
                <a:spcPct val="115000"/>
              </a:lnSpc>
              <a:spcBef>
                <a:spcPts val="0"/>
              </a:spcBef>
              <a:spcAft>
                <a:spcPts val="0"/>
              </a:spcAft>
              <a:buSzPts val="1800"/>
              <a:buChar char="→"/>
            </a:pPr>
            <a:r>
              <a:rPr lang="en-GB"/>
              <a:t>Dolly V2</a:t>
            </a:r>
            <a:endParaRPr lang="en-GB"/>
          </a:p>
          <a:p>
            <a:pPr marL="457200" lvl="0" indent="-342900" algn="l" rtl="0">
              <a:lnSpc>
                <a:spcPct val="115000"/>
              </a:lnSpc>
              <a:spcBef>
                <a:spcPts val="0"/>
              </a:spcBef>
              <a:spcAft>
                <a:spcPts val="0"/>
              </a:spcAft>
              <a:buSzPts val="1800"/>
              <a:buChar char="→"/>
            </a:pPr>
            <a:r>
              <a:rPr lang="en-GB"/>
              <a:t>Falcon</a:t>
            </a:r>
            <a:endParaRPr lang="en-GB"/>
          </a:p>
        </p:txBody>
      </p:sp>
      <p:sp>
        <p:nvSpPr>
          <p:cNvPr id="286" name="Google Shape;286;g27d2ca97a25_0_0"/>
          <p:cNvSpPr txBox="1"/>
          <p:nvPr>
            <p:ph type="sldNum" idx="12"/>
          </p:nvPr>
        </p:nvSpPr>
        <p:spPr>
          <a:xfrm>
            <a:off x="11459793" y="6359087"/>
            <a:ext cx="548700" cy="307800"/>
          </a:xfrm>
          <a:prstGeom prst="rect">
            <a:avLst/>
          </a:prstGeom>
          <a:noFill/>
          <a:ln>
            <a:noFill/>
          </a:ln>
        </p:spPr>
        <p:txBody>
          <a:bodyPr spcFirstLastPara="1" wrap="square" lIns="91425" tIns="91425" rIns="91425" bIns="91425" anchor="ctr" anchorCtr="0">
            <a:spAutoFit/>
          </a:bodyPr>
          <a:p>
            <a:pPr marL="0" lvl="0" indent="0" algn="r" rtl="0">
              <a:lnSpc>
                <a:spcPct val="100000"/>
              </a:lnSpc>
              <a:spcBef>
                <a:spcPts val="0"/>
              </a:spcBef>
              <a:spcAft>
                <a:spcPts val="0"/>
              </a:spcAft>
              <a:buSzPts val="800"/>
              <a:buNone/>
            </a:pPr>
            <a:fld id="{00000000-1234-1234-1234-123412341234}" type="slidenum">
              <a:rPr lang="en-GB"/>
            </a:fld>
            <a:endParaRPr lang="en-GB"/>
          </a:p>
        </p:txBody>
      </p:sp>
      <p:sp>
        <p:nvSpPr>
          <p:cNvPr id="288" name="Google Shape;288;g27d2ca97a25_0_0"/>
          <p:cNvSpPr txBox="1"/>
          <p:nvPr/>
        </p:nvSpPr>
        <p:spPr>
          <a:xfrm>
            <a:off x="479975" y="5135163"/>
            <a:ext cx="4517700" cy="461700"/>
          </a:xfrm>
          <a:prstGeom prst="rect">
            <a:avLst/>
          </a:prstGeom>
          <a:noFill/>
          <a:ln>
            <a:noFill/>
          </a:ln>
        </p:spPr>
        <p:txBody>
          <a:bodyPr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Poppins"/>
              <a:buChar char="→"/>
              <a:defRPr sz="1800" b="0" i="0" u="none" strike="noStrike" cap="none">
                <a:solidFill>
                  <a:schemeClr val="lt1"/>
                </a:solidFill>
                <a:latin typeface="Poppins"/>
                <a:ea typeface="Poppins"/>
                <a:cs typeface="Poppins"/>
                <a:sym typeface="Poppins"/>
              </a:defRPr>
            </a:lvl1pPr>
            <a:lvl2pPr marL="914400" marR="0" lvl="1" indent="-317500" algn="l" rtl="0">
              <a:lnSpc>
                <a:spcPct val="115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2pPr>
            <a:lvl3pPr marL="1371600" marR="0" lvl="2" indent="-317500" algn="l" rtl="0">
              <a:lnSpc>
                <a:spcPct val="115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3pPr>
            <a:lvl4pPr marL="1828800" marR="0" lvl="3" indent="-317500" algn="l" rtl="0">
              <a:lnSpc>
                <a:spcPct val="115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4pPr>
            <a:lvl5pPr marL="2286000" marR="0" lvl="4" indent="-317500" algn="l" rtl="0">
              <a:lnSpc>
                <a:spcPct val="115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5pPr>
            <a:lvl6pPr marL="2743200" marR="0" lvl="5" indent="-317500" algn="l" rtl="0">
              <a:lnSpc>
                <a:spcPct val="115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6pPr>
            <a:lvl7pPr marL="3200400" marR="0" lvl="6" indent="-317500" algn="l" rtl="0">
              <a:lnSpc>
                <a:spcPct val="115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7pPr>
            <a:lvl8pPr marL="3657600" marR="0" lvl="7" indent="-317500" algn="l" rtl="0">
              <a:lnSpc>
                <a:spcPct val="115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8pPr>
            <a:lvl9pPr marL="4114800" marR="0" lvl="8" indent="-317500" algn="l" rtl="0">
              <a:lnSpc>
                <a:spcPct val="115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9pPr>
          </a:lstStyle>
          <a:p>
            <a:pPr marL="0" lvl="0" indent="0" algn="l" rtl="0">
              <a:lnSpc>
                <a:spcPct val="115000"/>
              </a:lnSpc>
              <a:spcBef>
                <a:spcPts val="0"/>
              </a:spcBef>
              <a:spcAft>
                <a:spcPts val="1200"/>
              </a:spcAft>
              <a:buSzPts val="1800"/>
              <a:buNone/>
            </a:pPr>
            <a:r>
              <a:rPr lang="en-GB">
                <a:solidFill>
                  <a:schemeClr val="tx1"/>
                </a:solidFill>
              </a:rPr>
              <a:t>Support all parameter sizes.</a:t>
            </a:r>
            <a:endParaRPr lang="en-GB">
              <a:solidFill>
                <a:schemeClr val="tx1"/>
              </a:solidFill>
            </a:endParaRPr>
          </a:p>
        </p:txBody>
      </p:sp>
      <p:sp>
        <p:nvSpPr>
          <p:cNvPr id="3" name="Google Shape;285;g27d2ca97a25_0_0"/>
          <p:cNvSpPr txBox="1"/>
          <p:nvPr/>
        </p:nvSpPr>
        <p:spPr>
          <a:xfrm>
            <a:off x="4503970" y="1246400"/>
            <a:ext cx="2671200" cy="2161540"/>
          </a:xfrm>
          <a:prstGeom prst="rect">
            <a:avLst/>
          </a:prstGeom>
          <a:noFill/>
          <a:ln>
            <a:noFill/>
          </a:ln>
        </p:spPr>
        <p:txBody>
          <a:bodyPr vert="horz" wrap="square" lIns="91425" tIns="91425" rIns="91425" bIns="91425" rtlCol="0" anchor="t" anchorCtr="0">
            <a:spAutoFit/>
          </a:bodyPr>
          <a:lstStyle>
            <a:lvl1pPr marL="0" indent="0" algn="l" defTabSz="914400" rtl="0" eaLnBrk="1" latinLnBrk="0" hangingPunct="1">
              <a:lnSpc>
                <a:spcPct val="90000"/>
              </a:lnSpc>
              <a:spcBef>
                <a:spcPts val="1000"/>
              </a:spcBef>
              <a:buFont typeface="Arial" panose="020B0704020202020204" pitchFamily="34" charset="0"/>
              <a:buNone/>
              <a:defRPr sz="2800" kern="1200">
                <a:solidFill>
                  <a:srgbClr val="445185"/>
                </a:solidFill>
                <a:latin typeface="思源黑体 CN Medium" panose="020B0600000000000000" charset="-122"/>
                <a:ea typeface="思源黑体 CN Medium" panose="020B0600000000000000" charset="-122"/>
                <a:cs typeface="+mn-cs"/>
              </a:defRPr>
            </a:lvl1pPr>
            <a:lvl2pPr marL="457200" indent="0" algn="l" defTabSz="914400" rtl="0" eaLnBrk="1" latinLnBrk="0" hangingPunct="1">
              <a:lnSpc>
                <a:spcPct val="90000"/>
              </a:lnSpc>
              <a:spcBef>
                <a:spcPts val="500"/>
              </a:spcBef>
              <a:buFont typeface="Arial" panose="020B07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a:lstStyle>
          <a:p>
            <a:pPr marL="457200" lvl="0" indent="-342900" algn="l" rtl="0">
              <a:lnSpc>
                <a:spcPct val="115000"/>
              </a:lnSpc>
              <a:spcBef>
                <a:spcPts val="0"/>
              </a:spcBef>
              <a:spcAft>
                <a:spcPts val="0"/>
              </a:spcAft>
              <a:buSzPts val="1800"/>
              <a:buChar char="→"/>
            </a:pPr>
            <a:r>
              <a:rPr lang="en-US" altLang="en-GB"/>
              <a:t>Flan-T5</a:t>
            </a:r>
            <a:endParaRPr lang="en-GB"/>
          </a:p>
          <a:p>
            <a:pPr marL="457200" lvl="0" indent="-342900" algn="l" rtl="0">
              <a:lnSpc>
                <a:spcPct val="115000"/>
              </a:lnSpc>
              <a:spcBef>
                <a:spcPts val="0"/>
              </a:spcBef>
              <a:spcAft>
                <a:spcPts val="0"/>
              </a:spcAft>
              <a:buSzPts val="1800"/>
              <a:buChar char="→"/>
            </a:pPr>
            <a:r>
              <a:rPr lang="en-GB"/>
              <a:t>C</a:t>
            </a:r>
            <a:r>
              <a:rPr lang="en-US" altLang="en-GB"/>
              <a:t>PT-NeoX</a:t>
            </a:r>
            <a:endParaRPr lang="en-GB"/>
          </a:p>
          <a:p>
            <a:pPr marL="457200" lvl="0" indent="-342900" algn="l" rtl="0">
              <a:lnSpc>
                <a:spcPct val="115000"/>
              </a:lnSpc>
              <a:spcBef>
                <a:spcPts val="0"/>
              </a:spcBef>
              <a:spcAft>
                <a:spcPts val="0"/>
              </a:spcAft>
              <a:buSzPts val="1800"/>
              <a:buChar char="→"/>
            </a:pPr>
            <a:r>
              <a:rPr lang="en-US" altLang="en-GB"/>
              <a:t>MPT</a:t>
            </a:r>
            <a:endParaRPr lang="en-GB"/>
          </a:p>
          <a:p>
            <a:pPr marL="457200" lvl="0" indent="-342900" algn="l" rtl="0">
              <a:lnSpc>
                <a:spcPct val="115000"/>
              </a:lnSpc>
              <a:spcBef>
                <a:spcPts val="0"/>
              </a:spcBef>
              <a:spcAft>
                <a:spcPts val="0"/>
              </a:spcAft>
              <a:buSzPts val="1800"/>
              <a:buChar char="→"/>
            </a:pPr>
            <a:r>
              <a:rPr lang="en-US" altLang="en-GB"/>
              <a:t>OPT</a:t>
            </a:r>
            <a:endParaRPr lang="en-US" altLang="en-GB"/>
          </a:p>
        </p:txBody>
      </p:sp>
      <p:sp>
        <p:nvSpPr>
          <p:cNvPr id="2" name="Google Shape;285;g27d2ca97a25_0_0"/>
          <p:cNvSpPr txBox="1"/>
          <p:nvPr/>
        </p:nvSpPr>
        <p:spPr>
          <a:xfrm>
            <a:off x="8367945" y="1246400"/>
            <a:ext cx="2671200" cy="1666240"/>
          </a:xfrm>
          <a:prstGeom prst="rect">
            <a:avLst/>
          </a:prstGeom>
          <a:noFill/>
          <a:ln>
            <a:noFill/>
          </a:ln>
        </p:spPr>
        <p:txBody>
          <a:bodyPr vert="horz" wrap="square" lIns="91425" tIns="91425" rIns="91425" bIns="91425" rtlCol="0" anchor="t" anchorCtr="0">
            <a:spAutoFit/>
          </a:bodyPr>
          <a:lstStyle>
            <a:lvl1pPr marL="0" indent="0" algn="l" defTabSz="914400" rtl="0" eaLnBrk="1" latinLnBrk="0" hangingPunct="1">
              <a:lnSpc>
                <a:spcPct val="90000"/>
              </a:lnSpc>
              <a:spcBef>
                <a:spcPts val="1000"/>
              </a:spcBef>
              <a:buFont typeface="Arial" panose="020B0704020202020204" pitchFamily="34" charset="0"/>
              <a:buNone/>
              <a:defRPr sz="2800" kern="1200">
                <a:solidFill>
                  <a:srgbClr val="445185"/>
                </a:solidFill>
                <a:latin typeface="思源黑体 CN Medium" panose="020B0600000000000000" charset="-122"/>
                <a:ea typeface="思源黑体 CN Medium" panose="020B0600000000000000" charset="-122"/>
                <a:cs typeface="+mn-cs"/>
              </a:defRPr>
            </a:lvl1pPr>
            <a:lvl2pPr marL="457200" indent="0" algn="l" defTabSz="914400" rtl="0" eaLnBrk="1" latinLnBrk="0" hangingPunct="1">
              <a:lnSpc>
                <a:spcPct val="90000"/>
              </a:lnSpc>
              <a:spcBef>
                <a:spcPts val="500"/>
              </a:spcBef>
              <a:buFont typeface="Arial" panose="020B07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a:lstStyle>
          <a:p>
            <a:pPr marL="457200" lvl="0" indent="-342900" algn="l" rtl="0">
              <a:lnSpc>
                <a:spcPct val="115000"/>
              </a:lnSpc>
              <a:spcBef>
                <a:spcPts val="0"/>
              </a:spcBef>
              <a:spcAft>
                <a:spcPts val="0"/>
              </a:spcAft>
              <a:buSzPts val="1800"/>
              <a:buChar char="→"/>
            </a:pPr>
            <a:r>
              <a:rPr lang="en-US"/>
              <a:t>StableLM</a:t>
            </a:r>
            <a:endParaRPr lang="en-US"/>
          </a:p>
          <a:p>
            <a:pPr marL="457200" lvl="0" indent="-342900" algn="l" rtl="0">
              <a:lnSpc>
                <a:spcPct val="115000"/>
              </a:lnSpc>
              <a:spcBef>
                <a:spcPts val="0"/>
              </a:spcBef>
              <a:spcAft>
                <a:spcPts val="0"/>
              </a:spcAft>
              <a:buSzPts val="1800"/>
              <a:buChar char="→"/>
            </a:pPr>
            <a:r>
              <a:rPr lang="en-US"/>
              <a:t>StarCoder</a:t>
            </a:r>
            <a:endParaRPr lang="en-US"/>
          </a:p>
          <a:p>
            <a:pPr marL="457200" lvl="0" indent="-342900" algn="l" rtl="0">
              <a:lnSpc>
                <a:spcPct val="115000"/>
              </a:lnSpc>
              <a:spcBef>
                <a:spcPts val="0"/>
              </a:spcBef>
              <a:spcAft>
                <a:spcPts val="0"/>
              </a:spcAft>
              <a:buSzPts val="1800"/>
              <a:buChar char="→"/>
            </a:pPr>
            <a:r>
              <a:rPr lang="en-US"/>
              <a:t>Baichuan</a:t>
            </a:r>
            <a:endParaRPr lang="en-US"/>
          </a:p>
        </p:txBody>
      </p:sp>
      <p:pic>
        <p:nvPicPr>
          <p:cNvPr id="1" name="图片 2"/>
          <p:cNvPicPr>
            <a:picLocks noChangeAspect="1"/>
          </p:cNvPicPr>
          <p:nvPr/>
        </p:nvPicPr>
        <p:blipFill>
          <a:blip r:embed="rId1"/>
          <a:stretch>
            <a:fillRect/>
          </a:stretch>
        </p:blipFill>
        <p:spPr>
          <a:xfrm>
            <a:off x="7954010" y="3408045"/>
            <a:ext cx="3303905" cy="1850390"/>
          </a:xfrm>
          <a:prstGeom prst="rect">
            <a:avLst/>
          </a:prstGeom>
        </p:spPr>
      </p:pic>
      <p:sp>
        <p:nvSpPr>
          <p:cNvPr id="7" name="文本框 6"/>
          <p:cNvSpPr txBox="1"/>
          <p:nvPr/>
        </p:nvSpPr>
        <p:spPr>
          <a:xfrm>
            <a:off x="7343140" y="5348605"/>
            <a:ext cx="4498340" cy="248285"/>
          </a:xfrm>
          <a:prstGeom prst="rect">
            <a:avLst/>
          </a:prstGeom>
          <a:noFill/>
        </p:spPr>
        <p:txBody>
          <a:bodyPr wrap="square">
            <a:noAutofit/>
          </a:bodyPr>
          <a:p>
            <a:r>
              <a:rPr lang="zh-CN" altLang="en-US" dirty="0"/>
              <a:t>https://github.com/bentoml/openllm</a:t>
            </a:r>
            <a:endParaRPr lang="zh-CN" altLang="en-US" dirty="0"/>
          </a:p>
        </p:txBody>
      </p:sp>
      <p:pic>
        <p:nvPicPr>
          <p:cNvPr id="275" name="Google Shape;275;g27f0e934c7c_0_41"/>
          <p:cNvPicPr preferRelativeResize="0"/>
          <p:nvPr/>
        </p:nvPicPr>
        <p:blipFill rotWithShape="1">
          <a:blip r:embed="rId2"/>
          <a:srcRect/>
          <a:stretch>
            <a:fillRect/>
          </a:stretch>
        </p:blipFill>
        <p:spPr>
          <a:xfrm>
            <a:off x="615315" y="3564255"/>
            <a:ext cx="6980555" cy="141478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280" name="Shape 280"/>
        <p:cNvGrpSpPr/>
        <p:nvPr/>
      </p:nvGrpSpPr>
      <p:grpSpPr>
        <a:xfrm>
          <a:off x="0" y="0"/>
          <a:ext cx="0" cy="0"/>
          <a:chOff x="0" y="0"/>
          <a:chExt cx="0" cy="0"/>
        </a:xfrm>
      </p:grpSpPr>
      <p:sp>
        <p:nvSpPr>
          <p:cNvPr id="281" name="Google Shape;281;g27f0e934c7c_0_23"/>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t>OpenLLM</a:t>
            </a:r>
            <a:endParaRPr lang="en-GB"/>
          </a:p>
        </p:txBody>
      </p:sp>
      <p:sp>
        <p:nvSpPr>
          <p:cNvPr id="282" name="Google Shape;282;g27f0e934c7c_0_23"/>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sp>
        <p:nvSpPr>
          <p:cNvPr id="283" name="Google Shape;283;g27f0e934c7c_0_23"/>
          <p:cNvSpPr txBox="1"/>
          <p:nvPr>
            <p:ph type="body" idx="4294967295"/>
          </p:nvPr>
        </p:nvSpPr>
        <p:spPr>
          <a:xfrm>
            <a:off x="0" y="1537970"/>
            <a:ext cx="11045190" cy="1232535"/>
          </a:xfrm>
          <a:prstGeom prst="rect">
            <a:avLst/>
          </a:prstGeom>
          <a:noFill/>
          <a:ln>
            <a:noFill/>
          </a:ln>
        </p:spPr>
        <p:txBody>
          <a:bodyPr spcFirstLastPara="1" wrap="square" lIns="121900" tIns="121900" rIns="121900" bIns="121900" anchor="t" anchorCtr="0">
            <a:spAutoFit/>
          </a:bodyPr>
          <a:lstStyle/>
          <a:p>
            <a:pPr marL="457200" lvl="0" indent="-342900" algn="l" rtl="0">
              <a:lnSpc>
                <a:spcPct val="115000"/>
              </a:lnSpc>
              <a:spcBef>
                <a:spcPts val="0"/>
              </a:spcBef>
              <a:spcAft>
                <a:spcPts val="0"/>
              </a:spcAft>
              <a:buSzPts val="1800"/>
              <a:buChar char="→"/>
            </a:pPr>
            <a:r>
              <a:rPr lang="en-GB">
                <a:sym typeface="+mn-ea"/>
              </a:rPr>
              <a:t>Import as a Python library and start LLMs as a BentoML Runner</a:t>
            </a:r>
            <a:endParaRPr lang="en-GB"/>
          </a:p>
        </p:txBody>
      </p:sp>
      <p:pic>
        <p:nvPicPr>
          <p:cNvPr id="284" name="Google Shape;284;g27f0e934c7c_0_23"/>
          <p:cNvPicPr preferRelativeResize="0"/>
          <p:nvPr/>
        </p:nvPicPr>
        <p:blipFill rotWithShape="1">
          <a:blip r:embed="rId1"/>
          <a:srcRect/>
          <a:stretch>
            <a:fillRect/>
          </a:stretch>
        </p:blipFill>
        <p:spPr>
          <a:xfrm>
            <a:off x="2218217" y="2153467"/>
            <a:ext cx="7755579" cy="429813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288" name="Shape 288"/>
        <p:cNvGrpSpPr/>
        <p:nvPr/>
      </p:nvGrpSpPr>
      <p:grpSpPr>
        <a:xfrm>
          <a:off x="0" y="0"/>
          <a:ext cx="0" cy="0"/>
          <a:chOff x="0" y="0"/>
          <a:chExt cx="0" cy="0"/>
        </a:xfrm>
      </p:grpSpPr>
      <p:sp>
        <p:nvSpPr>
          <p:cNvPr id="2" name="Title 1"/>
          <p:cNvSpPr>
            <a:spLocks noGrp="1"/>
          </p:cNvSpPr>
          <p:nvPr>
            <p:ph type="title"/>
          </p:nvPr>
        </p:nvSpPr>
        <p:spPr/>
        <p:txBody>
          <a:bodyPr/>
          <a:p>
            <a:endParaRPr lang="en-US"/>
          </a:p>
        </p:txBody>
      </p:sp>
      <p:sp>
        <p:nvSpPr>
          <p:cNvPr id="289" name="Google Shape;289;g27f0e934c7c_0_33"/>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pic>
        <p:nvPicPr>
          <p:cNvPr id="290" name="Google Shape;290;g27f0e934c7c_0_33" title="bentoray_openllm.mp4">
            <a:hlinkClick r:id="rId1"/>
          </p:cNvPr>
          <p:cNvPicPr preferRelativeResize="0"/>
          <p:nvPr/>
        </p:nvPicPr>
        <p:blipFill rotWithShape="1">
          <a:blip r:embed="rId2"/>
          <a:srcRect/>
          <a:stretch>
            <a:fillRect/>
          </a:stretch>
        </p:blipFill>
        <p:spPr>
          <a:xfrm>
            <a:off x="7" y="121017"/>
            <a:ext cx="12192000" cy="66159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1000"/>
                                        <p:tgtEl>
                                          <p:spTgt spid="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306" name="Shape 306"/>
        <p:cNvGrpSpPr/>
        <p:nvPr/>
      </p:nvGrpSpPr>
      <p:grpSpPr>
        <a:xfrm>
          <a:off x="0" y="0"/>
          <a:ext cx="0" cy="0"/>
          <a:chOff x="0" y="0"/>
          <a:chExt cx="0" cy="0"/>
        </a:xfrm>
      </p:grpSpPr>
      <p:sp>
        <p:nvSpPr>
          <p:cNvPr id="307" name="Google Shape;307;g27d2ca97a25_0_60"/>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sym typeface="+mn-ea"/>
              </a:rPr>
              <a:t>Quantization</a:t>
            </a:r>
            <a:endParaRPr lang="en-GB"/>
          </a:p>
        </p:txBody>
      </p:sp>
      <p:sp>
        <p:nvSpPr>
          <p:cNvPr id="308" name="Google Shape;308;g27d2ca97a25_0_60"/>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sp>
        <p:nvSpPr>
          <p:cNvPr id="309" name="Google Shape;309;g27d2ca97a25_0_60"/>
          <p:cNvSpPr txBox="1"/>
          <p:nvPr>
            <p:ph type="body" idx="4294967295"/>
          </p:nvPr>
        </p:nvSpPr>
        <p:spPr>
          <a:xfrm>
            <a:off x="0" y="1458595"/>
            <a:ext cx="11361420" cy="1232535"/>
          </a:xfrm>
          <a:prstGeom prst="rect">
            <a:avLst/>
          </a:prstGeom>
          <a:noFill/>
          <a:ln>
            <a:noFill/>
          </a:ln>
        </p:spPr>
        <p:txBody>
          <a:bodyPr spcFirstLastPara="1" wrap="square" lIns="121900" tIns="121900" rIns="121900" bIns="121900" anchor="t" anchorCtr="0">
            <a:spAutoFit/>
          </a:bodyPr>
          <a:lstStyle/>
          <a:p>
            <a:pPr marL="457200" lvl="0" indent="-342900" algn="l" rtl="0">
              <a:lnSpc>
                <a:spcPct val="115000"/>
              </a:lnSpc>
              <a:spcBef>
                <a:spcPts val="0"/>
              </a:spcBef>
              <a:spcAft>
                <a:spcPts val="0"/>
              </a:spcAft>
              <a:buSzPts val="1800"/>
              <a:buChar char="→"/>
            </a:pPr>
            <a:r>
              <a:rPr lang="en-GB"/>
              <a:t>Reduce GPU memory by running LLMs with lower precisions</a:t>
            </a:r>
            <a:endParaRPr lang="en-GB"/>
          </a:p>
          <a:p>
            <a:pPr marL="457200" lvl="0" indent="-342900" algn="l" rtl="0">
              <a:lnSpc>
                <a:spcPct val="115000"/>
              </a:lnSpc>
              <a:spcBef>
                <a:spcPts val="0"/>
              </a:spcBef>
              <a:spcAft>
                <a:spcPts val="0"/>
              </a:spcAft>
              <a:buSzPts val="1800"/>
              <a:buChar char="→"/>
            </a:pPr>
            <a:r>
              <a:rPr lang="en-GB"/>
              <a:t>Leave more memory for inference</a:t>
            </a:r>
            <a:endParaRPr lang="en-GB"/>
          </a:p>
        </p:txBody>
      </p:sp>
      <p:pic>
        <p:nvPicPr>
          <p:cNvPr id="310" name="Google Shape;310;g27d2ca97a25_0_60"/>
          <p:cNvPicPr preferRelativeResize="0"/>
          <p:nvPr/>
        </p:nvPicPr>
        <p:blipFill rotWithShape="1">
          <a:blip r:embed="rId1"/>
          <a:srcRect/>
          <a:stretch>
            <a:fillRect/>
          </a:stretch>
        </p:blipFill>
        <p:spPr>
          <a:xfrm>
            <a:off x="2745584" y="2499067"/>
            <a:ext cx="6700832" cy="421186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314" name="Shape 314"/>
        <p:cNvGrpSpPr/>
        <p:nvPr/>
      </p:nvGrpSpPr>
      <p:grpSpPr>
        <a:xfrm>
          <a:off x="0" y="0"/>
          <a:ext cx="0" cy="0"/>
          <a:chOff x="0" y="0"/>
          <a:chExt cx="0" cy="0"/>
        </a:xfrm>
      </p:grpSpPr>
      <p:sp>
        <p:nvSpPr>
          <p:cNvPr id="315" name="Google Shape;315;g27d2ca97a25_0_49"/>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sym typeface="+mn-ea"/>
              </a:rPr>
              <a:t>Quantization</a:t>
            </a:r>
            <a:endParaRPr lang="en-GB"/>
          </a:p>
        </p:txBody>
      </p:sp>
      <p:sp>
        <p:nvSpPr>
          <p:cNvPr id="316" name="Google Shape;316;g27d2ca97a25_0_49"/>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sp>
        <p:nvSpPr>
          <p:cNvPr id="317" name="Google Shape;317;g27d2ca97a25_0_49"/>
          <p:cNvSpPr txBox="1"/>
          <p:nvPr>
            <p:ph type="body" idx="4294967295"/>
          </p:nvPr>
        </p:nvSpPr>
        <p:spPr>
          <a:xfrm>
            <a:off x="0" y="1458595"/>
            <a:ext cx="11361420" cy="1232535"/>
          </a:xfrm>
          <a:prstGeom prst="rect">
            <a:avLst/>
          </a:prstGeom>
          <a:noFill/>
          <a:ln>
            <a:noFill/>
          </a:ln>
        </p:spPr>
        <p:txBody>
          <a:bodyPr spcFirstLastPara="1" wrap="square" lIns="121900" tIns="121900" rIns="121900" bIns="121900" anchor="t" anchorCtr="0">
            <a:spAutoFit/>
          </a:bodyPr>
          <a:lstStyle/>
          <a:p>
            <a:pPr marL="457200" lvl="0" indent="-342900" algn="l" rtl="0">
              <a:lnSpc>
                <a:spcPct val="115000"/>
              </a:lnSpc>
              <a:spcBef>
                <a:spcPts val="0"/>
              </a:spcBef>
              <a:spcAft>
                <a:spcPts val="0"/>
              </a:spcAft>
              <a:buSzPts val="1800"/>
              <a:buChar char="→"/>
            </a:pPr>
            <a:r>
              <a:rPr lang="en-GB"/>
              <a:t>Reduce GPU memory by running LLMs with lower precisions</a:t>
            </a:r>
            <a:endParaRPr lang="en-GB"/>
          </a:p>
          <a:p>
            <a:pPr marL="457200" lvl="0" indent="-342900" algn="l" rtl="0">
              <a:lnSpc>
                <a:spcPct val="115000"/>
              </a:lnSpc>
              <a:spcBef>
                <a:spcPts val="0"/>
              </a:spcBef>
              <a:spcAft>
                <a:spcPts val="0"/>
              </a:spcAft>
              <a:buSzPts val="1800"/>
              <a:buChar char="→"/>
            </a:pPr>
            <a:r>
              <a:rPr lang="en-GB"/>
              <a:t>Leave more memory for inference</a:t>
            </a:r>
            <a:endParaRPr lang="en-GB"/>
          </a:p>
        </p:txBody>
      </p:sp>
      <p:pic>
        <p:nvPicPr>
          <p:cNvPr id="319" name="Google Shape;319;g27d2ca97a25_0_49"/>
          <p:cNvPicPr preferRelativeResize="0"/>
          <p:nvPr/>
        </p:nvPicPr>
        <p:blipFill rotWithShape="1">
          <a:blip r:embed="rId1"/>
          <a:srcRect/>
          <a:stretch>
            <a:fillRect/>
          </a:stretch>
        </p:blipFill>
        <p:spPr>
          <a:xfrm>
            <a:off x="1732800" y="1862651"/>
            <a:ext cx="8726399" cy="340876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323" name="Shape 323"/>
        <p:cNvGrpSpPr/>
        <p:nvPr/>
      </p:nvGrpSpPr>
      <p:grpSpPr>
        <a:xfrm>
          <a:off x="0" y="0"/>
          <a:ext cx="0" cy="0"/>
          <a:chOff x="0" y="0"/>
          <a:chExt cx="0" cy="0"/>
        </a:xfrm>
      </p:grpSpPr>
      <p:sp>
        <p:nvSpPr>
          <p:cNvPr id="324" name="Google Shape;324;g28bcd2c35e0_0_44"/>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t>Kernel Optimization</a:t>
            </a:r>
            <a:endParaRPr lang="en-GB"/>
          </a:p>
        </p:txBody>
      </p:sp>
      <p:sp>
        <p:nvSpPr>
          <p:cNvPr id="325" name="Google Shape;325;g28bcd2c35e0_0_44"/>
          <p:cNvSpPr txBox="1"/>
          <p:nvPr>
            <p:ph type="body" idx="4294967295"/>
          </p:nvPr>
        </p:nvSpPr>
        <p:spPr>
          <a:xfrm>
            <a:off x="0" y="1458595"/>
            <a:ext cx="11361420" cy="3071495"/>
          </a:xfrm>
          <a:prstGeom prst="rect">
            <a:avLst/>
          </a:prstGeom>
          <a:noFill/>
          <a:ln>
            <a:noFill/>
          </a:ln>
        </p:spPr>
        <p:txBody>
          <a:bodyPr spcFirstLastPara="1" wrap="square" lIns="121900" tIns="121900" rIns="121900" bIns="121900" anchor="t" anchorCtr="0">
            <a:spAutoFit/>
          </a:bodyPr>
          <a:lstStyle/>
          <a:p>
            <a:pPr marL="457200" lvl="0" indent="-342900" algn="l" rtl="0">
              <a:lnSpc>
                <a:spcPct val="115000"/>
              </a:lnSpc>
              <a:spcBef>
                <a:spcPts val="0"/>
              </a:spcBef>
              <a:spcAft>
                <a:spcPts val="0"/>
              </a:spcAft>
              <a:buSzPts val="1800"/>
              <a:buChar char="→"/>
            </a:pPr>
            <a:r>
              <a:rPr lang="en-GB"/>
              <a:t>More efficient GPU instructions and memory allocation</a:t>
            </a:r>
            <a:endParaRPr lang="en-GB"/>
          </a:p>
          <a:p>
            <a:pPr marL="457200" lvl="0" indent="-342900" algn="l" rtl="0">
              <a:lnSpc>
                <a:spcPct val="115000"/>
              </a:lnSpc>
              <a:spcBef>
                <a:spcPts val="0"/>
              </a:spcBef>
              <a:spcAft>
                <a:spcPts val="0"/>
              </a:spcAft>
              <a:buSzPts val="1800"/>
              <a:buChar char="→"/>
            </a:pPr>
            <a:r>
              <a:rPr lang="en-GB"/>
              <a:t>LLM memory allocation is large and dynamic.</a:t>
            </a:r>
            <a:endParaRPr lang="en-GB"/>
          </a:p>
          <a:p>
            <a:pPr marL="457200" lvl="0" indent="-342900" algn="l" rtl="0">
              <a:lnSpc>
                <a:spcPct val="115000"/>
              </a:lnSpc>
              <a:spcBef>
                <a:spcPts val="0"/>
              </a:spcBef>
              <a:spcAft>
                <a:spcPts val="0"/>
              </a:spcAft>
              <a:buSzPts val="1800"/>
              <a:buChar char="→"/>
            </a:pPr>
            <a:r>
              <a:rPr lang="en-GB"/>
              <a:t>PagedAttention enables efficient use of GPU memory allocation</a:t>
            </a:r>
            <a:endParaRPr lang="en-GB"/>
          </a:p>
          <a:p>
            <a:pPr marL="914400" lvl="1" indent="-342900" algn="l" rtl="0">
              <a:lnSpc>
                <a:spcPct val="115000"/>
              </a:lnSpc>
              <a:spcBef>
                <a:spcPts val="0"/>
              </a:spcBef>
              <a:spcAft>
                <a:spcPts val="0"/>
              </a:spcAft>
              <a:buSzPts val="1800"/>
              <a:buChar char="→"/>
            </a:pPr>
            <a:r>
              <a:rPr lang="en-GB"/>
              <a:t>Allocate memory on-demand to achieve less wastage</a:t>
            </a:r>
            <a:endParaRPr lang="en-GB"/>
          </a:p>
          <a:p>
            <a:pPr marL="914400" lvl="1" indent="-342900" algn="l" rtl="0">
              <a:lnSpc>
                <a:spcPct val="115000"/>
              </a:lnSpc>
              <a:spcBef>
                <a:spcPts val="0"/>
              </a:spcBef>
              <a:spcAft>
                <a:spcPts val="0"/>
              </a:spcAft>
              <a:buSzPts val="1800"/>
              <a:buChar char="→"/>
            </a:pPr>
            <a:r>
              <a:rPr lang="en-GB"/>
              <a:t>Enables memory sharing</a:t>
            </a:r>
            <a:endParaRPr lang="en-GB"/>
          </a:p>
        </p:txBody>
      </p:sp>
      <p:sp>
        <p:nvSpPr>
          <p:cNvPr id="326" name="Google Shape;326;g28bcd2c35e0_0_44"/>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pic>
        <p:nvPicPr>
          <p:cNvPr id="336" name="Google Shape;336;g27d2ca97a25_0_29"/>
          <p:cNvPicPr preferRelativeResize="0"/>
          <p:nvPr/>
        </p:nvPicPr>
        <p:blipFill rotWithShape="1">
          <a:blip r:embed="rId1"/>
          <a:srcRect/>
          <a:stretch>
            <a:fillRect/>
          </a:stretch>
        </p:blipFill>
        <p:spPr>
          <a:xfrm>
            <a:off x="1908175" y="3980180"/>
            <a:ext cx="8375650" cy="25552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p:nvPr/>
        </p:nvSpPr>
        <p:spPr>
          <a:xfrm>
            <a:off x="2484464" y="2627807"/>
            <a:ext cx="7221801" cy="160295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40000"/>
              </a:lnSpc>
            </a:pPr>
            <a:r>
              <a:rPr lang="en-US" altLang="zh-CN" sz="4400" b="1" dirty="0">
                <a:solidFill>
                  <a:srgbClr val="445185"/>
                </a:solidFill>
                <a:latin typeface="思源黑体 CN Heavy" panose="020B0A00000000000000" pitchFamily="34" charset="-128"/>
                <a:ea typeface="思源黑体 CN Heavy" panose="020B0A00000000000000" pitchFamily="34" charset="-128"/>
                <a:cs typeface="Segoe UI" panose="020B0502040204020203" pitchFamily="34" charset="0"/>
              </a:rPr>
              <a:t>Open-Source Large Language Models (LLMs)</a:t>
            </a:r>
            <a:endParaRPr lang="zh-CN" altLang="en-US" dirty="0">
              <a:solidFill>
                <a:srgbClr val="445185"/>
              </a:solidFill>
              <a:latin typeface="思源黑体 CN Medium" panose="020B0600000000000000" pitchFamily="34" charset="-128"/>
              <a:ea typeface="思源黑体 CN Medium" panose="020B0600000000000000" pitchFamily="34" charset="-128"/>
              <a:cs typeface="Segoe U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340" name="Shape 340"/>
        <p:cNvGrpSpPr/>
        <p:nvPr/>
      </p:nvGrpSpPr>
      <p:grpSpPr>
        <a:xfrm>
          <a:off x="0" y="0"/>
          <a:ext cx="0" cy="0"/>
          <a:chOff x="0" y="0"/>
          <a:chExt cx="0" cy="0"/>
        </a:xfrm>
      </p:grpSpPr>
      <p:sp>
        <p:nvSpPr>
          <p:cNvPr id="341" name="Google Shape;341;g27d2ca97a25_0_40"/>
          <p:cNvSpPr txBox="1"/>
          <p:nvPr>
            <p:ph type="title"/>
          </p:nvPr>
        </p:nvSpPr>
        <p:spPr>
          <a:xfrm>
            <a:off x="259080" y="365125"/>
            <a:ext cx="11662410" cy="132588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sym typeface="+mn-ea"/>
              </a:rPr>
              <a:t>Continuous Batching</a:t>
            </a:r>
            <a:r>
              <a:rPr lang="en-US" altLang="en-GB">
                <a:sym typeface="+mn-ea"/>
              </a:rPr>
              <a:t> vs. </a:t>
            </a:r>
            <a:r>
              <a:rPr lang="en-US" altLang="en-GB"/>
              <a:t>Static </a:t>
            </a:r>
            <a:r>
              <a:rPr lang="en-GB"/>
              <a:t>Batching</a:t>
            </a:r>
            <a:endParaRPr lang="en-GB"/>
          </a:p>
        </p:txBody>
      </p:sp>
      <p:sp>
        <p:nvSpPr>
          <p:cNvPr id="342" name="Google Shape;342;g27d2ca97a25_0_40"/>
          <p:cNvSpPr txBox="1"/>
          <p:nvPr>
            <p:ph type="body" idx="4294967295"/>
          </p:nvPr>
        </p:nvSpPr>
        <p:spPr>
          <a:xfrm>
            <a:off x="259715" y="1315720"/>
            <a:ext cx="11259185" cy="1969135"/>
          </a:xfrm>
          <a:prstGeom prst="rect">
            <a:avLst/>
          </a:prstGeom>
          <a:noFill/>
          <a:ln>
            <a:noFill/>
          </a:ln>
        </p:spPr>
        <p:txBody>
          <a:bodyPr spcFirstLastPara="1" wrap="square" lIns="121900" tIns="121900" rIns="121900" bIns="121900" anchor="t" anchorCtr="0">
            <a:noAutofit/>
          </a:bodyPr>
          <a:lstStyle/>
          <a:p>
            <a:pPr marL="114300" lvl="0" algn="l" rtl="0">
              <a:lnSpc>
                <a:spcPct val="115000"/>
              </a:lnSpc>
              <a:spcBef>
                <a:spcPts val="0"/>
              </a:spcBef>
              <a:spcAft>
                <a:spcPts val="0"/>
              </a:spcAft>
              <a:buSzPts val="1800"/>
            </a:pPr>
            <a:r>
              <a:rPr sz="1800"/>
              <a:t>Completing four sequences using static batching. On the first iteration (left), each sequence generates one token (blue) from the prompt tokens (yellow). After several iterations (right), the completed sequences each have different sizes because each emits their end-of-sequence-token (red) at different iterations. Even though sequence 3 finished after two iterations, static batching means that the GPU will be underutilized until the last sequence in the batch finishes generation (in this example, sequence 2 after six iterations).</a:t>
            </a:r>
            <a:endParaRPr sz="1800"/>
          </a:p>
        </p:txBody>
      </p:sp>
      <p:sp>
        <p:nvSpPr>
          <p:cNvPr id="343" name="Google Shape;343;g27d2ca97a25_0_40"/>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sp>
        <p:nvSpPr>
          <p:cNvPr id="346" name="Google Shape;346;g27d2ca97a25_0_40"/>
          <p:cNvSpPr txBox="1"/>
          <p:nvPr>
            <p:ph type="body" idx="4294967295"/>
          </p:nvPr>
        </p:nvSpPr>
        <p:spPr>
          <a:xfrm>
            <a:off x="2061210" y="5730875"/>
            <a:ext cx="8069580" cy="525145"/>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1200"/>
              </a:spcAft>
              <a:buSzPts val="1800"/>
              <a:buNone/>
            </a:pPr>
            <a:r>
              <a:rPr lang="en-GB" sz="1600"/>
              <a:t>https://www.anyscale.com/blog/continuous-batching-llm-inference</a:t>
            </a:r>
            <a:endParaRPr sz="1600"/>
          </a:p>
        </p:txBody>
      </p:sp>
      <p:pic>
        <p:nvPicPr>
          <p:cNvPr id="1" name="Picture 0"/>
          <p:cNvPicPr>
            <a:picLocks noChangeAspect="1"/>
          </p:cNvPicPr>
          <p:nvPr/>
        </p:nvPicPr>
        <p:blipFill>
          <a:blip r:embed="rId1"/>
          <a:stretch>
            <a:fillRect/>
          </a:stretch>
        </p:blipFill>
        <p:spPr>
          <a:xfrm>
            <a:off x="1752600" y="3466465"/>
            <a:ext cx="8686800" cy="22225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340" name="Shape 340"/>
        <p:cNvGrpSpPr/>
        <p:nvPr/>
      </p:nvGrpSpPr>
      <p:grpSpPr>
        <a:xfrm>
          <a:off x="0" y="0"/>
          <a:ext cx="0" cy="0"/>
          <a:chOff x="0" y="0"/>
          <a:chExt cx="0" cy="0"/>
        </a:xfrm>
      </p:grpSpPr>
      <p:sp>
        <p:nvSpPr>
          <p:cNvPr id="341" name="Google Shape;341;g27d2ca97a25_0_40"/>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t>Continuous Batching</a:t>
            </a:r>
            <a:endParaRPr lang="en-US" altLang="en-GB"/>
          </a:p>
        </p:txBody>
      </p:sp>
      <p:sp>
        <p:nvSpPr>
          <p:cNvPr id="342" name="Google Shape;342;g27d2ca97a25_0_40"/>
          <p:cNvSpPr txBox="1"/>
          <p:nvPr>
            <p:ph type="body" idx="4294967295"/>
          </p:nvPr>
        </p:nvSpPr>
        <p:spPr>
          <a:xfrm>
            <a:off x="259715" y="1206500"/>
            <a:ext cx="11361420" cy="2222500"/>
          </a:xfrm>
          <a:prstGeom prst="rect">
            <a:avLst/>
          </a:prstGeom>
          <a:noFill/>
          <a:ln>
            <a:noFill/>
          </a:ln>
        </p:spPr>
        <p:txBody>
          <a:bodyPr spcFirstLastPara="1" wrap="square" lIns="121900" tIns="121900" rIns="121900" bIns="121900" anchor="t" anchorCtr="0">
            <a:spAutoFit/>
          </a:bodyPr>
          <a:lstStyle/>
          <a:p>
            <a:pPr marL="457200" lvl="0" indent="-342900" algn="l" rtl="0">
              <a:lnSpc>
                <a:spcPct val="115000"/>
              </a:lnSpc>
              <a:spcBef>
                <a:spcPts val="0"/>
              </a:spcBef>
              <a:spcAft>
                <a:spcPts val="0"/>
              </a:spcAft>
              <a:buSzPts val="1800"/>
              <a:buChar char="→"/>
            </a:pPr>
            <a:r>
              <a:rPr lang="en-GB"/>
              <a:t>Asynchronous schedule generation request as they arrive</a:t>
            </a:r>
            <a:endParaRPr lang="en-GB"/>
          </a:p>
          <a:p>
            <a:pPr marL="457200" lvl="0" indent="-342900" algn="l" rtl="0">
              <a:lnSpc>
                <a:spcPct val="115000"/>
              </a:lnSpc>
              <a:spcBef>
                <a:spcPts val="0"/>
              </a:spcBef>
              <a:spcAft>
                <a:spcPts val="0"/>
              </a:spcAft>
              <a:buSzPts val="1800"/>
              <a:buChar char="→"/>
            </a:pPr>
            <a:r>
              <a:rPr lang="en-GB"/>
              <a:t>Concurrent process pending requests in a dynamic batch</a:t>
            </a:r>
            <a:endParaRPr lang="en-GB"/>
          </a:p>
          <a:p>
            <a:pPr marL="457200" lvl="0" indent="-342900" algn="l" rtl="0">
              <a:lnSpc>
                <a:spcPct val="115000"/>
              </a:lnSpc>
              <a:spcBef>
                <a:spcPts val="0"/>
              </a:spcBef>
              <a:spcAft>
                <a:spcPts val="0"/>
              </a:spcAft>
              <a:buSzPts val="1800"/>
              <a:buChar char="→"/>
            </a:pPr>
            <a:r>
              <a:rPr lang="en-GB"/>
              <a:t>High concurrency thanks to PagedAttention’s efficient memory allocation</a:t>
            </a:r>
            <a:endParaRPr lang="en-GB"/>
          </a:p>
        </p:txBody>
      </p:sp>
      <p:sp>
        <p:nvSpPr>
          <p:cNvPr id="343" name="Google Shape;343;g27d2ca97a25_0_40"/>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pic>
        <p:nvPicPr>
          <p:cNvPr id="345" name="Google Shape;345;g27d2ca97a25_0_40"/>
          <p:cNvPicPr preferRelativeResize="0"/>
          <p:nvPr/>
        </p:nvPicPr>
        <p:blipFill rotWithShape="1">
          <a:blip r:embed="rId1"/>
          <a:srcRect/>
          <a:stretch>
            <a:fillRect/>
          </a:stretch>
        </p:blipFill>
        <p:spPr>
          <a:xfrm>
            <a:off x="1295002" y="3317551"/>
            <a:ext cx="9603269" cy="2185100"/>
          </a:xfrm>
          <a:prstGeom prst="rect">
            <a:avLst/>
          </a:prstGeom>
          <a:noFill/>
          <a:ln>
            <a:noFill/>
          </a:ln>
        </p:spPr>
      </p:pic>
      <p:sp>
        <p:nvSpPr>
          <p:cNvPr id="346" name="Google Shape;346;g27d2ca97a25_0_40"/>
          <p:cNvSpPr txBox="1"/>
          <p:nvPr>
            <p:ph type="body" idx="4294967295"/>
          </p:nvPr>
        </p:nvSpPr>
        <p:spPr>
          <a:xfrm>
            <a:off x="2061210" y="5549900"/>
            <a:ext cx="8069580" cy="525145"/>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1200"/>
              </a:spcAft>
              <a:buSzPts val="1800"/>
              <a:buNone/>
            </a:pPr>
            <a:r>
              <a:rPr lang="en-GB" sz="1600"/>
              <a:t>https://www.anyscale.com/blog/continuous-batching-llm-inference</a:t>
            </a:r>
            <a:endParaRPr sz="16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359" name="Shape 359"/>
        <p:cNvGrpSpPr/>
        <p:nvPr/>
      </p:nvGrpSpPr>
      <p:grpSpPr>
        <a:xfrm>
          <a:off x="0" y="0"/>
          <a:ext cx="0" cy="0"/>
          <a:chOff x="0" y="0"/>
          <a:chExt cx="0" cy="0"/>
        </a:xfrm>
      </p:grpSpPr>
      <p:sp>
        <p:nvSpPr>
          <p:cNvPr id="360" name="Google Shape;360;g27d2ca97a25_0_81"/>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sym typeface="+mn-ea"/>
              </a:rPr>
              <a:t>Token Streaming</a:t>
            </a:r>
            <a:endParaRPr lang="en-GB"/>
          </a:p>
        </p:txBody>
      </p:sp>
      <p:sp>
        <p:nvSpPr>
          <p:cNvPr id="361" name="Google Shape;361;g27d2ca97a25_0_81"/>
          <p:cNvSpPr txBox="1"/>
          <p:nvPr>
            <p:ph type="body" idx="4294967295"/>
          </p:nvPr>
        </p:nvSpPr>
        <p:spPr>
          <a:xfrm>
            <a:off x="0" y="1458595"/>
            <a:ext cx="11361420" cy="3707130"/>
          </a:xfrm>
          <a:prstGeom prst="rect">
            <a:avLst/>
          </a:prstGeom>
          <a:noFill/>
          <a:ln>
            <a:noFill/>
          </a:ln>
        </p:spPr>
        <p:txBody>
          <a:bodyPr spcFirstLastPara="1" wrap="square" lIns="121900" tIns="121900" rIns="121900" bIns="121900" anchor="t" anchorCtr="0">
            <a:spAutoFit/>
          </a:bodyPr>
          <a:lstStyle/>
          <a:p>
            <a:pPr marL="457200" lvl="0" indent="-342900" algn="l" rtl="0">
              <a:lnSpc>
                <a:spcPct val="115000"/>
              </a:lnSpc>
              <a:spcBef>
                <a:spcPts val="0"/>
              </a:spcBef>
              <a:spcAft>
                <a:spcPts val="0"/>
              </a:spcAft>
              <a:buSzPts val="1800"/>
              <a:buChar char="→"/>
            </a:pPr>
            <a:r>
              <a:rPr lang="en-GB" sz="2800">
                <a:sym typeface="+mn-ea"/>
              </a:rPr>
              <a:t>Return as soon as the tokens become ready</a:t>
            </a:r>
            <a:endParaRPr lang="en-GB" sz="2800"/>
          </a:p>
          <a:p>
            <a:pPr marL="457200" lvl="0" indent="-342900" algn="l" rtl="0">
              <a:lnSpc>
                <a:spcPct val="115000"/>
              </a:lnSpc>
              <a:spcBef>
                <a:spcPts val="0"/>
              </a:spcBef>
              <a:spcAft>
                <a:spcPts val="0"/>
              </a:spcAft>
              <a:buSzPts val="1800"/>
              <a:buChar char="→"/>
            </a:pPr>
            <a:r>
              <a:rPr lang="en-GB" sz="2800">
                <a:sym typeface="+mn-ea"/>
              </a:rPr>
              <a:t>Improve perceived latency</a:t>
            </a:r>
            <a:endParaRPr lang="en-GB" sz="2800"/>
          </a:p>
          <a:p>
            <a:pPr marL="914400" lvl="1" indent="-317500" algn="l" rtl="0">
              <a:lnSpc>
                <a:spcPct val="115000"/>
              </a:lnSpc>
              <a:spcBef>
                <a:spcPts val="0"/>
              </a:spcBef>
              <a:spcAft>
                <a:spcPts val="0"/>
              </a:spcAft>
              <a:buSzPts val="1400"/>
              <a:buChar char="+"/>
            </a:pPr>
            <a:r>
              <a:rPr lang="en-GB" sz="2800">
                <a:sym typeface="+mn-ea"/>
              </a:rPr>
              <a:t>Best for chat applications</a:t>
            </a:r>
            <a:endParaRPr lang="en-GB" sz="2800"/>
          </a:p>
          <a:p>
            <a:pPr marL="914400" lvl="1" indent="-317500" algn="l" rtl="0">
              <a:lnSpc>
                <a:spcPct val="115000"/>
              </a:lnSpc>
              <a:spcBef>
                <a:spcPts val="0"/>
              </a:spcBef>
              <a:spcAft>
                <a:spcPts val="0"/>
              </a:spcAft>
              <a:buSzPts val="1400"/>
              <a:buChar char="+"/>
            </a:pPr>
            <a:r>
              <a:rPr lang="en-GB" sz="2800">
                <a:sym typeface="+mn-ea"/>
              </a:rPr>
              <a:t>User</a:t>
            </a:r>
            <a:r>
              <a:rPr lang="en-US" altLang="en-GB" sz="2800">
                <a:sym typeface="+mn-ea"/>
              </a:rPr>
              <a:t>s</a:t>
            </a:r>
            <a:r>
              <a:rPr lang="en-GB" sz="2800">
                <a:sym typeface="+mn-ea"/>
              </a:rPr>
              <a:t> can start consuming with generated contents without waiting for all tokens</a:t>
            </a:r>
            <a:endParaRPr lang="en-GB" sz="2800"/>
          </a:p>
          <a:p>
            <a:pPr marL="457200" lvl="0" indent="-342900" algn="l" rtl="0">
              <a:lnSpc>
                <a:spcPct val="115000"/>
              </a:lnSpc>
              <a:spcBef>
                <a:spcPts val="0"/>
              </a:spcBef>
              <a:spcAft>
                <a:spcPts val="0"/>
              </a:spcAft>
              <a:buSzPts val="1800"/>
              <a:buChar char="→"/>
            </a:pPr>
            <a:r>
              <a:rPr lang="en-GB" sz="2800">
                <a:sym typeface="+mn-ea"/>
              </a:rPr>
              <a:t>Implemented as server-sent events on the /generate_stream endpoint</a:t>
            </a:r>
            <a:endParaRPr lang="en-GB"/>
          </a:p>
        </p:txBody>
      </p:sp>
      <p:sp>
        <p:nvSpPr>
          <p:cNvPr id="362" name="Google Shape;362;g27d2ca97a25_0_81"/>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359" name="Shape 359"/>
        <p:cNvGrpSpPr/>
        <p:nvPr/>
      </p:nvGrpSpPr>
      <p:grpSpPr>
        <a:xfrm>
          <a:off x="0" y="0"/>
          <a:ext cx="0" cy="0"/>
          <a:chOff x="0" y="0"/>
          <a:chExt cx="0" cy="0"/>
        </a:xfrm>
      </p:grpSpPr>
      <p:sp>
        <p:nvSpPr>
          <p:cNvPr id="360" name="Google Shape;360;g27d2ca97a25_0_81"/>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sym typeface="+mn-ea"/>
              </a:rPr>
              <a:t>Token Streaming</a:t>
            </a:r>
            <a:endParaRPr lang="en-GB"/>
          </a:p>
        </p:txBody>
      </p:sp>
      <p:sp>
        <p:nvSpPr>
          <p:cNvPr id="362" name="Google Shape;362;g27d2ca97a25_0_81"/>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pic>
        <p:nvPicPr>
          <p:cNvPr id="1" name="Picture 0" descr="openllm-sse"/>
          <p:cNvPicPr>
            <a:picLocks noChangeAspect="1"/>
          </p:cNvPicPr>
          <p:nvPr/>
        </p:nvPicPr>
        <p:blipFill>
          <a:blip r:embed="rId1"/>
          <a:stretch>
            <a:fillRect/>
          </a:stretch>
        </p:blipFill>
        <p:spPr>
          <a:xfrm>
            <a:off x="1290320" y="1234440"/>
            <a:ext cx="9610725" cy="532384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375" name="Shape 375"/>
        <p:cNvGrpSpPr/>
        <p:nvPr/>
      </p:nvGrpSpPr>
      <p:grpSpPr>
        <a:xfrm>
          <a:off x="0" y="0"/>
          <a:ext cx="0" cy="0"/>
          <a:chOff x="0" y="0"/>
          <a:chExt cx="0" cy="0"/>
        </a:xfrm>
      </p:grpSpPr>
      <p:sp>
        <p:nvSpPr>
          <p:cNvPr id="376" name="Google Shape;376;g25f91a4d67e_0_63"/>
          <p:cNvSpPr txBox="1"/>
          <p:nvPr>
            <p:ph type="body" idx="4294967295"/>
          </p:nvPr>
        </p:nvSpPr>
        <p:spPr>
          <a:xfrm>
            <a:off x="290830" y="1170305"/>
            <a:ext cx="11361420" cy="5687695"/>
          </a:xfrm>
          <a:prstGeom prst="rect">
            <a:avLst/>
          </a:prstGeom>
          <a:noFill/>
          <a:ln>
            <a:noFill/>
          </a:ln>
        </p:spPr>
        <p:txBody>
          <a:bodyPr spcFirstLastPara="1" wrap="square" lIns="121900" tIns="121900" rIns="121900" bIns="121900" anchor="t" anchorCtr="0">
            <a:spAutoFit/>
          </a:bodyPr>
          <a:lstStyle/>
          <a:p>
            <a:pPr marL="457200" lvl="0" indent="-342900" algn="l" rtl="0">
              <a:lnSpc>
                <a:spcPct val="115000"/>
              </a:lnSpc>
              <a:spcBef>
                <a:spcPts val="0"/>
              </a:spcBef>
              <a:spcAft>
                <a:spcPts val="0"/>
              </a:spcAft>
              <a:buSzPts val="1800"/>
              <a:buChar char="→"/>
            </a:pPr>
            <a:r>
              <a:rPr lang="en-GB" sz="2800">
                <a:sym typeface="+mn-ea"/>
              </a:rPr>
              <a:t>Fully customizable with Python</a:t>
            </a:r>
            <a:endParaRPr lang="en-GB" sz="2800"/>
          </a:p>
          <a:p>
            <a:pPr marL="914400" lvl="1" indent="-317500" algn="l" rtl="0">
              <a:lnSpc>
                <a:spcPct val="115000"/>
              </a:lnSpc>
              <a:spcBef>
                <a:spcPts val="0"/>
              </a:spcBef>
              <a:spcAft>
                <a:spcPts val="0"/>
              </a:spcAft>
              <a:buSzPts val="1400"/>
              <a:buChar char="+"/>
            </a:pPr>
            <a:r>
              <a:rPr lang="en-GB" sz="2800">
                <a:sym typeface="+mn-ea"/>
              </a:rPr>
              <a:t>Integrate with Python ecosystem tools</a:t>
            </a:r>
            <a:endParaRPr lang="en-GB" sz="2800"/>
          </a:p>
          <a:p>
            <a:pPr marL="457200" lvl="0" indent="-342900" algn="l" rtl="0">
              <a:lnSpc>
                <a:spcPct val="115000"/>
              </a:lnSpc>
              <a:spcBef>
                <a:spcPts val="0"/>
              </a:spcBef>
              <a:spcAft>
                <a:spcPts val="0"/>
              </a:spcAft>
              <a:buSzPts val="1800"/>
              <a:buChar char="→"/>
            </a:pPr>
            <a:r>
              <a:rPr lang="en-GB" sz="2800">
                <a:sym typeface="+mn-ea"/>
              </a:rPr>
              <a:t>Package models, source code, and configuration as 🍱 Bentos</a:t>
            </a:r>
            <a:endParaRPr lang="en-GB" sz="2800"/>
          </a:p>
          <a:p>
            <a:pPr marL="457200" lvl="0" indent="-342900" algn="l" rtl="0">
              <a:lnSpc>
                <a:spcPct val="115000"/>
              </a:lnSpc>
              <a:spcBef>
                <a:spcPts val="0"/>
              </a:spcBef>
              <a:spcAft>
                <a:spcPts val="0"/>
              </a:spcAft>
              <a:buSzPts val="1800"/>
              <a:buChar char="→"/>
            </a:pPr>
            <a:r>
              <a:rPr lang="en-GB" sz="2800">
                <a:sym typeface="+mn-ea"/>
              </a:rPr>
              <a:t>Version control for 🍱 Bento and Models</a:t>
            </a:r>
            <a:endParaRPr lang="en-GB" sz="2800"/>
          </a:p>
          <a:p>
            <a:pPr marL="457200" lvl="0" indent="-342900" algn="l" rtl="0">
              <a:lnSpc>
                <a:spcPct val="115000"/>
              </a:lnSpc>
              <a:spcBef>
                <a:spcPts val="0"/>
              </a:spcBef>
              <a:spcAft>
                <a:spcPts val="0"/>
              </a:spcAft>
              <a:buSzPts val="1800"/>
              <a:buChar char="→"/>
            </a:pPr>
            <a:r>
              <a:rPr lang="en-GB" sz="2800">
                <a:sym typeface="+mn-ea"/>
              </a:rPr>
              <a:t>Containerization into standard OCI compliant images</a:t>
            </a:r>
            <a:endParaRPr lang="en-GB" sz="2800"/>
          </a:p>
          <a:p>
            <a:pPr marL="457200" lvl="0" indent="-342900" algn="l" rtl="0">
              <a:lnSpc>
                <a:spcPct val="115000"/>
              </a:lnSpc>
              <a:spcBef>
                <a:spcPts val="0"/>
              </a:spcBef>
              <a:spcAft>
                <a:spcPts val="0"/>
              </a:spcAft>
              <a:buSzPts val="1800"/>
              <a:buChar char="→"/>
            </a:pPr>
            <a:r>
              <a:rPr lang="en-GB" sz="2800">
                <a:sym typeface="+mn-ea"/>
              </a:rPr>
              <a:t>Complete observability with metrics, tracing, and logs</a:t>
            </a:r>
            <a:endParaRPr lang="en-GB" sz="2800"/>
          </a:p>
          <a:p>
            <a:pPr marL="457200" lvl="0" indent="-342900" algn="l" rtl="0">
              <a:lnSpc>
                <a:spcPct val="115000"/>
              </a:lnSpc>
              <a:spcBef>
                <a:spcPts val="0"/>
              </a:spcBef>
              <a:spcAft>
                <a:spcPts val="0"/>
              </a:spcAft>
              <a:buSzPts val="1800"/>
              <a:buChar char="→"/>
            </a:pPr>
            <a:r>
              <a:rPr lang="en-GB" sz="2800">
                <a:sym typeface="+mn-ea"/>
              </a:rPr>
              <a:t>Inference workload environment</a:t>
            </a:r>
            <a:endParaRPr lang="en-GB" sz="2800"/>
          </a:p>
          <a:p>
            <a:pPr marL="914400" lvl="1" indent="-317500" algn="l" rtl="0">
              <a:lnSpc>
                <a:spcPct val="115000"/>
              </a:lnSpc>
              <a:spcBef>
                <a:spcPts val="0"/>
              </a:spcBef>
              <a:spcAft>
                <a:spcPts val="0"/>
              </a:spcAft>
              <a:buSzPts val="1400"/>
              <a:buChar char="+"/>
            </a:pPr>
            <a:r>
              <a:rPr lang="en-GB" sz="2800">
                <a:sym typeface="+mn-ea"/>
              </a:rPr>
              <a:t>Real-time Inference</a:t>
            </a:r>
            <a:endParaRPr lang="en-GB" sz="2800"/>
          </a:p>
          <a:p>
            <a:pPr marL="914400" lvl="1" indent="-317500" algn="l" rtl="0">
              <a:lnSpc>
                <a:spcPct val="115000"/>
              </a:lnSpc>
              <a:spcBef>
                <a:spcPts val="0"/>
              </a:spcBef>
              <a:spcAft>
                <a:spcPts val="0"/>
              </a:spcAft>
              <a:buSzPts val="1400"/>
              <a:buChar char="+"/>
            </a:pPr>
            <a:r>
              <a:rPr lang="en-GB" sz="2800">
                <a:sym typeface="+mn-ea"/>
              </a:rPr>
              <a:t>Batch Inference</a:t>
            </a:r>
            <a:endParaRPr lang="en-GB" sz="2800"/>
          </a:p>
          <a:p>
            <a:pPr marL="457200" lvl="0" indent="-342900" algn="l" rtl="0">
              <a:lnSpc>
                <a:spcPct val="115000"/>
              </a:lnSpc>
              <a:spcBef>
                <a:spcPts val="0"/>
              </a:spcBef>
              <a:spcAft>
                <a:spcPts val="0"/>
              </a:spcAft>
              <a:buSzPts val="1800"/>
              <a:buChar char="→"/>
            </a:pPr>
            <a:r>
              <a:rPr lang="en-GB" sz="2800">
                <a:sym typeface="+mn-ea"/>
              </a:rPr>
              <a:t>Flexible deployment</a:t>
            </a:r>
            <a:endParaRPr lang="en-GB"/>
          </a:p>
        </p:txBody>
      </p:sp>
      <p:sp>
        <p:nvSpPr>
          <p:cNvPr id="377" name="Google Shape;377;g25f91a4d67e_0_63"/>
          <p:cNvSpPr txBox="1"/>
          <p:nvPr>
            <p:ph type="title"/>
          </p:nvPr>
        </p:nvSpPr>
        <p:spPr>
          <a:xfrm>
            <a:off x="838200" y="196850"/>
            <a:ext cx="10515600" cy="1325563"/>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sym typeface="+mn-ea"/>
              </a:rPr>
              <a:t>Best Practices Baked-In</a:t>
            </a:r>
            <a:endParaRPr lang="en-GB"/>
          </a:p>
        </p:txBody>
      </p:sp>
      <p:sp>
        <p:nvSpPr>
          <p:cNvPr id="378" name="Google Shape;378;g25f91a4d67e_0_63"/>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pic>
        <p:nvPicPr>
          <p:cNvPr id="379" name="Google Shape;379;g25f91a4d67e_0_63"/>
          <p:cNvPicPr preferRelativeResize="0"/>
          <p:nvPr/>
        </p:nvPicPr>
        <p:blipFill rotWithShape="1">
          <a:blip r:embed="rId1"/>
          <a:srcRect/>
          <a:stretch>
            <a:fillRect/>
          </a:stretch>
        </p:blipFill>
        <p:spPr>
          <a:xfrm>
            <a:off x="6762659" y="4963493"/>
            <a:ext cx="1848032" cy="134516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Rectangle 34"/>
          <p:cNvSpPr/>
          <p:nvPr>
            <p:custDataLst>
              <p:tags r:id="rId1"/>
            </p:custDataLst>
          </p:nvPr>
        </p:nvSpPr>
        <p:spPr>
          <a:xfrm>
            <a:off x="1022985" y="764540"/>
            <a:ext cx="6014085" cy="185229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p>
            <a:pPr>
              <a:lnSpc>
                <a:spcPct val="140000"/>
              </a:lnSpc>
            </a:pPr>
            <a:r>
              <a:rPr lang="en-US" sz="6000" b="1" dirty="0">
                <a:solidFill>
                  <a:srgbClr val="445185"/>
                </a:solidFill>
                <a:latin typeface="黑体" panose="02010609060101010101" charset="-122"/>
                <a:ea typeface="黑体" panose="02010609060101010101" charset="-122"/>
                <a:cs typeface="Raleway"/>
              </a:rPr>
              <a:t>THANK YOU</a:t>
            </a:r>
            <a:endParaRPr lang="en-US" sz="6000" b="1" dirty="0">
              <a:solidFill>
                <a:srgbClr val="445185"/>
              </a:solidFill>
              <a:latin typeface="黑体" panose="02010609060101010101" charset="-122"/>
              <a:ea typeface="黑体" panose="02010609060101010101" charset="-122"/>
              <a:cs typeface="Raleway"/>
            </a:endParaRPr>
          </a:p>
          <a:p>
            <a:r>
              <a:rPr lang="en-US" sz="2400" dirty="0">
                <a:solidFill>
                  <a:srgbClr val="445185"/>
                </a:solidFill>
                <a:latin typeface="黑体" panose="02010609060101010101" charset="-122"/>
                <a:ea typeface="黑体" panose="02010609060101010101" charset="-122"/>
                <a:cs typeface="Raleway"/>
              </a:rPr>
              <a:t> QUESTIONS?</a:t>
            </a:r>
            <a:endParaRPr lang="en-US" sz="2400" dirty="0">
              <a:solidFill>
                <a:srgbClr val="445185"/>
              </a:solidFill>
              <a:latin typeface="黑体" panose="02010609060101010101" charset="-122"/>
              <a:ea typeface="黑体" panose="02010609060101010101" charset="-122"/>
              <a:cs typeface="Raleway"/>
            </a:endParaRPr>
          </a:p>
        </p:txBody>
      </p:sp>
      <p:sp>
        <p:nvSpPr>
          <p:cNvPr id="15" name="椭圆 14"/>
          <p:cNvSpPr/>
          <p:nvPr>
            <p:custDataLst>
              <p:tags r:id="rId2"/>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custDataLst>
              <p:tags r:id="rId3"/>
            </p:custDataLst>
          </p:nvPr>
        </p:nvSpPr>
        <p:spPr>
          <a:xfrm>
            <a:off x="9951373" y="3774203"/>
            <a:ext cx="1400896" cy="140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custDataLst>
              <p:tags r:id="rId4"/>
            </p:custDataLst>
          </p:nvPr>
        </p:nvSpPr>
        <p:spPr>
          <a:xfrm>
            <a:off x="9817735" y="1283970"/>
            <a:ext cx="1642110" cy="164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custDataLst>
              <p:tags r:id="rId5"/>
            </p:custDataLst>
          </p:nvPr>
        </p:nvSpPr>
        <p:spPr>
          <a:xfrm>
            <a:off x="9367520" y="2924810"/>
            <a:ext cx="2567940" cy="583565"/>
          </a:xfrm>
          <a:prstGeom prst="rect">
            <a:avLst/>
          </a:prstGeom>
          <a:noFill/>
        </p:spPr>
        <p:txBody>
          <a:bodyPr wrap="square" rtlCol="0">
            <a:spAutoFit/>
          </a:bodyPr>
          <a:p>
            <a:pPr algn="ctr"/>
            <a:r>
              <a:rPr lang="zh-CN" altLang="en-US" sz="1600" b="1" dirty="0">
                <a:solidFill>
                  <a:srgbClr val="445185"/>
                </a:solidFill>
                <a:latin typeface="阿里巴巴普惠体 R" panose="00020600040101010101" charset="-122"/>
                <a:ea typeface="阿里巴巴普惠体 R" panose="00020600040101010101" charset="-122"/>
              </a:rPr>
              <a:t>欢迎扫码打卡</a:t>
            </a:r>
            <a:endParaRPr lang="zh-CN" altLang="en-US" sz="1600" b="1" dirty="0">
              <a:solidFill>
                <a:srgbClr val="445185"/>
              </a:solidFill>
              <a:latin typeface="阿里巴巴普惠体 R" panose="00020600040101010101" charset="-122"/>
              <a:ea typeface="阿里巴巴普惠体 R" panose="00020600040101010101" charset="-122"/>
            </a:endParaRPr>
          </a:p>
          <a:p>
            <a:pPr algn="ctr"/>
            <a:r>
              <a:rPr lang="zh-CN" altLang="en-US" sz="1600" b="1" dirty="0">
                <a:solidFill>
                  <a:srgbClr val="445185"/>
                </a:solidFill>
                <a:latin typeface="阿里巴巴普惠体 R" panose="00020600040101010101" charset="-122"/>
                <a:ea typeface="阿里巴巴普惠体 R" panose="00020600040101010101" charset="-122"/>
              </a:rPr>
              <a:t>积分可兑换对应礼品哟！</a:t>
            </a:r>
            <a:endParaRPr lang="zh-CN" altLang="en-US" sz="1600" b="1" dirty="0">
              <a:solidFill>
                <a:srgbClr val="445185"/>
              </a:solidFill>
              <a:latin typeface="阿里巴巴普惠体 R" panose="00020600040101010101" charset="-122"/>
              <a:ea typeface="阿里巴巴普惠体 R" panose="00020600040101010101" charset="-122"/>
            </a:endParaRPr>
          </a:p>
        </p:txBody>
      </p:sp>
      <p:sp>
        <p:nvSpPr>
          <p:cNvPr id="13" name="文本框 2"/>
          <p:cNvSpPr txBox="1"/>
          <p:nvPr userDrawn="1">
            <p:custDataLst>
              <p:tags r:id="rId6"/>
            </p:custDataLst>
          </p:nvPr>
        </p:nvSpPr>
        <p:spPr>
          <a:xfrm>
            <a:off x="9926955" y="5224380"/>
            <a:ext cx="1470025" cy="245110"/>
          </a:xfrm>
          <a:prstGeom prst="rect">
            <a:avLst/>
          </a:prstGeom>
          <a:noFill/>
        </p:spPr>
        <p:txBody>
          <a:bodyPr wrap="square" rtlCol="0">
            <a:spAutoFit/>
          </a:bodyPr>
          <a:p>
            <a:pPr algn="ctr"/>
            <a:r>
              <a:rPr lang="zh-CN" altLang="en-US" sz="1000" dirty="0">
                <a:solidFill>
                  <a:srgbClr val="445185"/>
                </a:solidFill>
                <a:latin typeface="阿里巴巴普惠体 R" panose="00020600040101010101" charset="-122"/>
                <a:ea typeface="阿里巴巴普惠体 R" panose="00020600040101010101" charset="-122"/>
              </a:rPr>
              <a:t>扫码添加讲师联系方式</a:t>
            </a:r>
            <a:endParaRPr lang="zh-CN" altLang="en-US" sz="1000" dirty="0">
              <a:solidFill>
                <a:srgbClr val="445185"/>
              </a:solidFill>
              <a:latin typeface="阿里巴巴普惠体 R" panose="00020600040101010101" charset="-122"/>
              <a:ea typeface="阿里巴巴普惠体 R" panose="00020600040101010101" charset="-122"/>
            </a:endParaRPr>
          </a:p>
        </p:txBody>
      </p:sp>
      <p:pic>
        <p:nvPicPr>
          <p:cNvPr id="3" name="Picture 2"/>
          <p:cNvPicPr>
            <a:picLocks noChangeAspect="1"/>
          </p:cNvPicPr>
          <p:nvPr/>
        </p:nvPicPr>
        <p:blipFill>
          <a:blip r:embed="rId7"/>
          <a:stretch>
            <a:fillRect/>
          </a:stretch>
        </p:blipFill>
        <p:spPr>
          <a:xfrm>
            <a:off x="10046335" y="3867785"/>
            <a:ext cx="1230630" cy="1214120"/>
          </a:xfrm>
          <a:prstGeom prst="rect">
            <a:avLst/>
          </a:prstGeom>
        </p:spPr>
      </p:pic>
      <p:pic>
        <p:nvPicPr>
          <p:cNvPr id="7" name="Picture 6"/>
          <p:cNvPicPr>
            <a:picLocks noChangeAspect="1"/>
          </p:cNvPicPr>
          <p:nvPr/>
        </p:nvPicPr>
        <p:blipFill>
          <a:blip r:embed="rId8"/>
          <a:stretch>
            <a:fillRect/>
          </a:stretch>
        </p:blipFill>
        <p:spPr>
          <a:xfrm>
            <a:off x="9817735" y="1283970"/>
            <a:ext cx="1663700" cy="1676400"/>
          </a:xfrm>
          <a:prstGeom prst="rect">
            <a:avLst/>
          </a:prstGeom>
        </p:spPr>
      </p:pic>
      <p:sp>
        <p:nvSpPr>
          <p:cNvPr id="346" name="Google Shape;346;g27d2ca97a25_0_40"/>
          <p:cNvSpPr txBox="1"/>
          <p:nvPr/>
        </p:nvSpPr>
        <p:spPr>
          <a:xfrm>
            <a:off x="1172210" y="2960370"/>
            <a:ext cx="8069580" cy="525145"/>
          </a:xfrm>
          <a:prstGeom prst="rect">
            <a:avLst/>
          </a:prstGeom>
          <a:noFill/>
          <a:ln>
            <a:noFill/>
          </a:ln>
        </p:spPr>
        <p:txBody>
          <a:bodyPr vert="horz" wrap="square" lIns="121900" tIns="121900" rIns="121900" bIns="121900" rtlCol="0" anchor="t" anchorCtr="0">
            <a:spAutoFit/>
          </a:bodyPr>
          <a:lstStyle>
            <a:lvl1pPr marL="0" indent="0" algn="l" defTabSz="914400" rtl="0" eaLnBrk="1" latinLnBrk="0" hangingPunct="1">
              <a:lnSpc>
                <a:spcPct val="90000"/>
              </a:lnSpc>
              <a:spcBef>
                <a:spcPts val="1000"/>
              </a:spcBef>
              <a:buFont typeface="Arial" panose="020B0704020202020204" pitchFamily="34" charset="0"/>
              <a:buNone/>
              <a:defRPr sz="2800" kern="1200">
                <a:solidFill>
                  <a:srgbClr val="445185"/>
                </a:solidFill>
                <a:latin typeface="思源黑体 CN Medium" panose="020B0600000000000000" charset="-122"/>
                <a:ea typeface="思源黑体 CN Medium" panose="020B0600000000000000" charset="-122"/>
                <a:cs typeface="+mn-cs"/>
              </a:defRPr>
            </a:lvl1pPr>
            <a:lvl2pPr marL="457200" indent="0" algn="l" defTabSz="914400" rtl="0" eaLnBrk="1" latinLnBrk="0" hangingPunct="1">
              <a:lnSpc>
                <a:spcPct val="90000"/>
              </a:lnSpc>
              <a:spcBef>
                <a:spcPts val="500"/>
              </a:spcBef>
              <a:buFont typeface="Arial" panose="020B07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a:lstStyle>
          <a:p>
            <a:pPr marL="0" lvl="0" indent="0" algn="l" rtl="0">
              <a:lnSpc>
                <a:spcPct val="115000"/>
              </a:lnSpc>
              <a:spcBef>
                <a:spcPts val="0"/>
              </a:spcBef>
              <a:spcAft>
                <a:spcPts val="1200"/>
              </a:spcAft>
              <a:buSzPts val="1800"/>
              <a:buNone/>
            </a:pPr>
            <a:r>
              <a:rPr lang="en-US" altLang="en-GB" sz="1600"/>
              <a:t>Join the BentoML Slack community: https://l.bentoml.com/join-slack</a:t>
            </a:r>
            <a:endParaRPr lang="en-US" altLang="en-GB" sz="16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2" name="标题 3"/>
          <p:cNvSpPr txBox="1"/>
          <p:nvPr/>
        </p:nvSpPr>
        <p:spPr>
          <a:xfrm>
            <a:off x="4323715" y="419100"/>
            <a:ext cx="3867150" cy="9804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800" i="1" dirty="0">
                <a:solidFill>
                  <a:srgbClr val="445185"/>
                </a:solidFill>
                <a:latin typeface="思源黑体 CN Heavy" panose="020B0A00000000000000" pitchFamily="34" charset="-128"/>
                <a:ea typeface="思源黑体 CN Heavy" panose="020B0A00000000000000" pitchFamily="34" charset="-128"/>
                <a:cs typeface="Segoe UI" panose="020B0502040204020203" pitchFamily="34" charset="0"/>
              </a:rPr>
              <a:t>AIGC Boom</a:t>
            </a:r>
            <a:endParaRPr lang="en-US" altLang="zh-CN" sz="4800" i="1" dirty="0">
              <a:solidFill>
                <a:srgbClr val="445185"/>
              </a:solidFill>
              <a:latin typeface="思源黑体 CN Heavy" panose="020B0A00000000000000" pitchFamily="34" charset="-128"/>
              <a:ea typeface="思源黑体 CN Heavy" panose="020B0A00000000000000" pitchFamily="34" charset="-128"/>
              <a:cs typeface="Segoe UI" panose="020B0502040204020203" pitchFamily="34" charset="0"/>
            </a:endParaRPr>
          </a:p>
        </p:txBody>
      </p:sp>
      <p:sp>
        <p:nvSpPr>
          <p:cNvPr id="78" name="Google Shape;78;g27cb5e2242e_0_0"/>
          <p:cNvSpPr txBox="1"/>
          <p:nvPr>
            <p:ph type="sldNum" idx="12"/>
          </p:nvPr>
        </p:nvSpPr>
        <p:spPr>
          <a:xfrm>
            <a:off x="11460411" y="6411635"/>
            <a:ext cx="731600" cy="460375"/>
          </a:xfrm>
          <a:prstGeom prst="rect">
            <a:avLst/>
          </a:prstGeom>
          <a:noFill/>
          <a:ln>
            <a:noFill/>
          </a:ln>
        </p:spPr>
        <p:txBody>
          <a:bodyPr spcFirstLastPara="1" wrap="square" lIns="121900" tIns="121900" rIns="121900" bIns="121900" anchor="ctr" anchorCtr="0">
            <a:spAutoFit/>
          </a:bodyPr>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2430" y="1410970"/>
            <a:ext cx="11577320" cy="4816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76" name="Shape 76"/>
        <p:cNvGrpSpPr/>
        <p:nvPr/>
      </p:nvGrpSpPr>
      <p:grpSpPr>
        <a:xfrm>
          <a:off x="0" y="0"/>
          <a:ext cx="0" cy="0"/>
          <a:chOff x="0" y="0"/>
          <a:chExt cx="0" cy="0"/>
        </a:xfrm>
      </p:grpSpPr>
      <p:sp>
        <p:nvSpPr>
          <p:cNvPr id="77" name="Google Shape;77;g27cb5e2242e_0_0"/>
          <p:cNvSpPr txBox="1"/>
          <p:nvPr>
            <p:ph type="title"/>
          </p:nvPr>
        </p:nvSpPr>
        <p:spPr>
          <a:xfrm>
            <a:off x="635" y="365125"/>
            <a:ext cx="12191365" cy="132588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US">
                <a:sym typeface="+mn-ea"/>
              </a:rPr>
              <a:t>The Rise of Open Source LLMs like Llama 2</a:t>
            </a:r>
            <a:endParaRPr lang="en-GB"/>
          </a:p>
        </p:txBody>
      </p:sp>
      <p:sp>
        <p:nvSpPr>
          <p:cNvPr id="78" name="Google Shape;78;g27cb5e2242e_0_0"/>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pic>
        <p:nvPicPr>
          <p:cNvPr id="2" name="Picture 1" descr="open-source-llama"/>
          <p:cNvPicPr>
            <a:picLocks noChangeAspect="1"/>
          </p:cNvPicPr>
          <p:nvPr/>
        </p:nvPicPr>
        <p:blipFill>
          <a:blip r:embed="rId1"/>
          <a:stretch>
            <a:fillRect/>
          </a:stretch>
        </p:blipFill>
        <p:spPr>
          <a:xfrm>
            <a:off x="2040255" y="1487805"/>
            <a:ext cx="8112125" cy="4635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20" name="Shape 120"/>
        <p:cNvGrpSpPr/>
        <p:nvPr/>
      </p:nvGrpSpPr>
      <p:grpSpPr>
        <a:xfrm>
          <a:off x="0" y="0"/>
          <a:ext cx="0" cy="0"/>
          <a:chOff x="0" y="0"/>
          <a:chExt cx="0" cy="0"/>
        </a:xfrm>
      </p:grpSpPr>
      <p:sp>
        <p:nvSpPr>
          <p:cNvPr id="121" name="Google Shape;121;g28bcd2c35e0_0_2"/>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grpSp>
        <p:nvGrpSpPr>
          <p:cNvPr id="122" name="Google Shape;122;g28bcd2c35e0_0_2"/>
          <p:cNvGrpSpPr/>
          <p:nvPr/>
        </p:nvGrpSpPr>
        <p:grpSpPr>
          <a:xfrm>
            <a:off x="935597" y="2637127"/>
            <a:ext cx="3316987" cy="2667028"/>
            <a:chOff x="401959" y="2037685"/>
            <a:chExt cx="2248500" cy="2075400"/>
          </a:xfrm>
        </p:grpSpPr>
        <p:sp>
          <p:nvSpPr>
            <p:cNvPr id="123" name="Google Shape;123;g28bcd2c35e0_0_2"/>
            <p:cNvSpPr/>
            <p:nvPr/>
          </p:nvSpPr>
          <p:spPr>
            <a:xfrm>
              <a:off x="401959" y="2037685"/>
              <a:ext cx="2248500" cy="2075400"/>
            </a:xfrm>
            <a:prstGeom prst="snip1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704020202020204"/>
                <a:buNone/>
              </a:pPr>
              <a:endParaRPr sz="1865" b="0" i="0" u="none" strike="noStrike" cap="none">
                <a:solidFill>
                  <a:srgbClr val="000000"/>
                </a:solidFill>
                <a:latin typeface="Arial" panose="020B0704020202020204"/>
                <a:ea typeface="Arial" panose="020B0704020202020204"/>
                <a:cs typeface="Arial" panose="020B0704020202020204"/>
                <a:sym typeface="Arial" panose="020B0704020202020204"/>
              </a:endParaRPr>
            </a:p>
          </p:txBody>
        </p:sp>
        <p:grpSp>
          <p:nvGrpSpPr>
            <p:cNvPr id="124" name="Google Shape;124;g28bcd2c35e0_0_2"/>
            <p:cNvGrpSpPr/>
            <p:nvPr/>
          </p:nvGrpSpPr>
          <p:grpSpPr>
            <a:xfrm>
              <a:off x="472141" y="2248321"/>
              <a:ext cx="2069409" cy="1423812"/>
              <a:chOff x="472141" y="2248321"/>
              <a:chExt cx="2069409" cy="1423812"/>
            </a:xfrm>
          </p:grpSpPr>
          <p:sp>
            <p:nvSpPr>
              <p:cNvPr id="125" name="Google Shape;125;g28bcd2c35e0_0_2"/>
              <p:cNvSpPr txBox="1"/>
              <p:nvPr/>
            </p:nvSpPr>
            <p:spPr>
              <a:xfrm>
                <a:off x="472141" y="2248321"/>
                <a:ext cx="2069400" cy="441300"/>
              </a:xfrm>
              <a:prstGeom prst="rect">
                <a:avLst/>
              </a:prstGeom>
              <a:noFill/>
              <a:ln>
                <a:noFill/>
              </a:ln>
            </p:spPr>
            <p:txBody>
              <a:bodyPr spcFirstLastPara="1" wrap="square" lIns="121900" tIns="121900" rIns="121900" bIns="121900" anchor="b" anchorCtr="0">
                <a:noAutofit/>
              </a:bodyPr>
              <a:lstStyle/>
              <a:p>
                <a:pPr marL="0" marR="0" lvl="0" indent="0" algn="l" rtl="0">
                  <a:lnSpc>
                    <a:spcPct val="100000"/>
                  </a:lnSpc>
                  <a:spcBef>
                    <a:spcPts val="0"/>
                  </a:spcBef>
                  <a:spcAft>
                    <a:spcPts val="0"/>
                  </a:spcAft>
                  <a:buClr>
                    <a:srgbClr val="000000"/>
                  </a:buClr>
                  <a:buSzPts val="1200"/>
                  <a:buFont typeface="Arial" panose="020B0704020202020204"/>
                  <a:buNone/>
                </a:pPr>
                <a:r>
                  <a:rPr lang="en-GB" sz="2400" b="1">
                    <a:solidFill>
                      <a:schemeClr val="dk1"/>
                    </a:solidFill>
                    <a:latin typeface="Poppins"/>
                    <a:ea typeface="Poppins"/>
                    <a:cs typeface="Poppins"/>
                    <a:sym typeface="Poppins"/>
                  </a:rPr>
                  <a:t>Human Performance</a:t>
                </a:r>
                <a:endParaRPr sz="1865" b="1" i="0" u="none" strike="noStrike" cap="none">
                  <a:solidFill>
                    <a:schemeClr val="dk1"/>
                  </a:solidFill>
                  <a:latin typeface="Poppins"/>
                  <a:ea typeface="Poppins"/>
                  <a:cs typeface="Poppins"/>
                  <a:sym typeface="Poppins"/>
                </a:endParaRPr>
              </a:p>
            </p:txBody>
          </p:sp>
          <p:sp>
            <p:nvSpPr>
              <p:cNvPr id="126" name="Google Shape;126;g28bcd2c35e0_0_2"/>
              <p:cNvSpPr txBox="1"/>
              <p:nvPr/>
            </p:nvSpPr>
            <p:spPr>
              <a:xfrm>
                <a:off x="472150" y="2602325"/>
                <a:ext cx="2069400" cy="1069808"/>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950"/>
                  <a:buFont typeface="Arial" panose="020B0704020202020204"/>
                  <a:buNone/>
                </a:pPr>
                <a:r>
                  <a:rPr lang="en-GB" sz="6400">
                    <a:solidFill>
                      <a:schemeClr val="dk1"/>
                    </a:solidFill>
                    <a:latin typeface="Poppins"/>
                    <a:ea typeface="Poppins"/>
                    <a:cs typeface="Poppins"/>
                    <a:sym typeface="Poppins"/>
                  </a:rPr>
                  <a:t>84%</a:t>
                </a:r>
                <a:endParaRPr sz="6400" b="1" i="0" u="none" strike="noStrike" cap="none">
                  <a:solidFill>
                    <a:schemeClr val="dk1"/>
                  </a:solidFill>
                  <a:latin typeface="Poppins"/>
                  <a:ea typeface="Poppins"/>
                  <a:cs typeface="Poppins"/>
                  <a:sym typeface="Poppins"/>
                </a:endParaRPr>
              </a:p>
            </p:txBody>
          </p:sp>
        </p:grpSp>
      </p:grpSp>
      <p:sp>
        <p:nvSpPr>
          <p:cNvPr id="127" name="Google Shape;127;g28bcd2c35e0_0_2"/>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t>LLama 2</a:t>
            </a:r>
            <a:r>
              <a:rPr lang="en-US" altLang="en-GB"/>
              <a:t> </a:t>
            </a:r>
            <a:r>
              <a:rPr lang="en-GB"/>
              <a:t>Factuality</a:t>
            </a:r>
            <a:endParaRPr lang="en-GB"/>
          </a:p>
        </p:txBody>
      </p:sp>
      <p:grpSp>
        <p:nvGrpSpPr>
          <p:cNvPr id="128" name="Google Shape;128;g28bcd2c35e0_0_2"/>
          <p:cNvGrpSpPr/>
          <p:nvPr/>
        </p:nvGrpSpPr>
        <p:grpSpPr>
          <a:xfrm>
            <a:off x="4538271" y="2637127"/>
            <a:ext cx="3316987" cy="2667028"/>
            <a:chOff x="401959" y="2037685"/>
            <a:chExt cx="2248500" cy="2075400"/>
          </a:xfrm>
        </p:grpSpPr>
        <p:sp>
          <p:nvSpPr>
            <p:cNvPr id="129" name="Google Shape;129;g28bcd2c35e0_0_2"/>
            <p:cNvSpPr/>
            <p:nvPr/>
          </p:nvSpPr>
          <p:spPr>
            <a:xfrm>
              <a:off x="401959" y="2037685"/>
              <a:ext cx="2248500" cy="2075400"/>
            </a:xfrm>
            <a:prstGeom prst="snip1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704020202020204"/>
                <a:buNone/>
              </a:pPr>
              <a:endParaRPr sz="1865" b="0" i="0" u="none" strike="noStrike" cap="none">
                <a:solidFill>
                  <a:srgbClr val="000000"/>
                </a:solidFill>
                <a:latin typeface="Arial" panose="020B0704020202020204"/>
                <a:ea typeface="Arial" panose="020B0704020202020204"/>
                <a:cs typeface="Arial" panose="020B0704020202020204"/>
                <a:sym typeface="Arial" panose="020B0704020202020204"/>
              </a:endParaRPr>
            </a:p>
          </p:txBody>
        </p:sp>
        <p:grpSp>
          <p:nvGrpSpPr>
            <p:cNvPr id="130" name="Google Shape;130;g28bcd2c35e0_0_2"/>
            <p:cNvGrpSpPr/>
            <p:nvPr/>
          </p:nvGrpSpPr>
          <p:grpSpPr>
            <a:xfrm>
              <a:off x="472141" y="2248321"/>
              <a:ext cx="2069409" cy="1423812"/>
              <a:chOff x="472141" y="2248321"/>
              <a:chExt cx="2069409" cy="1423812"/>
            </a:xfrm>
          </p:grpSpPr>
          <p:sp>
            <p:nvSpPr>
              <p:cNvPr id="131" name="Google Shape;131;g28bcd2c35e0_0_2"/>
              <p:cNvSpPr txBox="1"/>
              <p:nvPr/>
            </p:nvSpPr>
            <p:spPr>
              <a:xfrm>
                <a:off x="472141" y="2248321"/>
                <a:ext cx="2069400" cy="441300"/>
              </a:xfrm>
              <a:prstGeom prst="rect">
                <a:avLst/>
              </a:prstGeom>
              <a:noFill/>
              <a:ln>
                <a:noFill/>
              </a:ln>
            </p:spPr>
            <p:txBody>
              <a:bodyPr spcFirstLastPara="1" wrap="square" lIns="121900" tIns="121900" rIns="121900" bIns="121900" anchor="b" anchorCtr="0">
                <a:noAutofit/>
              </a:bodyPr>
              <a:lstStyle/>
              <a:p>
                <a:pPr marL="0" marR="0" lvl="0" indent="0" algn="l" rtl="0">
                  <a:lnSpc>
                    <a:spcPct val="100000"/>
                  </a:lnSpc>
                  <a:spcBef>
                    <a:spcPts val="0"/>
                  </a:spcBef>
                  <a:spcAft>
                    <a:spcPts val="0"/>
                  </a:spcAft>
                  <a:buClr>
                    <a:srgbClr val="000000"/>
                  </a:buClr>
                  <a:buSzPts val="1200"/>
                  <a:buFont typeface="Arial" panose="020B0704020202020204"/>
                  <a:buNone/>
                </a:pPr>
                <a:r>
                  <a:rPr lang="en-GB" sz="2400" b="1">
                    <a:solidFill>
                      <a:schemeClr val="dk1"/>
                    </a:solidFill>
                    <a:latin typeface="Poppins"/>
                    <a:ea typeface="Poppins"/>
                    <a:cs typeface="Poppins"/>
                    <a:sym typeface="Poppins"/>
                  </a:rPr>
                  <a:t>GPT-4</a:t>
                </a:r>
                <a:endParaRPr sz="1865" b="1" i="0" u="none" strike="noStrike" cap="none">
                  <a:solidFill>
                    <a:schemeClr val="dk1"/>
                  </a:solidFill>
                  <a:latin typeface="Poppins"/>
                  <a:ea typeface="Poppins"/>
                  <a:cs typeface="Poppins"/>
                  <a:sym typeface="Poppins"/>
                </a:endParaRPr>
              </a:p>
            </p:txBody>
          </p:sp>
          <p:sp>
            <p:nvSpPr>
              <p:cNvPr id="132" name="Google Shape;132;g28bcd2c35e0_0_2"/>
              <p:cNvSpPr txBox="1"/>
              <p:nvPr/>
            </p:nvSpPr>
            <p:spPr>
              <a:xfrm>
                <a:off x="472150" y="2602325"/>
                <a:ext cx="2069400" cy="1069808"/>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950"/>
                  <a:buFont typeface="Arial" panose="020B0704020202020204"/>
                  <a:buNone/>
                </a:pPr>
                <a:r>
                  <a:rPr lang="en-GB" sz="6400">
                    <a:solidFill>
                      <a:schemeClr val="dk1"/>
                    </a:solidFill>
                    <a:latin typeface="Poppins"/>
                    <a:ea typeface="Poppins"/>
                    <a:cs typeface="Poppins"/>
                    <a:sym typeface="Poppins"/>
                  </a:rPr>
                  <a:t>85.5%</a:t>
                </a:r>
                <a:endParaRPr sz="6400" b="1" i="0" u="none" strike="noStrike" cap="none">
                  <a:solidFill>
                    <a:schemeClr val="dk1"/>
                  </a:solidFill>
                  <a:latin typeface="Poppins"/>
                  <a:ea typeface="Poppins"/>
                  <a:cs typeface="Poppins"/>
                  <a:sym typeface="Poppins"/>
                </a:endParaRPr>
              </a:p>
            </p:txBody>
          </p:sp>
        </p:grpSp>
      </p:grpSp>
      <p:grpSp>
        <p:nvGrpSpPr>
          <p:cNvPr id="133" name="Google Shape;133;g28bcd2c35e0_0_2"/>
          <p:cNvGrpSpPr/>
          <p:nvPr/>
        </p:nvGrpSpPr>
        <p:grpSpPr>
          <a:xfrm>
            <a:off x="8140897" y="2637127"/>
            <a:ext cx="3316987" cy="2667028"/>
            <a:chOff x="401959" y="2037685"/>
            <a:chExt cx="2248500" cy="2075400"/>
          </a:xfrm>
        </p:grpSpPr>
        <p:sp>
          <p:nvSpPr>
            <p:cNvPr id="134" name="Google Shape;134;g28bcd2c35e0_0_2"/>
            <p:cNvSpPr/>
            <p:nvPr/>
          </p:nvSpPr>
          <p:spPr>
            <a:xfrm>
              <a:off x="401959" y="2037685"/>
              <a:ext cx="2248500" cy="2075400"/>
            </a:xfrm>
            <a:prstGeom prst="snip1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704020202020204"/>
                <a:buNone/>
              </a:pPr>
              <a:endParaRPr sz="1865" b="0" i="0" u="none" strike="noStrike" cap="none">
                <a:solidFill>
                  <a:srgbClr val="000000"/>
                </a:solidFill>
                <a:latin typeface="Arial" panose="020B0704020202020204"/>
                <a:ea typeface="Arial" panose="020B0704020202020204"/>
                <a:cs typeface="Arial" panose="020B0704020202020204"/>
                <a:sym typeface="Arial" panose="020B0704020202020204"/>
              </a:endParaRPr>
            </a:p>
          </p:txBody>
        </p:sp>
        <p:grpSp>
          <p:nvGrpSpPr>
            <p:cNvPr id="135" name="Google Shape;135;g28bcd2c35e0_0_2"/>
            <p:cNvGrpSpPr/>
            <p:nvPr/>
          </p:nvGrpSpPr>
          <p:grpSpPr>
            <a:xfrm>
              <a:off x="472141" y="2248321"/>
              <a:ext cx="2069409" cy="1423812"/>
              <a:chOff x="472141" y="2248321"/>
              <a:chExt cx="2069409" cy="1423812"/>
            </a:xfrm>
          </p:grpSpPr>
          <p:sp>
            <p:nvSpPr>
              <p:cNvPr id="136" name="Google Shape;136;g28bcd2c35e0_0_2"/>
              <p:cNvSpPr txBox="1"/>
              <p:nvPr/>
            </p:nvSpPr>
            <p:spPr>
              <a:xfrm>
                <a:off x="472141" y="2248321"/>
                <a:ext cx="2069400" cy="441300"/>
              </a:xfrm>
              <a:prstGeom prst="rect">
                <a:avLst/>
              </a:prstGeom>
              <a:noFill/>
              <a:ln>
                <a:noFill/>
              </a:ln>
            </p:spPr>
            <p:txBody>
              <a:bodyPr spcFirstLastPara="1" wrap="square" lIns="121900" tIns="121900" rIns="121900" bIns="121900" anchor="b" anchorCtr="0">
                <a:noAutofit/>
              </a:bodyPr>
              <a:lstStyle/>
              <a:p>
                <a:pPr marL="0" marR="0" lvl="0" indent="0" algn="l" rtl="0">
                  <a:lnSpc>
                    <a:spcPct val="100000"/>
                  </a:lnSpc>
                  <a:spcBef>
                    <a:spcPts val="0"/>
                  </a:spcBef>
                  <a:spcAft>
                    <a:spcPts val="0"/>
                  </a:spcAft>
                  <a:buClr>
                    <a:srgbClr val="000000"/>
                  </a:buClr>
                  <a:buSzPts val="1200"/>
                  <a:buFont typeface="Arial" panose="020B0704020202020204"/>
                  <a:buNone/>
                </a:pPr>
                <a:r>
                  <a:rPr lang="en-GB" sz="2400" b="1">
                    <a:solidFill>
                      <a:schemeClr val="dk1"/>
                    </a:solidFill>
                    <a:latin typeface="Poppins"/>
                    <a:ea typeface="Poppins"/>
                    <a:cs typeface="Poppins"/>
                    <a:sym typeface="Poppins"/>
                  </a:rPr>
                  <a:t>Llama</a:t>
                </a:r>
                <a:r>
                  <a:rPr lang="en-US" altLang="en-GB" sz="2400" b="1">
                    <a:solidFill>
                      <a:schemeClr val="dk1"/>
                    </a:solidFill>
                    <a:latin typeface="Poppins"/>
                    <a:ea typeface="Poppins"/>
                    <a:cs typeface="Poppins"/>
                    <a:sym typeface="Poppins"/>
                  </a:rPr>
                  <a:t> 2</a:t>
                </a:r>
                <a:r>
                  <a:rPr lang="en-GB" sz="2400" b="1">
                    <a:solidFill>
                      <a:schemeClr val="dk1"/>
                    </a:solidFill>
                    <a:latin typeface="Poppins"/>
                    <a:ea typeface="Poppins"/>
                    <a:cs typeface="Poppins"/>
                    <a:sym typeface="Poppins"/>
                  </a:rPr>
                  <a:t> 70B</a:t>
                </a:r>
                <a:endParaRPr sz="1865" b="1" i="0" u="none" strike="noStrike" cap="none">
                  <a:solidFill>
                    <a:schemeClr val="dk1"/>
                  </a:solidFill>
                  <a:latin typeface="Poppins"/>
                  <a:ea typeface="Poppins"/>
                  <a:cs typeface="Poppins"/>
                  <a:sym typeface="Poppins"/>
                </a:endParaRPr>
              </a:p>
            </p:txBody>
          </p:sp>
          <p:sp>
            <p:nvSpPr>
              <p:cNvPr id="137" name="Google Shape;137;g28bcd2c35e0_0_2"/>
              <p:cNvSpPr txBox="1"/>
              <p:nvPr/>
            </p:nvSpPr>
            <p:spPr>
              <a:xfrm>
                <a:off x="472150" y="2602325"/>
                <a:ext cx="2069400" cy="1069808"/>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950"/>
                  <a:buFont typeface="Arial" panose="020B0704020202020204"/>
                  <a:buNone/>
                </a:pPr>
                <a:r>
                  <a:rPr lang="en-GB" sz="6400">
                    <a:solidFill>
                      <a:schemeClr val="dk1"/>
                    </a:solidFill>
                    <a:latin typeface="Poppins"/>
                    <a:ea typeface="Poppins"/>
                    <a:cs typeface="Poppins"/>
                    <a:sym typeface="Poppins"/>
                  </a:rPr>
                  <a:t>81.7%</a:t>
                </a:r>
                <a:endParaRPr sz="6400" b="1" i="0" u="none" strike="noStrike" cap="none">
                  <a:solidFill>
                    <a:schemeClr val="dk1"/>
                  </a:solidFill>
                  <a:latin typeface="Poppins"/>
                  <a:ea typeface="Poppins"/>
                  <a:cs typeface="Poppins"/>
                  <a:sym typeface="Poppins"/>
                </a:endParaRPr>
              </a:p>
            </p:txBody>
          </p:sp>
        </p:grpSp>
      </p:grpSp>
      <p:sp>
        <p:nvSpPr>
          <p:cNvPr id="138" name="Google Shape;138;g28bcd2c35e0_0_2"/>
          <p:cNvSpPr txBox="1"/>
          <p:nvPr/>
        </p:nvSpPr>
        <p:spPr>
          <a:xfrm>
            <a:off x="1222375" y="5506720"/>
            <a:ext cx="9823450" cy="736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065">
                <a:latin typeface="Poppins"/>
                <a:ea typeface="Poppins"/>
                <a:cs typeface="Poppins"/>
                <a:sym typeface="Poppins"/>
              </a:rPr>
              <a:t>https://www.anyscale.com/blog/llama-2-is-about-as-factually-accurate-as-gpt-4-for-summaries-and-is-30x-cheaper</a:t>
            </a:r>
            <a:endParaRPr sz="1065">
              <a:latin typeface="Poppins"/>
              <a:ea typeface="Poppins"/>
              <a:cs typeface="Poppins"/>
              <a:sym typeface="Poppins"/>
            </a:endParaRPr>
          </a:p>
        </p:txBody>
      </p:sp>
      <p:sp>
        <p:nvSpPr>
          <p:cNvPr id="139" name="Google Shape;139;g28bcd2c35e0_0_2"/>
          <p:cNvSpPr txBox="1"/>
          <p:nvPr>
            <p:ph type="body" idx="4294967295"/>
          </p:nvPr>
        </p:nvSpPr>
        <p:spPr>
          <a:xfrm>
            <a:off x="0" y="1634490"/>
            <a:ext cx="11361420" cy="737235"/>
          </a:xfrm>
          <a:prstGeom prst="rect">
            <a:avLst/>
          </a:prstGeom>
          <a:noFill/>
          <a:ln>
            <a:noFill/>
          </a:ln>
        </p:spPr>
        <p:txBody>
          <a:bodyPr spcFirstLastPara="1" wrap="square" lIns="121900" tIns="121900" rIns="121900" bIns="121900" anchor="t" anchorCtr="0">
            <a:spAutoFit/>
          </a:bodyPr>
          <a:lstStyle/>
          <a:p>
            <a:pPr marL="457200" lvl="0" indent="-342900" algn="l" rtl="0">
              <a:lnSpc>
                <a:spcPct val="115000"/>
              </a:lnSpc>
              <a:spcBef>
                <a:spcPts val="0"/>
              </a:spcBef>
              <a:spcAft>
                <a:spcPts val="0"/>
              </a:spcAft>
              <a:buSzPts val="1800"/>
              <a:buChar char="→"/>
            </a:pPr>
            <a:r>
              <a:rPr lang="en-US" altLang="en-GB"/>
              <a:t>Test: News report summarization</a:t>
            </a:r>
            <a:endParaRPr lang="en-US" alt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99" name="Shape 99"/>
        <p:cNvGrpSpPr/>
        <p:nvPr/>
      </p:nvGrpSpPr>
      <p:grpSpPr>
        <a:xfrm>
          <a:off x="0" y="0"/>
          <a:ext cx="0" cy="0"/>
          <a:chOff x="0" y="0"/>
          <a:chExt cx="0" cy="0"/>
        </a:xfrm>
      </p:grpSpPr>
      <p:sp>
        <p:nvSpPr>
          <p:cNvPr id="100" name="Google Shape;100;g27ea5e6cc88_1_0"/>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grpSp>
        <p:nvGrpSpPr>
          <p:cNvPr id="101" name="Google Shape;101;g27ea5e6cc88_1_0"/>
          <p:cNvGrpSpPr/>
          <p:nvPr/>
        </p:nvGrpSpPr>
        <p:grpSpPr>
          <a:xfrm>
            <a:off x="935600" y="1958067"/>
            <a:ext cx="3316987" cy="3346099"/>
            <a:chOff x="401959" y="2037685"/>
            <a:chExt cx="2248500" cy="2075400"/>
          </a:xfrm>
        </p:grpSpPr>
        <p:sp>
          <p:nvSpPr>
            <p:cNvPr id="102" name="Google Shape;102;g27ea5e6cc88_1_0"/>
            <p:cNvSpPr/>
            <p:nvPr/>
          </p:nvSpPr>
          <p:spPr>
            <a:xfrm>
              <a:off x="401959" y="2037685"/>
              <a:ext cx="2248500" cy="2075400"/>
            </a:xfrm>
            <a:prstGeom prst="snip1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704020202020204"/>
                <a:buNone/>
              </a:pPr>
              <a:endParaRPr sz="1865" b="0" i="0" u="none" strike="noStrike" cap="none">
                <a:solidFill>
                  <a:srgbClr val="000000"/>
                </a:solidFill>
                <a:latin typeface="Arial" panose="020B0704020202020204"/>
                <a:ea typeface="Arial" panose="020B0704020202020204"/>
                <a:cs typeface="Arial" panose="020B0704020202020204"/>
                <a:sym typeface="Arial" panose="020B0704020202020204"/>
              </a:endParaRPr>
            </a:p>
          </p:txBody>
        </p:sp>
        <p:grpSp>
          <p:nvGrpSpPr>
            <p:cNvPr id="103" name="Google Shape;103;g27ea5e6cc88_1_0"/>
            <p:cNvGrpSpPr/>
            <p:nvPr/>
          </p:nvGrpSpPr>
          <p:grpSpPr>
            <a:xfrm>
              <a:off x="472141" y="2248321"/>
              <a:ext cx="2069409" cy="1807695"/>
              <a:chOff x="472141" y="2248321"/>
              <a:chExt cx="2069409" cy="1807695"/>
            </a:xfrm>
          </p:grpSpPr>
          <p:sp>
            <p:nvSpPr>
              <p:cNvPr id="104" name="Google Shape;104;g27ea5e6cc88_1_0"/>
              <p:cNvSpPr txBox="1"/>
              <p:nvPr/>
            </p:nvSpPr>
            <p:spPr>
              <a:xfrm>
                <a:off x="472141" y="2248321"/>
                <a:ext cx="2069400" cy="441300"/>
              </a:xfrm>
              <a:prstGeom prst="rect">
                <a:avLst/>
              </a:prstGeom>
              <a:noFill/>
              <a:ln>
                <a:noFill/>
              </a:ln>
            </p:spPr>
            <p:txBody>
              <a:bodyPr spcFirstLastPara="1" wrap="square" lIns="121900" tIns="121900" rIns="121900" bIns="121900" anchor="b" anchorCtr="0">
                <a:noAutofit/>
              </a:bodyPr>
              <a:lstStyle/>
              <a:p>
                <a:pPr marL="0" marR="0" lvl="0" indent="0" algn="l" rtl="0">
                  <a:lnSpc>
                    <a:spcPct val="100000"/>
                  </a:lnSpc>
                  <a:spcBef>
                    <a:spcPts val="0"/>
                  </a:spcBef>
                  <a:spcAft>
                    <a:spcPts val="0"/>
                  </a:spcAft>
                  <a:buClr>
                    <a:srgbClr val="000000"/>
                  </a:buClr>
                  <a:buSzPts val="1200"/>
                  <a:buFont typeface="Arial" panose="020B0704020202020204"/>
                  <a:buNone/>
                </a:pPr>
                <a:r>
                  <a:rPr lang="en-US" altLang="en-GB" sz="2400" b="1">
                    <a:solidFill>
                      <a:schemeClr val="dk1"/>
                    </a:solidFill>
                    <a:latin typeface="Poppins"/>
                    <a:ea typeface="Poppins"/>
                    <a:cs typeface="Poppins"/>
                    <a:sym typeface="Poppins"/>
                  </a:rPr>
                  <a:t>Customizability</a:t>
                </a:r>
                <a:endParaRPr lang="en-US" altLang="en-GB" sz="2400" b="1" i="0" u="none" strike="noStrike" cap="none">
                  <a:solidFill>
                    <a:schemeClr val="dk1"/>
                  </a:solidFill>
                  <a:latin typeface="Poppins"/>
                  <a:ea typeface="Poppins"/>
                  <a:cs typeface="Poppins"/>
                  <a:sym typeface="Poppins"/>
                </a:endParaRPr>
              </a:p>
            </p:txBody>
          </p:sp>
          <p:sp>
            <p:nvSpPr>
              <p:cNvPr id="105" name="Google Shape;105;g27ea5e6cc88_1_0"/>
              <p:cNvSpPr txBox="1"/>
              <p:nvPr/>
            </p:nvSpPr>
            <p:spPr>
              <a:xfrm>
                <a:off x="472150" y="2602325"/>
                <a:ext cx="2069400" cy="1453691"/>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950"/>
                  <a:buFont typeface="Arial" panose="020B0704020202020204"/>
                  <a:buNone/>
                </a:pPr>
                <a:r>
                  <a:rPr lang="en-US" altLang="en-GB" sz="1265" b="1" i="0" u="none" strike="noStrike" cap="none">
                    <a:solidFill>
                      <a:schemeClr val="dk1"/>
                    </a:solidFill>
                    <a:latin typeface="Poppins"/>
                    <a:ea typeface="Poppins"/>
                    <a:cs typeface="Poppins"/>
                    <a:sym typeface="Poppins"/>
                  </a:rPr>
                  <a:t>Fine-tune with your own dataset for improved form and accuracy at a low cost</a:t>
                </a:r>
                <a:endParaRPr lang="en-US" altLang="en-GB" sz="1265" b="1" i="0" u="none" strike="noStrike" cap="none">
                  <a:solidFill>
                    <a:schemeClr val="dk1"/>
                  </a:solidFill>
                  <a:latin typeface="Poppins"/>
                  <a:ea typeface="Poppins"/>
                  <a:cs typeface="Poppins"/>
                  <a:sym typeface="Poppins"/>
                </a:endParaRPr>
              </a:p>
            </p:txBody>
          </p:sp>
        </p:grpSp>
      </p:grpSp>
      <p:sp>
        <p:nvSpPr>
          <p:cNvPr id="106" name="Google Shape;106;g27ea5e6cc88_1_0"/>
          <p:cNvSpPr txBox="1"/>
          <p:nvPr>
            <p:ph type="title"/>
          </p:nvPr>
        </p:nvSpPr>
        <p:spPr>
          <a:xfrm>
            <a:off x="608965" y="365125"/>
            <a:ext cx="10744835" cy="132588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US" altLang="en-GB"/>
              <a:t>What Open Source LLMs Have to Offer</a:t>
            </a:r>
            <a:endParaRPr lang="en-GB"/>
          </a:p>
        </p:txBody>
      </p:sp>
      <p:grpSp>
        <p:nvGrpSpPr>
          <p:cNvPr id="107" name="Google Shape;107;g27ea5e6cc88_1_0"/>
          <p:cNvGrpSpPr/>
          <p:nvPr/>
        </p:nvGrpSpPr>
        <p:grpSpPr>
          <a:xfrm>
            <a:off x="4538251" y="1958067"/>
            <a:ext cx="3316987" cy="3346099"/>
            <a:chOff x="401959" y="2037685"/>
            <a:chExt cx="2248500" cy="2075400"/>
          </a:xfrm>
        </p:grpSpPr>
        <p:sp>
          <p:nvSpPr>
            <p:cNvPr id="108" name="Google Shape;108;g27ea5e6cc88_1_0"/>
            <p:cNvSpPr/>
            <p:nvPr/>
          </p:nvSpPr>
          <p:spPr>
            <a:xfrm>
              <a:off x="401959" y="2037685"/>
              <a:ext cx="2248500" cy="2075400"/>
            </a:xfrm>
            <a:prstGeom prst="snip1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704020202020204"/>
                <a:buNone/>
              </a:pPr>
              <a:endParaRPr sz="1865" b="0" i="0" u="none" strike="noStrike" cap="none">
                <a:solidFill>
                  <a:srgbClr val="000000"/>
                </a:solidFill>
                <a:latin typeface="Arial" panose="020B0704020202020204"/>
                <a:ea typeface="Arial" panose="020B0704020202020204"/>
                <a:cs typeface="Arial" panose="020B0704020202020204"/>
                <a:sym typeface="Arial" panose="020B0704020202020204"/>
              </a:endParaRPr>
            </a:p>
          </p:txBody>
        </p:sp>
        <p:grpSp>
          <p:nvGrpSpPr>
            <p:cNvPr id="109" name="Google Shape;109;g27ea5e6cc88_1_0"/>
            <p:cNvGrpSpPr/>
            <p:nvPr/>
          </p:nvGrpSpPr>
          <p:grpSpPr>
            <a:xfrm>
              <a:off x="472141" y="2248321"/>
              <a:ext cx="2069409" cy="1511665"/>
              <a:chOff x="472141" y="2248321"/>
              <a:chExt cx="2069409" cy="1511665"/>
            </a:xfrm>
          </p:grpSpPr>
          <p:sp>
            <p:nvSpPr>
              <p:cNvPr id="110" name="Google Shape;110;g27ea5e6cc88_1_0"/>
              <p:cNvSpPr txBox="1"/>
              <p:nvPr/>
            </p:nvSpPr>
            <p:spPr>
              <a:xfrm>
                <a:off x="472141" y="2248321"/>
                <a:ext cx="2069400" cy="441300"/>
              </a:xfrm>
              <a:prstGeom prst="rect">
                <a:avLst/>
              </a:prstGeom>
              <a:noFill/>
              <a:ln>
                <a:noFill/>
              </a:ln>
            </p:spPr>
            <p:txBody>
              <a:bodyPr spcFirstLastPara="1" wrap="square" lIns="121900" tIns="121900" rIns="121900" bIns="121900" anchor="b" anchorCtr="0">
                <a:noAutofit/>
              </a:bodyPr>
              <a:lstStyle/>
              <a:p>
                <a:pPr marL="0" marR="0" lvl="0" indent="0" algn="l" rtl="0">
                  <a:lnSpc>
                    <a:spcPct val="100000"/>
                  </a:lnSpc>
                  <a:spcBef>
                    <a:spcPts val="0"/>
                  </a:spcBef>
                  <a:spcAft>
                    <a:spcPts val="0"/>
                  </a:spcAft>
                  <a:buClr>
                    <a:srgbClr val="000000"/>
                  </a:buClr>
                  <a:buSzPts val="1200"/>
                  <a:buFont typeface="Arial" panose="020B0704020202020204"/>
                  <a:buNone/>
                </a:pPr>
                <a:r>
                  <a:rPr lang="en-US" sz="1865" b="1" i="0" u="none" strike="noStrike" cap="none">
                    <a:solidFill>
                      <a:schemeClr val="dk1"/>
                    </a:solidFill>
                    <a:latin typeface="Poppins"/>
                    <a:ea typeface="Poppins"/>
                    <a:cs typeface="Poppins"/>
                    <a:sym typeface="Poppins"/>
                  </a:rPr>
                  <a:t>Data Privacy</a:t>
                </a:r>
                <a:endParaRPr lang="en-US" sz="1865" b="1" i="0" u="none" strike="noStrike" cap="none">
                  <a:solidFill>
                    <a:schemeClr val="dk1"/>
                  </a:solidFill>
                  <a:latin typeface="Poppins"/>
                  <a:ea typeface="Poppins"/>
                  <a:cs typeface="Poppins"/>
                  <a:sym typeface="Poppins"/>
                </a:endParaRPr>
              </a:p>
            </p:txBody>
          </p:sp>
          <p:sp>
            <p:nvSpPr>
              <p:cNvPr id="111" name="Google Shape;111;g27ea5e6cc88_1_0"/>
              <p:cNvSpPr txBox="1"/>
              <p:nvPr/>
            </p:nvSpPr>
            <p:spPr>
              <a:xfrm>
                <a:off x="472150" y="2602325"/>
                <a:ext cx="2069400" cy="1157661"/>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950"/>
                  <a:buFont typeface="Arial" panose="020B0704020202020204"/>
                  <a:buNone/>
                </a:pPr>
                <a:r>
                  <a:rPr lang="en-US" altLang="en-GB" sz="1265">
                    <a:solidFill>
                      <a:schemeClr val="dk1"/>
                    </a:solidFill>
                    <a:latin typeface="Poppins"/>
                    <a:ea typeface="Poppins"/>
                    <a:cs typeface="Poppins"/>
                    <a:sym typeface="Poppins"/>
                  </a:rPr>
                  <a:t>Deploy within your own private cloud knowing data will never leave your network boundaries or be used in training LLMs.</a:t>
                </a:r>
                <a:endParaRPr lang="en-US" altLang="en-GB" sz="1265" b="1" i="0" u="none" strike="noStrike" cap="none">
                  <a:solidFill>
                    <a:schemeClr val="dk1"/>
                  </a:solidFill>
                  <a:latin typeface="Poppins"/>
                  <a:ea typeface="Poppins"/>
                  <a:cs typeface="Poppins"/>
                  <a:sym typeface="Poppins"/>
                </a:endParaRPr>
              </a:p>
            </p:txBody>
          </p:sp>
        </p:grpSp>
      </p:grpSp>
      <p:grpSp>
        <p:nvGrpSpPr>
          <p:cNvPr id="112" name="Google Shape;112;g27ea5e6cc88_1_0"/>
          <p:cNvGrpSpPr/>
          <p:nvPr/>
        </p:nvGrpSpPr>
        <p:grpSpPr>
          <a:xfrm>
            <a:off x="8140900" y="1958067"/>
            <a:ext cx="3316987" cy="3346099"/>
            <a:chOff x="401959" y="2037685"/>
            <a:chExt cx="2248500" cy="2075400"/>
          </a:xfrm>
        </p:grpSpPr>
        <p:sp>
          <p:nvSpPr>
            <p:cNvPr id="113" name="Google Shape;113;g27ea5e6cc88_1_0"/>
            <p:cNvSpPr/>
            <p:nvPr/>
          </p:nvSpPr>
          <p:spPr>
            <a:xfrm>
              <a:off x="401959" y="2037685"/>
              <a:ext cx="2248500" cy="2075400"/>
            </a:xfrm>
            <a:prstGeom prst="snip1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704020202020204"/>
                <a:buNone/>
              </a:pPr>
              <a:endParaRPr sz="1865" b="0" i="0" u="none" strike="noStrike" cap="none">
                <a:solidFill>
                  <a:srgbClr val="000000"/>
                </a:solidFill>
                <a:latin typeface="Arial" panose="020B0704020202020204"/>
                <a:ea typeface="Arial" panose="020B0704020202020204"/>
                <a:cs typeface="Arial" panose="020B0704020202020204"/>
                <a:sym typeface="Arial" panose="020B0704020202020204"/>
              </a:endParaRPr>
            </a:p>
          </p:txBody>
        </p:sp>
        <p:grpSp>
          <p:nvGrpSpPr>
            <p:cNvPr id="114" name="Google Shape;114;g27ea5e6cc88_1_0"/>
            <p:cNvGrpSpPr/>
            <p:nvPr/>
          </p:nvGrpSpPr>
          <p:grpSpPr>
            <a:xfrm>
              <a:off x="472141" y="2248321"/>
              <a:ext cx="2069409" cy="1060974"/>
              <a:chOff x="472141" y="2248321"/>
              <a:chExt cx="2069409" cy="1060974"/>
            </a:xfrm>
          </p:grpSpPr>
          <p:sp>
            <p:nvSpPr>
              <p:cNvPr id="115" name="Google Shape;115;g27ea5e6cc88_1_0"/>
              <p:cNvSpPr txBox="1"/>
              <p:nvPr/>
            </p:nvSpPr>
            <p:spPr>
              <a:xfrm>
                <a:off x="472141" y="2248321"/>
                <a:ext cx="2069400" cy="441300"/>
              </a:xfrm>
              <a:prstGeom prst="rect">
                <a:avLst/>
              </a:prstGeom>
              <a:noFill/>
              <a:ln>
                <a:noFill/>
              </a:ln>
            </p:spPr>
            <p:txBody>
              <a:bodyPr spcFirstLastPara="1" wrap="square" lIns="121900" tIns="121900" rIns="121900" bIns="121900" anchor="b" anchorCtr="0">
                <a:noAutofit/>
              </a:bodyPr>
              <a:lstStyle/>
              <a:p>
                <a:pPr marL="0" marR="0" lvl="0" indent="0" algn="l" rtl="0">
                  <a:lnSpc>
                    <a:spcPct val="100000"/>
                  </a:lnSpc>
                  <a:spcBef>
                    <a:spcPts val="0"/>
                  </a:spcBef>
                  <a:spcAft>
                    <a:spcPts val="0"/>
                  </a:spcAft>
                  <a:buClr>
                    <a:srgbClr val="000000"/>
                  </a:buClr>
                  <a:buSzPts val="1200"/>
                  <a:buFont typeface="Arial" panose="020B0704020202020204"/>
                  <a:buNone/>
                </a:pPr>
                <a:r>
                  <a:rPr lang="en-US" sz="1865" b="1" i="0" u="none" strike="noStrike" cap="none">
                    <a:solidFill>
                      <a:schemeClr val="dk1"/>
                    </a:solidFill>
                    <a:latin typeface="Poppins"/>
                    <a:ea typeface="Poppins"/>
                    <a:cs typeface="Poppins"/>
                    <a:sym typeface="Poppins"/>
                  </a:rPr>
                  <a:t>Cost Efficiency</a:t>
                </a:r>
                <a:endParaRPr lang="en-US" sz="1865" b="1" i="0" u="none" strike="noStrike" cap="none">
                  <a:solidFill>
                    <a:schemeClr val="dk1"/>
                  </a:solidFill>
                  <a:latin typeface="Poppins"/>
                  <a:ea typeface="Poppins"/>
                  <a:cs typeface="Poppins"/>
                  <a:sym typeface="Poppins"/>
                </a:endParaRPr>
              </a:p>
            </p:txBody>
          </p:sp>
          <p:sp>
            <p:nvSpPr>
              <p:cNvPr id="116" name="Google Shape;116;g27ea5e6cc88_1_0"/>
              <p:cNvSpPr txBox="1"/>
              <p:nvPr/>
            </p:nvSpPr>
            <p:spPr>
              <a:xfrm>
                <a:off x="472150" y="2602325"/>
                <a:ext cx="2069400" cy="706970"/>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950"/>
                  <a:buFont typeface="Arial" panose="020B0704020202020204"/>
                  <a:buNone/>
                </a:pPr>
                <a:r>
                  <a:rPr lang="en-US" altLang="en-GB" sz="1265" b="1" i="0" u="none" strike="noStrike" cap="none">
                    <a:solidFill>
                      <a:schemeClr val="dk1"/>
                    </a:solidFill>
                    <a:latin typeface="Poppins"/>
                    <a:ea typeface="Poppins"/>
                    <a:cs typeface="Poppins"/>
                    <a:sym typeface="Poppins"/>
                  </a:rPr>
                  <a:t>Pay for compute time instead of tokens. Leverage smaller but more specialized models for domain specific tasks.</a:t>
                </a:r>
                <a:endParaRPr lang="en-US" altLang="en-GB" sz="1265" b="1" i="0" u="none" strike="noStrike" cap="none">
                  <a:solidFill>
                    <a:schemeClr val="dk1"/>
                  </a:solidFill>
                  <a:latin typeface="Poppins"/>
                  <a:ea typeface="Poppins"/>
                  <a:cs typeface="Poppins"/>
                  <a:sym typeface="Poppins"/>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43" name="Shape 143"/>
        <p:cNvGrpSpPr/>
        <p:nvPr/>
      </p:nvGrpSpPr>
      <p:grpSpPr>
        <a:xfrm>
          <a:off x="0" y="0"/>
          <a:ext cx="0" cy="0"/>
          <a:chOff x="0" y="0"/>
          <a:chExt cx="0" cy="0"/>
        </a:xfrm>
      </p:grpSpPr>
      <p:sp>
        <p:nvSpPr>
          <p:cNvPr id="144" name="Google Shape;144;g27cb5e2242e_0_18"/>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t>Customizability</a:t>
            </a:r>
            <a:r>
              <a:rPr lang="en-US" altLang="en-GB"/>
              <a:t>: Domain Specific Model Refinement</a:t>
            </a:r>
            <a:endParaRPr lang="en-US" altLang="en-GB"/>
          </a:p>
        </p:txBody>
      </p:sp>
      <p:sp>
        <p:nvSpPr>
          <p:cNvPr id="145" name="Google Shape;145;g27cb5e2242e_0_18"/>
          <p:cNvSpPr txBox="1"/>
          <p:nvPr>
            <p:ph type="body" idx="4294967295"/>
          </p:nvPr>
        </p:nvSpPr>
        <p:spPr>
          <a:xfrm>
            <a:off x="0" y="1883410"/>
            <a:ext cx="11045190" cy="3566160"/>
          </a:xfrm>
          <a:prstGeom prst="rect">
            <a:avLst/>
          </a:prstGeom>
          <a:noFill/>
          <a:ln>
            <a:noFill/>
          </a:ln>
        </p:spPr>
        <p:txBody>
          <a:bodyPr spcFirstLastPara="1" wrap="square" lIns="121900" tIns="121900" rIns="121900" bIns="121900" anchor="t" anchorCtr="0">
            <a:spAutoFit/>
          </a:bodyPr>
          <a:lstStyle/>
          <a:p>
            <a:pPr marL="457200" lvl="0" indent="-342900" algn="l" rtl="0">
              <a:lnSpc>
                <a:spcPct val="115000"/>
              </a:lnSpc>
              <a:spcBef>
                <a:spcPts val="0"/>
              </a:spcBef>
              <a:spcAft>
                <a:spcPts val="0"/>
              </a:spcAft>
              <a:buSzPts val="1800"/>
              <a:buChar char="→"/>
            </a:pPr>
            <a:r>
              <a:rPr lang="en-US" altLang="en-GB"/>
              <a:t>Solve specific problems through fine-tuning</a:t>
            </a:r>
            <a:endParaRPr lang="en-GB"/>
          </a:p>
          <a:p>
            <a:pPr marL="914400" lvl="1" indent="-317500" algn="l" rtl="0">
              <a:lnSpc>
                <a:spcPct val="115000"/>
              </a:lnSpc>
              <a:spcBef>
                <a:spcPts val="0"/>
              </a:spcBef>
              <a:spcAft>
                <a:spcPts val="0"/>
              </a:spcAft>
              <a:buSzPts val="1400"/>
              <a:buChar char="+"/>
            </a:pPr>
            <a:r>
              <a:rPr lang="en-US" altLang="en-GB"/>
              <a:t>Full Parameter</a:t>
            </a:r>
            <a:endParaRPr lang="en-GB"/>
          </a:p>
          <a:p>
            <a:pPr marL="914400" lvl="1" indent="-317500" algn="l" rtl="0">
              <a:lnSpc>
                <a:spcPct val="115000"/>
              </a:lnSpc>
              <a:spcBef>
                <a:spcPts val="0"/>
              </a:spcBef>
              <a:spcAft>
                <a:spcPts val="0"/>
              </a:spcAft>
              <a:buSzPts val="1400"/>
              <a:buChar char="+"/>
            </a:pPr>
            <a:r>
              <a:rPr lang="en-GB"/>
              <a:t>Low Rank Adaptation (LoRA)</a:t>
            </a:r>
            <a:r>
              <a:rPr lang="en-US" altLang="en-GB"/>
              <a:t> fine-tuning</a:t>
            </a:r>
            <a:endParaRPr lang="en-GB"/>
          </a:p>
          <a:p>
            <a:pPr marL="457200" lvl="0" indent="-342900" algn="l" rtl="0">
              <a:lnSpc>
                <a:spcPct val="115000"/>
              </a:lnSpc>
              <a:spcBef>
                <a:spcPts val="0"/>
              </a:spcBef>
              <a:spcAft>
                <a:spcPts val="0"/>
              </a:spcAft>
              <a:buSzPts val="1800"/>
              <a:buChar char="→"/>
            </a:pPr>
            <a:r>
              <a:rPr lang="en-US" altLang="en-GB"/>
              <a:t>Pre-trained fine-tuned models models available in public model hubs</a:t>
            </a:r>
            <a:endParaRPr lang="en-US" altLang="en-GB"/>
          </a:p>
          <a:p>
            <a:pPr marL="457200" lvl="0" indent="-342900" algn="l" rtl="0">
              <a:lnSpc>
                <a:spcPct val="115000"/>
              </a:lnSpc>
              <a:spcBef>
                <a:spcPts val="0"/>
              </a:spcBef>
              <a:spcAft>
                <a:spcPts val="0"/>
              </a:spcAft>
              <a:buSzPts val="1800"/>
              <a:buChar char="→"/>
            </a:pPr>
            <a:r>
              <a:rPr lang="en-US" altLang="en-GB"/>
              <a:t>Low reasoning tasks outperforms GPT-4 with small parameters</a:t>
            </a:r>
            <a:endParaRPr lang="en-GB"/>
          </a:p>
        </p:txBody>
      </p:sp>
      <p:sp>
        <p:nvSpPr>
          <p:cNvPr id="146" name="Google Shape;146;g27cb5e2242e_0_18"/>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50" name="Shape 150"/>
        <p:cNvGrpSpPr/>
        <p:nvPr/>
      </p:nvGrpSpPr>
      <p:grpSpPr>
        <a:xfrm>
          <a:off x="0" y="0"/>
          <a:ext cx="0" cy="0"/>
          <a:chOff x="0" y="0"/>
          <a:chExt cx="0" cy="0"/>
        </a:xfrm>
      </p:grpSpPr>
      <p:sp>
        <p:nvSpPr>
          <p:cNvPr id="151" name="Google Shape;151;g28bcd2c35e0_0_26"/>
          <p:cNvSpPr txBox="1"/>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GB"/>
              <a:t>Fine-tuning</a:t>
            </a:r>
            <a:endParaRPr lang="en-GB"/>
          </a:p>
        </p:txBody>
      </p:sp>
      <p:sp>
        <p:nvSpPr>
          <p:cNvPr id="152" name="Google Shape;152;g28bcd2c35e0_0_26"/>
          <p:cNvSpPr txBox="1"/>
          <p:nvPr>
            <p:ph type="sldNum" sz="quarter" idx="12"/>
          </p:nvPr>
        </p:nvSpPr>
        <p:spPr>
          <a:xfrm>
            <a:off x="8610600" y="6308725"/>
            <a:ext cx="2743200" cy="460375"/>
          </a:xfrm>
          <a:prstGeom prst="rect">
            <a:avLst/>
          </a:prstGeom>
          <a:noFill/>
          <a:ln>
            <a:noFill/>
          </a:ln>
        </p:spPr>
        <p:txBody>
          <a:bodyPr spcFirstLastPara="1" wrap="square" lIns="121900" tIns="121900" rIns="121900" bIns="121900" anchor="ctr" anchorCtr="0">
            <a:spAutoFit/>
          </a:bodyPr>
          <a:lstStyle/>
          <a:p>
            <a:pPr marL="0" lvl="0" indent="0" algn="r" rtl="0">
              <a:lnSpc>
                <a:spcPct val="100000"/>
              </a:lnSpc>
              <a:spcBef>
                <a:spcPts val="0"/>
              </a:spcBef>
              <a:spcAft>
                <a:spcPts val="0"/>
              </a:spcAft>
              <a:buSzPts val="800"/>
              <a:buNone/>
            </a:pPr>
            <a:fld id="{00000000-1234-1234-1234-123412341234}" type="slidenum">
              <a:rPr lang="en-GB" sz="1420"/>
            </a:fld>
            <a:endParaRPr lang="en-GB" sz="1420"/>
          </a:p>
        </p:txBody>
      </p:sp>
      <p:pic>
        <p:nvPicPr>
          <p:cNvPr id="153" name="Google Shape;153;g28bcd2c35e0_0_26"/>
          <p:cNvPicPr preferRelativeResize="0"/>
          <p:nvPr/>
        </p:nvPicPr>
        <p:blipFill rotWithShape="1">
          <a:blip r:embed="rId1"/>
          <a:srcRect/>
          <a:stretch>
            <a:fillRect/>
          </a:stretch>
        </p:blipFill>
        <p:spPr>
          <a:xfrm>
            <a:off x="2686319" y="1356567"/>
            <a:ext cx="6819369" cy="3895901"/>
          </a:xfrm>
          <a:prstGeom prst="rect">
            <a:avLst/>
          </a:prstGeom>
          <a:noFill/>
          <a:ln>
            <a:noFill/>
          </a:ln>
        </p:spPr>
      </p:pic>
      <p:sp>
        <p:nvSpPr>
          <p:cNvPr id="154" name="Google Shape;154;g28bcd2c35e0_0_26"/>
          <p:cNvSpPr txBox="1"/>
          <p:nvPr/>
        </p:nvSpPr>
        <p:spPr>
          <a:xfrm>
            <a:off x="957799" y="5817333"/>
            <a:ext cx="10276400" cy="431165"/>
          </a:xfrm>
          <a:prstGeom prst="rect">
            <a:avLst/>
          </a:prstGeom>
          <a:noFill/>
          <a:ln>
            <a:noFill/>
          </a:ln>
        </p:spPr>
        <p:txBody>
          <a:bodyPr spcFirstLastPara="1" wrap="square" lIns="121900" tIns="121900" rIns="121900" bIns="121900" anchor="t" anchorCtr="0">
            <a:spAutoFit/>
          </a:bodyPr>
          <a:lstStyle/>
          <a:p>
            <a:pPr marL="0" marR="0" lvl="0" indent="0" algn="ctr" rtl="0">
              <a:lnSpc>
                <a:spcPct val="115000"/>
              </a:lnSpc>
              <a:spcBef>
                <a:spcPts val="0"/>
              </a:spcBef>
              <a:spcAft>
                <a:spcPts val="1200"/>
              </a:spcAft>
              <a:buClr>
                <a:srgbClr val="000000"/>
              </a:buClr>
              <a:buSzPts val="800"/>
              <a:buFont typeface="Arial" panose="020B0704020202020204"/>
              <a:buNone/>
            </a:pPr>
            <a:r>
              <a:rPr lang="en-GB" sz="1065" b="0" i="0" u="none" strike="noStrike" cap="none">
                <a:solidFill>
                  <a:schemeClr val="tx1"/>
                </a:solidFill>
                <a:latin typeface="Poppins"/>
                <a:ea typeface="Poppins"/>
                <a:cs typeface="Poppins"/>
                <a:sym typeface="Poppins"/>
              </a:rPr>
              <a:t>https://www.anyscale.com/blog/fine-tuning-llms-lora-or-full-parameter-an-in-depth-analysis-with-llama-2</a:t>
            </a:r>
            <a:endParaRPr lang="en-GB" sz="1065" b="0" i="0" u="none" strike="noStrike" cap="none">
              <a:solidFill>
                <a:schemeClr val="tx1"/>
              </a:solidFill>
              <a:latin typeface="Poppins"/>
              <a:ea typeface="Poppins"/>
              <a:cs typeface="Poppins"/>
              <a:sym typeface="Poppins"/>
            </a:endParaRPr>
          </a:p>
        </p:txBody>
      </p:sp>
      <p:sp>
        <p:nvSpPr>
          <p:cNvPr id="155" name="Google Shape;155;g28bcd2c35e0_0_26"/>
          <p:cNvSpPr txBox="1"/>
          <p:nvPr>
            <p:ph type="body" idx="4294967295"/>
          </p:nvPr>
        </p:nvSpPr>
        <p:spPr>
          <a:xfrm>
            <a:off x="1128395" y="5252085"/>
            <a:ext cx="10424160" cy="63119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GB" sz="2200"/>
              <a:t>在低逻辑推理的需求下，fine-tune</a:t>
            </a:r>
            <a:r>
              <a:rPr lang="en-US" altLang="en-GB" sz="2200"/>
              <a:t> </a:t>
            </a:r>
            <a:r>
              <a:rPr lang="en-GB" sz="2200"/>
              <a:t>较小参数的模型，推理任务胜过</a:t>
            </a:r>
            <a:r>
              <a:rPr lang="en-US" altLang="en-GB" sz="2200"/>
              <a:t> </a:t>
            </a:r>
            <a:r>
              <a:rPr lang="en-GB" sz="2200"/>
              <a:t>GPT-4</a:t>
            </a:r>
            <a:endParaRPr lang="en-GB" sz="2200"/>
          </a:p>
        </p:txBody>
      </p:sp>
      <p:sp>
        <p:nvSpPr>
          <p:cNvPr id="2" name="Text Box 1"/>
          <p:cNvSpPr txBox="1"/>
          <p:nvPr/>
        </p:nvSpPr>
        <p:spPr>
          <a:xfrm>
            <a:off x="3048000" y="3244850"/>
            <a:ext cx="6096000" cy="368300"/>
          </a:xfrm>
          <a:prstGeom prst="rect">
            <a:avLst/>
          </a:prstGeom>
          <a:noFill/>
        </p:spPr>
        <p:txBody>
          <a:bodyPr wrap="square" rtlCol="0" anchor="t">
            <a:spAutoFit/>
          </a:bodyPr>
          <a:p>
            <a:r>
              <a:rPr lang="en-US"/>
              <a:t> </a:t>
            </a:r>
            <a:endParaRPr lang="en-US"/>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PP_MARK_KEY" val="37ef33ad-325e-480b-bfea-46684073dd51"/>
  <p:tag name="COMMONDATA" val="eyJoZGlkIjoiMDkwNTkxOTdiZTI0ZjBjMDA4M2Q0OGFmOTU0NDVlODMifQ=="/>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rouce Han">
      <a:majorFont>
        <a:latin typeface="Source Han Sans CN Bold"/>
        <a:ea typeface="Source Han Sans CN Bold"/>
        <a:cs typeface=""/>
      </a:majorFont>
      <a:minorFont>
        <a:latin typeface="Source Han Sans CN Normal"/>
        <a:ea typeface="Source Han Sans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5407</Words>
  <Application>WPS Presentation</Application>
  <PresentationFormat>Widescreen</PresentationFormat>
  <Paragraphs>333</Paragraphs>
  <Slides>35</Slides>
  <Notes>3</Notes>
  <HiddenSlides>0</HiddenSlides>
  <MMClips>0</MMClips>
  <ScaleCrop>false</ScaleCrop>
  <HeadingPairs>
    <vt:vector size="6" baseType="variant">
      <vt:variant>
        <vt:lpstr>已用的字体</vt:lpstr>
      </vt:variant>
      <vt:variant>
        <vt:i4>36</vt:i4>
      </vt:variant>
      <vt:variant>
        <vt:lpstr>主题</vt:lpstr>
      </vt:variant>
      <vt:variant>
        <vt:i4>1</vt:i4>
      </vt:variant>
      <vt:variant>
        <vt:lpstr>幻灯片标题</vt:lpstr>
      </vt:variant>
      <vt:variant>
        <vt:i4>35</vt:i4>
      </vt:variant>
    </vt:vector>
  </HeadingPairs>
  <TitlesOfParts>
    <vt:vector size="72" baseType="lpstr">
      <vt:lpstr>Arial</vt:lpstr>
      <vt:lpstr>宋体</vt:lpstr>
      <vt:lpstr>Wingdings</vt:lpstr>
      <vt:lpstr>思源黑体 CN Light</vt:lpstr>
      <vt:lpstr>黑体-简</vt:lpstr>
      <vt:lpstr>思源黑体 CN Bold</vt:lpstr>
      <vt:lpstr>思源黑体 CN Medium</vt:lpstr>
      <vt:lpstr>思源黑体 CN Bold</vt:lpstr>
      <vt:lpstr>Segoe UI</vt:lpstr>
      <vt:lpstr>苹方-简</vt:lpstr>
      <vt:lpstr>思源黑体 CN Medium</vt:lpstr>
      <vt:lpstr>Source Han Sans CN Normal</vt:lpstr>
      <vt:lpstr>冬青黑体简体中文</vt:lpstr>
      <vt:lpstr>黑体</vt:lpstr>
      <vt:lpstr>思源黑体 CN Heavy</vt:lpstr>
      <vt:lpstr>Arial</vt:lpstr>
      <vt:lpstr>Poppins</vt:lpstr>
      <vt:lpstr>Thonburi</vt:lpstr>
      <vt:lpstr>微软雅黑</vt:lpstr>
      <vt:lpstr>汉仪旗黑</vt:lpstr>
      <vt:lpstr>宋体</vt:lpstr>
      <vt:lpstr>Arial Unicode MS</vt:lpstr>
      <vt:lpstr>Source Han Sans CN Bold</vt:lpstr>
      <vt:lpstr>等线</vt:lpstr>
      <vt:lpstr>Raleway</vt:lpstr>
      <vt:lpstr>阿里巴巴普惠体 R</vt:lpstr>
      <vt:lpstr>Source Han Sans CN Normal</vt:lpstr>
      <vt:lpstr>Apple Color Emoji</vt:lpstr>
      <vt:lpstr>Calibri</vt:lpstr>
      <vt:lpstr>Helvetica Neue</vt:lpstr>
      <vt:lpstr>宋体-简</vt:lpstr>
      <vt:lpstr>Clarity City</vt:lpstr>
      <vt:lpstr>Tsukushi A Round Gothic Bold</vt:lpstr>
      <vt:lpstr>Tsukushi A Round Gothic Regular</vt:lpstr>
      <vt:lpstr>Sinhala MN</vt:lpstr>
      <vt:lpstr>Kokonor</vt:lpstr>
      <vt:lpstr>Office 主题​​</vt:lpstr>
      <vt:lpstr>开源工程化 LLM 的挑战与实践 Challenges and Practices in Open-Source LLM Engineering</vt:lpstr>
      <vt:lpstr>PowerPoint 演示文稿</vt:lpstr>
      <vt:lpstr>PowerPoint 演示文稿</vt:lpstr>
      <vt:lpstr>PowerPoint 演示文稿</vt:lpstr>
      <vt:lpstr>The Rise of Open Source LLMs like Llama 2</vt:lpstr>
      <vt:lpstr>LLama 2 Factuality</vt:lpstr>
      <vt:lpstr>What Open Source LLMs Have to Offer</vt:lpstr>
      <vt:lpstr>Customizability: Domain Specific Model Refinement</vt:lpstr>
      <vt:lpstr>Fine-tuning</vt:lpstr>
      <vt:lpstr>Data Privacy</vt:lpstr>
      <vt:lpstr>Cost Efficiency</vt:lpstr>
      <vt:lpstr>PowerPoint 演示文稿</vt:lpstr>
      <vt:lpstr>Challenges of Productionizing LLMs</vt:lpstr>
      <vt:lpstr>Challenges of Productionizing LLMs</vt:lpstr>
      <vt:lpstr>The Missing Link</vt:lpstr>
      <vt:lpstr>BentoML</vt:lpstr>
      <vt:lpstr>AI Application</vt:lpstr>
      <vt:lpstr>BentoML Architecture</vt:lpstr>
      <vt:lpstr>Bento Service</vt:lpstr>
      <vt:lpstr>Bento Service</vt:lpstr>
      <vt:lpstr>BentoML Build</vt:lpstr>
      <vt:lpstr>Push to Remote on BentoCloud</vt:lpstr>
      <vt:lpstr>OpenLLM</vt:lpstr>
      <vt:lpstr>Open Source LLMs</vt:lpstr>
      <vt:lpstr>OpenLLM</vt:lpstr>
      <vt:lpstr>PowerPoint 演示文稿</vt:lpstr>
      <vt:lpstr>Quantization</vt:lpstr>
      <vt:lpstr>Quantization</vt:lpstr>
      <vt:lpstr>Kernel Optimization</vt:lpstr>
      <vt:lpstr>Continuous Batching</vt:lpstr>
      <vt:lpstr>Continuous Batching</vt:lpstr>
      <vt:lpstr>Token Streaming</vt:lpstr>
      <vt:lpstr>Token Streaming</vt:lpstr>
      <vt:lpstr>Best Practices Baked-In</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第七届中国开源年会 通用PPT模板</dc:title>
  <dc:creator>Teatee Grace</dc:creator>
  <cp:lastModifiedBy>sherlock</cp:lastModifiedBy>
  <cp:revision>42</cp:revision>
  <dcterms:created xsi:type="dcterms:W3CDTF">2023-10-26T09:18:07Z</dcterms:created>
  <dcterms:modified xsi:type="dcterms:W3CDTF">2023-10-26T09:18:07Z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B81C800684436B7F65A23465F6F5D33F_43</vt:lpwstr>
  </property>
  <property fmtid="{D5CDD505-2E9C-101B-9397-08002B2CF9AE}" pid="3" name="KSOProductBuildVer">
    <vt:lpwstr>1033-6.2.2.8394</vt:lpwstr>
  </property>
</Properties>
</file>