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6F867-72BD-4544-8F6E-6DD9F615FBD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487C091-B4DC-4221-94B8-6E3411A9AD3C}">
      <dgm:prSet phldrT="[文本]"/>
      <dgm:spPr/>
      <dgm:t>
        <a:bodyPr/>
        <a:lstStyle/>
        <a:p>
          <a:r>
            <a:rPr lang="zh-CN" altLang="en-US" dirty="0"/>
            <a:t>开源人</a:t>
          </a:r>
          <a:endParaRPr lang="en-US" altLang="zh-CN" dirty="0"/>
        </a:p>
        <a:p>
          <a:r>
            <a:rPr lang="zh-CN" altLang="en-US" dirty="0"/>
            <a:t>投入的时间</a:t>
          </a:r>
        </a:p>
      </dgm:t>
    </dgm:pt>
    <dgm:pt modelId="{887C8CDF-D7D0-48BD-A2CB-B7AC331007FC}" type="parTrans" cxnId="{14468D68-67A7-48AF-8211-C87021AAA67E}">
      <dgm:prSet/>
      <dgm:spPr/>
      <dgm:t>
        <a:bodyPr/>
        <a:lstStyle/>
        <a:p>
          <a:endParaRPr lang="zh-CN" altLang="en-US"/>
        </a:p>
      </dgm:t>
    </dgm:pt>
    <dgm:pt modelId="{E0BB458A-3EE7-4BED-8202-162AE5872367}" type="sibTrans" cxnId="{14468D68-67A7-48AF-8211-C87021AAA67E}">
      <dgm:prSet/>
      <dgm:spPr/>
      <dgm:t>
        <a:bodyPr/>
        <a:lstStyle/>
        <a:p>
          <a:endParaRPr lang="zh-CN" altLang="en-US"/>
        </a:p>
      </dgm:t>
    </dgm:pt>
    <dgm:pt modelId="{5BCBD0BB-2EAF-47D0-8DDB-06F93310EFD6}">
      <dgm:prSet phldrT="[文本]"/>
      <dgm:spPr/>
      <dgm:t>
        <a:bodyPr/>
        <a:lstStyle/>
        <a:p>
          <a:r>
            <a:rPr lang="zh-CN" altLang="en-US" dirty="0"/>
            <a:t>数字知识</a:t>
          </a:r>
          <a:endParaRPr lang="en-US" altLang="zh-CN" dirty="0"/>
        </a:p>
        <a:p>
          <a:r>
            <a:rPr lang="zh-CN" altLang="en-US" dirty="0"/>
            <a:t>公地</a:t>
          </a:r>
        </a:p>
      </dgm:t>
    </dgm:pt>
    <dgm:pt modelId="{1F16C261-E2BE-46E0-AE6B-5D6C4D5174F6}" type="parTrans" cxnId="{C53C36A4-BF80-4A1A-BFC6-8E5D46956C52}">
      <dgm:prSet/>
      <dgm:spPr/>
      <dgm:t>
        <a:bodyPr/>
        <a:lstStyle/>
        <a:p>
          <a:endParaRPr lang="zh-CN" altLang="en-US"/>
        </a:p>
      </dgm:t>
    </dgm:pt>
    <dgm:pt modelId="{E11F81FF-0357-42D1-A727-EB92B7854617}" type="sibTrans" cxnId="{C53C36A4-BF80-4A1A-BFC6-8E5D46956C52}">
      <dgm:prSet/>
      <dgm:spPr/>
      <dgm:t>
        <a:bodyPr/>
        <a:lstStyle/>
        <a:p>
          <a:endParaRPr lang="zh-CN" altLang="en-US"/>
        </a:p>
      </dgm:t>
    </dgm:pt>
    <dgm:pt modelId="{70211F4C-B070-4D3E-9F90-78286686DE75}">
      <dgm:prSet phldrT="[文本]"/>
      <dgm:spPr/>
      <dgm:t>
        <a:bodyPr/>
        <a:lstStyle/>
        <a:p>
          <a:r>
            <a:rPr lang="zh-CN" altLang="en-US" dirty="0"/>
            <a:t>为全世界</a:t>
          </a:r>
          <a:endParaRPr lang="en-US" altLang="zh-CN" dirty="0"/>
        </a:p>
        <a:p>
          <a:r>
            <a:rPr lang="zh-CN" altLang="en-US" dirty="0"/>
            <a:t>节约的时间</a:t>
          </a:r>
        </a:p>
      </dgm:t>
    </dgm:pt>
    <dgm:pt modelId="{D305A378-8938-4C42-AB85-E4E914FF6423}" type="parTrans" cxnId="{09CC93F5-7D91-4448-A22A-CC56FBDBDC66}">
      <dgm:prSet/>
      <dgm:spPr/>
      <dgm:t>
        <a:bodyPr/>
        <a:lstStyle/>
        <a:p>
          <a:endParaRPr lang="zh-CN" altLang="en-US"/>
        </a:p>
      </dgm:t>
    </dgm:pt>
    <dgm:pt modelId="{8B678086-3CF4-47E2-87F5-C877EA81CF67}" type="sibTrans" cxnId="{09CC93F5-7D91-4448-A22A-CC56FBDBDC66}">
      <dgm:prSet/>
      <dgm:spPr/>
      <dgm:t>
        <a:bodyPr/>
        <a:lstStyle/>
        <a:p>
          <a:endParaRPr lang="zh-CN" altLang="en-US"/>
        </a:p>
      </dgm:t>
    </dgm:pt>
    <dgm:pt modelId="{424A31B3-8A79-4764-94E9-13D1055ABA89}" type="pres">
      <dgm:prSet presAssocID="{1C16F867-72BD-4544-8F6E-6DD9F615FBD2}" presName="Name0" presStyleCnt="0">
        <dgm:presLayoutVars>
          <dgm:dir/>
          <dgm:resizeHandles val="exact"/>
        </dgm:presLayoutVars>
      </dgm:prSet>
      <dgm:spPr/>
    </dgm:pt>
    <dgm:pt modelId="{43A69075-F697-4E0D-A4E4-7CFF1D0463A0}" type="pres">
      <dgm:prSet presAssocID="{9487C091-B4DC-4221-94B8-6E3411A9AD3C}" presName="node" presStyleLbl="node1" presStyleIdx="0" presStyleCnt="3">
        <dgm:presLayoutVars>
          <dgm:bulletEnabled val="1"/>
        </dgm:presLayoutVars>
      </dgm:prSet>
      <dgm:spPr/>
    </dgm:pt>
    <dgm:pt modelId="{355AA05B-F23E-48E9-B783-3A9839DB5DA8}" type="pres">
      <dgm:prSet presAssocID="{E0BB458A-3EE7-4BED-8202-162AE5872367}" presName="sibTrans" presStyleLbl="sibTrans2D1" presStyleIdx="0" presStyleCnt="2"/>
      <dgm:spPr/>
    </dgm:pt>
    <dgm:pt modelId="{5F6F0D9B-D026-4CA7-9B27-7AF3714DC426}" type="pres">
      <dgm:prSet presAssocID="{E0BB458A-3EE7-4BED-8202-162AE5872367}" presName="connectorText" presStyleLbl="sibTrans2D1" presStyleIdx="0" presStyleCnt="2"/>
      <dgm:spPr/>
    </dgm:pt>
    <dgm:pt modelId="{971D185B-4369-4B20-8AE3-F88FCA82EF29}" type="pres">
      <dgm:prSet presAssocID="{5BCBD0BB-2EAF-47D0-8DDB-06F93310EFD6}" presName="node" presStyleLbl="node1" presStyleIdx="1" presStyleCnt="3">
        <dgm:presLayoutVars>
          <dgm:bulletEnabled val="1"/>
        </dgm:presLayoutVars>
      </dgm:prSet>
      <dgm:spPr/>
    </dgm:pt>
    <dgm:pt modelId="{D0574136-6223-4040-A95E-D9157FC33180}" type="pres">
      <dgm:prSet presAssocID="{E11F81FF-0357-42D1-A727-EB92B7854617}" presName="sibTrans" presStyleLbl="sibTrans2D1" presStyleIdx="1" presStyleCnt="2"/>
      <dgm:spPr/>
    </dgm:pt>
    <dgm:pt modelId="{F88ABB35-A5D9-4ED0-9766-7A50EF82BA5B}" type="pres">
      <dgm:prSet presAssocID="{E11F81FF-0357-42D1-A727-EB92B7854617}" presName="connectorText" presStyleLbl="sibTrans2D1" presStyleIdx="1" presStyleCnt="2"/>
      <dgm:spPr/>
    </dgm:pt>
    <dgm:pt modelId="{253F2D43-7B15-4E0E-80B5-9FF187D5D976}" type="pres">
      <dgm:prSet presAssocID="{70211F4C-B070-4D3E-9F90-78286686DE75}" presName="node" presStyleLbl="node1" presStyleIdx="2" presStyleCnt="3">
        <dgm:presLayoutVars>
          <dgm:bulletEnabled val="1"/>
        </dgm:presLayoutVars>
      </dgm:prSet>
      <dgm:spPr/>
    </dgm:pt>
  </dgm:ptLst>
  <dgm:cxnLst>
    <dgm:cxn modelId="{C8CD8611-7A6C-4119-AE57-DC8E4E0083DD}" type="presOf" srcId="{1C16F867-72BD-4544-8F6E-6DD9F615FBD2}" destId="{424A31B3-8A79-4764-94E9-13D1055ABA89}" srcOrd="0" destOrd="0" presId="urn:microsoft.com/office/officeart/2005/8/layout/process1"/>
    <dgm:cxn modelId="{3E94881A-5662-402F-9C60-964AD3339629}" type="presOf" srcId="{E11F81FF-0357-42D1-A727-EB92B7854617}" destId="{D0574136-6223-4040-A95E-D9157FC33180}" srcOrd="0" destOrd="0" presId="urn:microsoft.com/office/officeart/2005/8/layout/process1"/>
    <dgm:cxn modelId="{97C9DC1C-E178-4CC6-B7E4-4BA628FF2EC3}" type="presOf" srcId="{70211F4C-B070-4D3E-9F90-78286686DE75}" destId="{253F2D43-7B15-4E0E-80B5-9FF187D5D976}" srcOrd="0" destOrd="0" presId="urn:microsoft.com/office/officeart/2005/8/layout/process1"/>
    <dgm:cxn modelId="{EB3CF735-3189-4563-83E6-DE06F1BBC2BB}" type="presOf" srcId="{E0BB458A-3EE7-4BED-8202-162AE5872367}" destId="{5F6F0D9B-D026-4CA7-9B27-7AF3714DC426}" srcOrd="1" destOrd="0" presId="urn:microsoft.com/office/officeart/2005/8/layout/process1"/>
    <dgm:cxn modelId="{14468D68-67A7-48AF-8211-C87021AAA67E}" srcId="{1C16F867-72BD-4544-8F6E-6DD9F615FBD2}" destId="{9487C091-B4DC-4221-94B8-6E3411A9AD3C}" srcOrd="0" destOrd="0" parTransId="{887C8CDF-D7D0-48BD-A2CB-B7AC331007FC}" sibTransId="{E0BB458A-3EE7-4BED-8202-162AE5872367}"/>
    <dgm:cxn modelId="{4F77947A-CC0D-41D0-BAFF-0A4194075E38}" type="presOf" srcId="{E11F81FF-0357-42D1-A727-EB92B7854617}" destId="{F88ABB35-A5D9-4ED0-9766-7A50EF82BA5B}" srcOrd="1" destOrd="0" presId="urn:microsoft.com/office/officeart/2005/8/layout/process1"/>
    <dgm:cxn modelId="{C53C36A4-BF80-4A1A-BFC6-8E5D46956C52}" srcId="{1C16F867-72BD-4544-8F6E-6DD9F615FBD2}" destId="{5BCBD0BB-2EAF-47D0-8DDB-06F93310EFD6}" srcOrd="1" destOrd="0" parTransId="{1F16C261-E2BE-46E0-AE6B-5D6C4D5174F6}" sibTransId="{E11F81FF-0357-42D1-A727-EB92B7854617}"/>
    <dgm:cxn modelId="{59CADDB4-DF1F-478F-9A03-AA7006B95376}" type="presOf" srcId="{E0BB458A-3EE7-4BED-8202-162AE5872367}" destId="{355AA05B-F23E-48E9-B783-3A9839DB5DA8}" srcOrd="0" destOrd="0" presId="urn:microsoft.com/office/officeart/2005/8/layout/process1"/>
    <dgm:cxn modelId="{88FDE4B5-E37B-4A64-B9CF-8EAAFD94CBF1}" type="presOf" srcId="{9487C091-B4DC-4221-94B8-6E3411A9AD3C}" destId="{43A69075-F697-4E0D-A4E4-7CFF1D0463A0}" srcOrd="0" destOrd="0" presId="urn:microsoft.com/office/officeart/2005/8/layout/process1"/>
    <dgm:cxn modelId="{3DA359B7-3ADD-47B5-BE23-624BFE114452}" type="presOf" srcId="{5BCBD0BB-2EAF-47D0-8DDB-06F93310EFD6}" destId="{971D185B-4369-4B20-8AE3-F88FCA82EF29}" srcOrd="0" destOrd="0" presId="urn:microsoft.com/office/officeart/2005/8/layout/process1"/>
    <dgm:cxn modelId="{09CC93F5-7D91-4448-A22A-CC56FBDBDC66}" srcId="{1C16F867-72BD-4544-8F6E-6DD9F615FBD2}" destId="{70211F4C-B070-4D3E-9F90-78286686DE75}" srcOrd="2" destOrd="0" parTransId="{D305A378-8938-4C42-AB85-E4E914FF6423}" sibTransId="{8B678086-3CF4-47E2-87F5-C877EA81CF67}"/>
    <dgm:cxn modelId="{23570148-E097-4E90-974C-B3EE0EDC5F09}" type="presParOf" srcId="{424A31B3-8A79-4764-94E9-13D1055ABA89}" destId="{43A69075-F697-4E0D-A4E4-7CFF1D0463A0}" srcOrd="0" destOrd="0" presId="urn:microsoft.com/office/officeart/2005/8/layout/process1"/>
    <dgm:cxn modelId="{D4EF5B06-FACA-4B09-9379-A4DCA4CAAAF7}" type="presParOf" srcId="{424A31B3-8A79-4764-94E9-13D1055ABA89}" destId="{355AA05B-F23E-48E9-B783-3A9839DB5DA8}" srcOrd="1" destOrd="0" presId="urn:microsoft.com/office/officeart/2005/8/layout/process1"/>
    <dgm:cxn modelId="{CD0AD4D1-E6CB-4E66-A029-E76FCDFBB0C9}" type="presParOf" srcId="{355AA05B-F23E-48E9-B783-3A9839DB5DA8}" destId="{5F6F0D9B-D026-4CA7-9B27-7AF3714DC426}" srcOrd="0" destOrd="0" presId="urn:microsoft.com/office/officeart/2005/8/layout/process1"/>
    <dgm:cxn modelId="{1CD0BF86-45D7-4076-9C94-E89B9B73EFB7}" type="presParOf" srcId="{424A31B3-8A79-4764-94E9-13D1055ABA89}" destId="{971D185B-4369-4B20-8AE3-F88FCA82EF29}" srcOrd="2" destOrd="0" presId="urn:microsoft.com/office/officeart/2005/8/layout/process1"/>
    <dgm:cxn modelId="{E6EAE53E-2E98-418F-995C-D7B47115847B}" type="presParOf" srcId="{424A31B3-8A79-4764-94E9-13D1055ABA89}" destId="{D0574136-6223-4040-A95E-D9157FC33180}" srcOrd="3" destOrd="0" presId="urn:microsoft.com/office/officeart/2005/8/layout/process1"/>
    <dgm:cxn modelId="{C96F0E50-F42D-4C89-A522-C6AACCA2C145}" type="presParOf" srcId="{D0574136-6223-4040-A95E-D9157FC33180}" destId="{F88ABB35-A5D9-4ED0-9766-7A50EF82BA5B}" srcOrd="0" destOrd="0" presId="urn:microsoft.com/office/officeart/2005/8/layout/process1"/>
    <dgm:cxn modelId="{7C7CA0C9-CD49-4C8E-AC95-FDECFCFF782F}" type="presParOf" srcId="{424A31B3-8A79-4764-94E9-13D1055ABA89}" destId="{253F2D43-7B15-4E0E-80B5-9FF187D5D9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69075-F697-4E0D-A4E4-7CFF1D0463A0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开源人</a:t>
          </a:r>
          <a:endParaRPr lang="en-US" altLang="zh-CN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投入的时间</a:t>
          </a:r>
        </a:p>
      </dsp:txBody>
      <dsp:txXfrm>
        <a:off x="57787" y="1395494"/>
        <a:ext cx="2665308" cy="1560349"/>
      </dsp:txXfrm>
    </dsp:sp>
    <dsp:sp modelId="{355AA05B-F23E-48E9-B783-3A9839DB5DA8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3047880" y="1970146"/>
        <a:ext cx="409940" cy="411044"/>
      </dsp:txXfrm>
    </dsp:sp>
    <dsp:sp modelId="{971D185B-4369-4B20-8AE3-F88FCA82EF29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数字知识</a:t>
          </a:r>
          <a:endParaRPr lang="en-US" altLang="zh-CN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公地</a:t>
          </a:r>
        </a:p>
      </dsp:txBody>
      <dsp:txXfrm>
        <a:off x="3925145" y="1395494"/>
        <a:ext cx="2665308" cy="1560349"/>
      </dsp:txXfrm>
    </dsp:sp>
    <dsp:sp modelId="{D0574136-6223-4040-A95E-D9157FC33180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6915239" y="1970146"/>
        <a:ext cx="409940" cy="411044"/>
      </dsp:txXfrm>
    </dsp:sp>
    <dsp:sp modelId="{253F2D43-7B15-4E0E-80B5-9FF187D5D976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为全世界</a:t>
          </a:r>
          <a:endParaRPr lang="en-US" altLang="zh-CN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节约的时间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4C639D-66BD-4150-9858-609BADFC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如何定义成功与失败？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5A303D-C8CF-46EC-BF80-865AD9B95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庄表伟</a:t>
            </a:r>
          </a:p>
        </p:txBody>
      </p:sp>
    </p:spTree>
    <p:extLst>
      <p:ext uri="{BB962C8B-B14F-4D97-AF65-F5344CB8AC3E}">
        <p14:creationId xmlns:p14="http://schemas.microsoft.com/office/powerpoint/2010/main" val="383073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0CF0D-A8A3-4CFA-B533-C7F1900E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开源的本质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9D40A0-35DC-486E-8312-ADBF92FF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zh-CN" altLang="en-US" dirty="0"/>
              <a:t>开源：以开放式协作的方式，创造数字公共产品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开源生态圈  </a:t>
            </a:r>
            <a:r>
              <a:rPr lang="en-US" altLang="zh-CN" dirty="0"/>
              <a:t>=  </a:t>
            </a:r>
            <a:r>
              <a:rPr lang="zh-CN" altLang="en-US" dirty="0"/>
              <a:t>数字知识公地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571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15C13-5920-47F2-B33C-F268F46B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开源的价值是什么？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8716AC6-94D1-4038-944F-9608F34DF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1641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88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40D5B-C4BF-43D9-8542-D786DC18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摆脱非此即彼的成败判断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B1D86-771F-40B7-A43B-42E5F825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zh-CN" altLang="en-US" dirty="0"/>
              <a:t>从时间的角度来判断，不论成败，但是有贡献大小之分</a:t>
            </a:r>
          </a:p>
        </p:txBody>
      </p:sp>
    </p:spTree>
    <p:extLst>
      <p:ext uri="{BB962C8B-B14F-4D97-AF65-F5344CB8AC3E}">
        <p14:creationId xmlns:p14="http://schemas.microsoft.com/office/powerpoint/2010/main" val="233272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BB6B6-071D-4EAF-BBA9-48A13C29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开源项目的成败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A9879E-214C-4E02-B7A6-6F224DB3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一个开源项目，创造出来的产品，为全世界节约的时间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用户数量 </a:t>
            </a:r>
            <a:r>
              <a:rPr lang="en-US" altLang="zh-CN" dirty="0"/>
              <a:t>× </a:t>
            </a:r>
            <a:r>
              <a:rPr lang="zh-CN" altLang="en-US" dirty="0"/>
              <a:t>节约的单位时间 </a:t>
            </a:r>
            <a:r>
              <a:rPr lang="en-US" altLang="zh-CN" dirty="0"/>
              <a:t>= </a:t>
            </a:r>
            <a:r>
              <a:rPr lang="zh-CN" altLang="en-US" dirty="0"/>
              <a:t>总的节约时间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即使一个项目，不再有社区继续维护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只要还有用户继续使用，就会持续的为社会创造价值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如何理解 </a:t>
            </a:r>
            <a:r>
              <a:rPr lang="en-US" altLang="zh-CN" dirty="0"/>
              <a:t>Community Over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要想开发好的软件，要想有更多的用户来使用，</a:t>
            </a:r>
            <a:r>
              <a:rPr lang="en-US" altLang="zh-CN" dirty="0"/>
              <a:t>Community</a:t>
            </a:r>
            <a:r>
              <a:rPr lang="zh-CN" altLang="en-US" dirty="0"/>
              <a:t>必不可少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但是：</a:t>
            </a:r>
            <a:r>
              <a:rPr lang="en-US" altLang="zh-CN" dirty="0"/>
              <a:t>Over </a:t>
            </a:r>
            <a:r>
              <a:rPr lang="zh-CN" altLang="en-US" dirty="0"/>
              <a:t>有太多的歧义，建议少用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746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12350-C7F2-4715-AC75-ABABCF15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如何判断其他类型开源组织的成败？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7CD3E-8148-4DC8-9B21-82602B7D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帮助多少人，成为开源人？成为更好的开源人？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激励多少人，留在开源社区，持久贡献？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帮助多少开源项目，变得更有价值？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更好用，更多人用？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维护整个知识公地，保值增值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供应链安全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生态健康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凝聚共识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间接贡献很难计算，却不可或缺</a:t>
            </a:r>
          </a:p>
        </p:txBody>
      </p:sp>
    </p:spTree>
    <p:extLst>
      <p:ext uri="{BB962C8B-B14F-4D97-AF65-F5344CB8AC3E}">
        <p14:creationId xmlns:p14="http://schemas.microsoft.com/office/powerpoint/2010/main" val="252030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4EE28-48C8-4D2B-ABD0-48FC4EE7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多聊一句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0172D-3AAF-4133-9181-60B0FDF2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zh-CN" altLang="en-US" dirty="0"/>
              <a:t>我们需要一种更加实用主义的文化</a:t>
            </a:r>
          </a:p>
        </p:txBody>
      </p:sp>
    </p:spTree>
    <p:extLst>
      <p:ext uri="{BB962C8B-B14F-4D97-AF65-F5344CB8AC3E}">
        <p14:creationId xmlns:p14="http://schemas.microsoft.com/office/powerpoint/2010/main" val="5120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</a:p>
        </p:txBody>
      </p:sp>
      <p:pic>
        <p:nvPicPr>
          <p:cNvPr id="2" name="图片 1" descr="屏幕截图 2023-10-26 1500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8370" y="1255395"/>
            <a:ext cx="1640840" cy="16821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1702C6-F014-4544-8CA7-A57A0467AEA4}"/>
              </a:ext>
            </a:extLst>
          </p:cNvPr>
          <p:cNvSpPr/>
          <p:nvPr/>
        </p:nvSpPr>
        <p:spPr>
          <a:xfrm>
            <a:off x="9951373" y="5221563"/>
            <a:ext cx="1400896" cy="219871"/>
          </a:xfrm>
          <a:prstGeom prst="rect">
            <a:avLst/>
          </a:prstGeom>
          <a:solidFill>
            <a:srgbClr val="FB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5"/>
                </a:solidFill>
              </a:rPr>
              <a:t>我的微信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57C283-677B-442D-829C-1AC83A42B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5224" y="3890221"/>
            <a:ext cx="1193165" cy="11916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432E836-D962-4B9A-ACD3-E1BBBCC6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缘起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FF58C4-5B2E-40EF-8D19-E6B0DB64E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Apache </a:t>
            </a:r>
            <a:r>
              <a:rPr lang="zh-CN" altLang="en-US" dirty="0"/>
              <a:t>大会上的一场演讲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开源社大群里的一场争吵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从</a:t>
            </a:r>
            <a:r>
              <a:rPr lang="en-US" altLang="zh-CN" dirty="0"/>
              <a:t>8</a:t>
            </a:r>
            <a:r>
              <a:rPr lang="zh-CN" altLang="en-US" dirty="0"/>
              <a:t>月份开始，持续</a:t>
            </a:r>
            <a:r>
              <a:rPr lang="en-US" altLang="zh-CN" dirty="0"/>
              <a:t>2</a:t>
            </a:r>
            <a:r>
              <a:rPr lang="zh-CN" altLang="en-US" dirty="0"/>
              <a:t>个月的思考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今天开始的这场演讲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76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C165B-F410-4767-99A1-8E0589B4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这个分类，以及成功的指标，引发了争论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4107E2-E996-4F63-AA8B-33850EEAB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82" y="1825625"/>
            <a:ext cx="7749036" cy="4351338"/>
          </a:xfrm>
        </p:spPr>
      </p:pic>
    </p:spTree>
    <p:extLst>
      <p:ext uri="{BB962C8B-B14F-4D97-AF65-F5344CB8AC3E}">
        <p14:creationId xmlns:p14="http://schemas.microsoft.com/office/powerpoint/2010/main" val="199049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963BE-4043-4789-B679-F9E6EAFF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在开源社社区</a:t>
            </a:r>
            <a:r>
              <a:rPr lang="en-US" altLang="zh-CN" dirty="0"/>
              <a:t>500</a:t>
            </a:r>
            <a:r>
              <a:rPr lang="zh-CN" altLang="en-US" dirty="0"/>
              <a:t>人大群的争论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F08EA-9CE9-43C9-84B9-41B15881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37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把失败给定义了，牛逼。失去了什么？败了什么？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开源的目的不一样，如果只是给人看看的话，那看洗澡水也没啥，如果想要</a:t>
            </a:r>
            <a:r>
              <a:rPr lang="en-US" altLang="zh-CN" dirty="0"/>
              <a:t>leverage</a:t>
            </a:r>
            <a:r>
              <a:rPr lang="zh-CN" altLang="en-US" dirty="0"/>
              <a:t>社区力量的话，洗澡水就是从</a:t>
            </a:r>
            <a:r>
              <a:rPr lang="en-US" altLang="zh-CN" dirty="0"/>
              <a:t>day0</a:t>
            </a:r>
            <a:r>
              <a:rPr lang="zh-CN" altLang="en-US" dirty="0"/>
              <a:t>开始失败了，哈哈哈哈哈哈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按这个定义，</a:t>
            </a:r>
            <a:r>
              <a:rPr lang="en-US" altLang="zh-CN" dirty="0" err="1"/>
              <a:t>github</a:t>
            </a:r>
            <a:r>
              <a:rPr lang="en-US" altLang="zh-CN" dirty="0"/>
              <a:t> 99%</a:t>
            </a:r>
            <a:r>
              <a:rPr lang="zh-CN" altLang="en-US" dirty="0"/>
              <a:t>以上都是失败的项目，那</a:t>
            </a:r>
            <a:r>
              <a:rPr lang="en-US" altLang="zh-CN" dirty="0" err="1"/>
              <a:t>github</a:t>
            </a:r>
            <a:r>
              <a:rPr lang="zh-CN" altLang="en-US" dirty="0"/>
              <a:t>也没存在必要了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干脆连遮羞布都不要了，直说开源就是大企业玩法了这就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主要是一开始的“失败”定义，就很扯淡，所以大家才吐槽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可以有不同的成功与失败的标准，但是上来就把所有的桌子掀了，说这世界上就不能够讨论成功和失败，这也很荒谬吧。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…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超过</a:t>
            </a:r>
            <a:r>
              <a:rPr lang="en-US" altLang="zh-CN" dirty="0"/>
              <a:t>200</a:t>
            </a:r>
            <a:r>
              <a:rPr lang="zh-CN" altLang="en-US" dirty="0"/>
              <a:t>条讨论以后</a:t>
            </a:r>
            <a:endParaRPr lang="en-US" altLang="zh-CN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…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今年 </a:t>
            </a:r>
            <a:r>
              <a:rPr lang="en-US" altLang="zh-CN" dirty="0" err="1"/>
              <a:t>COSCon</a:t>
            </a:r>
            <a:r>
              <a:rPr lang="zh-CN" altLang="en-US" dirty="0"/>
              <a:t>，我报一个演讲议题吧。</a:t>
            </a:r>
            <a:r>
              <a:rPr lang="en-US" altLang="zh-CN" dirty="0"/>
              <a:t>《</a:t>
            </a:r>
            <a:r>
              <a:rPr lang="zh-CN" altLang="en-US" dirty="0"/>
              <a:t>如何定义成功和失败？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492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E9C16-55C2-4B1A-9263-B1FED5A6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主语问题：谁的成功？谁的失败？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0F35EB-2072-4CE4-B72C-AD4D8F85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开源项目的成功？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开源社区的成功？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参与者的成功？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企业的商业成功？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还有其他的</a:t>
            </a:r>
            <a:r>
              <a:rPr lang="en-US" altLang="zh-CN" dirty="0"/>
              <a:t>XXXX</a:t>
            </a:r>
            <a:r>
              <a:rPr lang="zh-CN" altLang="en-US" dirty="0"/>
              <a:t>成功？</a:t>
            </a:r>
          </a:p>
        </p:txBody>
      </p:sp>
    </p:spTree>
    <p:extLst>
      <p:ext uri="{BB962C8B-B14F-4D97-AF65-F5344CB8AC3E}">
        <p14:creationId xmlns:p14="http://schemas.microsoft.com/office/powerpoint/2010/main" val="253238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CE460-682B-4869-8B2E-531268AF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判断问题：谁来下判断？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F8648-7692-47CE-AE70-F34BAF74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主体自己的判断？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赞助者（企业）的判断？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开源产品（软硬件）的用户判断？市场判断？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来自社区的判断？公道自在人心？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基于某种衡量标准的判断？</a:t>
            </a:r>
          </a:p>
        </p:txBody>
      </p:sp>
    </p:spTree>
    <p:extLst>
      <p:ext uri="{BB962C8B-B14F-4D97-AF65-F5344CB8AC3E}">
        <p14:creationId xmlns:p14="http://schemas.microsoft.com/office/powerpoint/2010/main" val="376414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CD033-19EE-4F16-85C5-AA018E6E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主观判断与客观判断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919BE-E99D-40EE-A734-B41CCBE66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虽然我们都觉得主观的成功，才是自己能够认同的成功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但是：如果不承认客观判断，则整个社会就没有一致的是非成败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客观的判断，也只能是相对的客观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圈内共识：自己这群人的判断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社会共识：大众的普遍判断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权威共识：专家</a:t>
            </a:r>
            <a:r>
              <a:rPr lang="en-US" altLang="zh-CN" dirty="0"/>
              <a:t>&amp;</a:t>
            </a:r>
            <a:r>
              <a:rPr lang="zh-CN" altLang="en-US" dirty="0"/>
              <a:t>标准的判断</a:t>
            </a:r>
          </a:p>
        </p:txBody>
      </p:sp>
    </p:spTree>
    <p:extLst>
      <p:ext uri="{BB962C8B-B14F-4D97-AF65-F5344CB8AC3E}">
        <p14:creationId xmlns:p14="http://schemas.microsoft.com/office/powerpoint/2010/main" val="66169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797F8-6413-4DF7-935A-63AA4930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为何会产生这样的争论？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BE0440-E1F2-4181-B491-81DA2CDB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黑客文化与商业文化的分歧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回顾去年的演讲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dirty="0"/>
              <a:t>《</a:t>
            </a:r>
            <a:r>
              <a:rPr lang="zh-CN" altLang="en-US" dirty="0"/>
              <a:t>国内开源文化观察</a:t>
            </a:r>
            <a:r>
              <a:rPr lang="en-US" altLang="zh-CN" dirty="0"/>
              <a:t>—</a:t>
            </a:r>
            <a:r>
              <a:rPr lang="zh-CN" altLang="en-US" dirty="0"/>
              <a:t>现象、根因与出路</a:t>
            </a:r>
            <a:r>
              <a:rPr lang="en-US" altLang="zh-CN" dirty="0"/>
              <a:t>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黑客文化、商业文化、互联网文化、民族自强文化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不同的文化，有不同的价值观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不同的价值观，会对成败有不同的看法</a:t>
            </a:r>
          </a:p>
        </p:txBody>
      </p:sp>
    </p:spTree>
    <p:extLst>
      <p:ext uri="{BB962C8B-B14F-4D97-AF65-F5344CB8AC3E}">
        <p14:creationId xmlns:p14="http://schemas.microsoft.com/office/powerpoint/2010/main" val="328146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CB133-83C0-46AE-BD32-F7F5A644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是否能够产生某种定论？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7AFFDB-550D-423C-9379-7AC6257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zh-CN" altLang="en-US" dirty="0"/>
              <a:t>如何评价开源的成败？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首先要问：开源的本质是什么？</a:t>
            </a:r>
          </a:p>
        </p:txBody>
      </p:sp>
    </p:spTree>
    <p:extLst>
      <p:ext uri="{BB962C8B-B14F-4D97-AF65-F5344CB8AC3E}">
        <p14:creationId xmlns:p14="http://schemas.microsoft.com/office/powerpoint/2010/main" val="529982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c3ZTljYzZiNjlkY2UwNmJkMjFiODUxMjljN2RmN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754</Words>
  <Application>Microsoft Office PowerPoint</Application>
  <PresentationFormat>宽屏</PresentationFormat>
  <Paragraphs>85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Raleway</vt:lpstr>
      <vt:lpstr>阿里巴巴普惠体 R</vt:lpstr>
      <vt:lpstr>等线</vt:lpstr>
      <vt:lpstr>黑体</vt:lpstr>
      <vt:lpstr>宋体</vt:lpstr>
      <vt:lpstr>Arial</vt:lpstr>
      <vt:lpstr>Calibri</vt:lpstr>
      <vt:lpstr>Office 主题​​</vt:lpstr>
      <vt:lpstr>如何定义成功与失败？</vt:lpstr>
      <vt:lpstr>缘起</vt:lpstr>
      <vt:lpstr>这个分类，以及成功的指标，引发了争论</vt:lpstr>
      <vt:lpstr>在开源社社区500人大群的争论</vt:lpstr>
      <vt:lpstr>主语问题：谁的成功？谁的失败？</vt:lpstr>
      <vt:lpstr>判断问题：谁来下判断？</vt:lpstr>
      <vt:lpstr>主观判断与客观判断</vt:lpstr>
      <vt:lpstr>为何会产生这样的争论？</vt:lpstr>
      <vt:lpstr>是否能够产生某种定论？</vt:lpstr>
      <vt:lpstr>开源的本质</vt:lpstr>
      <vt:lpstr>开源的价值是什么？</vt:lpstr>
      <vt:lpstr>摆脱非此即彼的成败判断</vt:lpstr>
      <vt:lpstr>开源项目的成败</vt:lpstr>
      <vt:lpstr>如何判断其他类型开源组织的成败？</vt:lpstr>
      <vt:lpstr>多聊一句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如何定义成功与失败？</dc:title>
  <dc:creator>lenovo</dc:creator>
  <cp:lastModifiedBy>zhuangbiaowei</cp:lastModifiedBy>
  <cp:revision>10</cp:revision>
  <dcterms:created xsi:type="dcterms:W3CDTF">2023-10-26T06:58:00Z</dcterms:created>
  <dcterms:modified xsi:type="dcterms:W3CDTF">2023-10-26T11:15:22Z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111A944C2984465DAE38BB77B02DC89D_12</vt:lpwstr>
  </property>
  <property fmtid="{D5CDD505-2E9C-101B-9397-08002B2CF9AE}" pid="3" name="KSOProductBuildVer">
    <vt:lpwstr>2052-12.1.0.15712</vt:lpwstr>
  </property>
</Properties>
</file>