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8" r:id="rId4"/>
    <p:sldId id="850" r:id="rId5"/>
    <p:sldId id="885" r:id="rId6"/>
    <p:sldId id="886" r:id="rId7"/>
    <p:sldId id="887" r:id="rId8"/>
    <p:sldId id="864" r:id="rId9"/>
    <p:sldId id="865" r:id="rId10"/>
    <p:sldId id="884" r:id="rId11"/>
    <p:sldId id="851" r:id="rId13"/>
    <p:sldId id="852" r:id="rId14"/>
    <p:sldId id="866" r:id="rId15"/>
    <p:sldId id="854" r:id="rId16"/>
    <p:sldId id="862" r:id="rId17"/>
    <p:sldId id="867" r:id="rId18"/>
    <p:sldId id="863" r:id="rId19"/>
    <p:sldId id="846" r:id="rId20"/>
    <p:sldId id="900" r:id="rId21"/>
    <p:sldId id="84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2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58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web admin</a:t>
            </a:r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webrtc p2p</a:t>
            </a:r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我们傲空间接下来关于智能信息架构的计划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9" Type="http://schemas.openxmlformats.org/officeDocument/2006/relationships/tags" Target="../tags/tag29.xml"/><Relationship Id="rId18" Type="http://schemas.openxmlformats.org/officeDocument/2006/relationships/image" Target="../media/image7.png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image" Target="../media/image6.png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image" Target="../media/image2.png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 smtClean="0"/>
              <a:t>单击此处编辑</a:t>
            </a:r>
            <a:br>
              <a:rPr lang="zh-CN" altLang="en-US" smtClean="0"/>
            </a:br>
            <a:r>
              <a:rPr lang="zh-CN" altLang="en-US" smtClean="0"/>
              <a:t>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5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9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6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7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8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2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3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  <a:endParaRPr lang="zh-CN" altLang="en-US" sz="1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13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添加讲师联系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8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9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3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hyperlink" Target="https://slack.ao.space/" TargetMode="Externa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hyperlink" Target="https://ao.space/" TargetMode="External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28.png"/><Relationship Id="rId14" Type="http://schemas.openxmlformats.org/officeDocument/2006/relationships/image" Target="../media/image27.png"/><Relationship Id="rId13" Type="http://schemas.openxmlformats.org/officeDocument/2006/relationships/image" Target="../media/image26.png"/><Relationship Id="rId12" Type="http://schemas.openxmlformats.org/officeDocument/2006/relationships/tags" Target="../tags/tag52.xml"/><Relationship Id="rId11" Type="http://schemas.openxmlformats.org/officeDocument/2006/relationships/image" Target="../media/image25.jpeg"/><Relationship Id="rId10" Type="http://schemas.openxmlformats.org/officeDocument/2006/relationships/image" Target="../media/image11.png"/><Relationship Id="rId1" Type="http://schemas.openxmlformats.org/officeDocument/2006/relationships/tags" Target="../tags/tag4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0.png"/><Relationship Id="rId7" Type="http://schemas.openxmlformats.org/officeDocument/2006/relationships/image" Target="../media/image11.png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29.jpeg"/><Relationship Id="rId10" Type="http://schemas.openxmlformats.org/officeDocument/2006/relationships/notesSlide" Target="../notesSlides/notesSlide8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tags" Target="../tags/tag36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tags" Target="../tags/tag37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tags" Target="../tags/tag38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363E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GT：从互联网访问家庭设备的高效解决方案</a:t>
            </a:r>
            <a:endParaRPr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翁志艺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中国科学院软件研究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" name="图片 5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07690" y="531495"/>
            <a:ext cx="2032000" cy="59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744601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为什么使用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GT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rp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495" y="1630680"/>
            <a:ext cx="5729605" cy="3388995"/>
          </a:xfrm>
          <a:prstGeom prst="rect">
            <a:avLst/>
          </a:prstGeom>
        </p:spPr>
      </p:pic>
      <p:pic>
        <p:nvPicPr>
          <p:cNvPr id="5" name="图片 4" descr="latenc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35" y="1630680"/>
            <a:ext cx="5728970" cy="33889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18945" y="5146675"/>
            <a:ext cx="8434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200"/>
              <a:t>每秒完成的请求数：本地测试结果显示 GT 是 frp 的826.64%，服务器测试结果显示 GT 是 frp 的236.69%</a:t>
            </a:r>
            <a:endParaRPr lang="zh-CN" altLang="en-US" sz="120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200"/>
              <a:t>平均延迟(ms)：本地测试结果显示 GT 是 frp 的11.55%，服务器测试结果显示 GT 是 frp 的40.96%</a:t>
            </a:r>
            <a:endParaRPr lang="zh-CN" altLang="en-US" sz="120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memo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430" y="1351915"/>
            <a:ext cx="5728970" cy="4354830"/>
          </a:xfrm>
          <a:prstGeom prst="rect">
            <a:avLst/>
          </a:prstGeom>
        </p:spPr>
      </p:pic>
      <p:sp>
        <p:nvSpPr>
          <p:cNvPr id="4" name="标题 3"/>
          <p:cNvSpPr txBox="1"/>
          <p:nvPr/>
        </p:nvSpPr>
        <p:spPr>
          <a:xfrm>
            <a:off x="979805" y="419100"/>
            <a:ext cx="744601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为什么使用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GT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38950" y="2747645"/>
            <a:ext cx="4625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内存RSS(byte)：</a:t>
            </a:r>
            <a:endParaRPr lang="zh-CN" altLang="en-US" sz="1200"/>
          </a:p>
          <a:p>
            <a:r>
              <a:rPr lang="zh-CN" altLang="en-US" sz="1200"/>
              <a:t>本地测试结果显示 GT 是 frp 的25.77% 26.92%</a:t>
            </a:r>
            <a:endParaRPr lang="zh-CN" altLang="en-US" sz="1200"/>
          </a:p>
          <a:p>
            <a:r>
              <a:rPr lang="zh-CN" altLang="en-US" sz="1200"/>
              <a:t>服务器测试结果显示 GT 是 frp 的25.28% 20.71%</a:t>
            </a:r>
            <a:endParaRPr lang="zh-CN" altLang="en-US" sz="120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762317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为什么使用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GT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注重隐私保护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注重性能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b="1">
                <a:sym typeface="+mn-ea"/>
              </a:rPr>
              <a:t>注重易用性</a:t>
            </a:r>
            <a:endParaRPr lang="en-US" altLang="zh-CN" b="1">
              <a:sym typeface="+mn-ea"/>
            </a:endParaRPr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支持命令行参数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yaml 配置文件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Web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配置管理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服务端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支持多用户功能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客户端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支持指向多个服务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，并支持热更新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零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参数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配置启动，进入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Web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配置初始化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客户端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自动根据网络状况，智能选择与服务端的通信协议（开发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中）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浏览器也能与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GT Client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建立点对点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连接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744601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为什么使用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GT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3720" y="1752600"/>
            <a:ext cx="3495675" cy="3352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675" y="419100"/>
            <a:ext cx="4810125" cy="54292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744601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为什么使用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GT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2868" t="11002" r="-35" b="-265"/>
          <a:stretch>
            <a:fillRect/>
          </a:stretch>
        </p:blipFill>
        <p:spPr>
          <a:xfrm>
            <a:off x="1069260" y="1970464"/>
            <a:ext cx="4940124" cy="28356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80" y="2054860"/>
            <a:ext cx="4940300" cy="2667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762317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为什么使用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GT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注重隐私保护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注重性能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>
                <a:sym typeface="+mn-ea"/>
              </a:rPr>
              <a:t>注重易用性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浏览器也能与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 GT Client 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建立点对点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连接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744601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为什么使用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GT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9430" y="1458595"/>
            <a:ext cx="4704715" cy="43897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458595"/>
            <a:ext cx="5208270" cy="43891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75" y="2386965"/>
            <a:ext cx="3528060" cy="30473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27985" y="3171825"/>
            <a:ext cx="829310" cy="499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22495" y="5484495"/>
            <a:ext cx="1139825" cy="2901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693737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GT 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开发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计划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连接池连接支持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QUIC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协议、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BBR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拥塞控制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算法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连接池连接支持基于延迟、丢包率等网络状态，智能选择协议</a:t>
            </a:r>
            <a:endParaRPr lang="zh-CN" altLang="en-US">
              <a:sym typeface="+mn-ea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zh-CN" altLang="en-US">
                <a:sym typeface="+mn-ea"/>
              </a:rPr>
              <a:t>客户端之间支持建立</a:t>
            </a:r>
            <a:r>
              <a:rPr lang="en-US" altLang="zh-CN">
                <a:sym typeface="+mn-ea"/>
              </a:rPr>
              <a:t> P2P </a:t>
            </a:r>
            <a:r>
              <a:rPr lang="zh-CN" altLang="en-US">
                <a:sym typeface="+mn-ea"/>
              </a:rPr>
              <a:t>连接</a:t>
            </a:r>
            <a:endParaRPr lang="zh-CN" altLang="en-US">
              <a:sym typeface="+mn-ea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认证功能支持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使用公私钥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zh-CN" altLang="en-US">
                <a:sym typeface="+mn-ea"/>
              </a:rPr>
              <a:t>服务端支持更多协议的</a:t>
            </a:r>
            <a:r>
              <a:rPr lang="zh-CN" altLang="en-US">
                <a:sym typeface="+mn-ea"/>
              </a:rPr>
              <a:t>端口复用，例如：</a:t>
            </a:r>
            <a:r>
              <a:rPr lang="en-US" altLang="zh-CN">
                <a:sym typeface="+mn-ea"/>
              </a:rPr>
              <a:t>SMB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RDP</a:t>
            </a:r>
            <a:endParaRPr lang="en-US" altLang="zh-CN">
              <a:sym typeface="+mn-ea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buFont typeface="Arial" panose="020B0604020202090204" pitchFamily="34" charset="0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Github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https://github.com/ao-space/gt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07415" y="461010"/>
            <a:ext cx="7720330" cy="145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600" i="1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AO.space </a:t>
            </a:r>
            <a:r>
              <a:rPr lang="zh-CN" altLang="en-US" sz="3600" i="1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傲空间</a:t>
            </a:r>
            <a:endParaRPr lang="zh-CN" altLang="en-US" sz="4800" i="1" dirty="0">
              <a:solidFill>
                <a:srgbClr val="44518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i="1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一个以保护个人数据安全和隐私为核心的开源项目</a:t>
            </a:r>
            <a:endParaRPr lang="zh-CN" altLang="en-US" sz="2400" i="1" dirty="0">
              <a:solidFill>
                <a:srgbClr val="44518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36545" y="5391150"/>
            <a:ext cx="655637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欢迎扫码关注傲空间项目最新动态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24865" y="2199005"/>
            <a:ext cx="4518660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官网：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2"/>
              </a:rPr>
              <a:t>https://ao.space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rgbClr val="44518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0241915" y="2941955"/>
            <a:ext cx="1357630" cy="52387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Github</a:t>
            </a:r>
            <a:endParaRPr lang="en-US" altLang="zh-CN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639175" y="4798695"/>
            <a:ext cx="1293495" cy="490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讨论组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627745" y="2952115"/>
            <a:ext cx="1357630" cy="5251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官网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824865" y="3031490"/>
            <a:ext cx="7931150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Github</a:t>
            </a:r>
            <a:r>
              <a:rPr lang="zh-CN" altLang="en-US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主仓：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2"/>
              </a:rPr>
              <a:t>https://github.com/ao-space/ao.space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824865" y="3936365"/>
            <a:ext cx="7228205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Slack</a:t>
            </a:r>
            <a:r>
              <a:rPr lang="zh-CN" altLang="en-US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讨论组：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8"/>
              </a:rPr>
              <a:t>https://slack.ao.space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rgbClr val="44518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pic>
        <p:nvPicPr>
          <p:cNvPr id="16" name="图片 15" descr="傲空间公众号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2560" y="3539490"/>
            <a:ext cx="1330325" cy="133032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10363200" y="4819015"/>
            <a:ext cx="1277620" cy="46926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公众号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https___ao.spac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7745" y="1632585"/>
            <a:ext cx="1357630" cy="1357630"/>
          </a:xfrm>
          <a:prstGeom prst="rect">
            <a:avLst/>
          </a:prstGeom>
        </p:spPr>
      </p:pic>
      <p:pic>
        <p:nvPicPr>
          <p:cNvPr id="14" name="图片 13" descr="https___github.com_ao-space_ao.spac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1915" y="1632585"/>
            <a:ext cx="1357630" cy="1357630"/>
          </a:xfrm>
          <a:prstGeom prst="rect">
            <a:avLst/>
          </a:prstGeom>
        </p:spPr>
      </p:pic>
      <p:pic>
        <p:nvPicPr>
          <p:cNvPr id="15" name="图片 14" descr="https___slack.ao.spac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28380" y="3512185"/>
            <a:ext cx="1356995" cy="135699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225" y="3881755"/>
            <a:ext cx="1193800" cy="1193800"/>
          </a:xfrm>
          <a:prstGeom prst="rect">
            <a:avLst/>
          </a:prstGeom>
        </p:spPr>
      </p:pic>
      <p:sp>
        <p:nvSpPr>
          <p:cNvPr id="35" name="Rectangle 34"/>
          <p:cNvSpPr/>
          <p:nvPr>
            <p:custDataLst>
              <p:tags r:id="rId3"/>
            </p:custDataLst>
          </p:nvPr>
        </p:nvSpPr>
        <p:spPr>
          <a:xfrm>
            <a:off x="1022985" y="764540"/>
            <a:ext cx="9089390" cy="243522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  <a:endParaRPr lang="en-US" sz="60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  <a:endParaRPr 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  <a:p>
            <a:endParaRPr 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  <a:sym typeface="+mn-ea"/>
            </a:endParaRP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  <a:sym typeface="+mn-ea"/>
              </a:rPr>
              <a:t> </a:t>
            </a: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  <a:sym typeface="+mn-ea"/>
              </a:rPr>
              <a:t>欢迎提问</a:t>
            </a:r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  <a:sym typeface="+mn-ea"/>
              </a:rPr>
              <a:t>：https://github.com/ao-space/gt/issues</a:t>
            </a:r>
            <a:endParaRPr 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4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添加讲师联系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3770" y="1442085"/>
            <a:ext cx="1617345" cy="1572260"/>
          </a:xfrm>
          <a:prstGeom prst="rect">
            <a:avLst/>
          </a:prstGeom>
        </p:spPr>
      </p:pic>
      <p:sp>
        <p:nvSpPr>
          <p:cNvPr id="6" name="Google Shape;481;p59"/>
          <p:cNvSpPr txBox="1"/>
          <p:nvPr/>
        </p:nvSpPr>
        <p:spPr>
          <a:xfrm>
            <a:off x="9413875" y="3086735"/>
            <a:ext cx="2652395" cy="559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欢迎扫码打卡</a:t>
            </a:r>
            <a:endParaRPr lang="zh-CN" altLang="en-US" sz="1600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积分可兑换对应礼品哟！</a:t>
            </a:r>
            <a:endParaRPr lang="zh-CN" altLang="zh-TW" sz="1600">
              <a:solidFill>
                <a:srgbClr val="445185"/>
              </a:solidFill>
              <a:latin typeface="Arial" panose="020B0604020202090204"/>
              <a:ea typeface="宋体" pitchFamily="2" charset="-122"/>
              <a:cs typeface="Arial" panose="020B0604020202090204"/>
              <a:sym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 sz="48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  <a:endParaRPr lang="en-US" altLang="zh-CN" sz="15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副标题 13"/>
          <p:cNvSpPr txBox="1"/>
          <p:nvPr/>
        </p:nvSpPr>
        <p:spPr>
          <a:xfrm>
            <a:off x="1850390" y="2147570"/>
            <a:ext cx="764984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从互联网访问家庭设备的解决方案</a:t>
            </a:r>
            <a:endParaRPr lang="en-US" altLang="zh-CN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副标题 13"/>
          <p:cNvSpPr txBox="1"/>
          <p:nvPr/>
        </p:nvSpPr>
        <p:spPr>
          <a:xfrm>
            <a:off x="1850390" y="3061335"/>
            <a:ext cx="531177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为什么使用</a:t>
            </a:r>
            <a:r>
              <a:rPr lang="en-US" altLang="zh-CN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GT </a:t>
            </a:r>
            <a:endParaRPr lang="en-US" altLang="zh-CN" sz="3000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7" name="副标题 13"/>
          <p:cNvSpPr txBox="1"/>
          <p:nvPr/>
        </p:nvSpPr>
        <p:spPr>
          <a:xfrm>
            <a:off x="1850390" y="3996055"/>
            <a:ext cx="51054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GT </a:t>
            </a:r>
            <a:r>
              <a:rPr lang="zh-CN" altLang="en-US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开发计划</a:t>
            </a:r>
            <a:r>
              <a:rPr lang="en-US" altLang="zh-CN" sz="3000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 sz="3000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762317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从互联网访问家庭设备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公网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IP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VPN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（Virtual Private Network）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WireGuard</a:t>
            </a:r>
            <a:endParaRPr lang="en-US" altLang="zh-CN" sz="2400">
              <a:latin typeface="黑体" panose="02010609060101010101" charset="-122"/>
              <a:ea typeface="黑体" panose="02010609060101010101" charset="-122"/>
            </a:endParaRPr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Tailscale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ZeroTier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反向代理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隧道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Cloudflare Tunnel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ngrok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frp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nps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marL="914400" lvl="1" indent="-4572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GT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General Tunnel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762317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公网 IP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8280"/>
          </a:xfrm>
        </p:spPr>
        <p:txBody>
          <a:bodyPr>
            <a:normAutofit fontScale="60000"/>
          </a:bodyPr>
          <a:lstStyle/>
          <a:p>
            <a:pPr>
              <a:buFont typeface="Arial" panose="020B0604020202090204" pitchFamily="34" charset="0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如果</a:t>
            </a:r>
            <a:r>
              <a:rPr lang="en-US" altLang="zh-CN">
                <a:sym typeface="+mn-ea"/>
              </a:rPr>
              <a:t>家用宽带用户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拥有公网 IP，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就可以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修改光猫或路由器配置，设置 IPv6 相关配置、NAT 服务端口映射或 DMZ 主机相关配置。修改生效后，可以直接通过公网 IP 访问指定的家庭设备。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需要用户手动配置</a:t>
            </a:r>
            <a:r>
              <a:rPr lang="en-US" altLang="zh-CN">
                <a:sym typeface="+mn-ea"/>
              </a:rPr>
              <a:t>。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一般</a:t>
            </a:r>
            <a:r>
              <a:rPr lang="en-US" altLang="zh-CN">
                <a:sym typeface="+mn-ea"/>
              </a:rPr>
              <a:t>家用宽带用户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的公网 IP 是动态的，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通常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用户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为了</a:t>
            </a:r>
            <a:r>
              <a:rPr lang="en-US" altLang="zh-CN">
                <a:sym typeface="+mn-ea"/>
              </a:rPr>
              <a:t>后续能方便地访问</a:t>
            </a:r>
            <a:r>
              <a:rPr lang="zh-CN" altLang="en-US">
                <a:sym typeface="+mn-ea"/>
              </a:rPr>
              <a:t>，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结合 Dynamic DNS 服务。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部分地区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运营商</a:t>
            </a:r>
            <a:r>
              <a:rPr lang="en-US" altLang="zh-CN">
                <a:sym typeface="+mn-ea"/>
              </a:rPr>
              <a:t>发现</a:t>
            </a:r>
            <a:r>
              <a:rPr lang="en-US" altLang="zh-CN">
                <a:sym typeface="+mn-ea"/>
              </a:rPr>
              <a:t>家用宽带用户通过 Dynamic DNS 绑定动态公网 IP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，会要求整改。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>
                <a:sym typeface="+mn-ea"/>
              </a:rPr>
              <a:t>部分地区</a:t>
            </a:r>
            <a:r>
              <a:rPr lang="en-US" altLang="zh-CN">
                <a:sym typeface="+mn-ea"/>
              </a:rPr>
              <a:t>运营商</a:t>
            </a:r>
            <a:r>
              <a:rPr lang="en-US" altLang="zh-CN">
                <a:sym typeface="+mn-ea"/>
              </a:rPr>
              <a:t>会限制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服务端口。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公网可以直接访问服务，需要考虑服务安全性。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Network diagr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0" y="1355725"/>
            <a:ext cx="7153275" cy="1771650"/>
          </a:xfrm>
          <a:prstGeom prst="rect">
            <a:avLst/>
          </a:prstGeom>
        </p:spPr>
      </p:pic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762317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VPN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8280"/>
          </a:xfrm>
        </p:spPr>
        <p:txBody>
          <a:bodyPr>
            <a:normAutofit/>
          </a:bodyPr>
          <a:lstStyle/>
          <a:p>
            <a:pPr>
              <a:buFont typeface="Arial" panose="020B0604020202090204" pitchFamily="34" charset="0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家庭设备与访问端通过加入同一个 VPN 网络，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访问端就可以访问家庭设备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>
              <a:buFont typeface="Arial" panose="020B0604020202090204" pitchFamily="34" charset="0"/>
            </a:pP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>
                <a:sym typeface="+mn-ea"/>
              </a:rPr>
              <a:t>家庭设备与访问端</a:t>
            </a:r>
            <a:r>
              <a:rPr lang="en-US" altLang="zh-CN">
                <a:sym typeface="+mn-ea"/>
              </a:rPr>
              <a:t>需要</a:t>
            </a:r>
            <a:r>
              <a:rPr lang="zh-CN" altLang="en-US">
                <a:sym typeface="+mn-ea"/>
              </a:rPr>
              <a:t>特定</a:t>
            </a:r>
            <a:r>
              <a:rPr lang="en-US" altLang="zh-CN">
                <a:sym typeface="+mn-ea"/>
              </a:rPr>
              <a:t>权限</a:t>
            </a:r>
            <a:r>
              <a:rPr lang="en-US" altLang="zh-CN">
                <a:sym typeface="+mn-ea"/>
              </a:rPr>
              <a:t>创建虚拟网卡。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VP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635" y="201930"/>
            <a:ext cx="7153275" cy="2971800"/>
          </a:xfrm>
          <a:prstGeom prst="rect">
            <a:avLst/>
          </a:prstGeom>
        </p:spPr>
      </p:pic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762317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反向代理隧道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8280"/>
          </a:xfrm>
        </p:spPr>
        <p:txBody>
          <a:bodyPr>
            <a:normAutofit/>
          </a:bodyPr>
          <a:lstStyle/>
          <a:p>
            <a:pPr>
              <a:buFont typeface="Arial" panose="020B0604020202090204" pitchFamily="34" charset="0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家庭设备与访问端都不需要额外的权限，访问端不需要额外的配置，就可以访问家庭设备。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>
              <a:buFont typeface="Arial" panose="020B0604020202090204" pitchFamily="34" charset="0"/>
            </a:pP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公网可以直接访问服务，需要考虑服务安全性。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G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8155" y="337185"/>
            <a:ext cx="7153275" cy="2971800"/>
          </a:xfrm>
          <a:prstGeom prst="rect">
            <a:avLst/>
          </a:prstGeom>
        </p:spPr>
      </p:pic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762317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为什么使用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GT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注重隐私保护</a:t>
            </a:r>
            <a:endParaRPr lang="en-US" altLang="zh-CN" b="1">
              <a:latin typeface="黑体" panose="02010609060101010101" charset="-122"/>
              <a:ea typeface="黑体" panose="02010609060101010101" charset="-122"/>
            </a:endParaRPr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服务端的端口复用功能，是基于协议目标的特征位置来实现的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例如：应用层 HTTP 协议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转发，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基于 TCP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数据流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只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定位获取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第一个数据包的 HTTP 协议头的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转发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目标，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然后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将后续数据直接转发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不打印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敏感信息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到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日志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支持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HTTPS 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SNI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端到端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加密转发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注重性能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>
                <a:sym typeface="+mn-ea"/>
              </a:rPr>
              <a:t>注重易用性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浏览器也能与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GT Client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建立点对点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连接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762317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为什么使用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GT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注重隐私保护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注重性能</a:t>
            </a:r>
            <a:endParaRPr lang="en-US" altLang="zh-CN" b="1">
              <a:latin typeface="黑体" panose="02010609060101010101" charset="-122"/>
              <a:ea typeface="黑体" panose="02010609060101010101" charset="-122"/>
            </a:endParaRPr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保持跨平台和功能稳定的前提下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会尝试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采用性能更高的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技术方案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1257300" lvl="2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减少内存分配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来减轻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GC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负担：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资源池，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LoadOrStore Store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时才创建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 Value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1257300" lvl="2" indent="-342900">
              <a:buFont typeface="Arial" panose="020B060402020209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减少内存复制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Reader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使用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 Peek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和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 Discard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取代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 Read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marL="1257300" lvl="2" indent="-3429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避免系统调用：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Virtual Listener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Conn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将请求数据转发到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进程内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 API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服务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marL="1257300" lvl="2" indent="-3429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根据不同的并发场景，使用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适当的并发技术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>
                <a:sym typeface="+mn-ea"/>
              </a:rPr>
              <a:t>注重易用性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浏览器也能与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GT Client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建立点对点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连接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744601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为什么使用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GT</a:t>
            </a:r>
            <a:endParaRPr lang="en-US" altLang="zh-CN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2160" y="1399540"/>
            <a:ext cx="7646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性能测试环境</a:t>
            </a:r>
            <a:r>
              <a:rPr kumimoji="1"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endParaRPr kumimoji="1"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2143760" y="1921510"/>
          <a:ext cx="864044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680"/>
                <a:gridCol w="4977765"/>
              </a:tblGrid>
              <a:tr h="1554480"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服务器A环境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操作系统：Ubuntu-20.04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操作系统内核：5.4.0-66-generic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处理器：Intel(R) Xeon(R) Gold 6278C CPU @ 2.60GHz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处理器核心规模：2 核 4 线程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内存：7.8G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wrk: 4.2.0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服务器B环境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操作系统：CentOS-7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操作系统内核：4.18.0-348.20.1.el7.aarch64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处理器：未知 aarch64 处理器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处理器核心规模：4 核 4 线程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内存：7.4G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NGINX: 1.</a:t>
                      </a:r>
                      <a:r>
                        <a:rPr kumimoji="1" lang="en-US" altLang="zh-CN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kumimoji="1"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2.1</a:t>
                      </a: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endParaRPr kumimoji="1"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</a:tr>
              <a:tr h="1612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本地环境</a:t>
                      </a:r>
                      <a:endParaRPr kumimoji="1"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操作系统：WSL2 Ubuntu-20.04</a:t>
                      </a:r>
                      <a:endParaRPr kumimoji="1"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操作系统内核：5.10.102.1-microsoft-standard-WSL2</a:t>
                      </a:r>
                      <a:endParaRPr kumimoji="1"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处理器：AMD Ryzen 5 5600U</a:t>
                      </a:r>
                      <a:endParaRPr kumimoji="1"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处理器核心规模：6 核 12 线程</a:t>
                      </a:r>
                      <a:endParaRPr kumimoji="1"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内存：4.8G</a:t>
                      </a:r>
                      <a:endParaRPr kumimoji="1"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NGINX: 1.18.0</a:t>
                      </a:r>
                      <a:endParaRPr kumimoji="1"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wrk: 4.2.0</a:t>
                      </a:r>
                      <a:endParaRPr kumimoji="1"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endParaRPr kumimoji="1"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en-US" altLang="zh-C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endParaRPr kumimoji="1" lang="en-US" altLang="zh-C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endParaRPr kumimoji="1" lang="en-US" altLang="zh-C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endParaRPr kumimoji="1" lang="en-US" altLang="zh-C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kumimoji="1"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frp(804f291) </a:t>
                      </a: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与</a:t>
                      </a:r>
                      <a:r>
                        <a:rPr kumimoji="1"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GT(ef19fddf) </a:t>
                      </a: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使用等效的配置参数</a:t>
                      </a:r>
                      <a:endParaRPr kumimoji="1"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连接池最大</a:t>
                      </a:r>
                      <a:r>
                        <a:rPr kumimoji="1"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</a:t>
                      </a: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连接</a:t>
                      </a:r>
                      <a:endParaRPr kumimoji="1"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kumimoji="1" lang="zh-CN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wrk -c 100 -d 30s -t 10</a:t>
                      </a:r>
                      <a:endParaRPr kumimoji="1"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UNIT_TABLE_BEAUTIFY" val="smartTable{265afc53-3d03-45cf-bfee-a222190630ee}"/>
  <p:tag name="TABLE_ENDDRAG_ORIGIN_RECT" val="576*229"/>
  <p:tag name="TABLE_ENDDRAG_RECT" val="26*119*576*230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2267</Words>
  <Application>WPS 演示</Application>
  <PresentationFormat>宽屏</PresentationFormat>
  <Paragraphs>192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黑体</vt:lpstr>
      <vt:lpstr>汉仪中黑KW</vt:lpstr>
      <vt:lpstr>阿里巴巴普惠体 R</vt:lpstr>
      <vt:lpstr>微软雅黑</vt:lpstr>
      <vt:lpstr>汉仪旗黑</vt:lpstr>
      <vt:lpstr>Raleway</vt:lpstr>
      <vt:lpstr>Arial</vt:lpstr>
      <vt:lpstr>宋体</vt:lpstr>
      <vt:lpstr>Arial Unicode MS</vt:lpstr>
      <vt:lpstr>等线</vt:lpstr>
      <vt:lpstr>汉仪中等线KW</vt:lpstr>
      <vt:lpstr>苹方-简</vt:lpstr>
      <vt:lpstr>Thonburi</vt:lpstr>
      <vt:lpstr>汉仪书宋二KW</vt:lpstr>
      <vt:lpstr>Office 主题​​</vt:lpstr>
      <vt:lpstr>GT：从互联网访问家庭设备的高效解决方案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翁志艺</cp:lastModifiedBy>
  <cp:revision>168</cp:revision>
  <dcterms:created xsi:type="dcterms:W3CDTF">2023-10-26T02:43:17Z</dcterms:created>
  <dcterms:modified xsi:type="dcterms:W3CDTF">2023-10-26T02:43:17Z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BF88E58BA754F4F83A6C26653D4547F9_43</vt:lpwstr>
  </property>
  <property fmtid="{D5CDD505-2E9C-101B-9397-08002B2CF9AE}" pid="3" name="KSOProductBuildVer">
    <vt:lpwstr>2052-6.2.2.8394</vt:lpwstr>
  </property>
</Properties>
</file>