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3"/>
    <p:sldId id="850" r:id="rId4"/>
    <p:sldId id="856" r:id="rId5"/>
    <p:sldId id="259" r:id="rId7"/>
    <p:sldId id="12539678" r:id="rId8"/>
    <p:sldId id="467" r:id="rId9"/>
    <p:sldId id="12539680" r:id="rId10"/>
    <p:sldId id="12539681" r:id="rId11"/>
    <p:sldId id="12539675" r:id="rId12"/>
    <p:sldId id="12539679" r:id="rId13"/>
    <p:sldId id="12539676" r:id="rId14"/>
    <p:sldId id="273" r:id="rId15"/>
    <p:sldId id="264" r:id="rId16"/>
    <p:sldId id="267" r:id="rId17"/>
    <p:sldId id="859" r:id="rId18"/>
    <p:sldId id="12539671" r:id="rId19"/>
    <p:sldId id="860" r:id="rId20"/>
    <p:sldId id="852" r:id="rId21"/>
    <p:sldId id="12539673" r:id="rId22"/>
    <p:sldId id="12539682" r:id="rId23"/>
    <p:sldId id="12539685" r:id="rId24"/>
    <p:sldId id="12539687" r:id="rId25"/>
    <p:sldId id="12539688" r:id="rId26"/>
    <p:sldId id="12539686" r:id="rId27"/>
    <p:sldId id="12539689" r:id="rId28"/>
    <p:sldId id="12539690" r:id="rId29"/>
    <p:sldId id="12539683" r:id="rId30"/>
    <p:sldId id="861" r:id="rId31"/>
    <p:sldId id="12539651" r:id="rId32"/>
    <p:sldId id="849" r:id="rId33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A9E3"/>
    <a:srgbClr val="FFFFFF"/>
    <a:srgbClr val="3A8FB7"/>
    <a:srgbClr val="445185"/>
    <a:srgbClr val="A5D7F2"/>
    <a:srgbClr val="FFE5CB"/>
    <a:srgbClr val="6EAAC6"/>
    <a:srgbClr val="5AB0D8"/>
    <a:srgbClr val="36A9E3"/>
    <a:srgbClr val="B7DF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9" autoAdjust="0"/>
    <p:restoredTop sz="90080"/>
  </p:normalViewPr>
  <p:slideViewPr>
    <p:cSldViewPr snapToGrid="0">
      <p:cViewPr varScale="1">
        <p:scale>
          <a:sx n="86" d="100"/>
          <a:sy n="86" d="100"/>
        </p:scale>
        <p:origin x="496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43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1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481DEE-B2A2-5142-9056-972E53DE38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5B8E04F-4928-E84B-9E82-18565858DAC8}">
      <dgm:prSet/>
      <dgm:spPr/>
      <dgm:t>
        <a:bodyPr/>
        <a:lstStyle/>
        <a:p>
          <a:r>
            <a:rPr lang="zh-CN" dirty="0"/>
            <a:t>企业需求旺盛</a:t>
          </a:r>
        </a:p>
      </dgm:t>
    </dgm:pt>
    <dgm:pt modelId="{E6DEAA55-C38C-EE4C-9234-2344DB703B4B}" cxnId="{D5808BE7-174D-2F44-BF90-E45E71EF1AD9}" type="parTrans">
      <dgm:prSet/>
      <dgm:spPr/>
      <dgm:t>
        <a:bodyPr/>
        <a:lstStyle/>
        <a:p>
          <a:endParaRPr lang="zh-CN" altLang="en-US"/>
        </a:p>
      </dgm:t>
    </dgm:pt>
    <dgm:pt modelId="{7CAD35C5-CC28-9E42-8558-1EB291685BA0}" cxnId="{D5808BE7-174D-2F44-BF90-E45E71EF1AD9}" type="sibTrans">
      <dgm:prSet/>
      <dgm:spPr/>
      <dgm:t>
        <a:bodyPr/>
        <a:lstStyle/>
        <a:p>
          <a:endParaRPr lang="zh-CN" altLang="en-US"/>
        </a:p>
      </dgm:t>
    </dgm:pt>
    <dgm:pt modelId="{36BA391D-B380-8944-8A51-9DDC1722A61D}">
      <dgm:prSet/>
      <dgm:spPr/>
      <dgm:t>
        <a:bodyPr/>
        <a:lstStyle/>
        <a:p>
          <a:r>
            <a:rPr lang="zh-CN" dirty="0"/>
            <a:t>有一定技术壁垒    </a:t>
          </a:r>
          <a:r>
            <a:rPr lang="zh-CN" b="0" i="0" dirty="0"/>
            <a:t>基础设施层</a:t>
          </a:r>
          <a:endParaRPr lang="zh-CN" dirty="0"/>
        </a:p>
      </dgm:t>
    </dgm:pt>
    <dgm:pt modelId="{299D970A-958A-0E44-8EE4-DF5041E780A9}" cxnId="{2F883946-2E3E-3140-9D8F-8CDF0CDE3EE8}" type="parTrans">
      <dgm:prSet/>
      <dgm:spPr/>
      <dgm:t>
        <a:bodyPr/>
        <a:lstStyle/>
        <a:p>
          <a:endParaRPr lang="zh-CN" altLang="en-US"/>
        </a:p>
      </dgm:t>
    </dgm:pt>
    <dgm:pt modelId="{99770FCC-4A1D-9A4E-852C-0D119181FE28}" cxnId="{2F883946-2E3E-3140-9D8F-8CDF0CDE3EE8}" type="sibTrans">
      <dgm:prSet/>
      <dgm:spPr/>
      <dgm:t>
        <a:bodyPr/>
        <a:lstStyle/>
        <a:p>
          <a:endParaRPr lang="zh-CN" altLang="en-US"/>
        </a:p>
      </dgm:t>
    </dgm:pt>
    <dgm:pt modelId="{D338650F-1365-A54A-9479-64EBD022261D}">
      <dgm:prSet/>
      <dgm:spPr/>
      <dgm:t>
        <a:bodyPr/>
        <a:lstStyle/>
        <a:p>
          <a:r>
            <a:rPr lang="zh-CN" dirty="0"/>
            <a:t>大量用户大量使用，有一定流行度和影响力</a:t>
          </a:r>
          <a:endParaRPr lang="zh-CN" altLang="en-US" dirty="0"/>
        </a:p>
      </dgm:t>
    </dgm:pt>
    <dgm:pt modelId="{3A483182-9CB9-F843-BDBE-42BC2FA2695D}" cxnId="{127281B3-5845-5746-9571-ED1B815758BD}" type="parTrans">
      <dgm:prSet/>
      <dgm:spPr/>
      <dgm:t>
        <a:bodyPr/>
        <a:lstStyle/>
        <a:p>
          <a:endParaRPr lang="zh-CN" altLang="en-US"/>
        </a:p>
      </dgm:t>
    </dgm:pt>
    <dgm:pt modelId="{D7137B4B-F911-C84D-AC61-BB44970B3F4D}" cxnId="{127281B3-5845-5746-9571-ED1B815758BD}" type="sibTrans">
      <dgm:prSet/>
      <dgm:spPr/>
      <dgm:t>
        <a:bodyPr/>
        <a:lstStyle/>
        <a:p>
          <a:endParaRPr lang="zh-CN" altLang="en-US"/>
        </a:p>
      </dgm:t>
    </dgm:pt>
    <dgm:pt modelId="{C011FDE1-DFCD-934D-981A-5E7CBD95709B}" type="pres">
      <dgm:prSet presAssocID="{B1481DEE-B2A2-5142-9056-972E53DE3806}" presName="linear" presStyleCnt="0">
        <dgm:presLayoutVars>
          <dgm:animLvl val="lvl"/>
          <dgm:resizeHandles val="exact"/>
        </dgm:presLayoutVars>
      </dgm:prSet>
      <dgm:spPr/>
    </dgm:pt>
    <dgm:pt modelId="{8A712387-A8EA-1B4E-99A7-BA7C33AFF504}" type="pres">
      <dgm:prSet presAssocID="{D338650F-1365-A54A-9479-64EBD022261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51C1C3C-1051-9046-ACA8-3A25250FDB0C}" type="pres">
      <dgm:prSet presAssocID="{D7137B4B-F911-C84D-AC61-BB44970B3F4D}" presName="spacer" presStyleCnt="0"/>
      <dgm:spPr/>
    </dgm:pt>
    <dgm:pt modelId="{2E0365EE-66FC-6D47-B749-809EB783FD55}" type="pres">
      <dgm:prSet presAssocID="{05B8E04F-4928-E84B-9E82-18565858DAC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221BB75-F2E4-BF4C-BB7E-ABF0E2B0C700}" type="pres">
      <dgm:prSet presAssocID="{7CAD35C5-CC28-9E42-8558-1EB291685BA0}" presName="spacer" presStyleCnt="0"/>
      <dgm:spPr/>
    </dgm:pt>
    <dgm:pt modelId="{81A4EF88-1D73-3A42-B14C-71D514439442}" type="pres">
      <dgm:prSet presAssocID="{36BA391D-B380-8944-8A51-9DDC1722A61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433D900-BB12-0E4E-9EB3-5582442CB8D4}" type="presOf" srcId="{36BA391D-B380-8944-8A51-9DDC1722A61D}" destId="{81A4EF88-1D73-3A42-B14C-71D514439442}" srcOrd="0" destOrd="0" presId="urn:microsoft.com/office/officeart/2005/8/layout/vList2"/>
    <dgm:cxn modelId="{C9891704-5CAB-C748-B14C-CF820BF07A2F}" type="presOf" srcId="{D338650F-1365-A54A-9479-64EBD022261D}" destId="{8A712387-A8EA-1B4E-99A7-BA7C33AFF504}" srcOrd="0" destOrd="0" presId="urn:microsoft.com/office/officeart/2005/8/layout/vList2"/>
    <dgm:cxn modelId="{2F883946-2E3E-3140-9D8F-8CDF0CDE3EE8}" srcId="{B1481DEE-B2A2-5142-9056-972E53DE3806}" destId="{36BA391D-B380-8944-8A51-9DDC1722A61D}" srcOrd="2" destOrd="0" parTransId="{299D970A-958A-0E44-8EE4-DF5041E780A9}" sibTransId="{99770FCC-4A1D-9A4E-852C-0D119181FE28}"/>
    <dgm:cxn modelId="{EF5B40A7-516E-F94A-A7DF-432126719C46}" type="presOf" srcId="{05B8E04F-4928-E84B-9E82-18565858DAC8}" destId="{2E0365EE-66FC-6D47-B749-809EB783FD55}" srcOrd="0" destOrd="0" presId="urn:microsoft.com/office/officeart/2005/8/layout/vList2"/>
    <dgm:cxn modelId="{127281B3-5845-5746-9571-ED1B815758BD}" srcId="{B1481DEE-B2A2-5142-9056-972E53DE3806}" destId="{D338650F-1365-A54A-9479-64EBD022261D}" srcOrd="0" destOrd="0" parTransId="{3A483182-9CB9-F843-BDBE-42BC2FA2695D}" sibTransId="{D7137B4B-F911-C84D-AC61-BB44970B3F4D}"/>
    <dgm:cxn modelId="{D5808BE7-174D-2F44-BF90-E45E71EF1AD9}" srcId="{B1481DEE-B2A2-5142-9056-972E53DE3806}" destId="{05B8E04F-4928-E84B-9E82-18565858DAC8}" srcOrd="1" destOrd="0" parTransId="{E6DEAA55-C38C-EE4C-9234-2344DB703B4B}" sibTransId="{7CAD35C5-CC28-9E42-8558-1EB291685BA0}"/>
    <dgm:cxn modelId="{D9615CE9-E826-FF45-9969-EAF7F080EB70}" type="presOf" srcId="{B1481DEE-B2A2-5142-9056-972E53DE3806}" destId="{C011FDE1-DFCD-934D-981A-5E7CBD95709B}" srcOrd="0" destOrd="0" presId="urn:microsoft.com/office/officeart/2005/8/layout/vList2"/>
    <dgm:cxn modelId="{5A122E92-0B5C-E948-A9B3-49869FBDC083}" type="presParOf" srcId="{C011FDE1-DFCD-934D-981A-5E7CBD95709B}" destId="{8A712387-A8EA-1B4E-99A7-BA7C33AFF504}" srcOrd="0" destOrd="0" presId="urn:microsoft.com/office/officeart/2005/8/layout/vList2"/>
    <dgm:cxn modelId="{76551C4C-4685-954B-B9DE-EB1FF32CE86C}" type="presParOf" srcId="{C011FDE1-DFCD-934D-981A-5E7CBD95709B}" destId="{851C1C3C-1051-9046-ACA8-3A25250FDB0C}" srcOrd="1" destOrd="0" presId="urn:microsoft.com/office/officeart/2005/8/layout/vList2"/>
    <dgm:cxn modelId="{4148118A-F9A5-B744-BDCF-E0E5F69C44D1}" type="presParOf" srcId="{C011FDE1-DFCD-934D-981A-5E7CBD95709B}" destId="{2E0365EE-66FC-6D47-B749-809EB783FD55}" srcOrd="2" destOrd="0" presId="urn:microsoft.com/office/officeart/2005/8/layout/vList2"/>
    <dgm:cxn modelId="{AC7902F4-9DB0-D64F-A461-26B5A0160DD0}" type="presParOf" srcId="{C011FDE1-DFCD-934D-981A-5E7CBD95709B}" destId="{7221BB75-F2E4-BF4C-BB7E-ABF0E2B0C700}" srcOrd="3" destOrd="0" presId="urn:microsoft.com/office/officeart/2005/8/layout/vList2"/>
    <dgm:cxn modelId="{FCD564C8-5990-4842-9A05-22ADA71349D9}" type="presParOf" srcId="{C011FDE1-DFCD-934D-981A-5E7CBD95709B}" destId="{81A4EF88-1D73-3A42-B14C-71D514439442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CA7812-03C8-1C4F-8C5D-3FD4A0BEED8E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1CCCF7C8-DE46-8349-80E0-DB4F2DEC966A}">
      <dgm:prSet custT="1"/>
      <dgm:spPr>
        <a:solidFill>
          <a:srgbClr val="35A9E3"/>
        </a:solidFill>
      </dgm:spPr>
      <dgm:t>
        <a:bodyPr/>
        <a:lstStyle/>
        <a:p>
          <a:r>
            <a:rPr lang="zh-CN" altLang="en-US" sz="2200" b="0" i="0">
              <a:latin typeface="黑体" panose="02010609060101010101" charset="-122"/>
              <a:ea typeface="黑体" panose="02010609060101010101" charset="-122"/>
            </a:rPr>
            <a:t>企业客户不希望供应商锁定 </a:t>
          </a:r>
          <a:br>
            <a:rPr lang="zh-CN" altLang="en-US" sz="2200" b="0" i="0">
              <a:latin typeface="黑体" panose="02010609060101010101" charset="-122"/>
              <a:ea typeface="黑体" panose="02010609060101010101" charset="-122"/>
            </a:rPr>
          </a:br>
          <a:endParaRPr lang="zh-CN" altLang="en-US" sz="2200">
            <a:latin typeface="黑体" panose="02010609060101010101" charset="-122"/>
            <a:ea typeface="黑体" panose="02010609060101010101" charset="-122"/>
          </a:endParaRPr>
        </a:p>
      </dgm:t>
    </dgm:pt>
    <dgm:pt modelId="{A260ACF1-AB9E-384A-84C4-CC5AC6760AAE}" cxnId="{A53B6C7A-9D2B-CD40-BF20-070550337942}" type="parTrans">
      <dgm:prSet/>
      <dgm:spPr/>
      <dgm:t>
        <a:bodyPr/>
        <a:lstStyle/>
        <a:p>
          <a:endParaRPr lang="zh-CN" altLang="en-US" sz="2200">
            <a:latin typeface="黑体" panose="02010609060101010101" charset="-122"/>
            <a:ea typeface="黑体" panose="02010609060101010101" charset="-122"/>
          </a:endParaRPr>
        </a:p>
      </dgm:t>
    </dgm:pt>
    <dgm:pt modelId="{BC297DCA-5175-894F-8CB9-DB0D2A713E73}" cxnId="{A53B6C7A-9D2B-CD40-BF20-070550337942}" type="sibTrans">
      <dgm:prSet/>
      <dgm:spPr/>
      <dgm:t>
        <a:bodyPr/>
        <a:lstStyle/>
        <a:p>
          <a:endParaRPr lang="zh-CN" altLang="en-US" sz="2200">
            <a:latin typeface="黑体" panose="02010609060101010101" charset="-122"/>
            <a:ea typeface="黑体" panose="02010609060101010101" charset="-122"/>
          </a:endParaRPr>
        </a:p>
      </dgm:t>
    </dgm:pt>
    <dgm:pt modelId="{F35D5596-9734-3D40-BA48-75439E1EF165}">
      <dgm:prSet custT="1"/>
      <dgm:spPr>
        <a:solidFill>
          <a:srgbClr val="35A9E3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3970" tIns="13970" rIns="13970" bIns="13970" numCol="1" spcCol="1270" anchor="ctr" anchorCtr="0"/>
        <a:lstStyle/>
        <a:p>
          <a:endParaRPr lang="en-US" altLang="zh-CN" sz="2200" dirty="0">
            <a:latin typeface="黑体" panose="02010609060101010101" charset="-122"/>
            <a:ea typeface="黑体" panose="02010609060101010101" charset="-122"/>
          </a:endParaRPr>
        </a:p>
        <a:p>
          <a:r>
            <a:rPr lang="zh-CN" altLang="en-US" sz="2200" dirty="0">
              <a:latin typeface="黑体" panose="02010609060101010101" charset="-122"/>
              <a:ea typeface="黑体" panose="02010609060101010101" charset="-122"/>
            </a:rPr>
            <a:t>客户</a:t>
          </a:r>
          <a:r>
            <a:rPr lang="zh-CN" altLang="en-US" sz="2200" b="0" i="0" dirty="0">
              <a:latin typeface="黑体" panose="02010609060101010101" charset="-122"/>
              <a:ea typeface="黑体" panose="02010609060101010101" charset="-122"/>
            </a:rPr>
            <a:t>更希望购买原厂的产品和服务 </a:t>
          </a:r>
          <a:br>
            <a:rPr lang="zh-CN" altLang="en-US" sz="2200" b="0" i="0" dirty="0">
              <a:latin typeface="黑体" panose="02010609060101010101" charset="-122"/>
              <a:ea typeface="黑体" panose="02010609060101010101" charset="-122"/>
            </a:rPr>
          </a:br>
          <a:endParaRPr lang="zh-CN" altLang="en-US" sz="2200" dirty="0">
            <a:latin typeface="黑体" panose="02010609060101010101" charset="-122"/>
            <a:ea typeface="黑体" panose="02010609060101010101" charset="-122"/>
          </a:endParaRPr>
        </a:p>
      </dgm:t>
    </dgm:pt>
    <dgm:pt modelId="{19498466-50E7-A94D-BD40-5B015AF3D69E}" cxnId="{D6D5907B-96D1-2B46-B544-CD0C3FF17E3F}" type="parTrans">
      <dgm:prSet/>
      <dgm:spPr/>
      <dgm:t>
        <a:bodyPr/>
        <a:lstStyle/>
        <a:p>
          <a:endParaRPr lang="zh-CN" altLang="en-US" sz="2200">
            <a:latin typeface="黑体" panose="02010609060101010101" charset="-122"/>
            <a:ea typeface="黑体" panose="02010609060101010101" charset="-122"/>
          </a:endParaRPr>
        </a:p>
      </dgm:t>
    </dgm:pt>
    <dgm:pt modelId="{2F9D288D-96AF-D840-BB52-BF464683F4D9}" cxnId="{D6D5907B-96D1-2B46-B544-CD0C3FF17E3F}" type="sibTrans">
      <dgm:prSet/>
      <dgm:spPr/>
      <dgm:t>
        <a:bodyPr/>
        <a:lstStyle/>
        <a:p>
          <a:endParaRPr lang="zh-CN" altLang="en-US" sz="2200">
            <a:latin typeface="黑体" panose="02010609060101010101" charset="-122"/>
            <a:ea typeface="黑体" panose="02010609060101010101" charset="-122"/>
          </a:endParaRPr>
        </a:p>
      </dgm:t>
    </dgm:pt>
    <dgm:pt modelId="{AA8045C2-5F06-974C-9864-EB69AAFAD390}">
      <dgm:prSet custT="1"/>
      <dgm:spPr>
        <a:solidFill>
          <a:srgbClr val="35A9E3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3970" tIns="13970" rIns="13970" bIns="13970" numCol="1" spcCol="1270" anchor="ctr" anchorCtr="0"/>
        <a:lstStyle/>
        <a:p>
          <a:pPr marL="0"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>
              <a:solidFill>
                <a:prstClr val="white"/>
              </a:solidFill>
              <a:latin typeface="黑体" panose="02010609060101010101" charset="-122"/>
              <a:ea typeface="黑体" panose="02010609060101010101" charset="-122"/>
              <a:cs typeface="+mn-cs"/>
            </a:rPr>
            <a:t>术业有专攻</a:t>
          </a:r>
        </a:p>
      </dgm:t>
    </dgm:pt>
    <dgm:pt modelId="{2FE579C4-BEE9-D44D-9DC5-60EC6CCA2F6A}" cxnId="{48BEAAA1-EDA0-6749-9E62-CE0F7B89D7B5}" type="parTrans">
      <dgm:prSet/>
      <dgm:spPr/>
      <dgm:t>
        <a:bodyPr/>
        <a:lstStyle/>
        <a:p>
          <a:endParaRPr lang="zh-CN" altLang="en-US" sz="2200">
            <a:latin typeface="黑体" panose="02010609060101010101" charset="-122"/>
            <a:ea typeface="黑体" panose="02010609060101010101" charset="-122"/>
          </a:endParaRPr>
        </a:p>
      </dgm:t>
    </dgm:pt>
    <dgm:pt modelId="{C0A65F69-B1E9-6A4D-9C58-23D96B280D73}" cxnId="{48BEAAA1-EDA0-6749-9E62-CE0F7B89D7B5}" type="sibTrans">
      <dgm:prSet/>
      <dgm:spPr/>
      <dgm:t>
        <a:bodyPr/>
        <a:lstStyle/>
        <a:p>
          <a:endParaRPr lang="zh-CN" altLang="en-US" sz="2200">
            <a:latin typeface="黑体" panose="02010609060101010101" charset="-122"/>
            <a:ea typeface="黑体" panose="02010609060101010101" charset="-122"/>
          </a:endParaRPr>
        </a:p>
      </dgm:t>
    </dgm:pt>
    <dgm:pt modelId="{888E7979-00A4-D342-A0B4-858B92BD5703}" type="pres">
      <dgm:prSet presAssocID="{F5CA7812-03C8-1C4F-8C5D-3FD4A0BEED8E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63EC6EC2-4B0D-2A46-BC71-BDF04F35CEDB}" type="pres">
      <dgm:prSet presAssocID="{F5CA7812-03C8-1C4F-8C5D-3FD4A0BEED8E}" presName="cycle" presStyleCnt="0"/>
      <dgm:spPr/>
    </dgm:pt>
    <dgm:pt modelId="{403C63A3-36A3-9347-BFE3-40ED37D1357D}" type="pres">
      <dgm:prSet presAssocID="{F5CA7812-03C8-1C4F-8C5D-3FD4A0BEED8E}" presName="centerShape" presStyleCnt="0"/>
      <dgm:spPr/>
    </dgm:pt>
    <dgm:pt modelId="{E3E5E300-45C3-354D-88F1-D1701089D13E}" type="pres">
      <dgm:prSet presAssocID="{F5CA7812-03C8-1C4F-8C5D-3FD4A0BEED8E}" presName="connSite" presStyleLbl="node1" presStyleIdx="0" presStyleCnt="4"/>
      <dgm:spPr/>
    </dgm:pt>
    <dgm:pt modelId="{1E332E74-F6AA-274F-8EE1-967AEC475799}" type="pres">
      <dgm:prSet presAssocID="{F5CA7812-03C8-1C4F-8C5D-3FD4A0BEED8E}" presName="visibl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7A3E8E42-9B01-4143-938B-D32B1BB4111C}" type="pres">
      <dgm:prSet presAssocID="{A260ACF1-AB9E-384A-84C4-CC5AC6760AAE}" presName="Name25" presStyleLbl="parChTrans1D1" presStyleIdx="0" presStyleCnt="3"/>
      <dgm:spPr/>
    </dgm:pt>
    <dgm:pt modelId="{948F7E5E-1FC4-2140-AA09-00416028F71B}" type="pres">
      <dgm:prSet presAssocID="{1CCCF7C8-DE46-8349-80E0-DB4F2DEC966A}" presName="node" presStyleCnt="0"/>
      <dgm:spPr/>
    </dgm:pt>
    <dgm:pt modelId="{58B9537E-0CBC-1E46-95CF-0DBCBC4A0DB3}" type="pres">
      <dgm:prSet presAssocID="{1CCCF7C8-DE46-8349-80E0-DB4F2DEC966A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97E3D7B0-357E-8A42-95F6-109D96ECB316}" type="pres">
      <dgm:prSet presAssocID="{1CCCF7C8-DE46-8349-80E0-DB4F2DEC966A}" presName="childNode" presStyleLbl="revTx" presStyleIdx="0" presStyleCnt="0">
        <dgm:presLayoutVars>
          <dgm:bulletEnabled val="1"/>
        </dgm:presLayoutVars>
      </dgm:prSet>
      <dgm:spPr/>
    </dgm:pt>
    <dgm:pt modelId="{25E689DC-D71F-1E4E-9844-96ACAC004567}" type="pres">
      <dgm:prSet presAssocID="{19498466-50E7-A94D-BD40-5B015AF3D69E}" presName="Name25" presStyleLbl="parChTrans1D1" presStyleIdx="1" presStyleCnt="3"/>
      <dgm:spPr/>
    </dgm:pt>
    <dgm:pt modelId="{4CFEEA14-C02F-1644-9FC1-41F35582F1DB}" type="pres">
      <dgm:prSet presAssocID="{F35D5596-9734-3D40-BA48-75439E1EF165}" presName="node" presStyleCnt="0"/>
      <dgm:spPr/>
    </dgm:pt>
    <dgm:pt modelId="{3F6134FB-DA5C-E840-A69C-7EEA959FB16C}" type="pres">
      <dgm:prSet presAssocID="{F35D5596-9734-3D40-BA48-75439E1EF165}" presName="parentNode" presStyleLbl="node1" presStyleIdx="2" presStyleCnt="4">
        <dgm:presLayoutVars>
          <dgm:chMax val="1"/>
          <dgm:bulletEnabled val="1"/>
        </dgm:presLayoutVars>
      </dgm:prSet>
      <dgm:spPr>
        <a:xfrm>
          <a:off x="6414365" y="2158212"/>
          <a:ext cx="1748087" cy="1748087"/>
        </a:xfrm>
        <a:prstGeom prst="ellipse">
          <a:avLst/>
        </a:prstGeom>
      </dgm:spPr>
    </dgm:pt>
    <dgm:pt modelId="{08E01480-3268-DD42-ADAE-71AB93A4739C}" type="pres">
      <dgm:prSet presAssocID="{F35D5596-9734-3D40-BA48-75439E1EF165}" presName="childNode" presStyleLbl="revTx" presStyleIdx="0" presStyleCnt="0">
        <dgm:presLayoutVars>
          <dgm:bulletEnabled val="1"/>
        </dgm:presLayoutVars>
      </dgm:prSet>
      <dgm:spPr/>
    </dgm:pt>
    <dgm:pt modelId="{9FAEA706-0449-F440-8DEB-7296056B2A19}" type="pres">
      <dgm:prSet presAssocID="{2FE579C4-BEE9-D44D-9DC5-60EC6CCA2F6A}" presName="Name25" presStyleLbl="parChTrans1D1" presStyleIdx="2" presStyleCnt="3"/>
      <dgm:spPr/>
    </dgm:pt>
    <dgm:pt modelId="{6524912B-B683-9D47-B37A-FB41C43296F3}" type="pres">
      <dgm:prSet presAssocID="{AA8045C2-5F06-974C-9864-EB69AAFAD390}" presName="node" presStyleCnt="0"/>
      <dgm:spPr/>
    </dgm:pt>
    <dgm:pt modelId="{49738B19-182D-9347-A155-8366D4CB5050}" type="pres">
      <dgm:prSet presAssocID="{AA8045C2-5F06-974C-9864-EB69AAFAD390}" presName="parentNode" presStyleLbl="node1" presStyleIdx="3" presStyleCnt="4">
        <dgm:presLayoutVars>
          <dgm:chMax val="1"/>
          <dgm:bulletEnabled val="1"/>
        </dgm:presLayoutVars>
      </dgm:prSet>
      <dgm:spPr>
        <a:xfrm>
          <a:off x="5836500" y="4314832"/>
          <a:ext cx="1748087" cy="1748087"/>
        </a:xfrm>
        <a:prstGeom prst="ellipse">
          <a:avLst/>
        </a:prstGeom>
      </dgm:spPr>
    </dgm:pt>
    <dgm:pt modelId="{B710C56B-E711-9043-A323-56686208DB1E}" type="pres">
      <dgm:prSet presAssocID="{AA8045C2-5F06-974C-9864-EB69AAFAD390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4514853C-8DDB-4441-895C-B1FB08A18E06}" type="presOf" srcId="{F5CA7812-03C8-1C4F-8C5D-3FD4A0BEED8E}" destId="{888E7979-00A4-D342-A0B4-858B92BD5703}" srcOrd="0" destOrd="0" presId="urn:microsoft.com/office/officeart/2005/8/layout/radial2"/>
    <dgm:cxn modelId="{B61F1879-AAA5-CB42-8D92-9AD8C63DA7E8}" type="presOf" srcId="{1CCCF7C8-DE46-8349-80E0-DB4F2DEC966A}" destId="{58B9537E-0CBC-1E46-95CF-0DBCBC4A0DB3}" srcOrd="0" destOrd="0" presId="urn:microsoft.com/office/officeart/2005/8/layout/radial2"/>
    <dgm:cxn modelId="{A53B6C7A-9D2B-CD40-BF20-070550337942}" srcId="{F5CA7812-03C8-1C4F-8C5D-3FD4A0BEED8E}" destId="{1CCCF7C8-DE46-8349-80E0-DB4F2DEC966A}" srcOrd="0" destOrd="0" parTransId="{A260ACF1-AB9E-384A-84C4-CC5AC6760AAE}" sibTransId="{BC297DCA-5175-894F-8CB9-DB0D2A713E73}"/>
    <dgm:cxn modelId="{EC67777B-E293-9744-BAC5-E185B61A569B}" type="presOf" srcId="{F35D5596-9734-3D40-BA48-75439E1EF165}" destId="{3F6134FB-DA5C-E840-A69C-7EEA959FB16C}" srcOrd="0" destOrd="0" presId="urn:microsoft.com/office/officeart/2005/8/layout/radial2"/>
    <dgm:cxn modelId="{D6D5907B-96D1-2B46-B544-CD0C3FF17E3F}" srcId="{F5CA7812-03C8-1C4F-8C5D-3FD4A0BEED8E}" destId="{F35D5596-9734-3D40-BA48-75439E1EF165}" srcOrd="1" destOrd="0" parTransId="{19498466-50E7-A94D-BD40-5B015AF3D69E}" sibTransId="{2F9D288D-96AF-D840-BB52-BF464683F4D9}"/>
    <dgm:cxn modelId="{48BEAAA1-EDA0-6749-9E62-CE0F7B89D7B5}" srcId="{F5CA7812-03C8-1C4F-8C5D-3FD4A0BEED8E}" destId="{AA8045C2-5F06-974C-9864-EB69AAFAD390}" srcOrd="2" destOrd="0" parTransId="{2FE579C4-BEE9-D44D-9DC5-60EC6CCA2F6A}" sibTransId="{C0A65F69-B1E9-6A4D-9C58-23D96B280D73}"/>
    <dgm:cxn modelId="{E7D7E2A8-D54B-154E-B8FC-49D2703D1A67}" type="presOf" srcId="{19498466-50E7-A94D-BD40-5B015AF3D69E}" destId="{25E689DC-D71F-1E4E-9844-96ACAC004567}" srcOrd="0" destOrd="0" presId="urn:microsoft.com/office/officeart/2005/8/layout/radial2"/>
    <dgm:cxn modelId="{4736F9D2-433E-5941-B24D-042F37F8301D}" type="presOf" srcId="{A260ACF1-AB9E-384A-84C4-CC5AC6760AAE}" destId="{7A3E8E42-9B01-4143-938B-D32B1BB4111C}" srcOrd="0" destOrd="0" presId="urn:microsoft.com/office/officeart/2005/8/layout/radial2"/>
    <dgm:cxn modelId="{64F37EF1-366E-B040-BE92-3CE4CE3EB4A2}" type="presOf" srcId="{AA8045C2-5F06-974C-9864-EB69AAFAD390}" destId="{49738B19-182D-9347-A155-8366D4CB5050}" srcOrd="0" destOrd="0" presId="urn:microsoft.com/office/officeart/2005/8/layout/radial2"/>
    <dgm:cxn modelId="{6C9087FA-BAA0-4F4B-9D59-290C9A91DAB7}" type="presOf" srcId="{2FE579C4-BEE9-D44D-9DC5-60EC6CCA2F6A}" destId="{9FAEA706-0449-F440-8DEB-7296056B2A19}" srcOrd="0" destOrd="0" presId="urn:microsoft.com/office/officeart/2005/8/layout/radial2"/>
    <dgm:cxn modelId="{4D55337D-6FA2-AE4A-857D-28674DCE7454}" type="presParOf" srcId="{888E7979-00A4-D342-A0B4-858B92BD5703}" destId="{63EC6EC2-4B0D-2A46-BC71-BDF04F35CEDB}" srcOrd="0" destOrd="0" presId="urn:microsoft.com/office/officeart/2005/8/layout/radial2"/>
    <dgm:cxn modelId="{8F9DF429-D049-6343-A81B-0389624085C2}" type="presParOf" srcId="{63EC6EC2-4B0D-2A46-BC71-BDF04F35CEDB}" destId="{403C63A3-36A3-9347-BFE3-40ED37D1357D}" srcOrd="0" destOrd="0" presId="urn:microsoft.com/office/officeart/2005/8/layout/radial2"/>
    <dgm:cxn modelId="{D0538CBA-3886-5B44-9505-DE33E01D0455}" type="presParOf" srcId="{403C63A3-36A3-9347-BFE3-40ED37D1357D}" destId="{E3E5E300-45C3-354D-88F1-D1701089D13E}" srcOrd="0" destOrd="0" presId="urn:microsoft.com/office/officeart/2005/8/layout/radial2"/>
    <dgm:cxn modelId="{3D8D601E-3D8A-D746-84F5-8C783E5ECF1C}" type="presParOf" srcId="{403C63A3-36A3-9347-BFE3-40ED37D1357D}" destId="{1E332E74-F6AA-274F-8EE1-967AEC475799}" srcOrd="1" destOrd="0" presId="urn:microsoft.com/office/officeart/2005/8/layout/radial2"/>
    <dgm:cxn modelId="{05AD52E8-8DC5-5843-BC7F-30231C2A6C35}" type="presParOf" srcId="{63EC6EC2-4B0D-2A46-BC71-BDF04F35CEDB}" destId="{7A3E8E42-9B01-4143-938B-D32B1BB4111C}" srcOrd="1" destOrd="0" presId="urn:microsoft.com/office/officeart/2005/8/layout/radial2"/>
    <dgm:cxn modelId="{F6D7B284-4D25-4F40-BFF1-F5BFDE0BB358}" type="presParOf" srcId="{63EC6EC2-4B0D-2A46-BC71-BDF04F35CEDB}" destId="{948F7E5E-1FC4-2140-AA09-00416028F71B}" srcOrd="2" destOrd="0" presId="urn:microsoft.com/office/officeart/2005/8/layout/radial2"/>
    <dgm:cxn modelId="{8B02B7D9-060F-E149-B2AA-7956385F1D4F}" type="presParOf" srcId="{948F7E5E-1FC4-2140-AA09-00416028F71B}" destId="{58B9537E-0CBC-1E46-95CF-0DBCBC4A0DB3}" srcOrd="0" destOrd="0" presId="urn:microsoft.com/office/officeart/2005/8/layout/radial2"/>
    <dgm:cxn modelId="{7D12191A-21A5-0946-A27F-B4DFBAD27F0F}" type="presParOf" srcId="{948F7E5E-1FC4-2140-AA09-00416028F71B}" destId="{97E3D7B0-357E-8A42-95F6-109D96ECB316}" srcOrd="1" destOrd="0" presId="urn:microsoft.com/office/officeart/2005/8/layout/radial2"/>
    <dgm:cxn modelId="{2567D066-FAD9-5F40-9506-574AEF6ADC62}" type="presParOf" srcId="{63EC6EC2-4B0D-2A46-BC71-BDF04F35CEDB}" destId="{25E689DC-D71F-1E4E-9844-96ACAC004567}" srcOrd="3" destOrd="0" presId="urn:microsoft.com/office/officeart/2005/8/layout/radial2"/>
    <dgm:cxn modelId="{D1B10067-DCD7-3844-9C2A-2C3A7CBE8533}" type="presParOf" srcId="{63EC6EC2-4B0D-2A46-BC71-BDF04F35CEDB}" destId="{4CFEEA14-C02F-1644-9FC1-41F35582F1DB}" srcOrd="4" destOrd="0" presId="urn:microsoft.com/office/officeart/2005/8/layout/radial2"/>
    <dgm:cxn modelId="{62D26213-1732-2E44-9390-49C578B6E71B}" type="presParOf" srcId="{4CFEEA14-C02F-1644-9FC1-41F35582F1DB}" destId="{3F6134FB-DA5C-E840-A69C-7EEA959FB16C}" srcOrd="0" destOrd="0" presId="urn:microsoft.com/office/officeart/2005/8/layout/radial2"/>
    <dgm:cxn modelId="{5032FA00-7F6C-EA45-A0B0-CCB94D9573B0}" type="presParOf" srcId="{4CFEEA14-C02F-1644-9FC1-41F35582F1DB}" destId="{08E01480-3268-DD42-ADAE-71AB93A4739C}" srcOrd="1" destOrd="0" presId="urn:microsoft.com/office/officeart/2005/8/layout/radial2"/>
    <dgm:cxn modelId="{A0AE6915-F7E6-034A-BFAC-BD096D719617}" type="presParOf" srcId="{63EC6EC2-4B0D-2A46-BC71-BDF04F35CEDB}" destId="{9FAEA706-0449-F440-8DEB-7296056B2A19}" srcOrd="5" destOrd="0" presId="urn:microsoft.com/office/officeart/2005/8/layout/radial2"/>
    <dgm:cxn modelId="{A87B52AB-3E5F-1F47-BE31-61061C2E9009}" type="presParOf" srcId="{63EC6EC2-4B0D-2A46-BC71-BDF04F35CEDB}" destId="{6524912B-B683-9D47-B37A-FB41C43296F3}" srcOrd="6" destOrd="0" presId="urn:microsoft.com/office/officeart/2005/8/layout/radial2"/>
    <dgm:cxn modelId="{36D3E140-9BF8-5740-A000-B805AC2D7729}" type="presParOf" srcId="{6524912B-B683-9D47-B37A-FB41C43296F3}" destId="{49738B19-182D-9347-A155-8366D4CB5050}" srcOrd="0" destOrd="0" presId="urn:microsoft.com/office/officeart/2005/8/layout/radial2"/>
    <dgm:cxn modelId="{3C23732E-42C0-CD4D-B0CE-16AA54E35323}" type="presParOf" srcId="{6524912B-B683-9D47-B37A-FB41C43296F3}" destId="{B710C56B-E711-9043-A323-56686208DB1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3BAAAB-5BC4-AF47-A2F1-24CDA0F9FC0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46AB804-BD6E-7A4E-9D91-C40F98547266}">
      <dgm:prSet/>
      <dgm:spPr>
        <a:solidFill>
          <a:srgbClr val="35A9E3"/>
        </a:solidFill>
      </dgm:spPr>
      <dgm:t>
        <a:bodyPr/>
        <a:lstStyle/>
        <a:p>
          <a:r>
            <a:rPr lang="zh-CN" b="1" dirty="0"/>
            <a:t>加速</a:t>
          </a:r>
          <a:r>
            <a:rPr lang="zh-CN" b="1" i="0" dirty="0"/>
            <a:t>产品创新</a:t>
          </a:r>
          <a:endParaRPr lang="zh-CN" dirty="0"/>
        </a:p>
      </dgm:t>
    </dgm:pt>
    <dgm:pt modelId="{36025ED7-7E32-5045-A778-480893C78A3F}" cxnId="{D8E4F6BB-ECF0-BA49-9F51-9A984B259062}" type="parTrans">
      <dgm:prSet/>
      <dgm:spPr/>
      <dgm:t>
        <a:bodyPr/>
        <a:lstStyle/>
        <a:p>
          <a:endParaRPr lang="zh-CN" altLang="en-US"/>
        </a:p>
      </dgm:t>
    </dgm:pt>
    <dgm:pt modelId="{FDC98C7F-03F8-B845-9C6B-AF460555F9B9}" cxnId="{D8E4F6BB-ECF0-BA49-9F51-9A984B259062}" type="sibTrans">
      <dgm:prSet/>
      <dgm:spPr/>
      <dgm:t>
        <a:bodyPr/>
        <a:lstStyle/>
        <a:p>
          <a:endParaRPr lang="zh-CN" altLang="en-US"/>
        </a:p>
      </dgm:t>
    </dgm:pt>
    <dgm:pt modelId="{5144C1FD-290C-5048-BE3E-CD7585A79975}">
      <dgm:prSet/>
      <dgm:spPr>
        <a:solidFill>
          <a:srgbClr val="35A9E3"/>
        </a:solidFill>
      </dgm:spPr>
      <dgm:t>
        <a:bodyPr/>
        <a:lstStyle/>
        <a:p>
          <a:r>
            <a:rPr lang="zh-CN" b="1" i="0" dirty="0"/>
            <a:t>用户 </a:t>
          </a:r>
          <a:r>
            <a:rPr lang="en-US" b="1" i="0" dirty="0"/>
            <a:t>-&gt;</a:t>
          </a:r>
          <a:r>
            <a:rPr lang="zh-CN" b="1" i="0" dirty="0"/>
            <a:t> 客户线索</a:t>
          </a:r>
          <a:endParaRPr lang="zh-CN" dirty="0"/>
        </a:p>
      </dgm:t>
    </dgm:pt>
    <dgm:pt modelId="{F71A1608-2B10-074B-8455-1B87D9D59D5B}" cxnId="{AF15EC44-AB4E-D94D-88EA-B9C1B1E5A352}" type="parTrans">
      <dgm:prSet/>
      <dgm:spPr/>
      <dgm:t>
        <a:bodyPr/>
        <a:lstStyle/>
        <a:p>
          <a:endParaRPr lang="zh-CN" altLang="en-US"/>
        </a:p>
      </dgm:t>
    </dgm:pt>
    <dgm:pt modelId="{D39A7CC8-A399-864E-A6C5-3867D7B0739F}" cxnId="{AF15EC44-AB4E-D94D-88EA-B9C1B1E5A352}" type="sibTrans">
      <dgm:prSet/>
      <dgm:spPr/>
      <dgm:t>
        <a:bodyPr/>
        <a:lstStyle/>
        <a:p>
          <a:endParaRPr lang="zh-CN" altLang="en-US"/>
        </a:p>
      </dgm:t>
    </dgm:pt>
    <dgm:pt modelId="{EC307574-4331-F94C-A12F-A97C2F3E1655}">
      <dgm:prSet/>
      <dgm:spPr>
        <a:solidFill>
          <a:srgbClr val="35A9E3"/>
        </a:solidFill>
      </dgm:spPr>
      <dgm:t>
        <a:bodyPr/>
        <a:lstStyle/>
        <a:p>
          <a:r>
            <a:rPr lang="zh-CN" b="1" i="0"/>
            <a:t>增强市场竞争力</a:t>
          </a:r>
          <a:endParaRPr lang="zh-CN"/>
        </a:p>
      </dgm:t>
    </dgm:pt>
    <dgm:pt modelId="{AEDAD360-28EB-6346-A745-AAFBC0558459}" cxnId="{216A48F2-6E10-6D47-96B0-97413BC9F4CE}" type="parTrans">
      <dgm:prSet/>
      <dgm:spPr/>
      <dgm:t>
        <a:bodyPr/>
        <a:lstStyle/>
        <a:p>
          <a:endParaRPr lang="zh-CN" altLang="en-US"/>
        </a:p>
      </dgm:t>
    </dgm:pt>
    <dgm:pt modelId="{7932EC14-731E-B748-8D15-01C89B8A8D64}" cxnId="{216A48F2-6E10-6D47-96B0-97413BC9F4CE}" type="sibTrans">
      <dgm:prSet/>
      <dgm:spPr/>
      <dgm:t>
        <a:bodyPr/>
        <a:lstStyle/>
        <a:p>
          <a:endParaRPr lang="zh-CN" altLang="en-US"/>
        </a:p>
      </dgm:t>
    </dgm:pt>
    <dgm:pt modelId="{B65D7519-BDAE-F640-92A2-5F016F192688}">
      <dgm:prSet/>
      <dgm:spPr>
        <a:solidFill>
          <a:srgbClr val="35A9E3"/>
        </a:solidFill>
      </dgm:spPr>
      <dgm:t>
        <a:bodyPr/>
        <a:lstStyle/>
        <a:p>
          <a:r>
            <a:rPr lang="zh-CN" b="1" dirty="0"/>
            <a:t>口碑，公司</a:t>
          </a:r>
          <a:r>
            <a:rPr lang="zh-CN" b="1" i="0" dirty="0"/>
            <a:t>品牌建设</a:t>
          </a:r>
          <a:endParaRPr lang="zh-CN" dirty="0"/>
        </a:p>
      </dgm:t>
    </dgm:pt>
    <dgm:pt modelId="{82412F09-68F0-1B4E-8669-DCA92B29D630}" cxnId="{637FEE57-88B4-ED4E-AD6B-BC52D738466C}" type="parTrans">
      <dgm:prSet/>
      <dgm:spPr/>
      <dgm:t>
        <a:bodyPr/>
        <a:lstStyle/>
        <a:p>
          <a:endParaRPr lang="zh-CN" altLang="en-US"/>
        </a:p>
      </dgm:t>
    </dgm:pt>
    <dgm:pt modelId="{39D3BF02-49D8-6A42-9DAF-545A3CE6DCC6}" cxnId="{637FEE57-88B4-ED4E-AD6B-BC52D738466C}" type="sibTrans">
      <dgm:prSet/>
      <dgm:spPr/>
      <dgm:t>
        <a:bodyPr/>
        <a:lstStyle/>
        <a:p>
          <a:endParaRPr lang="zh-CN" altLang="en-US"/>
        </a:p>
      </dgm:t>
    </dgm:pt>
    <dgm:pt modelId="{72E164C5-4507-8F49-9CD1-6887DDA9D062}">
      <dgm:prSet/>
      <dgm:spPr>
        <a:solidFill>
          <a:srgbClr val="35A9E3"/>
        </a:solidFill>
      </dgm:spPr>
      <dgm:t>
        <a:bodyPr/>
        <a:lstStyle/>
        <a:p>
          <a:r>
            <a:rPr lang="zh-CN" b="1" i="0" dirty="0"/>
            <a:t>降低供应商锁定风险</a:t>
          </a:r>
          <a:endParaRPr lang="zh-CN" dirty="0"/>
        </a:p>
      </dgm:t>
    </dgm:pt>
    <dgm:pt modelId="{274685F9-5E99-BC43-98B4-E4032E9CE69A}" cxnId="{0B2C5C54-9EF4-A845-8CE4-56619273EC7B}" type="parTrans">
      <dgm:prSet/>
      <dgm:spPr/>
      <dgm:t>
        <a:bodyPr/>
        <a:lstStyle/>
        <a:p>
          <a:endParaRPr lang="zh-CN" altLang="en-US"/>
        </a:p>
      </dgm:t>
    </dgm:pt>
    <dgm:pt modelId="{788EB9E0-3753-D748-B145-2B6DCCC91450}" cxnId="{0B2C5C54-9EF4-A845-8CE4-56619273EC7B}" type="sibTrans">
      <dgm:prSet/>
      <dgm:spPr/>
      <dgm:t>
        <a:bodyPr/>
        <a:lstStyle/>
        <a:p>
          <a:endParaRPr lang="zh-CN" altLang="en-US"/>
        </a:p>
      </dgm:t>
    </dgm:pt>
    <dgm:pt modelId="{D5564A17-3305-8A4A-A6F3-9217E97F7C94}">
      <dgm:prSet/>
      <dgm:spPr>
        <a:solidFill>
          <a:srgbClr val="35A9E3"/>
        </a:solidFill>
      </dgm:spPr>
      <dgm:t>
        <a:bodyPr/>
        <a:lstStyle/>
        <a:p>
          <a:r>
            <a:rPr lang="zh-CN" b="1" i="0"/>
            <a:t>商业路径更短</a:t>
          </a:r>
          <a:endParaRPr lang="zh-CN"/>
        </a:p>
      </dgm:t>
    </dgm:pt>
    <dgm:pt modelId="{EC4D93EF-0D26-AE4C-9B70-9E5128A80047}" cxnId="{54EC2F61-DDD4-7340-BE56-1C13A6767509}" type="parTrans">
      <dgm:prSet/>
      <dgm:spPr/>
      <dgm:t>
        <a:bodyPr/>
        <a:lstStyle/>
        <a:p>
          <a:endParaRPr lang="zh-CN" altLang="en-US"/>
        </a:p>
      </dgm:t>
    </dgm:pt>
    <dgm:pt modelId="{E1F34B2C-C63D-6F4D-85AE-E3361B61EB52}" cxnId="{54EC2F61-DDD4-7340-BE56-1C13A6767509}" type="sibTrans">
      <dgm:prSet/>
      <dgm:spPr/>
      <dgm:t>
        <a:bodyPr/>
        <a:lstStyle/>
        <a:p>
          <a:endParaRPr lang="zh-CN" altLang="en-US"/>
        </a:p>
      </dgm:t>
    </dgm:pt>
    <dgm:pt modelId="{666B2B6B-3C4D-D947-84D4-4C8065B9A7B8}" type="pres">
      <dgm:prSet presAssocID="{073BAAAB-5BC4-AF47-A2F1-24CDA0F9FC03}" presName="linear" presStyleCnt="0">
        <dgm:presLayoutVars>
          <dgm:animLvl val="lvl"/>
          <dgm:resizeHandles val="exact"/>
        </dgm:presLayoutVars>
      </dgm:prSet>
      <dgm:spPr/>
    </dgm:pt>
    <dgm:pt modelId="{40D2B902-50BE-2A41-918A-B439F39A41BF}" type="pres">
      <dgm:prSet presAssocID="{746AB804-BD6E-7A4E-9D91-C40F98547266}" presName="parentText" presStyleLbl="node1" presStyleIdx="0" presStyleCnt="6" custLinFactNeighborX="47532" custLinFactNeighborY="19635">
        <dgm:presLayoutVars>
          <dgm:chMax val="0"/>
          <dgm:bulletEnabled val="1"/>
        </dgm:presLayoutVars>
      </dgm:prSet>
      <dgm:spPr/>
    </dgm:pt>
    <dgm:pt modelId="{855839F6-6055-274E-B318-9C40611882A9}" type="pres">
      <dgm:prSet presAssocID="{FDC98C7F-03F8-B845-9C6B-AF460555F9B9}" presName="spacer" presStyleCnt="0"/>
      <dgm:spPr/>
    </dgm:pt>
    <dgm:pt modelId="{68FF2604-83B0-6749-BDD5-CD2DFC778541}" type="pres">
      <dgm:prSet presAssocID="{5144C1FD-290C-5048-BE3E-CD7585A7997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4ADFF5E-9341-0F44-8D2A-2161305BADAB}" type="pres">
      <dgm:prSet presAssocID="{D39A7CC8-A399-864E-A6C5-3867D7B0739F}" presName="spacer" presStyleCnt="0"/>
      <dgm:spPr/>
    </dgm:pt>
    <dgm:pt modelId="{D3EF020D-E4A3-AF40-A6E0-A4075171110D}" type="pres">
      <dgm:prSet presAssocID="{EC307574-4331-F94C-A12F-A97C2F3E165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3D1DD86-3D3B-7F43-A251-72979572699B}" type="pres">
      <dgm:prSet presAssocID="{7932EC14-731E-B748-8D15-01C89B8A8D64}" presName="spacer" presStyleCnt="0"/>
      <dgm:spPr/>
    </dgm:pt>
    <dgm:pt modelId="{700F513A-286C-414C-BB2A-8FEFEF3213E3}" type="pres">
      <dgm:prSet presAssocID="{B65D7519-BDAE-F640-92A2-5F016F19268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5096A2F-5B03-9342-8860-45321343411D}" type="pres">
      <dgm:prSet presAssocID="{39D3BF02-49D8-6A42-9DAF-545A3CE6DCC6}" presName="spacer" presStyleCnt="0"/>
      <dgm:spPr/>
    </dgm:pt>
    <dgm:pt modelId="{33824581-C099-0944-851B-5AA1BC8A11A4}" type="pres">
      <dgm:prSet presAssocID="{72E164C5-4507-8F49-9CD1-6887DDA9D062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75358B2-E85E-0641-A444-57C22E810999}" type="pres">
      <dgm:prSet presAssocID="{788EB9E0-3753-D748-B145-2B6DCCC91450}" presName="spacer" presStyleCnt="0"/>
      <dgm:spPr/>
    </dgm:pt>
    <dgm:pt modelId="{972C5C29-B41B-8448-8A4E-8C104CF874A0}" type="pres">
      <dgm:prSet presAssocID="{D5564A17-3305-8A4A-A6F3-9217E97F7C94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48247111-9E1D-6C47-BDA2-1FBC9DCFB0D2}" type="presOf" srcId="{746AB804-BD6E-7A4E-9D91-C40F98547266}" destId="{40D2B902-50BE-2A41-918A-B439F39A41BF}" srcOrd="0" destOrd="0" presId="urn:microsoft.com/office/officeart/2005/8/layout/vList2"/>
    <dgm:cxn modelId="{89214B16-0861-7949-B3C4-10656CF76260}" type="presOf" srcId="{D5564A17-3305-8A4A-A6F3-9217E97F7C94}" destId="{972C5C29-B41B-8448-8A4E-8C104CF874A0}" srcOrd="0" destOrd="0" presId="urn:microsoft.com/office/officeart/2005/8/layout/vList2"/>
    <dgm:cxn modelId="{0284F616-5279-C64B-BA1C-318F54982CB7}" type="presOf" srcId="{72E164C5-4507-8F49-9CD1-6887DDA9D062}" destId="{33824581-C099-0944-851B-5AA1BC8A11A4}" srcOrd="0" destOrd="0" presId="urn:microsoft.com/office/officeart/2005/8/layout/vList2"/>
    <dgm:cxn modelId="{0C726C2F-E926-3B48-82D8-597ED04614C0}" type="presOf" srcId="{B65D7519-BDAE-F640-92A2-5F016F192688}" destId="{700F513A-286C-414C-BB2A-8FEFEF3213E3}" srcOrd="0" destOrd="0" presId="urn:microsoft.com/office/officeart/2005/8/layout/vList2"/>
    <dgm:cxn modelId="{9927D73B-1BF3-D24B-AEC1-DCE3941FC5C4}" type="presOf" srcId="{5144C1FD-290C-5048-BE3E-CD7585A79975}" destId="{68FF2604-83B0-6749-BDD5-CD2DFC778541}" srcOrd="0" destOrd="0" presId="urn:microsoft.com/office/officeart/2005/8/layout/vList2"/>
    <dgm:cxn modelId="{54EC2F61-DDD4-7340-BE56-1C13A6767509}" srcId="{073BAAAB-5BC4-AF47-A2F1-24CDA0F9FC03}" destId="{D5564A17-3305-8A4A-A6F3-9217E97F7C94}" srcOrd="5" destOrd="0" parTransId="{EC4D93EF-0D26-AE4C-9B70-9E5128A80047}" sibTransId="{E1F34B2C-C63D-6F4D-85AE-E3361B61EB52}"/>
    <dgm:cxn modelId="{AF15EC44-AB4E-D94D-88EA-B9C1B1E5A352}" srcId="{073BAAAB-5BC4-AF47-A2F1-24CDA0F9FC03}" destId="{5144C1FD-290C-5048-BE3E-CD7585A79975}" srcOrd="1" destOrd="0" parTransId="{F71A1608-2B10-074B-8455-1B87D9D59D5B}" sibTransId="{D39A7CC8-A399-864E-A6C5-3867D7B0739F}"/>
    <dgm:cxn modelId="{0B2C5C54-9EF4-A845-8CE4-56619273EC7B}" srcId="{073BAAAB-5BC4-AF47-A2F1-24CDA0F9FC03}" destId="{72E164C5-4507-8F49-9CD1-6887DDA9D062}" srcOrd="4" destOrd="0" parTransId="{274685F9-5E99-BC43-98B4-E4032E9CE69A}" sibTransId="{788EB9E0-3753-D748-B145-2B6DCCC91450}"/>
    <dgm:cxn modelId="{637FEE57-88B4-ED4E-AD6B-BC52D738466C}" srcId="{073BAAAB-5BC4-AF47-A2F1-24CDA0F9FC03}" destId="{B65D7519-BDAE-F640-92A2-5F016F192688}" srcOrd="3" destOrd="0" parTransId="{82412F09-68F0-1B4E-8669-DCA92B29D630}" sibTransId="{39D3BF02-49D8-6A42-9DAF-545A3CE6DCC6}"/>
    <dgm:cxn modelId="{AC23498E-7149-5B47-85BB-7199AB94559A}" type="presOf" srcId="{073BAAAB-5BC4-AF47-A2F1-24CDA0F9FC03}" destId="{666B2B6B-3C4D-D947-84D4-4C8065B9A7B8}" srcOrd="0" destOrd="0" presId="urn:microsoft.com/office/officeart/2005/8/layout/vList2"/>
    <dgm:cxn modelId="{0ABC83A8-5621-2A43-A809-F4B1035F74CF}" type="presOf" srcId="{EC307574-4331-F94C-A12F-A97C2F3E1655}" destId="{D3EF020D-E4A3-AF40-A6E0-A4075171110D}" srcOrd="0" destOrd="0" presId="urn:microsoft.com/office/officeart/2005/8/layout/vList2"/>
    <dgm:cxn modelId="{D8E4F6BB-ECF0-BA49-9F51-9A984B259062}" srcId="{073BAAAB-5BC4-AF47-A2F1-24CDA0F9FC03}" destId="{746AB804-BD6E-7A4E-9D91-C40F98547266}" srcOrd="0" destOrd="0" parTransId="{36025ED7-7E32-5045-A778-480893C78A3F}" sibTransId="{FDC98C7F-03F8-B845-9C6B-AF460555F9B9}"/>
    <dgm:cxn modelId="{216A48F2-6E10-6D47-96B0-97413BC9F4CE}" srcId="{073BAAAB-5BC4-AF47-A2F1-24CDA0F9FC03}" destId="{EC307574-4331-F94C-A12F-A97C2F3E1655}" srcOrd="2" destOrd="0" parTransId="{AEDAD360-28EB-6346-A745-AAFBC0558459}" sibTransId="{7932EC14-731E-B748-8D15-01C89B8A8D64}"/>
    <dgm:cxn modelId="{DE61E943-76CE-6748-918C-B56424B15BF9}" type="presParOf" srcId="{666B2B6B-3C4D-D947-84D4-4C8065B9A7B8}" destId="{40D2B902-50BE-2A41-918A-B439F39A41BF}" srcOrd="0" destOrd="0" presId="urn:microsoft.com/office/officeart/2005/8/layout/vList2"/>
    <dgm:cxn modelId="{50373DEE-AB1F-7A4E-BB56-3D3B5E87B318}" type="presParOf" srcId="{666B2B6B-3C4D-D947-84D4-4C8065B9A7B8}" destId="{855839F6-6055-274E-B318-9C40611882A9}" srcOrd="1" destOrd="0" presId="urn:microsoft.com/office/officeart/2005/8/layout/vList2"/>
    <dgm:cxn modelId="{B69C2595-BEB1-664E-A7F8-C5B525F2039E}" type="presParOf" srcId="{666B2B6B-3C4D-D947-84D4-4C8065B9A7B8}" destId="{68FF2604-83B0-6749-BDD5-CD2DFC778541}" srcOrd="2" destOrd="0" presId="urn:microsoft.com/office/officeart/2005/8/layout/vList2"/>
    <dgm:cxn modelId="{909865C1-7668-F949-9227-FA30E9D41BD6}" type="presParOf" srcId="{666B2B6B-3C4D-D947-84D4-4C8065B9A7B8}" destId="{74ADFF5E-9341-0F44-8D2A-2161305BADAB}" srcOrd="3" destOrd="0" presId="urn:microsoft.com/office/officeart/2005/8/layout/vList2"/>
    <dgm:cxn modelId="{F0823A33-7523-A54E-8D38-16D2F1217E24}" type="presParOf" srcId="{666B2B6B-3C4D-D947-84D4-4C8065B9A7B8}" destId="{D3EF020D-E4A3-AF40-A6E0-A4075171110D}" srcOrd="4" destOrd="0" presId="urn:microsoft.com/office/officeart/2005/8/layout/vList2"/>
    <dgm:cxn modelId="{2A0464BB-83CB-574F-A503-55EF57AD75F0}" type="presParOf" srcId="{666B2B6B-3C4D-D947-84D4-4C8065B9A7B8}" destId="{93D1DD86-3D3B-7F43-A251-72979572699B}" srcOrd="5" destOrd="0" presId="urn:microsoft.com/office/officeart/2005/8/layout/vList2"/>
    <dgm:cxn modelId="{9F307017-AF0E-FD4B-8177-49357D7F3B94}" type="presParOf" srcId="{666B2B6B-3C4D-D947-84D4-4C8065B9A7B8}" destId="{700F513A-286C-414C-BB2A-8FEFEF3213E3}" srcOrd="6" destOrd="0" presId="urn:microsoft.com/office/officeart/2005/8/layout/vList2"/>
    <dgm:cxn modelId="{B5558D36-7172-2246-AD7F-349781A14D91}" type="presParOf" srcId="{666B2B6B-3C4D-D947-84D4-4C8065B9A7B8}" destId="{A5096A2F-5B03-9342-8860-45321343411D}" srcOrd="7" destOrd="0" presId="urn:microsoft.com/office/officeart/2005/8/layout/vList2"/>
    <dgm:cxn modelId="{947A9B8B-FB0B-814D-8BD6-0498D57467BD}" type="presParOf" srcId="{666B2B6B-3C4D-D947-84D4-4C8065B9A7B8}" destId="{33824581-C099-0944-851B-5AA1BC8A11A4}" srcOrd="8" destOrd="0" presId="urn:microsoft.com/office/officeart/2005/8/layout/vList2"/>
    <dgm:cxn modelId="{4B09322F-EAD4-E949-8899-457C0FEDD68E}" type="presParOf" srcId="{666B2B6B-3C4D-D947-84D4-4C8065B9A7B8}" destId="{175358B2-E85E-0641-A444-57C22E810999}" srcOrd="9" destOrd="0" presId="urn:microsoft.com/office/officeart/2005/8/layout/vList2"/>
    <dgm:cxn modelId="{AFF25AB3-FB17-F44D-B300-ABA11D02A7E4}" type="presParOf" srcId="{666B2B6B-3C4D-D947-84D4-4C8065B9A7B8}" destId="{972C5C29-B41B-8448-8A4E-8C104CF874A0}" srcOrd="1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7824816" cy="3854534"/>
        <a:chOff x="0" y="0"/>
        <a:chExt cx="7824816" cy="3854534"/>
      </a:xfrm>
    </dsp:grpSpPr>
    <dsp:sp modelId="{8A712387-A8EA-1B4E-99A7-BA7C33AFF504}">
      <dsp:nvSpPr>
        <dsp:cNvPr id="3" name="圆角矩形 2"/>
        <dsp:cNvSpPr/>
      </dsp:nvSpPr>
      <dsp:spPr bwMode="white">
        <a:xfrm>
          <a:off x="0" y="699772"/>
          <a:ext cx="7824816" cy="76073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14300" tIns="114300" rIns="114300" bIns="114300" anchor="ctr"/>
        <a:lstStyle>
          <a:lvl1pPr algn="l">
            <a:defRPr sz="3000"/>
          </a:lvl1pPr>
          <a:lvl2pPr marL="228600" indent="-228600" algn="l">
            <a:defRPr sz="2300"/>
          </a:lvl2pPr>
          <a:lvl3pPr marL="457200" indent="-228600" algn="l">
            <a:defRPr sz="2300"/>
          </a:lvl3pPr>
          <a:lvl4pPr marL="685800" indent="-228600" algn="l">
            <a:defRPr sz="2300"/>
          </a:lvl4pPr>
          <a:lvl5pPr marL="914400" indent="-228600" algn="l">
            <a:defRPr sz="2300"/>
          </a:lvl5pPr>
          <a:lvl6pPr marL="1143000" indent="-228600" algn="l">
            <a:defRPr sz="2300"/>
          </a:lvl6pPr>
          <a:lvl7pPr marL="1371600" indent="-228600" algn="l">
            <a:defRPr sz="2300"/>
          </a:lvl7pPr>
          <a:lvl8pPr marL="1600200" indent="-228600" algn="l">
            <a:defRPr sz="2300"/>
          </a:lvl8pPr>
          <a:lvl9pPr marL="1828800" indent="-228600" algn="l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dirty="0"/>
            <a:t>大量用户大量使用，有一定流行度和影响力</a:t>
          </a:r>
          <a:endParaRPr lang="zh-CN" altLang="en-US" dirty="0"/>
        </a:p>
      </dsp:txBody>
      <dsp:txXfrm>
        <a:off x="0" y="699772"/>
        <a:ext cx="7824816" cy="760730"/>
      </dsp:txXfrm>
    </dsp:sp>
    <dsp:sp modelId="{2E0365EE-66FC-6D47-B749-809EB783FD55}">
      <dsp:nvSpPr>
        <dsp:cNvPr id="4" name="圆角矩形 3"/>
        <dsp:cNvSpPr/>
      </dsp:nvSpPr>
      <dsp:spPr bwMode="white">
        <a:xfrm>
          <a:off x="0" y="1546902"/>
          <a:ext cx="7824816" cy="76073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14300" tIns="114300" rIns="114300" bIns="114300" anchor="ctr"/>
        <a:lstStyle>
          <a:lvl1pPr algn="l">
            <a:defRPr sz="3000"/>
          </a:lvl1pPr>
          <a:lvl2pPr marL="228600" indent="-228600" algn="l">
            <a:defRPr sz="2300"/>
          </a:lvl2pPr>
          <a:lvl3pPr marL="457200" indent="-228600" algn="l">
            <a:defRPr sz="2300"/>
          </a:lvl3pPr>
          <a:lvl4pPr marL="685800" indent="-228600" algn="l">
            <a:defRPr sz="2300"/>
          </a:lvl4pPr>
          <a:lvl5pPr marL="914400" indent="-228600" algn="l">
            <a:defRPr sz="2300"/>
          </a:lvl5pPr>
          <a:lvl6pPr marL="1143000" indent="-228600" algn="l">
            <a:defRPr sz="2300"/>
          </a:lvl6pPr>
          <a:lvl7pPr marL="1371600" indent="-228600" algn="l">
            <a:defRPr sz="2300"/>
          </a:lvl7pPr>
          <a:lvl8pPr marL="1600200" indent="-228600" algn="l">
            <a:defRPr sz="2300"/>
          </a:lvl8pPr>
          <a:lvl9pPr marL="1828800" indent="-228600" algn="l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dirty="0"/>
            <a:t>企业需求旺盛</a:t>
          </a:r>
        </a:p>
      </dsp:txBody>
      <dsp:txXfrm>
        <a:off x="0" y="1546902"/>
        <a:ext cx="7824816" cy="760730"/>
      </dsp:txXfrm>
    </dsp:sp>
    <dsp:sp modelId="{81A4EF88-1D73-3A42-B14C-71D514439442}">
      <dsp:nvSpPr>
        <dsp:cNvPr id="5" name="圆角矩形 4"/>
        <dsp:cNvSpPr/>
      </dsp:nvSpPr>
      <dsp:spPr bwMode="white">
        <a:xfrm>
          <a:off x="0" y="2394032"/>
          <a:ext cx="7824816" cy="76073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14300" tIns="114300" rIns="114300" bIns="114300" anchor="ctr"/>
        <a:lstStyle>
          <a:lvl1pPr algn="l">
            <a:defRPr sz="3000"/>
          </a:lvl1pPr>
          <a:lvl2pPr marL="228600" indent="-228600" algn="l">
            <a:defRPr sz="2300"/>
          </a:lvl2pPr>
          <a:lvl3pPr marL="457200" indent="-228600" algn="l">
            <a:defRPr sz="2300"/>
          </a:lvl3pPr>
          <a:lvl4pPr marL="685800" indent="-228600" algn="l">
            <a:defRPr sz="2300"/>
          </a:lvl4pPr>
          <a:lvl5pPr marL="914400" indent="-228600" algn="l">
            <a:defRPr sz="2300"/>
          </a:lvl5pPr>
          <a:lvl6pPr marL="1143000" indent="-228600" algn="l">
            <a:defRPr sz="2300"/>
          </a:lvl6pPr>
          <a:lvl7pPr marL="1371600" indent="-228600" algn="l">
            <a:defRPr sz="2300"/>
          </a:lvl7pPr>
          <a:lvl8pPr marL="1600200" indent="-228600" algn="l">
            <a:defRPr sz="2300"/>
          </a:lvl8pPr>
          <a:lvl9pPr marL="1828800" indent="-228600" algn="l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dirty="0"/>
            <a:t>有一定技术壁垒    </a:t>
          </a:r>
          <a:r>
            <a:rPr lang="zh-CN" b="0" i="0" dirty="0"/>
            <a:t>基础设施层</a:t>
          </a:r>
          <a:endParaRPr lang="zh-CN" dirty="0"/>
        </a:p>
      </dsp:txBody>
      <dsp:txXfrm>
        <a:off x="0" y="2394032"/>
        <a:ext cx="7824816" cy="7607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3876294" cy="6064513"/>
        <a:chOff x="0" y="0"/>
        <a:chExt cx="13876294" cy="6064513"/>
      </a:xfrm>
    </dsp:grpSpPr>
    <dsp:sp modelId="{7A3E8E42-9B01-4143-938B-D32B1BB4111C}">
      <dsp:nvSpPr>
        <dsp:cNvPr id="5" name="任意多边形 4"/>
        <dsp:cNvSpPr/>
      </dsp:nvSpPr>
      <dsp:spPr bwMode="white">
        <a:xfrm>
          <a:off x="5084613" y="1907206"/>
          <a:ext cx="989927" cy="40248"/>
        </a:xfrm>
        <a:custGeom>
          <a:avLst/>
          <a:gdLst/>
          <a:ahLst/>
          <a:cxnLst/>
          <a:pathLst>
            <a:path w="1559" h="63">
              <a:moveTo>
                <a:pt x="222" y="576"/>
              </a:moveTo>
              <a:lnTo>
                <a:pt x="1337" y="-513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5084613" y="1907206"/>
        <a:ext cx="989927" cy="40248"/>
      </dsp:txXfrm>
    </dsp:sp>
    <dsp:sp modelId="{25E689DC-D71F-1E4E-9844-96ACAC004567}">
      <dsp:nvSpPr>
        <dsp:cNvPr id="8" name="任意多边形 7"/>
        <dsp:cNvSpPr/>
      </dsp:nvSpPr>
      <dsp:spPr bwMode="white">
        <a:xfrm>
          <a:off x="5534845" y="3012132"/>
          <a:ext cx="696721" cy="40248"/>
        </a:xfrm>
        <a:custGeom>
          <a:avLst/>
          <a:gdLst/>
          <a:ahLst/>
          <a:cxnLst/>
          <a:pathLst>
            <a:path w="1097" h="63">
              <a:moveTo>
                <a:pt x="0" y="32"/>
              </a:moveTo>
              <a:lnTo>
                <a:pt x="1097" y="32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5534845" y="3012132"/>
        <a:ext cx="696721" cy="40248"/>
      </dsp:txXfrm>
    </dsp:sp>
    <dsp:sp modelId="{9FAEA706-0449-F440-8DEB-7296056B2A19}">
      <dsp:nvSpPr>
        <dsp:cNvPr id="11" name="任意多边形 10"/>
        <dsp:cNvSpPr/>
      </dsp:nvSpPr>
      <dsp:spPr bwMode="white">
        <a:xfrm>
          <a:off x="5084613" y="4117059"/>
          <a:ext cx="989927" cy="40248"/>
        </a:xfrm>
        <a:custGeom>
          <a:avLst/>
          <a:gdLst/>
          <a:ahLst/>
          <a:cxnLst/>
          <a:pathLst>
            <a:path w="1559" h="63">
              <a:moveTo>
                <a:pt x="222" y="-513"/>
              </a:moveTo>
              <a:lnTo>
                <a:pt x="1337" y="576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5084613" y="4117059"/>
        <a:ext cx="989927" cy="40248"/>
      </dsp:txXfrm>
    </dsp:sp>
    <dsp:sp modelId="{1E332E74-F6AA-274F-8EE1-967AEC475799}">
      <dsp:nvSpPr>
        <dsp:cNvPr id="4" name="椭圆 3"/>
        <dsp:cNvSpPr/>
      </dsp:nvSpPr>
      <dsp:spPr bwMode="white">
        <a:xfrm>
          <a:off x="2897490" y="1480872"/>
          <a:ext cx="3102770" cy="3102770"/>
        </a:xfrm>
        <a:prstGeom prst="ellipse">
          <a:avLst/>
        </a:prstGeom>
        <a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2897490" y="1480872"/>
        <a:ext cx="3102770" cy="3102770"/>
      </dsp:txXfrm>
    </dsp:sp>
    <dsp:sp modelId="{58B9537E-0CBC-1E46-95CF-0DBCBC4A0DB3}">
      <dsp:nvSpPr>
        <dsp:cNvPr id="6" name="椭圆 5"/>
        <dsp:cNvSpPr/>
      </dsp:nvSpPr>
      <dsp:spPr bwMode="white">
        <a:xfrm>
          <a:off x="5668491" y="0"/>
          <a:ext cx="1861662" cy="1861662"/>
        </a:xfrm>
        <a:prstGeom prst="ellipse">
          <a:avLst/>
        </a:prstGeom>
        <a:solidFill>
          <a:srgbClr val="35A9E3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3970" tIns="13970" rIns="13970" bIns="1397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0" i="0">
              <a:latin typeface="黑体" panose="02010609060101010101" charset="-122"/>
              <a:ea typeface="黑体" panose="02010609060101010101" charset="-122"/>
            </a:rPr>
            <a:t>企业客户不希望供应商锁定 </a:t>
          </a:r>
          <a:br>
            <a:rPr lang="zh-CN" altLang="en-US" sz="2200" b="0" i="0">
              <a:latin typeface="黑体" panose="02010609060101010101" charset="-122"/>
              <a:ea typeface="黑体" panose="02010609060101010101" charset="-122"/>
            </a:rPr>
          </a:br>
          <a:endParaRPr lang="zh-CN" altLang="en-US" sz="2200">
            <a:latin typeface="黑体" panose="02010609060101010101" charset="-122"/>
            <a:ea typeface="黑体" panose="02010609060101010101" charset="-122"/>
          </a:endParaRPr>
        </a:p>
      </dsp:txBody>
      <dsp:txXfrm>
        <a:off x="5668491" y="0"/>
        <a:ext cx="1861662" cy="1861662"/>
      </dsp:txXfrm>
    </dsp:sp>
    <dsp:sp modelId="{3F6134FB-DA5C-E840-A69C-7EEA959FB16C}">
      <dsp:nvSpPr>
        <dsp:cNvPr id="9" name="椭圆 8"/>
        <dsp:cNvSpPr/>
      </dsp:nvSpPr>
      <dsp:spPr bwMode="white">
        <a:xfrm>
          <a:off x="6231566" y="2101426"/>
          <a:ext cx="1861662" cy="1861662"/>
        </a:xfrm>
        <a:prstGeom prst="ellipse">
          <a:avLst/>
        </a:prstGeom>
        <a:solidFill>
          <a:srgbClr val="35A9E3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3970" tIns="13970" rIns="13970" bIns="13970" numCol="1" spcCol="1270" anchor="ctr" anchorCtr="0" forceAA="0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zh-CN" sz="2200" dirty="0">
            <a:latin typeface="黑体" panose="02010609060101010101" charset="-122"/>
            <a:ea typeface="黑体" panose="02010609060101010101" charset="-12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dirty="0">
              <a:latin typeface="黑体" panose="02010609060101010101" charset="-122"/>
              <a:ea typeface="黑体" panose="02010609060101010101" charset="-122"/>
            </a:rPr>
            <a:t>客户</a:t>
          </a:r>
          <a:r>
            <a:rPr lang="zh-CN" altLang="en-US" sz="2200" b="0" i="0" dirty="0">
              <a:latin typeface="黑体" panose="02010609060101010101" charset="-122"/>
              <a:ea typeface="黑体" panose="02010609060101010101" charset="-122"/>
            </a:rPr>
            <a:t>更希望购买原厂的产品和服务 </a:t>
          </a:r>
          <a:br>
            <a:rPr lang="zh-CN" altLang="en-US" sz="2200" b="0" i="0" dirty="0">
              <a:latin typeface="黑体" panose="02010609060101010101" charset="-122"/>
              <a:ea typeface="黑体" panose="02010609060101010101" charset="-122"/>
            </a:rPr>
          </a:br>
          <a:endParaRPr lang="zh-CN" altLang="en-US" sz="2200" dirty="0">
            <a:latin typeface="黑体" panose="02010609060101010101" charset="-122"/>
            <a:ea typeface="黑体" panose="02010609060101010101" charset="-122"/>
          </a:endParaRPr>
        </a:p>
      </dsp:txBody>
      <dsp:txXfrm>
        <a:off x="6231566" y="2101426"/>
        <a:ext cx="1861662" cy="1861662"/>
      </dsp:txXfrm>
    </dsp:sp>
    <dsp:sp modelId="{49738B19-182D-9347-A155-8366D4CB5050}">
      <dsp:nvSpPr>
        <dsp:cNvPr id="12" name="椭圆 11"/>
        <dsp:cNvSpPr/>
      </dsp:nvSpPr>
      <dsp:spPr bwMode="white">
        <a:xfrm>
          <a:off x="5668491" y="4202851"/>
          <a:ext cx="1861662" cy="1861662"/>
        </a:xfrm>
        <a:prstGeom prst="ellipse">
          <a:avLst/>
        </a:prstGeom>
        <a:solidFill>
          <a:srgbClr val="35A9E3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3970" tIns="13970" rIns="13970" bIns="13970" numCol="1" spcCol="1270" anchor="ctr" anchorCtr="0" forceAA="0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kern="1200">
              <a:solidFill>
                <a:prstClr val="white"/>
              </a:solidFill>
              <a:latin typeface="黑体" panose="02010609060101010101" charset="-122"/>
              <a:ea typeface="黑体" panose="02010609060101010101" charset="-122"/>
              <a:cs typeface="+mn-cs"/>
            </a:rPr>
            <a:t>术业有专攻</a:t>
          </a:r>
        </a:p>
      </dsp:txBody>
      <dsp:txXfrm>
        <a:off x="5668491" y="4202851"/>
        <a:ext cx="1861662" cy="1861662"/>
      </dsp:txXfrm>
    </dsp:sp>
    <dsp:sp modelId="{E3E5E300-45C3-354D-88F1-D1701089D13E}">
      <dsp:nvSpPr>
        <dsp:cNvPr id="3" name="椭圆 2" hidden="1"/>
        <dsp:cNvSpPr/>
      </dsp:nvSpPr>
      <dsp:spPr>
        <a:xfrm>
          <a:off x="3362906" y="1946287"/>
          <a:ext cx="2171939" cy="2171939"/>
        </a:xfrm>
        <a:prstGeom prst="ellipse">
          <a:avLst/>
        </a:prstGeom>
      </dsp:spPr>
      <dsp:txXfrm>
        <a:off x="3362906" y="1946287"/>
        <a:ext cx="2171939" cy="2171939"/>
      </dsp:txXfrm>
    </dsp:sp>
    <dsp:sp modelId="{97E3D7B0-357E-8A42-95F6-109D96ECB316}">
      <dsp:nvSpPr>
        <dsp:cNvPr id="7" name="矩形 6"/>
        <dsp:cNvSpPr/>
      </dsp:nvSpPr>
      <dsp:spPr bwMode="white">
        <a:xfrm>
          <a:off x="7716319" y="0"/>
          <a:ext cx="2792493" cy="1861662"/>
        </a:xfrm>
        <a:prstGeom prst="rect">
          <a:avLst/>
        </a:prstGeom>
        <a:noFill/>
        <a:ln>
          <a:noFill/>
        </a:ln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lIns="0" tIns="0" rIns="0" bIns="0" anchor="ctr"/>
        <a:lstStyle>
          <a:lvl1pPr algn="l">
            <a:defRPr sz="6500"/>
          </a:lvl1pPr>
          <a:lvl2pPr marL="285750" indent="-285750" algn="l">
            <a:defRPr sz="5100"/>
          </a:lvl2pPr>
          <a:lvl3pPr marL="571500" indent="-285750" algn="l">
            <a:defRPr sz="5100"/>
          </a:lvl3pPr>
          <a:lvl4pPr marL="857250" indent="-285750" algn="l">
            <a:defRPr sz="5100"/>
          </a:lvl4pPr>
          <a:lvl5pPr marL="1143000" indent="-285750" algn="l">
            <a:defRPr sz="5100"/>
          </a:lvl5pPr>
          <a:lvl6pPr marL="1428750" indent="-285750" algn="l">
            <a:defRPr sz="5100"/>
          </a:lvl6pPr>
          <a:lvl7pPr marL="1714500" indent="-285750" algn="l">
            <a:defRPr sz="5100"/>
          </a:lvl7pPr>
          <a:lvl8pPr marL="2000250" indent="-285750" algn="l">
            <a:defRPr sz="5100"/>
          </a:lvl8pPr>
          <a:lvl9pPr marL="2286000" indent="-285750" algn="l">
            <a:defRPr sz="5100"/>
          </a:lvl9pPr>
        </a:lstStyle>
        <a:p>
          <a:endParaRPr>
            <a:solidFill>
              <a:schemeClr val="tx1"/>
            </a:solidFill>
          </a:endParaRPr>
        </a:p>
      </dsp:txBody>
      <dsp:txXfrm>
        <a:off x="7716319" y="0"/>
        <a:ext cx="2792493" cy="1861662"/>
      </dsp:txXfrm>
    </dsp:sp>
    <dsp:sp modelId="{08E01480-3268-DD42-ADAE-71AB93A4739C}">
      <dsp:nvSpPr>
        <dsp:cNvPr id="10" name="矩形 9"/>
        <dsp:cNvSpPr/>
      </dsp:nvSpPr>
      <dsp:spPr bwMode="white">
        <a:xfrm>
          <a:off x="8279394" y="2101426"/>
          <a:ext cx="2792493" cy="1861662"/>
        </a:xfrm>
        <a:prstGeom prst="rect">
          <a:avLst/>
        </a:prstGeom>
        <a:noFill/>
        <a:ln>
          <a:noFill/>
        </a:ln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lIns="0" tIns="0" rIns="0" bIns="0" anchor="ctr"/>
        <a:lstStyle>
          <a:lvl1pPr algn="l">
            <a:defRPr sz="6500"/>
          </a:lvl1pPr>
          <a:lvl2pPr marL="285750" indent="-285750" algn="l">
            <a:defRPr sz="5100"/>
          </a:lvl2pPr>
          <a:lvl3pPr marL="571500" indent="-285750" algn="l">
            <a:defRPr sz="5100"/>
          </a:lvl3pPr>
          <a:lvl4pPr marL="857250" indent="-285750" algn="l">
            <a:defRPr sz="5100"/>
          </a:lvl4pPr>
          <a:lvl5pPr marL="1143000" indent="-285750" algn="l">
            <a:defRPr sz="5100"/>
          </a:lvl5pPr>
          <a:lvl6pPr marL="1428750" indent="-285750" algn="l">
            <a:defRPr sz="5100"/>
          </a:lvl6pPr>
          <a:lvl7pPr marL="1714500" indent="-285750" algn="l">
            <a:defRPr sz="5100"/>
          </a:lvl7pPr>
          <a:lvl8pPr marL="2000250" indent="-285750" algn="l">
            <a:defRPr sz="5100"/>
          </a:lvl8pPr>
          <a:lvl9pPr marL="2286000" indent="-285750" algn="l">
            <a:defRPr sz="5100"/>
          </a:lvl9pPr>
        </a:lstStyle>
        <a:p>
          <a:endParaRPr>
            <a:solidFill>
              <a:schemeClr val="tx1"/>
            </a:solidFill>
          </a:endParaRPr>
        </a:p>
      </dsp:txBody>
      <dsp:txXfrm>
        <a:off x="8279394" y="2101426"/>
        <a:ext cx="2792493" cy="1861662"/>
      </dsp:txXfrm>
    </dsp:sp>
    <dsp:sp modelId="{B710C56B-E711-9043-A323-56686208DB1E}">
      <dsp:nvSpPr>
        <dsp:cNvPr id="13" name="矩形 12"/>
        <dsp:cNvSpPr/>
      </dsp:nvSpPr>
      <dsp:spPr bwMode="white">
        <a:xfrm>
          <a:off x="7716319" y="4202851"/>
          <a:ext cx="2792493" cy="1861662"/>
        </a:xfrm>
        <a:prstGeom prst="rect">
          <a:avLst/>
        </a:prstGeom>
        <a:noFill/>
        <a:ln>
          <a:noFill/>
        </a:ln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lIns="0" tIns="0" rIns="0" bIns="0" anchor="ctr"/>
        <a:lstStyle>
          <a:lvl1pPr algn="l">
            <a:defRPr sz="6500"/>
          </a:lvl1pPr>
          <a:lvl2pPr marL="285750" indent="-285750" algn="l">
            <a:defRPr sz="5100"/>
          </a:lvl2pPr>
          <a:lvl3pPr marL="571500" indent="-285750" algn="l">
            <a:defRPr sz="5100"/>
          </a:lvl3pPr>
          <a:lvl4pPr marL="857250" indent="-285750" algn="l">
            <a:defRPr sz="5100"/>
          </a:lvl4pPr>
          <a:lvl5pPr marL="1143000" indent="-285750" algn="l">
            <a:defRPr sz="5100"/>
          </a:lvl5pPr>
          <a:lvl6pPr marL="1428750" indent="-285750" algn="l">
            <a:defRPr sz="5100"/>
          </a:lvl6pPr>
          <a:lvl7pPr marL="1714500" indent="-285750" algn="l">
            <a:defRPr sz="5100"/>
          </a:lvl7pPr>
          <a:lvl8pPr marL="2000250" indent="-285750" algn="l">
            <a:defRPr sz="5100"/>
          </a:lvl8pPr>
          <a:lvl9pPr marL="2286000" indent="-285750" algn="l">
            <a:defRPr sz="5100"/>
          </a:lvl9pPr>
        </a:lstStyle>
        <a:p>
          <a:endParaRPr>
            <a:solidFill>
              <a:schemeClr val="tx1"/>
            </a:solidFill>
          </a:endParaRPr>
        </a:p>
      </dsp:txBody>
      <dsp:txXfrm>
        <a:off x="7716319" y="4202851"/>
        <a:ext cx="2792493" cy="18616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3797515" cy="3634313"/>
        <a:chOff x="0" y="0"/>
        <a:chExt cx="3797515" cy="3634313"/>
      </a:xfrm>
    </dsp:grpSpPr>
    <dsp:sp modelId="{40D2B902-50BE-2A41-918A-B439F39A41BF}">
      <dsp:nvSpPr>
        <dsp:cNvPr id="3" name="圆角矩形 2"/>
        <dsp:cNvSpPr/>
      </dsp:nvSpPr>
      <dsp:spPr bwMode="white">
        <a:xfrm>
          <a:off x="0" y="81442"/>
          <a:ext cx="3797515" cy="532130"/>
        </a:xfrm>
        <a:prstGeom prst="roundRect">
          <a:avLst/>
        </a:prstGeom>
        <a:solidFill>
          <a:srgbClr val="35A9E3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0010" tIns="80010" rIns="80010" bIns="80010" anchor="ctr"/>
        <a:lstStyle>
          <a:lvl1pPr algn="l">
            <a:defRPr sz="2100"/>
          </a:lvl1pPr>
          <a:lvl2pPr marL="171450" indent="-171450" algn="l">
            <a:defRPr sz="1600"/>
          </a:lvl2pPr>
          <a:lvl3pPr marL="342900" indent="-171450" algn="l">
            <a:defRPr sz="1600"/>
          </a:lvl3pPr>
          <a:lvl4pPr marL="514350" indent="-171450" algn="l">
            <a:defRPr sz="1600"/>
          </a:lvl4pPr>
          <a:lvl5pPr marL="685800" indent="-171450" algn="l">
            <a:defRPr sz="1600"/>
          </a:lvl5pPr>
          <a:lvl6pPr marL="857250" indent="-171450" algn="l">
            <a:defRPr sz="1600"/>
          </a:lvl6pPr>
          <a:lvl7pPr marL="1028700" indent="-171450" algn="l">
            <a:defRPr sz="1600"/>
          </a:lvl7pPr>
          <a:lvl8pPr marL="1200150" indent="-171450" algn="l">
            <a:defRPr sz="1600"/>
          </a:lvl8pPr>
          <a:lvl9pPr marL="1371600" indent="-171450" algn="l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 dirty="0"/>
            <a:t>加速</a:t>
          </a:r>
          <a:r>
            <a:rPr lang="zh-CN" b="1" i="0" dirty="0"/>
            <a:t>产品创新</a:t>
          </a:r>
          <a:endParaRPr lang="zh-CN" dirty="0"/>
        </a:p>
      </dsp:txBody>
      <dsp:txXfrm>
        <a:off x="0" y="81442"/>
        <a:ext cx="3797515" cy="532130"/>
      </dsp:txXfrm>
    </dsp:sp>
    <dsp:sp modelId="{68FF2604-83B0-6749-BDD5-CD2DFC778541}">
      <dsp:nvSpPr>
        <dsp:cNvPr id="4" name="圆角矩形 3"/>
        <dsp:cNvSpPr/>
      </dsp:nvSpPr>
      <dsp:spPr bwMode="white">
        <a:xfrm>
          <a:off x="0" y="662176"/>
          <a:ext cx="3797515" cy="532130"/>
        </a:xfrm>
        <a:prstGeom prst="roundRect">
          <a:avLst/>
        </a:prstGeom>
        <a:solidFill>
          <a:srgbClr val="35A9E3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0010" tIns="80010" rIns="80010" bIns="80010" anchor="ctr"/>
        <a:lstStyle>
          <a:lvl1pPr algn="l">
            <a:defRPr sz="2100"/>
          </a:lvl1pPr>
          <a:lvl2pPr marL="171450" indent="-171450" algn="l">
            <a:defRPr sz="1600"/>
          </a:lvl2pPr>
          <a:lvl3pPr marL="342900" indent="-171450" algn="l">
            <a:defRPr sz="1600"/>
          </a:lvl3pPr>
          <a:lvl4pPr marL="514350" indent="-171450" algn="l">
            <a:defRPr sz="1600"/>
          </a:lvl4pPr>
          <a:lvl5pPr marL="685800" indent="-171450" algn="l">
            <a:defRPr sz="1600"/>
          </a:lvl5pPr>
          <a:lvl6pPr marL="857250" indent="-171450" algn="l">
            <a:defRPr sz="1600"/>
          </a:lvl6pPr>
          <a:lvl7pPr marL="1028700" indent="-171450" algn="l">
            <a:defRPr sz="1600"/>
          </a:lvl7pPr>
          <a:lvl8pPr marL="1200150" indent="-171450" algn="l">
            <a:defRPr sz="1600"/>
          </a:lvl8pPr>
          <a:lvl9pPr marL="1371600" indent="-171450" algn="l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 i="0" dirty="0"/>
            <a:t>用户 </a:t>
          </a:r>
          <a:r>
            <a:rPr lang="en-US" b="1" i="0" dirty="0"/>
            <a:t>-&gt;</a:t>
          </a:r>
          <a:r>
            <a:rPr lang="zh-CN" b="1" i="0" dirty="0"/>
            <a:t> 客户线索</a:t>
          </a:r>
          <a:endParaRPr lang="zh-CN" dirty="0"/>
        </a:p>
      </dsp:txBody>
      <dsp:txXfrm>
        <a:off x="0" y="662176"/>
        <a:ext cx="3797515" cy="532130"/>
      </dsp:txXfrm>
    </dsp:sp>
    <dsp:sp modelId="{D3EF020D-E4A3-AF40-A6E0-A4075171110D}">
      <dsp:nvSpPr>
        <dsp:cNvPr id="5" name="圆角矩形 4"/>
        <dsp:cNvSpPr/>
      </dsp:nvSpPr>
      <dsp:spPr bwMode="white">
        <a:xfrm>
          <a:off x="0" y="1254786"/>
          <a:ext cx="3797515" cy="532130"/>
        </a:xfrm>
        <a:prstGeom prst="roundRect">
          <a:avLst/>
        </a:prstGeom>
        <a:solidFill>
          <a:srgbClr val="35A9E3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0010" tIns="80010" rIns="80010" bIns="80010" anchor="ctr"/>
        <a:lstStyle>
          <a:lvl1pPr algn="l">
            <a:defRPr sz="2100"/>
          </a:lvl1pPr>
          <a:lvl2pPr marL="171450" indent="-171450" algn="l">
            <a:defRPr sz="1600"/>
          </a:lvl2pPr>
          <a:lvl3pPr marL="342900" indent="-171450" algn="l">
            <a:defRPr sz="1600"/>
          </a:lvl3pPr>
          <a:lvl4pPr marL="514350" indent="-171450" algn="l">
            <a:defRPr sz="1600"/>
          </a:lvl4pPr>
          <a:lvl5pPr marL="685800" indent="-171450" algn="l">
            <a:defRPr sz="1600"/>
          </a:lvl5pPr>
          <a:lvl6pPr marL="857250" indent="-171450" algn="l">
            <a:defRPr sz="1600"/>
          </a:lvl6pPr>
          <a:lvl7pPr marL="1028700" indent="-171450" algn="l">
            <a:defRPr sz="1600"/>
          </a:lvl7pPr>
          <a:lvl8pPr marL="1200150" indent="-171450" algn="l">
            <a:defRPr sz="1600"/>
          </a:lvl8pPr>
          <a:lvl9pPr marL="1371600" indent="-171450" algn="l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 i="0"/>
            <a:t>增强市场竞争力</a:t>
          </a:r>
          <a:endParaRPr lang="zh-CN"/>
        </a:p>
      </dsp:txBody>
      <dsp:txXfrm>
        <a:off x="0" y="1254786"/>
        <a:ext cx="3797515" cy="532130"/>
      </dsp:txXfrm>
    </dsp:sp>
    <dsp:sp modelId="{700F513A-286C-414C-BB2A-8FEFEF3213E3}">
      <dsp:nvSpPr>
        <dsp:cNvPr id="6" name="圆角矩形 5"/>
        <dsp:cNvSpPr/>
      </dsp:nvSpPr>
      <dsp:spPr bwMode="white">
        <a:xfrm>
          <a:off x="0" y="1847396"/>
          <a:ext cx="3797515" cy="532130"/>
        </a:xfrm>
        <a:prstGeom prst="roundRect">
          <a:avLst/>
        </a:prstGeom>
        <a:solidFill>
          <a:srgbClr val="35A9E3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0010" tIns="80010" rIns="80010" bIns="80010" anchor="ctr"/>
        <a:lstStyle>
          <a:lvl1pPr algn="l">
            <a:defRPr sz="2100"/>
          </a:lvl1pPr>
          <a:lvl2pPr marL="171450" indent="-171450" algn="l">
            <a:defRPr sz="1600"/>
          </a:lvl2pPr>
          <a:lvl3pPr marL="342900" indent="-171450" algn="l">
            <a:defRPr sz="1600"/>
          </a:lvl3pPr>
          <a:lvl4pPr marL="514350" indent="-171450" algn="l">
            <a:defRPr sz="1600"/>
          </a:lvl4pPr>
          <a:lvl5pPr marL="685800" indent="-171450" algn="l">
            <a:defRPr sz="1600"/>
          </a:lvl5pPr>
          <a:lvl6pPr marL="857250" indent="-171450" algn="l">
            <a:defRPr sz="1600"/>
          </a:lvl6pPr>
          <a:lvl7pPr marL="1028700" indent="-171450" algn="l">
            <a:defRPr sz="1600"/>
          </a:lvl7pPr>
          <a:lvl8pPr marL="1200150" indent="-171450" algn="l">
            <a:defRPr sz="1600"/>
          </a:lvl8pPr>
          <a:lvl9pPr marL="1371600" indent="-171450" algn="l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 dirty="0"/>
            <a:t>口碑，公司</a:t>
          </a:r>
          <a:r>
            <a:rPr lang="zh-CN" b="1" i="0" dirty="0"/>
            <a:t>品牌建设</a:t>
          </a:r>
          <a:endParaRPr lang="zh-CN" dirty="0"/>
        </a:p>
      </dsp:txBody>
      <dsp:txXfrm>
        <a:off x="0" y="1847396"/>
        <a:ext cx="3797515" cy="532130"/>
      </dsp:txXfrm>
    </dsp:sp>
    <dsp:sp modelId="{33824581-C099-0944-851B-5AA1BC8A11A4}">
      <dsp:nvSpPr>
        <dsp:cNvPr id="7" name="圆角矩形 6"/>
        <dsp:cNvSpPr/>
      </dsp:nvSpPr>
      <dsp:spPr bwMode="white">
        <a:xfrm>
          <a:off x="0" y="2440007"/>
          <a:ext cx="3797515" cy="532130"/>
        </a:xfrm>
        <a:prstGeom prst="roundRect">
          <a:avLst/>
        </a:prstGeom>
        <a:solidFill>
          <a:srgbClr val="35A9E3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0010" tIns="80010" rIns="80010" bIns="80010" anchor="ctr"/>
        <a:lstStyle>
          <a:lvl1pPr algn="l">
            <a:defRPr sz="2100"/>
          </a:lvl1pPr>
          <a:lvl2pPr marL="171450" indent="-171450" algn="l">
            <a:defRPr sz="1600"/>
          </a:lvl2pPr>
          <a:lvl3pPr marL="342900" indent="-171450" algn="l">
            <a:defRPr sz="1600"/>
          </a:lvl3pPr>
          <a:lvl4pPr marL="514350" indent="-171450" algn="l">
            <a:defRPr sz="1600"/>
          </a:lvl4pPr>
          <a:lvl5pPr marL="685800" indent="-171450" algn="l">
            <a:defRPr sz="1600"/>
          </a:lvl5pPr>
          <a:lvl6pPr marL="857250" indent="-171450" algn="l">
            <a:defRPr sz="1600"/>
          </a:lvl6pPr>
          <a:lvl7pPr marL="1028700" indent="-171450" algn="l">
            <a:defRPr sz="1600"/>
          </a:lvl7pPr>
          <a:lvl8pPr marL="1200150" indent="-171450" algn="l">
            <a:defRPr sz="1600"/>
          </a:lvl8pPr>
          <a:lvl9pPr marL="1371600" indent="-171450" algn="l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 i="0" dirty="0"/>
            <a:t>降低供应商锁定风险</a:t>
          </a:r>
          <a:endParaRPr lang="zh-CN" dirty="0"/>
        </a:p>
      </dsp:txBody>
      <dsp:txXfrm>
        <a:off x="0" y="2440007"/>
        <a:ext cx="3797515" cy="532130"/>
      </dsp:txXfrm>
    </dsp:sp>
    <dsp:sp modelId="{972C5C29-B41B-8448-8A4E-8C104CF874A0}">
      <dsp:nvSpPr>
        <dsp:cNvPr id="8" name="圆角矩形 7"/>
        <dsp:cNvSpPr/>
      </dsp:nvSpPr>
      <dsp:spPr bwMode="white">
        <a:xfrm>
          <a:off x="0" y="3032617"/>
          <a:ext cx="3797515" cy="532130"/>
        </a:xfrm>
        <a:prstGeom prst="roundRect">
          <a:avLst/>
        </a:prstGeom>
        <a:solidFill>
          <a:srgbClr val="35A9E3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0010" tIns="80010" rIns="80010" bIns="80010" anchor="ctr"/>
        <a:lstStyle>
          <a:lvl1pPr algn="l">
            <a:defRPr sz="2100"/>
          </a:lvl1pPr>
          <a:lvl2pPr marL="171450" indent="-171450" algn="l">
            <a:defRPr sz="1600"/>
          </a:lvl2pPr>
          <a:lvl3pPr marL="342900" indent="-171450" algn="l">
            <a:defRPr sz="1600"/>
          </a:lvl3pPr>
          <a:lvl4pPr marL="514350" indent="-171450" algn="l">
            <a:defRPr sz="1600"/>
          </a:lvl4pPr>
          <a:lvl5pPr marL="685800" indent="-171450" algn="l">
            <a:defRPr sz="1600"/>
          </a:lvl5pPr>
          <a:lvl6pPr marL="857250" indent="-171450" algn="l">
            <a:defRPr sz="1600"/>
          </a:lvl6pPr>
          <a:lvl7pPr marL="1028700" indent="-171450" algn="l">
            <a:defRPr sz="1600"/>
          </a:lvl7pPr>
          <a:lvl8pPr marL="1200150" indent="-171450" algn="l">
            <a:defRPr sz="1600"/>
          </a:lvl8pPr>
          <a:lvl9pPr marL="1371600" indent="-171450" algn="l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 i="0"/>
            <a:t>商业路径更短</a:t>
          </a:r>
          <a:endParaRPr lang="zh-CN"/>
        </a:p>
      </dsp:txBody>
      <dsp:txXfrm>
        <a:off x="0" y="3032617"/>
        <a:ext cx="3797515" cy="532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6" Type="http://schemas.openxmlformats.org/officeDocument/2006/relationships/image" Target="../media/image163.wmf"/><Relationship Id="rId5" Type="http://schemas.openxmlformats.org/officeDocument/2006/relationships/image" Target="../media/image162.wmf"/><Relationship Id="rId4" Type="http://schemas.openxmlformats.org/officeDocument/2006/relationships/image" Target="../media/image161.wmf"/><Relationship Id="rId3" Type="http://schemas.openxmlformats.org/officeDocument/2006/relationships/image" Target="../media/image160.wmf"/><Relationship Id="rId2" Type="http://schemas.openxmlformats.org/officeDocument/2006/relationships/image" Target="../media/image159.wmf"/><Relationship Id="rId1" Type="http://schemas.openxmlformats.org/officeDocument/2006/relationships/image" Target="../media/image1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uxfoundation.jp/projects/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uxfoundation.jp/projects/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F1ADF-B09C-4EA2-B027-1DD176C989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F1ADF-B09C-4EA2-B027-1DD176C989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在 </a:t>
            </a:r>
            <a:r>
              <a:rPr lang="en-US" altLang="zh-CN" b="0" i="0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Linux </a:t>
            </a:r>
            <a:r>
              <a:rPr lang="zh-CN" altLang="en-US" b="0" i="0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基金会，我们拥有</a:t>
            </a:r>
            <a:r>
              <a:rPr lang="zh-CN" altLang="en-US" b="0" i="0" u="none" strike="noStrike" dirty="0">
                <a:solidFill>
                  <a:srgbClr val="199AD6"/>
                </a:solidFill>
                <a:effectLst/>
                <a:latin typeface="inherit"/>
                <a:hlinkClick r:id="rId3"/>
              </a:rPr>
              <a:t>大量</a:t>
            </a:r>
            <a:r>
              <a:rPr lang="zh-CN" altLang="en-US" b="0" i="0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正在进入这种积极反馈循环的项目。不仅仅是我们。其他组织，包括 </a:t>
            </a:r>
            <a:r>
              <a:rPr lang="en-US" altLang="zh-CN" b="0" i="0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Apache </a:t>
            </a:r>
            <a:r>
              <a:rPr lang="zh-CN" altLang="en-US" b="0" i="0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软件基金会、</a:t>
            </a:r>
            <a:r>
              <a:rPr lang="en-US" altLang="zh-CN" b="0" i="0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Eclipse </a:t>
            </a:r>
            <a:r>
              <a:rPr lang="zh-CN" altLang="en-US" b="0" i="0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基金会和 </a:t>
            </a:r>
            <a:r>
              <a:rPr lang="en-US" altLang="zh-CN" b="0" i="0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OpenStack </a:t>
            </a:r>
            <a:r>
              <a:rPr lang="zh-CN" altLang="en-US" b="0" i="0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基金会，正在托管推动世界发展并创建这些可持续生态系统的开源项目。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F1ADF-B09C-4EA2-B027-1DD176C989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在 </a:t>
            </a:r>
            <a:r>
              <a:rPr lang="en-US" altLang="zh-CN" b="0" i="0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Linux </a:t>
            </a:r>
            <a:r>
              <a:rPr lang="zh-CN" altLang="en-US" b="0" i="0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基金会，我们拥有</a:t>
            </a:r>
            <a:r>
              <a:rPr lang="zh-CN" altLang="en-US" b="0" i="0" u="none" strike="noStrike" dirty="0">
                <a:solidFill>
                  <a:srgbClr val="199AD6"/>
                </a:solidFill>
                <a:effectLst/>
                <a:latin typeface="inherit"/>
                <a:hlinkClick r:id="rId3"/>
              </a:rPr>
              <a:t>大量</a:t>
            </a:r>
            <a:r>
              <a:rPr lang="zh-CN" altLang="en-US" b="0" i="0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正在进入这种积极反馈循环的项目。不仅仅是我们。其他组织，包括 </a:t>
            </a:r>
            <a:r>
              <a:rPr lang="en-US" altLang="zh-CN" b="0" i="0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Apache </a:t>
            </a:r>
            <a:r>
              <a:rPr lang="zh-CN" altLang="en-US" b="0" i="0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软件基金会、</a:t>
            </a:r>
            <a:r>
              <a:rPr lang="en-US" altLang="zh-CN" b="0" i="0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Eclipse </a:t>
            </a:r>
            <a:r>
              <a:rPr lang="zh-CN" altLang="en-US" b="0" i="0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基金会和 </a:t>
            </a:r>
            <a:r>
              <a:rPr lang="en-US" altLang="zh-CN" b="0" i="0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OpenStack </a:t>
            </a:r>
            <a:r>
              <a:rPr lang="zh-CN" altLang="en-US" b="0" i="0" dirty="0">
                <a:solidFill>
                  <a:srgbClr val="676767"/>
                </a:solidFill>
                <a:effectLst/>
                <a:latin typeface="Open Sans" panose="020B0606030504020204" pitchFamily="34" charset="0"/>
              </a:rPr>
              <a:t>基金会，正在托管推动世界发展并创建这些可持续生态系统的开源项目。</a:t>
            </a:r>
            <a:endParaRPr lang="en-US" altLang="zh-CN" b="0" i="0" dirty="0">
              <a:solidFill>
                <a:srgbClr val="676767"/>
              </a:solidFill>
              <a:effectLst/>
              <a:latin typeface="Open Sans" panose="020B0606030504020204" pitchFamily="34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F1ADF-B09C-4EA2-B027-1DD176C989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b="1" dirty="0"/>
              <a:t>加速</a:t>
            </a:r>
            <a:r>
              <a:rPr lang="zh-CN" altLang="zh-CN" b="1" i="0" dirty="0"/>
              <a:t>产品创新：产品需求 </a:t>
            </a:r>
            <a:r>
              <a:rPr lang="en-US" altLang="zh-CN" b="1" i="0" dirty="0"/>
              <a:t>-&gt;</a:t>
            </a:r>
            <a:r>
              <a:rPr lang="zh-CN" altLang="zh-CN" b="1" i="0" dirty="0"/>
              <a:t> 原型设计 </a:t>
            </a:r>
            <a:r>
              <a:rPr lang="en-US" altLang="zh-CN" b="1" i="0" dirty="0"/>
              <a:t>-&gt;</a:t>
            </a:r>
            <a:r>
              <a:rPr lang="zh-CN" altLang="zh-CN" b="1" i="0" dirty="0"/>
              <a:t> 技术实现 </a:t>
            </a:r>
            <a:r>
              <a:rPr lang="en-US" altLang="zh-CN" b="1" i="0" dirty="0"/>
              <a:t>-&gt;</a:t>
            </a:r>
            <a:r>
              <a:rPr lang="zh-CN" altLang="zh-CN" b="1" i="0" dirty="0"/>
              <a:t> 用户快速反馈</a:t>
            </a:r>
            <a:r>
              <a:rPr lang="zh-CN" altLang="en-US" b="1" i="0" dirty="0"/>
              <a:t> </a:t>
            </a:r>
            <a:r>
              <a:rPr lang="en-US" altLang="zh-CN" b="1" i="0" dirty="0"/>
              <a:t>-&gt;</a:t>
            </a:r>
            <a:r>
              <a:rPr lang="zh-CN" altLang="en-US" b="1" i="0" dirty="0"/>
              <a:t> </a:t>
            </a:r>
            <a:r>
              <a:rPr lang="zh-CN" altLang="zh-CN" b="1" i="0" dirty="0"/>
              <a:t>迭代快速</a:t>
            </a:r>
            <a:endParaRPr lang="en-US" altLang="zh-CN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b="1" i="0" dirty="0"/>
              <a:t>用户 </a:t>
            </a:r>
            <a:r>
              <a:rPr lang="en-US" altLang="zh-CN" b="1" i="0" dirty="0"/>
              <a:t>-&gt;</a:t>
            </a:r>
            <a:r>
              <a:rPr lang="zh-CN" altLang="zh-CN" b="1" i="0" dirty="0"/>
              <a:t> 客户线索，我司 </a:t>
            </a:r>
            <a:r>
              <a:rPr lang="en-US" altLang="zh-CN" b="1" i="0" dirty="0"/>
              <a:t>90%</a:t>
            </a:r>
            <a:r>
              <a:rPr lang="zh-CN" altLang="zh-CN" b="1" i="0" dirty="0"/>
              <a:t> 的商业线索来自于开源</a:t>
            </a:r>
            <a:endParaRPr lang="zh-CN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dirty="0"/>
          </a:p>
          <a:p>
            <a:endParaRPr lang="zh-CN" altLang="en-US" b="1" i="0" dirty="0">
              <a:effectLst/>
              <a:latin typeface="Söhne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F1ADF-B09C-4EA2-B027-1DD176C989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F1ADF-B09C-4EA2-B027-1DD176C989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i="0" dirty="0">
                <a:solidFill>
                  <a:srgbClr val="333333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企业从诞生起就是基于云和技术的企业</a:t>
            </a:r>
            <a:endParaRPr lang="zh-CN" altLang="en-US" b="1" i="0" dirty="0">
              <a:effectLst/>
              <a:latin typeface="Söhne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F1ADF-B09C-4EA2-B027-1DD176C989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dirty="0">
                <a:solidFill>
                  <a:srgbClr val="333333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5G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 物联网</a:t>
            </a:r>
            <a:endParaRPr lang="en-US" altLang="zh-CN" sz="1200" b="0" i="0" dirty="0">
              <a:solidFill>
                <a:srgbClr val="333333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endParaRPr lang="en-US" altLang="zh-CN" sz="1200" dirty="0">
              <a:solidFill>
                <a:srgbClr val="333333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1200" b="0" i="0" dirty="0">
                <a:solidFill>
                  <a:srgbClr val="333333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车智能</a:t>
            </a:r>
            <a:endParaRPr lang="zh-CN" altLang="en-US" sz="1200" dirty="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b="1" i="0" dirty="0">
              <a:effectLst/>
              <a:latin typeface="Söhne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F1ADF-B09C-4EA2-B027-1DD176C989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1B0FA-CEE3-429B-A782-60796CB9E5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1B0FA-CEE3-429B-A782-60796CB9E5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1B0FA-CEE3-429B-A782-60796CB9E5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1B0FA-CEE3-429B-A782-60796CB9E5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F1ADF-B09C-4EA2-B027-1DD176C989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1B0FA-CEE3-429B-A782-60796CB9E5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3.xml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tags" Target="../tags/tag10.xml"/><Relationship Id="rId3" Type="http://schemas.openxmlformats.org/officeDocument/2006/relationships/image" Target="../media/image2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image" Target="../media/image9.png"/><Relationship Id="rId4" Type="http://schemas.openxmlformats.org/officeDocument/2006/relationships/image" Target="../media/image6.png"/><Relationship Id="rId3" Type="http://schemas.openxmlformats.org/officeDocument/2006/relationships/image" Target="../media/image2.png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21.xml"/><Relationship Id="rId7" Type="http://schemas.openxmlformats.org/officeDocument/2006/relationships/image" Target="../media/image10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9" Type="http://schemas.openxmlformats.org/officeDocument/2006/relationships/tags" Target="../tags/tag28.xml"/><Relationship Id="rId18" Type="http://schemas.openxmlformats.org/officeDocument/2006/relationships/image" Target="../media/image7.png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image" Target="../media/image6.png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image" Target="../media/image2.png"/><Relationship Id="rId10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image" Target="../media/image11.emf"/><Relationship Id="rId3" Type="http://schemas.openxmlformats.org/officeDocument/2006/relationships/oleObject" Target="../embeddings/oleObject1.bin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4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5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9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6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7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8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2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3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7493732" y="3177360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5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  <a:endPara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12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13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16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1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  <a:endParaRPr lang="zh-CN" altLang="en-US" sz="1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3175" imgH="3175" progId="TCLayout.ActiveDocument.1">
                  <p:embed/>
                </p:oleObj>
              </mc:Choice>
              <mc:Fallback>
                <p:oleObj name="think-cell Slide" r:id="rId3" imgW="3175" imgH="3175" progId="TCLayout.ActiveDocument.1">
                  <p:embed/>
                  <p:pic>
                    <p:nvPicPr>
                      <p:cNvPr id="0" name="对象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311770" y="206296"/>
            <a:ext cx="11241236" cy="442068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Rectangle 39"/>
          <p:cNvSpPr txBox="1">
            <a:spLocks noChangeArrowheads="1"/>
          </p:cNvSpPr>
          <p:nvPr userDrawn="1"/>
        </p:nvSpPr>
        <p:spPr bwMode="auto">
          <a:xfrm>
            <a:off x="11675838" y="6549580"/>
            <a:ext cx="353621" cy="16927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0" tIns="0" rIns="0" bIns="0">
            <a:spAutoFit/>
          </a:bodyPr>
          <a:lstStyle>
            <a:lvl1pPr>
              <a:defRPr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 defTabSz="1190625" fontAlgn="base">
              <a:spcBef>
                <a:spcPct val="0"/>
              </a:spcBef>
              <a:spcAft>
                <a:spcPct val="0"/>
              </a:spcAft>
              <a:defRPr/>
            </a:pPr>
            <a:fld id="{A19F7293-6239-48F7-BBB4-A06D03BC5D39}" type="slidenum">
              <a:rPr lang="en-US" altLang="zh-CN" sz="1000" smtClean="0">
                <a:solidFill>
                  <a:srgbClr val="0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fld>
            <a:r>
              <a:rPr lang="en-US" altLang="zh-CN" sz="1100" dirty="0">
                <a:solidFill>
                  <a:srgbClr val="0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endParaRPr lang="en-US" altLang="zh-CN" sz="1100" dirty="0">
              <a:solidFill>
                <a:srgbClr val="00000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本占位符 13"/>
          <p:cNvSpPr>
            <a:spLocks noGrp="1"/>
          </p:cNvSpPr>
          <p:nvPr>
            <p:ph type="body" sz="quarter" idx="10"/>
          </p:nvPr>
        </p:nvSpPr>
        <p:spPr>
          <a:xfrm>
            <a:off x="311770" y="6549580"/>
            <a:ext cx="9501704" cy="19456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0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8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6" name="文本框 25"/>
          <p:cNvSpPr txBox="1"/>
          <p:nvPr userDrawn="1">
            <p:custDataLst>
              <p:tags r:id="rId9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5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84.png"/><Relationship Id="rId1" Type="http://schemas.openxmlformats.org/officeDocument/2006/relationships/image" Target="../media/image1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85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5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8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3.jpeg"/><Relationship Id="rId8" Type="http://schemas.openxmlformats.org/officeDocument/2006/relationships/image" Target="../media/image192.png"/><Relationship Id="rId7" Type="http://schemas.openxmlformats.org/officeDocument/2006/relationships/image" Target="../media/image191.png"/><Relationship Id="rId6" Type="http://schemas.openxmlformats.org/officeDocument/2006/relationships/image" Target="../media/image190.png"/><Relationship Id="rId5" Type="http://schemas.openxmlformats.org/officeDocument/2006/relationships/image" Target="../media/image74.png"/><Relationship Id="rId4" Type="http://schemas.openxmlformats.org/officeDocument/2006/relationships/image" Target="../media/image72.png"/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8" Type="http://schemas.openxmlformats.org/officeDocument/2006/relationships/notesSlide" Target="../notesSlides/notesSlide14.xml"/><Relationship Id="rId17" Type="http://schemas.openxmlformats.org/officeDocument/2006/relationships/slideLayout" Target="../slideLayouts/slideLayout5.xml"/><Relationship Id="rId16" Type="http://schemas.openxmlformats.org/officeDocument/2006/relationships/image" Target="../media/image198.png"/><Relationship Id="rId15" Type="http://schemas.openxmlformats.org/officeDocument/2006/relationships/image" Target="../media/image197.png"/><Relationship Id="rId14" Type="http://schemas.openxmlformats.org/officeDocument/2006/relationships/image" Target="../media/image196.png"/><Relationship Id="rId13" Type="http://schemas.openxmlformats.org/officeDocument/2006/relationships/image" Target="../media/image73.png"/><Relationship Id="rId12" Type="http://schemas.openxmlformats.org/officeDocument/2006/relationships/image" Target="../media/image80.png"/><Relationship Id="rId11" Type="http://schemas.openxmlformats.org/officeDocument/2006/relationships/image" Target="../media/image195.png"/><Relationship Id="rId10" Type="http://schemas.openxmlformats.org/officeDocument/2006/relationships/image" Target="../media/image194.jpeg"/><Relationship Id="rId1" Type="http://schemas.openxmlformats.org/officeDocument/2006/relationships/image" Target="../media/image18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200.png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image" Target="../media/image199.jpeg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0" Type="http://schemas.openxmlformats.org/officeDocument/2006/relationships/notesSlide" Target="../notesSlides/notesSlide18.xml"/><Relationship Id="rId1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jpeg"/><Relationship Id="rId6" Type="http://schemas.openxmlformats.org/officeDocument/2006/relationships/image" Target="../media/image18.png"/><Relationship Id="rId57" Type="http://schemas.openxmlformats.org/officeDocument/2006/relationships/notesSlide" Target="../notesSlides/notesSlide3.xml"/><Relationship Id="rId56" Type="http://schemas.openxmlformats.org/officeDocument/2006/relationships/slideLayout" Target="../slideLayouts/slideLayout7.xml"/><Relationship Id="rId55" Type="http://schemas.openxmlformats.org/officeDocument/2006/relationships/image" Target="../media/image67.png"/><Relationship Id="rId54" Type="http://schemas.openxmlformats.org/officeDocument/2006/relationships/image" Target="../media/image66.png"/><Relationship Id="rId53" Type="http://schemas.openxmlformats.org/officeDocument/2006/relationships/image" Target="../media/image65.png"/><Relationship Id="rId52" Type="http://schemas.openxmlformats.org/officeDocument/2006/relationships/image" Target="../media/image64.png"/><Relationship Id="rId51" Type="http://schemas.openxmlformats.org/officeDocument/2006/relationships/image" Target="../media/image63.png"/><Relationship Id="rId50" Type="http://schemas.openxmlformats.org/officeDocument/2006/relationships/image" Target="../media/image62.png"/><Relationship Id="rId5" Type="http://schemas.openxmlformats.org/officeDocument/2006/relationships/image" Target="../media/image17.jpeg"/><Relationship Id="rId49" Type="http://schemas.openxmlformats.org/officeDocument/2006/relationships/image" Target="../media/image61.png"/><Relationship Id="rId48" Type="http://schemas.openxmlformats.org/officeDocument/2006/relationships/image" Target="../media/image60.png"/><Relationship Id="rId47" Type="http://schemas.openxmlformats.org/officeDocument/2006/relationships/image" Target="../media/image59.png"/><Relationship Id="rId46" Type="http://schemas.openxmlformats.org/officeDocument/2006/relationships/image" Target="../media/image58.png"/><Relationship Id="rId45" Type="http://schemas.openxmlformats.org/officeDocument/2006/relationships/image" Target="../media/image57.png"/><Relationship Id="rId44" Type="http://schemas.openxmlformats.org/officeDocument/2006/relationships/image" Target="../media/image56.png"/><Relationship Id="rId43" Type="http://schemas.openxmlformats.org/officeDocument/2006/relationships/image" Target="../media/image55.png"/><Relationship Id="rId42" Type="http://schemas.openxmlformats.org/officeDocument/2006/relationships/image" Target="../media/image54.png"/><Relationship Id="rId41" Type="http://schemas.openxmlformats.org/officeDocument/2006/relationships/image" Target="../media/image53.png"/><Relationship Id="rId40" Type="http://schemas.openxmlformats.org/officeDocument/2006/relationships/image" Target="../media/image52.png"/><Relationship Id="rId4" Type="http://schemas.openxmlformats.org/officeDocument/2006/relationships/image" Target="../media/image16.jpeg"/><Relationship Id="rId39" Type="http://schemas.openxmlformats.org/officeDocument/2006/relationships/image" Target="../media/image51.png"/><Relationship Id="rId38" Type="http://schemas.openxmlformats.org/officeDocument/2006/relationships/image" Target="../media/image50.png"/><Relationship Id="rId37" Type="http://schemas.openxmlformats.org/officeDocument/2006/relationships/image" Target="../media/image49.png"/><Relationship Id="rId36" Type="http://schemas.openxmlformats.org/officeDocument/2006/relationships/image" Target="../media/image48.png"/><Relationship Id="rId35" Type="http://schemas.openxmlformats.org/officeDocument/2006/relationships/image" Target="../media/image47.png"/><Relationship Id="rId34" Type="http://schemas.openxmlformats.org/officeDocument/2006/relationships/image" Target="../media/image46.png"/><Relationship Id="rId33" Type="http://schemas.openxmlformats.org/officeDocument/2006/relationships/image" Target="../media/image45.png"/><Relationship Id="rId32" Type="http://schemas.openxmlformats.org/officeDocument/2006/relationships/image" Target="../media/image44.png"/><Relationship Id="rId31" Type="http://schemas.openxmlformats.org/officeDocument/2006/relationships/image" Target="../media/image43.png"/><Relationship Id="rId30" Type="http://schemas.openxmlformats.org/officeDocument/2006/relationships/image" Target="../media/image42.png"/><Relationship Id="rId3" Type="http://schemas.openxmlformats.org/officeDocument/2006/relationships/image" Target="../media/image15.png"/><Relationship Id="rId29" Type="http://schemas.openxmlformats.org/officeDocument/2006/relationships/image" Target="../media/image41.png"/><Relationship Id="rId28" Type="http://schemas.openxmlformats.org/officeDocument/2006/relationships/image" Target="../media/image40.png"/><Relationship Id="rId27" Type="http://schemas.openxmlformats.org/officeDocument/2006/relationships/image" Target="../media/image39.png"/><Relationship Id="rId26" Type="http://schemas.openxmlformats.org/officeDocument/2006/relationships/image" Target="../media/image38.png"/><Relationship Id="rId25" Type="http://schemas.openxmlformats.org/officeDocument/2006/relationships/image" Target="../media/image37.png"/><Relationship Id="rId24" Type="http://schemas.openxmlformats.org/officeDocument/2006/relationships/image" Target="../media/image36.png"/><Relationship Id="rId23" Type="http://schemas.openxmlformats.org/officeDocument/2006/relationships/image" Target="../media/image35.png"/><Relationship Id="rId22" Type="http://schemas.openxmlformats.org/officeDocument/2006/relationships/image" Target="../media/image34.png"/><Relationship Id="rId21" Type="http://schemas.openxmlformats.org/officeDocument/2006/relationships/image" Target="../media/image33.png"/><Relationship Id="rId20" Type="http://schemas.openxmlformats.org/officeDocument/2006/relationships/image" Target="../media/image32.png"/><Relationship Id="rId2" Type="http://schemas.openxmlformats.org/officeDocument/2006/relationships/image" Target="../media/image14.jpeg"/><Relationship Id="rId19" Type="http://schemas.openxmlformats.org/officeDocument/2006/relationships/image" Target="../media/image31.png"/><Relationship Id="rId18" Type="http://schemas.openxmlformats.org/officeDocument/2006/relationships/image" Target="../media/image30.png"/><Relationship Id="rId17" Type="http://schemas.openxmlformats.org/officeDocument/2006/relationships/image" Target="../media/image29.png"/><Relationship Id="rId16" Type="http://schemas.openxmlformats.org/officeDocument/2006/relationships/image" Target="../media/image28.png"/><Relationship Id="rId15" Type="http://schemas.openxmlformats.org/officeDocument/2006/relationships/image" Target="../media/image27.png"/><Relationship Id="rId14" Type="http://schemas.openxmlformats.org/officeDocument/2006/relationships/image" Target="../media/image26.png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8" Type="http://schemas.openxmlformats.org/officeDocument/2006/relationships/image" Target="../media/image74.png"/><Relationship Id="rId7" Type="http://schemas.openxmlformats.org/officeDocument/2006/relationships/image" Target="../media/image73.png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13.png"/><Relationship Id="rId2" Type="http://schemas.openxmlformats.org/officeDocument/2006/relationships/image" Target="../media/image69.png"/><Relationship Id="rId18" Type="http://schemas.openxmlformats.org/officeDocument/2006/relationships/notesSlide" Target="../notesSlides/notesSlide5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82.png"/><Relationship Id="rId15" Type="http://schemas.openxmlformats.org/officeDocument/2006/relationships/image" Target="../media/image81.png"/><Relationship Id="rId14" Type="http://schemas.openxmlformats.org/officeDocument/2006/relationships/image" Target="../media/image80.png"/><Relationship Id="rId13" Type="http://schemas.openxmlformats.org/officeDocument/2006/relationships/image" Target="../media/image79.png"/><Relationship Id="rId12" Type="http://schemas.openxmlformats.org/officeDocument/2006/relationships/image" Target="../media/image78.png"/><Relationship Id="rId11" Type="http://schemas.openxmlformats.org/officeDocument/2006/relationships/image" Target="../media/image77.png"/><Relationship Id="rId10" Type="http://schemas.openxmlformats.org/officeDocument/2006/relationships/image" Target="../media/image76.png"/><Relationship Id="rId1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99" Type="http://schemas.openxmlformats.org/officeDocument/2006/relationships/oleObject" Target="../embeddings/oleObject14.bin"/><Relationship Id="rId98" Type="http://schemas.openxmlformats.org/officeDocument/2006/relationships/oleObject" Target="../embeddings/oleObject13.bin"/><Relationship Id="rId97" Type="http://schemas.openxmlformats.org/officeDocument/2006/relationships/image" Target="../media/image165.emf"/><Relationship Id="rId96" Type="http://schemas.openxmlformats.org/officeDocument/2006/relationships/image" Target="../media/image164.emf"/><Relationship Id="rId95" Type="http://schemas.openxmlformats.org/officeDocument/2006/relationships/oleObject" Target="../embeddings/oleObject12.bin"/><Relationship Id="rId94" Type="http://schemas.openxmlformats.org/officeDocument/2006/relationships/oleObject" Target="../embeddings/oleObject11.bin"/><Relationship Id="rId93" Type="http://schemas.openxmlformats.org/officeDocument/2006/relationships/image" Target="../media/image163.wmf"/><Relationship Id="rId92" Type="http://schemas.openxmlformats.org/officeDocument/2006/relationships/oleObject" Target="../embeddings/oleObject10.bin"/><Relationship Id="rId91" Type="http://schemas.openxmlformats.org/officeDocument/2006/relationships/image" Target="../media/image162.wmf"/><Relationship Id="rId90" Type="http://schemas.openxmlformats.org/officeDocument/2006/relationships/oleObject" Target="../embeddings/oleObject9.bin"/><Relationship Id="rId9" Type="http://schemas.openxmlformats.org/officeDocument/2006/relationships/image" Target="../media/image89.emf"/><Relationship Id="rId89" Type="http://schemas.openxmlformats.org/officeDocument/2006/relationships/oleObject" Target="../embeddings/oleObject8.bin"/><Relationship Id="rId88" Type="http://schemas.openxmlformats.org/officeDocument/2006/relationships/image" Target="../media/image161.wmf"/><Relationship Id="rId87" Type="http://schemas.openxmlformats.org/officeDocument/2006/relationships/oleObject" Target="../embeddings/oleObject7.bin"/><Relationship Id="rId86" Type="http://schemas.openxmlformats.org/officeDocument/2006/relationships/oleObject" Target="../embeddings/oleObject6.bin"/><Relationship Id="rId85" Type="http://schemas.openxmlformats.org/officeDocument/2006/relationships/image" Target="../media/image160.wmf"/><Relationship Id="rId84" Type="http://schemas.openxmlformats.org/officeDocument/2006/relationships/oleObject" Target="../embeddings/oleObject5.bin"/><Relationship Id="rId83" Type="http://schemas.openxmlformats.org/officeDocument/2006/relationships/oleObject" Target="../embeddings/oleObject4.bin"/><Relationship Id="rId82" Type="http://schemas.openxmlformats.org/officeDocument/2006/relationships/image" Target="../media/image159.wmf"/><Relationship Id="rId81" Type="http://schemas.openxmlformats.org/officeDocument/2006/relationships/oleObject" Target="../embeddings/oleObject3.bin"/><Relationship Id="rId80" Type="http://schemas.openxmlformats.org/officeDocument/2006/relationships/image" Target="../media/image158.wmf"/><Relationship Id="rId8" Type="http://schemas.openxmlformats.org/officeDocument/2006/relationships/image" Target="../media/image88.emf"/><Relationship Id="rId79" Type="http://schemas.openxmlformats.org/officeDocument/2006/relationships/oleObject" Target="../embeddings/oleObject2.bin"/><Relationship Id="rId78" Type="http://schemas.openxmlformats.org/officeDocument/2006/relationships/image" Target="../media/image157.png"/><Relationship Id="rId77" Type="http://schemas.openxmlformats.org/officeDocument/2006/relationships/image" Target="../media/image156.png"/><Relationship Id="rId76" Type="http://schemas.openxmlformats.org/officeDocument/2006/relationships/image" Target="../media/image155.png"/><Relationship Id="rId75" Type="http://schemas.openxmlformats.org/officeDocument/2006/relationships/image" Target="../media/image154.png"/><Relationship Id="rId74" Type="http://schemas.openxmlformats.org/officeDocument/2006/relationships/image" Target="../media/image153.png"/><Relationship Id="rId73" Type="http://schemas.openxmlformats.org/officeDocument/2006/relationships/image" Target="../media/image152.png"/><Relationship Id="rId72" Type="http://schemas.openxmlformats.org/officeDocument/2006/relationships/image" Target="../media/image151.png"/><Relationship Id="rId71" Type="http://schemas.openxmlformats.org/officeDocument/2006/relationships/image" Target="../media/image150.png"/><Relationship Id="rId70" Type="http://schemas.openxmlformats.org/officeDocument/2006/relationships/image" Target="../media/image149.png"/><Relationship Id="rId7" Type="http://schemas.openxmlformats.org/officeDocument/2006/relationships/image" Target="../media/image87.emf"/><Relationship Id="rId69" Type="http://schemas.openxmlformats.org/officeDocument/2006/relationships/image" Target="../media/image148.png"/><Relationship Id="rId68" Type="http://schemas.openxmlformats.org/officeDocument/2006/relationships/image" Target="../media/image81.png"/><Relationship Id="rId67" Type="http://schemas.openxmlformats.org/officeDocument/2006/relationships/image" Target="../media/image147.emf"/><Relationship Id="rId66" Type="http://schemas.openxmlformats.org/officeDocument/2006/relationships/image" Target="../media/image146.emf"/><Relationship Id="rId65" Type="http://schemas.openxmlformats.org/officeDocument/2006/relationships/image" Target="../media/image145.png"/><Relationship Id="rId64" Type="http://schemas.openxmlformats.org/officeDocument/2006/relationships/image" Target="../media/image144.GIF"/><Relationship Id="rId63" Type="http://schemas.openxmlformats.org/officeDocument/2006/relationships/image" Target="../media/image143.png"/><Relationship Id="rId62" Type="http://schemas.openxmlformats.org/officeDocument/2006/relationships/image" Target="../media/image142.emf"/><Relationship Id="rId61" Type="http://schemas.openxmlformats.org/officeDocument/2006/relationships/image" Target="../media/image141.emf"/><Relationship Id="rId60" Type="http://schemas.openxmlformats.org/officeDocument/2006/relationships/image" Target="../media/image140.emf"/><Relationship Id="rId6" Type="http://schemas.openxmlformats.org/officeDocument/2006/relationships/image" Target="../media/image86.emf"/><Relationship Id="rId59" Type="http://schemas.openxmlformats.org/officeDocument/2006/relationships/image" Target="../media/image139.emf"/><Relationship Id="rId58" Type="http://schemas.openxmlformats.org/officeDocument/2006/relationships/image" Target="../media/image138.emf"/><Relationship Id="rId57" Type="http://schemas.openxmlformats.org/officeDocument/2006/relationships/image" Target="../media/image137.emf"/><Relationship Id="rId56" Type="http://schemas.openxmlformats.org/officeDocument/2006/relationships/image" Target="../media/image136.emf"/><Relationship Id="rId55" Type="http://schemas.openxmlformats.org/officeDocument/2006/relationships/image" Target="../media/image135.emf"/><Relationship Id="rId54" Type="http://schemas.openxmlformats.org/officeDocument/2006/relationships/image" Target="../media/image134.emf"/><Relationship Id="rId53" Type="http://schemas.openxmlformats.org/officeDocument/2006/relationships/image" Target="../media/image133.emf"/><Relationship Id="rId52" Type="http://schemas.openxmlformats.org/officeDocument/2006/relationships/image" Target="../media/image132.emf"/><Relationship Id="rId51" Type="http://schemas.openxmlformats.org/officeDocument/2006/relationships/image" Target="../media/image131.emf"/><Relationship Id="rId50" Type="http://schemas.openxmlformats.org/officeDocument/2006/relationships/image" Target="../media/image130.emf"/><Relationship Id="rId5" Type="http://schemas.openxmlformats.org/officeDocument/2006/relationships/image" Target="../media/image85.emf"/><Relationship Id="rId49" Type="http://schemas.openxmlformats.org/officeDocument/2006/relationships/image" Target="../media/image129.emf"/><Relationship Id="rId48" Type="http://schemas.openxmlformats.org/officeDocument/2006/relationships/image" Target="../media/image128.emf"/><Relationship Id="rId47" Type="http://schemas.openxmlformats.org/officeDocument/2006/relationships/image" Target="../media/image127.emf"/><Relationship Id="rId46" Type="http://schemas.openxmlformats.org/officeDocument/2006/relationships/image" Target="../media/image126.png"/><Relationship Id="rId45" Type="http://schemas.openxmlformats.org/officeDocument/2006/relationships/image" Target="../media/image125.png"/><Relationship Id="rId44" Type="http://schemas.openxmlformats.org/officeDocument/2006/relationships/image" Target="../media/image124.emf"/><Relationship Id="rId43" Type="http://schemas.openxmlformats.org/officeDocument/2006/relationships/image" Target="../media/image123.emf"/><Relationship Id="rId42" Type="http://schemas.openxmlformats.org/officeDocument/2006/relationships/image" Target="../media/image122.emf"/><Relationship Id="rId41" Type="http://schemas.openxmlformats.org/officeDocument/2006/relationships/image" Target="../media/image121.emf"/><Relationship Id="rId40" Type="http://schemas.openxmlformats.org/officeDocument/2006/relationships/image" Target="../media/image120.emf"/><Relationship Id="rId4" Type="http://schemas.openxmlformats.org/officeDocument/2006/relationships/image" Target="../media/image84.emf"/><Relationship Id="rId39" Type="http://schemas.openxmlformats.org/officeDocument/2006/relationships/image" Target="../media/image119.emf"/><Relationship Id="rId38" Type="http://schemas.openxmlformats.org/officeDocument/2006/relationships/image" Target="../media/image118.emf"/><Relationship Id="rId37" Type="http://schemas.openxmlformats.org/officeDocument/2006/relationships/image" Target="../media/image117.emf"/><Relationship Id="rId36" Type="http://schemas.openxmlformats.org/officeDocument/2006/relationships/image" Target="../media/image116.emf"/><Relationship Id="rId35" Type="http://schemas.openxmlformats.org/officeDocument/2006/relationships/image" Target="../media/image115.emf"/><Relationship Id="rId34" Type="http://schemas.openxmlformats.org/officeDocument/2006/relationships/image" Target="../media/image114.emf"/><Relationship Id="rId33" Type="http://schemas.openxmlformats.org/officeDocument/2006/relationships/image" Target="../media/image113.emf"/><Relationship Id="rId32" Type="http://schemas.openxmlformats.org/officeDocument/2006/relationships/image" Target="../media/image112.emf"/><Relationship Id="rId31" Type="http://schemas.openxmlformats.org/officeDocument/2006/relationships/image" Target="../media/image111.emf"/><Relationship Id="rId30" Type="http://schemas.openxmlformats.org/officeDocument/2006/relationships/image" Target="../media/image110.emf"/><Relationship Id="rId3" Type="http://schemas.openxmlformats.org/officeDocument/2006/relationships/image" Target="../media/image83.emf"/><Relationship Id="rId29" Type="http://schemas.openxmlformats.org/officeDocument/2006/relationships/image" Target="../media/image109.emf"/><Relationship Id="rId28" Type="http://schemas.openxmlformats.org/officeDocument/2006/relationships/image" Target="../media/image108.emf"/><Relationship Id="rId27" Type="http://schemas.openxmlformats.org/officeDocument/2006/relationships/image" Target="../media/image107.emf"/><Relationship Id="rId26" Type="http://schemas.openxmlformats.org/officeDocument/2006/relationships/image" Target="../media/image106.emf"/><Relationship Id="rId25" Type="http://schemas.openxmlformats.org/officeDocument/2006/relationships/image" Target="../media/image105.emf"/><Relationship Id="rId24" Type="http://schemas.openxmlformats.org/officeDocument/2006/relationships/image" Target="../media/image104.emf"/><Relationship Id="rId23" Type="http://schemas.openxmlformats.org/officeDocument/2006/relationships/image" Target="../media/image103.emf"/><Relationship Id="rId22" Type="http://schemas.openxmlformats.org/officeDocument/2006/relationships/image" Target="../media/image102.emf"/><Relationship Id="rId21" Type="http://schemas.openxmlformats.org/officeDocument/2006/relationships/image" Target="../media/image101.emf"/><Relationship Id="rId20" Type="http://schemas.openxmlformats.org/officeDocument/2006/relationships/image" Target="../media/image100.emf"/><Relationship Id="rId2" Type="http://schemas.openxmlformats.org/officeDocument/2006/relationships/image" Target="../media/image82.png"/><Relationship Id="rId19" Type="http://schemas.openxmlformats.org/officeDocument/2006/relationships/image" Target="../media/image99.emf"/><Relationship Id="rId18" Type="http://schemas.openxmlformats.org/officeDocument/2006/relationships/image" Target="../media/image98.emf"/><Relationship Id="rId17" Type="http://schemas.openxmlformats.org/officeDocument/2006/relationships/image" Target="../media/image97.emf"/><Relationship Id="rId16" Type="http://schemas.openxmlformats.org/officeDocument/2006/relationships/image" Target="../media/image96.emf"/><Relationship Id="rId15" Type="http://schemas.openxmlformats.org/officeDocument/2006/relationships/image" Target="../media/image95.emf"/><Relationship Id="rId14" Type="http://schemas.openxmlformats.org/officeDocument/2006/relationships/image" Target="../media/image94.emf"/><Relationship Id="rId134" Type="http://schemas.openxmlformats.org/officeDocument/2006/relationships/notesSlide" Target="../notesSlides/notesSlide6.xml"/><Relationship Id="rId133" Type="http://schemas.openxmlformats.org/officeDocument/2006/relationships/vmlDrawing" Target="../drawings/vmlDrawing2.vml"/><Relationship Id="rId132" Type="http://schemas.openxmlformats.org/officeDocument/2006/relationships/slideLayout" Target="../slideLayouts/slideLayout7.xml"/><Relationship Id="rId131" Type="http://schemas.openxmlformats.org/officeDocument/2006/relationships/image" Target="../media/image182.png"/><Relationship Id="rId130" Type="http://schemas.openxmlformats.org/officeDocument/2006/relationships/image" Target="../media/image181.emf"/><Relationship Id="rId13" Type="http://schemas.openxmlformats.org/officeDocument/2006/relationships/image" Target="../media/image93.emf"/><Relationship Id="rId129" Type="http://schemas.openxmlformats.org/officeDocument/2006/relationships/image" Target="../media/image180.png"/><Relationship Id="rId128" Type="http://schemas.openxmlformats.org/officeDocument/2006/relationships/oleObject" Target="../embeddings/oleObject29.bin"/><Relationship Id="rId127" Type="http://schemas.openxmlformats.org/officeDocument/2006/relationships/oleObject" Target="../embeddings/oleObject28.bin"/><Relationship Id="rId126" Type="http://schemas.openxmlformats.org/officeDocument/2006/relationships/image" Target="../media/image179.jpeg"/><Relationship Id="rId125" Type="http://schemas.openxmlformats.org/officeDocument/2006/relationships/image" Target="../media/image178.jpeg"/><Relationship Id="rId124" Type="http://schemas.openxmlformats.org/officeDocument/2006/relationships/image" Target="../media/image177.jpeg"/><Relationship Id="rId123" Type="http://schemas.openxmlformats.org/officeDocument/2006/relationships/image" Target="../media/image176.png"/><Relationship Id="rId122" Type="http://schemas.openxmlformats.org/officeDocument/2006/relationships/image" Target="../media/image175.emf"/><Relationship Id="rId121" Type="http://schemas.openxmlformats.org/officeDocument/2006/relationships/image" Target="../media/image174.png"/><Relationship Id="rId120" Type="http://schemas.openxmlformats.org/officeDocument/2006/relationships/image" Target="../media/image173.png"/><Relationship Id="rId12" Type="http://schemas.openxmlformats.org/officeDocument/2006/relationships/image" Target="../media/image92.emf"/><Relationship Id="rId119" Type="http://schemas.openxmlformats.org/officeDocument/2006/relationships/image" Target="../media/image172.png"/><Relationship Id="rId118" Type="http://schemas.openxmlformats.org/officeDocument/2006/relationships/image" Target="../media/image171.png"/><Relationship Id="rId117" Type="http://schemas.openxmlformats.org/officeDocument/2006/relationships/image" Target="../media/image170.emf"/><Relationship Id="rId116" Type="http://schemas.openxmlformats.org/officeDocument/2006/relationships/image" Target="../media/image169.emf"/><Relationship Id="rId115" Type="http://schemas.openxmlformats.org/officeDocument/2006/relationships/image" Target="../media/image168.png"/><Relationship Id="rId114" Type="http://schemas.openxmlformats.org/officeDocument/2006/relationships/image" Target="../media/image167.emf"/><Relationship Id="rId113" Type="http://schemas.openxmlformats.org/officeDocument/2006/relationships/image" Target="../media/image166.png"/><Relationship Id="rId112" Type="http://schemas.openxmlformats.org/officeDocument/2006/relationships/oleObject" Target="../embeddings/oleObject27.bin"/><Relationship Id="rId111" Type="http://schemas.openxmlformats.org/officeDocument/2006/relationships/oleObject" Target="../embeddings/oleObject26.bin"/><Relationship Id="rId110" Type="http://schemas.openxmlformats.org/officeDocument/2006/relationships/oleObject" Target="../embeddings/oleObject25.bin"/><Relationship Id="rId11" Type="http://schemas.openxmlformats.org/officeDocument/2006/relationships/image" Target="../media/image91.emf"/><Relationship Id="rId109" Type="http://schemas.openxmlformats.org/officeDocument/2006/relationships/oleObject" Target="../embeddings/oleObject24.bin"/><Relationship Id="rId108" Type="http://schemas.openxmlformats.org/officeDocument/2006/relationships/oleObject" Target="../embeddings/oleObject23.bin"/><Relationship Id="rId107" Type="http://schemas.openxmlformats.org/officeDocument/2006/relationships/oleObject" Target="../embeddings/oleObject22.bin"/><Relationship Id="rId106" Type="http://schemas.openxmlformats.org/officeDocument/2006/relationships/oleObject" Target="../embeddings/oleObject21.bin"/><Relationship Id="rId105" Type="http://schemas.openxmlformats.org/officeDocument/2006/relationships/oleObject" Target="../embeddings/oleObject20.bin"/><Relationship Id="rId104" Type="http://schemas.openxmlformats.org/officeDocument/2006/relationships/oleObject" Target="../embeddings/oleObject19.bin"/><Relationship Id="rId103" Type="http://schemas.openxmlformats.org/officeDocument/2006/relationships/oleObject" Target="../embeddings/oleObject18.bin"/><Relationship Id="rId102" Type="http://schemas.openxmlformats.org/officeDocument/2006/relationships/oleObject" Target="../embeddings/oleObject17.bin"/><Relationship Id="rId101" Type="http://schemas.openxmlformats.org/officeDocument/2006/relationships/oleObject" Target="../embeddings/oleObject16.bin"/><Relationship Id="rId100" Type="http://schemas.openxmlformats.org/officeDocument/2006/relationships/oleObject" Target="../embeddings/oleObject15.bin"/><Relationship Id="rId10" Type="http://schemas.openxmlformats.org/officeDocument/2006/relationships/image" Target="../media/image90.emf"/><Relationship Id="rId1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56919" y="1927441"/>
            <a:ext cx="6134735" cy="1325880"/>
          </a:xfrm>
        </p:spPr>
        <p:txBody>
          <a:bodyPr>
            <a:normAutofit fontScale="90000"/>
          </a:bodyPr>
          <a:lstStyle/>
          <a:p>
            <a:r>
              <a:rPr lang="zh-CN" altLang="en-US" i="1" dirty="0">
                <a:effectLst/>
                <a:latin typeface="黑体" panose="02010609060101010101" charset="-122"/>
                <a:ea typeface="黑体" panose="02010609060101010101" charset="-122"/>
              </a:rPr>
              <a:t>基于</a:t>
            </a:r>
            <a:r>
              <a:rPr lang="en-US" altLang="zh-CN" i="1" dirty="0">
                <a:effectLst/>
                <a:latin typeface="黑体" panose="02010609060101010101" charset="-122"/>
                <a:ea typeface="黑体" panose="02010609060101010101" charset="-122"/>
              </a:rPr>
              <a:t>Apache</a:t>
            </a:r>
            <a:r>
              <a:rPr lang="zh-CN" altLang="en-US" i="1" dirty="0">
                <a:effectLst/>
                <a:latin typeface="黑体" panose="02010609060101010101" charset="-122"/>
                <a:ea typeface="黑体" panose="02010609060101010101" charset="-122"/>
              </a:rPr>
              <a:t>顶级项目做开源商业化的实践和思索</a:t>
            </a:r>
            <a:endParaRPr lang="zh-CN" altLang="en-US" i="1" dirty="0"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834742" y="3974938"/>
            <a:ext cx="6416040" cy="482600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代立冬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b="1" dirty="0">
                <a:solidFill>
                  <a:srgbClr val="363E7D"/>
                </a:solidFill>
                <a:cs typeface="黑体" panose="02010609060101010101" charset="-122"/>
              </a:rPr>
              <a:t>白鲸开源联合创始人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694" y="201881"/>
            <a:ext cx="11241236" cy="105439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2600" i="1" dirty="0"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8</a:t>
            </a:r>
            <a:r>
              <a:rPr lang="zh-CN" altLang="en-US" sz="2600" i="1" dirty="0"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 个月积累数千万的商业 </a:t>
            </a:r>
            <a:r>
              <a:rPr lang="en-US" altLang="zh-CN" sz="2600" i="1" dirty="0"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Pipeline+</a:t>
            </a:r>
            <a:r>
              <a:rPr lang="zh-CN" altLang="en-US" sz="2600" i="1" dirty="0"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 上百个线索，白鲸开源投入的资源：</a:t>
            </a:r>
            <a:br>
              <a:rPr lang="zh-CN" altLang="en-US" sz="2600" i="1" dirty="0"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</a:br>
            <a:endParaRPr lang="zh-CN" altLang="en-US" sz="2600" i="1" dirty="0">
              <a:latin typeface="黑体" panose="02010609060101010101" charset="-122"/>
              <a:ea typeface="黑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标题 1"/>
          <p:cNvSpPr txBox="1"/>
          <p:nvPr/>
        </p:nvSpPr>
        <p:spPr>
          <a:xfrm>
            <a:off x="1787141" y="1375029"/>
            <a:ext cx="6915143" cy="36406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</a:rPr>
              <a:t>白鲸开源的市场费用是</a:t>
            </a:r>
            <a:endParaRPr lang="en-US" altLang="zh-CN" sz="2800" b="1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2800" b="1" dirty="0">
                <a:latin typeface="黑体" panose="02010609060101010101" charset="-122"/>
                <a:ea typeface="黑体" panose="02010609060101010101" charset="-122"/>
              </a:rPr>
              <a:t>                     </a:t>
            </a:r>
            <a:r>
              <a:rPr lang="en-US" altLang="zh-CN" sz="16600" dirty="0">
                <a:latin typeface="黑体" panose="02010609060101010101" charset="-122"/>
                <a:ea typeface="黑体" panose="02010609060101010101" charset="-122"/>
              </a:rPr>
              <a:t>0</a:t>
            </a:r>
            <a:endParaRPr lang="zh-CN" altLang="en-US" sz="166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标题 1"/>
          <p:cNvSpPr txBox="1"/>
          <p:nvPr/>
        </p:nvSpPr>
        <p:spPr>
          <a:xfrm>
            <a:off x="3710945" y="4522511"/>
            <a:ext cx="6915143" cy="23354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defRPr>
            </a:lvl1pPr>
          </a:lstStyle>
          <a:p>
            <a:r>
              <a:rPr lang="zh-CN" altLang="en-US" sz="3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白鲸开源的销售人员数是</a:t>
            </a:r>
            <a:endParaRPr lang="en-US" altLang="zh-CN" sz="3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sz="3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                       </a:t>
            </a:r>
            <a:r>
              <a:rPr lang="en-US" altLang="zh-CN" sz="16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endParaRPr lang="zh-CN" altLang="en-US" sz="16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00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6"/>
          <p:cNvGrpSpPr/>
          <p:nvPr/>
        </p:nvGrpSpPr>
        <p:grpSpPr>
          <a:xfrm>
            <a:off x="4081651" y="3526769"/>
            <a:ext cx="1122808" cy="1122808"/>
            <a:chOff x="2580299" y="2821918"/>
            <a:chExt cx="1122808" cy="1122808"/>
          </a:xfrm>
        </p:grpSpPr>
        <p:sp>
          <p:nvSpPr>
            <p:cNvPr id="27" name="Oval 24"/>
            <p:cNvSpPr>
              <a:spLocks noChangeAspect="1"/>
            </p:cNvSpPr>
            <p:nvPr/>
          </p:nvSpPr>
          <p:spPr>
            <a:xfrm>
              <a:off x="2580299" y="2821918"/>
              <a:ext cx="1122808" cy="1122808"/>
            </a:xfrm>
            <a:prstGeom prst="ellipse">
              <a:avLst/>
            </a:prstGeom>
            <a:solidFill>
              <a:srgbClr val="36A9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2B1BB"/>
                </a:solidFill>
              </a:endParaRPr>
            </a:p>
          </p:txBody>
        </p:sp>
        <p:sp>
          <p:nvSpPr>
            <p:cNvPr id="28" name="Freeform 124"/>
            <p:cNvSpPr>
              <a:spLocks noEditPoints="1"/>
            </p:cNvSpPr>
            <p:nvPr/>
          </p:nvSpPr>
          <p:spPr bwMode="auto">
            <a:xfrm>
              <a:off x="2946988" y="3194308"/>
              <a:ext cx="358898" cy="357836"/>
            </a:xfrm>
            <a:custGeom>
              <a:avLst/>
              <a:gdLst>
                <a:gd name="T0" fmla="*/ 41 w 186"/>
                <a:gd name="T1" fmla="*/ 125 h 185"/>
                <a:gd name="T2" fmla="*/ 45 w 186"/>
                <a:gd name="T3" fmla="*/ 121 h 185"/>
                <a:gd name="T4" fmla="*/ 46 w 186"/>
                <a:gd name="T5" fmla="*/ 118 h 185"/>
                <a:gd name="T6" fmla="*/ 42 w 186"/>
                <a:gd name="T7" fmla="*/ 114 h 185"/>
                <a:gd name="T8" fmla="*/ 39 w 186"/>
                <a:gd name="T9" fmla="*/ 115 h 185"/>
                <a:gd name="T10" fmla="*/ 35 w 186"/>
                <a:gd name="T11" fmla="*/ 119 h 185"/>
                <a:gd name="T12" fmla="*/ 34 w 186"/>
                <a:gd name="T13" fmla="*/ 122 h 185"/>
                <a:gd name="T14" fmla="*/ 38 w 186"/>
                <a:gd name="T15" fmla="*/ 126 h 185"/>
                <a:gd name="T16" fmla="*/ 41 w 186"/>
                <a:gd name="T17" fmla="*/ 125 h 185"/>
                <a:gd name="T18" fmla="*/ 67 w 186"/>
                <a:gd name="T19" fmla="*/ 122 h 185"/>
                <a:gd name="T20" fmla="*/ 63 w 186"/>
                <a:gd name="T21" fmla="*/ 118 h 185"/>
                <a:gd name="T22" fmla="*/ 60 w 186"/>
                <a:gd name="T23" fmla="*/ 119 h 185"/>
                <a:gd name="T24" fmla="*/ 18 w 186"/>
                <a:gd name="T25" fmla="*/ 161 h 185"/>
                <a:gd name="T26" fmla="*/ 17 w 186"/>
                <a:gd name="T27" fmla="*/ 164 h 185"/>
                <a:gd name="T28" fmla="*/ 21 w 186"/>
                <a:gd name="T29" fmla="*/ 168 h 185"/>
                <a:gd name="T30" fmla="*/ 24 w 186"/>
                <a:gd name="T31" fmla="*/ 167 h 185"/>
                <a:gd name="T32" fmla="*/ 66 w 186"/>
                <a:gd name="T33" fmla="*/ 125 h 185"/>
                <a:gd name="T34" fmla="*/ 67 w 186"/>
                <a:gd name="T35" fmla="*/ 122 h 185"/>
                <a:gd name="T36" fmla="*/ 186 w 186"/>
                <a:gd name="T37" fmla="*/ 4 h 185"/>
                <a:gd name="T38" fmla="*/ 181 w 186"/>
                <a:gd name="T39" fmla="*/ 0 h 185"/>
                <a:gd name="T40" fmla="*/ 180 w 186"/>
                <a:gd name="T41" fmla="*/ 0 h 185"/>
                <a:gd name="T42" fmla="*/ 180 w 186"/>
                <a:gd name="T43" fmla="*/ 0 h 185"/>
                <a:gd name="T44" fmla="*/ 3 w 186"/>
                <a:gd name="T45" fmla="*/ 76 h 185"/>
                <a:gd name="T46" fmla="*/ 2 w 186"/>
                <a:gd name="T47" fmla="*/ 76 h 185"/>
                <a:gd name="T48" fmla="*/ 2 w 186"/>
                <a:gd name="T49" fmla="*/ 76 h 185"/>
                <a:gd name="T50" fmla="*/ 2 w 186"/>
                <a:gd name="T51" fmla="*/ 76 h 185"/>
                <a:gd name="T52" fmla="*/ 0 w 186"/>
                <a:gd name="T53" fmla="*/ 80 h 185"/>
                <a:gd name="T54" fmla="*/ 3 w 186"/>
                <a:gd name="T55" fmla="*/ 84 h 185"/>
                <a:gd name="T56" fmla="*/ 3 w 186"/>
                <a:gd name="T57" fmla="*/ 84 h 185"/>
                <a:gd name="T58" fmla="*/ 73 w 186"/>
                <a:gd name="T59" fmla="*/ 113 h 185"/>
                <a:gd name="T60" fmla="*/ 101 w 186"/>
                <a:gd name="T61" fmla="*/ 182 h 185"/>
                <a:gd name="T62" fmla="*/ 101 w 186"/>
                <a:gd name="T63" fmla="*/ 182 h 185"/>
                <a:gd name="T64" fmla="*/ 105 w 186"/>
                <a:gd name="T65" fmla="*/ 185 h 185"/>
                <a:gd name="T66" fmla="*/ 109 w 186"/>
                <a:gd name="T67" fmla="*/ 183 h 185"/>
                <a:gd name="T68" fmla="*/ 109 w 186"/>
                <a:gd name="T69" fmla="*/ 183 h 185"/>
                <a:gd name="T70" fmla="*/ 109 w 186"/>
                <a:gd name="T71" fmla="*/ 183 h 185"/>
                <a:gd name="T72" fmla="*/ 109 w 186"/>
                <a:gd name="T73" fmla="*/ 183 h 185"/>
                <a:gd name="T74" fmla="*/ 185 w 186"/>
                <a:gd name="T75" fmla="*/ 6 h 185"/>
                <a:gd name="T76" fmla="*/ 185 w 186"/>
                <a:gd name="T77" fmla="*/ 6 h 185"/>
                <a:gd name="T78" fmla="*/ 186 w 186"/>
                <a:gd name="T79" fmla="*/ 4 h 185"/>
                <a:gd name="T80" fmla="*/ 15 w 186"/>
                <a:gd name="T81" fmla="*/ 80 h 185"/>
                <a:gd name="T82" fmla="*/ 163 w 186"/>
                <a:gd name="T83" fmla="*/ 16 h 185"/>
                <a:gd name="T84" fmla="*/ 75 w 186"/>
                <a:gd name="T85" fmla="*/ 104 h 185"/>
                <a:gd name="T86" fmla="*/ 15 w 186"/>
                <a:gd name="T87" fmla="*/ 80 h 185"/>
                <a:gd name="T88" fmla="*/ 105 w 186"/>
                <a:gd name="T89" fmla="*/ 170 h 185"/>
                <a:gd name="T90" fmla="*/ 81 w 186"/>
                <a:gd name="T91" fmla="*/ 110 h 185"/>
                <a:gd name="T92" fmla="*/ 169 w 186"/>
                <a:gd name="T93" fmla="*/ 22 h 185"/>
                <a:gd name="T94" fmla="*/ 105 w 186"/>
                <a:gd name="T95" fmla="*/ 170 h 185"/>
                <a:gd name="T96" fmla="*/ 67 w 186"/>
                <a:gd name="T97" fmla="*/ 139 h 185"/>
                <a:gd name="T98" fmla="*/ 64 w 186"/>
                <a:gd name="T99" fmla="*/ 140 h 185"/>
                <a:gd name="T100" fmla="*/ 52 w 186"/>
                <a:gd name="T101" fmla="*/ 153 h 185"/>
                <a:gd name="T102" fmla="*/ 51 w 186"/>
                <a:gd name="T103" fmla="*/ 156 h 185"/>
                <a:gd name="T104" fmla="*/ 55 w 186"/>
                <a:gd name="T105" fmla="*/ 160 h 185"/>
                <a:gd name="T106" fmla="*/ 58 w 186"/>
                <a:gd name="T107" fmla="*/ 159 h 185"/>
                <a:gd name="T108" fmla="*/ 70 w 186"/>
                <a:gd name="T109" fmla="*/ 146 h 185"/>
                <a:gd name="T110" fmla="*/ 72 w 186"/>
                <a:gd name="T111" fmla="*/ 143 h 185"/>
                <a:gd name="T112" fmla="*/ 67 w 186"/>
                <a:gd name="T113" fmla="*/ 139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6" h="185">
                  <a:moveTo>
                    <a:pt x="41" y="125"/>
                  </a:moveTo>
                  <a:cubicBezTo>
                    <a:pt x="45" y="121"/>
                    <a:pt x="45" y="121"/>
                    <a:pt x="45" y="121"/>
                  </a:cubicBezTo>
                  <a:cubicBezTo>
                    <a:pt x="46" y="120"/>
                    <a:pt x="46" y="119"/>
                    <a:pt x="46" y="118"/>
                  </a:cubicBezTo>
                  <a:cubicBezTo>
                    <a:pt x="46" y="116"/>
                    <a:pt x="44" y="114"/>
                    <a:pt x="42" y="114"/>
                  </a:cubicBezTo>
                  <a:cubicBezTo>
                    <a:pt x="41" y="114"/>
                    <a:pt x="40" y="114"/>
                    <a:pt x="39" y="115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4" y="120"/>
                    <a:pt x="34" y="121"/>
                    <a:pt x="34" y="122"/>
                  </a:cubicBezTo>
                  <a:cubicBezTo>
                    <a:pt x="34" y="124"/>
                    <a:pt x="36" y="126"/>
                    <a:pt x="38" y="126"/>
                  </a:cubicBezTo>
                  <a:cubicBezTo>
                    <a:pt x="39" y="126"/>
                    <a:pt x="40" y="126"/>
                    <a:pt x="41" y="125"/>
                  </a:cubicBezTo>
                  <a:close/>
                  <a:moveTo>
                    <a:pt x="67" y="122"/>
                  </a:moveTo>
                  <a:cubicBezTo>
                    <a:pt x="67" y="120"/>
                    <a:pt x="66" y="118"/>
                    <a:pt x="63" y="118"/>
                  </a:cubicBezTo>
                  <a:cubicBezTo>
                    <a:pt x="62" y="118"/>
                    <a:pt x="61" y="118"/>
                    <a:pt x="60" y="119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17" y="162"/>
                    <a:pt x="17" y="163"/>
                    <a:pt x="17" y="164"/>
                  </a:cubicBezTo>
                  <a:cubicBezTo>
                    <a:pt x="17" y="167"/>
                    <a:pt x="19" y="168"/>
                    <a:pt x="21" y="168"/>
                  </a:cubicBezTo>
                  <a:cubicBezTo>
                    <a:pt x="22" y="168"/>
                    <a:pt x="23" y="168"/>
                    <a:pt x="24" y="167"/>
                  </a:cubicBezTo>
                  <a:cubicBezTo>
                    <a:pt x="66" y="125"/>
                    <a:pt x="66" y="125"/>
                    <a:pt x="66" y="125"/>
                  </a:cubicBezTo>
                  <a:cubicBezTo>
                    <a:pt x="67" y="124"/>
                    <a:pt x="67" y="123"/>
                    <a:pt x="67" y="122"/>
                  </a:cubicBezTo>
                  <a:close/>
                  <a:moveTo>
                    <a:pt x="186" y="4"/>
                  </a:moveTo>
                  <a:cubicBezTo>
                    <a:pt x="186" y="2"/>
                    <a:pt x="184" y="0"/>
                    <a:pt x="181" y="0"/>
                  </a:cubicBezTo>
                  <a:cubicBezTo>
                    <a:pt x="181" y="0"/>
                    <a:pt x="180" y="0"/>
                    <a:pt x="18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1" y="77"/>
                    <a:pt x="0" y="78"/>
                    <a:pt x="0" y="80"/>
                  </a:cubicBezTo>
                  <a:cubicBezTo>
                    <a:pt x="0" y="82"/>
                    <a:pt x="1" y="83"/>
                    <a:pt x="3" y="84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73" y="113"/>
                    <a:pt x="73" y="113"/>
                    <a:pt x="73" y="113"/>
                  </a:cubicBezTo>
                  <a:cubicBezTo>
                    <a:pt x="101" y="182"/>
                    <a:pt x="101" y="182"/>
                    <a:pt x="101" y="182"/>
                  </a:cubicBezTo>
                  <a:cubicBezTo>
                    <a:pt x="101" y="182"/>
                    <a:pt x="101" y="182"/>
                    <a:pt x="101" y="182"/>
                  </a:cubicBezTo>
                  <a:cubicBezTo>
                    <a:pt x="102" y="184"/>
                    <a:pt x="103" y="185"/>
                    <a:pt x="105" y="185"/>
                  </a:cubicBezTo>
                  <a:cubicBezTo>
                    <a:pt x="107" y="185"/>
                    <a:pt x="109" y="184"/>
                    <a:pt x="109" y="183"/>
                  </a:cubicBezTo>
                  <a:cubicBezTo>
                    <a:pt x="109" y="183"/>
                    <a:pt x="109" y="183"/>
                    <a:pt x="109" y="183"/>
                  </a:cubicBezTo>
                  <a:cubicBezTo>
                    <a:pt x="109" y="183"/>
                    <a:pt x="109" y="183"/>
                    <a:pt x="109" y="183"/>
                  </a:cubicBezTo>
                  <a:cubicBezTo>
                    <a:pt x="109" y="183"/>
                    <a:pt x="109" y="183"/>
                    <a:pt x="109" y="183"/>
                  </a:cubicBezTo>
                  <a:cubicBezTo>
                    <a:pt x="185" y="6"/>
                    <a:pt x="185" y="6"/>
                    <a:pt x="185" y="6"/>
                  </a:cubicBezTo>
                  <a:cubicBezTo>
                    <a:pt x="185" y="6"/>
                    <a:pt x="185" y="6"/>
                    <a:pt x="185" y="6"/>
                  </a:cubicBezTo>
                  <a:cubicBezTo>
                    <a:pt x="185" y="5"/>
                    <a:pt x="186" y="5"/>
                    <a:pt x="186" y="4"/>
                  </a:cubicBezTo>
                  <a:close/>
                  <a:moveTo>
                    <a:pt x="15" y="80"/>
                  </a:moveTo>
                  <a:cubicBezTo>
                    <a:pt x="163" y="16"/>
                    <a:pt x="163" y="16"/>
                    <a:pt x="163" y="16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15" y="80"/>
                  </a:lnTo>
                  <a:close/>
                  <a:moveTo>
                    <a:pt x="105" y="170"/>
                  </a:moveTo>
                  <a:cubicBezTo>
                    <a:pt x="81" y="110"/>
                    <a:pt x="81" y="110"/>
                    <a:pt x="81" y="110"/>
                  </a:cubicBezTo>
                  <a:cubicBezTo>
                    <a:pt x="169" y="22"/>
                    <a:pt x="169" y="22"/>
                    <a:pt x="169" y="22"/>
                  </a:cubicBezTo>
                  <a:lnTo>
                    <a:pt x="105" y="170"/>
                  </a:lnTo>
                  <a:close/>
                  <a:moveTo>
                    <a:pt x="67" y="139"/>
                  </a:moveTo>
                  <a:cubicBezTo>
                    <a:pt x="66" y="139"/>
                    <a:pt x="65" y="139"/>
                    <a:pt x="64" y="140"/>
                  </a:cubicBezTo>
                  <a:cubicBezTo>
                    <a:pt x="52" y="153"/>
                    <a:pt x="52" y="153"/>
                    <a:pt x="52" y="153"/>
                  </a:cubicBezTo>
                  <a:cubicBezTo>
                    <a:pt x="51" y="154"/>
                    <a:pt x="51" y="155"/>
                    <a:pt x="51" y="156"/>
                  </a:cubicBezTo>
                  <a:cubicBezTo>
                    <a:pt x="51" y="158"/>
                    <a:pt x="52" y="160"/>
                    <a:pt x="55" y="160"/>
                  </a:cubicBezTo>
                  <a:cubicBezTo>
                    <a:pt x="56" y="160"/>
                    <a:pt x="57" y="160"/>
                    <a:pt x="58" y="159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5"/>
                    <a:pt x="72" y="144"/>
                    <a:pt x="72" y="143"/>
                  </a:cubicBezTo>
                  <a:cubicBezTo>
                    <a:pt x="72" y="141"/>
                    <a:pt x="70" y="139"/>
                    <a:pt x="67" y="1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solidFill>
                  <a:srgbClr val="32B1BB"/>
                </a:solidFill>
              </a:endParaRPr>
            </a:p>
          </p:txBody>
        </p:sp>
      </p:grpSp>
      <p:grpSp>
        <p:nvGrpSpPr>
          <p:cNvPr id="29" name="Group 9"/>
          <p:cNvGrpSpPr/>
          <p:nvPr/>
        </p:nvGrpSpPr>
        <p:grpSpPr>
          <a:xfrm>
            <a:off x="5533261" y="3526769"/>
            <a:ext cx="1122808" cy="1122808"/>
            <a:chOff x="4018477" y="2821918"/>
            <a:chExt cx="1122808" cy="1122808"/>
          </a:xfrm>
        </p:grpSpPr>
        <p:sp>
          <p:nvSpPr>
            <p:cNvPr id="30" name="Oval 25"/>
            <p:cNvSpPr>
              <a:spLocks noChangeAspect="1"/>
            </p:cNvSpPr>
            <p:nvPr/>
          </p:nvSpPr>
          <p:spPr>
            <a:xfrm>
              <a:off x="4018477" y="2821918"/>
              <a:ext cx="1122808" cy="1122808"/>
            </a:xfrm>
            <a:prstGeom prst="ellipse">
              <a:avLst/>
            </a:prstGeom>
            <a:solidFill>
              <a:srgbClr val="5AB0D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Freeform 129"/>
            <p:cNvSpPr>
              <a:spLocks noEditPoints="1"/>
            </p:cNvSpPr>
            <p:nvPr/>
          </p:nvSpPr>
          <p:spPr bwMode="auto">
            <a:xfrm>
              <a:off x="4395319" y="3194308"/>
              <a:ext cx="357836" cy="357836"/>
            </a:xfrm>
            <a:custGeom>
              <a:avLst/>
              <a:gdLst>
                <a:gd name="T0" fmla="*/ 162 w 185"/>
                <a:gd name="T1" fmla="*/ 52 h 185"/>
                <a:gd name="T2" fmla="*/ 149 w 185"/>
                <a:gd name="T3" fmla="*/ 18 h 185"/>
                <a:gd name="T4" fmla="*/ 133 w 185"/>
                <a:gd name="T5" fmla="*/ 23 h 185"/>
                <a:gd name="T6" fmla="*/ 105 w 185"/>
                <a:gd name="T7" fmla="*/ 0 h 185"/>
                <a:gd name="T8" fmla="*/ 72 w 185"/>
                <a:gd name="T9" fmla="*/ 15 h 185"/>
                <a:gd name="T10" fmla="*/ 40 w 185"/>
                <a:gd name="T11" fmla="*/ 17 h 185"/>
                <a:gd name="T12" fmla="*/ 18 w 185"/>
                <a:gd name="T13" fmla="*/ 44 h 185"/>
                <a:gd name="T14" fmla="*/ 6 w 185"/>
                <a:gd name="T15" fmla="*/ 74 h 185"/>
                <a:gd name="T16" fmla="*/ 6 w 185"/>
                <a:gd name="T17" fmla="*/ 111 h 185"/>
                <a:gd name="T18" fmla="*/ 18 w 185"/>
                <a:gd name="T19" fmla="*/ 141 h 185"/>
                <a:gd name="T20" fmla="*/ 39 w 185"/>
                <a:gd name="T21" fmla="*/ 168 h 185"/>
                <a:gd name="T22" fmla="*/ 72 w 185"/>
                <a:gd name="T23" fmla="*/ 170 h 185"/>
                <a:gd name="T24" fmla="*/ 105 w 185"/>
                <a:gd name="T25" fmla="*/ 185 h 185"/>
                <a:gd name="T26" fmla="*/ 133 w 185"/>
                <a:gd name="T27" fmla="*/ 162 h 185"/>
                <a:gd name="T28" fmla="*/ 149 w 185"/>
                <a:gd name="T29" fmla="*/ 167 h 185"/>
                <a:gd name="T30" fmla="*/ 162 w 185"/>
                <a:gd name="T31" fmla="*/ 133 h 185"/>
                <a:gd name="T32" fmla="*/ 185 w 185"/>
                <a:gd name="T33" fmla="*/ 105 h 185"/>
                <a:gd name="T34" fmla="*/ 177 w 185"/>
                <a:gd name="T35" fmla="*/ 103 h 185"/>
                <a:gd name="T36" fmla="*/ 162 w 185"/>
                <a:gd name="T37" fmla="*/ 111 h 185"/>
                <a:gd name="T38" fmla="*/ 160 w 185"/>
                <a:gd name="T39" fmla="*/ 145 h 185"/>
                <a:gd name="T40" fmla="*/ 137 w 185"/>
                <a:gd name="T41" fmla="*/ 155 h 185"/>
                <a:gd name="T42" fmla="*/ 111 w 185"/>
                <a:gd name="T43" fmla="*/ 162 h 185"/>
                <a:gd name="T44" fmla="*/ 103 w 185"/>
                <a:gd name="T45" fmla="*/ 177 h 185"/>
                <a:gd name="T46" fmla="*/ 74 w 185"/>
                <a:gd name="T47" fmla="*/ 162 h 185"/>
                <a:gd name="T48" fmla="*/ 48 w 185"/>
                <a:gd name="T49" fmla="*/ 155 h 185"/>
                <a:gd name="T50" fmla="*/ 26 w 185"/>
                <a:gd name="T51" fmla="*/ 145 h 185"/>
                <a:gd name="T52" fmla="*/ 23 w 185"/>
                <a:gd name="T53" fmla="*/ 111 h 185"/>
                <a:gd name="T54" fmla="*/ 8 w 185"/>
                <a:gd name="T55" fmla="*/ 103 h 185"/>
                <a:gd name="T56" fmla="*/ 23 w 185"/>
                <a:gd name="T57" fmla="*/ 74 h 185"/>
                <a:gd name="T58" fmla="*/ 26 w 185"/>
                <a:gd name="T59" fmla="*/ 40 h 185"/>
                <a:gd name="T60" fmla="*/ 48 w 185"/>
                <a:gd name="T61" fmla="*/ 30 h 185"/>
                <a:gd name="T62" fmla="*/ 74 w 185"/>
                <a:gd name="T63" fmla="*/ 23 h 185"/>
                <a:gd name="T64" fmla="*/ 103 w 185"/>
                <a:gd name="T65" fmla="*/ 8 h 185"/>
                <a:gd name="T66" fmla="*/ 111 w 185"/>
                <a:gd name="T67" fmla="*/ 23 h 185"/>
                <a:gd name="T68" fmla="*/ 137 w 185"/>
                <a:gd name="T69" fmla="*/ 30 h 185"/>
                <a:gd name="T70" fmla="*/ 160 w 185"/>
                <a:gd name="T71" fmla="*/ 40 h 185"/>
                <a:gd name="T72" fmla="*/ 162 w 185"/>
                <a:gd name="T73" fmla="*/ 74 h 185"/>
                <a:gd name="T74" fmla="*/ 177 w 185"/>
                <a:gd name="T75" fmla="*/ 103 h 185"/>
                <a:gd name="T76" fmla="*/ 93 w 185"/>
                <a:gd name="T77" fmla="*/ 143 h 185"/>
                <a:gd name="T78" fmla="*/ 93 w 185"/>
                <a:gd name="T79" fmla="*/ 50 h 185"/>
                <a:gd name="T80" fmla="*/ 93 w 185"/>
                <a:gd name="T81" fmla="*/ 76 h 185"/>
                <a:gd name="T82" fmla="*/ 93 w 185"/>
                <a:gd name="T83" fmla="*/ 50 h 185"/>
                <a:gd name="T84" fmla="*/ 54 w 185"/>
                <a:gd name="T85" fmla="*/ 76 h 185"/>
                <a:gd name="T86" fmla="*/ 88 w 185"/>
                <a:gd name="T87" fmla="*/ 109 h 185"/>
                <a:gd name="T88" fmla="*/ 93 w 185"/>
                <a:gd name="T89" fmla="*/ 84 h 185"/>
                <a:gd name="T90" fmla="*/ 84 w 185"/>
                <a:gd name="T91" fmla="*/ 93 h 185"/>
                <a:gd name="T92" fmla="*/ 97 w 185"/>
                <a:gd name="T93" fmla="*/ 109 h 185"/>
                <a:gd name="T94" fmla="*/ 131 w 185"/>
                <a:gd name="T95" fmla="*/ 7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5" h="185">
                  <a:moveTo>
                    <a:pt x="179" y="74"/>
                  </a:moveTo>
                  <a:cubicBezTo>
                    <a:pt x="170" y="72"/>
                    <a:pt x="170" y="72"/>
                    <a:pt x="170" y="72"/>
                  </a:cubicBezTo>
                  <a:cubicBezTo>
                    <a:pt x="168" y="65"/>
                    <a:pt x="166" y="58"/>
                    <a:pt x="162" y="52"/>
                  </a:cubicBezTo>
                  <a:cubicBezTo>
                    <a:pt x="167" y="44"/>
                    <a:pt x="167" y="44"/>
                    <a:pt x="167" y="44"/>
                  </a:cubicBezTo>
                  <a:cubicBezTo>
                    <a:pt x="168" y="42"/>
                    <a:pt x="169" y="38"/>
                    <a:pt x="167" y="36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8" y="17"/>
                    <a:pt x="147" y="17"/>
                    <a:pt x="146" y="17"/>
                  </a:cubicBezTo>
                  <a:cubicBezTo>
                    <a:pt x="144" y="17"/>
                    <a:pt x="142" y="17"/>
                    <a:pt x="141" y="18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27" y="19"/>
                    <a:pt x="120" y="17"/>
                    <a:pt x="113" y="1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0" y="3"/>
                    <a:pt x="108" y="0"/>
                    <a:pt x="105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7" y="0"/>
                    <a:pt x="75" y="3"/>
                    <a:pt x="74" y="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65" y="17"/>
                    <a:pt x="58" y="19"/>
                    <a:pt x="52" y="23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3" y="17"/>
                    <a:pt x="41" y="17"/>
                    <a:pt x="40" y="17"/>
                  </a:cubicBezTo>
                  <a:cubicBezTo>
                    <a:pt x="38" y="17"/>
                    <a:pt x="37" y="17"/>
                    <a:pt x="36" y="18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6" y="38"/>
                    <a:pt x="17" y="42"/>
                    <a:pt x="18" y="44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9" y="58"/>
                    <a:pt x="17" y="65"/>
                    <a:pt x="15" y="72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5"/>
                    <a:pt x="0" y="77"/>
                    <a:pt x="0" y="80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08"/>
                    <a:pt x="3" y="110"/>
                    <a:pt x="6" y="111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7" y="120"/>
                    <a:pt x="19" y="127"/>
                    <a:pt x="23" y="133"/>
                  </a:cubicBezTo>
                  <a:cubicBezTo>
                    <a:pt x="18" y="141"/>
                    <a:pt x="18" y="141"/>
                    <a:pt x="18" y="141"/>
                  </a:cubicBezTo>
                  <a:cubicBezTo>
                    <a:pt x="17" y="143"/>
                    <a:pt x="16" y="147"/>
                    <a:pt x="18" y="149"/>
                  </a:cubicBezTo>
                  <a:cubicBezTo>
                    <a:pt x="36" y="167"/>
                    <a:pt x="36" y="167"/>
                    <a:pt x="36" y="167"/>
                  </a:cubicBezTo>
                  <a:cubicBezTo>
                    <a:pt x="37" y="168"/>
                    <a:pt x="38" y="168"/>
                    <a:pt x="39" y="168"/>
                  </a:cubicBezTo>
                  <a:cubicBezTo>
                    <a:pt x="41" y="168"/>
                    <a:pt x="43" y="168"/>
                    <a:pt x="44" y="167"/>
                  </a:cubicBezTo>
                  <a:cubicBezTo>
                    <a:pt x="52" y="162"/>
                    <a:pt x="52" y="162"/>
                    <a:pt x="52" y="162"/>
                  </a:cubicBezTo>
                  <a:cubicBezTo>
                    <a:pt x="58" y="166"/>
                    <a:pt x="65" y="168"/>
                    <a:pt x="72" y="170"/>
                  </a:cubicBezTo>
                  <a:cubicBezTo>
                    <a:pt x="74" y="179"/>
                    <a:pt x="74" y="179"/>
                    <a:pt x="74" y="179"/>
                  </a:cubicBezTo>
                  <a:cubicBezTo>
                    <a:pt x="75" y="182"/>
                    <a:pt x="77" y="185"/>
                    <a:pt x="80" y="185"/>
                  </a:cubicBezTo>
                  <a:cubicBezTo>
                    <a:pt x="105" y="185"/>
                    <a:pt x="105" y="185"/>
                    <a:pt x="105" y="185"/>
                  </a:cubicBezTo>
                  <a:cubicBezTo>
                    <a:pt x="108" y="185"/>
                    <a:pt x="110" y="182"/>
                    <a:pt x="111" y="179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0" y="168"/>
                    <a:pt x="127" y="166"/>
                    <a:pt x="133" y="162"/>
                  </a:cubicBezTo>
                  <a:cubicBezTo>
                    <a:pt x="141" y="167"/>
                    <a:pt x="141" y="167"/>
                    <a:pt x="141" y="167"/>
                  </a:cubicBezTo>
                  <a:cubicBezTo>
                    <a:pt x="142" y="168"/>
                    <a:pt x="144" y="168"/>
                    <a:pt x="146" y="168"/>
                  </a:cubicBezTo>
                  <a:cubicBezTo>
                    <a:pt x="147" y="168"/>
                    <a:pt x="148" y="168"/>
                    <a:pt x="149" y="167"/>
                  </a:cubicBezTo>
                  <a:cubicBezTo>
                    <a:pt x="167" y="149"/>
                    <a:pt x="167" y="149"/>
                    <a:pt x="167" y="149"/>
                  </a:cubicBezTo>
                  <a:cubicBezTo>
                    <a:pt x="169" y="147"/>
                    <a:pt x="169" y="143"/>
                    <a:pt x="167" y="141"/>
                  </a:cubicBezTo>
                  <a:cubicBezTo>
                    <a:pt x="162" y="133"/>
                    <a:pt x="162" y="133"/>
                    <a:pt x="162" y="133"/>
                  </a:cubicBezTo>
                  <a:cubicBezTo>
                    <a:pt x="166" y="127"/>
                    <a:pt x="168" y="120"/>
                    <a:pt x="170" y="113"/>
                  </a:cubicBezTo>
                  <a:cubicBezTo>
                    <a:pt x="179" y="111"/>
                    <a:pt x="179" y="111"/>
                    <a:pt x="179" y="111"/>
                  </a:cubicBezTo>
                  <a:cubicBezTo>
                    <a:pt x="182" y="110"/>
                    <a:pt x="185" y="108"/>
                    <a:pt x="185" y="105"/>
                  </a:cubicBezTo>
                  <a:cubicBezTo>
                    <a:pt x="185" y="80"/>
                    <a:pt x="185" y="80"/>
                    <a:pt x="185" y="80"/>
                  </a:cubicBezTo>
                  <a:cubicBezTo>
                    <a:pt x="185" y="77"/>
                    <a:pt x="182" y="75"/>
                    <a:pt x="179" y="74"/>
                  </a:cubicBezTo>
                  <a:close/>
                  <a:moveTo>
                    <a:pt x="177" y="103"/>
                  </a:moveTo>
                  <a:cubicBezTo>
                    <a:pt x="177" y="103"/>
                    <a:pt x="177" y="103"/>
                    <a:pt x="177" y="103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65" y="106"/>
                    <a:pt x="163" y="108"/>
                    <a:pt x="162" y="111"/>
                  </a:cubicBezTo>
                  <a:cubicBezTo>
                    <a:pt x="161" y="117"/>
                    <a:pt x="158" y="123"/>
                    <a:pt x="155" y="129"/>
                  </a:cubicBezTo>
                  <a:cubicBezTo>
                    <a:pt x="153" y="131"/>
                    <a:pt x="153" y="134"/>
                    <a:pt x="155" y="137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45" y="160"/>
                    <a:pt x="145" y="160"/>
                    <a:pt x="145" y="160"/>
                  </a:cubicBezTo>
                  <a:cubicBezTo>
                    <a:pt x="145" y="160"/>
                    <a:pt x="145" y="160"/>
                    <a:pt x="145" y="160"/>
                  </a:cubicBezTo>
                  <a:cubicBezTo>
                    <a:pt x="137" y="155"/>
                    <a:pt x="137" y="155"/>
                    <a:pt x="137" y="155"/>
                  </a:cubicBezTo>
                  <a:cubicBezTo>
                    <a:pt x="136" y="154"/>
                    <a:pt x="134" y="154"/>
                    <a:pt x="133" y="154"/>
                  </a:cubicBezTo>
                  <a:cubicBezTo>
                    <a:pt x="131" y="154"/>
                    <a:pt x="130" y="154"/>
                    <a:pt x="129" y="155"/>
                  </a:cubicBezTo>
                  <a:cubicBezTo>
                    <a:pt x="123" y="158"/>
                    <a:pt x="117" y="160"/>
                    <a:pt x="111" y="162"/>
                  </a:cubicBezTo>
                  <a:cubicBezTo>
                    <a:pt x="108" y="163"/>
                    <a:pt x="106" y="165"/>
                    <a:pt x="105" y="168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80" y="168"/>
                    <a:pt x="80" y="168"/>
                    <a:pt x="80" y="168"/>
                  </a:cubicBezTo>
                  <a:cubicBezTo>
                    <a:pt x="79" y="165"/>
                    <a:pt x="77" y="163"/>
                    <a:pt x="74" y="162"/>
                  </a:cubicBezTo>
                  <a:cubicBezTo>
                    <a:pt x="68" y="160"/>
                    <a:pt x="62" y="158"/>
                    <a:pt x="57" y="155"/>
                  </a:cubicBezTo>
                  <a:cubicBezTo>
                    <a:pt x="55" y="154"/>
                    <a:pt x="54" y="154"/>
                    <a:pt x="52" y="154"/>
                  </a:cubicBezTo>
                  <a:cubicBezTo>
                    <a:pt x="51" y="154"/>
                    <a:pt x="49" y="154"/>
                    <a:pt x="48" y="155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26" y="145"/>
                    <a:pt x="26" y="145"/>
                    <a:pt x="26" y="145"/>
                  </a:cubicBezTo>
                  <a:cubicBezTo>
                    <a:pt x="30" y="137"/>
                    <a:pt x="30" y="137"/>
                    <a:pt x="30" y="137"/>
                  </a:cubicBezTo>
                  <a:cubicBezTo>
                    <a:pt x="32" y="134"/>
                    <a:pt x="32" y="131"/>
                    <a:pt x="30" y="129"/>
                  </a:cubicBezTo>
                  <a:cubicBezTo>
                    <a:pt x="27" y="123"/>
                    <a:pt x="25" y="117"/>
                    <a:pt x="23" y="111"/>
                  </a:cubicBezTo>
                  <a:cubicBezTo>
                    <a:pt x="22" y="108"/>
                    <a:pt x="20" y="106"/>
                    <a:pt x="17" y="105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20" y="79"/>
                    <a:pt x="22" y="77"/>
                    <a:pt x="23" y="74"/>
                  </a:cubicBezTo>
                  <a:cubicBezTo>
                    <a:pt x="25" y="68"/>
                    <a:pt x="27" y="62"/>
                    <a:pt x="30" y="57"/>
                  </a:cubicBezTo>
                  <a:cubicBezTo>
                    <a:pt x="32" y="54"/>
                    <a:pt x="32" y="51"/>
                    <a:pt x="30" y="48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1"/>
                    <a:pt x="51" y="31"/>
                    <a:pt x="52" y="31"/>
                  </a:cubicBezTo>
                  <a:cubicBezTo>
                    <a:pt x="54" y="31"/>
                    <a:pt x="55" y="31"/>
                    <a:pt x="57" y="30"/>
                  </a:cubicBezTo>
                  <a:cubicBezTo>
                    <a:pt x="62" y="27"/>
                    <a:pt x="68" y="25"/>
                    <a:pt x="74" y="23"/>
                  </a:cubicBezTo>
                  <a:cubicBezTo>
                    <a:pt x="77" y="22"/>
                    <a:pt x="79" y="20"/>
                    <a:pt x="80" y="17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6" y="20"/>
                    <a:pt x="108" y="22"/>
                    <a:pt x="111" y="23"/>
                  </a:cubicBezTo>
                  <a:cubicBezTo>
                    <a:pt x="117" y="25"/>
                    <a:pt x="123" y="27"/>
                    <a:pt x="129" y="30"/>
                  </a:cubicBezTo>
                  <a:cubicBezTo>
                    <a:pt x="130" y="31"/>
                    <a:pt x="131" y="31"/>
                    <a:pt x="133" y="31"/>
                  </a:cubicBezTo>
                  <a:cubicBezTo>
                    <a:pt x="134" y="31"/>
                    <a:pt x="136" y="31"/>
                    <a:pt x="137" y="30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55" y="48"/>
                    <a:pt x="155" y="48"/>
                    <a:pt x="155" y="48"/>
                  </a:cubicBezTo>
                  <a:cubicBezTo>
                    <a:pt x="153" y="51"/>
                    <a:pt x="153" y="54"/>
                    <a:pt x="155" y="57"/>
                  </a:cubicBezTo>
                  <a:cubicBezTo>
                    <a:pt x="158" y="62"/>
                    <a:pt x="161" y="68"/>
                    <a:pt x="162" y="74"/>
                  </a:cubicBezTo>
                  <a:cubicBezTo>
                    <a:pt x="163" y="77"/>
                    <a:pt x="165" y="79"/>
                    <a:pt x="168" y="80"/>
                  </a:cubicBezTo>
                  <a:cubicBezTo>
                    <a:pt x="177" y="82"/>
                    <a:pt x="177" y="82"/>
                    <a:pt x="177" y="82"/>
                  </a:cubicBezTo>
                  <a:lnTo>
                    <a:pt x="177" y="103"/>
                  </a:lnTo>
                  <a:close/>
                  <a:moveTo>
                    <a:pt x="93" y="42"/>
                  </a:moveTo>
                  <a:cubicBezTo>
                    <a:pt x="65" y="42"/>
                    <a:pt x="42" y="65"/>
                    <a:pt x="42" y="93"/>
                  </a:cubicBezTo>
                  <a:cubicBezTo>
                    <a:pt x="42" y="120"/>
                    <a:pt x="65" y="143"/>
                    <a:pt x="93" y="143"/>
                  </a:cubicBezTo>
                  <a:cubicBezTo>
                    <a:pt x="121" y="143"/>
                    <a:pt x="143" y="120"/>
                    <a:pt x="143" y="93"/>
                  </a:cubicBezTo>
                  <a:cubicBezTo>
                    <a:pt x="143" y="65"/>
                    <a:pt x="121" y="42"/>
                    <a:pt x="93" y="42"/>
                  </a:cubicBezTo>
                  <a:close/>
                  <a:moveTo>
                    <a:pt x="93" y="50"/>
                  </a:moveTo>
                  <a:cubicBezTo>
                    <a:pt x="107" y="50"/>
                    <a:pt x="120" y="58"/>
                    <a:pt x="127" y="68"/>
                  </a:cubicBezTo>
                  <a:cubicBezTo>
                    <a:pt x="105" y="81"/>
                    <a:pt x="105" y="81"/>
                    <a:pt x="105" y="81"/>
                  </a:cubicBezTo>
                  <a:cubicBezTo>
                    <a:pt x="102" y="78"/>
                    <a:pt x="97" y="76"/>
                    <a:pt x="93" y="76"/>
                  </a:cubicBezTo>
                  <a:cubicBezTo>
                    <a:pt x="88" y="76"/>
                    <a:pt x="83" y="78"/>
                    <a:pt x="80" y="81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66" y="58"/>
                    <a:pt x="78" y="50"/>
                    <a:pt x="93" y="50"/>
                  </a:cubicBezTo>
                  <a:close/>
                  <a:moveTo>
                    <a:pt x="88" y="135"/>
                  </a:moveTo>
                  <a:cubicBezTo>
                    <a:pt x="67" y="132"/>
                    <a:pt x="50" y="114"/>
                    <a:pt x="50" y="93"/>
                  </a:cubicBezTo>
                  <a:cubicBezTo>
                    <a:pt x="50" y="87"/>
                    <a:pt x="52" y="81"/>
                    <a:pt x="54" y="76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90"/>
                    <a:pt x="76" y="91"/>
                    <a:pt x="76" y="93"/>
                  </a:cubicBezTo>
                  <a:cubicBezTo>
                    <a:pt x="76" y="100"/>
                    <a:pt x="81" y="107"/>
                    <a:pt x="88" y="109"/>
                  </a:cubicBezTo>
                  <a:lnTo>
                    <a:pt x="88" y="135"/>
                  </a:lnTo>
                  <a:close/>
                  <a:moveTo>
                    <a:pt x="84" y="93"/>
                  </a:moveTo>
                  <a:cubicBezTo>
                    <a:pt x="84" y="88"/>
                    <a:pt x="88" y="84"/>
                    <a:pt x="93" y="84"/>
                  </a:cubicBezTo>
                  <a:cubicBezTo>
                    <a:pt x="97" y="84"/>
                    <a:pt x="101" y="88"/>
                    <a:pt x="101" y="93"/>
                  </a:cubicBezTo>
                  <a:cubicBezTo>
                    <a:pt x="101" y="97"/>
                    <a:pt x="97" y="101"/>
                    <a:pt x="93" y="101"/>
                  </a:cubicBezTo>
                  <a:cubicBezTo>
                    <a:pt x="88" y="101"/>
                    <a:pt x="84" y="97"/>
                    <a:pt x="84" y="93"/>
                  </a:cubicBezTo>
                  <a:close/>
                  <a:moveTo>
                    <a:pt x="135" y="93"/>
                  </a:moveTo>
                  <a:cubicBezTo>
                    <a:pt x="135" y="114"/>
                    <a:pt x="118" y="132"/>
                    <a:pt x="97" y="135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104" y="107"/>
                    <a:pt x="109" y="100"/>
                    <a:pt x="109" y="93"/>
                  </a:cubicBezTo>
                  <a:cubicBezTo>
                    <a:pt x="109" y="91"/>
                    <a:pt x="109" y="90"/>
                    <a:pt x="109" y="88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4" y="81"/>
                    <a:pt x="135" y="87"/>
                    <a:pt x="135" y="9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</p:grpSp>
      <p:grpSp>
        <p:nvGrpSpPr>
          <p:cNvPr id="33" name="Group 15"/>
          <p:cNvGrpSpPr/>
          <p:nvPr/>
        </p:nvGrpSpPr>
        <p:grpSpPr>
          <a:xfrm>
            <a:off x="6984871" y="3526769"/>
            <a:ext cx="1122808" cy="1122808"/>
            <a:chOff x="5468924" y="2821918"/>
            <a:chExt cx="1122808" cy="1122808"/>
          </a:xfrm>
        </p:grpSpPr>
        <p:sp>
          <p:nvSpPr>
            <p:cNvPr id="34" name="Oval 26"/>
            <p:cNvSpPr>
              <a:spLocks noChangeAspect="1"/>
            </p:cNvSpPr>
            <p:nvPr/>
          </p:nvSpPr>
          <p:spPr>
            <a:xfrm>
              <a:off x="5468924" y="2821918"/>
              <a:ext cx="1122808" cy="1122808"/>
            </a:xfrm>
            <a:prstGeom prst="ellipse">
              <a:avLst/>
            </a:prstGeom>
            <a:solidFill>
              <a:srgbClr val="6EAAC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A99D"/>
                </a:solidFill>
              </a:endParaRPr>
            </a:p>
          </p:txBody>
        </p:sp>
        <p:sp>
          <p:nvSpPr>
            <p:cNvPr id="35" name="Freeform 136"/>
            <p:cNvSpPr>
              <a:spLocks noEditPoints="1"/>
            </p:cNvSpPr>
            <p:nvPr/>
          </p:nvSpPr>
          <p:spPr bwMode="auto">
            <a:xfrm>
              <a:off x="5838646" y="3193247"/>
              <a:ext cx="357836" cy="359959"/>
            </a:xfrm>
            <a:custGeom>
              <a:avLst/>
              <a:gdLst>
                <a:gd name="T0" fmla="*/ 122 w 185"/>
                <a:gd name="T1" fmla="*/ 118 h 186"/>
                <a:gd name="T2" fmla="*/ 122 w 185"/>
                <a:gd name="T3" fmla="*/ 127 h 186"/>
                <a:gd name="T4" fmla="*/ 160 w 185"/>
                <a:gd name="T5" fmla="*/ 122 h 186"/>
                <a:gd name="T6" fmla="*/ 156 w 185"/>
                <a:gd name="T7" fmla="*/ 84 h 186"/>
                <a:gd name="T8" fmla="*/ 118 w 185"/>
                <a:gd name="T9" fmla="*/ 89 h 186"/>
                <a:gd name="T10" fmla="*/ 156 w 185"/>
                <a:gd name="T11" fmla="*/ 93 h 186"/>
                <a:gd name="T12" fmla="*/ 156 w 185"/>
                <a:gd name="T13" fmla="*/ 84 h 186"/>
                <a:gd name="T14" fmla="*/ 33 w 185"/>
                <a:gd name="T15" fmla="*/ 34 h 186"/>
                <a:gd name="T16" fmla="*/ 25 w 185"/>
                <a:gd name="T17" fmla="*/ 59 h 186"/>
                <a:gd name="T18" fmla="*/ 0 w 185"/>
                <a:gd name="T19" fmla="*/ 68 h 186"/>
                <a:gd name="T20" fmla="*/ 25 w 185"/>
                <a:gd name="T21" fmla="*/ 186 h 186"/>
                <a:gd name="T22" fmla="*/ 185 w 185"/>
                <a:gd name="T23" fmla="*/ 177 h 186"/>
                <a:gd name="T24" fmla="*/ 177 w 185"/>
                <a:gd name="T25" fmla="*/ 34 h 186"/>
                <a:gd name="T26" fmla="*/ 25 w 185"/>
                <a:gd name="T27" fmla="*/ 177 h 186"/>
                <a:gd name="T28" fmla="*/ 8 w 185"/>
                <a:gd name="T29" fmla="*/ 68 h 186"/>
                <a:gd name="T30" fmla="*/ 25 w 185"/>
                <a:gd name="T31" fmla="*/ 156 h 186"/>
                <a:gd name="T32" fmla="*/ 33 w 185"/>
                <a:gd name="T33" fmla="*/ 156 h 186"/>
                <a:gd name="T34" fmla="*/ 177 w 185"/>
                <a:gd name="T35" fmla="*/ 42 h 186"/>
                <a:gd name="T36" fmla="*/ 139 w 185"/>
                <a:gd name="T37" fmla="*/ 68 h 186"/>
                <a:gd name="T38" fmla="*/ 139 w 185"/>
                <a:gd name="T39" fmla="*/ 59 h 186"/>
                <a:gd name="T40" fmla="*/ 139 w 185"/>
                <a:gd name="T41" fmla="*/ 68 h 186"/>
                <a:gd name="T42" fmla="*/ 164 w 185"/>
                <a:gd name="T43" fmla="*/ 9 h 186"/>
                <a:gd name="T44" fmla="*/ 164 w 185"/>
                <a:gd name="T45" fmla="*/ 0 h 186"/>
                <a:gd name="T46" fmla="*/ 50 w 185"/>
                <a:gd name="T47" fmla="*/ 4 h 186"/>
                <a:gd name="T48" fmla="*/ 156 w 185"/>
                <a:gd name="T49" fmla="*/ 101 h 186"/>
                <a:gd name="T50" fmla="*/ 118 w 185"/>
                <a:gd name="T51" fmla="*/ 106 h 186"/>
                <a:gd name="T52" fmla="*/ 156 w 185"/>
                <a:gd name="T53" fmla="*/ 110 h 186"/>
                <a:gd name="T54" fmla="*/ 156 w 185"/>
                <a:gd name="T55" fmla="*/ 101 h 186"/>
                <a:gd name="T56" fmla="*/ 173 w 185"/>
                <a:gd name="T57" fmla="*/ 25 h 186"/>
                <a:gd name="T58" fmla="*/ 173 w 185"/>
                <a:gd name="T59" fmla="*/ 17 h 186"/>
                <a:gd name="T60" fmla="*/ 38 w 185"/>
                <a:gd name="T61" fmla="*/ 21 h 186"/>
                <a:gd name="T62" fmla="*/ 156 w 185"/>
                <a:gd name="T63" fmla="*/ 68 h 186"/>
                <a:gd name="T64" fmla="*/ 156 w 185"/>
                <a:gd name="T65" fmla="*/ 59 h 186"/>
                <a:gd name="T66" fmla="*/ 156 w 185"/>
                <a:gd name="T67" fmla="*/ 68 h 186"/>
                <a:gd name="T68" fmla="*/ 156 w 185"/>
                <a:gd name="T69" fmla="*/ 144 h 186"/>
                <a:gd name="T70" fmla="*/ 156 w 185"/>
                <a:gd name="T71" fmla="*/ 135 h 186"/>
                <a:gd name="T72" fmla="*/ 50 w 185"/>
                <a:gd name="T73" fmla="*/ 139 h 186"/>
                <a:gd name="T74" fmla="*/ 88 w 185"/>
                <a:gd name="T75" fmla="*/ 68 h 186"/>
                <a:gd name="T76" fmla="*/ 126 w 185"/>
                <a:gd name="T77" fmla="*/ 63 h 186"/>
                <a:gd name="T78" fmla="*/ 88 w 185"/>
                <a:gd name="T79" fmla="*/ 59 h 186"/>
                <a:gd name="T80" fmla="*/ 88 w 185"/>
                <a:gd name="T81" fmla="*/ 68 h 186"/>
                <a:gd name="T82" fmla="*/ 156 w 185"/>
                <a:gd name="T83" fmla="*/ 160 h 186"/>
                <a:gd name="T84" fmla="*/ 156 w 185"/>
                <a:gd name="T85" fmla="*/ 152 h 186"/>
                <a:gd name="T86" fmla="*/ 50 w 185"/>
                <a:gd name="T87" fmla="*/ 156 h 186"/>
                <a:gd name="T88" fmla="*/ 55 w 185"/>
                <a:gd name="T89" fmla="*/ 127 h 186"/>
                <a:gd name="T90" fmla="*/ 101 w 185"/>
                <a:gd name="T91" fmla="*/ 122 h 186"/>
                <a:gd name="T92" fmla="*/ 97 w 185"/>
                <a:gd name="T93" fmla="*/ 84 h 186"/>
                <a:gd name="T94" fmla="*/ 50 w 185"/>
                <a:gd name="T95" fmla="*/ 89 h 186"/>
                <a:gd name="T96" fmla="*/ 55 w 185"/>
                <a:gd name="T97" fmla="*/ 127 h 186"/>
                <a:gd name="T98" fmla="*/ 92 w 185"/>
                <a:gd name="T99" fmla="*/ 93 h 186"/>
                <a:gd name="T100" fmla="*/ 59 w 185"/>
                <a:gd name="T101" fmla="*/ 118 h 186"/>
                <a:gd name="T102" fmla="*/ 55 w 185"/>
                <a:gd name="T103" fmla="*/ 68 h 186"/>
                <a:gd name="T104" fmla="*/ 55 w 185"/>
                <a:gd name="T105" fmla="*/ 59 h 186"/>
                <a:gd name="T106" fmla="*/ 55 w 185"/>
                <a:gd name="T107" fmla="*/ 68 h 186"/>
                <a:gd name="T108" fmla="*/ 76 w 185"/>
                <a:gd name="T109" fmla="*/ 63 h 186"/>
                <a:gd name="T110" fmla="*/ 67 w 185"/>
                <a:gd name="T111" fmla="*/ 6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5" h="186">
                  <a:moveTo>
                    <a:pt x="156" y="118"/>
                  </a:moveTo>
                  <a:cubicBezTo>
                    <a:pt x="122" y="118"/>
                    <a:pt x="122" y="118"/>
                    <a:pt x="122" y="118"/>
                  </a:cubicBezTo>
                  <a:cubicBezTo>
                    <a:pt x="120" y="118"/>
                    <a:pt x="118" y="120"/>
                    <a:pt x="118" y="122"/>
                  </a:cubicBezTo>
                  <a:cubicBezTo>
                    <a:pt x="118" y="125"/>
                    <a:pt x="120" y="127"/>
                    <a:pt x="122" y="127"/>
                  </a:cubicBezTo>
                  <a:cubicBezTo>
                    <a:pt x="156" y="127"/>
                    <a:pt x="156" y="127"/>
                    <a:pt x="156" y="127"/>
                  </a:cubicBezTo>
                  <a:cubicBezTo>
                    <a:pt x="158" y="127"/>
                    <a:pt x="160" y="125"/>
                    <a:pt x="160" y="122"/>
                  </a:cubicBezTo>
                  <a:cubicBezTo>
                    <a:pt x="160" y="120"/>
                    <a:pt x="158" y="118"/>
                    <a:pt x="156" y="118"/>
                  </a:cubicBezTo>
                  <a:close/>
                  <a:moveTo>
                    <a:pt x="156" y="84"/>
                  </a:moveTo>
                  <a:cubicBezTo>
                    <a:pt x="122" y="84"/>
                    <a:pt x="122" y="84"/>
                    <a:pt x="122" y="84"/>
                  </a:cubicBezTo>
                  <a:cubicBezTo>
                    <a:pt x="120" y="84"/>
                    <a:pt x="118" y="86"/>
                    <a:pt x="118" y="89"/>
                  </a:cubicBezTo>
                  <a:cubicBezTo>
                    <a:pt x="118" y="91"/>
                    <a:pt x="120" y="93"/>
                    <a:pt x="122" y="93"/>
                  </a:cubicBezTo>
                  <a:cubicBezTo>
                    <a:pt x="156" y="93"/>
                    <a:pt x="156" y="93"/>
                    <a:pt x="156" y="93"/>
                  </a:cubicBezTo>
                  <a:cubicBezTo>
                    <a:pt x="158" y="93"/>
                    <a:pt x="160" y="91"/>
                    <a:pt x="160" y="89"/>
                  </a:cubicBezTo>
                  <a:cubicBezTo>
                    <a:pt x="160" y="86"/>
                    <a:pt x="158" y="84"/>
                    <a:pt x="156" y="84"/>
                  </a:cubicBezTo>
                  <a:close/>
                  <a:moveTo>
                    <a:pt x="177" y="34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29" y="34"/>
                    <a:pt x="25" y="38"/>
                    <a:pt x="25" y="42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3" y="59"/>
                    <a:pt x="0" y="63"/>
                    <a:pt x="0" y="68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74"/>
                    <a:pt x="11" y="186"/>
                    <a:pt x="25" y="186"/>
                  </a:cubicBezTo>
                  <a:cubicBezTo>
                    <a:pt x="177" y="186"/>
                    <a:pt x="177" y="186"/>
                    <a:pt x="177" y="186"/>
                  </a:cubicBezTo>
                  <a:cubicBezTo>
                    <a:pt x="182" y="186"/>
                    <a:pt x="185" y="182"/>
                    <a:pt x="185" y="177"/>
                  </a:cubicBezTo>
                  <a:cubicBezTo>
                    <a:pt x="185" y="42"/>
                    <a:pt x="185" y="42"/>
                    <a:pt x="185" y="42"/>
                  </a:cubicBezTo>
                  <a:cubicBezTo>
                    <a:pt x="185" y="38"/>
                    <a:pt x="182" y="34"/>
                    <a:pt x="177" y="34"/>
                  </a:cubicBezTo>
                  <a:close/>
                  <a:moveTo>
                    <a:pt x="177" y="177"/>
                  </a:moveTo>
                  <a:cubicBezTo>
                    <a:pt x="25" y="177"/>
                    <a:pt x="25" y="177"/>
                    <a:pt x="25" y="177"/>
                  </a:cubicBezTo>
                  <a:cubicBezTo>
                    <a:pt x="16" y="177"/>
                    <a:pt x="8" y="170"/>
                    <a:pt x="8" y="160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156"/>
                    <a:pt x="25" y="156"/>
                    <a:pt x="25" y="156"/>
                  </a:cubicBezTo>
                  <a:cubicBezTo>
                    <a:pt x="25" y="159"/>
                    <a:pt x="27" y="160"/>
                    <a:pt x="29" y="160"/>
                  </a:cubicBezTo>
                  <a:cubicBezTo>
                    <a:pt x="32" y="160"/>
                    <a:pt x="33" y="159"/>
                    <a:pt x="33" y="156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177" y="42"/>
                    <a:pt x="177" y="42"/>
                    <a:pt x="177" y="42"/>
                  </a:cubicBezTo>
                  <a:lnTo>
                    <a:pt x="177" y="177"/>
                  </a:lnTo>
                  <a:close/>
                  <a:moveTo>
                    <a:pt x="139" y="68"/>
                  </a:moveTo>
                  <a:cubicBezTo>
                    <a:pt x="141" y="68"/>
                    <a:pt x="143" y="66"/>
                    <a:pt x="143" y="63"/>
                  </a:cubicBezTo>
                  <a:cubicBezTo>
                    <a:pt x="143" y="61"/>
                    <a:pt x="141" y="59"/>
                    <a:pt x="139" y="59"/>
                  </a:cubicBezTo>
                  <a:cubicBezTo>
                    <a:pt x="137" y="59"/>
                    <a:pt x="135" y="61"/>
                    <a:pt x="135" y="63"/>
                  </a:cubicBezTo>
                  <a:cubicBezTo>
                    <a:pt x="135" y="66"/>
                    <a:pt x="137" y="68"/>
                    <a:pt x="139" y="68"/>
                  </a:cubicBezTo>
                  <a:close/>
                  <a:moveTo>
                    <a:pt x="55" y="9"/>
                  </a:moveTo>
                  <a:cubicBezTo>
                    <a:pt x="164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4"/>
                  </a:cubicBezTo>
                  <a:cubicBezTo>
                    <a:pt x="168" y="2"/>
                    <a:pt x="167" y="0"/>
                    <a:pt x="16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2" y="0"/>
                    <a:pt x="50" y="2"/>
                    <a:pt x="50" y="4"/>
                  </a:cubicBezTo>
                  <a:cubicBezTo>
                    <a:pt x="50" y="7"/>
                    <a:pt x="52" y="9"/>
                    <a:pt x="55" y="9"/>
                  </a:cubicBezTo>
                  <a:close/>
                  <a:moveTo>
                    <a:pt x="156" y="101"/>
                  </a:moveTo>
                  <a:cubicBezTo>
                    <a:pt x="122" y="101"/>
                    <a:pt x="122" y="101"/>
                    <a:pt x="122" y="101"/>
                  </a:cubicBezTo>
                  <a:cubicBezTo>
                    <a:pt x="120" y="101"/>
                    <a:pt x="118" y="103"/>
                    <a:pt x="118" y="106"/>
                  </a:cubicBezTo>
                  <a:cubicBezTo>
                    <a:pt x="118" y="108"/>
                    <a:pt x="120" y="110"/>
                    <a:pt x="122" y="110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8" y="110"/>
                    <a:pt x="160" y="108"/>
                    <a:pt x="160" y="106"/>
                  </a:cubicBezTo>
                  <a:cubicBezTo>
                    <a:pt x="160" y="103"/>
                    <a:pt x="158" y="101"/>
                    <a:pt x="156" y="101"/>
                  </a:cubicBezTo>
                  <a:close/>
                  <a:moveTo>
                    <a:pt x="42" y="25"/>
                  </a:moveTo>
                  <a:cubicBezTo>
                    <a:pt x="173" y="25"/>
                    <a:pt x="173" y="25"/>
                    <a:pt x="173" y="25"/>
                  </a:cubicBezTo>
                  <a:cubicBezTo>
                    <a:pt x="175" y="25"/>
                    <a:pt x="177" y="24"/>
                    <a:pt x="177" y="21"/>
                  </a:cubicBezTo>
                  <a:cubicBezTo>
                    <a:pt x="177" y="19"/>
                    <a:pt x="175" y="17"/>
                    <a:pt x="173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7"/>
                    <a:pt x="38" y="19"/>
                    <a:pt x="38" y="21"/>
                  </a:cubicBezTo>
                  <a:cubicBezTo>
                    <a:pt x="38" y="24"/>
                    <a:pt x="40" y="25"/>
                    <a:pt x="42" y="25"/>
                  </a:cubicBezTo>
                  <a:close/>
                  <a:moveTo>
                    <a:pt x="156" y="68"/>
                  </a:moveTo>
                  <a:cubicBezTo>
                    <a:pt x="158" y="68"/>
                    <a:pt x="160" y="66"/>
                    <a:pt x="160" y="63"/>
                  </a:cubicBezTo>
                  <a:cubicBezTo>
                    <a:pt x="160" y="61"/>
                    <a:pt x="158" y="59"/>
                    <a:pt x="156" y="59"/>
                  </a:cubicBezTo>
                  <a:cubicBezTo>
                    <a:pt x="153" y="59"/>
                    <a:pt x="152" y="61"/>
                    <a:pt x="152" y="63"/>
                  </a:cubicBezTo>
                  <a:cubicBezTo>
                    <a:pt x="152" y="66"/>
                    <a:pt x="153" y="68"/>
                    <a:pt x="156" y="68"/>
                  </a:cubicBezTo>
                  <a:close/>
                  <a:moveTo>
                    <a:pt x="55" y="144"/>
                  </a:moveTo>
                  <a:cubicBezTo>
                    <a:pt x="156" y="144"/>
                    <a:pt x="156" y="144"/>
                    <a:pt x="156" y="144"/>
                  </a:cubicBezTo>
                  <a:cubicBezTo>
                    <a:pt x="158" y="144"/>
                    <a:pt x="160" y="142"/>
                    <a:pt x="160" y="139"/>
                  </a:cubicBezTo>
                  <a:cubicBezTo>
                    <a:pt x="160" y="137"/>
                    <a:pt x="158" y="135"/>
                    <a:pt x="156" y="135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52" y="135"/>
                    <a:pt x="50" y="137"/>
                    <a:pt x="50" y="139"/>
                  </a:cubicBezTo>
                  <a:cubicBezTo>
                    <a:pt x="50" y="142"/>
                    <a:pt x="52" y="144"/>
                    <a:pt x="55" y="144"/>
                  </a:cubicBezTo>
                  <a:close/>
                  <a:moveTo>
                    <a:pt x="88" y="68"/>
                  </a:moveTo>
                  <a:cubicBezTo>
                    <a:pt x="122" y="68"/>
                    <a:pt x="122" y="68"/>
                    <a:pt x="122" y="68"/>
                  </a:cubicBezTo>
                  <a:cubicBezTo>
                    <a:pt x="124" y="68"/>
                    <a:pt x="126" y="66"/>
                    <a:pt x="126" y="63"/>
                  </a:cubicBezTo>
                  <a:cubicBezTo>
                    <a:pt x="126" y="61"/>
                    <a:pt x="124" y="59"/>
                    <a:pt x="122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6" y="59"/>
                    <a:pt x="84" y="61"/>
                    <a:pt x="84" y="63"/>
                  </a:cubicBezTo>
                  <a:cubicBezTo>
                    <a:pt x="84" y="66"/>
                    <a:pt x="86" y="68"/>
                    <a:pt x="88" y="68"/>
                  </a:cubicBezTo>
                  <a:close/>
                  <a:moveTo>
                    <a:pt x="55" y="160"/>
                  </a:moveTo>
                  <a:cubicBezTo>
                    <a:pt x="156" y="160"/>
                    <a:pt x="156" y="160"/>
                    <a:pt x="156" y="160"/>
                  </a:cubicBezTo>
                  <a:cubicBezTo>
                    <a:pt x="158" y="160"/>
                    <a:pt x="160" y="159"/>
                    <a:pt x="160" y="156"/>
                  </a:cubicBezTo>
                  <a:cubicBezTo>
                    <a:pt x="160" y="154"/>
                    <a:pt x="158" y="152"/>
                    <a:pt x="156" y="152"/>
                  </a:cubicBezTo>
                  <a:cubicBezTo>
                    <a:pt x="55" y="152"/>
                    <a:pt x="55" y="152"/>
                    <a:pt x="55" y="152"/>
                  </a:cubicBezTo>
                  <a:cubicBezTo>
                    <a:pt x="52" y="152"/>
                    <a:pt x="50" y="154"/>
                    <a:pt x="50" y="156"/>
                  </a:cubicBezTo>
                  <a:cubicBezTo>
                    <a:pt x="50" y="159"/>
                    <a:pt x="52" y="160"/>
                    <a:pt x="55" y="160"/>
                  </a:cubicBezTo>
                  <a:close/>
                  <a:moveTo>
                    <a:pt x="55" y="127"/>
                  </a:moveTo>
                  <a:cubicBezTo>
                    <a:pt x="97" y="127"/>
                    <a:pt x="97" y="127"/>
                    <a:pt x="97" y="127"/>
                  </a:cubicBezTo>
                  <a:cubicBezTo>
                    <a:pt x="99" y="127"/>
                    <a:pt x="101" y="125"/>
                    <a:pt x="101" y="122"/>
                  </a:cubicBezTo>
                  <a:cubicBezTo>
                    <a:pt x="101" y="89"/>
                    <a:pt x="101" y="89"/>
                    <a:pt x="101" y="89"/>
                  </a:cubicBezTo>
                  <a:cubicBezTo>
                    <a:pt x="101" y="86"/>
                    <a:pt x="99" y="84"/>
                    <a:pt x="97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2" y="84"/>
                    <a:pt x="50" y="86"/>
                    <a:pt x="50" y="8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0" y="125"/>
                    <a:pt x="52" y="127"/>
                    <a:pt x="55" y="127"/>
                  </a:cubicBezTo>
                  <a:close/>
                  <a:moveTo>
                    <a:pt x="59" y="93"/>
                  </a:moveTo>
                  <a:cubicBezTo>
                    <a:pt x="92" y="93"/>
                    <a:pt x="92" y="93"/>
                    <a:pt x="92" y="93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59" y="118"/>
                    <a:pt x="59" y="118"/>
                    <a:pt x="59" y="118"/>
                  </a:cubicBezTo>
                  <a:lnTo>
                    <a:pt x="59" y="93"/>
                  </a:lnTo>
                  <a:close/>
                  <a:moveTo>
                    <a:pt x="55" y="68"/>
                  </a:moveTo>
                  <a:cubicBezTo>
                    <a:pt x="57" y="68"/>
                    <a:pt x="59" y="66"/>
                    <a:pt x="59" y="63"/>
                  </a:cubicBezTo>
                  <a:cubicBezTo>
                    <a:pt x="59" y="61"/>
                    <a:pt x="57" y="59"/>
                    <a:pt x="55" y="59"/>
                  </a:cubicBezTo>
                  <a:cubicBezTo>
                    <a:pt x="52" y="59"/>
                    <a:pt x="50" y="61"/>
                    <a:pt x="50" y="63"/>
                  </a:cubicBezTo>
                  <a:cubicBezTo>
                    <a:pt x="50" y="66"/>
                    <a:pt x="52" y="68"/>
                    <a:pt x="55" y="68"/>
                  </a:cubicBezTo>
                  <a:close/>
                  <a:moveTo>
                    <a:pt x="71" y="68"/>
                  </a:moveTo>
                  <a:cubicBezTo>
                    <a:pt x="74" y="68"/>
                    <a:pt x="76" y="66"/>
                    <a:pt x="76" y="63"/>
                  </a:cubicBezTo>
                  <a:cubicBezTo>
                    <a:pt x="76" y="61"/>
                    <a:pt x="74" y="59"/>
                    <a:pt x="71" y="59"/>
                  </a:cubicBezTo>
                  <a:cubicBezTo>
                    <a:pt x="69" y="59"/>
                    <a:pt x="67" y="61"/>
                    <a:pt x="67" y="63"/>
                  </a:cubicBezTo>
                  <a:cubicBezTo>
                    <a:pt x="67" y="66"/>
                    <a:pt x="69" y="68"/>
                    <a:pt x="71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</p:grpSp>
      <p:grpSp>
        <p:nvGrpSpPr>
          <p:cNvPr id="36" name="Group 18"/>
          <p:cNvGrpSpPr/>
          <p:nvPr/>
        </p:nvGrpSpPr>
        <p:grpSpPr>
          <a:xfrm>
            <a:off x="8436481" y="3526769"/>
            <a:ext cx="1122808" cy="1122808"/>
            <a:chOff x="6912482" y="2821918"/>
            <a:chExt cx="1122808" cy="1122808"/>
          </a:xfrm>
        </p:grpSpPr>
        <p:sp>
          <p:nvSpPr>
            <p:cNvPr id="37" name="Oval 27"/>
            <p:cNvSpPr>
              <a:spLocks noChangeAspect="1"/>
            </p:cNvSpPr>
            <p:nvPr/>
          </p:nvSpPr>
          <p:spPr>
            <a:xfrm>
              <a:off x="6912482" y="2821918"/>
              <a:ext cx="1122808" cy="1122808"/>
            </a:xfrm>
            <a:prstGeom prst="ellipse">
              <a:avLst/>
            </a:prstGeom>
            <a:solidFill>
              <a:srgbClr val="4451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 154"/>
            <p:cNvSpPr>
              <a:spLocks noEditPoints="1"/>
            </p:cNvSpPr>
            <p:nvPr/>
          </p:nvSpPr>
          <p:spPr bwMode="auto">
            <a:xfrm>
              <a:off x="7281673" y="3226694"/>
              <a:ext cx="358898" cy="293064"/>
            </a:xfrm>
            <a:custGeom>
              <a:avLst/>
              <a:gdLst>
                <a:gd name="T0" fmla="*/ 111 w 186"/>
                <a:gd name="T1" fmla="*/ 95 h 152"/>
                <a:gd name="T2" fmla="*/ 122 w 186"/>
                <a:gd name="T3" fmla="*/ 55 h 152"/>
                <a:gd name="T4" fmla="*/ 110 w 186"/>
                <a:gd name="T5" fmla="*/ 3 h 152"/>
                <a:gd name="T6" fmla="*/ 80 w 186"/>
                <a:gd name="T7" fmla="*/ 4 h 152"/>
                <a:gd name="T8" fmla="*/ 64 w 186"/>
                <a:gd name="T9" fmla="*/ 54 h 152"/>
                <a:gd name="T10" fmla="*/ 74 w 186"/>
                <a:gd name="T11" fmla="*/ 95 h 152"/>
                <a:gd name="T12" fmla="*/ 29 w 186"/>
                <a:gd name="T13" fmla="*/ 147 h 152"/>
                <a:gd name="T14" fmla="*/ 152 w 186"/>
                <a:gd name="T15" fmla="*/ 152 h 152"/>
                <a:gd name="T16" fmla="*/ 126 w 186"/>
                <a:gd name="T17" fmla="*/ 115 h 152"/>
                <a:gd name="T18" fmla="*/ 61 w 186"/>
                <a:gd name="T19" fmla="*/ 123 h 152"/>
                <a:gd name="T20" fmla="*/ 83 w 186"/>
                <a:gd name="T21" fmla="*/ 95 h 152"/>
                <a:gd name="T22" fmla="*/ 72 w 186"/>
                <a:gd name="T23" fmla="*/ 68 h 152"/>
                <a:gd name="T24" fmla="*/ 72 w 186"/>
                <a:gd name="T25" fmla="*/ 51 h 152"/>
                <a:gd name="T26" fmla="*/ 84 w 186"/>
                <a:gd name="T27" fmla="*/ 12 h 152"/>
                <a:gd name="T28" fmla="*/ 98 w 186"/>
                <a:gd name="T29" fmla="*/ 8 h 152"/>
                <a:gd name="T30" fmla="*/ 114 w 186"/>
                <a:gd name="T31" fmla="*/ 23 h 152"/>
                <a:gd name="T32" fmla="*/ 113 w 186"/>
                <a:gd name="T33" fmla="*/ 57 h 152"/>
                <a:gd name="T34" fmla="*/ 112 w 186"/>
                <a:gd name="T35" fmla="*/ 69 h 152"/>
                <a:gd name="T36" fmla="*/ 124 w 186"/>
                <a:gd name="T37" fmla="*/ 123 h 152"/>
                <a:gd name="T38" fmla="*/ 147 w 186"/>
                <a:gd name="T39" fmla="*/ 143 h 152"/>
                <a:gd name="T40" fmla="*/ 20 w 186"/>
                <a:gd name="T41" fmla="*/ 113 h 152"/>
                <a:gd name="T42" fmla="*/ 29 w 186"/>
                <a:gd name="T43" fmla="*/ 69 h 152"/>
                <a:gd name="T44" fmla="*/ 29 w 186"/>
                <a:gd name="T45" fmla="*/ 68 h 152"/>
                <a:gd name="T46" fmla="*/ 29 w 186"/>
                <a:gd name="T47" fmla="*/ 55 h 152"/>
                <a:gd name="T48" fmla="*/ 35 w 186"/>
                <a:gd name="T49" fmla="*/ 28 h 152"/>
                <a:gd name="T50" fmla="*/ 46 w 186"/>
                <a:gd name="T51" fmla="*/ 25 h 152"/>
                <a:gd name="T52" fmla="*/ 53 w 186"/>
                <a:gd name="T53" fmla="*/ 22 h 152"/>
                <a:gd name="T54" fmla="*/ 46 w 186"/>
                <a:gd name="T55" fmla="*/ 17 h 152"/>
                <a:gd name="T56" fmla="*/ 18 w 186"/>
                <a:gd name="T57" fmla="*/ 36 h 152"/>
                <a:gd name="T58" fmla="*/ 22 w 186"/>
                <a:gd name="T59" fmla="*/ 74 h 152"/>
                <a:gd name="T60" fmla="*/ 18 w 186"/>
                <a:gd name="T61" fmla="*/ 105 h 152"/>
                <a:gd name="T62" fmla="*/ 4 w 186"/>
                <a:gd name="T63" fmla="*/ 135 h 152"/>
                <a:gd name="T64" fmla="*/ 27 w 186"/>
                <a:gd name="T65" fmla="*/ 126 h 152"/>
                <a:gd name="T66" fmla="*/ 20 w 186"/>
                <a:gd name="T67" fmla="*/ 113 h 152"/>
                <a:gd name="T68" fmla="*/ 158 w 186"/>
                <a:gd name="T69" fmla="*/ 91 h 152"/>
                <a:gd name="T70" fmla="*/ 164 w 186"/>
                <a:gd name="T71" fmla="*/ 59 h 152"/>
                <a:gd name="T72" fmla="*/ 153 w 186"/>
                <a:gd name="T73" fmla="*/ 20 h 152"/>
                <a:gd name="T74" fmla="*/ 131 w 186"/>
                <a:gd name="T75" fmla="*/ 18 h 152"/>
                <a:gd name="T76" fmla="*/ 134 w 186"/>
                <a:gd name="T77" fmla="*/ 26 h 152"/>
                <a:gd name="T78" fmla="*/ 149 w 186"/>
                <a:gd name="T79" fmla="*/ 27 h 152"/>
                <a:gd name="T80" fmla="*/ 159 w 186"/>
                <a:gd name="T81" fmla="*/ 39 h 152"/>
                <a:gd name="T82" fmla="*/ 156 w 186"/>
                <a:gd name="T83" fmla="*/ 61 h 152"/>
                <a:gd name="T84" fmla="*/ 157 w 186"/>
                <a:gd name="T85" fmla="*/ 69 h 152"/>
                <a:gd name="T86" fmla="*/ 150 w 186"/>
                <a:gd name="T87" fmla="*/ 91 h 152"/>
                <a:gd name="T88" fmla="*/ 177 w 186"/>
                <a:gd name="T89" fmla="*/ 126 h 152"/>
                <a:gd name="T90" fmla="*/ 163 w 186"/>
                <a:gd name="T91" fmla="*/ 135 h 152"/>
                <a:gd name="T92" fmla="*/ 186 w 186"/>
                <a:gd name="T93" fmla="*/ 13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6" h="152">
                  <a:moveTo>
                    <a:pt x="126" y="115"/>
                  </a:moveTo>
                  <a:cubicBezTo>
                    <a:pt x="126" y="115"/>
                    <a:pt x="111" y="111"/>
                    <a:pt x="111" y="95"/>
                  </a:cubicBezTo>
                  <a:cubicBezTo>
                    <a:pt x="111" y="81"/>
                    <a:pt x="117" y="76"/>
                    <a:pt x="120" y="73"/>
                  </a:cubicBezTo>
                  <a:cubicBezTo>
                    <a:pt x="120" y="73"/>
                    <a:pt x="125" y="69"/>
                    <a:pt x="122" y="55"/>
                  </a:cubicBezTo>
                  <a:cubicBezTo>
                    <a:pt x="127" y="47"/>
                    <a:pt x="129" y="35"/>
                    <a:pt x="122" y="19"/>
                  </a:cubicBezTo>
                  <a:cubicBezTo>
                    <a:pt x="118" y="10"/>
                    <a:pt x="115" y="5"/>
                    <a:pt x="110" y="3"/>
                  </a:cubicBezTo>
                  <a:cubicBezTo>
                    <a:pt x="106" y="0"/>
                    <a:pt x="102" y="0"/>
                    <a:pt x="98" y="0"/>
                  </a:cubicBezTo>
                  <a:cubicBezTo>
                    <a:pt x="90" y="0"/>
                    <a:pt x="83" y="2"/>
                    <a:pt x="80" y="4"/>
                  </a:cubicBezTo>
                  <a:cubicBezTo>
                    <a:pt x="72" y="8"/>
                    <a:pt x="66" y="12"/>
                    <a:pt x="61" y="25"/>
                  </a:cubicBezTo>
                  <a:cubicBezTo>
                    <a:pt x="56" y="36"/>
                    <a:pt x="62" y="48"/>
                    <a:pt x="64" y="54"/>
                  </a:cubicBezTo>
                  <a:cubicBezTo>
                    <a:pt x="61" y="68"/>
                    <a:pt x="66" y="73"/>
                    <a:pt x="66" y="73"/>
                  </a:cubicBezTo>
                  <a:cubicBezTo>
                    <a:pt x="68" y="76"/>
                    <a:pt x="74" y="81"/>
                    <a:pt x="74" y="95"/>
                  </a:cubicBezTo>
                  <a:cubicBezTo>
                    <a:pt x="74" y="111"/>
                    <a:pt x="59" y="115"/>
                    <a:pt x="59" y="115"/>
                  </a:cubicBezTo>
                  <a:cubicBezTo>
                    <a:pt x="50" y="118"/>
                    <a:pt x="29" y="125"/>
                    <a:pt x="29" y="147"/>
                  </a:cubicBezTo>
                  <a:cubicBezTo>
                    <a:pt x="29" y="147"/>
                    <a:pt x="29" y="152"/>
                    <a:pt x="34" y="152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6" y="152"/>
                    <a:pt x="156" y="147"/>
                    <a:pt x="156" y="147"/>
                  </a:cubicBezTo>
                  <a:cubicBezTo>
                    <a:pt x="156" y="125"/>
                    <a:pt x="136" y="118"/>
                    <a:pt x="126" y="115"/>
                  </a:cubicBezTo>
                  <a:close/>
                  <a:moveTo>
                    <a:pt x="38" y="143"/>
                  </a:moveTo>
                  <a:cubicBezTo>
                    <a:pt x="40" y="131"/>
                    <a:pt x="51" y="127"/>
                    <a:pt x="61" y="123"/>
                  </a:cubicBezTo>
                  <a:cubicBezTo>
                    <a:pt x="62" y="123"/>
                    <a:pt x="62" y="123"/>
                    <a:pt x="62" y="123"/>
                  </a:cubicBezTo>
                  <a:cubicBezTo>
                    <a:pt x="69" y="121"/>
                    <a:pt x="83" y="112"/>
                    <a:pt x="83" y="95"/>
                  </a:cubicBezTo>
                  <a:cubicBezTo>
                    <a:pt x="83" y="80"/>
                    <a:pt x="77" y="73"/>
                    <a:pt x="73" y="69"/>
                  </a:cubicBezTo>
                  <a:cubicBezTo>
                    <a:pt x="73" y="69"/>
                    <a:pt x="72" y="68"/>
                    <a:pt x="72" y="68"/>
                  </a:cubicBezTo>
                  <a:cubicBezTo>
                    <a:pt x="72" y="67"/>
                    <a:pt x="71" y="64"/>
                    <a:pt x="73" y="56"/>
                  </a:cubicBezTo>
                  <a:cubicBezTo>
                    <a:pt x="73" y="53"/>
                    <a:pt x="72" y="51"/>
                    <a:pt x="72" y="51"/>
                  </a:cubicBezTo>
                  <a:cubicBezTo>
                    <a:pt x="70" y="45"/>
                    <a:pt x="65" y="36"/>
                    <a:pt x="69" y="28"/>
                  </a:cubicBezTo>
                  <a:cubicBezTo>
                    <a:pt x="73" y="17"/>
                    <a:pt x="77" y="15"/>
                    <a:pt x="84" y="12"/>
                  </a:cubicBezTo>
                  <a:cubicBezTo>
                    <a:pt x="84" y="12"/>
                    <a:pt x="84" y="12"/>
                    <a:pt x="85" y="11"/>
                  </a:cubicBezTo>
                  <a:cubicBezTo>
                    <a:pt x="86" y="10"/>
                    <a:pt x="92" y="8"/>
                    <a:pt x="98" y="8"/>
                  </a:cubicBezTo>
                  <a:cubicBezTo>
                    <a:pt x="101" y="8"/>
                    <a:pt x="104" y="9"/>
                    <a:pt x="106" y="10"/>
                  </a:cubicBezTo>
                  <a:cubicBezTo>
                    <a:pt x="108" y="11"/>
                    <a:pt x="111" y="14"/>
                    <a:pt x="114" y="23"/>
                  </a:cubicBezTo>
                  <a:cubicBezTo>
                    <a:pt x="121" y="38"/>
                    <a:pt x="117" y="47"/>
                    <a:pt x="115" y="50"/>
                  </a:cubicBezTo>
                  <a:cubicBezTo>
                    <a:pt x="113" y="52"/>
                    <a:pt x="113" y="54"/>
                    <a:pt x="113" y="57"/>
                  </a:cubicBezTo>
                  <a:cubicBezTo>
                    <a:pt x="115" y="64"/>
                    <a:pt x="114" y="67"/>
                    <a:pt x="114" y="67"/>
                  </a:cubicBezTo>
                  <a:cubicBezTo>
                    <a:pt x="114" y="67"/>
                    <a:pt x="113" y="69"/>
                    <a:pt x="112" y="69"/>
                  </a:cubicBezTo>
                  <a:cubicBezTo>
                    <a:pt x="109" y="73"/>
                    <a:pt x="103" y="80"/>
                    <a:pt x="103" y="95"/>
                  </a:cubicBezTo>
                  <a:cubicBezTo>
                    <a:pt x="103" y="112"/>
                    <a:pt x="116" y="121"/>
                    <a:pt x="124" y="123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35" y="127"/>
                    <a:pt x="145" y="131"/>
                    <a:pt x="147" y="143"/>
                  </a:cubicBezTo>
                  <a:lnTo>
                    <a:pt x="38" y="143"/>
                  </a:lnTo>
                  <a:close/>
                  <a:moveTo>
                    <a:pt x="20" y="113"/>
                  </a:moveTo>
                  <a:cubicBezTo>
                    <a:pt x="26" y="112"/>
                    <a:pt x="36" y="105"/>
                    <a:pt x="36" y="91"/>
                  </a:cubicBezTo>
                  <a:cubicBezTo>
                    <a:pt x="36" y="78"/>
                    <a:pt x="32" y="72"/>
                    <a:pt x="29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9" y="69"/>
                    <a:pt x="29" y="69"/>
                    <a:pt x="29" y="68"/>
                  </a:cubicBezTo>
                  <a:cubicBezTo>
                    <a:pt x="29" y="68"/>
                    <a:pt x="28" y="66"/>
                    <a:pt x="29" y="61"/>
                  </a:cubicBezTo>
                  <a:cubicBezTo>
                    <a:pt x="30" y="59"/>
                    <a:pt x="29" y="57"/>
                    <a:pt x="29" y="55"/>
                  </a:cubicBezTo>
                  <a:cubicBezTo>
                    <a:pt x="27" y="52"/>
                    <a:pt x="24" y="45"/>
                    <a:pt x="26" y="39"/>
                  </a:cubicBezTo>
                  <a:cubicBezTo>
                    <a:pt x="30" y="30"/>
                    <a:pt x="31" y="30"/>
                    <a:pt x="35" y="28"/>
                  </a:cubicBezTo>
                  <a:cubicBezTo>
                    <a:pt x="36" y="28"/>
                    <a:pt x="36" y="27"/>
                    <a:pt x="37" y="27"/>
                  </a:cubicBezTo>
                  <a:cubicBezTo>
                    <a:pt x="38" y="27"/>
                    <a:pt x="42" y="25"/>
                    <a:pt x="46" y="25"/>
                  </a:cubicBezTo>
                  <a:cubicBezTo>
                    <a:pt x="48" y="25"/>
                    <a:pt x="50" y="25"/>
                    <a:pt x="52" y="26"/>
                  </a:cubicBezTo>
                  <a:cubicBezTo>
                    <a:pt x="52" y="25"/>
                    <a:pt x="52" y="23"/>
                    <a:pt x="53" y="22"/>
                  </a:cubicBezTo>
                  <a:cubicBezTo>
                    <a:pt x="53" y="20"/>
                    <a:pt x="54" y="19"/>
                    <a:pt x="55" y="18"/>
                  </a:cubicBezTo>
                  <a:cubicBezTo>
                    <a:pt x="52" y="17"/>
                    <a:pt x="49" y="17"/>
                    <a:pt x="46" y="17"/>
                  </a:cubicBezTo>
                  <a:cubicBezTo>
                    <a:pt x="40" y="17"/>
                    <a:pt x="34" y="19"/>
                    <a:pt x="32" y="20"/>
                  </a:cubicBezTo>
                  <a:cubicBezTo>
                    <a:pt x="25" y="23"/>
                    <a:pt x="22" y="26"/>
                    <a:pt x="18" y="36"/>
                  </a:cubicBezTo>
                  <a:cubicBezTo>
                    <a:pt x="15" y="45"/>
                    <a:pt x="19" y="54"/>
                    <a:pt x="21" y="59"/>
                  </a:cubicBezTo>
                  <a:cubicBezTo>
                    <a:pt x="18" y="70"/>
                    <a:pt x="22" y="74"/>
                    <a:pt x="22" y="74"/>
                  </a:cubicBezTo>
                  <a:cubicBezTo>
                    <a:pt x="24" y="76"/>
                    <a:pt x="27" y="80"/>
                    <a:pt x="27" y="91"/>
                  </a:cubicBezTo>
                  <a:cubicBezTo>
                    <a:pt x="27" y="103"/>
                    <a:pt x="18" y="105"/>
                    <a:pt x="18" y="105"/>
                  </a:cubicBezTo>
                  <a:cubicBezTo>
                    <a:pt x="10" y="108"/>
                    <a:pt x="0" y="114"/>
                    <a:pt x="0" y="130"/>
                  </a:cubicBezTo>
                  <a:cubicBezTo>
                    <a:pt x="0" y="130"/>
                    <a:pt x="0" y="135"/>
                    <a:pt x="4" y="135"/>
                  </a:cubicBezTo>
                  <a:cubicBezTo>
                    <a:pt x="23" y="135"/>
                    <a:pt x="23" y="135"/>
                    <a:pt x="23" y="135"/>
                  </a:cubicBezTo>
                  <a:cubicBezTo>
                    <a:pt x="24" y="132"/>
                    <a:pt x="25" y="129"/>
                    <a:pt x="27" y="126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10" y="118"/>
                    <a:pt x="15" y="115"/>
                    <a:pt x="20" y="113"/>
                  </a:cubicBezTo>
                  <a:close/>
                  <a:moveTo>
                    <a:pt x="168" y="105"/>
                  </a:moveTo>
                  <a:cubicBezTo>
                    <a:pt x="168" y="105"/>
                    <a:pt x="158" y="103"/>
                    <a:pt x="158" y="91"/>
                  </a:cubicBezTo>
                  <a:cubicBezTo>
                    <a:pt x="158" y="80"/>
                    <a:pt x="161" y="76"/>
                    <a:pt x="163" y="74"/>
                  </a:cubicBezTo>
                  <a:cubicBezTo>
                    <a:pt x="163" y="74"/>
                    <a:pt x="167" y="70"/>
                    <a:pt x="164" y="59"/>
                  </a:cubicBezTo>
                  <a:cubicBezTo>
                    <a:pt x="167" y="54"/>
                    <a:pt x="171" y="45"/>
                    <a:pt x="167" y="36"/>
                  </a:cubicBezTo>
                  <a:cubicBezTo>
                    <a:pt x="163" y="26"/>
                    <a:pt x="160" y="23"/>
                    <a:pt x="153" y="20"/>
                  </a:cubicBezTo>
                  <a:cubicBezTo>
                    <a:pt x="151" y="19"/>
                    <a:pt x="145" y="17"/>
                    <a:pt x="139" y="17"/>
                  </a:cubicBezTo>
                  <a:cubicBezTo>
                    <a:pt x="136" y="17"/>
                    <a:pt x="133" y="17"/>
                    <a:pt x="131" y="18"/>
                  </a:cubicBezTo>
                  <a:cubicBezTo>
                    <a:pt x="132" y="21"/>
                    <a:pt x="133" y="24"/>
                    <a:pt x="133" y="26"/>
                  </a:cubicBezTo>
                  <a:cubicBezTo>
                    <a:pt x="133" y="26"/>
                    <a:pt x="134" y="26"/>
                    <a:pt x="134" y="26"/>
                  </a:cubicBezTo>
                  <a:cubicBezTo>
                    <a:pt x="135" y="25"/>
                    <a:pt x="137" y="25"/>
                    <a:pt x="139" y="25"/>
                  </a:cubicBezTo>
                  <a:cubicBezTo>
                    <a:pt x="144" y="25"/>
                    <a:pt x="148" y="27"/>
                    <a:pt x="149" y="27"/>
                  </a:cubicBezTo>
                  <a:cubicBezTo>
                    <a:pt x="149" y="27"/>
                    <a:pt x="150" y="28"/>
                    <a:pt x="150" y="28"/>
                  </a:cubicBezTo>
                  <a:cubicBezTo>
                    <a:pt x="154" y="30"/>
                    <a:pt x="156" y="30"/>
                    <a:pt x="159" y="39"/>
                  </a:cubicBezTo>
                  <a:cubicBezTo>
                    <a:pt x="162" y="45"/>
                    <a:pt x="159" y="52"/>
                    <a:pt x="157" y="55"/>
                  </a:cubicBezTo>
                  <a:cubicBezTo>
                    <a:pt x="156" y="57"/>
                    <a:pt x="156" y="59"/>
                    <a:pt x="156" y="61"/>
                  </a:cubicBezTo>
                  <a:cubicBezTo>
                    <a:pt x="157" y="66"/>
                    <a:pt x="157" y="68"/>
                    <a:pt x="157" y="68"/>
                  </a:cubicBezTo>
                  <a:cubicBezTo>
                    <a:pt x="157" y="69"/>
                    <a:pt x="157" y="69"/>
                    <a:pt x="157" y="69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4" y="72"/>
                    <a:pt x="150" y="78"/>
                    <a:pt x="150" y="91"/>
                  </a:cubicBezTo>
                  <a:cubicBezTo>
                    <a:pt x="150" y="105"/>
                    <a:pt x="160" y="112"/>
                    <a:pt x="165" y="113"/>
                  </a:cubicBezTo>
                  <a:cubicBezTo>
                    <a:pt x="171" y="115"/>
                    <a:pt x="176" y="118"/>
                    <a:pt x="177" y="126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60" y="129"/>
                    <a:pt x="162" y="132"/>
                    <a:pt x="163" y="135"/>
                  </a:cubicBezTo>
                  <a:cubicBezTo>
                    <a:pt x="181" y="135"/>
                    <a:pt x="181" y="135"/>
                    <a:pt x="181" y="135"/>
                  </a:cubicBezTo>
                  <a:cubicBezTo>
                    <a:pt x="186" y="135"/>
                    <a:pt x="186" y="130"/>
                    <a:pt x="186" y="130"/>
                  </a:cubicBezTo>
                  <a:cubicBezTo>
                    <a:pt x="186" y="114"/>
                    <a:pt x="175" y="108"/>
                    <a:pt x="168" y="1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</p:grpSp>
      <p:grpSp>
        <p:nvGrpSpPr>
          <p:cNvPr id="39" name="Group 3"/>
          <p:cNvGrpSpPr>
            <a:grpSpLocks noChangeAspect="1"/>
          </p:cNvGrpSpPr>
          <p:nvPr/>
        </p:nvGrpSpPr>
        <p:grpSpPr>
          <a:xfrm>
            <a:off x="2630041" y="3526769"/>
            <a:ext cx="1122808" cy="1122808"/>
            <a:chOff x="1029098" y="2719048"/>
            <a:chExt cx="1302622" cy="1302622"/>
          </a:xfrm>
        </p:grpSpPr>
        <p:sp>
          <p:nvSpPr>
            <p:cNvPr id="40" name="Oval 1"/>
            <p:cNvSpPr>
              <a:spLocks noChangeAspect="1"/>
            </p:cNvSpPr>
            <p:nvPr/>
          </p:nvSpPr>
          <p:spPr>
            <a:xfrm>
              <a:off x="1029098" y="2719048"/>
              <a:ext cx="1302622" cy="1302622"/>
            </a:xfrm>
            <a:prstGeom prst="ellipse">
              <a:avLst/>
            </a:prstGeom>
            <a:solidFill>
              <a:srgbClr val="3A8F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A8FB7"/>
                </a:solidFill>
              </a:endParaRPr>
            </a:p>
          </p:txBody>
        </p:sp>
        <p:sp>
          <p:nvSpPr>
            <p:cNvPr id="41" name="Freeform 500"/>
            <p:cNvSpPr>
              <a:spLocks noEditPoints="1"/>
            </p:cNvSpPr>
            <p:nvPr/>
          </p:nvSpPr>
          <p:spPr bwMode="auto">
            <a:xfrm>
              <a:off x="1425280" y="3125428"/>
              <a:ext cx="510258" cy="515788"/>
            </a:xfrm>
            <a:custGeom>
              <a:avLst/>
              <a:gdLst>
                <a:gd name="T0" fmla="*/ 152 w 186"/>
                <a:gd name="T1" fmla="*/ 55 h 186"/>
                <a:gd name="T2" fmla="*/ 127 w 186"/>
                <a:gd name="T3" fmla="*/ 55 h 186"/>
                <a:gd name="T4" fmla="*/ 140 w 186"/>
                <a:gd name="T5" fmla="*/ 51 h 186"/>
                <a:gd name="T6" fmla="*/ 140 w 186"/>
                <a:gd name="T7" fmla="*/ 60 h 186"/>
                <a:gd name="T8" fmla="*/ 140 w 186"/>
                <a:gd name="T9" fmla="*/ 51 h 186"/>
                <a:gd name="T10" fmla="*/ 102 w 186"/>
                <a:gd name="T11" fmla="*/ 9 h 186"/>
                <a:gd name="T12" fmla="*/ 85 w 186"/>
                <a:gd name="T13" fmla="*/ 9 h 186"/>
                <a:gd name="T14" fmla="*/ 0 w 186"/>
                <a:gd name="T15" fmla="*/ 17 h 186"/>
                <a:gd name="T16" fmla="*/ 9 w 186"/>
                <a:gd name="T17" fmla="*/ 34 h 186"/>
                <a:gd name="T18" fmla="*/ 17 w 186"/>
                <a:gd name="T19" fmla="*/ 144 h 186"/>
                <a:gd name="T20" fmla="*/ 89 w 186"/>
                <a:gd name="T21" fmla="*/ 155 h 186"/>
                <a:gd name="T22" fmla="*/ 64 w 186"/>
                <a:gd name="T23" fmla="*/ 182 h 186"/>
                <a:gd name="T24" fmla="*/ 71 w 186"/>
                <a:gd name="T25" fmla="*/ 185 h 186"/>
                <a:gd name="T26" fmla="*/ 116 w 186"/>
                <a:gd name="T27" fmla="*/ 185 h 186"/>
                <a:gd name="T28" fmla="*/ 123 w 186"/>
                <a:gd name="T29" fmla="*/ 182 h 186"/>
                <a:gd name="T30" fmla="*/ 97 w 186"/>
                <a:gd name="T31" fmla="*/ 155 h 186"/>
                <a:gd name="T32" fmla="*/ 169 w 186"/>
                <a:gd name="T33" fmla="*/ 144 h 186"/>
                <a:gd name="T34" fmla="*/ 178 w 186"/>
                <a:gd name="T35" fmla="*/ 34 h 186"/>
                <a:gd name="T36" fmla="*/ 186 w 186"/>
                <a:gd name="T37" fmla="*/ 17 h 186"/>
                <a:gd name="T38" fmla="*/ 169 w 186"/>
                <a:gd name="T39" fmla="*/ 135 h 186"/>
                <a:gd name="T40" fmla="*/ 17 w 186"/>
                <a:gd name="T41" fmla="*/ 34 h 186"/>
                <a:gd name="T42" fmla="*/ 169 w 186"/>
                <a:gd name="T43" fmla="*/ 135 h 186"/>
                <a:gd name="T44" fmla="*/ 9 w 186"/>
                <a:gd name="T45" fmla="*/ 26 h 186"/>
                <a:gd name="T46" fmla="*/ 178 w 186"/>
                <a:gd name="T47" fmla="*/ 17 h 186"/>
                <a:gd name="T48" fmla="*/ 38 w 186"/>
                <a:gd name="T49" fmla="*/ 119 h 186"/>
                <a:gd name="T50" fmla="*/ 152 w 186"/>
                <a:gd name="T51" fmla="*/ 114 h 186"/>
                <a:gd name="T52" fmla="*/ 151 w 186"/>
                <a:gd name="T53" fmla="*/ 112 h 186"/>
                <a:gd name="T54" fmla="*/ 126 w 186"/>
                <a:gd name="T55" fmla="*/ 78 h 186"/>
                <a:gd name="T56" fmla="*/ 120 w 186"/>
                <a:gd name="T57" fmla="*/ 78 h 186"/>
                <a:gd name="T58" fmla="*/ 75 w 186"/>
                <a:gd name="T59" fmla="*/ 61 h 186"/>
                <a:gd name="T60" fmla="*/ 69 w 186"/>
                <a:gd name="T61" fmla="*/ 61 h 186"/>
                <a:gd name="T62" fmla="*/ 35 w 186"/>
                <a:gd name="T63" fmla="*/ 112 h 186"/>
                <a:gd name="T64" fmla="*/ 34 w 186"/>
                <a:gd name="T65" fmla="*/ 114 h 186"/>
                <a:gd name="T66" fmla="*/ 73 w 186"/>
                <a:gd name="T67" fmla="*/ 70 h 186"/>
                <a:gd name="T68" fmla="*/ 106 w 186"/>
                <a:gd name="T69" fmla="*/ 102 h 186"/>
                <a:gd name="T70" fmla="*/ 122 w 186"/>
                <a:gd name="T71" fmla="*/ 87 h 186"/>
                <a:gd name="T72" fmla="*/ 46 w 186"/>
                <a:gd name="T73" fmla="*/ 11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6" h="186">
                  <a:moveTo>
                    <a:pt x="140" y="68"/>
                  </a:moveTo>
                  <a:cubicBezTo>
                    <a:pt x="147" y="68"/>
                    <a:pt x="152" y="62"/>
                    <a:pt x="152" y="55"/>
                  </a:cubicBezTo>
                  <a:cubicBezTo>
                    <a:pt x="152" y="48"/>
                    <a:pt x="147" y="43"/>
                    <a:pt x="140" y="43"/>
                  </a:cubicBezTo>
                  <a:cubicBezTo>
                    <a:pt x="133" y="43"/>
                    <a:pt x="127" y="48"/>
                    <a:pt x="127" y="55"/>
                  </a:cubicBezTo>
                  <a:cubicBezTo>
                    <a:pt x="127" y="62"/>
                    <a:pt x="133" y="68"/>
                    <a:pt x="140" y="68"/>
                  </a:cubicBezTo>
                  <a:close/>
                  <a:moveTo>
                    <a:pt x="140" y="51"/>
                  </a:moveTo>
                  <a:cubicBezTo>
                    <a:pt x="142" y="51"/>
                    <a:pt x="144" y="53"/>
                    <a:pt x="144" y="55"/>
                  </a:cubicBezTo>
                  <a:cubicBezTo>
                    <a:pt x="144" y="58"/>
                    <a:pt x="142" y="60"/>
                    <a:pt x="140" y="60"/>
                  </a:cubicBezTo>
                  <a:cubicBezTo>
                    <a:pt x="137" y="60"/>
                    <a:pt x="135" y="58"/>
                    <a:pt x="135" y="55"/>
                  </a:cubicBezTo>
                  <a:cubicBezTo>
                    <a:pt x="135" y="53"/>
                    <a:pt x="137" y="51"/>
                    <a:pt x="140" y="51"/>
                  </a:cubicBezTo>
                  <a:close/>
                  <a:moveTo>
                    <a:pt x="178" y="9"/>
                  </a:moveTo>
                  <a:cubicBezTo>
                    <a:pt x="102" y="9"/>
                    <a:pt x="102" y="9"/>
                    <a:pt x="102" y="9"/>
                  </a:cubicBezTo>
                  <a:cubicBezTo>
                    <a:pt x="102" y="4"/>
                    <a:pt x="98" y="0"/>
                    <a:pt x="93" y="0"/>
                  </a:cubicBezTo>
                  <a:cubicBezTo>
                    <a:pt x="89" y="0"/>
                    <a:pt x="85" y="4"/>
                    <a:pt x="85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9"/>
                    <a:pt x="0" y="13"/>
                    <a:pt x="0" y="1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9" y="140"/>
                    <a:pt x="13" y="144"/>
                    <a:pt x="17" y="144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65" y="179"/>
                    <a:pt x="65" y="179"/>
                    <a:pt x="65" y="179"/>
                  </a:cubicBezTo>
                  <a:cubicBezTo>
                    <a:pt x="64" y="180"/>
                    <a:pt x="64" y="181"/>
                    <a:pt x="64" y="182"/>
                  </a:cubicBezTo>
                  <a:cubicBezTo>
                    <a:pt x="64" y="184"/>
                    <a:pt x="66" y="186"/>
                    <a:pt x="68" y="186"/>
                  </a:cubicBezTo>
                  <a:cubicBezTo>
                    <a:pt x="69" y="186"/>
                    <a:pt x="70" y="186"/>
                    <a:pt x="71" y="185"/>
                  </a:cubicBezTo>
                  <a:cubicBezTo>
                    <a:pt x="93" y="163"/>
                    <a:pt x="93" y="163"/>
                    <a:pt x="93" y="163"/>
                  </a:cubicBezTo>
                  <a:cubicBezTo>
                    <a:pt x="116" y="185"/>
                    <a:pt x="116" y="185"/>
                    <a:pt x="116" y="185"/>
                  </a:cubicBezTo>
                  <a:cubicBezTo>
                    <a:pt x="116" y="186"/>
                    <a:pt x="117" y="186"/>
                    <a:pt x="119" y="186"/>
                  </a:cubicBezTo>
                  <a:cubicBezTo>
                    <a:pt x="121" y="186"/>
                    <a:pt x="123" y="184"/>
                    <a:pt x="123" y="182"/>
                  </a:cubicBezTo>
                  <a:cubicBezTo>
                    <a:pt x="123" y="181"/>
                    <a:pt x="122" y="180"/>
                    <a:pt x="122" y="179"/>
                  </a:cubicBezTo>
                  <a:cubicBezTo>
                    <a:pt x="97" y="155"/>
                    <a:pt x="97" y="155"/>
                    <a:pt x="97" y="155"/>
                  </a:cubicBezTo>
                  <a:cubicBezTo>
                    <a:pt x="97" y="144"/>
                    <a:pt x="97" y="144"/>
                    <a:pt x="97" y="144"/>
                  </a:cubicBezTo>
                  <a:cubicBezTo>
                    <a:pt x="169" y="144"/>
                    <a:pt x="169" y="144"/>
                    <a:pt x="169" y="144"/>
                  </a:cubicBezTo>
                  <a:cubicBezTo>
                    <a:pt x="174" y="144"/>
                    <a:pt x="178" y="140"/>
                    <a:pt x="178" y="135"/>
                  </a:cubicBezTo>
                  <a:cubicBezTo>
                    <a:pt x="178" y="34"/>
                    <a:pt x="178" y="34"/>
                    <a:pt x="178" y="34"/>
                  </a:cubicBezTo>
                  <a:cubicBezTo>
                    <a:pt x="182" y="34"/>
                    <a:pt x="186" y="30"/>
                    <a:pt x="186" y="26"/>
                  </a:cubicBezTo>
                  <a:cubicBezTo>
                    <a:pt x="186" y="17"/>
                    <a:pt x="186" y="17"/>
                    <a:pt x="186" y="17"/>
                  </a:cubicBezTo>
                  <a:cubicBezTo>
                    <a:pt x="186" y="13"/>
                    <a:pt x="182" y="9"/>
                    <a:pt x="178" y="9"/>
                  </a:cubicBezTo>
                  <a:close/>
                  <a:moveTo>
                    <a:pt x="169" y="135"/>
                  </a:moveTo>
                  <a:cubicBezTo>
                    <a:pt x="17" y="135"/>
                    <a:pt x="17" y="135"/>
                    <a:pt x="17" y="135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69" y="34"/>
                    <a:pt x="169" y="34"/>
                    <a:pt x="169" y="34"/>
                  </a:cubicBezTo>
                  <a:lnTo>
                    <a:pt x="169" y="135"/>
                  </a:lnTo>
                  <a:close/>
                  <a:moveTo>
                    <a:pt x="178" y="26"/>
                  </a:moveTo>
                  <a:cubicBezTo>
                    <a:pt x="9" y="26"/>
                    <a:pt x="9" y="26"/>
                    <a:pt x="9" y="2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78" y="17"/>
                    <a:pt x="178" y="17"/>
                    <a:pt x="178" y="17"/>
                  </a:cubicBezTo>
                  <a:lnTo>
                    <a:pt x="178" y="26"/>
                  </a:lnTo>
                  <a:close/>
                  <a:moveTo>
                    <a:pt x="38" y="119"/>
                  </a:moveTo>
                  <a:cubicBezTo>
                    <a:pt x="148" y="119"/>
                    <a:pt x="148" y="119"/>
                    <a:pt x="148" y="119"/>
                  </a:cubicBezTo>
                  <a:cubicBezTo>
                    <a:pt x="150" y="119"/>
                    <a:pt x="152" y="117"/>
                    <a:pt x="152" y="114"/>
                  </a:cubicBezTo>
                  <a:cubicBezTo>
                    <a:pt x="152" y="113"/>
                    <a:pt x="152" y="113"/>
                    <a:pt x="151" y="112"/>
                  </a:cubicBezTo>
                  <a:cubicBezTo>
                    <a:pt x="151" y="112"/>
                    <a:pt x="151" y="112"/>
                    <a:pt x="151" y="112"/>
                  </a:cubicBezTo>
                  <a:cubicBezTo>
                    <a:pt x="126" y="78"/>
                    <a:pt x="126" y="78"/>
                    <a:pt x="126" y="78"/>
                  </a:cubicBezTo>
                  <a:cubicBezTo>
                    <a:pt x="126" y="78"/>
                    <a:pt x="126" y="78"/>
                    <a:pt x="126" y="78"/>
                  </a:cubicBezTo>
                  <a:cubicBezTo>
                    <a:pt x="125" y="77"/>
                    <a:pt x="124" y="76"/>
                    <a:pt x="123" y="76"/>
                  </a:cubicBezTo>
                  <a:cubicBezTo>
                    <a:pt x="122" y="76"/>
                    <a:pt x="121" y="77"/>
                    <a:pt x="120" y="78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4" y="60"/>
                    <a:pt x="73" y="60"/>
                    <a:pt x="72" y="60"/>
                  </a:cubicBezTo>
                  <a:cubicBezTo>
                    <a:pt x="71" y="60"/>
                    <a:pt x="69" y="60"/>
                    <a:pt x="69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35" y="112"/>
                    <a:pt x="35" y="112"/>
                    <a:pt x="35" y="112"/>
                  </a:cubicBezTo>
                  <a:cubicBezTo>
                    <a:pt x="35" y="112"/>
                    <a:pt x="35" y="112"/>
                    <a:pt x="35" y="112"/>
                  </a:cubicBezTo>
                  <a:cubicBezTo>
                    <a:pt x="34" y="113"/>
                    <a:pt x="34" y="114"/>
                    <a:pt x="34" y="114"/>
                  </a:cubicBezTo>
                  <a:cubicBezTo>
                    <a:pt x="34" y="117"/>
                    <a:pt x="36" y="119"/>
                    <a:pt x="38" y="119"/>
                  </a:cubicBezTo>
                  <a:close/>
                  <a:moveTo>
                    <a:pt x="73" y="70"/>
                  </a:moveTo>
                  <a:cubicBezTo>
                    <a:pt x="103" y="101"/>
                    <a:pt x="103" y="101"/>
                    <a:pt x="103" y="101"/>
                  </a:cubicBezTo>
                  <a:cubicBezTo>
                    <a:pt x="104" y="101"/>
                    <a:pt x="105" y="102"/>
                    <a:pt x="106" y="102"/>
                  </a:cubicBezTo>
                  <a:cubicBezTo>
                    <a:pt x="107" y="102"/>
                    <a:pt x="108" y="101"/>
                    <a:pt x="109" y="101"/>
                  </a:cubicBezTo>
                  <a:cubicBezTo>
                    <a:pt x="122" y="87"/>
                    <a:pt x="122" y="87"/>
                    <a:pt x="122" y="87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46" y="110"/>
                    <a:pt x="46" y="110"/>
                    <a:pt x="46" y="110"/>
                  </a:cubicBezTo>
                  <a:lnTo>
                    <a:pt x="73" y="7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 dirty="0">
                <a:solidFill>
                  <a:srgbClr val="3A8FB7"/>
                </a:solidFill>
              </a:endParaRPr>
            </a:p>
          </p:txBody>
        </p:sp>
      </p:grpSp>
      <p:sp>
        <p:nvSpPr>
          <p:cNvPr id="2" name="副标题 13"/>
          <p:cNvSpPr txBox="1"/>
          <p:nvPr/>
        </p:nvSpPr>
        <p:spPr>
          <a:xfrm>
            <a:off x="2630041" y="2426542"/>
            <a:ext cx="704800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 从开源到商业化实践</a:t>
            </a:r>
            <a:endParaRPr lang="zh-CN" altLang="en-US" sz="48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副标题 13"/>
          <p:cNvSpPr txBox="1"/>
          <p:nvPr/>
        </p:nvSpPr>
        <p:spPr>
          <a:xfrm>
            <a:off x="2028251" y="3417336"/>
            <a:ext cx="405191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3600" b="1" i="1" dirty="0"/>
              <a:t>评估一个开源项目的潜力？</a:t>
            </a:r>
            <a:endParaRPr lang="zh-CN" altLang="en-US" sz="3600" b="1" i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kumimoji="1" lang="zh-CN" altLang="en-US" dirty="0">
                <a:latin typeface="黑体" panose="02010609060101010101" charset="-122"/>
                <a:ea typeface="黑体" panose="02010609060101010101" charset="-122"/>
              </a:rPr>
              <a:t>什么赛道？解决什么痛点？有没有通用性？</a:t>
            </a:r>
            <a:endParaRPr kumimoji="1" lang="en-US" altLang="zh-CN" dirty="0">
              <a:latin typeface="黑体" panose="02010609060101010101" charset="-122"/>
              <a:ea typeface="黑体" panose="02010609060101010101" charset="-122"/>
            </a:endParaRP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endParaRPr kumimoji="1" lang="en-US" altLang="zh-CN" dirty="0">
              <a:latin typeface="黑体" panose="02010609060101010101" charset="-122"/>
              <a:ea typeface="黑体" panose="02010609060101010101" charset="-122"/>
            </a:endParaRP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kumimoji="1" lang="zh-CN" altLang="en-US" dirty="0">
                <a:latin typeface="黑体" panose="02010609060101010101" charset="-122"/>
                <a:ea typeface="黑体" panose="02010609060101010101" charset="-122"/>
              </a:rPr>
              <a:t>市场潜力多大？</a:t>
            </a:r>
            <a:br>
              <a:rPr kumimoji="1" lang="en-US" altLang="zh-CN" dirty="0">
                <a:latin typeface="黑体" panose="02010609060101010101" charset="-122"/>
                <a:ea typeface="黑体" panose="02010609060101010101" charset="-122"/>
              </a:rPr>
            </a:br>
            <a:endParaRPr kumimoji="1" lang="en-US" altLang="zh-CN" dirty="0">
              <a:latin typeface="黑体" panose="02010609060101010101" charset="-122"/>
              <a:ea typeface="黑体" panose="02010609060101010101" charset="-122"/>
            </a:endParaRP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kumimoji="1" lang="zh-CN" altLang="en-US" dirty="0">
                <a:latin typeface="黑体" panose="02010609060101010101" charset="-122"/>
                <a:ea typeface="黑体" panose="02010609060101010101" charset="-122"/>
              </a:rPr>
              <a:t>跟竞争对手的差异性？</a:t>
            </a:r>
            <a:endParaRPr kumimoji="1" lang="en-US" altLang="zh-CN" dirty="0">
              <a:latin typeface="黑体" panose="02010609060101010101" charset="-122"/>
              <a:ea typeface="黑体" panose="02010609060101010101" charset="-122"/>
            </a:endParaRP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endParaRPr kumimoji="1" lang="en-US" altLang="zh-CN" dirty="0">
              <a:latin typeface="黑体" panose="02010609060101010101" charset="-122"/>
              <a:ea typeface="黑体" panose="02010609060101010101" charset="-122"/>
            </a:endParaRP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kumimoji="1" lang="zh-CN" altLang="en-US" dirty="0">
                <a:latin typeface="黑体" panose="02010609060101010101" charset="-122"/>
                <a:ea typeface="黑体" panose="02010609060101010101" charset="-122"/>
              </a:rPr>
              <a:t>上下游都有哪些？</a:t>
            </a:r>
            <a:endParaRPr kumimoji="1" lang="en-US" altLang="zh-CN" dirty="0"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/>
          <p:cNvGraphicFramePr/>
          <p:nvPr/>
        </p:nvGraphicFramePr>
        <p:xfrm>
          <a:off x="1648369" y="1724741"/>
          <a:ext cx="7824816" cy="3854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0" y="0"/>
            <a:ext cx="9088482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i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b="1" dirty="0"/>
              <a:t>开源项目什么阶段开启商业化？</a:t>
            </a:r>
            <a:endParaRPr lang="en-US" altLang="zh-CN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/>
          <p:cNvGraphicFramePr/>
          <p:nvPr/>
        </p:nvGraphicFramePr>
        <p:xfrm>
          <a:off x="-201880" y="793487"/>
          <a:ext cx="13876294" cy="6064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09858" y="0"/>
            <a:ext cx="9034142" cy="793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b="1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如何看待商业开源与公有云的竞争？</a:t>
            </a:r>
            <a:endParaRPr lang="en-US" altLang="zh-CN" sz="3600" b="1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48709" y="6163552"/>
            <a:ext cx="5533791" cy="362178"/>
          </a:xfrm>
          <a:prstGeom prst="rect">
            <a:avLst/>
          </a:prstGeom>
        </p:spPr>
      </p:pic>
      <p:sp>
        <p:nvSpPr>
          <p:cNvPr id="23" name="标题 3"/>
          <p:cNvSpPr txBox="1"/>
          <p:nvPr/>
        </p:nvSpPr>
        <p:spPr>
          <a:xfrm>
            <a:off x="16529" y="99437"/>
            <a:ext cx="916597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i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b="1" dirty="0">
                <a:sym typeface="+mn-lt"/>
              </a:rPr>
              <a:t>我们为什么选择做一家开源商业化公司？</a:t>
            </a:r>
            <a:endParaRPr lang="zh-CN" altLang="en-US" b="1" dirty="0"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7349" y="1650176"/>
            <a:ext cx="1177398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400" b="1" i="0" dirty="0">
                <a:effectLst/>
                <a:latin typeface="黑体" panose="02010609060101010101" charset="-122"/>
                <a:ea typeface="黑体" panose="02010609060101010101" charset="-122"/>
              </a:rPr>
              <a:t>可持续发展</a:t>
            </a:r>
            <a:endParaRPr lang="en-US" altLang="zh-CN" sz="2400" b="1" i="0" dirty="0"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400" b="1" i="0" dirty="0">
                <a:effectLst/>
                <a:latin typeface="黑体" panose="02010609060101010101" charset="-122"/>
                <a:ea typeface="黑体" panose="02010609060101010101" charset="-122"/>
              </a:rPr>
              <a:t>质量和可靠性</a:t>
            </a:r>
            <a:endParaRPr lang="en-US" altLang="zh-CN" sz="2400" b="1" i="0" dirty="0"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400" b="1" i="0" dirty="0">
                <a:effectLst/>
                <a:latin typeface="黑体" panose="02010609060101010101" charset="-122"/>
                <a:ea typeface="黑体" panose="02010609060101010101" charset="-122"/>
              </a:rPr>
              <a:t>商业机会</a:t>
            </a:r>
            <a:endParaRPr lang="en-US" altLang="zh-CN" sz="2400" b="1" i="0" dirty="0"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400" b="1" i="0" dirty="0">
                <a:effectLst/>
                <a:latin typeface="黑体" panose="02010609060101010101" charset="-122"/>
                <a:ea typeface="黑体" panose="02010609060101010101" charset="-122"/>
              </a:rPr>
              <a:t>提供专业支持</a:t>
            </a:r>
            <a:endParaRPr lang="en-US" altLang="zh-CN" sz="2400" b="1" dirty="0"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400" b="1" i="0" dirty="0">
                <a:effectLst/>
                <a:latin typeface="黑体" panose="02010609060101010101" charset="-122"/>
                <a:ea typeface="黑体" panose="02010609060101010101" charset="-122"/>
              </a:rPr>
              <a:t>增强信誉</a:t>
            </a:r>
            <a:endParaRPr lang="en-US" altLang="zh-CN" sz="2400" b="1" kern="0" dirty="0">
              <a:solidFill>
                <a:srgbClr val="151515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algn="l"/>
            <a:endParaRPr lang="en-US" altLang="zh-CN" sz="2400" b="1" i="0" kern="0" dirty="0">
              <a:solidFill>
                <a:srgbClr val="151515"/>
              </a:solidFill>
              <a:effectLst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algn="l"/>
            <a:endParaRPr lang="en-US" altLang="zh-CN" sz="2400" b="1" i="0" kern="0" dirty="0">
              <a:solidFill>
                <a:srgbClr val="151515"/>
              </a:solidFill>
              <a:effectLst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algn="l"/>
            <a:endParaRPr lang="en-US" altLang="zh-CN" sz="2400" kern="0" dirty="0">
              <a:solidFill>
                <a:srgbClr val="151515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algn="l"/>
            <a:endParaRPr lang="en-US" altLang="zh-CN" sz="2400" kern="0" dirty="0">
              <a:solidFill>
                <a:srgbClr val="151515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algn="l"/>
            <a:endParaRPr lang="en-US" altLang="zh-CN" sz="2400" kern="0" dirty="0">
              <a:solidFill>
                <a:srgbClr val="151515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094" y="1255655"/>
            <a:ext cx="6989865" cy="483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3730289" y="6515625"/>
            <a:ext cx="604091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800" dirty="0"/>
              <a:t>https://www.linuxfoundation.jp/blog/2017/09/new-initiatives-to-create-sustainable-open-source-projects-at-the-linux-foundation/</a:t>
            </a:r>
            <a:endParaRPr lang="zh-CN" altLang="en-US" sz="800" dirty="0"/>
          </a:p>
        </p:txBody>
      </p:sp>
      <p:sp>
        <p:nvSpPr>
          <p:cNvPr id="5" name="文本框 4"/>
          <p:cNvSpPr txBox="1"/>
          <p:nvPr/>
        </p:nvSpPr>
        <p:spPr>
          <a:xfrm>
            <a:off x="10066959" y="2598223"/>
            <a:ext cx="20339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altLang="zh-CN" sz="2400" kern="0" dirty="0">
              <a:solidFill>
                <a:srgbClr val="151515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algn="l"/>
            <a:endParaRPr lang="en-US" altLang="zh-CN" sz="2400" kern="0" dirty="0">
              <a:solidFill>
                <a:srgbClr val="151515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algn="l"/>
            <a:endParaRPr lang="en-US" altLang="zh-CN" sz="2400" kern="0" dirty="0">
              <a:solidFill>
                <a:srgbClr val="151515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96000" y="6124292"/>
            <a:ext cx="242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基金会视角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0" y="46081"/>
            <a:ext cx="916597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i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b="1" dirty="0">
                <a:sym typeface="+mn-lt"/>
              </a:rPr>
              <a:t>我们为什么选择做一家开源商业化公司？</a:t>
            </a:r>
            <a:endParaRPr lang="zh-CN" altLang="en-US" b="1" dirty="0">
              <a:sym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594" y="1720183"/>
            <a:ext cx="8477307" cy="476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6735016" y="6448786"/>
            <a:ext cx="242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黑体" panose="02010609060101010101" charset="-122"/>
                <a:ea typeface="黑体" panose="02010609060101010101" charset="-122"/>
              </a:rPr>
              <a:t>投资人视角</a:t>
            </a:r>
            <a:endParaRPr kumimoji="1"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2099" y="1626426"/>
            <a:ext cx="259398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400" b="1" i="0" dirty="0">
                <a:effectLst/>
                <a:latin typeface="黑体" panose="02010609060101010101" charset="-122"/>
                <a:ea typeface="黑体" panose="02010609060101010101" charset="-122"/>
              </a:rPr>
              <a:t>可持续发展</a:t>
            </a:r>
            <a:endParaRPr lang="en-US" altLang="zh-CN" sz="2400" b="1" i="0" dirty="0"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400" b="1" i="0" dirty="0">
                <a:effectLst/>
                <a:latin typeface="黑体" panose="02010609060101010101" charset="-122"/>
                <a:ea typeface="黑体" panose="02010609060101010101" charset="-122"/>
              </a:rPr>
              <a:t>质量和可靠性</a:t>
            </a:r>
            <a:endParaRPr lang="en-US" altLang="zh-CN" sz="2400" b="1" i="0" dirty="0"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400" b="1" i="0" dirty="0">
                <a:effectLst/>
                <a:latin typeface="黑体" panose="02010609060101010101" charset="-122"/>
                <a:ea typeface="黑体" panose="02010609060101010101" charset="-122"/>
              </a:rPr>
              <a:t>商业机会</a:t>
            </a:r>
            <a:endParaRPr lang="en-US" altLang="zh-CN" sz="2400" b="1" i="0" dirty="0"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400" b="1" i="0" dirty="0">
                <a:effectLst/>
                <a:latin typeface="黑体" panose="02010609060101010101" charset="-122"/>
                <a:ea typeface="黑体" panose="02010609060101010101" charset="-122"/>
              </a:rPr>
              <a:t>提供专业支持</a:t>
            </a:r>
            <a:endParaRPr lang="en-US" altLang="zh-CN" sz="2400" b="1" dirty="0">
              <a:latin typeface="黑体" panose="02010609060101010101" charset="-122"/>
              <a:ea typeface="黑体" panose="02010609060101010101" charset="-122"/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zh-CN" altLang="en-US" sz="2400" b="1" i="0" dirty="0">
                <a:effectLst/>
                <a:latin typeface="黑体" panose="02010609060101010101" charset="-122"/>
                <a:ea typeface="黑体" panose="02010609060101010101" charset="-122"/>
              </a:rPr>
              <a:t>增强信誉</a:t>
            </a:r>
            <a:endParaRPr lang="en-US" altLang="zh-CN" sz="2400" b="1" kern="0" dirty="0">
              <a:solidFill>
                <a:srgbClr val="151515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algn="l"/>
            <a:endParaRPr lang="en-US" altLang="zh-CN" sz="2400" b="1" i="0" kern="0" dirty="0">
              <a:solidFill>
                <a:srgbClr val="151515"/>
              </a:solidFill>
              <a:effectLst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algn="l"/>
            <a:endParaRPr lang="en-US" altLang="zh-CN" sz="2400" b="1" i="0" kern="0" dirty="0">
              <a:solidFill>
                <a:srgbClr val="151515"/>
              </a:solidFill>
              <a:effectLst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algn="l"/>
            <a:endParaRPr lang="en-US" altLang="zh-CN" sz="2400" kern="0" dirty="0">
              <a:solidFill>
                <a:srgbClr val="151515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algn="l"/>
            <a:endParaRPr lang="en-US" altLang="zh-CN" sz="2400" kern="0" dirty="0">
              <a:solidFill>
                <a:srgbClr val="151515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algn="l"/>
            <a:endParaRPr lang="en-US" altLang="zh-CN" sz="2400" kern="0" dirty="0">
              <a:solidFill>
                <a:srgbClr val="151515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7776" y="4811913"/>
            <a:ext cx="26826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0" i="0" dirty="0">
                <a:solidFill>
                  <a:srgbClr val="374151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开源与商业可以形成互相促进的飞轮效应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0" y="64462"/>
            <a:ext cx="916597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800" i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3600" b="1" dirty="0">
                <a:sym typeface="+mn-lt"/>
              </a:rPr>
              <a:t>开源为白鲸开源商业化公司带来了什么？</a:t>
            </a:r>
            <a:endParaRPr lang="zh-CN" altLang="en-US" sz="3600" b="1" dirty="0"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9005" y="1494011"/>
            <a:ext cx="117739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2000" b="1" i="0" kern="0" dirty="0">
                <a:solidFill>
                  <a:srgbClr val="151515"/>
                </a:solidFill>
                <a:effectLst/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开源为商业化公司带来了许多潜在好处，这些好处有助于促进创新、扩大市场份额、提高产品质量，并为公司带来经济利益。以下是一些开源为商业化公司带来的主要好处：</a:t>
            </a:r>
            <a:endParaRPr lang="en-US" altLang="zh-CN" sz="2000" b="1" i="0" kern="0" dirty="0">
              <a:solidFill>
                <a:srgbClr val="151515"/>
              </a:solidFill>
              <a:effectLst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algn="l"/>
            <a:endParaRPr lang="en-US" altLang="zh-CN" sz="2000" b="1" i="0" kern="0" dirty="0">
              <a:solidFill>
                <a:srgbClr val="151515"/>
              </a:solidFill>
              <a:effectLst/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graphicFrame>
        <p:nvGraphicFramePr>
          <p:cNvPr id="6" name="图示 5"/>
          <p:cNvGraphicFramePr/>
          <p:nvPr/>
        </p:nvGraphicFramePr>
        <p:xfrm>
          <a:off x="3886820" y="2392747"/>
          <a:ext cx="3797515" cy="363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58348"/>
            <a:ext cx="8616696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 b="1" i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dirty="0"/>
              <a:t>常用的商业模式</a:t>
            </a:r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278348" y="1693504"/>
            <a:ext cx="3155660" cy="4353334"/>
            <a:chOff x="1257633" y="2345"/>
            <a:chExt cx="6959909" cy="1199739"/>
          </a:xfrm>
          <a:solidFill>
            <a:srgbClr val="35A9E3"/>
          </a:solidFill>
        </p:grpSpPr>
        <p:sp>
          <p:nvSpPr>
            <p:cNvPr id="7" name="圆角矩形 6"/>
            <p:cNvSpPr/>
            <p:nvPr/>
          </p:nvSpPr>
          <p:spPr>
            <a:xfrm>
              <a:off x="1257633" y="2345"/>
              <a:ext cx="6959909" cy="119973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8" name="圆角矩形 4"/>
            <p:cNvSpPr txBox="1"/>
            <p:nvPr/>
          </p:nvSpPr>
          <p:spPr>
            <a:xfrm>
              <a:off x="1257635" y="241501"/>
              <a:ext cx="6959907" cy="6300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altLang="zh-CN" sz="2000" kern="12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altLang="zh-CN" sz="20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000" kern="1200" dirty="0">
                  <a:solidFill>
                    <a:prstClr val="white"/>
                  </a:solidFill>
                  <a:latin typeface="黑体" panose="02010609060101010101" charset="-122"/>
                  <a:ea typeface="黑体" panose="02010609060101010101" charset="-122"/>
                  <a:cs typeface="+mn-cs"/>
                </a:rPr>
                <a:t>提供咨询、运维等技术支持服务。</a:t>
              </a:r>
              <a:r>
                <a:rPr lang="zh-CN" sz="2000" kern="1200" dirty="0">
                  <a:solidFill>
                    <a:prstClr val="white"/>
                  </a:solidFill>
                  <a:latin typeface="黑体" panose="02010609060101010101" charset="-122"/>
                  <a:ea typeface="黑体" panose="02010609060101010101" charset="-122"/>
                  <a:cs typeface="+mn-cs"/>
                </a:rPr>
                <a:t>如 </a:t>
              </a:r>
              <a:r>
                <a:rPr lang="en-US" sz="2000" b="0" i="0" kern="1200" dirty="0"/>
                <a:t>RedHat</a:t>
              </a:r>
              <a:endParaRPr lang="zh-CN" sz="2000" kern="12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  <a:cs typeface="+mn-cs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515258" y="1902817"/>
            <a:ext cx="2681840" cy="369332"/>
          </a:xfrm>
          <a:prstGeom prst="rect">
            <a:avLst/>
          </a:prstGeom>
          <a:solidFill>
            <a:srgbClr val="35A9E3"/>
          </a:solidFill>
        </p:spPr>
        <p:txBody>
          <a:bodyPr wrap="square">
            <a:sp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b="1" kern="1200" dirty="0">
                <a:latin typeface="黑体" panose="02010609060101010101" charset="-122"/>
                <a:ea typeface="黑体" panose="02010609060101010101" charset="-122"/>
              </a:rPr>
              <a:t>Support</a:t>
            </a:r>
            <a:r>
              <a:rPr lang="zh-CN" altLang="en-US" sz="2000" b="1" kern="1200" dirty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2000" b="1" kern="1200" dirty="0">
                <a:latin typeface="黑体" panose="02010609060101010101" charset="-122"/>
                <a:ea typeface="黑体" panose="02010609060101010101" charset="-122"/>
              </a:rPr>
              <a:t>&amp;</a:t>
            </a:r>
            <a:r>
              <a:rPr lang="zh-CN" altLang="en-US" sz="2000" b="1" dirty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2000" b="1" kern="1200" dirty="0">
                <a:latin typeface="黑体" panose="02010609060101010101" charset="-122"/>
                <a:ea typeface="黑体" panose="02010609060101010101" charset="-122"/>
              </a:rPr>
              <a:t>Services</a:t>
            </a:r>
            <a:endParaRPr lang="en-US" altLang="zh-CN" sz="2000" b="1" kern="12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128901" y="1705692"/>
            <a:ext cx="3155660" cy="4353334"/>
          </a:xfrm>
          <a:prstGeom prst="roundRect">
            <a:avLst>
              <a:gd name="adj" fmla="val 10000"/>
            </a:avLst>
          </a:prstGeom>
          <a:solidFill>
            <a:srgbClr val="35A9E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5" name="圆角矩形 4"/>
          <p:cNvSpPr txBox="1"/>
          <p:nvPr/>
        </p:nvSpPr>
        <p:spPr>
          <a:xfrm>
            <a:off x="4138387" y="2727172"/>
            <a:ext cx="3042059" cy="2285998"/>
          </a:xfrm>
          <a:prstGeom prst="rect">
            <a:avLst/>
          </a:prstGeom>
          <a:solidFill>
            <a:srgbClr val="35A9E3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zh-CN" sz="2000" kern="1200" dirty="0">
              <a:solidFill>
                <a:prstClr val="white"/>
              </a:solidFill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zh-CN" sz="2000" dirty="0">
              <a:solidFill>
                <a:prstClr val="white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lvl="0" algn="l"/>
            <a:r>
              <a:rPr lang="zh-CN" altLang="zh-CN" sz="20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</a:rPr>
              <a:t>开放核心</a:t>
            </a:r>
            <a:r>
              <a:rPr lang="zh-CN" altLang="en-US" sz="20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</a:rPr>
              <a:t>，</a:t>
            </a:r>
            <a:r>
              <a:rPr lang="zh-CN" altLang="zh-CN" sz="20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</a:rPr>
              <a:t>提供</a:t>
            </a:r>
            <a:r>
              <a:rPr lang="zh-CN" altLang="en-US" sz="20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</a:rPr>
              <a:t>差异化的</a:t>
            </a:r>
            <a:r>
              <a:rPr lang="zh-CN" altLang="zh-CN" sz="20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</a:rPr>
              <a:t>商业产品</a:t>
            </a:r>
            <a:r>
              <a:rPr lang="zh-CN" altLang="en-US" sz="20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r>
              <a:rPr lang="zh-CN" altLang="zh-CN" sz="20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</a:rPr>
              <a:t> 如 </a:t>
            </a:r>
            <a:r>
              <a:rPr lang="en-US" altLang="zh-CN" sz="20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</a:rPr>
              <a:t>MongoDB</a:t>
            </a:r>
            <a:r>
              <a:rPr lang="zh-CN" altLang="en-US" sz="20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</a:rPr>
              <a:t>、</a:t>
            </a:r>
            <a:r>
              <a:rPr lang="en-US" altLang="zh-CN" sz="20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</a:rPr>
              <a:t>Elastic</a:t>
            </a:r>
            <a:endParaRPr lang="zh-CN" altLang="zh-CN" sz="2000" dirty="0">
              <a:solidFill>
                <a:prstClr val="white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00053" y="1934259"/>
            <a:ext cx="2018071" cy="400110"/>
          </a:xfrm>
          <a:prstGeom prst="rect">
            <a:avLst/>
          </a:prstGeom>
          <a:solidFill>
            <a:srgbClr val="35A9E3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zh-CN" sz="2000" b="1" kern="1200" dirty="0">
                <a:latin typeface="黑体" panose="02010609060101010101" charset="-122"/>
                <a:ea typeface="黑体" panose="02010609060101010101" charset="-122"/>
              </a:rPr>
              <a:t>Open-Core</a:t>
            </a:r>
            <a:endParaRPr lang="zh-CN" altLang="en-US" sz="2000" b="1" dirty="0"/>
          </a:p>
        </p:txBody>
      </p:sp>
      <p:sp>
        <p:nvSpPr>
          <p:cNvPr id="18" name="圆角矩形 17"/>
          <p:cNvSpPr/>
          <p:nvPr/>
        </p:nvSpPr>
        <p:spPr>
          <a:xfrm>
            <a:off x="7979454" y="1648969"/>
            <a:ext cx="3155660" cy="4353334"/>
          </a:xfrm>
          <a:prstGeom prst="roundRect">
            <a:avLst>
              <a:gd name="adj" fmla="val 10000"/>
            </a:avLst>
          </a:prstGeom>
          <a:solidFill>
            <a:srgbClr val="35A9E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9" name="圆角矩形 4"/>
          <p:cNvSpPr txBox="1"/>
          <p:nvPr/>
        </p:nvSpPr>
        <p:spPr>
          <a:xfrm>
            <a:off x="7998425" y="2682637"/>
            <a:ext cx="3155659" cy="2285998"/>
          </a:xfrm>
          <a:prstGeom prst="rect">
            <a:avLst/>
          </a:prstGeom>
          <a:solidFill>
            <a:srgbClr val="35A9E3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zh-CN" sz="2000" kern="1200" dirty="0">
              <a:solidFill>
                <a:prstClr val="white"/>
              </a:solidFill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zh-CN" sz="2000" dirty="0">
              <a:solidFill>
                <a:prstClr val="white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000" kern="1200" dirty="0">
                <a:latin typeface="黑体" panose="02010609060101010101" charset="-122"/>
                <a:ea typeface="黑体" panose="02010609060101010101" charset="-122"/>
              </a:rPr>
              <a:t>Hosting</a:t>
            </a:r>
            <a:r>
              <a:rPr lang="zh-CN" altLang="en-US" sz="2000" kern="1200" dirty="0">
                <a:latin typeface="黑体" panose="02010609060101010101" charset="-122"/>
                <a:ea typeface="黑体" panose="02010609060101010101" charset="-122"/>
              </a:rPr>
              <a:t>，</a:t>
            </a:r>
            <a:r>
              <a:rPr lang="en-US" altLang="zh-CN" sz="2000" kern="12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SaaS</a:t>
            </a:r>
            <a:r>
              <a:rPr lang="zh-CN" altLang="zh-CN" sz="2000" kern="12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 </a:t>
            </a:r>
            <a:r>
              <a:rPr lang="en-US" altLang="zh-CN" sz="2000" kern="12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Service</a:t>
            </a:r>
            <a:r>
              <a:rPr lang="zh-CN" altLang="en-US" sz="2000" kern="12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。</a:t>
            </a:r>
            <a:r>
              <a:rPr lang="zh-CN" altLang="zh-CN" sz="2000" kern="12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如</a:t>
            </a:r>
            <a:r>
              <a:rPr lang="zh-CN" altLang="en-US" sz="2000" kern="12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 </a:t>
            </a:r>
            <a:r>
              <a:rPr lang="en-US" altLang="zh-CN" sz="2000" kern="1200" dirty="0" err="1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DataBricks</a:t>
            </a:r>
            <a:r>
              <a:rPr lang="en-US" altLang="zh-CN" sz="2000" kern="12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 </a:t>
            </a:r>
            <a:r>
              <a:rPr lang="zh-CN" altLang="zh-CN" sz="2000" kern="120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等</a:t>
            </a:r>
            <a:endParaRPr lang="zh-CN" altLang="zh-CN" sz="2000" kern="1200" dirty="0">
              <a:solidFill>
                <a:prstClr val="white"/>
              </a:solidFill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972420" y="1902817"/>
            <a:ext cx="2018071" cy="400110"/>
          </a:xfrm>
          <a:prstGeom prst="rect">
            <a:avLst/>
          </a:prstGeom>
          <a:solidFill>
            <a:srgbClr val="35A9E3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zh-CN" sz="2000" b="1" kern="1200" dirty="0">
                <a:latin typeface="黑体" panose="02010609060101010101" charset="-122"/>
                <a:ea typeface="黑体" panose="02010609060101010101" charset="-122"/>
              </a:rPr>
              <a:t>SAAS</a:t>
            </a:r>
            <a:endParaRPr lang="zh-CN" altLang="en-US" sz="2000" b="1" dirty="0"/>
          </a:p>
        </p:txBody>
      </p:sp>
      <p:cxnSp>
        <p:nvCxnSpPr>
          <p:cNvPr id="22" name="直线连接符 21"/>
          <p:cNvCxnSpPr/>
          <p:nvPr/>
        </p:nvCxnSpPr>
        <p:spPr>
          <a:xfrm>
            <a:off x="278349" y="2561298"/>
            <a:ext cx="31746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直线连接符 22"/>
          <p:cNvCxnSpPr/>
          <p:nvPr/>
        </p:nvCxnSpPr>
        <p:spPr>
          <a:xfrm>
            <a:off x="4109931" y="2561293"/>
            <a:ext cx="31746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>
            <a:off x="7998425" y="2561293"/>
            <a:ext cx="31746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4988" y="91522"/>
            <a:ext cx="8616696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 b="1" i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dirty="0"/>
              <a:t>我们采用的开源商业化打法</a:t>
            </a:r>
            <a:endParaRPr lang="zh-CN" altLang="en-US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-342078" y="1827185"/>
            <a:ext cx="12192000" cy="306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原则</a:t>
            </a:r>
            <a:r>
              <a:rPr lang="en-US" altLang="zh-CN" sz="4400" dirty="0"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1</a:t>
            </a:r>
            <a:r>
              <a:rPr lang="zh-CN" altLang="en-US" sz="4400" dirty="0"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：开源项目定位要清晰，</a:t>
            </a:r>
            <a:br>
              <a:rPr lang="en-US" altLang="zh-CN" sz="4400" dirty="0"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</a:br>
            <a:r>
              <a:rPr lang="en-US" altLang="zh-CN" sz="4400" dirty="0"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       </a:t>
            </a:r>
            <a:r>
              <a:rPr lang="zh-CN" altLang="en-US" sz="4400" dirty="0"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商业功能痛点要明确</a:t>
            </a:r>
            <a:endParaRPr lang="en-US" altLang="zh-CN" sz="4400" dirty="0">
              <a:latin typeface="微软雅黑" panose="020B0503020204020204" charset="-122"/>
              <a:ea typeface="微软雅黑" panose="020B0503020204020204" charset="-122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ts val="5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4400" dirty="0">
              <a:latin typeface="微软雅黑" panose="020B0503020204020204" charset="-122"/>
              <a:ea typeface="微软雅黑" panose="020B0503020204020204" charset="-122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ts val="5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dirty="0"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——</a:t>
            </a:r>
            <a:r>
              <a:rPr lang="zh-CN" altLang="en-US" sz="4400" dirty="0"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开源矩阵 </a:t>
            </a:r>
            <a:r>
              <a:rPr lang="en-US" altLang="zh-CN" sz="4400" dirty="0"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+</a:t>
            </a:r>
            <a:r>
              <a:rPr lang="zh-CN" altLang="en-US" sz="4400" dirty="0"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 </a:t>
            </a:r>
            <a:r>
              <a:rPr lang="en-US" altLang="zh-CN" sz="4400" dirty="0" err="1">
                <a:latin typeface="微软雅黑" panose="020B0503020204020204" charset="-122"/>
                <a:ea typeface="微软雅黑" panose="020B0503020204020204" charset="-122"/>
                <a:sym typeface="Arial" panose="020B0604020202020204"/>
              </a:rPr>
              <a:t>OpenCore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关于我</a:t>
            </a:r>
            <a:endParaRPr lang="zh-CN" altLang="en-US" sz="48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06026" y="1793720"/>
            <a:ext cx="8185974" cy="3958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  <a:sym typeface="+mn-ea"/>
              </a:rPr>
              <a:t>白鲸开源联合创始人</a:t>
            </a:r>
            <a:endParaRPr lang="en-US" altLang="zh-CN" sz="2800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" panose="020B0400000000000000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  <a:sym typeface="+mn-ea"/>
              </a:rPr>
              <a:t>Apache</a:t>
            </a:r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  <a:sym typeface="+mn-ea"/>
              </a:rPr>
              <a:t> 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  <a:sym typeface="+mn-ea"/>
              </a:rPr>
              <a:t>Foundation</a:t>
            </a:r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  <a:sym typeface="+mn-ea"/>
              </a:rPr>
              <a:t> 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  <a:sym typeface="+mn-ea"/>
              </a:rPr>
              <a:t>Member</a:t>
            </a:r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  <a:sym typeface="+mn-ea"/>
              </a:rPr>
              <a:t> </a:t>
            </a:r>
            <a:endParaRPr lang="en-US" altLang="zh-CN" sz="2800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" panose="020B0400000000000000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  <a:sym typeface="+mn-ea"/>
              </a:rPr>
              <a:t>Apache</a:t>
            </a:r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  <a:sym typeface="+mn-ea"/>
              </a:rPr>
              <a:t> 孵化器导师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" panose="020B0400000000000000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  <a:sym typeface="+mn-ea"/>
              </a:rPr>
              <a:t>Apache</a:t>
            </a:r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  <a:sym typeface="+mn-ea"/>
              </a:rPr>
              <a:t> 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  <a:sym typeface="+mn-ea"/>
              </a:rPr>
              <a:t>DolphinScheduler</a:t>
            </a:r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  <a:sym typeface="+mn-ea"/>
              </a:rPr>
              <a:t> 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  <a:sym typeface="+mn-ea"/>
              </a:rPr>
              <a:t>PMC</a:t>
            </a:r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  <a:sym typeface="+mn-ea"/>
              </a:rPr>
              <a:t> 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  <a:sym typeface="+mn-ea"/>
              </a:rPr>
              <a:t>Chair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" panose="020B0400000000000000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  <a:sym typeface="+mn-ea"/>
              </a:rPr>
              <a:t>Apache</a:t>
            </a:r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  <a:sym typeface="+mn-ea"/>
              </a:rPr>
              <a:t> </a:t>
            </a: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  <a:sym typeface="+mn-ea"/>
              </a:rPr>
              <a:t>SeaTunnel</a:t>
            </a:r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  <a:sym typeface="+mn-ea"/>
              </a:rPr>
              <a:t> 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  <a:sym typeface="+mn-ea"/>
              </a:rPr>
              <a:t>PMC</a:t>
            </a:r>
            <a:endParaRPr lang="en-US" altLang="zh-CN" sz="2800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" panose="020B0400000000000000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</a:rPr>
              <a:t>ApacheCon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</a:rPr>
              <a:t> Asia Bigdata Track</a:t>
            </a:r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</a:rPr>
              <a:t> 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</a:rPr>
              <a:t>Chair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" panose="020B0400000000000000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</a:rPr>
              <a:t>Apache</a:t>
            </a:r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</a:rPr>
              <a:t> </a:t>
            </a: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</a:rPr>
              <a:t>HugeGraph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</a:rPr>
              <a:t>/</a:t>
            </a: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</a:rPr>
              <a:t>Linkis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</a:rPr>
              <a:t>/</a:t>
            </a:r>
            <a:r>
              <a:rPr lang="en-US" altLang="zh-CN" sz="2800" dirty="0" err="1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</a:rPr>
              <a:t>DevLake</a:t>
            </a:r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" panose="020B0400000000000000" charset="-122"/>
              </a:rPr>
              <a:t> 等孵化导师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" panose="020B0400000000000000" charset="-122"/>
              <a:sym typeface="+mn-ea"/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670" y="1793720"/>
            <a:ext cx="2888321" cy="425012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8097"/>
            <a:ext cx="11762216" cy="5894262"/>
            <a:chOff x="-98682" y="963739"/>
            <a:chExt cx="11762216" cy="5894262"/>
          </a:xfrm>
        </p:grpSpPr>
        <p:sp>
          <p:nvSpPr>
            <p:cNvPr id="4" name="椭圆 3"/>
            <p:cNvSpPr/>
            <p:nvPr/>
          </p:nvSpPr>
          <p:spPr>
            <a:xfrm>
              <a:off x="3190533" y="3488206"/>
              <a:ext cx="2322180" cy="1310693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Dolphin</a:t>
              </a:r>
              <a:br>
                <a:rPr lang="en-US" altLang="zh-CN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</a:br>
              <a:r>
                <a:rPr lang="en-US" altLang="zh-CN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Scheduler</a:t>
              </a:r>
              <a:endPara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5571920" y="3488206"/>
              <a:ext cx="2322180" cy="1310693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SeaTunnel</a:t>
              </a:r>
              <a:endPara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683994" y="2808984"/>
              <a:ext cx="5775852" cy="2453750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795666" y="2953710"/>
              <a:ext cx="1664339" cy="447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Open Core</a:t>
              </a:r>
              <a:endPara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230162" y="1800019"/>
              <a:ext cx="8795345" cy="4094243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0543" y="2022041"/>
              <a:ext cx="1664339" cy="447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Open Source User</a:t>
              </a:r>
              <a:endPara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302528" y="3350881"/>
              <a:ext cx="1664339" cy="447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互联网用户</a:t>
              </a:r>
              <a:endPara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8433533" y="3653488"/>
              <a:ext cx="1664339" cy="447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行业用户</a:t>
              </a:r>
              <a:endPara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795666" y="5349898"/>
              <a:ext cx="1664339" cy="447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集成商</a:t>
              </a:r>
              <a:endPara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24988" y="963739"/>
              <a:ext cx="11538546" cy="5894262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650939" y="1158213"/>
              <a:ext cx="1980104" cy="447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商业客户</a:t>
              </a:r>
              <a:r>
                <a:rPr lang="en-US" altLang="zh-CN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&amp;</a:t>
              </a:r>
              <a:r>
                <a:rPr lang="zh-CN" altLang="en-US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生态</a:t>
              </a:r>
              <a:endPara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9805135" y="3558100"/>
              <a:ext cx="1664339" cy="447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证券</a:t>
              </a:r>
              <a:br>
                <a:rPr lang="en-US" altLang="zh-CN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</a:br>
              <a:r>
                <a:rPr lang="zh-CN" altLang="en-US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银行</a:t>
              </a:r>
              <a:endPara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保险</a:t>
              </a:r>
              <a:br>
                <a:rPr lang="en-US" altLang="zh-CN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</a:br>
              <a:r>
                <a:rPr lang="zh-CN" altLang="en-US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制造</a:t>
              </a:r>
              <a:br>
                <a:rPr lang="en-US" altLang="zh-CN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</a:br>
              <a:r>
                <a:rPr lang="en-US" altLang="zh-CN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…</a:t>
              </a:r>
              <a:endPara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-98682" y="3939223"/>
              <a:ext cx="1664339" cy="447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（跨云</a:t>
              </a:r>
              <a:r>
                <a:rPr lang="en-US" altLang="zh-CN" sz="14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Hosting</a:t>
              </a:r>
              <a:br>
                <a:rPr lang="en-US" altLang="zh-CN" sz="14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</a:br>
              <a:r>
                <a:rPr lang="zh-CN" altLang="en-US" sz="14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云优化接口）</a:t>
              </a:r>
              <a:endParaRPr lang="zh-CN" altLang="en-US" sz="1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9742634" y="4678487"/>
              <a:ext cx="1664339" cy="447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（</a:t>
              </a:r>
              <a:r>
                <a:rPr lang="en-US" altLang="zh-CN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All in 1+</a:t>
              </a:r>
              <a:br>
                <a:rPr lang="en-US" altLang="zh-CN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</a:br>
              <a:r>
                <a:rPr lang="zh-CN" altLang="en-US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商业版特殊</a:t>
              </a:r>
              <a:br>
                <a:rPr lang="en-US" altLang="zh-CN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</a:br>
              <a:r>
                <a:rPr lang="zh-CN" altLang="en-US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功能）</a:t>
              </a:r>
              <a:endPara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-62498" y="3419528"/>
              <a:ext cx="1664339" cy="447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互联网客户</a:t>
              </a:r>
              <a:endParaRPr lang="zh-CN" altLang="en-US" sz="16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4868027" y="6182891"/>
              <a:ext cx="1664339" cy="447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深度合作</a:t>
              </a:r>
              <a:endParaRPr lang="en-US" altLang="zh-CN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产品整合</a:t>
              </a:r>
              <a:endPara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4988" y="91522"/>
            <a:ext cx="8616696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 b="1" i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dirty="0"/>
              <a:t>我们采用的开源商业化打法</a:t>
            </a:r>
            <a:endParaRPr lang="zh-CN" altLang="en-US" dirty="0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-249980" y="2491605"/>
            <a:ext cx="12192000" cy="2307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latin typeface="黑体" panose="02010609060101010101" charset="-122"/>
                <a:ea typeface="黑体" panose="02010609060101010101" charset="-122"/>
                <a:sym typeface="Arial" panose="020B0604020202020204"/>
              </a:rPr>
              <a:t>原则</a:t>
            </a:r>
            <a:r>
              <a:rPr lang="en-US" altLang="zh-CN" sz="4400" dirty="0">
                <a:latin typeface="黑体" panose="02010609060101010101" charset="-122"/>
                <a:ea typeface="黑体" panose="02010609060101010101" charset="-122"/>
                <a:sym typeface="Arial" panose="020B0604020202020204"/>
              </a:rPr>
              <a:t>2</a:t>
            </a:r>
            <a:r>
              <a:rPr lang="zh-CN" altLang="en-US" sz="4400" dirty="0">
                <a:latin typeface="黑体" panose="02010609060101010101" charset="-122"/>
                <a:ea typeface="黑体" panose="02010609060101010101" charset="-122"/>
                <a:sym typeface="Arial" panose="020B0604020202020204"/>
              </a:rPr>
              <a:t>：开源商业软件要重视“行业属性”</a:t>
            </a:r>
            <a:endParaRPr lang="en-US" altLang="zh-CN" sz="4400" dirty="0">
              <a:latin typeface="黑体" panose="02010609060101010101" charset="-122"/>
              <a:ea typeface="黑体" panose="02010609060101010101" charset="-122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ts val="5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sym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ts val="5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dirty="0">
                <a:latin typeface="黑体" panose="02010609060101010101" charset="-122"/>
                <a:ea typeface="黑体" panose="02010609060101010101" charset="-122"/>
                <a:sym typeface="Arial" panose="020B0604020202020204"/>
              </a:rPr>
              <a:t>——</a:t>
            </a:r>
            <a:r>
              <a:rPr lang="zh-CN" altLang="en-US" sz="4400" dirty="0">
                <a:latin typeface="黑体" panose="02010609060101010101" charset="-122"/>
                <a:ea typeface="黑体" panose="02010609060101010101" charset="-122"/>
                <a:sym typeface="Arial" panose="020B0604020202020204"/>
              </a:rPr>
              <a:t>分行业洞察痛点，口碑营销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56498" y="1478709"/>
            <a:ext cx="11630023" cy="34778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软件本身功能是通用的，但是应用的场景是分行业的：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日历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+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调度定时定义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+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调度偏移量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——</a:t>
            </a:r>
            <a:r>
              <a:rPr lang="zh-CN" altLang="en-US" sz="2000" b="1" dirty="0">
                <a:solidFill>
                  <a:srgbClr val="00B0F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证券行业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调度启动时间配置复杂的场景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日历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+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业务日期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+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变量传递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——</a:t>
            </a:r>
            <a:r>
              <a:rPr lang="zh-CN" altLang="en-US" sz="2000" dirty="0">
                <a:solidFill>
                  <a:srgbClr val="00B0F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银行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结算业务日期与调度日期不同的场景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自动批量建表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+DDL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变更监测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——</a:t>
            </a:r>
            <a:r>
              <a:rPr lang="zh-CN" altLang="en-US" sz="2000" dirty="0">
                <a:solidFill>
                  <a:srgbClr val="00B0F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互联网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跨云数据同步（</a:t>
            </a:r>
            <a:r>
              <a:rPr lang="en-US" altLang="zh-CN" sz="2000" dirty="0" err="1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PolarDB</a:t>
            </a:r>
            <a:r>
              <a:rPr lang="en-US" altLang="zh-CN" sz="2000" dirty="0" err="1">
                <a:latin typeface="黑体" panose="02010609060101010101" charset="-122"/>
                <a:ea typeface="黑体" panose="02010609060101010101" charset="-122"/>
                <a:cs typeface="+mn-ea"/>
                <a:sym typeface="Wingdings" panose="05000000000000000000" pitchFamily="2" charset="2"/>
              </a:rPr>
              <a:t>Redshift,MangoDBRedshift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）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信创兼容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——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中国市场，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CDC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支持中国市场国产数据库、部署环境全面兼容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多云适配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——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海外，</a:t>
            </a:r>
            <a:r>
              <a:rPr lang="zh-CN" altLang="en-US" sz="2000" dirty="0">
                <a:solidFill>
                  <a:srgbClr val="00B0F0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出海多云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的“</a:t>
            </a:r>
            <a:r>
              <a:rPr lang="en-US" altLang="zh-CN" sz="2000" dirty="0" err="1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DataWorks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”，性价比极高的</a:t>
            </a:r>
            <a:r>
              <a:rPr lang="en-US" altLang="zh-CN" sz="2000" dirty="0" err="1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FiveTran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，更实时稳定的</a:t>
            </a:r>
            <a:r>
              <a:rPr lang="en-US" altLang="zh-CN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DMS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6499" y="5254712"/>
            <a:ext cx="10264786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软件渠道，销售策略是分行业的，行业头部客户的影响力是分行业的（券商行业、保险、出海等）。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83303" y="126649"/>
            <a:ext cx="12025394" cy="442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 i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软件 </a:t>
            </a:r>
            <a:r>
              <a:rPr lang="en-US" altLang="zh-CN" dirty="0">
                <a:sym typeface="Arial" panose="020B0604020202020204" pitchFamily="34" charset="0"/>
              </a:rPr>
              <a:t>+</a:t>
            </a:r>
            <a:r>
              <a:rPr lang="zh-CN" altLang="en-US" dirty="0">
                <a:sym typeface="Arial" panose="020B0604020202020204" pitchFamily="34" charset="0"/>
              </a:rPr>
              <a:t> 场景使用方法 </a:t>
            </a:r>
            <a:r>
              <a:rPr lang="en-US" altLang="zh-CN" dirty="0">
                <a:sym typeface="Arial" panose="020B0604020202020204" pitchFamily="34" charset="0"/>
              </a:rPr>
              <a:t>=</a:t>
            </a:r>
            <a:r>
              <a:rPr lang="zh-CN" altLang="en-US" dirty="0">
                <a:sym typeface="Arial" panose="020B0604020202020204" pitchFamily="34" charset="0"/>
              </a:rPr>
              <a:t> 轻量级行业解决方案</a:t>
            </a:r>
            <a:endParaRPr lang="zh-CN" altLang="en-US" dirty="0"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8616696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 b="1" i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dirty="0"/>
              <a:t>我们采用的开源商业化打法</a:t>
            </a:r>
            <a:endParaRPr lang="zh-CN" altLang="en-US" dirty="0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-249980" y="2491605"/>
            <a:ext cx="12192000" cy="2307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latin typeface="黑体" panose="02010609060101010101" charset="-122"/>
                <a:ea typeface="黑体" panose="02010609060101010101" charset="-122"/>
                <a:sym typeface="Arial" panose="020B0604020202020204"/>
              </a:rPr>
              <a:t>原则</a:t>
            </a:r>
            <a:r>
              <a:rPr lang="en-US" altLang="zh-CN" sz="4400" dirty="0">
                <a:latin typeface="黑体" panose="02010609060101010101" charset="-122"/>
                <a:ea typeface="黑体" panose="02010609060101010101" charset="-122"/>
                <a:sym typeface="Arial" panose="020B0604020202020204"/>
              </a:rPr>
              <a:t>3</a:t>
            </a:r>
            <a:r>
              <a:rPr lang="zh-CN" altLang="en-US" sz="4400" dirty="0">
                <a:latin typeface="黑体" panose="02010609060101010101" charset="-122"/>
                <a:ea typeface="黑体" panose="02010609060101010101" charset="-122"/>
                <a:sym typeface="Arial" panose="020B0604020202020204"/>
              </a:rPr>
              <a:t>：不忘初心，牢记使命</a:t>
            </a:r>
            <a:br>
              <a:rPr lang="en-US" altLang="zh-CN" sz="4400" dirty="0">
                <a:latin typeface="黑体" panose="02010609060101010101" charset="-122"/>
                <a:ea typeface="黑体" panose="02010609060101010101" charset="-122"/>
                <a:sym typeface="Arial" panose="020B0604020202020204"/>
              </a:rPr>
            </a:br>
            <a:br>
              <a:rPr lang="en-US" altLang="zh-CN" sz="4400" dirty="0">
                <a:latin typeface="黑体" panose="02010609060101010101" charset="-122"/>
                <a:ea typeface="黑体" panose="02010609060101010101" charset="-122"/>
                <a:sym typeface="Arial" panose="020B0604020202020204"/>
              </a:rPr>
            </a:br>
            <a:r>
              <a:rPr lang="en-US" altLang="zh-CN" sz="4400" dirty="0">
                <a:latin typeface="黑体" panose="02010609060101010101" charset="-122"/>
                <a:ea typeface="黑体" panose="02010609060101010101" charset="-122"/>
                <a:sym typeface="Arial" panose="020B0604020202020204"/>
              </a:rPr>
              <a:t>——</a:t>
            </a:r>
            <a:r>
              <a:rPr lang="zh-CN" altLang="en-US" sz="4400" dirty="0">
                <a:latin typeface="黑体" panose="02010609060101010101" charset="-122"/>
                <a:ea typeface="黑体" panose="02010609060101010101" charset="-122"/>
                <a:sym typeface="Arial" panose="020B0604020202020204"/>
              </a:rPr>
              <a:t>不断升级开源版，商业版才有机会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4922" y="6093964"/>
            <a:ext cx="4926761" cy="482600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206657" y="1086062"/>
            <a:ext cx="11421443" cy="5771938"/>
            <a:chOff x="264409" y="743597"/>
            <a:chExt cx="11421443" cy="5771938"/>
          </a:xfrm>
        </p:grpSpPr>
        <p:sp>
          <p:nvSpPr>
            <p:cNvPr id="54" name="任意多边形: 形状 1"/>
            <p:cNvSpPr/>
            <p:nvPr/>
          </p:nvSpPr>
          <p:spPr>
            <a:xfrm>
              <a:off x="699988" y="1227196"/>
              <a:ext cx="10392623" cy="4464795"/>
            </a:xfrm>
            <a:custGeom>
              <a:avLst/>
              <a:gdLst>
                <a:gd name="connsiteX0" fmla="*/ 0 w 10392623"/>
                <a:gd name="connsiteY0" fmla="*/ 4464795 h 4464795"/>
                <a:gd name="connsiteX1" fmla="*/ 1262713 w 10392623"/>
                <a:gd name="connsiteY1" fmla="*/ 4100207 h 4464795"/>
                <a:gd name="connsiteX2" fmla="*/ 1825981 w 10392623"/>
                <a:gd name="connsiteY2" fmla="*/ 3488822 h 4464795"/>
                <a:gd name="connsiteX3" fmla="*/ 2215938 w 10392623"/>
                <a:gd name="connsiteY3" fmla="*/ 3814146 h 4464795"/>
                <a:gd name="connsiteX4" fmla="*/ 3243439 w 10392623"/>
                <a:gd name="connsiteY4" fmla="*/ 2955963 h 4464795"/>
                <a:gd name="connsiteX5" fmla="*/ 3676722 w 10392623"/>
                <a:gd name="connsiteY5" fmla="*/ 3197152 h 4464795"/>
                <a:gd name="connsiteX6" fmla="*/ 4772312 w 10392623"/>
                <a:gd name="connsiteY6" fmla="*/ 2372623 h 4464795"/>
                <a:gd name="connsiteX7" fmla="*/ 5236544 w 10392623"/>
                <a:gd name="connsiteY7" fmla="*/ 2810128 h 4464795"/>
                <a:gd name="connsiteX8" fmla="*/ 6870526 w 10392623"/>
                <a:gd name="connsiteY8" fmla="*/ 1720390 h 4464795"/>
                <a:gd name="connsiteX9" fmla="*/ 7433913 w 10392623"/>
                <a:gd name="connsiteY9" fmla="*/ 1766847 h 4464795"/>
                <a:gd name="connsiteX10" fmla="*/ 8579020 w 10392623"/>
                <a:gd name="connsiteY10" fmla="*/ 785265 h 4464795"/>
                <a:gd name="connsiteX11" fmla="*/ 9018494 w 10392623"/>
                <a:gd name="connsiteY11" fmla="*/ 1065717 h 4464795"/>
                <a:gd name="connsiteX12" fmla="*/ 10392623 w 10392623"/>
                <a:gd name="connsiteY12" fmla="*/ 0 h 4464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92623" h="4464795" extrusionOk="0">
                  <a:moveTo>
                    <a:pt x="0" y="4464795"/>
                  </a:moveTo>
                  <a:cubicBezTo>
                    <a:pt x="634352" y="4259840"/>
                    <a:pt x="905083" y="4391408"/>
                    <a:pt x="1262713" y="4100207"/>
                  </a:cubicBezTo>
                  <a:cubicBezTo>
                    <a:pt x="1538143" y="3895410"/>
                    <a:pt x="1715424" y="3542232"/>
                    <a:pt x="1825981" y="3488822"/>
                  </a:cubicBezTo>
                  <a:cubicBezTo>
                    <a:pt x="1992838" y="3514864"/>
                    <a:pt x="2017205" y="3895583"/>
                    <a:pt x="2215938" y="3814146"/>
                  </a:cubicBezTo>
                  <a:cubicBezTo>
                    <a:pt x="2493985" y="3643886"/>
                    <a:pt x="3022684" y="3117354"/>
                    <a:pt x="3243439" y="2955963"/>
                  </a:cubicBezTo>
                  <a:cubicBezTo>
                    <a:pt x="3442773" y="2840047"/>
                    <a:pt x="3462451" y="3217741"/>
                    <a:pt x="3676722" y="3197152"/>
                  </a:cubicBezTo>
                  <a:cubicBezTo>
                    <a:pt x="3959020" y="3226207"/>
                    <a:pt x="4448076" y="2446341"/>
                    <a:pt x="4772312" y="2372623"/>
                  </a:cubicBezTo>
                  <a:cubicBezTo>
                    <a:pt x="5168333" y="2280482"/>
                    <a:pt x="5027636" y="2880299"/>
                    <a:pt x="5236544" y="2810128"/>
                  </a:cubicBezTo>
                  <a:cubicBezTo>
                    <a:pt x="5555978" y="2769404"/>
                    <a:pt x="6440904" y="1907799"/>
                    <a:pt x="6870526" y="1720390"/>
                  </a:cubicBezTo>
                  <a:cubicBezTo>
                    <a:pt x="7278835" y="1509016"/>
                    <a:pt x="7145922" y="1910652"/>
                    <a:pt x="7433913" y="1766847"/>
                  </a:cubicBezTo>
                  <a:cubicBezTo>
                    <a:pt x="7659417" y="1680415"/>
                    <a:pt x="8211550" y="935135"/>
                    <a:pt x="8579020" y="785265"/>
                  </a:cubicBezTo>
                  <a:cubicBezTo>
                    <a:pt x="8725059" y="661847"/>
                    <a:pt x="8622242" y="1235316"/>
                    <a:pt x="9018494" y="1065717"/>
                  </a:cubicBezTo>
                  <a:cubicBezTo>
                    <a:pt x="9310380" y="1028590"/>
                    <a:pt x="10259349" y="255694"/>
                    <a:pt x="10392623" y="0"/>
                  </a:cubicBezTo>
                </a:path>
              </a:pathLst>
            </a:cu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5" name="任意多边形: 形状 2"/>
            <p:cNvSpPr/>
            <p:nvPr/>
          </p:nvSpPr>
          <p:spPr>
            <a:xfrm>
              <a:off x="699989" y="1008994"/>
              <a:ext cx="10260198" cy="4682998"/>
            </a:xfrm>
            <a:custGeom>
              <a:avLst/>
              <a:gdLst>
                <a:gd name="connsiteX0" fmla="*/ 0 w 10260198"/>
                <a:gd name="connsiteY0" fmla="*/ 4682998 h 4682998"/>
                <a:gd name="connsiteX1" fmla="*/ 3737199 w 10260198"/>
                <a:gd name="connsiteY1" fmla="*/ 3135227 h 4682998"/>
                <a:gd name="connsiteX2" fmla="*/ 10260198 w 10260198"/>
                <a:gd name="connsiteY2" fmla="*/ 0 h 468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60198" h="4682998" extrusionOk="0">
                  <a:moveTo>
                    <a:pt x="0" y="4682998"/>
                  </a:moveTo>
                  <a:cubicBezTo>
                    <a:pt x="1244551" y="4403737"/>
                    <a:pt x="1880300" y="3728116"/>
                    <a:pt x="3737199" y="3135227"/>
                  </a:cubicBezTo>
                  <a:cubicBezTo>
                    <a:pt x="5376509" y="2525786"/>
                    <a:pt x="8129331" y="1069601"/>
                    <a:pt x="10260198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6" name="直接箭头连接符 3"/>
            <p:cNvCxnSpPr/>
            <p:nvPr/>
          </p:nvCxnSpPr>
          <p:spPr>
            <a:xfrm flipV="1">
              <a:off x="699988" y="5566165"/>
              <a:ext cx="10613344" cy="12927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4"/>
            <p:cNvCxnSpPr/>
            <p:nvPr/>
          </p:nvCxnSpPr>
          <p:spPr>
            <a:xfrm flipV="1">
              <a:off x="687377" y="743597"/>
              <a:ext cx="0" cy="498243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文本框 57"/>
            <p:cNvSpPr txBox="1"/>
            <p:nvPr/>
          </p:nvSpPr>
          <p:spPr>
            <a:xfrm>
              <a:off x="264409" y="1537375"/>
              <a:ext cx="351347" cy="224676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cs typeface="+mn-ea"/>
                  <a:sym typeface="+mn-lt"/>
                </a:rPr>
                <a:t>用</a:t>
              </a:r>
              <a:endParaRPr lang="en-US" altLang="zh-CN" sz="2000" dirty="0">
                <a:cs typeface="+mn-ea"/>
                <a:sym typeface="+mn-lt"/>
              </a:endParaRPr>
            </a:p>
            <a:p>
              <a:endParaRPr lang="en-US" altLang="zh-CN" sz="2000" dirty="0">
                <a:cs typeface="+mn-ea"/>
                <a:sym typeface="+mn-lt"/>
              </a:endParaRPr>
            </a:p>
            <a:p>
              <a:r>
                <a:rPr lang="zh-CN" altLang="en-US" sz="2000" dirty="0">
                  <a:cs typeface="+mn-ea"/>
                  <a:sym typeface="+mn-lt"/>
                </a:rPr>
                <a:t>户</a:t>
              </a:r>
              <a:endParaRPr lang="en-US" altLang="zh-CN" sz="2000" dirty="0">
                <a:cs typeface="+mn-ea"/>
                <a:sym typeface="+mn-lt"/>
              </a:endParaRPr>
            </a:p>
            <a:p>
              <a:endParaRPr lang="en-US" altLang="zh-CN" sz="2000" dirty="0">
                <a:cs typeface="+mn-ea"/>
                <a:sym typeface="+mn-lt"/>
              </a:endParaRPr>
            </a:p>
            <a:p>
              <a:r>
                <a:rPr lang="zh-CN" altLang="en-US" sz="2000" dirty="0">
                  <a:cs typeface="+mn-ea"/>
                  <a:sym typeface="+mn-lt"/>
                </a:rPr>
                <a:t>体</a:t>
              </a:r>
              <a:endParaRPr lang="en-US" altLang="zh-CN" sz="2000" dirty="0">
                <a:cs typeface="+mn-ea"/>
                <a:sym typeface="+mn-lt"/>
              </a:endParaRPr>
            </a:p>
            <a:p>
              <a:endParaRPr lang="en-US" altLang="zh-CN" sz="2000" dirty="0">
                <a:cs typeface="+mn-ea"/>
                <a:sym typeface="+mn-lt"/>
              </a:endParaRPr>
            </a:p>
            <a:p>
              <a:r>
                <a:rPr lang="zh-CN" altLang="en-US" sz="2000" dirty="0">
                  <a:cs typeface="+mn-ea"/>
                  <a:sym typeface="+mn-lt"/>
                </a:rPr>
                <a:t>验</a:t>
              </a:r>
              <a:endParaRPr lang="en-US" altLang="zh-CN" sz="2000" dirty="0">
                <a:cs typeface="+mn-ea"/>
                <a:sym typeface="+mn-lt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0266504" y="5630803"/>
              <a:ext cx="1419348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cs typeface="+mn-ea"/>
                  <a:sym typeface="+mn-lt"/>
                </a:rPr>
                <a:t>时间</a:t>
              </a:r>
              <a:endParaRPr lang="en-US" altLang="zh-CN" sz="2000" dirty="0">
                <a:cs typeface="+mn-ea"/>
                <a:sym typeface="+mn-lt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3632375" y="6115425"/>
              <a:ext cx="2181948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cs typeface="+mn-ea"/>
                  <a:sym typeface="+mn-lt"/>
                </a:rPr>
                <a:t>开源版本迭代</a:t>
              </a:r>
              <a:endParaRPr lang="en-US" altLang="zh-CN" sz="2000" dirty="0">
                <a:cs typeface="+mn-ea"/>
                <a:sym typeface="+mn-lt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8172844" y="6115425"/>
              <a:ext cx="2181948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cs typeface="+mn-ea"/>
                  <a:sym typeface="+mn-lt"/>
                </a:rPr>
                <a:t>商业版本迭代</a:t>
              </a:r>
              <a:endParaRPr lang="en-US" altLang="zh-CN" sz="2000" dirty="0">
                <a:cs typeface="+mn-ea"/>
                <a:sym typeface="+mn-lt"/>
              </a:endParaRPr>
            </a:p>
          </p:txBody>
        </p:sp>
        <p:cxnSp>
          <p:nvCxnSpPr>
            <p:cNvPr id="62" name="直接连接符 9"/>
            <p:cNvCxnSpPr/>
            <p:nvPr/>
          </p:nvCxnSpPr>
          <p:spPr>
            <a:xfrm>
              <a:off x="2207172" y="6315480"/>
              <a:ext cx="1261242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10"/>
            <p:cNvCxnSpPr/>
            <p:nvPr/>
          </p:nvCxnSpPr>
          <p:spPr>
            <a:xfrm>
              <a:off x="6911602" y="6315480"/>
              <a:ext cx="1261242" cy="0"/>
            </a:xfrm>
            <a:prstGeom prst="line">
              <a:avLst/>
            </a:prstGeom>
            <a:ln w="38100">
              <a:solidFill>
                <a:srgbClr val="D942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本框 63"/>
            <p:cNvSpPr txBox="1"/>
            <p:nvPr/>
          </p:nvSpPr>
          <p:spPr>
            <a:xfrm>
              <a:off x="2907162" y="4983482"/>
              <a:ext cx="927012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cs typeface="+mn-ea"/>
                  <a:sym typeface="+mn-lt"/>
                </a:rPr>
                <a:t>销售窗口</a:t>
              </a:r>
              <a:endParaRPr lang="en-US" altLang="zh-CN" sz="1400" dirty="0">
                <a:cs typeface="+mn-ea"/>
                <a:sym typeface="+mn-lt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4259843" y="4428668"/>
              <a:ext cx="927012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cs typeface="+mn-ea"/>
                  <a:sym typeface="+mn-lt"/>
                </a:rPr>
                <a:t>销售窗口</a:t>
              </a:r>
              <a:endParaRPr lang="en-US" altLang="zh-CN" sz="1400" dirty="0">
                <a:cs typeface="+mn-ea"/>
                <a:sym typeface="+mn-l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5896299" y="4030043"/>
              <a:ext cx="927012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cs typeface="+mn-ea"/>
                  <a:sym typeface="+mn-lt"/>
                </a:rPr>
                <a:t>销售窗口</a:t>
              </a:r>
              <a:endParaRPr lang="en-US" altLang="zh-CN" sz="1400" dirty="0">
                <a:cs typeface="+mn-ea"/>
                <a:sym typeface="+mn-lt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7989960" y="3057095"/>
              <a:ext cx="927012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cs typeface="+mn-ea"/>
                  <a:sym typeface="+mn-lt"/>
                </a:rPr>
                <a:t>销售窗口</a:t>
              </a:r>
              <a:endParaRPr lang="en-US" altLang="zh-CN" sz="1400" dirty="0">
                <a:cs typeface="+mn-ea"/>
                <a:sym typeface="+mn-lt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9591736" y="2372418"/>
              <a:ext cx="927012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cs typeface="+mn-ea"/>
                  <a:sym typeface="+mn-lt"/>
                </a:rPr>
                <a:t>销售窗口</a:t>
              </a:r>
              <a:endParaRPr lang="en-US" altLang="zh-CN" sz="1400" dirty="0">
                <a:cs typeface="+mn-ea"/>
                <a:sym typeface="+mn-lt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2266293" y="4366659"/>
              <a:ext cx="461930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cs typeface="+mn-ea"/>
                  <a:sym typeface="+mn-lt"/>
                </a:rPr>
                <a:t>1.0</a:t>
              </a:r>
              <a:endParaRPr lang="en-US" altLang="zh-CN" sz="1400" dirty="0">
                <a:cs typeface="+mn-ea"/>
                <a:sym typeface="+mn-lt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3710414" y="3784144"/>
              <a:ext cx="461930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cs typeface="+mn-ea"/>
                  <a:sym typeface="+mn-lt"/>
                </a:rPr>
                <a:t>2.0</a:t>
              </a:r>
              <a:endParaRPr lang="en-US" altLang="zh-CN" sz="1400" dirty="0">
                <a:cs typeface="+mn-ea"/>
                <a:sym typeface="+mn-lt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5177509" y="3210983"/>
              <a:ext cx="461930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cs typeface="+mn-ea"/>
                  <a:sym typeface="+mn-lt"/>
                </a:rPr>
                <a:t>3.0</a:t>
              </a:r>
              <a:endParaRPr lang="en-US" altLang="zh-CN" sz="1400" dirty="0">
                <a:cs typeface="+mn-ea"/>
                <a:sym typeface="+mn-lt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7403586" y="2229921"/>
              <a:ext cx="461930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cs typeface="+mn-ea"/>
                  <a:sym typeface="+mn-lt"/>
                </a:rPr>
                <a:t>4.0</a:t>
              </a:r>
              <a:endParaRPr lang="en-US" altLang="zh-CN" sz="1400" dirty="0">
                <a:cs typeface="+mn-ea"/>
                <a:sym typeface="+mn-lt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9032853" y="1537375"/>
              <a:ext cx="461930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cs typeface="+mn-ea"/>
                  <a:sym typeface="+mn-lt"/>
                </a:rPr>
                <a:t>5.0</a:t>
              </a:r>
              <a:endParaRPr lang="en-US" altLang="zh-CN" sz="1400" dirty="0">
                <a:cs typeface="+mn-ea"/>
                <a:sym typeface="+mn-lt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2787483" y="4435449"/>
              <a:ext cx="461930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cs typeface="+mn-ea"/>
                  <a:sym typeface="+mn-lt"/>
                </a:rPr>
                <a:t>1.0</a:t>
              </a:r>
              <a:endParaRPr lang="en-US" altLang="zh-CN" sz="1400" dirty="0">
                <a:cs typeface="+mn-ea"/>
                <a:sym typeface="+mn-lt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6090633" y="2938289"/>
              <a:ext cx="461930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cs typeface="+mn-ea"/>
                  <a:sym typeface="+mn-lt"/>
                </a:rPr>
                <a:t>2.0</a:t>
              </a:r>
              <a:endParaRPr lang="en-US" altLang="zh-CN" sz="1400" dirty="0">
                <a:cs typeface="+mn-ea"/>
                <a:sym typeface="+mn-lt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9824277" y="1069856"/>
              <a:ext cx="461930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cs typeface="+mn-ea"/>
                  <a:sym typeface="+mn-lt"/>
                </a:rPr>
                <a:t>3.0</a:t>
              </a:r>
              <a:endParaRPr lang="en-US" altLang="zh-CN" sz="1400"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4988" y="91522"/>
            <a:ext cx="8616696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 b="1" i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dirty="0"/>
              <a:t>我们采用的开源商业化打法</a:t>
            </a:r>
            <a:endParaRPr lang="zh-CN" altLang="en-US" dirty="0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-195759" y="2444794"/>
            <a:ext cx="12192000" cy="2307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latin typeface="黑体" panose="02010609060101010101" charset="-122"/>
                <a:ea typeface="黑体" panose="02010609060101010101" charset="-122"/>
                <a:sym typeface="Arial" panose="020B0604020202020204"/>
              </a:rPr>
              <a:t>原则</a:t>
            </a:r>
            <a:r>
              <a:rPr lang="en-US" altLang="zh-CN" sz="4400" dirty="0">
                <a:latin typeface="黑体" panose="02010609060101010101" charset="-122"/>
                <a:ea typeface="黑体" panose="02010609060101010101" charset="-122"/>
                <a:sym typeface="Arial" panose="020B0604020202020204"/>
              </a:rPr>
              <a:t>4</a:t>
            </a:r>
            <a:r>
              <a:rPr lang="zh-CN" altLang="en-US" sz="4400" dirty="0">
                <a:latin typeface="黑体" panose="02010609060101010101" charset="-122"/>
                <a:ea typeface="黑体" panose="02010609060101010101" charset="-122"/>
                <a:sym typeface="Arial" panose="020B0604020202020204"/>
              </a:rPr>
              <a:t>：开源勇于探索，拥抱新技术</a:t>
            </a:r>
            <a:br>
              <a:rPr lang="en-US" altLang="zh-CN" sz="4400" dirty="0">
                <a:latin typeface="黑体" panose="02010609060101010101" charset="-122"/>
                <a:ea typeface="黑体" panose="02010609060101010101" charset="-122"/>
                <a:sym typeface="Arial" panose="020B0604020202020204"/>
              </a:rPr>
            </a:br>
            <a:br>
              <a:rPr lang="en-US" altLang="zh-CN" sz="4400" dirty="0">
                <a:latin typeface="黑体" panose="02010609060101010101" charset="-122"/>
                <a:ea typeface="黑体" panose="02010609060101010101" charset="-122"/>
                <a:sym typeface="Arial" panose="020B0604020202020204"/>
              </a:rPr>
            </a:br>
            <a:r>
              <a:rPr lang="en-US" altLang="zh-CN" sz="4400" dirty="0">
                <a:latin typeface="黑体" panose="02010609060101010101" charset="-122"/>
                <a:ea typeface="黑体" panose="02010609060101010101" charset="-122"/>
                <a:sym typeface="Arial" panose="020B0604020202020204"/>
              </a:rPr>
              <a:t>——</a:t>
            </a:r>
            <a:r>
              <a:rPr lang="zh-CN" altLang="en-US" sz="4400" dirty="0">
                <a:latin typeface="黑体" panose="02010609060101010101" charset="-122"/>
                <a:ea typeface="黑体" panose="02010609060101010101" charset="-122"/>
                <a:sym typeface="Arial" panose="020B0604020202020204"/>
              </a:rPr>
              <a:t>大模型融入软件趋势不可逆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7376" y="6224211"/>
            <a:ext cx="4553277" cy="3429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927" y="141434"/>
            <a:ext cx="10700667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i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sz="3200" dirty="0">
                <a:sym typeface="Arial" panose="020B0604020202020204" pitchFamily="34" charset="0"/>
              </a:rPr>
              <a:t>让所有软件都内嵌大模型</a:t>
            </a:r>
            <a:r>
              <a:rPr lang="en-US" altLang="zh-CN" sz="3200" dirty="0">
                <a:sym typeface="Arial" panose="020B0604020202020204" pitchFamily="34" charset="0"/>
              </a:rPr>
              <a:t>——Chat With Your Data</a:t>
            </a:r>
            <a:endParaRPr lang="en-US" altLang="zh-CN" sz="3200" dirty="0"/>
          </a:p>
        </p:txBody>
      </p:sp>
      <p:grpSp>
        <p:nvGrpSpPr>
          <p:cNvPr id="2" name="组合 1"/>
          <p:cNvGrpSpPr/>
          <p:nvPr/>
        </p:nvGrpSpPr>
        <p:grpSpPr>
          <a:xfrm>
            <a:off x="111204" y="1452307"/>
            <a:ext cx="11957457" cy="5320173"/>
            <a:chOff x="222409" y="1420312"/>
            <a:chExt cx="11957457" cy="5320173"/>
          </a:xfrm>
        </p:grpSpPr>
        <p:sp>
          <p:nvSpPr>
            <p:cNvPr id="4" name="标题 1"/>
            <p:cNvSpPr txBox="1"/>
            <p:nvPr/>
          </p:nvSpPr>
          <p:spPr>
            <a:xfrm>
              <a:off x="222409" y="4840309"/>
              <a:ext cx="2967429" cy="58784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47500" lnSpcReduction="20000"/>
            </a:bodyPr>
            <a:lstStyle>
              <a:lvl1pPr algn="ctr" defTabSz="72009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725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b="1" dirty="0">
                  <a:latin typeface="黑体" panose="02010609060101010101" charset="-122"/>
                  <a:ea typeface="黑体" panose="02010609060101010101" charset="-122"/>
                </a:rPr>
                <a:t>Chat with your Data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287382" y="2932250"/>
              <a:ext cx="2967429" cy="5878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tx1"/>
                  </a:solidFill>
                  <a:latin typeface="Calibri" panose="020F0502020204030204" pitchFamily="34" charset="0"/>
                  <a:ea typeface="华文楷体" panose="02010600040101010101" pitchFamily="2" charset="-122"/>
                  <a:cs typeface="Calibri" panose="020F0502020204030204" pitchFamily="34" charset="0"/>
                </a:defRPr>
              </a:lvl1pPr>
            </a:lstStyle>
            <a:p>
              <a:r>
                <a:rPr lang="en-US" altLang="zh-CN" dirty="0">
                  <a:latin typeface="黑体" panose="02010609060101010101" charset="-122"/>
                  <a:ea typeface="黑体" panose="02010609060101010101" charset="-122"/>
                </a:rPr>
                <a:t>Chat with Internet</a:t>
              </a:r>
              <a:endParaRPr lang="zh-CN" altLang="en-US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698" y="1616658"/>
              <a:ext cx="1244998" cy="1244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A blue and black logo&#10;&#10;Description automatically generated with low confiden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2235" y="3868536"/>
              <a:ext cx="1182676" cy="65341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45368" y="4160938"/>
              <a:ext cx="956935" cy="1452562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94610" y="4153246"/>
              <a:ext cx="863559" cy="145256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3040" y="3697595"/>
              <a:ext cx="1423961" cy="244491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77087" y="3659147"/>
              <a:ext cx="1637593" cy="2654625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3683021" y="5675973"/>
              <a:ext cx="1804445" cy="4143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企业数据训练的私有化大模型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389473" y="5749659"/>
              <a:ext cx="3205803" cy="4143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帮助开源大模型，利用大模型模板，快速提高模型迭代效率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9869358" y="5772612"/>
              <a:ext cx="2310508" cy="4143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连接企业内部数据</a:t>
              </a:r>
              <a:b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</a:br>
              <a:r>
                <a: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支持</a:t>
              </a:r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150+</a:t>
              </a:r>
              <a:r>
                <a: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种数据源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17" name="Picture 4" descr="What is the Internet of Data?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3166" y="1420312"/>
              <a:ext cx="2719242" cy="1767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箭头: 左 18"/>
            <p:cNvSpPr/>
            <p:nvPr/>
          </p:nvSpPr>
          <p:spPr>
            <a:xfrm>
              <a:off x="9061765" y="4563481"/>
              <a:ext cx="493019" cy="422502"/>
            </a:xfrm>
            <a:prstGeom prst="leftArrow">
              <a:avLst/>
            </a:prstGeom>
            <a:solidFill>
              <a:srgbClr val="1E3E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9" name="箭头: 左 19"/>
            <p:cNvSpPr/>
            <p:nvPr/>
          </p:nvSpPr>
          <p:spPr>
            <a:xfrm>
              <a:off x="5903791" y="4563481"/>
              <a:ext cx="493019" cy="422502"/>
            </a:xfrm>
            <a:prstGeom prst="leftArrow">
              <a:avLst/>
            </a:prstGeom>
            <a:solidFill>
              <a:srgbClr val="1E3E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574379" y="3226173"/>
              <a:ext cx="2310508" cy="4143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互联网数据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6489530" y="3124900"/>
              <a:ext cx="2310508" cy="4143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原创大模型训练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26048" y="1613519"/>
              <a:ext cx="2232567" cy="1488378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3652340" y="3124900"/>
              <a:ext cx="2310508" cy="4143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GPT</a:t>
              </a:r>
              <a:endParaRPr lang="zh-CN" altLang="en-US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4" name="箭头: 左 24"/>
            <p:cNvSpPr/>
            <p:nvPr/>
          </p:nvSpPr>
          <p:spPr>
            <a:xfrm>
              <a:off x="8847652" y="2020633"/>
              <a:ext cx="493019" cy="422502"/>
            </a:xfrm>
            <a:prstGeom prst="leftArrow">
              <a:avLst/>
            </a:prstGeom>
            <a:solidFill>
              <a:srgbClr val="1E3E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5" name="箭头: 左 25"/>
            <p:cNvSpPr/>
            <p:nvPr/>
          </p:nvSpPr>
          <p:spPr>
            <a:xfrm>
              <a:off x="5869415" y="2020633"/>
              <a:ext cx="493019" cy="422502"/>
            </a:xfrm>
            <a:prstGeom prst="leftArrow">
              <a:avLst/>
            </a:prstGeom>
            <a:solidFill>
              <a:srgbClr val="1E3E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26" name="Picture 10" descr="AI and Automation's Impact on the Workforc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835" y="1604741"/>
              <a:ext cx="2265322" cy="1398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箭头: 左 27"/>
            <p:cNvSpPr/>
            <p:nvPr/>
          </p:nvSpPr>
          <p:spPr>
            <a:xfrm>
              <a:off x="2662443" y="2074195"/>
              <a:ext cx="493019" cy="422502"/>
            </a:xfrm>
            <a:prstGeom prst="leftArrow">
              <a:avLst/>
            </a:prstGeom>
            <a:solidFill>
              <a:srgbClr val="1E3E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8" name="箭头: 左 28"/>
            <p:cNvSpPr/>
            <p:nvPr/>
          </p:nvSpPr>
          <p:spPr>
            <a:xfrm>
              <a:off x="2764104" y="4118818"/>
              <a:ext cx="493019" cy="422502"/>
            </a:xfrm>
            <a:prstGeom prst="leftArrow">
              <a:avLst/>
            </a:prstGeom>
            <a:solidFill>
              <a:srgbClr val="1E3E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6400219" y="3655606"/>
              <a:ext cx="3060499" cy="1891018"/>
              <a:chOff x="6096000" y="3981615"/>
              <a:chExt cx="3060499" cy="1891018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96000" y="4801193"/>
                <a:ext cx="3060499" cy="1071440"/>
              </a:xfrm>
              <a:prstGeom prst="rect">
                <a:avLst/>
              </a:prstGeom>
            </p:spPr>
          </p:pic>
          <p:pic>
            <p:nvPicPr>
              <p:cNvPr id="38" name="图片 158" descr="hlogo_colorful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20036" y="3981615"/>
                <a:ext cx="1742159" cy="417414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10361578" y="3742149"/>
              <a:ext cx="1072762" cy="1863659"/>
              <a:chOff x="10057359" y="4068158"/>
              <a:chExt cx="1072762" cy="1863659"/>
            </a:xfrm>
          </p:grpSpPr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57359" y="4479255"/>
                <a:ext cx="804862" cy="1452562"/>
              </a:xfrm>
              <a:prstGeom prst="rect">
                <a:avLst/>
              </a:prstGeom>
            </p:spPr>
          </p:pic>
          <p:sp>
            <p:nvSpPr>
              <p:cNvPr id="36" name="Rectangle 48"/>
              <p:cNvSpPr/>
              <p:nvPr/>
            </p:nvSpPr>
            <p:spPr>
              <a:xfrm>
                <a:off x="10310666" y="4068158"/>
                <a:ext cx="819455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100" b="1" dirty="0">
                    <a:latin typeface="黑体" panose="02010609060101010101" charset="-122"/>
                    <a:ea typeface="黑体" panose="02010609060101010101" charset="-122"/>
                    <a:cs typeface="Calibri" panose="020F0502020204030204" pitchFamily="34" charset="0"/>
                  </a:rPr>
                  <a:t>SeaTunnel</a:t>
                </a:r>
                <a:endParaRPr lang="en-US" altLang="zh-CN" sz="1100" b="1" dirty="0">
                  <a:latin typeface="黑体" panose="02010609060101010101" charset="-122"/>
                  <a:ea typeface="黑体" panose="02010609060101010101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66347" y="4235048"/>
              <a:ext cx="1479138" cy="373927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011612" y="4240500"/>
              <a:ext cx="1262286" cy="394008"/>
            </a:xfrm>
            <a:prstGeom prst="rect">
              <a:avLst/>
            </a:prstGeom>
          </p:spPr>
        </p:pic>
        <p:sp>
          <p:nvSpPr>
            <p:cNvPr id="33" name="矩形 32"/>
            <p:cNvSpPr/>
            <p:nvPr/>
          </p:nvSpPr>
          <p:spPr>
            <a:xfrm>
              <a:off x="6368576" y="6326086"/>
              <a:ext cx="3205803" cy="4143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《</a:t>
              </a:r>
              <a:r>
                <a:rPr lang="zh-CN" altLang="en-US" sz="16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一杯星巴克的钱拥有私有化</a:t>
              </a:r>
              <a:r>
                <a:rPr lang="en-US" altLang="zh-CN" sz="1600" b="1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ChatGPT》</a:t>
              </a:r>
              <a:endParaRPr lang="zh-CN" altLang="en-US" sz="16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058" y="3592984"/>
            <a:ext cx="565221" cy="60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6"/>
          <p:cNvGrpSpPr/>
          <p:nvPr/>
        </p:nvGrpSpPr>
        <p:grpSpPr>
          <a:xfrm>
            <a:off x="4081651" y="3526769"/>
            <a:ext cx="1122808" cy="1122808"/>
            <a:chOff x="2580299" y="2821918"/>
            <a:chExt cx="1122808" cy="1122808"/>
          </a:xfrm>
        </p:grpSpPr>
        <p:sp>
          <p:nvSpPr>
            <p:cNvPr id="27" name="Oval 24"/>
            <p:cNvSpPr>
              <a:spLocks noChangeAspect="1"/>
            </p:cNvSpPr>
            <p:nvPr/>
          </p:nvSpPr>
          <p:spPr>
            <a:xfrm>
              <a:off x="2580299" y="2821918"/>
              <a:ext cx="1122808" cy="1122808"/>
            </a:xfrm>
            <a:prstGeom prst="ellipse">
              <a:avLst/>
            </a:prstGeom>
            <a:solidFill>
              <a:srgbClr val="36A9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2B1BB"/>
                </a:solidFill>
              </a:endParaRPr>
            </a:p>
          </p:txBody>
        </p:sp>
        <p:sp>
          <p:nvSpPr>
            <p:cNvPr id="28" name="Freeform 124"/>
            <p:cNvSpPr>
              <a:spLocks noEditPoints="1"/>
            </p:cNvSpPr>
            <p:nvPr/>
          </p:nvSpPr>
          <p:spPr bwMode="auto">
            <a:xfrm>
              <a:off x="2946988" y="3194308"/>
              <a:ext cx="358898" cy="357836"/>
            </a:xfrm>
            <a:custGeom>
              <a:avLst/>
              <a:gdLst>
                <a:gd name="T0" fmla="*/ 41 w 186"/>
                <a:gd name="T1" fmla="*/ 125 h 185"/>
                <a:gd name="T2" fmla="*/ 45 w 186"/>
                <a:gd name="T3" fmla="*/ 121 h 185"/>
                <a:gd name="T4" fmla="*/ 46 w 186"/>
                <a:gd name="T5" fmla="*/ 118 h 185"/>
                <a:gd name="T6" fmla="*/ 42 w 186"/>
                <a:gd name="T7" fmla="*/ 114 h 185"/>
                <a:gd name="T8" fmla="*/ 39 w 186"/>
                <a:gd name="T9" fmla="*/ 115 h 185"/>
                <a:gd name="T10" fmla="*/ 35 w 186"/>
                <a:gd name="T11" fmla="*/ 119 h 185"/>
                <a:gd name="T12" fmla="*/ 34 w 186"/>
                <a:gd name="T13" fmla="*/ 122 h 185"/>
                <a:gd name="T14" fmla="*/ 38 w 186"/>
                <a:gd name="T15" fmla="*/ 126 h 185"/>
                <a:gd name="T16" fmla="*/ 41 w 186"/>
                <a:gd name="T17" fmla="*/ 125 h 185"/>
                <a:gd name="T18" fmla="*/ 67 w 186"/>
                <a:gd name="T19" fmla="*/ 122 h 185"/>
                <a:gd name="T20" fmla="*/ 63 w 186"/>
                <a:gd name="T21" fmla="*/ 118 h 185"/>
                <a:gd name="T22" fmla="*/ 60 w 186"/>
                <a:gd name="T23" fmla="*/ 119 h 185"/>
                <a:gd name="T24" fmla="*/ 18 w 186"/>
                <a:gd name="T25" fmla="*/ 161 h 185"/>
                <a:gd name="T26" fmla="*/ 17 w 186"/>
                <a:gd name="T27" fmla="*/ 164 h 185"/>
                <a:gd name="T28" fmla="*/ 21 w 186"/>
                <a:gd name="T29" fmla="*/ 168 h 185"/>
                <a:gd name="T30" fmla="*/ 24 w 186"/>
                <a:gd name="T31" fmla="*/ 167 h 185"/>
                <a:gd name="T32" fmla="*/ 66 w 186"/>
                <a:gd name="T33" fmla="*/ 125 h 185"/>
                <a:gd name="T34" fmla="*/ 67 w 186"/>
                <a:gd name="T35" fmla="*/ 122 h 185"/>
                <a:gd name="T36" fmla="*/ 186 w 186"/>
                <a:gd name="T37" fmla="*/ 4 h 185"/>
                <a:gd name="T38" fmla="*/ 181 w 186"/>
                <a:gd name="T39" fmla="*/ 0 h 185"/>
                <a:gd name="T40" fmla="*/ 180 w 186"/>
                <a:gd name="T41" fmla="*/ 0 h 185"/>
                <a:gd name="T42" fmla="*/ 180 w 186"/>
                <a:gd name="T43" fmla="*/ 0 h 185"/>
                <a:gd name="T44" fmla="*/ 3 w 186"/>
                <a:gd name="T45" fmla="*/ 76 h 185"/>
                <a:gd name="T46" fmla="*/ 2 w 186"/>
                <a:gd name="T47" fmla="*/ 76 h 185"/>
                <a:gd name="T48" fmla="*/ 2 w 186"/>
                <a:gd name="T49" fmla="*/ 76 h 185"/>
                <a:gd name="T50" fmla="*/ 2 w 186"/>
                <a:gd name="T51" fmla="*/ 76 h 185"/>
                <a:gd name="T52" fmla="*/ 0 w 186"/>
                <a:gd name="T53" fmla="*/ 80 h 185"/>
                <a:gd name="T54" fmla="*/ 3 w 186"/>
                <a:gd name="T55" fmla="*/ 84 h 185"/>
                <a:gd name="T56" fmla="*/ 3 w 186"/>
                <a:gd name="T57" fmla="*/ 84 h 185"/>
                <a:gd name="T58" fmla="*/ 73 w 186"/>
                <a:gd name="T59" fmla="*/ 113 h 185"/>
                <a:gd name="T60" fmla="*/ 101 w 186"/>
                <a:gd name="T61" fmla="*/ 182 h 185"/>
                <a:gd name="T62" fmla="*/ 101 w 186"/>
                <a:gd name="T63" fmla="*/ 182 h 185"/>
                <a:gd name="T64" fmla="*/ 105 w 186"/>
                <a:gd name="T65" fmla="*/ 185 h 185"/>
                <a:gd name="T66" fmla="*/ 109 w 186"/>
                <a:gd name="T67" fmla="*/ 183 h 185"/>
                <a:gd name="T68" fmla="*/ 109 w 186"/>
                <a:gd name="T69" fmla="*/ 183 h 185"/>
                <a:gd name="T70" fmla="*/ 109 w 186"/>
                <a:gd name="T71" fmla="*/ 183 h 185"/>
                <a:gd name="T72" fmla="*/ 109 w 186"/>
                <a:gd name="T73" fmla="*/ 183 h 185"/>
                <a:gd name="T74" fmla="*/ 185 w 186"/>
                <a:gd name="T75" fmla="*/ 6 h 185"/>
                <a:gd name="T76" fmla="*/ 185 w 186"/>
                <a:gd name="T77" fmla="*/ 6 h 185"/>
                <a:gd name="T78" fmla="*/ 186 w 186"/>
                <a:gd name="T79" fmla="*/ 4 h 185"/>
                <a:gd name="T80" fmla="*/ 15 w 186"/>
                <a:gd name="T81" fmla="*/ 80 h 185"/>
                <a:gd name="T82" fmla="*/ 163 w 186"/>
                <a:gd name="T83" fmla="*/ 16 h 185"/>
                <a:gd name="T84" fmla="*/ 75 w 186"/>
                <a:gd name="T85" fmla="*/ 104 h 185"/>
                <a:gd name="T86" fmla="*/ 15 w 186"/>
                <a:gd name="T87" fmla="*/ 80 h 185"/>
                <a:gd name="T88" fmla="*/ 105 w 186"/>
                <a:gd name="T89" fmla="*/ 170 h 185"/>
                <a:gd name="T90" fmla="*/ 81 w 186"/>
                <a:gd name="T91" fmla="*/ 110 h 185"/>
                <a:gd name="T92" fmla="*/ 169 w 186"/>
                <a:gd name="T93" fmla="*/ 22 h 185"/>
                <a:gd name="T94" fmla="*/ 105 w 186"/>
                <a:gd name="T95" fmla="*/ 170 h 185"/>
                <a:gd name="T96" fmla="*/ 67 w 186"/>
                <a:gd name="T97" fmla="*/ 139 h 185"/>
                <a:gd name="T98" fmla="*/ 64 w 186"/>
                <a:gd name="T99" fmla="*/ 140 h 185"/>
                <a:gd name="T100" fmla="*/ 52 w 186"/>
                <a:gd name="T101" fmla="*/ 153 h 185"/>
                <a:gd name="T102" fmla="*/ 51 w 186"/>
                <a:gd name="T103" fmla="*/ 156 h 185"/>
                <a:gd name="T104" fmla="*/ 55 w 186"/>
                <a:gd name="T105" fmla="*/ 160 h 185"/>
                <a:gd name="T106" fmla="*/ 58 w 186"/>
                <a:gd name="T107" fmla="*/ 159 h 185"/>
                <a:gd name="T108" fmla="*/ 70 w 186"/>
                <a:gd name="T109" fmla="*/ 146 h 185"/>
                <a:gd name="T110" fmla="*/ 72 w 186"/>
                <a:gd name="T111" fmla="*/ 143 h 185"/>
                <a:gd name="T112" fmla="*/ 67 w 186"/>
                <a:gd name="T113" fmla="*/ 139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6" h="185">
                  <a:moveTo>
                    <a:pt x="41" y="125"/>
                  </a:moveTo>
                  <a:cubicBezTo>
                    <a:pt x="45" y="121"/>
                    <a:pt x="45" y="121"/>
                    <a:pt x="45" y="121"/>
                  </a:cubicBezTo>
                  <a:cubicBezTo>
                    <a:pt x="46" y="120"/>
                    <a:pt x="46" y="119"/>
                    <a:pt x="46" y="118"/>
                  </a:cubicBezTo>
                  <a:cubicBezTo>
                    <a:pt x="46" y="116"/>
                    <a:pt x="44" y="114"/>
                    <a:pt x="42" y="114"/>
                  </a:cubicBezTo>
                  <a:cubicBezTo>
                    <a:pt x="41" y="114"/>
                    <a:pt x="40" y="114"/>
                    <a:pt x="39" y="115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4" y="120"/>
                    <a:pt x="34" y="121"/>
                    <a:pt x="34" y="122"/>
                  </a:cubicBezTo>
                  <a:cubicBezTo>
                    <a:pt x="34" y="124"/>
                    <a:pt x="36" y="126"/>
                    <a:pt x="38" y="126"/>
                  </a:cubicBezTo>
                  <a:cubicBezTo>
                    <a:pt x="39" y="126"/>
                    <a:pt x="40" y="126"/>
                    <a:pt x="41" y="125"/>
                  </a:cubicBezTo>
                  <a:close/>
                  <a:moveTo>
                    <a:pt x="67" y="122"/>
                  </a:moveTo>
                  <a:cubicBezTo>
                    <a:pt x="67" y="120"/>
                    <a:pt x="66" y="118"/>
                    <a:pt x="63" y="118"/>
                  </a:cubicBezTo>
                  <a:cubicBezTo>
                    <a:pt x="62" y="118"/>
                    <a:pt x="61" y="118"/>
                    <a:pt x="60" y="119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17" y="162"/>
                    <a:pt x="17" y="163"/>
                    <a:pt x="17" y="164"/>
                  </a:cubicBezTo>
                  <a:cubicBezTo>
                    <a:pt x="17" y="167"/>
                    <a:pt x="19" y="168"/>
                    <a:pt x="21" y="168"/>
                  </a:cubicBezTo>
                  <a:cubicBezTo>
                    <a:pt x="22" y="168"/>
                    <a:pt x="23" y="168"/>
                    <a:pt x="24" y="167"/>
                  </a:cubicBezTo>
                  <a:cubicBezTo>
                    <a:pt x="66" y="125"/>
                    <a:pt x="66" y="125"/>
                    <a:pt x="66" y="125"/>
                  </a:cubicBezTo>
                  <a:cubicBezTo>
                    <a:pt x="67" y="124"/>
                    <a:pt x="67" y="123"/>
                    <a:pt x="67" y="122"/>
                  </a:cubicBezTo>
                  <a:close/>
                  <a:moveTo>
                    <a:pt x="186" y="4"/>
                  </a:moveTo>
                  <a:cubicBezTo>
                    <a:pt x="186" y="2"/>
                    <a:pt x="184" y="0"/>
                    <a:pt x="181" y="0"/>
                  </a:cubicBezTo>
                  <a:cubicBezTo>
                    <a:pt x="181" y="0"/>
                    <a:pt x="180" y="0"/>
                    <a:pt x="18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1" y="77"/>
                    <a:pt x="0" y="78"/>
                    <a:pt x="0" y="80"/>
                  </a:cubicBezTo>
                  <a:cubicBezTo>
                    <a:pt x="0" y="82"/>
                    <a:pt x="1" y="83"/>
                    <a:pt x="3" y="84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73" y="113"/>
                    <a:pt x="73" y="113"/>
                    <a:pt x="73" y="113"/>
                  </a:cubicBezTo>
                  <a:cubicBezTo>
                    <a:pt x="101" y="182"/>
                    <a:pt x="101" y="182"/>
                    <a:pt x="101" y="182"/>
                  </a:cubicBezTo>
                  <a:cubicBezTo>
                    <a:pt x="101" y="182"/>
                    <a:pt x="101" y="182"/>
                    <a:pt x="101" y="182"/>
                  </a:cubicBezTo>
                  <a:cubicBezTo>
                    <a:pt x="102" y="184"/>
                    <a:pt x="103" y="185"/>
                    <a:pt x="105" y="185"/>
                  </a:cubicBezTo>
                  <a:cubicBezTo>
                    <a:pt x="107" y="185"/>
                    <a:pt x="109" y="184"/>
                    <a:pt x="109" y="183"/>
                  </a:cubicBezTo>
                  <a:cubicBezTo>
                    <a:pt x="109" y="183"/>
                    <a:pt x="109" y="183"/>
                    <a:pt x="109" y="183"/>
                  </a:cubicBezTo>
                  <a:cubicBezTo>
                    <a:pt x="109" y="183"/>
                    <a:pt x="109" y="183"/>
                    <a:pt x="109" y="183"/>
                  </a:cubicBezTo>
                  <a:cubicBezTo>
                    <a:pt x="109" y="183"/>
                    <a:pt x="109" y="183"/>
                    <a:pt x="109" y="183"/>
                  </a:cubicBezTo>
                  <a:cubicBezTo>
                    <a:pt x="185" y="6"/>
                    <a:pt x="185" y="6"/>
                    <a:pt x="185" y="6"/>
                  </a:cubicBezTo>
                  <a:cubicBezTo>
                    <a:pt x="185" y="6"/>
                    <a:pt x="185" y="6"/>
                    <a:pt x="185" y="6"/>
                  </a:cubicBezTo>
                  <a:cubicBezTo>
                    <a:pt x="185" y="5"/>
                    <a:pt x="186" y="5"/>
                    <a:pt x="186" y="4"/>
                  </a:cubicBezTo>
                  <a:close/>
                  <a:moveTo>
                    <a:pt x="15" y="80"/>
                  </a:moveTo>
                  <a:cubicBezTo>
                    <a:pt x="163" y="16"/>
                    <a:pt x="163" y="16"/>
                    <a:pt x="163" y="16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15" y="80"/>
                  </a:lnTo>
                  <a:close/>
                  <a:moveTo>
                    <a:pt x="105" y="170"/>
                  </a:moveTo>
                  <a:cubicBezTo>
                    <a:pt x="81" y="110"/>
                    <a:pt x="81" y="110"/>
                    <a:pt x="81" y="110"/>
                  </a:cubicBezTo>
                  <a:cubicBezTo>
                    <a:pt x="169" y="22"/>
                    <a:pt x="169" y="22"/>
                    <a:pt x="169" y="22"/>
                  </a:cubicBezTo>
                  <a:lnTo>
                    <a:pt x="105" y="170"/>
                  </a:lnTo>
                  <a:close/>
                  <a:moveTo>
                    <a:pt x="67" y="139"/>
                  </a:moveTo>
                  <a:cubicBezTo>
                    <a:pt x="66" y="139"/>
                    <a:pt x="65" y="139"/>
                    <a:pt x="64" y="140"/>
                  </a:cubicBezTo>
                  <a:cubicBezTo>
                    <a:pt x="52" y="153"/>
                    <a:pt x="52" y="153"/>
                    <a:pt x="52" y="153"/>
                  </a:cubicBezTo>
                  <a:cubicBezTo>
                    <a:pt x="51" y="154"/>
                    <a:pt x="51" y="155"/>
                    <a:pt x="51" y="156"/>
                  </a:cubicBezTo>
                  <a:cubicBezTo>
                    <a:pt x="51" y="158"/>
                    <a:pt x="52" y="160"/>
                    <a:pt x="55" y="160"/>
                  </a:cubicBezTo>
                  <a:cubicBezTo>
                    <a:pt x="56" y="160"/>
                    <a:pt x="57" y="160"/>
                    <a:pt x="58" y="159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5"/>
                    <a:pt x="72" y="144"/>
                    <a:pt x="72" y="143"/>
                  </a:cubicBezTo>
                  <a:cubicBezTo>
                    <a:pt x="72" y="141"/>
                    <a:pt x="70" y="139"/>
                    <a:pt x="67" y="1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solidFill>
                  <a:srgbClr val="32B1BB"/>
                </a:solidFill>
              </a:endParaRPr>
            </a:p>
          </p:txBody>
        </p:sp>
      </p:grpSp>
      <p:grpSp>
        <p:nvGrpSpPr>
          <p:cNvPr id="29" name="Group 9"/>
          <p:cNvGrpSpPr/>
          <p:nvPr/>
        </p:nvGrpSpPr>
        <p:grpSpPr>
          <a:xfrm>
            <a:off x="5533261" y="3526769"/>
            <a:ext cx="1122808" cy="1122808"/>
            <a:chOff x="4018477" y="2821918"/>
            <a:chExt cx="1122808" cy="1122808"/>
          </a:xfrm>
        </p:grpSpPr>
        <p:sp>
          <p:nvSpPr>
            <p:cNvPr id="30" name="Oval 25"/>
            <p:cNvSpPr>
              <a:spLocks noChangeAspect="1"/>
            </p:cNvSpPr>
            <p:nvPr/>
          </p:nvSpPr>
          <p:spPr>
            <a:xfrm>
              <a:off x="4018477" y="2821918"/>
              <a:ext cx="1122808" cy="1122808"/>
            </a:xfrm>
            <a:prstGeom prst="ellipse">
              <a:avLst/>
            </a:prstGeom>
            <a:solidFill>
              <a:srgbClr val="5AB0D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Freeform 129"/>
            <p:cNvSpPr>
              <a:spLocks noEditPoints="1"/>
            </p:cNvSpPr>
            <p:nvPr/>
          </p:nvSpPr>
          <p:spPr bwMode="auto">
            <a:xfrm>
              <a:off x="4395319" y="3194308"/>
              <a:ext cx="357836" cy="357836"/>
            </a:xfrm>
            <a:custGeom>
              <a:avLst/>
              <a:gdLst>
                <a:gd name="T0" fmla="*/ 162 w 185"/>
                <a:gd name="T1" fmla="*/ 52 h 185"/>
                <a:gd name="T2" fmla="*/ 149 w 185"/>
                <a:gd name="T3" fmla="*/ 18 h 185"/>
                <a:gd name="T4" fmla="*/ 133 w 185"/>
                <a:gd name="T5" fmla="*/ 23 h 185"/>
                <a:gd name="T6" fmla="*/ 105 w 185"/>
                <a:gd name="T7" fmla="*/ 0 h 185"/>
                <a:gd name="T8" fmla="*/ 72 w 185"/>
                <a:gd name="T9" fmla="*/ 15 h 185"/>
                <a:gd name="T10" fmla="*/ 40 w 185"/>
                <a:gd name="T11" fmla="*/ 17 h 185"/>
                <a:gd name="T12" fmla="*/ 18 w 185"/>
                <a:gd name="T13" fmla="*/ 44 h 185"/>
                <a:gd name="T14" fmla="*/ 6 w 185"/>
                <a:gd name="T15" fmla="*/ 74 h 185"/>
                <a:gd name="T16" fmla="*/ 6 w 185"/>
                <a:gd name="T17" fmla="*/ 111 h 185"/>
                <a:gd name="T18" fmla="*/ 18 w 185"/>
                <a:gd name="T19" fmla="*/ 141 h 185"/>
                <a:gd name="T20" fmla="*/ 39 w 185"/>
                <a:gd name="T21" fmla="*/ 168 h 185"/>
                <a:gd name="T22" fmla="*/ 72 w 185"/>
                <a:gd name="T23" fmla="*/ 170 h 185"/>
                <a:gd name="T24" fmla="*/ 105 w 185"/>
                <a:gd name="T25" fmla="*/ 185 h 185"/>
                <a:gd name="T26" fmla="*/ 133 w 185"/>
                <a:gd name="T27" fmla="*/ 162 h 185"/>
                <a:gd name="T28" fmla="*/ 149 w 185"/>
                <a:gd name="T29" fmla="*/ 167 h 185"/>
                <a:gd name="T30" fmla="*/ 162 w 185"/>
                <a:gd name="T31" fmla="*/ 133 h 185"/>
                <a:gd name="T32" fmla="*/ 185 w 185"/>
                <a:gd name="T33" fmla="*/ 105 h 185"/>
                <a:gd name="T34" fmla="*/ 177 w 185"/>
                <a:gd name="T35" fmla="*/ 103 h 185"/>
                <a:gd name="T36" fmla="*/ 162 w 185"/>
                <a:gd name="T37" fmla="*/ 111 h 185"/>
                <a:gd name="T38" fmla="*/ 160 w 185"/>
                <a:gd name="T39" fmla="*/ 145 h 185"/>
                <a:gd name="T40" fmla="*/ 137 w 185"/>
                <a:gd name="T41" fmla="*/ 155 h 185"/>
                <a:gd name="T42" fmla="*/ 111 w 185"/>
                <a:gd name="T43" fmla="*/ 162 h 185"/>
                <a:gd name="T44" fmla="*/ 103 w 185"/>
                <a:gd name="T45" fmla="*/ 177 h 185"/>
                <a:gd name="T46" fmla="*/ 74 w 185"/>
                <a:gd name="T47" fmla="*/ 162 h 185"/>
                <a:gd name="T48" fmla="*/ 48 w 185"/>
                <a:gd name="T49" fmla="*/ 155 h 185"/>
                <a:gd name="T50" fmla="*/ 26 w 185"/>
                <a:gd name="T51" fmla="*/ 145 h 185"/>
                <a:gd name="T52" fmla="*/ 23 w 185"/>
                <a:gd name="T53" fmla="*/ 111 h 185"/>
                <a:gd name="T54" fmla="*/ 8 w 185"/>
                <a:gd name="T55" fmla="*/ 103 h 185"/>
                <a:gd name="T56" fmla="*/ 23 w 185"/>
                <a:gd name="T57" fmla="*/ 74 h 185"/>
                <a:gd name="T58" fmla="*/ 26 w 185"/>
                <a:gd name="T59" fmla="*/ 40 h 185"/>
                <a:gd name="T60" fmla="*/ 48 w 185"/>
                <a:gd name="T61" fmla="*/ 30 h 185"/>
                <a:gd name="T62" fmla="*/ 74 w 185"/>
                <a:gd name="T63" fmla="*/ 23 h 185"/>
                <a:gd name="T64" fmla="*/ 103 w 185"/>
                <a:gd name="T65" fmla="*/ 8 h 185"/>
                <a:gd name="T66" fmla="*/ 111 w 185"/>
                <a:gd name="T67" fmla="*/ 23 h 185"/>
                <a:gd name="T68" fmla="*/ 137 w 185"/>
                <a:gd name="T69" fmla="*/ 30 h 185"/>
                <a:gd name="T70" fmla="*/ 160 w 185"/>
                <a:gd name="T71" fmla="*/ 40 h 185"/>
                <a:gd name="T72" fmla="*/ 162 w 185"/>
                <a:gd name="T73" fmla="*/ 74 h 185"/>
                <a:gd name="T74" fmla="*/ 177 w 185"/>
                <a:gd name="T75" fmla="*/ 103 h 185"/>
                <a:gd name="T76" fmla="*/ 93 w 185"/>
                <a:gd name="T77" fmla="*/ 143 h 185"/>
                <a:gd name="T78" fmla="*/ 93 w 185"/>
                <a:gd name="T79" fmla="*/ 50 h 185"/>
                <a:gd name="T80" fmla="*/ 93 w 185"/>
                <a:gd name="T81" fmla="*/ 76 h 185"/>
                <a:gd name="T82" fmla="*/ 93 w 185"/>
                <a:gd name="T83" fmla="*/ 50 h 185"/>
                <a:gd name="T84" fmla="*/ 54 w 185"/>
                <a:gd name="T85" fmla="*/ 76 h 185"/>
                <a:gd name="T86" fmla="*/ 88 w 185"/>
                <a:gd name="T87" fmla="*/ 109 h 185"/>
                <a:gd name="T88" fmla="*/ 93 w 185"/>
                <a:gd name="T89" fmla="*/ 84 h 185"/>
                <a:gd name="T90" fmla="*/ 84 w 185"/>
                <a:gd name="T91" fmla="*/ 93 h 185"/>
                <a:gd name="T92" fmla="*/ 97 w 185"/>
                <a:gd name="T93" fmla="*/ 109 h 185"/>
                <a:gd name="T94" fmla="*/ 131 w 185"/>
                <a:gd name="T95" fmla="*/ 7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5" h="185">
                  <a:moveTo>
                    <a:pt x="179" y="74"/>
                  </a:moveTo>
                  <a:cubicBezTo>
                    <a:pt x="170" y="72"/>
                    <a:pt x="170" y="72"/>
                    <a:pt x="170" y="72"/>
                  </a:cubicBezTo>
                  <a:cubicBezTo>
                    <a:pt x="168" y="65"/>
                    <a:pt x="166" y="58"/>
                    <a:pt x="162" y="52"/>
                  </a:cubicBezTo>
                  <a:cubicBezTo>
                    <a:pt x="167" y="44"/>
                    <a:pt x="167" y="44"/>
                    <a:pt x="167" y="44"/>
                  </a:cubicBezTo>
                  <a:cubicBezTo>
                    <a:pt x="168" y="42"/>
                    <a:pt x="169" y="38"/>
                    <a:pt x="167" y="36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8" y="17"/>
                    <a:pt x="147" y="17"/>
                    <a:pt x="146" y="17"/>
                  </a:cubicBezTo>
                  <a:cubicBezTo>
                    <a:pt x="144" y="17"/>
                    <a:pt x="142" y="17"/>
                    <a:pt x="141" y="18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27" y="19"/>
                    <a:pt x="120" y="17"/>
                    <a:pt x="113" y="1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0" y="3"/>
                    <a:pt x="108" y="0"/>
                    <a:pt x="105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7" y="0"/>
                    <a:pt x="75" y="3"/>
                    <a:pt x="74" y="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65" y="17"/>
                    <a:pt x="58" y="19"/>
                    <a:pt x="52" y="23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3" y="17"/>
                    <a:pt x="41" y="17"/>
                    <a:pt x="40" y="17"/>
                  </a:cubicBezTo>
                  <a:cubicBezTo>
                    <a:pt x="38" y="17"/>
                    <a:pt x="37" y="17"/>
                    <a:pt x="36" y="18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6" y="38"/>
                    <a:pt x="17" y="42"/>
                    <a:pt x="18" y="44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9" y="58"/>
                    <a:pt x="17" y="65"/>
                    <a:pt x="15" y="72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5"/>
                    <a:pt x="0" y="77"/>
                    <a:pt x="0" y="80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08"/>
                    <a:pt x="3" y="110"/>
                    <a:pt x="6" y="111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7" y="120"/>
                    <a:pt x="19" y="127"/>
                    <a:pt x="23" y="133"/>
                  </a:cubicBezTo>
                  <a:cubicBezTo>
                    <a:pt x="18" y="141"/>
                    <a:pt x="18" y="141"/>
                    <a:pt x="18" y="141"/>
                  </a:cubicBezTo>
                  <a:cubicBezTo>
                    <a:pt x="17" y="143"/>
                    <a:pt x="16" y="147"/>
                    <a:pt x="18" y="149"/>
                  </a:cubicBezTo>
                  <a:cubicBezTo>
                    <a:pt x="36" y="167"/>
                    <a:pt x="36" y="167"/>
                    <a:pt x="36" y="167"/>
                  </a:cubicBezTo>
                  <a:cubicBezTo>
                    <a:pt x="37" y="168"/>
                    <a:pt x="38" y="168"/>
                    <a:pt x="39" y="168"/>
                  </a:cubicBezTo>
                  <a:cubicBezTo>
                    <a:pt x="41" y="168"/>
                    <a:pt x="43" y="168"/>
                    <a:pt x="44" y="167"/>
                  </a:cubicBezTo>
                  <a:cubicBezTo>
                    <a:pt x="52" y="162"/>
                    <a:pt x="52" y="162"/>
                    <a:pt x="52" y="162"/>
                  </a:cubicBezTo>
                  <a:cubicBezTo>
                    <a:pt x="58" y="166"/>
                    <a:pt x="65" y="168"/>
                    <a:pt x="72" y="170"/>
                  </a:cubicBezTo>
                  <a:cubicBezTo>
                    <a:pt x="74" y="179"/>
                    <a:pt x="74" y="179"/>
                    <a:pt x="74" y="179"/>
                  </a:cubicBezTo>
                  <a:cubicBezTo>
                    <a:pt x="75" y="182"/>
                    <a:pt x="77" y="185"/>
                    <a:pt x="80" y="185"/>
                  </a:cubicBezTo>
                  <a:cubicBezTo>
                    <a:pt x="105" y="185"/>
                    <a:pt x="105" y="185"/>
                    <a:pt x="105" y="185"/>
                  </a:cubicBezTo>
                  <a:cubicBezTo>
                    <a:pt x="108" y="185"/>
                    <a:pt x="110" y="182"/>
                    <a:pt x="111" y="179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0" y="168"/>
                    <a:pt x="127" y="166"/>
                    <a:pt x="133" y="162"/>
                  </a:cubicBezTo>
                  <a:cubicBezTo>
                    <a:pt x="141" y="167"/>
                    <a:pt x="141" y="167"/>
                    <a:pt x="141" y="167"/>
                  </a:cubicBezTo>
                  <a:cubicBezTo>
                    <a:pt x="142" y="168"/>
                    <a:pt x="144" y="168"/>
                    <a:pt x="146" y="168"/>
                  </a:cubicBezTo>
                  <a:cubicBezTo>
                    <a:pt x="147" y="168"/>
                    <a:pt x="148" y="168"/>
                    <a:pt x="149" y="167"/>
                  </a:cubicBezTo>
                  <a:cubicBezTo>
                    <a:pt x="167" y="149"/>
                    <a:pt x="167" y="149"/>
                    <a:pt x="167" y="149"/>
                  </a:cubicBezTo>
                  <a:cubicBezTo>
                    <a:pt x="169" y="147"/>
                    <a:pt x="169" y="143"/>
                    <a:pt x="167" y="141"/>
                  </a:cubicBezTo>
                  <a:cubicBezTo>
                    <a:pt x="162" y="133"/>
                    <a:pt x="162" y="133"/>
                    <a:pt x="162" y="133"/>
                  </a:cubicBezTo>
                  <a:cubicBezTo>
                    <a:pt x="166" y="127"/>
                    <a:pt x="168" y="120"/>
                    <a:pt x="170" y="113"/>
                  </a:cubicBezTo>
                  <a:cubicBezTo>
                    <a:pt x="179" y="111"/>
                    <a:pt x="179" y="111"/>
                    <a:pt x="179" y="111"/>
                  </a:cubicBezTo>
                  <a:cubicBezTo>
                    <a:pt x="182" y="110"/>
                    <a:pt x="185" y="108"/>
                    <a:pt x="185" y="105"/>
                  </a:cubicBezTo>
                  <a:cubicBezTo>
                    <a:pt x="185" y="80"/>
                    <a:pt x="185" y="80"/>
                    <a:pt x="185" y="80"/>
                  </a:cubicBezTo>
                  <a:cubicBezTo>
                    <a:pt x="185" y="77"/>
                    <a:pt x="182" y="75"/>
                    <a:pt x="179" y="74"/>
                  </a:cubicBezTo>
                  <a:close/>
                  <a:moveTo>
                    <a:pt x="177" y="103"/>
                  </a:moveTo>
                  <a:cubicBezTo>
                    <a:pt x="177" y="103"/>
                    <a:pt x="177" y="103"/>
                    <a:pt x="177" y="103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65" y="106"/>
                    <a:pt x="163" y="108"/>
                    <a:pt x="162" y="111"/>
                  </a:cubicBezTo>
                  <a:cubicBezTo>
                    <a:pt x="161" y="117"/>
                    <a:pt x="158" y="123"/>
                    <a:pt x="155" y="129"/>
                  </a:cubicBezTo>
                  <a:cubicBezTo>
                    <a:pt x="153" y="131"/>
                    <a:pt x="153" y="134"/>
                    <a:pt x="155" y="137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45" y="160"/>
                    <a:pt x="145" y="160"/>
                    <a:pt x="145" y="160"/>
                  </a:cubicBezTo>
                  <a:cubicBezTo>
                    <a:pt x="145" y="160"/>
                    <a:pt x="145" y="160"/>
                    <a:pt x="145" y="160"/>
                  </a:cubicBezTo>
                  <a:cubicBezTo>
                    <a:pt x="137" y="155"/>
                    <a:pt x="137" y="155"/>
                    <a:pt x="137" y="155"/>
                  </a:cubicBezTo>
                  <a:cubicBezTo>
                    <a:pt x="136" y="154"/>
                    <a:pt x="134" y="154"/>
                    <a:pt x="133" y="154"/>
                  </a:cubicBezTo>
                  <a:cubicBezTo>
                    <a:pt x="131" y="154"/>
                    <a:pt x="130" y="154"/>
                    <a:pt x="129" y="155"/>
                  </a:cubicBezTo>
                  <a:cubicBezTo>
                    <a:pt x="123" y="158"/>
                    <a:pt x="117" y="160"/>
                    <a:pt x="111" y="162"/>
                  </a:cubicBezTo>
                  <a:cubicBezTo>
                    <a:pt x="108" y="163"/>
                    <a:pt x="106" y="165"/>
                    <a:pt x="105" y="168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80" y="168"/>
                    <a:pt x="80" y="168"/>
                    <a:pt x="80" y="168"/>
                  </a:cubicBezTo>
                  <a:cubicBezTo>
                    <a:pt x="79" y="165"/>
                    <a:pt x="77" y="163"/>
                    <a:pt x="74" y="162"/>
                  </a:cubicBezTo>
                  <a:cubicBezTo>
                    <a:pt x="68" y="160"/>
                    <a:pt x="62" y="158"/>
                    <a:pt x="57" y="155"/>
                  </a:cubicBezTo>
                  <a:cubicBezTo>
                    <a:pt x="55" y="154"/>
                    <a:pt x="54" y="154"/>
                    <a:pt x="52" y="154"/>
                  </a:cubicBezTo>
                  <a:cubicBezTo>
                    <a:pt x="51" y="154"/>
                    <a:pt x="49" y="154"/>
                    <a:pt x="48" y="155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26" y="145"/>
                    <a:pt x="26" y="145"/>
                    <a:pt x="26" y="145"/>
                  </a:cubicBezTo>
                  <a:cubicBezTo>
                    <a:pt x="30" y="137"/>
                    <a:pt x="30" y="137"/>
                    <a:pt x="30" y="137"/>
                  </a:cubicBezTo>
                  <a:cubicBezTo>
                    <a:pt x="32" y="134"/>
                    <a:pt x="32" y="131"/>
                    <a:pt x="30" y="129"/>
                  </a:cubicBezTo>
                  <a:cubicBezTo>
                    <a:pt x="27" y="123"/>
                    <a:pt x="25" y="117"/>
                    <a:pt x="23" y="111"/>
                  </a:cubicBezTo>
                  <a:cubicBezTo>
                    <a:pt x="22" y="108"/>
                    <a:pt x="20" y="106"/>
                    <a:pt x="17" y="105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20" y="79"/>
                    <a:pt x="22" y="77"/>
                    <a:pt x="23" y="74"/>
                  </a:cubicBezTo>
                  <a:cubicBezTo>
                    <a:pt x="25" y="68"/>
                    <a:pt x="27" y="62"/>
                    <a:pt x="30" y="57"/>
                  </a:cubicBezTo>
                  <a:cubicBezTo>
                    <a:pt x="32" y="54"/>
                    <a:pt x="32" y="51"/>
                    <a:pt x="30" y="48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1"/>
                    <a:pt x="51" y="31"/>
                    <a:pt x="52" y="31"/>
                  </a:cubicBezTo>
                  <a:cubicBezTo>
                    <a:pt x="54" y="31"/>
                    <a:pt x="55" y="31"/>
                    <a:pt x="57" y="30"/>
                  </a:cubicBezTo>
                  <a:cubicBezTo>
                    <a:pt x="62" y="27"/>
                    <a:pt x="68" y="25"/>
                    <a:pt x="74" y="23"/>
                  </a:cubicBezTo>
                  <a:cubicBezTo>
                    <a:pt x="77" y="22"/>
                    <a:pt x="79" y="20"/>
                    <a:pt x="80" y="17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6" y="20"/>
                    <a:pt x="108" y="22"/>
                    <a:pt x="111" y="23"/>
                  </a:cubicBezTo>
                  <a:cubicBezTo>
                    <a:pt x="117" y="25"/>
                    <a:pt x="123" y="27"/>
                    <a:pt x="129" y="30"/>
                  </a:cubicBezTo>
                  <a:cubicBezTo>
                    <a:pt x="130" y="31"/>
                    <a:pt x="131" y="31"/>
                    <a:pt x="133" y="31"/>
                  </a:cubicBezTo>
                  <a:cubicBezTo>
                    <a:pt x="134" y="31"/>
                    <a:pt x="136" y="31"/>
                    <a:pt x="137" y="30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55" y="48"/>
                    <a:pt x="155" y="48"/>
                    <a:pt x="155" y="48"/>
                  </a:cubicBezTo>
                  <a:cubicBezTo>
                    <a:pt x="153" y="51"/>
                    <a:pt x="153" y="54"/>
                    <a:pt x="155" y="57"/>
                  </a:cubicBezTo>
                  <a:cubicBezTo>
                    <a:pt x="158" y="62"/>
                    <a:pt x="161" y="68"/>
                    <a:pt x="162" y="74"/>
                  </a:cubicBezTo>
                  <a:cubicBezTo>
                    <a:pt x="163" y="77"/>
                    <a:pt x="165" y="79"/>
                    <a:pt x="168" y="80"/>
                  </a:cubicBezTo>
                  <a:cubicBezTo>
                    <a:pt x="177" y="82"/>
                    <a:pt x="177" y="82"/>
                    <a:pt x="177" y="82"/>
                  </a:cubicBezTo>
                  <a:lnTo>
                    <a:pt x="177" y="103"/>
                  </a:lnTo>
                  <a:close/>
                  <a:moveTo>
                    <a:pt x="93" y="42"/>
                  </a:moveTo>
                  <a:cubicBezTo>
                    <a:pt x="65" y="42"/>
                    <a:pt x="42" y="65"/>
                    <a:pt x="42" y="93"/>
                  </a:cubicBezTo>
                  <a:cubicBezTo>
                    <a:pt x="42" y="120"/>
                    <a:pt x="65" y="143"/>
                    <a:pt x="93" y="143"/>
                  </a:cubicBezTo>
                  <a:cubicBezTo>
                    <a:pt x="121" y="143"/>
                    <a:pt x="143" y="120"/>
                    <a:pt x="143" y="93"/>
                  </a:cubicBezTo>
                  <a:cubicBezTo>
                    <a:pt x="143" y="65"/>
                    <a:pt x="121" y="42"/>
                    <a:pt x="93" y="42"/>
                  </a:cubicBezTo>
                  <a:close/>
                  <a:moveTo>
                    <a:pt x="93" y="50"/>
                  </a:moveTo>
                  <a:cubicBezTo>
                    <a:pt x="107" y="50"/>
                    <a:pt x="120" y="58"/>
                    <a:pt x="127" y="68"/>
                  </a:cubicBezTo>
                  <a:cubicBezTo>
                    <a:pt x="105" y="81"/>
                    <a:pt x="105" y="81"/>
                    <a:pt x="105" y="81"/>
                  </a:cubicBezTo>
                  <a:cubicBezTo>
                    <a:pt x="102" y="78"/>
                    <a:pt x="97" y="76"/>
                    <a:pt x="93" y="76"/>
                  </a:cubicBezTo>
                  <a:cubicBezTo>
                    <a:pt x="88" y="76"/>
                    <a:pt x="83" y="78"/>
                    <a:pt x="80" y="81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66" y="58"/>
                    <a:pt x="78" y="50"/>
                    <a:pt x="93" y="50"/>
                  </a:cubicBezTo>
                  <a:close/>
                  <a:moveTo>
                    <a:pt x="88" y="135"/>
                  </a:moveTo>
                  <a:cubicBezTo>
                    <a:pt x="67" y="132"/>
                    <a:pt x="50" y="114"/>
                    <a:pt x="50" y="93"/>
                  </a:cubicBezTo>
                  <a:cubicBezTo>
                    <a:pt x="50" y="87"/>
                    <a:pt x="52" y="81"/>
                    <a:pt x="54" y="76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90"/>
                    <a:pt x="76" y="91"/>
                    <a:pt x="76" y="93"/>
                  </a:cubicBezTo>
                  <a:cubicBezTo>
                    <a:pt x="76" y="100"/>
                    <a:pt x="81" y="107"/>
                    <a:pt x="88" y="109"/>
                  </a:cubicBezTo>
                  <a:lnTo>
                    <a:pt x="88" y="135"/>
                  </a:lnTo>
                  <a:close/>
                  <a:moveTo>
                    <a:pt x="84" y="93"/>
                  </a:moveTo>
                  <a:cubicBezTo>
                    <a:pt x="84" y="88"/>
                    <a:pt x="88" y="84"/>
                    <a:pt x="93" y="84"/>
                  </a:cubicBezTo>
                  <a:cubicBezTo>
                    <a:pt x="97" y="84"/>
                    <a:pt x="101" y="88"/>
                    <a:pt x="101" y="93"/>
                  </a:cubicBezTo>
                  <a:cubicBezTo>
                    <a:pt x="101" y="97"/>
                    <a:pt x="97" y="101"/>
                    <a:pt x="93" y="101"/>
                  </a:cubicBezTo>
                  <a:cubicBezTo>
                    <a:pt x="88" y="101"/>
                    <a:pt x="84" y="97"/>
                    <a:pt x="84" y="93"/>
                  </a:cubicBezTo>
                  <a:close/>
                  <a:moveTo>
                    <a:pt x="135" y="93"/>
                  </a:moveTo>
                  <a:cubicBezTo>
                    <a:pt x="135" y="114"/>
                    <a:pt x="118" y="132"/>
                    <a:pt x="97" y="135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104" y="107"/>
                    <a:pt x="109" y="100"/>
                    <a:pt x="109" y="93"/>
                  </a:cubicBezTo>
                  <a:cubicBezTo>
                    <a:pt x="109" y="91"/>
                    <a:pt x="109" y="90"/>
                    <a:pt x="109" y="88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4" y="81"/>
                    <a:pt x="135" y="87"/>
                    <a:pt x="135" y="9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</p:grpSp>
      <p:grpSp>
        <p:nvGrpSpPr>
          <p:cNvPr id="33" name="Group 15"/>
          <p:cNvGrpSpPr/>
          <p:nvPr/>
        </p:nvGrpSpPr>
        <p:grpSpPr>
          <a:xfrm>
            <a:off x="6984871" y="3526769"/>
            <a:ext cx="1122808" cy="1122808"/>
            <a:chOff x="5468924" y="2821918"/>
            <a:chExt cx="1122808" cy="1122808"/>
          </a:xfrm>
        </p:grpSpPr>
        <p:sp>
          <p:nvSpPr>
            <p:cNvPr id="34" name="Oval 26"/>
            <p:cNvSpPr>
              <a:spLocks noChangeAspect="1"/>
            </p:cNvSpPr>
            <p:nvPr/>
          </p:nvSpPr>
          <p:spPr>
            <a:xfrm>
              <a:off x="5468924" y="2821918"/>
              <a:ext cx="1122808" cy="1122808"/>
            </a:xfrm>
            <a:prstGeom prst="ellipse">
              <a:avLst/>
            </a:prstGeom>
            <a:solidFill>
              <a:srgbClr val="6EAAC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A99D"/>
                </a:solidFill>
              </a:endParaRPr>
            </a:p>
          </p:txBody>
        </p:sp>
        <p:sp>
          <p:nvSpPr>
            <p:cNvPr id="35" name="Freeform 136"/>
            <p:cNvSpPr>
              <a:spLocks noEditPoints="1"/>
            </p:cNvSpPr>
            <p:nvPr/>
          </p:nvSpPr>
          <p:spPr bwMode="auto">
            <a:xfrm>
              <a:off x="5838646" y="3193247"/>
              <a:ext cx="357836" cy="359959"/>
            </a:xfrm>
            <a:custGeom>
              <a:avLst/>
              <a:gdLst>
                <a:gd name="T0" fmla="*/ 122 w 185"/>
                <a:gd name="T1" fmla="*/ 118 h 186"/>
                <a:gd name="T2" fmla="*/ 122 w 185"/>
                <a:gd name="T3" fmla="*/ 127 h 186"/>
                <a:gd name="T4" fmla="*/ 160 w 185"/>
                <a:gd name="T5" fmla="*/ 122 h 186"/>
                <a:gd name="T6" fmla="*/ 156 w 185"/>
                <a:gd name="T7" fmla="*/ 84 h 186"/>
                <a:gd name="T8" fmla="*/ 118 w 185"/>
                <a:gd name="T9" fmla="*/ 89 h 186"/>
                <a:gd name="T10" fmla="*/ 156 w 185"/>
                <a:gd name="T11" fmla="*/ 93 h 186"/>
                <a:gd name="T12" fmla="*/ 156 w 185"/>
                <a:gd name="T13" fmla="*/ 84 h 186"/>
                <a:gd name="T14" fmla="*/ 33 w 185"/>
                <a:gd name="T15" fmla="*/ 34 h 186"/>
                <a:gd name="T16" fmla="*/ 25 w 185"/>
                <a:gd name="T17" fmla="*/ 59 h 186"/>
                <a:gd name="T18" fmla="*/ 0 w 185"/>
                <a:gd name="T19" fmla="*/ 68 h 186"/>
                <a:gd name="T20" fmla="*/ 25 w 185"/>
                <a:gd name="T21" fmla="*/ 186 h 186"/>
                <a:gd name="T22" fmla="*/ 185 w 185"/>
                <a:gd name="T23" fmla="*/ 177 h 186"/>
                <a:gd name="T24" fmla="*/ 177 w 185"/>
                <a:gd name="T25" fmla="*/ 34 h 186"/>
                <a:gd name="T26" fmla="*/ 25 w 185"/>
                <a:gd name="T27" fmla="*/ 177 h 186"/>
                <a:gd name="T28" fmla="*/ 8 w 185"/>
                <a:gd name="T29" fmla="*/ 68 h 186"/>
                <a:gd name="T30" fmla="*/ 25 w 185"/>
                <a:gd name="T31" fmla="*/ 156 h 186"/>
                <a:gd name="T32" fmla="*/ 33 w 185"/>
                <a:gd name="T33" fmla="*/ 156 h 186"/>
                <a:gd name="T34" fmla="*/ 177 w 185"/>
                <a:gd name="T35" fmla="*/ 42 h 186"/>
                <a:gd name="T36" fmla="*/ 139 w 185"/>
                <a:gd name="T37" fmla="*/ 68 h 186"/>
                <a:gd name="T38" fmla="*/ 139 w 185"/>
                <a:gd name="T39" fmla="*/ 59 h 186"/>
                <a:gd name="T40" fmla="*/ 139 w 185"/>
                <a:gd name="T41" fmla="*/ 68 h 186"/>
                <a:gd name="T42" fmla="*/ 164 w 185"/>
                <a:gd name="T43" fmla="*/ 9 h 186"/>
                <a:gd name="T44" fmla="*/ 164 w 185"/>
                <a:gd name="T45" fmla="*/ 0 h 186"/>
                <a:gd name="T46" fmla="*/ 50 w 185"/>
                <a:gd name="T47" fmla="*/ 4 h 186"/>
                <a:gd name="T48" fmla="*/ 156 w 185"/>
                <a:gd name="T49" fmla="*/ 101 h 186"/>
                <a:gd name="T50" fmla="*/ 118 w 185"/>
                <a:gd name="T51" fmla="*/ 106 h 186"/>
                <a:gd name="T52" fmla="*/ 156 w 185"/>
                <a:gd name="T53" fmla="*/ 110 h 186"/>
                <a:gd name="T54" fmla="*/ 156 w 185"/>
                <a:gd name="T55" fmla="*/ 101 h 186"/>
                <a:gd name="T56" fmla="*/ 173 w 185"/>
                <a:gd name="T57" fmla="*/ 25 h 186"/>
                <a:gd name="T58" fmla="*/ 173 w 185"/>
                <a:gd name="T59" fmla="*/ 17 h 186"/>
                <a:gd name="T60" fmla="*/ 38 w 185"/>
                <a:gd name="T61" fmla="*/ 21 h 186"/>
                <a:gd name="T62" fmla="*/ 156 w 185"/>
                <a:gd name="T63" fmla="*/ 68 h 186"/>
                <a:gd name="T64" fmla="*/ 156 w 185"/>
                <a:gd name="T65" fmla="*/ 59 h 186"/>
                <a:gd name="T66" fmla="*/ 156 w 185"/>
                <a:gd name="T67" fmla="*/ 68 h 186"/>
                <a:gd name="T68" fmla="*/ 156 w 185"/>
                <a:gd name="T69" fmla="*/ 144 h 186"/>
                <a:gd name="T70" fmla="*/ 156 w 185"/>
                <a:gd name="T71" fmla="*/ 135 h 186"/>
                <a:gd name="T72" fmla="*/ 50 w 185"/>
                <a:gd name="T73" fmla="*/ 139 h 186"/>
                <a:gd name="T74" fmla="*/ 88 w 185"/>
                <a:gd name="T75" fmla="*/ 68 h 186"/>
                <a:gd name="T76" fmla="*/ 126 w 185"/>
                <a:gd name="T77" fmla="*/ 63 h 186"/>
                <a:gd name="T78" fmla="*/ 88 w 185"/>
                <a:gd name="T79" fmla="*/ 59 h 186"/>
                <a:gd name="T80" fmla="*/ 88 w 185"/>
                <a:gd name="T81" fmla="*/ 68 h 186"/>
                <a:gd name="T82" fmla="*/ 156 w 185"/>
                <a:gd name="T83" fmla="*/ 160 h 186"/>
                <a:gd name="T84" fmla="*/ 156 w 185"/>
                <a:gd name="T85" fmla="*/ 152 h 186"/>
                <a:gd name="T86" fmla="*/ 50 w 185"/>
                <a:gd name="T87" fmla="*/ 156 h 186"/>
                <a:gd name="T88" fmla="*/ 55 w 185"/>
                <a:gd name="T89" fmla="*/ 127 h 186"/>
                <a:gd name="T90" fmla="*/ 101 w 185"/>
                <a:gd name="T91" fmla="*/ 122 h 186"/>
                <a:gd name="T92" fmla="*/ 97 w 185"/>
                <a:gd name="T93" fmla="*/ 84 h 186"/>
                <a:gd name="T94" fmla="*/ 50 w 185"/>
                <a:gd name="T95" fmla="*/ 89 h 186"/>
                <a:gd name="T96" fmla="*/ 55 w 185"/>
                <a:gd name="T97" fmla="*/ 127 h 186"/>
                <a:gd name="T98" fmla="*/ 92 w 185"/>
                <a:gd name="T99" fmla="*/ 93 h 186"/>
                <a:gd name="T100" fmla="*/ 59 w 185"/>
                <a:gd name="T101" fmla="*/ 118 h 186"/>
                <a:gd name="T102" fmla="*/ 55 w 185"/>
                <a:gd name="T103" fmla="*/ 68 h 186"/>
                <a:gd name="T104" fmla="*/ 55 w 185"/>
                <a:gd name="T105" fmla="*/ 59 h 186"/>
                <a:gd name="T106" fmla="*/ 55 w 185"/>
                <a:gd name="T107" fmla="*/ 68 h 186"/>
                <a:gd name="T108" fmla="*/ 76 w 185"/>
                <a:gd name="T109" fmla="*/ 63 h 186"/>
                <a:gd name="T110" fmla="*/ 67 w 185"/>
                <a:gd name="T111" fmla="*/ 6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5" h="186">
                  <a:moveTo>
                    <a:pt x="156" y="118"/>
                  </a:moveTo>
                  <a:cubicBezTo>
                    <a:pt x="122" y="118"/>
                    <a:pt x="122" y="118"/>
                    <a:pt x="122" y="118"/>
                  </a:cubicBezTo>
                  <a:cubicBezTo>
                    <a:pt x="120" y="118"/>
                    <a:pt x="118" y="120"/>
                    <a:pt x="118" y="122"/>
                  </a:cubicBezTo>
                  <a:cubicBezTo>
                    <a:pt x="118" y="125"/>
                    <a:pt x="120" y="127"/>
                    <a:pt x="122" y="127"/>
                  </a:cubicBezTo>
                  <a:cubicBezTo>
                    <a:pt x="156" y="127"/>
                    <a:pt x="156" y="127"/>
                    <a:pt x="156" y="127"/>
                  </a:cubicBezTo>
                  <a:cubicBezTo>
                    <a:pt x="158" y="127"/>
                    <a:pt x="160" y="125"/>
                    <a:pt x="160" y="122"/>
                  </a:cubicBezTo>
                  <a:cubicBezTo>
                    <a:pt x="160" y="120"/>
                    <a:pt x="158" y="118"/>
                    <a:pt x="156" y="118"/>
                  </a:cubicBezTo>
                  <a:close/>
                  <a:moveTo>
                    <a:pt x="156" y="84"/>
                  </a:moveTo>
                  <a:cubicBezTo>
                    <a:pt x="122" y="84"/>
                    <a:pt x="122" y="84"/>
                    <a:pt x="122" y="84"/>
                  </a:cubicBezTo>
                  <a:cubicBezTo>
                    <a:pt x="120" y="84"/>
                    <a:pt x="118" y="86"/>
                    <a:pt x="118" y="89"/>
                  </a:cubicBezTo>
                  <a:cubicBezTo>
                    <a:pt x="118" y="91"/>
                    <a:pt x="120" y="93"/>
                    <a:pt x="122" y="93"/>
                  </a:cubicBezTo>
                  <a:cubicBezTo>
                    <a:pt x="156" y="93"/>
                    <a:pt x="156" y="93"/>
                    <a:pt x="156" y="93"/>
                  </a:cubicBezTo>
                  <a:cubicBezTo>
                    <a:pt x="158" y="93"/>
                    <a:pt x="160" y="91"/>
                    <a:pt x="160" y="89"/>
                  </a:cubicBezTo>
                  <a:cubicBezTo>
                    <a:pt x="160" y="86"/>
                    <a:pt x="158" y="84"/>
                    <a:pt x="156" y="84"/>
                  </a:cubicBezTo>
                  <a:close/>
                  <a:moveTo>
                    <a:pt x="177" y="34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29" y="34"/>
                    <a:pt x="25" y="38"/>
                    <a:pt x="25" y="42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3" y="59"/>
                    <a:pt x="0" y="63"/>
                    <a:pt x="0" y="68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74"/>
                    <a:pt x="11" y="186"/>
                    <a:pt x="25" y="186"/>
                  </a:cubicBezTo>
                  <a:cubicBezTo>
                    <a:pt x="177" y="186"/>
                    <a:pt x="177" y="186"/>
                    <a:pt x="177" y="186"/>
                  </a:cubicBezTo>
                  <a:cubicBezTo>
                    <a:pt x="182" y="186"/>
                    <a:pt x="185" y="182"/>
                    <a:pt x="185" y="177"/>
                  </a:cubicBezTo>
                  <a:cubicBezTo>
                    <a:pt x="185" y="42"/>
                    <a:pt x="185" y="42"/>
                    <a:pt x="185" y="42"/>
                  </a:cubicBezTo>
                  <a:cubicBezTo>
                    <a:pt x="185" y="38"/>
                    <a:pt x="182" y="34"/>
                    <a:pt x="177" y="34"/>
                  </a:cubicBezTo>
                  <a:close/>
                  <a:moveTo>
                    <a:pt x="177" y="177"/>
                  </a:moveTo>
                  <a:cubicBezTo>
                    <a:pt x="25" y="177"/>
                    <a:pt x="25" y="177"/>
                    <a:pt x="25" y="177"/>
                  </a:cubicBezTo>
                  <a:cubicBezTo>
                    <a:pt x="16" y="177"/>
                    <a:pt x="8" y="170"/>
                    <a:pt x="8" y="160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156"/>
                    <a:pt x="25" y="156"/>
                    <a:pt x="25" y="156"/>
                  </a:cubicBezTo>
                  <a:cubicBezTo>
                    <a:pt x="25" y="159"/>
                    <a:pt x="27" y="160"/>
                    <a:pt x="29" y="160"/>
                  </a:cubicBezTo>
                  <a:cubicBezTo>
                    <a:pt x="32" y="160"/>
                    <a:pt x="33" y="159"/>
                    <a:pt x="33" y="156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177" y="42"/>
                    <a:pt x="177" y="42"/>
                    <a:pt x="177" y="42"/>
                  </a:cubicBezTo>
                  <a:lnTo>
                    <a:pt x="177" y="177"/>
                  </a:lnTo>
                  <a:close/>
                  <a:moveTo>
                    <a:pt x="139" y="68"/>
                  </a:moveTo>
                  <a:cubicBezTo>
                    <a:pt x="141" y="68"/>
                    <a:pt x="143" y="66"/>
                    <a:pt x="143" y="63"/>
                  </a:cubicBezTo>
                  <a:cubicBezTo>
                    <a:pt x="143" y="61"/>
                    <a:pt x="141" y="59"/>
                    <a:pt x="139" y="59"/>
                  </a:cubicBezTo>
                  <a:cubicBezTo>
                    <a:pt x="137" y="59"/>
                    <a:pt x="135" y="61"/>
                    <a:pt x="135" y="63"/>
                  </a:cubicBezTo>
                  <a:cubicBezTo>
                    <a:pt x="135" y="66"/>
                    <a:pt x="137" y="68"/>
                    <a:pt x="139" y="68"/>
                  </a:cubicBezTo>
                  <a:close/>
                  <a:moveTo>
                    <a:pt x="55" y="9"/>
                  </a:moveTo>
                  <a:cubicBezTo>
                    <a:pt x="164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4"/>
                  </a:cubicBezTo>
                  <a:cubicBezTo>
                    <a:pt x="168" y="2"/>
                    <a:pt x="167" y="0"/>
                    <a:pt x="16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2" y="0"/>
                    <a:pt x="50" y="2"/>
                    <a:pt x="50" y="4"/>
                  </a:cubicBezTo>
                  <a:cubicBezTo>
                    <a:pt x="50" y="7"/>
                    <a:pt x="52" y="9"/>
                    <a:pt x="55" y="9"/>
                  </a:cubicBezTo>
                  <a:close/>
                  <a:moveTo>
                    <a:pt x="156" y="101"/>
                  </a:moveTo>
                  <a:cubicBezTo>
                    <a:pt x="122" y="101"/>
                    <a:pt x="122" y="101"/>
                    <a:pt x="122" y="101"/>
                  </a:cubicBezTo>
                  <a:cubicBezTo>
                    <a:pt x="120" y="101"/>
                    <a:pt x="118" y="103"/>
                    <a:pt x="118" y="106"/>
                  </a:cubicBezTo>
                  <a:cubicBezTo>
                    <a:pt x="118" y="108"/>
                    <a:pt x="120" y="110"/>
                    <a:pt x="122" y="110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8" y="110"/>
                    <a:pt x="160" y="108"/>
                    <a:pt x="160" y="106"/>
                  </a:cubicBezTo>
                  <a:cubicBezTo>
                    <a:pt x="160" y="103"/>
                    <a:pt x="158" y="101"/>
                    <a:pt x="156" y="101"/>
                  </a:cubicBezTo>
                  <a:close/>
                  <a:moveTo>
                    <a:pt x="42" y="25"/>
                  </a:moveTo>
                  <a:cubicBezTo>
                    <a:pt x="173" y="25"/>
                    <a:pt x="173" y="25"/>
                    <a:pt x="173" y="25"/>
                  </a:cubicBezTo>
                  <a:cubicBezTo>
                    <a:pt x="175" y="25"/>
                    <a:pt x="177" y="24"/>
                    <a:pt x="177" y="21"/>
                  </a:cubicBezTo>
                  <a:cubicBezTo>
                    <a:pt x="177" y="19"/>
                    <a:pt x="175" y="17"/>
                    <a:pt x="173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7"/>
                    <a:pt x="38" y="19"/>
                    <a:pt x="38" y="21"/>
                  </a:cubicBezTo>
                  <a:cubicBezTo>
                    <a:pt x="38" y="24"/>
                    <a:pt x="40" y="25"/>
                    <a:pt x="42" y="25"/>
                  </a:cubicBezTo>
                  <a:close/>
                  <a:moveTo>
                    <a:pt x="156" y="68"/>
                  </a:moveTo>
                  <a:cubicBezTo>
                    <a:pt x="158" y="68"/>
                    <a:pt x="160" y="66"/>
                    <a:pt x="160" y="63"/>
                  </a:cubicBezTo>
                  <a:cubicBezTo>
                    <a:pt x="160" y="61"/>
                    <a:pt x="158" y="59"/>
                    <a:pt x="156" y="59"/>
                  </a:cubicBezTo>
                  <a:cubicBezTo>
                    <a:pt x="153" y="59"/>
                    <a:pt x="152" y="61"/>
                    <a:pt x="152" y="63"/>
                  </a:cubicBezTo>
                  <a:cubicBezTo>
                    <a:pt x="152" y="66"/>
                    <a:pt x="153" y="68"/>
                    <a:pt x="156" y="68"/>
                  </a:cubicBezTo>
                  <a:close/>
                  <a:moveTo>
                    <a:pt x="55" y="144"/>
                  </a:moveTo>
                  <a:cubicBezTo>
                    <a:pt x="156" y="144"/>
                    <a:pt x="156" y="144"/>
                    <a:pt x="156" y="144"/>
                  </a:cubicBezTo>
                  <a:cubicBezTo>
                    <a:pt x="158" y="144"/>
                    <a:pt x="160" y="142"/>
                    <a:pt x="160" y="139"/>
                  </a:cubicBezTo>
                  <a:cubicBezTo>
                    <a:pt x="160" y="137"/>
                    <a:pt x="158" y="135"/>
                    <a:pt x="156" y="135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52" y="135"/>
                    <a:pt x="50" y="137"/>
                    <a:pt x="50" y="139"/>
                  </a:cubicBezTo>
                  <a:cubicBezTo>
                    <a:pt x="50" y="142"/>
                    <a:pt x="52" y="144"/>
                    <a:pt x="55" y="144"/>
                  </a:cubicBezTo>
                  <a:close/>
                  <a:moveTo>
                    <a:pt x="88" y="68"/>
                  </a:moveTo>
                  <a:cubicBezTo>
                    <a:pt x="122" y="68"/>
                    <a:pt x="122" y="68"/>
                    <a:pt x="122" y="68"/>
                  </a:cubicBezTo>
                  <a:cubicBezTo>
                    <a:pt x="124" y="68"/>
                    <a:pt x="126" y="66"/>
                    <a:pt x="126" y="63"/>
                  </a:cubicBezTo>
                  <a:cubicBezTo>
                    <a:pt x="126" y="61"/>
                    <a:pt x="124" y="59"/>
                    <a:pt x="122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6" y="59"/>
                    <a:pt x="84" y="61"/>
                    <a:pt x="84" y="63"/>
                  </a:cubicBezTo>
                  <a:cubicBezTo>
                    <a:pt x="84" y="66"/>
                    <a:pt x="86" y="68"/>
                    <a:pt x="88" y="68"/>
                  </a:cubicBezTo>
                  <a:close/>
                  <a:moveTo>
                    <a:pt x="55" y="160"/>
                  </a:moveTo>
                  <a:cubicBezTo>
                    <a:pt x="156" y="160"/>
                    <a:pt x="156" y="160"/>
                    <a:pt x="156" y="160"/>
                  </a:cubicBezTo>
                  <a:cubicBezTo>
                    <a:pt x="158" y="160"/>
                    <a:pt x="160" y="159"/>
                    <a:pt x="160" y="156"/>
                  </a:cubicBezTo>
                  <a:cubicBezTo>
                    <a:pt x="160" y="154"/>
                    <a:pt x="158" y="152"/>
                    <a:pt x="156" y="152"/>
                  </a:cubicBezTo>
                  <a:cubicBezTo>
                    <a:pt x="55" y="152"/>
                    <a:pt x="55" y="152"/>
                    <a:pt x="55" y="152"/>
                  </a:cubicBezTo>
                  <a:cubicBezTo>
                    <a:pt x="52" y="152"/>
                    <a:pt x="50" y="154"/>
                    <a:pt x="50" y="156"/>
                  </a:cubicBezTo>
                  <a:cubicBezTo>
                    <a:pt x="50" y="159"/>
                    <a:pt x="52" y="160"/>
                    <a:pt x="55" y="160"/>
                  </a:cubicBezTo>
                  <a:close/>
                  <a:moveTo>
                    <a:pt x="55" y="127"/>
                  </a:moveTo>
                  <a:cubicBezTo>
                    <a:pt x="97" y="127"/>
                    <a:pt x="97" y="127"/>
                    <a:pt x="97" y="127"/>
                  </a:cubicBezTo>
                  <a:cubicBezTo>
                    <a:pt x="99" y="127"/>
                    <a:pt x="101" y="125"/>
                    <a:pt x="101" y="122"/>
                  </a:cubicBezTo>
                  <a:cubicBezTo>
                    <a:pt x="101" y="89"/>
                    <a:pt x="101" y="89"/>
                    <a:pt x="101" y="89"/>
                  </a:cubicBezTo>
                  <a:cubicBezTo>
                    <a:pt x="101" y="86"/>
                    <a:pt x="99" y="84"/>
                    <a:pt x="97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2" y="84"/>
                    <a:pt x="50" y="86"/>
                    <a:pt x="50" y="8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0" y="125"/>
                    <a:pt x="52" y="127"/>
                    <a:pt x="55" y="127"/>
                  </a:cubicBezTo>
                  <a:close/>
                  <a:moveTo>
                    <a:pt x="59" y="93"/>
                  </a:moveTo>
                  <a:cubicBezTo>
                    <a:pt x="92" y="93"/>
                    <a:pt x="92" y="93"/>
                    <a:pt x="92" y="93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59" y="118"/>
                    <a:pt x="59" y="118"/>
                    <a:pt x="59" y="118"/>
                  </a:cubicBezTo>
                  <a:lnTo>
                    <a:pt x="59" y="93"/>
                  </a:lnTo>
                  <a:close/>
                  <a:moveTo>
                    <a:pt x="55" y="68"/>
                  </a:moveTo>
                  <a:cubicBezTo>
                    <a:pt x="57" y="68"/>
                    <a:pt x="59" y="66"/>
                    <a:pt x="59" y="63"/>
                  </a:cubicBezTo>
                  <a:cubicBezTo>
                    <a:pt x="59" y="61"/>
                    <a:pt x="57" y="59"/>
                    <a:pt x="55" y="59"/>
                  </a:cubicBezTo>
                  <a:cubicBezTo>
                    <a:pt x="52" y="59"/>
                    <a:pt x="50" y="61"/>
                    <a:pt x="50" y="63"/>
                  </a:cubicBezTo>
                  <a:cubicBezTo>
                    <a:pt x="50" y="66"/>
                    <a:pt x="52" y="68"/>
                    <a:pt x="55" y="68"/>
                  </a:cubicBezTo>
                  <a:close/>
                  <a:moveTo>
                    <a:pt x="71" y="68"/>
                  </a:moveTo>
                  <a:cubicBezTo>
                    <a:pt x="74" y="68"/>
                    <a:pt x="76" y="66"/>
                    <a:pt x="76" y="63"/>
                  </a:cubicBezTo>
                  <a:cubicBezTo>
                    <a:pt x="76" y="61"/>
                    <a:pt x="74" y="59"/>
                    <a:pt x="71" y="59"/>
                  </a:cubicBezTo>
                  <a:cubicBezTo>
                    <a:pt x="69" y="59"/>
                    <a:pt x="67" y="61"/>
                    <a:pt x="67" y="63"/>
                  </a:cubicBezTo>
                  <a:cubicBezTo>
                    <a:pt x="67" y="66"/>
                    <a:pt x="69" y="68"/>
                    <a:pt x="71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</p:grpSp>
      <p:grpSp>
        <p:nvGrpSpPr>
          <p:cNvPr id="36" name="Group 18"/>
          <p:cNvGrpSpPr/>
          <p:nvPr/>
        </p:nvGrpSpPr>
        <p:grpSpPr>
          <a:xfrm>
            <a:off x="8436481" y="3526769"/>
            <a:ext cx="1122808" cy="1122808"/>
            <a:chOff x="6912482" y="2821918"/>
            <a:chExt cx="1122808" cy="1122808"/>
          </a:xfrm>
        </p:grpSpPr>
        <p:sp>
          <p:nvSpPr>
            <p:cNvPr id="37" name="Oval 27"/>
            <p:cNvSpPr>
              <a:spLocks noChangeAspect="1"/>
            </p:cNvSpPr>
            <p:nvPr/>
          </p:nvSpPr>
          <p:spPr>
            <a:xfrm>
              <a:off x="6912482" y="2821918"/>
              <a:ext cx="1122808" cy="1122808"/>
            </a:xfrm>
            <a:prstGeom prst="ellipse">
              <a:avLst/>
            </a:prstGeom>
            <a:solidFill>
              <a:srgbClr val="4451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 154"/>
            <p:cNvSpPr>
              <a:spLocks noEditPoints="1"/>
            </p:cNvSpPr>
            <p:nvPr/>
          </p:nvSpPr>
          <p:spPr bwMode="auto">
            <a:xfrm>
              <a:off x="7281673" y="3226694"/>
              <a:ext cx="358898" cy="293064"/>
            </a:xfrm>
            <a:custGeom>
              <a:avLst/>
              <a:gdLst>
                <a:gd name="T0" fmla="*/ 111 w 186"/>
                <a:gd name="T1" fmla="*/ 95 h 152"/>
                <a:gd name="T2" fmla="*/ 122 w 186"/>
                <a:gd name="T3" fmla="*/ 55 h 152"/>
                <a:gd name="T4" fmla="*/ 110 w 186"/>
                <a:gd name="T5" fmla="*/ 3 h 152"/>
                <a:gd name="T6" fmla="*/ 80 w 186"/>
                <a:gd name="T7" fmla="*/ 4 h 152"/>
                <a:gd name="T8" fmla="*/ 64 w 186"/>
                <a:gd name="T9" fmla="*/ 54 h 152"/>
                <a:gd name="T10" fmla="*/ 74 w 186"/>
                <a:gd name="T11" fmla="*/ 95 h 152"/>
                <a:gd name="T12" fmla="*/ 29 w 186"/>
                <a:gd name="T13" fmla="*/ 147 h 152"/>
                <a:gd name="T14" fmla="*/ 152 w 186"/>
                <a:gd name="T15" fmla="*/ 152 h 152"/>
                <a:gd name="T16" fmla="*/ 126 w 186"/>
                <a:gd name="T17" fmla="*/ 115 h 152"/>
                <a:gd name="T18" fmla="*/ 61 w 186"/>
                <a:gd name="T19" fmla="*/ 123 h 152"/>
                <a:gd name="T20" fmla="*/ 83 w 186"/>
                <a:gd name="T21" fmla="*/ 95 h 152"/>
                <a:gd name="T22" fmla="*/ 72 w 186"/>
                <a:gd name="T23" fmla="*/ 68 h 152"/>
                <a:gd name="T24" fmla="*/ 72 w 186"/>
                <a:gd name="T25" fmla="*/ 51 h 152"/>
                <a:gd name="T26" fmla="*/ 84 w 186"/>
                <a:gd name="T27" fmla="*/ 12 h 152"/>
                <a:gd name="T28" fmla="*/ 98 w 186"/>
                <a:gd name="T29" fmla="*/ 8 h 152"/>
                <a:gd name="T30" fmla="*/ 114 w 186"/>
                <a:gd name="T31" fmla="*/ 23 h 152"/>
                <a:gd name="T32" fmla="*/ 113 w 186"/>
                <a:gd name="T33" fmla="*/ 57 h 152"/>
                <a:gd name="T34" fmla="*/ 112 w 186"/>
                <a:gd name="T35" fmla="*/ 69 h 152"/>
                <a:gd name="T36" fmla="*/ 124 w 186"/>
                <a:gd name="T37" fmla="*/ 123 h 152"/>
                <a:gd name="T38" fmla="*/ 147 w 186"/>
                <a:gd name="T39" fmla="*/ 143 h 152"/>
                <a:gd name="T40" fmla="*/ 20 w 186"/>
                <a:gd name="T41" fmla="*/ 113 h 152"/>
                <a:gd name="T42" fmla="*/ 29 w 186"/>
                <a:gd name="T43" fmla="*/ 69 h 152"/>
                <a:gd name="T44" fmla="*/ 29 w 186"/>
                <a:gd name="T45" fmla="*/ 68 h 152"/>
                <a:gd name="T46" fmla="*/ 29 w 186"/>
                <a:gd name="T47" fmla="*/ 55 h 152"/>
                <a:gd name="T48" fmla="*/ 35 w 186"/>
                <a:gd name="T49" fmla="*/ 28 h 152"/>
                <a:gd name="T50" fmla="*/ 46 w 186"/>
                <a:gd name="T51" fmla="*/ 25 h 152"/>
                <a:gd name="T52" fmla="*/ 53 w 186"/>
                <a:gd name="T53" fmla="*/ 22 h 152"/>
                <a:gd name="T54" fmla="*/ 46 w 186"/>
                <a:gd name="T55" fmla="*/ 17 h 152"/>
                <a:gd name="T56" fmla="*/ 18 w 186"/>
                <a:gd name="T57" fmla="*/ 36 h 152"/>
                <a:gd name="T58" fmla="*/ 22 w 186"/>
                <a:gd name="T59" fmla="*/ 74 h 152"/>
                <a:gd name="T60" fmla="*/ 18 w 186"/>
                <a:gd name="T61" fmla="*/ 105 h 152"/>
                <a:gd name="T62" fmla="*/ 4 w 186"/>
                <a:gd name="T63" fmla="*/ 135 h 152"/>
                <a:gd name="T64" fmla="*/ 27 w 186"/>
                <a:gd name="T65" fmla="*/ 126 h 152"/>
                <a:gd name="T66" fmla="*/ 20 w 186"/>
                <a:gd name="T67" fmla="*/ 113 h 152"/>
                <a:gd name="T68" fmla="*/ 158 w 186"/>
                <a:gd name="T69" fmla="*/ 91 h 152"/>
                <a:gd name="T70" fmla="*/ 164 w 186"/>
                <a:gd name="T71" fmla="*/ 59 h 152"/>
                <a:gd name="T72" fmla="*/ 153 w 186"/>
                <a:gd name="T73" fmla="*/ 20 h 152"/>
                <a:gd name="T74" fmla="*/ 131 w 186"/>
                <a:gd name="T75" fmla="*/ 18 h 152"/>
                <a:gd name="T76" fmla="*/ 134 w 186"/>
                <a:gd name="T77" fmla="*/ 26 h 152"/>
                <a:gd name="T78" fmla="*/ 149 w 186"/>
                <a:gd name="T79" fmla="*/ 27 h 152"/>
                <a:gd name="T80" fmla="*/ 159 w 186"/>
                <a:gd name="T81" fmla="*/ 39 h 152"/>
                <a:gd name="T82" fmla="*/ 156 w 186"/>
                <a:gd name="T83" fmla="*/ 61 h 152"/>
                <a:gd name="T84" fmla="*/ 157 w 186"/>
                <a:gd name="T85" fmla="*/ 69 h 152"/>
                <a:gd name="T86" fmla="*/ 150 w 186"/>
                <a:gd name="T87" fmla="*/ 91 h 152"/>
                <a:gd name="T88" fmla="*/ 177 w 186"/>
                <a:gd name="T89" fmla="*/ 126 h 152"/>
                <a:gd name="T90" fmla="*/ 163 w 186"/>
                <a:gd name="T91" fmla="*/ 135 h 152"/>
                <a:gd name="T92" fmla="*/ 186 w 186"/>
                <a:gd name="T93" fmla="*/ 13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6" h="152">
                  <a:moveTo>
                    <a:pt x="126" y="115"/>
                  </a:moveTo>
                  <a:cubicBezTo>
                    <a:pt x="126" y="115"/>
                    <a:pt x="111" y="111"/>
                    <a:pt x="111" y="95"/>
                  </a:cubicBezTo>
                  <a:cubicBezTo>
                    <a:pt x="111" y="81"/>
                    <a:pt x="117" y="76"/>
                    <a:pt x="120" y="73"/>
                  </a:cubicBezTo>
                  <a:cubicBezTo>
                    <a:pt x="120" y="73"/>
                    <a:pt x="125" y="69"/>
                    <a:pt x="122" y="55"/>
                  </a:cubicBezTo>
                  <a:cubicBezTo>
                    <a:pt x="127" y="47"/>
                    <a:pt x="129" y="35"/>
                    <a:pt x="122" y="19"/>
                  </a:cubicBezTo>
                  <a:cubicBezTo>
                    <a:pt x="118" y="10"/>
                    <a:pt x="115" y="5"/>
                    <a:pt x="110" y="3"/>
                  </a:cubicBezTo>
                  <a:cubicBezTo>
                    <a:pt x="106" y="0"/>
                    <a:pt x="102" y="0"/>
                    <a:pt x="98" y="0"/>
                  </a:cubicBezTo>
                  <a:cubicBezTo>
                    <a:pt x="90" y="0"/>
                    <a:pt x="83" y="2"/>
                    <a:pt x="80" y="4"/>
                  </a:cubicBezTo>
                  <a:cubicBezTo>
                    <a:pt x="72" y="8"/>
                    <a:pt x="66" y="12"/>
                    <a:pt x="61" y="25"/>
                  </a:cubicBezTo>
                  <a:cubicBezTo>
                    <a:pt x="56" y="36"/>
                    <a:pt x="62" y="48"/>
                    <a:pt x="64" y="54"/>
                  </a:cubicBezTo>
                  <a:cubicBezTo>
                    <a:pt x="61" y="68"/>
                    <a:pt x="66" y="73"/>
                    <a:pt x="66" y="73"/>
                  </a:cubicBezTo>
                  <a:cubicBezTo>
                    <a:pt x="68" y="76"/>
                    <a:pt x="74" y="81"/>
                    <a:pt x="74" y="95"/>
                  </a:cubicBezTo>
                  <a:cubicBezTo>
                    <a:pt x="74" y="111"/>
                    <a:pt x="59" y="115"/>
                    <a:pt x="59" y="115"/>
                  </a:cubicBezTo>
                  <a:cubicBezTo>
                    <a:pt x="50" y="118"/>
                    <a:pt x="29" y="125"/>
                    <a:pt x="29" y="147"/>
                  </a:cubicBezTo>
                  <a:cubicBezTo>
                    <a:pt x="29" y="147"/>
                    <a:pt x="29" y="152"/>
                    <a:pt x="34" y="152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6" y="152"/>
                    <a:pt x="156" y="147"/>
                    <a:pt x="156" y="147"/>
                  </a:cubicBezTo>
                  <a:cubicBezTo>
                    <a:pt x="156" y="125"/>
                    <a:pt x="136" y="118"/>
                    <a:pt x="126" y="115"/>
                  </a:cubicBezTo>
                  <a:close/>
                  <a:moveTo>
                    <a:pt x="38" y="143"/>
                  </a:moveTo>
                  <a:cubicBezTo>
                    <a:pt x="40" y="131"/>
                    <a:pt x="51" y="127"/>
                    <a:pt x="61" y="123"/>
                  </a:cubicBezTo>
                  <a:cubicBezTo>
                    <a:pt x="62" y="123"/>
                    <a:pt x="62" y="123"/>
                    <a:pt x="62" y="123"/>
                  </a:cubicBezTo>
                  <a:cubicBezTo>
                    <a:pt x="69" y="121"/>
                    <a:pt x="83" y="112"/>
                    <a:pt x="83" y="95"/>
                  </a:cubicBezTo>
                  <a:cubicBezTo>
                    <a:pt x="83" y="80"/>
                    <a:pt x="77" y="73"/>
                    <a:pt x="73" y="69"/>
                  </a:cubicBezTo>
                  <a:cubicBezTo>
                    <a:pt x="73" y="69"/>
                    <a:pt x="72" y="68"/>
                    <a:pt x="72" y="68"/>
                  </a:cubicBezTo>
                  <a:cubicBezTo>
                    <a:pt x="72" y="67"/>
                    <a:pt x="71" y="64"/>
                    <a:pt x="73" y="56"/>
                  </a:cubicBezTo>
                  <a:cubicBezTo>
                    <a:pt x="73" y="53"/>
                    <a:pt x="72" y="51"/>
                    <a:pt x="72" y="51"/>
                  </a:cubicBezTo>
                  <a:cubicBezTo>
                    <a:pt x="70" y="45"/>
                    <a:pt x="65" y="36"/>
                    <a:pt x="69" y="28"/>
                  </a:cubicBezTo>
                  <a:cubicBezTo>
                    <a:pt x="73" y="17"/>
                    <a:pt x="77" y="15"/>
                    <a:pt x="84" y="12"/>
                  </a:cubicBezTo>
                  <a:cubicBezTo>
                    <a:pt x="84" y="12"/>
                    <a:pt x="84" y="12"/>
                    <a:pt x="85" y="11"/>
                  </a:cubicBezTo>
                  <a:cubicBezTo>
                    <a:pt x="86" y="10"/>
                    <a:pt x="92" y="8"/>
                    <a:pt x="98" y="8"/>
                  </a:cubicBezTo>
                  <a:cubicBezTo>
                    <a:pt x="101" y="8"/>
                    <a:pt x="104" y="9"/>
                    <a:pt x="106" y="10"/>
                  </a:cubicBezTo>
                  <a:cubicBezTo>
                    <a:pt x="108" y="11"/>
                    <a:pt x="111" y="14"/>
                    <a:pt x="114" y="23"/>
                  </a:cubicBezTo>
                  <a:cubicBezTo>
                    <a:pt x="121" y="38"/>
                    <a:pt x="117" y="47"/>
                    <a:pt x="115" y="50"/>
                  </a:cubicBezTo>
                  <a:cubicBezTo>
                    <a:pt x="113" y="52"/>
                    <a:pt x="113" y="54"/>
                    <a:pt x="113" y="57"/>
                  </a:cubicBezTo>
                  <a:cubicBezTo>
                    <a:pt x="115" y="64"/>
                    <a:pt x="114" y="67"/>
                    <a:pt x="114" y="67"/>
                  </a:cubicBezTo>
                  <a:cubicBezTo>
                    <a:pt x="114" y="67"/>
                    <a:pt x="113" y="69"/>
                    <a:pt x="112" y="69"/>
                  </a:cubicBezTo>
                  <a:cubicBezTo>
                    <a:pt x="109" y="73"/>
                    <a:pt x="103" y="80"/>
                    <a:pt x="103" y="95"/>
                  </a:cubicBezTo>
                  <a:cubicBezTo>
                    <a:pt x="103" y="112"/>
                    <a:pt x="116" y="121"/>
                    <a:pt x="124" y="123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35" y="127"/>
                    <a:pt x="145" y="131"/>
                    <a:pt x="147" y="143"/>
                  </a:cubicBezTo>
                  <a:lnTo>
                    <a:pt x="38" y="143"/>
                  </a:lnTo>
                  <a:close/>
                  <a:moveTo>
                    <a:pt x="20" y="113"/>
                  </a:moveTo>
                  <a:cubicBezTo>
                    <a:pt x="26" y="112"/>
                    <a:pt x="36" y="105"/>
                    <a:pt x="36" y="91"/>
                  </a:cubicBezTo>
                  <a:cubicBezTo>
                    <a:pt x="36" y="78"/>
                    <a:pt x="32" y="72"/>
                    <a:pt x="29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9" y="69"/>
                    <a:pt x="29" y="69"/>
                    <a:pt x="29" y="68"/>
                  </a:cubicBezTo>
                  <a:cubicBezTo>
                    <a:pt x="29" y="68"/>
                    <a:pt x="28" y="66"/>
                    <a:pt x="29" y="61"/>
                  </a:cubicBezTo>
                  <a:cubicBezTo>
                    <a:pt x="30" y="59"/>
                    <a:pt x="29" y="57"/>
                    <a:pt x="29" y="55"/>
                  </a:cubicBezTo>
                  <a:cubicBezTo>
                    <a:pt x="27" y="52"/>
                    <a:pt x="24" y="45"/>
                    <a:pt x="26" y="39"/>
                  </a:cubicBezTo>
                  <a:cubicBezTo>
                    <a:pt x="30" y="30"/>
                    <a:pt x="31" y="30"/>
                    <a:pt x="35" y="28"/>
                  </a:cubicBezTo>
                  <a:cubicBezTo>
                    <a:pt x="36" y="28"/>
                    <a:pt x="36" y="27"/>
                    <a:pt x="37" y="27"/>
                  </a:cubicBezTo>
                  <a:cubicBezTo>
                    <a:pt x="38" y="27"/>
                    <a:pt x="42" y="25"/>
                    <a:pt x="46" y="25"/>
                  </a:cubicBezTo>
                  <a:cubicBezTo>
                    <a:pt x="48" y="25"/>
                    <a:pt x="50" y="25"/>
                    <a:pt x="52" y="26"/>
                  </a:cubicBezTo>
                  <a:cubicBezTo>
                    <a:pt x="52" y="25"/>
                    <a:pt x="52" y="23"/>
                    <a:pt x="53" y="22"/>
                  </a:cubicBezTo>
                  <a:cubicBezTo>
                    <a:pt x="53" y="20"/>
                    <a:pt x="54" y="19"/>
                    <a:pt x="55" y="18"/>
                  </a:cubicBezTo>
                  <a:cubicBezTo>
                    <a:pt x="52" y="17"/>
                    <a:pt x="49" y="17"/>
                    <a:pt x="46" y="17"/>
                  </a:cubicBezTo>
                  <a:cubicBezTo>
                    <a:pt x="40" y="17"/>
                    <a:pt x="34" y="19"/>
                    <a:pt x="32" y="20"/>
                  </a:cubicBezTo>
                  <a:cubicBezTo>
                    <a:pt x="25" y="23"/>
                    <a:pt x="22" y="26"/>
                    <a:pt x="18" y="36"/>
                  </a:cubicBezTo>
                  <a:cubicBezTo>
                    <a:pt x="15" y="45"/>
                    <a:pt x="19" y="54"/>
                    <a:pt x="21" y="59"/>
                  </a:cubicBezTo>
                  <a:cubicBezTo>
                    <a:pt x="18" y="70"/>
                    <a:pt x="22" y="74"/>
                    <a:pt x="22" y="74"/>
                  </a:cubicBezTo>
                  <a:cubicBezTo>
                    <a:pt x="24" y="76"/>
                    <a:pt x="27" y="80"/>
                    <a:pt x="27" y="91"/>
                  </a:cubicBezTo>
                  <a:cubicBezTo>
                    <a:pt x="27" y="103"/>
                    <a:pt x="18" y="105"/>
                    <a:pt x="18" y="105"/>
                  </a:cubicBezTo>
                  <a:cubicBezTo>
                    <a:pt x="10" y="108"/>
                    <a:pt x="0" y="114"/>
                    <a:pt x="0" y="130"/>
                  </a:cubicBezTo>
                  <a:cubicBezTo>
                    <a:pt x="0" y="130"/>
                    <a:pt x="0" y="135"/>
                    <a:pt x="4" y="135"/>
                  </a:cubicBezTo>
                  <a:cubicBezTo>
                    <a:pt x="23" y="135"/>
                    <a:pt x="23" y="135"/>
                    <a:pt x="23" y="135"/>
                  </a:cubicBezTo>
                  <a:cubicBezTo>
                    <a:pt x="24" y="132"/>
                    <a:pt x="25" y="129"/>
                    <a:pt x="27" y="126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10" y="118"/>
                    <a:pt x="15" y="115"/>
                    <a:pt x="20" y="113"/>
                  </a:cubicBezTo>
                  <a:close/>
                  <a:moveTo>
                    <a:pt x="168" y="105"/>
                  </a:moveTo>
                  <a:cubicBezTo>
                    <a:pt x="168" y="105"/>
                    <a:pt x="158" y="103"/>
                    <a:pt x="158" y="91"/>
                  </a:cubicBezTo>
                  <a:cubicBezTo>
                    <a:pt x="158" y="80"/>
                    <a:pt x="161" y="76"/>
                    <a:pt x="163" y="74"/>
                  </a:cubicBezTo>
                  <a:cubicBezTo>
                    <a:pt x="163" y="74"/>
                    <a:pt x="167" y="70"/>
                    <a:pt x="164" y="59"/>
                  </a:cubicBezTo>
                  <a:cubicBezTo>
                    <a:pt x="167" y="54"/>
                    <a:pt x="171" y="45"/>
                    <a:pt x="167" y="36"/>
                  </a:cubicBezTo>
                  <a:cubicBezTo>
                    <a:pt x="163" y="26"/>
                    <a:pt x="160" y="23"/>
                    <a:pt x="153" y="20"/>
                  </a:cubicBezTo>
                  <a:cubicBezTo>
                    <a:pt x="151" y="19"/>
                    <a:pt x="145" y="17"/>
                    <a:pt x="139" y="17"/>
                  </a:cubicBezTo>
                  <a:cubicBezTo>
                    <a:pt x="136" y="17"/>
                    <a:pt x="133" y="17"/>
                    <a:pt x="131" y="18"/>
                  </a:cubicBezTo>
                  <a:cubicBezTo>
                    <a:pt x="132" y="21"/>
                    <a:pt x="133" y="24"/>
                    <a:pt x="133" y="26"/>
                  </a:cubicBezTo>
                  <a:cubicBezTo>
                    <a:pt x="133" y="26"/>
                    <a:pt x="134" y="26"/>
                    <a:pt x="134" y="26"/>
                  </a:cubicBezTo>
                  <a:cubicBezTo>
                    <a:pt x="135" y="25"/>
                    <a:pt x="137" y="25"/>
                    <a:pt x="139" y="25"/>
                  </a:cubicBezTo>
                  <a:cubicBezTo>
                    <a:pt x="144" y="25"/>
                    <a:pt x="148" y="27"/>
                    <a:pt x="149" y="27"/>
                  </a:cubicBezTo>
                  <a:cubicBezTo>
                    <a:pt x="149" y="27"/>
                    <a:pt x="150" y="28"/>
                    <a:pt x="150" y="28"/>
                  </a:cubicBezTo>
                  <a:cubicBezTo>
                    <a:pt x="154" y="30"/>
                    <a:pt x="156" y="30"/>
                    <a:pt x="159" y="39"/>
                  </a:cubicBezTo>
                  <a:cubicBezTo>
                    <a:pt x="162" y="45"/>
                    <a:pt x="159" y="52"/>
                    <a:pt x="157" y="55"/>
                  </a:cubicBezTo>
                  <a:cubicBezTo>
                    <a:pt x="156" y="57"/>
                    <a:pt x="156" y="59"/>
                    <a:pt x="156" y="61"/>
                  </a:cubicBezTo>
                  <a:cubicBezTo>
                    <a:pt x="157" y="66"/>
                    <a:pt x="157" y="68"/>
                    <a:pt x="157" y="68"/>
                  </a:cubicBezTo>
                  <a:cubicBezTo>
                    <a:pt x="157" y="69"/>
                    <a:pt x="157" y="69"/>
                    <a:pt x="157" y="69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4" y="72"/>
                    <a:pt x="150" y="78"/>
                    <a:pt x="150" y="91"/>
                  </a:cubicBezTo>
                  <a:cubicBezTo>
                    <a:pt x="150" y="105"/>
                    <a:pt x="160" y="112"/>
                    <a:pt x="165" y="113"/>
                  </a:cubicBezTo>
                  <a:cubicBezTo>
                    <a:pt x="171" y="115"/>
                    <a:pt x="176" y="118"/>
                    <a:pt x="177" y="126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60" y="129"/>
                    <a:pt x="162" y="132"/>
                    <a:pt x="163" y="135"/>
                  </a:cubicBezTo>
                  <a:cubicBezTo>
                    <a:pt x="181" y="135"/>
                    <a:pt x="181" y="135"/>
                    <a:pt x="181" y="135"/>
                  </a:cubicBezTo>
                  <a:cubicBezTo>
                    <a:pt x="186" y="135"/>
                    <a:pt x="186" y="130"/>
                    <a:pt x="186" y="130"/>
                  </a:cubicBezTo>
                  <a:cubicBezTo>
                    <a:pt x="186" y="114"/>
                    <a:pt x="175" y="108"/>
                    <a:pt x="168" y="1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</p:grpSp>
      <p:grpSp>
        <p:nvGrpSpPr>
          <p:cNvPr id="39" name="Group 3"/>
          <p:cNvGrpSpPr>
            <a:grpSpLocks noChangeAspect="1"/>
          </p:cNvGrpSpPr>
          <p:nvPr/>
        </p:nvGrpSpPr>
        <p:grpSpPr>
          <a:xfrm>
            <a:off x="2630041" y="3526769"/>
            <a:ext cx="1122808" cy="1122808"/>
            <a:chOff x="1029098" y="2719048"/>
            <a:chExt cx="1302622" cy="1302622"/>
          </a:xfrm>
        </p:grpSpPr>
        <p:sp>
          <p:nvSpPr>
            <p:cNvPr id="40" name="Oval 1"/>
            <p:cNvSpPr>
              <a:spLocks noChangeAspect="1"/>
            </p:cNvSpPr>
            <p:nvPr/>
          </p:nvSpPr>
          <p:spPr>
            <a:xfrm>
              <a:off x="1029098" y="2719048"/>
              <a:ext cx="1302622" cy="1302622"/>
            </a:xfrm>
            <a:prstGeom prst="ellipse">
              <a:avLst/>
            </a:prstGeom>
            <a:solidFill>
              <a:srgbClr val="3A8F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A8FB7"/>
                </a:solidFill>
              </a:endParaRPr>
            </a:p>
          </p:txBody>
        </p:sp>
        <p:sp>
          <p:nvSpPr>
            <p:cNvPr id="41" name="Freeform 500"/>
            <p:cNvSpPr>
              <a:spLocks noEditPoints="1"/>
            </p:cNvSpPr>
            <p:nvPr/>
          </p:nvSpPr>
          <p:spPr bwMode="auto">
            <a:xfrm>
              <a:off x="1425280" y="3125428"/>
              <a:ext cx="510258" cy="515788"/>
            </a:xfrm>
            <a:custGeom>
              <a:avLst/>
              <a:gdLst>
                <a:gd name="T0" fmla="*/ 152 w 186"/>
                <a:gd name="T1" fmla="*/ 55 h 186"/>
                <a:gd name="T2" fmla="*/ 127 w 186"/>
                <a:gd name="T3" fmla="*/ 55 h 186"/>
                <a:gd name="T4" fmla="*/ 140 w 186"/>
                <a:gd name="T5" fmla="*/ 51 h 186"/>
                <a:gd name="T6" fmla="*/ 140 w 186"/>
                <a:gd name="T7" fmla="*/ 60 h 186"/>
                <a:gd name="T8" fmla="*/ 140 w 186"/>
                <a:gd name="T9" fmla="*/ 51 h 186"/>
                <a:gd name="T10" fmla="*/ 102 w 186"/>
                <a:gd name="T11" fmla="*/ 9 h 186"/>
                <a:gd name="T12" fmla="*/ 85 w 186"/>
                <a:gd name="T13" fmla="*/ 9 h 186"/>
                <a:gd name="T14" fmla="*/ 0 w 186"/>
                <a:gd name="T15" fmla="*/ 17 h 186"/>
                <a:gd name="T16" fmla="*/ 9 w 186"/>
                <a:gd name="T17" fmla="*/ 34 h 186"/>
                <a:gd name="T18" fmla="*/ 17 w 186"/>
                <a:gd name="T19" fmla="*/ 144 h 186"/>
                <a:gd name="T20" fmla="*/ 89 w 186"/>
                <a:gd name="T21" fmla="*/ 155 h 186"/>
                <a:gd name="T22" fmla="*/ 64 w 186"/>
                <a:gd name="T23" fmla="*/ 182 h 186"/>
                <a:gd name="T24" fmla="*/ 71 w 186"/>
                <a:gd name="T25" fmla="*/ 185 h 186"/>
                <a:gd name="T26" fmla="*/ 116 w 186"/>
                <a:gd name="T27" fmla="*/ 185 h 186"/>
                <a:gd name="T28" fmla="*/ 123 w 186"/>
                <a:gd name="T29" fmla="*/ 182 h 186"/>
                <a:gd name="T30" fmla="*/ 97 w 186"/>
                <a:gd name="T31" fmla="*/ 155 h 186"/>
                <a:gd name="T32" fmla="*/ 169 w 186"/>
                <a:gd name="T33" fmla="*/ 144 h 186"/>
                <a:gd name="T34" fmla="*/ 178 w 186"/>
                <a:gd name="T35" fmla="*/ 34 h 186"/>
                <a:gd name="T36" fmla="*/ 186 w 186"/>
                <a:gd name="T37" fmla="*/ 17 h 186"/>
                <a:gd name="T38" fmla="*/ 169 w 186"/>
                <a:gd name="T39" fmla="*/ 135 h 186"/>
                <a:gd name="T40" fmla="*/ 17 w 186"/>
                <a:gd name="T41" fmla="*/ 34 h 186"/>
                <a:gd name="T42" fmla="*/ 169 w 186"/>
                <a:gd name="T43" fmla="*/ 135 h 186"/>
                <a:gd name="T44" fmla="*/ 9 w 186"/>
                <a:gd name="T45" fmla="*/ 26 h 186"/>
                <a:gd name="T46" fmla="*/ 178 w 186"/>
                <a:gd name="T47" fmla="*/ 17 h 186"/>
                <a:gd name="T48" fmla="*/ 38 w 186"/>
                <a:gd name="T49" fmla="*/ 119 h 186"/>
                <a:gd name="T50" fmla="*/ 152 w 186"/>
                <a:gd name="T51" fmla="*/ 114 h 186"/>
                <a:gd name="T52" fmla="*/ 151 w 186"/>
                <a:gd name="T53" fmla="*/ 112 h 186"/>
                <a:gd name="T54" fmla="*/ 126 w 186"/>
                <a:gd name="T55" fmla="*/ 78 h 186"/>
                <a:gd name="T56" fmla="*/ 120 w 186"/>
                <a:gd name="T57" fmla="*/ 78 h 186"/>
                <a:gd name="T58" fmla="*/ 75 w 186"/>
                <a:gd name="T59" fmla="*/ 61 h 186"/>
                <a:gd name="T60" fmla="*/ 69 w 186"/>
                <a:gd name="T61" fmla="*/ 61 h 186"/>
                <a:gd name="T62" fmla="*/ 35 w 186"/>
                <a:gd name="T63" fmla="*/ 112 h 186"/>
                <a:gd name="T64" fmla="*/ 34 w 186"/>
                <a:gd name="T65" fmla="*/ 114 h 186"/>
                <a:gd name="T66" fmla="*/ 73 w 186"/>
                <a:gd name="T67" fmla="*/ 70 h 186"/>
                <a:gd name="T68" fmla="*/ 106 w 186"/>
                <a:gd name="T69" fmla="*/ 102 h 186"/>
                <a:gd name="T70" fmla="*/ 122 w 186"/>
                <a:gd name="T71" fmla="*/ 87 h 186"/>
                <a:gd name="T72" fmla="*/ 46 w 186"/>
                <a:gd name="T73" fmla="*/ 11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6" h="186">
                  <a:moveTo>
                    <a:pt x="140" y="68"/>
                  </a:moveTo>
                  <a:cubicBezTo>
                    <a:pt x="147" y="68"/>
                    <a:pt x="152" y="62"/>
                    <a:pt x="152" y="55"/>
                  </a:cubicBezTo>
                  <a:cubicBezTo>
                    <a:pt x="152" y="48"/>
                    <a:pt x="147" y="43"/>
                    <a:pt x="140" y="43"/>
                  </a:cubicBezTo>
                  <a:cubicBezTo>
                    <a:pt x="133" y="43"/>
                    <a:pt x="127" y="48"/>
                    <a:pt x="127" y="55"/>
                  </a:cubicBezTo>
                  <a:cubicBezTo>
                    <a:pt x="127" y="62"/>
                    <a:pt x="133" y="68"/>
                    <a:pt x="140" y="68"/>
                  </a:cubicBezTo>
                  <a:close/>
                  <a:moveTo>
                    <a:pt x="140" y="51"/>
                  </a:moveTo>
                  <a:cubicBezTo>
                    <a:pt x="142" y="51"/>
                    <a:pt x="144" y="53"/>
                    <a:pt x="144" y="55"/>
                  </a:cubicBezTo>
                  <a:cubicBezTo>
                    <a:pt x="144" y="58"/>
                    <a:pt x="142" y="60"/>
                    <a:pt x="140" y="60"/>
                  </a:cubicBezTo>
                  <a:cubicBezTo>
                    <a:pt x="137" y="60"/>
                    <a:pt x="135" y="58"/>
                    <a:pt x="135" y="55"/>
                  </a:cubicBezTo>
                  <a:cubicBezTo>
                    <a:pt x="135" y="53"/>
                    <a:pt x="137" y="51"/>
                    <a:pt x="140" y="51"/>
                  </a:cubicBezTo>
                  <a:close/>
                  <a:moveTo>
                    <a:pt x="178" y="9"/>
                  </a:moveTo>
                  <a:cubicBezTo>
                    <a:pt x="102" y="9"/>
                    <a:pt x="102" y="9"/>
                    <a:pt x="102" y="9"/>
                  </a:cubicBezTo>
                  <a:cubicBezTo>
                    <a:pt x="102" y="4"/>
                    <a:pt x="98" y="0"/>
                    <a:pt x="93" y="0"/>
                  </a:cubicBezTo>
                  <a:cubicBezTo>
                    <a:pt x="89" y="0"/>
                    <a:pt x="85" y="4"/>
                    <a:pt x="85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9"/>
                    <a:pt x="0" y="13"/>
                    <a:pt x="0" y="1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9" y="140"/>
                    <a:pt x="13" y="144"/>
                    <a:pt x="17" y="144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65" y="179"/>
                    <a:pt x="65" y="179"/>
                    <a:pt x="65" y="179"/>
                  </a:cubicBezTo>
                  <a:cubicBezTo>
                    <a:pt x="64" y="180"/>
                    <a:pt x="64" y="181"/>
                    <a:pt x="64" y="182"/>
                  </a:cubicBezTo>
                  <a:cubicBezTo>
                    <a:pt x="64" y="184"/>
                    <a:pt x="66" y="186"/>
                    <a:pt x="68" y="186"/>
                  </a:cubicBezTo>
                  <a:cubicBezTo>
                    <a:pt x="69" y="186"/>
                    <a:pt x="70" y="186"/>
                    <a:pt x="71" y="185"/>
                  </a:cubicBezTo>
                  <a:cubicBezTo>
                    <a:pt x="93" y="163"/>
                    <a:pt x="93" y="163"/>
                    <a:pt x="93" y="163"/>
                  </a:cubicBezTo>
                  <a:cubicBezTo>
                    <a:pt x="116" y="185"/>
                    <a:pt x="116" y="185"/>
                    <a:pt x="116" y="185"/>
                  </a:cubicBezTo>
                  <a:cubicBezTo>
                    <a:pt x="116" y="186"/>
                    <a:pt x="117" y="186"/>
                    <a:pt x="119" y="186"/>
                  </a:cubicBezTo>
                  <a:cubicBezTo>
                    <a:pt x="121" y="186"/>
                    <a:pt x="123" y="184"/>
                    <a:pt x="123" y="182"/>
                  </a:cubicBezTo>
                  <a:cubicBezTo>
                    <a:pt x="123" y="181"/>
                    <a:pt x="122" y="180"/>
                    <a:pt x="122" y="179"/>
                  </a:cubicBezTo>
                  <a:cubicBezTo>
                    <a:pt x="97" y="155"/>
                    <a:pt x="97" y="155"/>
                    <a:pt x="97" y="155"/>
                  </a:cubicBezTo>
                  <a:cubicBezTo>
                    <a:pt x="97" y="144"/>
                    <a:pt x="97" y="144"/>
                    <a:pt x="97" y="144"/>
                  </a:cubicBezTo>
                  <a:cubicBezTo>
                    <a:pt x="169" y="144"/>
                    <a:pt x="169" y="144"/>
                    <a:pt x="169" y="144"/>
                  </a:cubicBezTo>
                  <a:cubicBezTo>
                    <a:pt x="174" y="144"/>
                    <a:pt x="178" y="140"/>
                    <a:pt x="178" y="135"/>
                  </a:cubicBezTo>
                  <a:cubicBezTo>
                    <a:pt x="178" y="34"/>
                    <a:pt x="178" y="34"/>
                    <a:pt x="178" y="34"/>
                  </a:cubicBezTo>
                  <a:cubicBezTo>
                    <a:pt x="182" y="34"/>
                    <a:pt x="186" y="30"/>
                    <a:pt x="186" y="26"/>
                  </a:cubicBezTo>
                  <a:cubicBezTo>
                    <a:pt x="186" y="17"/>
                    <a:pt x="186" y="17"/>
                    <a:pt x="186" y="17"/>
                  </a:cubicBezTo>
                  <a:cubicBezTo>
                    <a:pt x="186" y="13"/>
                    <a:pt x="182" y="9"/>
                    <a:pt x="178" y="9"/>
                  </a:cubicBezTo>
                  <a:close/>
                  <a:moveTo>
                    <a:pt x="169" y="135"/>
                  </a:moveTo>
                  <a:cubicBezTo>
                    <a:pt x="17" y="135"/>
                    <a:pt x="17" y="135"/>
                    <a:pt x="17" y="135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69" y="34"/>
                    <a:pt x="169" y="34"/>
                    <a:pt x="169" y="34"/>
                  </a:cubicBezTo>
                  <a:lnTo>
                    <a:pt x="169" y="135"/>
                  </a:lnTo>
                  <a:close/>
                  <a:moveTo>
                    <a:pt x="178" y="26"/>
                  </a:moveTo>
                  <a:cubicBezTo>
                    <a:pt x="9" y="26"/>
                    <a:pt x="9" y="26"/>
                    <a:pt x="9" y="2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78" y="17"/>
                    <a:pt x="178" y="17"/>
                    <a:pt x="178" y="17"/>
                  </a:cubicBezTo>
                  <a:lnTo>
                    <a:pt x="178" y="26"/>
                  </a:lnTo>
                  <a:close/>
                  <a:moveTo>
                    <a:pt x="38" y="119"/>
                  </a:moveTo>
                  <a:cubicBezTo>
                    <a:pt x="148" y="119"/>
                    <a:pt x="148" y="119"/>
                    <a:pt x="148" y="119"/>
                  </a:cubicBezTo>
                  <a:cubicBezTo>
                    <a:pt x="150" y="119"/>
                    <a:pt x="152" y="117"/>
                    <a:pt x="152" y="114"/>
                  </a:cubicBezTo>
                  <a:cubicBezTo>
                    <a:pt x="152" y="113"/>
                    <a:pt x="152" y="113"/>
                    <a:pt x="151" y="112"/>
                  </a:cubicBezTo>
                  <a:cubicBezTo>
                    <a:pt x="151" y="112"/>
                    <a:pt x="151" y="112"/>
                    <a:pt x="151" y="112"/>
                  </a:cubicBezTo>
                  <a:cubicBezTo>
                    <a:pt x="126" y="78"/>
                    <a:pt x="126" y="78"/>
                    <a:pt x="126" y="78"/>
                  </a:cubicBezTo>
                  <a:cubicBezTo>
                    <a:pt x="126" y="78"/>
                    <a:pt x="126" y="78"/>
                    <a:pt x="126" y="78"/>
                  </a:cubicBezTo>
                  <a:cubicBezTo>
                    <a:pt x="125" y="77"/>
                    <a:pt x="124" y="76"/>
                    <a:pt x="123" y="76"/>
                  </a:cubicBezTo>
                  <a:cubicBezTo>
                    <a:pt x="122" y="76"/>
                    <a:pt x="121" y="77"/>
                    <a:pt x="120" y="78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4" y="60"/>
                    <a:pt x="73" y="60"/>
                    <a:pt x="72" y="60"/>
                  </a:cubicBezTo>
                  <a:cubicBezTo>
                    <a:pt x="71" y="60"/>
                    <a:pt x="69" y="60"/>
                    <a:pt x="69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35" y="112"/>
                    <a:pt x="35" y="112"/>
                    <a:pt x="35" y="112"/>
                  </a:cubicBezTo>
                  <a:cubicBezTo>
                    <a:pt x="35" y="112"/>
                    <a:pt x="35" y="112"/>
                    <a:pt x="35" y="112"/>
                  </a:cubicBezTo>
                  <a:cubicBezTo>
                    <a:pt x="34" y="113"/>
                    <a:pt x="34" y="114"/>
                    <a:pt x="34" y="114"/>
                  </a:cubicBezTo>
                  <a:cubicBezTo>
                    <a:pt x="34" y="117"/>
                    <a:pt x="36" y="119"/>
                    <a:pt x="38" y="119"/>
                  </a:cubicBezTo>
                  <a:close/>
                  <a:moveTo>
                    <a:pt x="73" y="70"/>
                  </a:moveTo>
                  <a:cubicBezTo>
                    <a:pt x="103" y="101"/>
                    <a:pt x="103" y="101"/>
                    <a:pt x="103" y="101"/>
                  </a:cubicBezTo>
                  <a:cubicBezTo>
                    <a:pt x="104" y="101"/>
                    <a:pt x="105" y="102"/>
                    <a:pt x="106" y="102"/>
                  </a:cubicBezTo>
                  <a:cubicBezTo>
                    <a:pt x="107" y="102"/>
                    <a:pt x="108" y="101"/>
                    <a:pt x="109" y="101"/>
                  </a:cubicBezTo>
                  <a:cubicBezTo>
                    <a:pt x="122" y="87"/>
                    <a:pt x="122" y="87"/>
                    <a:pt x="122" y="87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46" y="110"/>
                    <a:pt x="46" y="110"/>
                    <a:pt x="46" y="110"/>
                  </a:cubicBezTo>
                  <a:lnTo>
                    <a:pt x="73" y="7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 dirty="0">
                <a:solidFill>
                  <a:srgbClr val="3A8FB7"/>
                </a:solidFill>
              </a:endParaRPr>
            </a:p>
          </p:txBody>
        </p:sp>
      </p:grpSp>
      <p:sp>
        <p:nvSpPr>
          <p:cNvPr id="2" name="副标题 13"/>
          <p:cNvSpPr txBox="1"/>
          <p:nvPr/>
        </p:nvSpPr>
        <p:spPr>
          <a:xfrm>
            <a:off x="2437188" y="2426542"/>
            <a:ext cx="8437762" cy="7722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 开源商业化“危”与“机”</a:t>
            </a:r>
            <a:endParaRPr lang="zh-CN" altLang="en-US" sz="48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副标题 13"/>
          <p:cNvSpPr txBox="1"/>
          <p:nvPr/>
        </p:nvSpPr>
        <p:spPr>
          <a:xfrm>
            <a:off x="2028251" y="3417336"/>
            <a:ext cx="405191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270228" y="0"/>
            <a:ext cx="916597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i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dirty="0">
                <a:sym typeface="+mn-lt"/>
              </a:rPr>
              <a:t>中国开源商业化现状：危 </a:t>
            </a:r>
            <a:r>
              <a:rPr lang="en-US" altLang="zh-CN" dirty="0">
                <a:sym typeface="+mn-lt"/>
              </a:rPr>
              <a:t>+</a:t>
            </a:r>
            <a:r>
              <a:rPr lang="zh-CN" altLang="en-US" dirty="0">
                <a:sym typeface="+mn-lt"/>
              </a:rPr>
              <a:t> 机</a:t>
            </a:r>
            <a:endParaRPr lang="zh-CN" altLang="en-US" dirty="0"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9600" y="980181"/>
            <a:ext cx="659252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ym typeface="+mn-lt"/>
              </a:rPr>
              <a:t>危</a:t>
            </a:r>
            <a:endParaRPr lang="en-US" altLang="zh-CN" sz="2400" dirty="0">
              <a:sym typeface="+mn-lt"/>
            </a:endParaRPr>
          </a:p>
          <a:p>
            <a:endParaRPr lang="en-US" altLang="zh-CN" sz="2400" kern="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r>
              <a:rPr lang="en-US" altLang="zh-CN" sz="2400" kern="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1</a:t>
            </a:r>
            <a:r>
              <a:rPr lang="zh-CN" altLang="en-US" sz="2400" kern="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、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经济周期来了</a:t>
            </a:r>
            <a:endParaRPr lang="en-US" altLang="zh-CN" sz="2400" kern="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r>
              <a:rPr lang="en-US" altLang="zh-CN" sz="2400" kern="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2</a:t>
            </a:r>
            <a:r>
              <a:rPr lang="zh-CN" altLang="en-US" sz="2400" kern="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、客户私有</a:t>
            </a:r>
            <a:r>
              <a:rPr lang="en-US" altLang="zh-CN" sz="2400" kern="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(</a:t>
            </a:r>
            <a:r>
              <a:rPr lang="zh-CN" altLang="en-US" sz="2400" kern="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云</a:t>
            </a:r>
            <a:r>
              <a:rPr lang="en-US" altLang="zh-CN" sz="2400" kern="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)</a:t>
            </a:r>
            <a:r>
              <a:rPr lang="zh-CN" altLang="en-US" sz="2400" kern="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部署</a:t>
            </a:r>
            <a:endParaRPr lang="en-US" altLang="zh-CN" sz="2400" kern="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r>
              <a:rPr lang="en-US" altLang="zh-CN" sz="2400" kern="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3</a:t>
            </a:r>
            <a:r>
              <a:rPr lang="zh-CN" altLang="en-US" sz="2400" kern="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、</a:t>
            </a:r>
            <a:r>
              <a:rPr lang="zh-CN" altLang="en-US" sz="2400" kern="0" dirty="0">
                <a:latin typeface="黑体" panose="02010609060101010101" charset="-122"/>
                <a:ea typeface="黑体" panose="02010609060101010101" charset="-122"/>
                <a:cs typeface="+mn-ea"/>
              </a:rPr>
              <a:t>资本收缩，开源商业化公司投融资受阻</a:t>
            </a:r>
            <a:endParaRPr lang="en-US" altLang="zh-CN" sz="2400" kern="0" dirty="0">
              <a:latin typeface="黑体" panose="02010609060101010101" charset="-122"/>
              <a:ea typeface="黑体" panose="02010609060101010101" charset="-122"/>
              <a:cs typeface="+mn-ea"/>
            </a:endParaRPr>
          </a:p>
          <a:p>
            <a:r>
              <a:rPr lang="en-US" altLang="zh-CN" sz="2400" kern="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4</a:t>
            </a:r>
            <a:r>
              <a:rPr lang="zh-CN" altLang="en-US" sz="2400" kern="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、缺</a:t>
            </a:r>
            <a:r>
              <a:rPr lang="zh-CN" altLang="en-US" sz="2400" kern="0" dirty="0">
                <a:latin typeface="黑体" panose="02010609060101010101" charset="-122"/>
                <a:ea typeface="黑体" panose="02010609060101010101" charset="-122"/>
                <a:cs typeface="+mn-ea"/>
              </a:rPr>
              <a:t>全球视角</a:t>
            </a:r>
            <a:endParaRPr lang="en-US" altLang="zh-CN" sz="2400" kern="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endParaRPr lang="en-US" altLang="zh-CN" sz="2400" kern="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endParaRPr lang="zh-CN" altLang="en-US" sz="24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38534" y="2409083"/>
            <a:ext cx="5280977" cy="38472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r>
              <a:rPr lang="zh-CN" altLang="en-US" sz="2400">
                <a:sym typeface="+mn-lt"/>
              </a:rPr>
              <a:t>机</a:t>
            </a:r>
            <a:endParaRPr lang="en-US" altLang="zh-CN" sz="2400" dirty="0"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恶性竞争变少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</a:rPr>
              <a:t>上云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企业持续增加，并且公有云到多云</a:t>
            </a:r>
            <a:endParaRPr lang="en-US" altLang="zh-CN" sz="2000" kern="0" dirty="0">
              <a:solidFill>
                <a:srgbClr val="151515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互联网公司也开始买工具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订阅制更容易接受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海外市场逐步增长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046" y="115691"/>
            <a:ext cx="916597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i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b="1" dirty="0">
                <a:sym typeface="+mn-lt"/>
              </a:rPr>
              <a:t>开源商业化正当时</a:t>
            </a:r>
            <a:endParaRPr lang="zh-CN" altLang="en-US" b="1" dirty="0">
              <a:sym typeface="+mn-lt"/>
            </a:endParaRPr>
          </a:p>
        </p:txBody>
      </p:sp>
      <p:sp>
        <p:nvSpPr>
          <p:cNvPr id="2" name="Title 1"/>
          <p:cNvSpPr txBox="1"/>
          <p:nvPr/>
        </p:nvSpPr>
        <p:spPr>
          <a:xfrm>
            <a:off x="1601746" y="1619051"/>
            <a:ext cx="8262131" cy="159515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STKaiti" panose="02010600040101010101" pitchFamily="2" charset="-122"/>
                <a:cs typeface="Arial" panose="020B0604020202020204" pitchFamily="34" charset="0"/>
                <a:sym typeface="+mn-lt"/>
              </a:rPr>
              <a:t>中国开源规模商业化之路刚刚开启，</a:t>
            </a:r>
            <a:endParaRPr lang="en-US" altLang="zh-CN" dirty="0">
              <a:latin typeface="Arial" panose="020B0604020202020204" pitchFamily="34" charset="0"/>
              <a:ea typeface="STKaiti" panose="02010600040101010101" pitchFamily="2" charset="-122"/>
              <a:cs typeface="Arial" panose="020B0604020202020204" pitchFamily="34" charset="0"/>
              <a:sym typeface="+mn-lt"/>
            </a:endParaRPr>
          </a:p>
          <a:p>
            <a:endParaRPr kumimoji="1" lang="en-US" altLang="zh-CN" dirty="0">
              <a:latin typeface="Arial" panose="020B0604020202020204" pitchFamily="34" charset="0"/>
              <a:ea typeface="STKaiti" panose="02010600040101010101" pitchFamily="2" charset="-122"/>
              <a:cs typeface="Arial" panose="020B0604020202020204" pitchFamily="34" charset="0"/>
              <a:sym typeface="+mn-lt"/>
            </a:endParaRPr>
          </a:p>
          <a:p>
            <a:r>
              <a:rPr kumimoji="1" lang="zh-CN" altLang="en-US" dirty="0">
                <a:latin typeface="Arial" panose="020B0604020202020204" pitchFamily="34" charset="0"/>
                <a:ea typeface="STKaiti" panose="02010600040101010101" pitchFamily="2" charset="-122"/>
                <a:cs typeface="Arial" panose="020B0604020202020204" pitchFamily="34" charset="0"/>
                <a:sym typeface="+mn-lt"/>
              </a:rPr>
              <a:t>白鲸开源愿与你共同缔造历史！</a:t>
            </a:r>
            <a:endParaRPr kumimoji="1" lang="zh-CN" altLang="en-US" dirty="0">
              <a:latin typeface="Arial" panose="020B0604020202020204" pitchFamily="34" charset="0"/>
              <a:ea typeface="STKaiti" panose="02010600040101010101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1600" y="3068191"/>
            <a:ext cx="3074792" cy="378980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  <a:endParaRPr lang="zh-CN" altLang="en-US" sz="48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  <a:endParaRPr lang="en-US" altLang="zh-CN" sz="15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1162889" y="246426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1158127" y="255800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5" name="副标题 13"/>
          <p:cNvSpPr txBox="1"/>
          <p:nvPr/>
        </p:nvSpPr>
        <p:spPr>
          <a:xfrm>
            <a:off x="2028251" y="2503782"/>
            <a:ext cx="5310700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白鲸开源商业化公司简介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1162889" y="337781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1158127" y="347156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4" name="副标题 13"/>
          <p:cNvSpPr txBox="1"/>
          <p:nvPr/>
        </p:nvSpPr>
        <p:spPr>
          <a:xfrm>
            <a:off x="2028251" y="3417336"/>
            <a:ext cx="405191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从开源到商业化实践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1162889" y="431298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1158127" y="440672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7" name="副标题 13"/>
          <p:cNvSpPr txBox="1"/>
          <p:nvPr/>
        </p:nvSpPr>
        <p:spPr>
          <a:xfrm>
            <a:off x="2028251" y="4352505"/>
            <a:ext cx="4562554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开源商业化</a:t>
            </a:r>
            <a:r>
              <a:rPr lang="zh-CN" altLang="en-US" sz="3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“危”与“机”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00683" y="719455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  <a:endParaRPr lang="en-US" sz="6000" b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Raleway"/>
            </a:endParaRP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  <a:endParaRPr 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Raleway"/>
            </a:endParaRP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  <a:endParaRPr lang="zh-CN" altLang="en-US" sz="1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9498" y="3710879"/>
            <a:ext cx="2024937" cy="253167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9840911" y="1288556"/>
            <a:ext cx="1642110" cy="164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9367837" y="2937820"/>
            <a:ext cx="2567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欢迎扫码打卡</a:t>
            </a:r>
            <a:endParaRPr lang="zh-CN" altLang="en-US" sz="16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积分可兑换对应礼品哟！</a:t>
            </a:r>
            <a:endParaRPr lang="zh-CN" altLang="en-US" sz="16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pic>
        <p:nvPicPr>
          <p:cNvPr id="2" name="图片 1" descr="代立冬"/>
          <p:cNvPicPr>
            <a:picLocks noChangeAspect="1"/>
          </p:cNvPicPr>
          <p:nvPr/>
        </p:nvPicPr>
        <p:blipFill>
          <a:blip r:embed="rId8"/>
          <a:srcRect l="5792" t="4872" b="476"/>
          <a:stretch>
            <a:fillRect/>
          </a:stretch>
        </p:blipFill>
        <p:spPr>
          <a:xfrm>
            <a:off x="9840595" y="1288415"/>
            <a:ext cx="1642110" cy="16408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6"/>
          <p:cNvGrpSpPr/>
          <p:nvPr/>
        </p:nvGrpSpPr>
        <p:grpSpPr>
          <a:xfrm>
            <a:off x="4081651" y="3526769"/>
            <a:ext cx="1122808" cy="1122808"/>
            <a:chOff x="2580299" y="2821918"/>
            <a:chExt cx="1122808" cy="1122808"/>
          </a:xfrm>
        </p:grpSpPr>
        <p:sp>
          <p:nvSpPr>
            <p:cNvPr id="27" name="Oval 24"/>
            <p:cNvSpPr>
              <a:spLocks noChangeAspect="1"/>
            </p:cNvSpPr>
            <p:nvPr/>
          </p:nvSpPr>
          <p:spPr>
            <a:xfrm>
              <a:off x="2580299" y="2821918"/>
              <a:ext cx="1122808" cy="1122808"/>
            </a:xfrm>
            <a:prstGeom prst="ellipse">
              <a:avLst/>
            </a:prstGeom>
            <a:solidFill>
              <a:srgbClr val="36A9E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2B1BB"/>
                </a:solidFill>
              </a:endParaRPr>
            </a:p>
          </p:txBody>
        </p:sp>
        <p:sp>
          <p:nvSpPr>
            <p:cNvPr id="28" name="Freeform 124"/>
            <p:cNvSpPr>
              <a:spLocks noEditPoints="1"/>
            </p:cNvSpPr>
            <p:nvPr/>
          </p:nvSpPr>
          <p:spPr bwMode="auto">
            <a:xfrm>
              <a:off x="2946988" y="3194308"/>
              <a:ext cx="358898" cy="357836"/>
            </a:xfrm>
            <a:custGeom>
              <a:avLst/>
              <a:gdLst>
                <a:gd name="T0" fmla="*/ 41 w 186"/>
                <a:gd name="T1" fmla="*/ 125 h 185"/>
                <a:gd name="T2" fmla="*/ 45 w 186"/>
                <a:gd name="T3" fmla="*/ 121 h 185"/>
                <a:gd name="T4" fmla="*/ 46 w 186"/>
                <a:gd name="T5" fmla="*/ 118 h 185"/>
                <a:gd name="T6" fmla="*/ 42 w 186"/>
                <a:gd name="T7" fmla="*/ 114 h 185"/>
                <a:gd name="T8" fmla="*/ 39 w 186"/>
                <a:gd name="T9" fmla="*/ 115 h 185"/>
                <a:gd name="T10" fmla="*/ 35 w 186"/>
                <a:gd name="T11" fmla="*/ 119 h 185"/>
                <a:gd name="T12" fmla="*/ 34 w 186"/>
                <a:gd name="T13" fmla="*/ 122 h 185"/>
                <a:gd name="T14" fmla="*/ 38 w 186"/>
                <a:gd name="T15" fmla="*/ 126 h 185"/>
                <a:gd name="T16" fmla="*/ 41 w 186"/>
                <a:gd name="T17" fmla="*/ 125 h 185"/>
                <a:gd name="T18" fmla="*/ 67 w 186"/>
                <a:gd name="T19" fmla="*/ 122 h 185"/>
                <a:gd name="T20" fmla="*/ 63 w 186"/>
                <a:gd name="T21" fmla="*/ 118 h 185"/>
                <a:gd name="T22" fmla="*/ 60 w 186"/>
                <a:gd name="T23" fmla="*/ 119 h 185"/>
                <a:gd name="T24" fmla="*/ 18 w 186"/>
                <a:gd name="T25" fmla="*/ 161 h 185"/>
                <a:gd name="T26" fmla="*/ 17 w 186"/>
                <a:gd name="T27" fmla="*/ 164 h 185"/>
                <a:gd name="T28" fmla="*/ 21 w 186"/>
                <a:gd name="T29" fmla="*/ 168 h 185"/>
                <a:gd name="T30" fmla="*/ 24 w 186"/>
                <a:gd name="T31" fmla="*/ 167 h 185"/>
                <a:gd name="T32" fmla="*/ 66 w 186"/>
                <a:gd name="T33" fmla="*/ 125 h 185"/>
                <a:gd name="T34" fmla="*/ 67 w 186"/>
                <a:gd name="T35" fmla="*/ 122 h 185"/>
                <a:gd name="T36" fmla="*/ 186 w 186"/>
                <a:gd name="T37" fmla="*/ 4 h 185"/>
                <a:gd name="T38" fmla="*/ 181 w 186"/>
                <a:gd name="T39" fmla="*/ 0 h 185"/>
                <a:gd name="T40" fmla="*/ 180 w 186"/>
                <a:gd name="T41" fmla="*/ 0 h 185"/>
                <a:gd name="T42" fmla="*/ 180 w 186"/>
                <a:gd name="T43" fmla="*/ 0 h 185"/>
                <a:gd name="T44" fmla="*/ 3 w 186"/>
                <a:gd name="T45" fmla="*/ 76 h 185"/>
                <a:gd name="T46" fmla="*/ 2 w 186"/>
                <a:gd name="T47" fmla="*/ 76 h 185"/>
                <a:gd name="T48" fmla="*/ 2 w 186"/>
                <a:gd name="T49" fmla="*/ 76 h 185"/>
                <a:gd name="T50" fmla="*/ 2 w 186"/>
                <a:gd name="T51" fmla="*/ 76 h 185"/>
                <a:gd name="T52" fmla="*/ 0 w 186"/>
                <a:gd name="T53" fmla="*/ 80 h 185"/>
                <a:gd name="T54" fmla="*/ 3 w 186"/>
                <a:gd name="T55" fmla="*/ 84 h 185"/>
                <a:gd name="T56" fmla="*/ 3 w 186"/>
                <a:gd name="T57" fmla="*/ 84 h 185"/>
                <a:gd name="T58" fmla="*/ 73 w 186"/>
                <a:gd name="T59" fmla="*/ 113 h 185"/>
                <a:gd name="T60" fmla="*/ 101 w 186"/>
                <a:gd name="T61" fmla="*/ 182 h 185"/>
                <a:gd name="T62" fmla="*/ 101 w 186"/>
                <a:gd name="T63" fmla="*/ 182 h 185"/>
                <a:gd name="T64" fmla="*/ 105 w 186"/>
                <a:gd name="T65" fmla="*/ 185 h 185"/>
                <a:gd name="T66" fmla="*/ 109 w 186"/>
                <a:gd name="T67" fmla="*/ 183 h 185"/>
                <a:gd name="T68" fmla="*/ 109 w 186"/>
                <a:gd name="T69" fmla="*/ 183 h 185"/>
                <a:gd name="T70" fmla="*/ 109 w 186"/>
                <a:gd name="T71" fmla="*/ 183 h 185"/>
                <a:gd name="T72" fmla="*/ 109 w 186"/>
                <a:gd name="T73" fmla="*/ 183 h 185"/>
                <a:gd name="T74" fmla="*/ 185 w 186"/>
                <a:gd name="T75" fmla="*/ 6 h 185"/>
                <a:gd name="T76" fmla="*/ 185 w 186"/>
                <a:gd name="T77" fmla="*/ 6 h 185"/>
                <a:gd name="T78" fmla="*/ 186 w 186"/>
                <a:gd name="T79" fmla="*/ 4 h 185"/>
                <a:gd name="T80" fmla="*/ 15 w 186"/>
                <a:gd name="T81" fmla="*/ 80 h 185"/>
                <a:gd name="T82" fmla="*/ 163 w 186"/>
                <a:gd name="T83" fmla="*/ 16 h 185"/>
                <a:gd name="T84" fmla="*/ 75 w 186"/>
                <a:gd name="T85" fmla="*/ 104 h 185"/>
                <a:gd name="T86" fmla="*/ 15 w 186"/>
                <a:gd name="T87" fmla="*/ 80 h 185"/>
                <a:gd name="T88" fmla="*/ 105 w 186"/>
                <a:gd name="T89" fmla="*/ 170 h 185"/>
                <a:gd name="T90" fmla="*/ 81 w 186"/>
                <a:gd name="T91" fmla="*/ 110 h 185"/>
                <a:gd name="T92" fmla="*/ 169 w 186"/>
                <a:gd name="T93" fmla="*/ 22 h 185"/>
                <a:gd name="T94" fmla="*/ 105 w 186"/>
                <a:gd name="T95" fmla="*/ 170 h 185"/>
                <a:gd name="T96" fmla="*/ 67 w 186"/>
                <a:gd name="T97" fmla="*/ 139 h 185"/>
                <a:gd name="T98" fmla="*/ 64 w 186"/>
                <a:gd name="T99" fmla="*/ 140 h 185"/>
                <a:gd name="T100" fmla="*/ 52 w 186"/>
                <a:gd name="T101" fmla="*/ 153 h 185"/>
                <a:gd name="T102" fmla="*/ 51 w 186"/>
                <a:gd name="T103" fmla="*/ 156 h 185"/>
                <a:gd name="T104" fmla="*/ 55 w 186"/>
                <a:gd name="T105" fmla="*/ 160 h 185"/>
                <a:gd name="T106" fmla="*/ 58 w 186"/>
                <a:gd name="T107" fmla="*/ 159 h 185"/>
                <a:gd name="T108" fmla="*/ 70 w 186"/>
                <a:gd name="T109" fmla="*/ 146 h 185"/>
                <a:gd name="T110" fmla="*/ 72 w 186"/>
                <a:gd name="T111" fmla="*/ 143 h 185"/>
                <a:gd name="T112" fmla="*/ 67 w 186"/>
                <a:gd name="T113" fmla="*/ 139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6" h="185">
                  <a:moveTo>
                    <a:pt x="41" y="125"/>
                  </a:moveTo>
                  <a:cubicBezTo>
                    <a:pt x="45" y="121"/>
                    <a:pt x="45" y="121"/>
                    <a:pt x="45" y="121"/>
                  </a:cubicBezTo>
                  <a:cubicBezTo>
                    <a:pt x="46" y="120"/>
                    <a:pt x="46" y="119"/>
                    <a:pt x="46" y="118"/>
                  </a:cubicBezTo>
                  <a:cubicBezTo>
                    <a:pt x="46" y="116"/>
                    <a:pt x="44" y="114"/>
                    <a:pt x="42" y="114"/>
                  </a:cubicBezTo>
                  <a:cubicBezTo>
                    <a:pt x="41" y="114"/>
                    <a:pt x="40" y="114"/>
                    <a:pt x="39" y="115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4" y="120"/>
                    <a:pt x="34" y="121"/>
                    <a:pt x="34" y="122"/>
                  </a:cubicBezTo>
                  <a:cubicBezTo>
                    <a:pt x="34" y="124"/>
                    <a:pt x="36" y="126"/>
                    <a:pt x="38" y="126"/>
                  </a:cubicBezTo>
                  <a:cubicBezTo>
                    <a:pt x="39" y="126"/>
                    <a:pt x="40" y="126"/>
                    <a:pt x="41" y="125"/>
                  </a:cubicBezTo>
                  <a:close/>
                  <a:moveTo>
                    <a:pt x="67" y="122"/>
                  </a:moveTo>
                  <a:cubicBezTo>
                    <a:pt x="67" y="120"/>
                    <a:pt x="66" y="118"/>
                    <a:pt x="63" y="118"/>
                  </a:cubicBezTo>
                  <a:cubicBezTo>
                    <a:pt x="62" y="118"/>
                    <a:pt x="61" y="118"/>
                    <a:pt x="60" y="119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17" y="162"/>
                    <a:pt x="17" y="163"/>
                    <a:pt x="17" y="164"/>
                  </a:cubicBezTo>
                  <a:cubicBezTo>
                    <a:pt x="17" y="167"/>
                    <a:pt x="19" y="168"/>
                    <a:pt x="21" y="168"/>
                  </a:cubicBezTo>
                  <a:cubicBezTo>
                    <a:pt x="22" y="168"/>
                    <a:pt x="23" y="168"/>
                    <a:pt x="24" y="167"/>
                  </a:cubicBezTo>
                  <a:cubicBezTo>
                    <a:pt x="66" y="125"/>
                    <a:pt x="66" y="125"/>
                    <a:pt x="66" y="125"/>
                  </a:cubicBezTo>
                  <a:cubicBezTo>
                    <a:pt x="67" y="124"/>
                    <a:pt x="67" y="123"/>
                    <a:pt x="67" y="122"/>
                  </a:cubicBezTo>
                  <a:close/>
                  <a:moveTo>
                    <a:pt x="186" y="4"/>
                  </a:moveTo>
                  <a:cubicBezTo>
                    <a:pt x="186" y="2"/>
                    <a:pt x="184" y="0"/>
                    <a:pt x="181" y="0"/>
                  </a:cubicBezTo>
                  <a:cubicBezTo>
                    <a:pt x="181" y="0"/>
                    <a:pt x="180" y="0"/>
                    <a:pt x="18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1" y="77"/>
                    <a:pt x="0" y="78"/>
                    <a:pt x="0" y="80"/>
                  </a:cubicBezTo>
                  <a:cubicBezTo>
                    <a:pt x="0" y="82"/>
                    <a:pt x="1" y="83"/>
                    <a:pt x="3" y="84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73" y="113"/>
                    <a:pt x="73" y="113"/>
                    <a:pt x="73" y="113"/>
                  </a:cubicBezTo>
                  <a:cubicBezTo>
                    <a:pt x="101" y="182"/>
                    <a:pt x="101" y="182"/>
                    <a:pt x="101" y="182"/>
                  </a:cubicBezTo>
                  <a:cubicBezTo>
                    <a:pt x="101" y="182"/>
                    <a:pt x="101" y="182"/>
                    <a:pt x="101" y="182"/>
                  </a:cubicBezTo>
                  <a:cubicBezTo>
                    <a:pt x="102" y="184"/>
                    <a:pt x="103" y="185"/>
                    <a:pt x="105" y="185"/>
                  </a:cubicBezTo>
                  <a:cubicBezTo>
                    <a:pt x="107" y="185"/>
                    <a:pt x="109" y="184"/>
                    <a:pt x="109" y="183"/>
                  </a:cubicBezTo>
                  <a:cubicBezTo>
                    <a:pt x="109" y="183"/>
                    <a:pt x="109" y="183"/>
                    <a:pt x="109" y="183"/>
                  </a:cubicBezTo>
                  <a:cubicBezTo>
                    <a:pt x="109" y="183"/>
                    <a:pt x="109" y="183"/>
                    <a:pt x="109" y="183"/>
                  </a:cubicBezTo>
                  <a:cubicBezTo>
                    <a:pt x="109" y="183"/>
                    <a:pt x="109" y="183"/>
                    <a:pt x="109" y="183"/>
                  </a:cubicBezTo>
                  <a:cubicBezTo>
                    <a:pt x="185" y="6"/>
                    <a:pt x="185" y="6"/>
                    <a:pt x="185" y="6"/>
                  </a:cubicBezTo>
                  <a:cubicBezTo>
                    <a:pt x="185" y="6"/>
                    <a:pt x="185" y="6"/>
                    <a:pt x="185" y="6"/>
                  </a:cubicBezTo>
                  <a:cubicBezTo>
                    <a:pt x="185" y="5"/>
                    <a:pt x="186" y="5"/>
                    <a:pt x="186" y="4"/>
                  </a:cubicBezTo>
                  <a:close/>
                  <a:moveTo>
                    <a:pt x="15" y="80"/>
                  </a:moveTo>
                  <a:cubicBezTo>
                    <a:pt x="163" y="16"/>
                    <a:pt x="163" y="16"/>
                    <a:pt x="163" y="16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15" y="80"/>
                  </a:lnTo>
                  <a:close/>
                  <a:moveTo>
                    <a:pt x="105" y="170"/>
                  </a:moveTo>
                  <a:cubicBezTo>
                    <a:pt x="81" y="110"/>
                    <a:pt x="81" y="110"/>
                    <a:pt x="81" y="110"/>
                  </a:cubicBezTo>
                  <a:cubicBezTo>
                    <a:pt x="169" y="22"/>
                    <a:pt x="169" y="22"/>
                    <a:pt x="169" y="22"/>
                  </a:cubicBezTo>
                  <a:lnTo>
                    <a:pt x="105" y="170"/>
                  </a:lnTo>
                  <a:close/>
                  <a:moveTo>
                    <a:pt x="67" y="139"/>
                  </a:moveTo>
                  <a:cubicBezTo>
                    <a:pt x="66" y="139"/>
                    <a:pt x="65" y="139"/>
                    <a:pt x="64" y="140"/>
                  </a:cubicBezTo>
                  <a:cubicBezTo>
                    <a:pt x="52" y="153"/>
                    <a:pt x="52" y="153"/>
                    <a:pt x="52" y="153"/>
                  </a:cubicBezTo>
                  <a:cubicBezTo>
                    <a:pt x="51" y="154"/>
                    <a:pt x="51" y="155"/>
                    <a:pt x="51" y="156"/>
                  </a:cubicBezTo>
                  <a:cubicBezTo>
                    <a:pt x="51" y="158"/>
                    <a:pt x="52" y="160"/>
                    <a:pt x="55" y="160"/>
                  </a:cubicBezTo>
                  <a:cubicBezTo>
                    <a:pt x="56" y="160"/>
                    <a:pt x="57" y="160"/>
                    <a:pt x="58" y="159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5"/>
                    <a:pt x="72" y="144"/>
                    <a:pt x="72" y="143"/>
                  </a:cubicBezTo>
                  <a:cubicBezTo>
                    <a:pt x="72" y="141"/>
                    <a:pt x="70" y="139"/>
                    <a:pt x="67" y="1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>
                <a:solidFill>
                  <a:srgbClr val="32B1BB"/>
                </a:solidFill>
              </a:endParaRPr>
            </a:p>
          </p:txBody>
        </p:sp>
      </p:grpSp>
      <p:grpSp>
        <p:nvGrpSpPr>
          <p:cNvPr id="29" name="Group 9"/>
          <p:cNvGrpSpPr/>
          <p:nvPr/>
        </p:nvGrpSpPr>
        <p:grpSpPr>
          <a:xfrm>
            <a:off x="5533261" y="3526769"/>
            <a:ext cx="1122808" cy="1122808"/>
            <a:chOff x="4018477" y="2821918"/>
            <a:chExt cx="1122808" cy="1122808"/>
          </a:xfrm>
        </p:grpSpPr>
        <p:sp>
          <p:nvSpPr>
            <p:cNvPr id="30" name="Oval 25"/>
            <p:cNvSpPr>
              <a:spLocks noChangeAspect="1"/>
            </p:cNvSpPr>
            <p:nvPr/>
          </p:nvSpPr>
          <p:spPr>
            <a:xfrm>
              <a:off x="4018477" y="2821918"/>
              <a:ext cx="1122808" cy="1122808"/>
            </a:xfrm>
            <a:prstGeom prst="ellipse">
              <a:avLst/>
            </a:prstGeom>
            <a:solidFill>
              <a:srgbClr val="5AB0D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Freeform 129"/>
            <p:cNvSpPr>
              <a:spLocks noEditPoints="1"/>
            </p:cNvSpPr>
            <p:nvPr/>
          </p:nvSpPr>
          <p:spPr bwMode="auto">
            <a:xfrm>
              <a:off x="4395319" y="3194308"/>
              <a:ext cx="357836" cy="357836"/>
            </a:xfrm>
            <a:custGeom>
              <a:avLst/>
              <a:gdLst>
                <a:gd name="T0" fmla="*/ 162 w 185"/>
                <a:gd name="T1" fmla="*/ 52 h 185"/>
                <a:gd name="T2" fmla="*/ 149 w 185"/>
                <a:gd name="T3" fmla="*/ 18 h 185"/>
                <a:gd name="T4" fmla="*/ 133 w 185"/>
                <a:gd name="T5" fmla="*/ 23 h 185"/>
                <a:gd name="T6" fmla="*/ 105 w 185"/>
                <a:gd name="T7" fmla="*/ 0 h 185"/>
                <a:gd name="T8" fmla="*/ 72 w 185"/>
                <a:gd name="T9" fmla="*/ 15 h 185"/>
                <a:gd name="T10" fmla="*/ 40 w 185"/>
                <a:gd name="T11" fmla="*/ 17 h 185"/>
                <a:gd name="T12" fmla="*/ 18 w 185"/>
                <a:gd name="T13" fmla="*/ 44 h 185"/>
                <a:gd name="T14" fmla="*/ 6 w 185"/>
                <a:gd name="T15" fmla="*/ 74 h 185"/>
                <a:gd name="T16" fmla="*/ 6 w 185"/>
                <a:gd name="T17" fmla="*/ 111 h 185"/>
                <a:gd name="T18" fmla="*/ 18 w 185"/>
                <a:gd name="T19" fmla="*/ 141 h 185"/>
                <a:gd name="T20" fmla="*/ 39 w 185"/>
                <a:gd name="T21" fmla="*/ 168 h 185"/>
                <a:gd name="T22" fmla="*/ 72 w 185"/>
                <a:gd name="T23" fmla="*/ 170 h 185"/>
                <a:gd name="T24" fmla="*/ 105 w 185"/>
                <a:gd name="T25" fmla="*/ 185 h 185"/>
                <a:gd name="T26" fmla="*/ 133 w 185"/>
                <a:gd name="T27" fmla="*/ 162 h 185"/>
                <a:gd name="T28" fmla="*/ 149 w 185"/>
                <a:gd name="T29" fmla="*/ 167 h 185"/>
                <a:gd name="T30" fmla="*/ 162 w 185"/>
                <a:gd name="T31" fmla="*/ 133 h 185"/>
                <a:gd name="T32" fmla="*/ 185 w 185"/>
                <a:gd name="T33" fmla="*/ 105 h 185"/>
                <a:gd name="T34" fmla="*/ 177 w 185"/>
                <a:gd name="T35" fmla="*/ 103 h 185"/>
                <a:gd name="T36" fmla="*/ 162 w 185"/>
                <a:gd name="T37" fmla="*/ 111 h 185"/>
                <a:gd name="T38" fmla="*/ 160 w 185"/>
                <a:gd name="T39" fmla="*/ 145 h 185"/>
                <a:gd name="T40" fmla="*/ 137 w 185"/>
                <a:gd name="T41" fmla="*/ 155 h 185"/>
                <a:gd name="T42" fmla="*/ 111 w 185"/>
                <a:gd name="T43" fmla="*/ 162 h 185"/>
                <a:gd name="T44" fmla="*/ 103 w 185"/>
                <a:gd name="T45" fmla="*/ 177 h 185"/>
                <a:gd name="T46" fmla="*/ 74 w 185"/>
                <a:gd name="T47" fmla="*/ 162 h 185"/>
                <a:gd name="T48" fmla="*/ 48 w 185"/>
                <a:gd name="T49" fmla="*/ 155 h 185"/>
                <a:gd name="T50" fmla="*/ 26 w 185"/>
                <a:gd name="T51" fmla="*/ 145 h 185"/>
                <a:gd name="T52" fmla="*/ 23 w 185"/>
                <a:gd name="T53" fmla="*/ 111 h 185"/>
                <a:gd name="T54" fmla="*/ 8 w 185"/>
                <a:gd name="T55" fmla="*/ 103 h 185"/>
                <a:gd name="T56" fmla="*/ 23 w 185"/>
                <a:gd name="T57" fmla="*/ 74 h 185"/>
                <a:gd name="T58" fmla="*/ 26 w 185"/>
                <a:gd name="T59" fmla="*/ 40 h 185"/>
                <a:gd name="T60" fmla="*/ 48 w 185"/>
                <a:gd name="T61" fmla="*/ 30 h 185"/>
                <a:gd name="T62" fmla="*/ 74 w 185"/>
                <a:gd name="T63" fmla="*/ 23 h 185"/>
                <a:gd name="T64" fmla="*/ 103 w 185"/>
                <a:gd name="T65" fmla="*/ 8 h 185"/>
                <a:gd name="T66" fmla="*/ 111 w 185"/>
                <a:gd name="T67" fmla="*/ 23 h 185"/>
                <a:gd name="T68" fmla="*/ 137 w 185"/>
                <a:gd name="T69" fmla="*/ 30 h 185"/>
                <a:gd name="T70" fmla="*/ 160 w 185"/>
                <a:gd name="T71" fmla="*/ 40 h 185"/>
                <a:gd name="T72" fmla="*/ 162 w 185"/>
                <a:gd name="T73" fmla="*/ 74 h 185"/>
                <a:gd name="T74" fmla="*/ 177 w 185"/>
                <a:gd name="T75" fmla="*/ 103 h 185"/>
                <a:gd name="T76" fmla="*/ 93 w 185"/>
                <a:gd name="T77" fmla="*/ 143 h 185"/>
                <a:gd name="T78" fmla="*/ 93 w 185"/>
                <a:gd name="T79" fmla="*/ 50 h 185"/>
                <a:gd name="T80" fmla="*/ 93 w 185"/>
                <a:gd name="T81" fmla="*/ 76 h 185"/>
                <a:gd name="T82" fmla="*/ 93 w 185"/>
                <a:gd name="T83" fmla="*/ 50 h 185"/>
                <a:gd name="T84" fmla="*/ 54 w 185"/>
                <a:gd name="T85" fmla="*/ 76 h 185"/>
                <a:gd name="T86" fmla="*/ 88 w 185"/>
                <a:gd name="T87" fmla="*/ 109 h 185"/>
                <a:gd name="T88" fmla="*/ 93 w 185"/>
                <a:gd name="T89" fmla="*/ 84 h 185"/>
                <a:gd name="T90" fmla="*/ 84 w 185"/>
                <a:gd name="T91" fmla="*/ 93 h 185"/>
                <a:gd name="T92" fmla="*/ 97 w 185"/>
                <a:gd name="T93" fmla="*/ 109 h 185"/>
                <a:gd name="T94" fmla="*/ 131 w 185"/>
                <a:gd name="T95" fmla="*/ 7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5" h="185">
                  <a:moveTo>
                    <a:pt x="179" y="74"/>
                  </a:moveTo>
                  <a:cubicBezTo>
                    <a:pt x="170" y="72"/>
                    <a:pt x="170" y="72"/>
                    <a:pt x="170" y="72"/>
                  </a:cubicBezTo>
                  <a:cubicBezTo>
                    <a:pt x="168" y="65"/>
                    <a:pt x="166" y="58"/>
                    <a:pt x="162" y="52"/>
                  </a:cubicBezTo>
                  <a:cubicBezTo>
                    <a:pt x="167" y="44"/>
                    <a:pt x="167" y="44"/>
                    <a:pt x="167" y="44"/>
                  </a:cubicBezTo>
                  <a:cubicBezTo>
                    <a:pt x="168" y="42"/>
                    <a:pt x="169" y="38"/>
                    <a:pt x="167" y="36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8" y="17"/>
                    <a:pt x="147" y="17"/>
                    <a:pt x="146" y="17"/>
                  </a:cubicBezTo>
                  <a:cubicBezTo>
                    <a:pt x="144" y="17"/>
                    <a:pt x="142" y="17"/>
                    <a:pt x="141" y="18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27" y="19"/>
                    <a:pt x="120" y="17"/>
                    <a:pt x="113" y="1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0" y="3"/>
                    <a:pt x="108" y="0"/>
                    <a:pt x="105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7" y="0"/>
                    <a:pt x="75" y="3"/>
                    <a:pt x="74" y="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65" y="17"/>
                    <a:pt x="58" y="19"/>
                    <a:pt x="52" y="23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3" y="17"/>
                    <a:pt x="41" y="17"/>
                    <a:pt x="40" y="17"/>
                  </a:cubicBezTo>
                  <a:cubicBezTo>
                    <a:pt x="38" y="17"/>
                    <a:pt x="37" y="17"/>
                    <a:pt x="36" y="18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6" y="38"/>
                    <a:pt x="17" y="42"/>
                    <a:pt x="18" y="44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9" y="58"/>
                    <a:pt x="17" y="65"/>
                    <a:pt x="15" y="72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5"/>
                    <a:pt x="0" y="77"/>
                    <a:pt x="0" y="80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08"/>
                    <a:pt x="3" y="110"/>
                    <a:pt x="6" y="111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7" y="120"/>
                    <a:pt x="19" y="127"/>
                    <a:pt x="23" y="133"/>
                  </a:cubicBezTo>
                  <a:cubicBezTo>
                    <a:pt x="18" y="141"/>
                    <a:pt x="18" y="141"/>
                    <a:pt x="18" y="141"/>
                  </a:cubicBezTo>
                  <a:cubicBezTo>
                    <a:pt x="17" y="143"/>
                    <a:pt x="16" y="147"/>
                    <a:pt x="18" y="149"/>
                  </a:cubicBezTo>
                  <a:cubicBezTo>
                    <a:pt x="36" y="167"/>
                    <a:pt x="36" y="167"/>
                    <a:pt x="36" y="167"/>
                  </a:cubicBezTo>
                  <a:cubicBezTo>
                    <a:pt x="37" y="168"/>
                    <a:pt x="38" y="168"/>
                    <a:pt x="39" y="168"/>
                  </a:cubicBezTo>
                  <a:cubicBezTo>
                    <a:pt x="41" y="168"/>
                    <a:pt x="43" y="168"/>
                    <a:pt x="44" y="167"/>
                  </a:cubicBezTo>
                  <a:cubicBezTo>
                    <a:pt x="52" y="162"/>
                    <a:pt x="52" y="162"/>
                    <a:pt x="52" y="162"/>
                  </a:cubicBezTo>
                  <a:cubicBezTo>
                    <a:pt x="58" y="166"/>
                    <a:pt x="65" y="168"/>
                    <a:pt x="72" y="170"/>
                  </a:cubicBezTo>
                  <a:cubicBezTo>
                    <a:pt x="74" y="179"/>
                    <a:pt x="74" y="179"/>
                    <a:pt x="74" y="179"/>
                  </a:cubicBezTo>
                  <a:cubicBezTo>
                    <a:pt x="75" y="182"/>
                    <a:pt x="77" y="185"/>
                    <a:pt x="80" y="185"/>
                  </a:cubicBezTo>
                  <a:cubicBezTo>
                    <a:pt x="105" y="185"/>
                    <a:pt x="105" y="185"/>
                    <a:pt x="105" y="185"/>
                  </a:cubicBezTo>
                  <a:cubicBezTo>
                    <a:pt x="108" y="185"/>
                    <a:pt x="110" y="182"/>
                    <a:pt x="111" y="179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0" y="168"/>
                    <a:pt x="127" y="166"/>
                    <a:pt x="133" y="162"/>
                  </a:cubicBezTo>
                  <a:cubicBezTo>
                    <a:pt x="141" y="167"/>
                    <a:pt x="141" y="167"/>
                    <a:pt x="141" y="167"/>
                  </a:cubicBezTo>
                  <a:cubicBezTo>
                    <a:pt x="142" y="168"/>
                    <a:pt x="144" y="168"/>
                    <a:pt x="146" y="168"/>
                  </a:cubicBezTo>
                  <a:cubicBezTo>
                    <a:pt x="147" y="168"/>
                    <a:pt x="148" y="168"/>
                    <a:pt x="149" y="167"/>
                  </a:cubicBezTo>
                  <a:cubicBezTo>
                    <a:pt x="167" y="149"/>
                    <a:pt x="167" y="149"/>
                    <a:pt x="167" y="149"/>
                  </a:cubicBezTo>
                  <a:cubicBezTo>
                    <a:pt x="169" y="147"/>
                    <a:pt x="169" y="143"/>
                    <a:pt x="167" y="141"/>
                  </a:cubicBezTo>
                  <a:cubicBezTo>
                    <a:pt x="162" y="133"/>
                    <a:pt x="162" y="133"/>
                    <a:pt x="162" y="133"/>
                  </a:cubicBezTo>
                  <a:cubicBezTo>
                    <a:pt x="166" y="127"/>
                    <a:pt x="168" y="120"/>
                    <a:pt x="170" y="113"/>
                  </a:cubicBezTo>
                  <a:cubicBezTo>
                    <a:pt x="179" y="111"/>
                    <a:pt x="179" y="111"/>
                    <a:pt x="179" y="111"/>
                  </a:cubicBezTo>
                  <a:cubicBezTo>
                    <a:pt x="182" y="110"/>
                    <a:pt x="185" y="108"/>
                    <a:pt x="185" y="105"/>
                  </a:cubicBezTo>
                  <a:cubicBezTo>
                    <a:pt x="185" y="80"/>
                    <a:pt x="185" y="80"/>
                    <a:pt x="185" y="80"/>
                  </a:cubicBezTo>
                  <a:cubicBezTo>
                    <a:pt x="185" y="77"/>
                    <a:pt x="182" y="75"/>
                    <a:pt x="179" y="74"/>
                  </a:cubicBezTo>
                  <a:close/>
                  <a:moveTo>
                    <a:pt x="177" y="103"/>
                  </a:moveTo>
                  <a:cubicBezTo>
                    <a:pt x="177" y="103"/>
                    <a:pt x="177" y="103"/>
                    <a:pt x="177" y="103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65" y="106"/>
                    <a:pt x="163" y="108"/>
                    <a:pt x="162" y="111"/>
                  </a:cubicBezTo>
                  <a:cubicBezTo>
                    <a:pt x="161" y="117"/>
                    <a:pt x="158" y="123"/>
                    <a:pt x="155" y="129"/>
                  </a:cubicBezTo>
                  <a:cubicBezTo>
                    <a:pt x="153" y="131"/>
                    <a:pt x="153" y="134"/>
                    <a:pt x="155" y="137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45" y="160"/>
                    <a:pt x="145" y="160"/>
                    <a:pt x="145" y="160"/>
                  </a:cubicBezTo>
                  <a:cubicBezTo>
                    <a:pt x="145" y="160"/>
                    <a:pt x="145" y="160"/>
                    <a:pt x="145" y="160"/>
                  </a:cubicBezTo>
                  <a:cubicBezTo>
                    <a:pt x="137" y="155"/>
                    <a:pt x="137" y="155"/>
                    <a:pt x="137" y="155"/>
                  </a:cubicBezTo>
                  <a:cubicBezTo>
                    <a:pt x="136" y="154"/>
                    <a:pt x="134" y="154"/>
                    <a:pt x="133" y="154"/>
                  </a:cubicBezTo>
                  <a:cubicBezTo>
                    <a:pt x="131" y="154"/>
                    <a:pt x="130" y="154"/>
                    <a:pt x="129" y="155"/>
                  </a:cubicBezTo>
                  <a:cubicBezTo>
                    <a:pt x="123" y="158"/>
                    <a:pt x="117" y="160"/>
                    <a:pt x="111" y="162"/>
                  </a:cubicBezTo>
                  <a:cubicBezTo>
                    <a:pt x="108" y="163"/>
                    <a:pt x="106" y="165"/>
                    <a:pt x="105" y="168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82" y="177"/>
                    <a:pt x="82" y="177"/>
                    <a:pt x="82" y="177"/>
                  </a:cubicBezTo>
                  <a:cubicBezTo>
                    <a:pt x="80" y="168"/>
                    <a:pt x="80" y="168"/>
                    <a:pt x="80" y="168"/>
                  </a:cubicBezTo>
                  <a:cubicBezTo>
                    <a:pt x="79" y="165"/>
                    <a:pt x="77" y="163"/>
                    <a:pt x="74" y="162"/>
                  </a:cubicBezTo>
                  <a:cubicBezTo>
                    <a:pt x="68" y="160"/>
                    <a:pt x="62" y="158"/>
                    <a:pt x="57" y="155"/>
                  </a:cubicBezTo>
                  <a:cubicBezTo>
                    <a:pt x="55" y="154"/>
                    <a:pt x="54" y="154"/>
                    <a:pt x="52" y="154"/>
                  </a:cubicBezTo>
                  <a:cubicBezTo>
                    <a:pt x="51" y="154"/>
                    <a:pt x="49" y="154"/>
                    <a:pt x="48" y="155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40" y="160"/>
                    <a:pt x="40" y="160"/>
                    <a:pt x="40" y="160"/>
                  </a:cubicBezTo>
                  <a:cubicBezTo>
                    <a:pt x="26" y="145"/>
                    <a:pt x="26" y="145"/>
                    <a:pt x="26" y="145"/>
                  </a:cubicBezTo>
                  <a:cubicBezTo>
                    <a:pt x="30" y="137"/>
                    <a:pt x="30" y="137"/>
                    <a:pt x="30" y="137"/>
                  </a:cubicBezTo>
                  <a:cubicBezTo>
                    <a:pt x="32" y="134"/>
                    <a:pt x="32" y="131"/>
                    <a:pt x="30" y="129"/>
                  </a:cubicBezTo>
                  <a:cubicBezTo>
                    <a:pt x="27" y="123"/>
                    <a:pt x="25" y="117"/>
                    <a:pt x="23" y="111"/>
                  </a:cubicBezTo>
                  <a:cubicBezTo>
                    <a:pt x="22" y="108"/>
                    <a:pt x="20" y="106"/>
                    <a:pt x="17" y="105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20" y="79"/>
                    <a:pt x="22" y="77"/>
                    <a:pt x="23" y="74"/>
                  </a:cubicBezTo>
                  <a:cubicBezTo>
                    <a:pt x="25" y="68"/>
                    <a:pt x="27" y="62"/>
                    <a:pt x="30" y="57"/>
                  </a:cubicBezTo>
                  <a:cubicBezTo>
                    <a:pt x="32" y="54"/>
                    <a:pt x="32" y="51"/>
                    <a:pt x="30" y="48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1"/>
                    <a:pt x="51" y="31"/>
                    <a:pt x="52" y="31"/>
                  </a:cubicBezTo>
                  <a:cubicBezTo>
                    <a:pt x="54" y="31"/>
                    <a:pt x="55" y="31"/>
                    <a:pt x="57" y="30"/>
                  </a:cubicBezTo>
                  <a:cubicBezTo>
                    <a:pt x="62" y="27"/>
                    <a:pt x="68" y="25"/>
                    <a:pt x="74" y="23"/>
                  </a:cubicBezTo>
                  <a:cubicBezTo>
                    <a:pt x="77" y="22"/>
                    <a:pt x="79" y="20"/>
                    <a:pt x="80" y="17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6" y="20"/>
                    <a:pt x="108" y="22"/>
                    <a:pt x="111" y="23"/>
                  </a:cubicBezTo>
                  <a:cubicBezTo>
                    <a:pt x="117" y="25"/>
                    <a:pt x="123" y="27"/>
                    <a:pt x="129" y="30"/>
                  </a:cubicBezTo>
                  <a:cubicBezTo>
                    <a:pt x="130" y="31"/>
                    <a:pt x="131" y="31"/>
                    <a:pt x="133" y="31"/>
                  </a:cubicBezTo>
                  <a:cubicBezTo>
                    <a:pt x="134" y="31"/>
                    <a:pt x="136" y="31"/>
                    <a:pt x="137" y="30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60" y="40"/>
                    <a:pt x="160" y="40"/>
                    <a:pt x="160" y="40"/>
                  </a:cubicBezTo>
                  <a:cubicBezTo>
                    <a:pt x="155" y="48"/>
                    <a:pt x="155" y="48"/>
                    <a:pt x="155" y="48"/>
                  </a:cubicBezTo>
                  <a:cubicBezTo>
                    <a:pt x="153" y="51"/>
                    <a:pt x="153" y="54"/>
                    <a:pt x="155" y="57"/>
                  </a:cubicBezTo>
                  <a:cubicBezTo>
                    <a:pt x="158" y="62"/>
                    <a:pt x="161" y="68"/>
                    <a:pt x="162" y="74"/>
                  </a:cubicBezTo>
                  <a:cubicBezTo>
                    <a:pt x="163" y="77"/>
                    <a:pt x="165" y="79"/>
                    <a:pt x="168" y="80"/>
                  </a:cubicBezTo>
                  <a:cubicBezTo>
                    <a:pt x="177" y="82"/>
                    <a:pt x="177" y="82"/>
                    <a:pt x="177" y="82"/>
                  </a:cubicBezTo>
                  <a:lnTo>
                    <a:pt x="177" y="103"/>
                  </a:lnTo>
                  <a:close/>
                  <a:moveTo>
                    <a:pt x="93" y="42"/>
                  </a:moveTo>
                  <a:cubicBezTo>
                    <a:pt x="65" y="42"/>
                    <a:pt x="42" y="65"/>
                    <a:pt x="42" y="93"/>
                  </a:cubicBezTo>
                  <a:cubicBezTo>
                    <a:pt x="42" y="120"/>
                    <a:pt x="65" y="143"/>
                    <a:pt x="93" y="143"/>
                  </a:cubicBezTo>
                  <a:cubicBezTo>
                    <a:pt x="121" y="143"/>
                    <a:pt x="143" y="120"/>
                    <a:pt x="143" y="93"/>
                  </a:cubicBezTo>
                  <a:cubicBezTo>
                    <a:pt x="143" y="65"/>
                    <a:pt x="121" y="42"/>
                    <a:pt x="93" y="42"/>
                  </a:cubicBezTo>
                  <a:close/>
                  <a:moveTo>
                    <a:pt x="93" y="50"/>
                  </a:moveTo>
                  <a:cubicBezTo>
                    <a:pt x="107" y="50"/>
                    <a:pt x="120" y="58"/>
                    <a:pt x="127" y="68"/>
                  </a:cubicBezTo>
                  <a:cubicBezTo>
                    <a:pt x="105" y="81"/>
                    <a:pt x="105" y="81"/>
                    <a:pt x="105" y="81"/>
                  </a:cubicBezTo>
                  <a:cubicBezTo>
                    <a:pt x="102" y="78"/>
                    <a:pt x="97" y="76"/>
                    <a:pt x="93" y="76"/>
                  </a:cubicBezTo>
                  <a:cubicBezTo>
                    <a:pt x="88" y="76"/>
                    <a:pt x="83" y="78"/>
                    <a:pt x="80" y="81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66" y="58"/>
                    <a:pt x="78" y="50"/>
                    <a:pt x="93" y="50"/>
                  </a:cubicBezTo>
                  <a:close/>
                  <a:moveTo>
                    <a:pt x="88" y="135"/>
                  </a:moveTo>
                  <a:cubicBezTo>
                    <a:pt x="67" y="132"/>
                    <a:pt x="50" y="114"/>
                    <a:pt x="50" y="93"/>
                  </a:cubicBezTo>
                  <a:cubicBezTo>
                    <a:pt x="50" y="87"/>
                    <a:pt x="52" y="81"/>
                    <a:pt x="54" y="76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90"/>
                    <a:pt x="76" y="91"/>
                    <a:pt x="76" y="93"/>
                  </a:cubicBezTo>
                  <a:cubicBezTo>
                    <a:pt x="76" y="100"/>
                    <a:pt x="81" y="107"/>
                    <a:pt x="88" y="109"/>
                  </a:cubicBezTo>
                  <a:lnTo>
                    <a:pt x="88" y="135"/>
                  </a:lnTo>
                  <a:close/>
                  <a:moveTo>
                    <a:pt x="84" y="93"/>
                  </a:moveTo>
                  <a:cubicBezTo>
                    <a:pt x="84" y="88"/>
                    <a:pt x="88" y="84"/>
                    <a:pt x="93" y="84"/>
                  </a:cubicBezTo>
                  <a:cubicBezTo>
                    <a:pt x="97" y="84"/>
                    <a:pt x="101" y="88"/>
                    <a:pt x="101" y="93"/>
                  </a:cubicBezTo>
                  <a:cubicBezTo>
                    <a:pt x="101" y="97"/>
                    <a:pt x="97" y="101"/>
                    <a:pt x="93" y="101"/>
                  </a:cubicBezTo>
                  <a:cubicBezTo>
                    <a:pt x="88" y="101"/>
                    <a:pt x="84" y="97"/>
                    <a:pt x="84" y="93"/>
                  </a:cubicBezTo>
                  <a:close/>
                  <a:moveTo>
                    <a:pt x="135" y="93"/>
                  </a:moveTo>
                  <a:cubicBezTo>
                    <a:pt x="135" y="114"/>
                    <a:pt x="118" y="132"/>
                    <a:pt x="97" y="135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104" y="107"/>
                    <a:pt x="109" y="100"/>
                    <a:pt x="109" y="93"/>
                  </a:cubicBezTo>
                  <a:cubicBezTo>
                    <a:pt x="109" y="91"/>
                    <a:pt x="109" y="90"/>
                    <a:pt x="109" y="88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4" y="81"/>
                    <a:pt x="135" y="87"/>
                    <a:pt x="135" y="9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</p:grpSp>
      <p:grpSp>
        <p:nvGrpSpPr>
          <p:cNvPr id="33" name="Group 15"/>
          <p:cNvGrpSpPr/>
          <p:nvPr/>
        </p:nvGrpSpPr>
        <p:grpSpPr>
          <a:xfrm>
            <a:off x="6984871" y="3526769"/>
            <a:ext cx="1122808" cy="1122808"/>
            <a:chOff x="5468924" y="2821918"/>
            <a:chExt cx="1122808" cy="1122808"/>
          </a:xfrm>
        </p:grpSpPr>
        <p:sp>
          <p:nvSpPr>
            <p:cNvPr id="34" name="Oval 26"/>
            <p:cNvSpPr>
              <a:spLocks noChangeAspect="1"/>
            </p:cNvSpPr>
            <p:nvPr/>
          </p:nvSpPr>
          <p:spPr>
            <a:xfrm>
              <a:off x="5468924" y="2821918"/>
              <a:ext cx="1122808" cy="1122808"/>
            </a:xfrm>
            <a:prstGeom prst="ellipse">
              <a:avLst/>
            </a:prstGeom>
            <a:solidFill>
              <a:srgbClr val="6EAAC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A99D"/>
                </a:solidFill>
              </a:endParaRPr>
            </a:p>
          </p:txBody>
        </p:sp>
        <p:sp>
          <p:nvSpPr>
            <p:cNvPr id="35" name="Freeform 136"/>
            <p:cNvSpPr>
              <a:spLocks noEditPoints="1"/>
            </p:cNvSpPr>
            <p:nvPr/>
          </p:nvSpPr>
          <p:spPr bwMode="auto">
            <a:xfrm>
              <a:off x="5838646" y="3193247"/>
              <a:ext cx="357836" cy="359959"/>
            </a:xfrm>
            <a:custGeom>
              <a:avLst/>
              <a:gdLst>
                <a:gd name="T0" fmla="*/ 122 w 185"/>
                <a:gd name="T1" fmla="*/ 118 h 186"/>
                <a:gd name="T2" fmla="*/ 122 w 185"/>
                <a:gd name="T3" fmla="*/ 127 h 186"/>
                <a:gd name="T4" fmla="*/ 160 w 185"/>
                <a:gd name="T5" fmla="*/ 122 h 186"/>
                <a:gd name="T6" fmla="*/ 156 w 185"/>
                <a:gd name="T7" fmla="*/ 84 h 186"/>
                <a:gd name="T8" fmla="*/ 118 w 185"/>
                <a:gd name="T9" fmla="*/ 89 h 186"/>
                <a:gd name="T10" fmla="*/ 156 w 185"/>
                <a:gd name="T11" fmla="*/ 93 h 186"/>
                <a:gd name="T12" fmla="*/ 156 w 185"/>
                <a:gd name="T13" fmla="*/ 84 h 186"/>
                <a:gd name="T14" fmla="*/ 33 w 185"/>
                <a:gd name="T15" fmla="*/ 34 h 186"/>
                <a:gd name="T16" fmla="*/ 25 w 185"/>
                <a:gd name="T17" fmla="*/ 59 h 186"/>
                <a:gd name="T18" fmla="*/ 0 w 185"/>
                <a:gd name="T19" fmla="*/ 68 h 186"/>
                <a:gd name="T20" fmla="*/ 25 w 185"/>
                <a:gd name="T21" fmla="*/ 186 h 186"/>
                <a:gd name="T22" fmla="*/ 185 w 185"/>
                <a:gd name="T23" fmla="*/ 177 h 186"/>
                <a:gd name="T24" fmla="*/ 177 w 185"/>
                <a:gd name="T25" fmla="*/ 34 h 186"/>
                <a:gd name="T26" fmla="*/ 25 w 185"/>
                <a:gd name="T27" fmla="*/ 177 h 186"/>
                <a:gd name="T28" fmla="*/ 8 w 185"/>
                <a:gd name="T29" fmla="*/ 68 h 186"/>
                <a:gd name="T30" fmla="*/ 25 w 185"/>
                <a:gd name="T31" fmla="*/ 156 h 186"/>
                <a:gd name="T32" fmla="*/ 33 w 185"/>
                <a:gd name="T33" fmla="*/ 156 h 186"/>
                <a:gd name="T34" fmla="*/ 177 w 185"/>
                <a:gd name="T35" fmla="*/ 42 h 186"/>
                <a:gd name="T36" fmla="*/ 139 w 185"/>
                <a:gd name="T37" fmla="*/ 68 h 186"/>
                <a:gd name="T38" fmla="*/ 139 w 185"/>
                <a:gd name="T39" fmla="*/ 59 h 186"/>
                <a:gd name="T40" fmla="*/ 139 w 185"/>
                <a:gd name="T41" fmla="*/ 68 h 186"/>
                <a:gd name="T42" fmla="*/ 164 w 185"/>
                <a:gd name="T43" fmla="*/ 9 h 186"/>
                <a:gd name="T44" fmla="*/ 164 w 185"/>
                <a:gd name="T45" fmla="*/ 0 h 186"/>
                <a:gd name="T46" fmla="*/ 50 w 185"/>
                <a:gd name="T47" fmla="*/ 4 h 186"/>
                <a:gd name="T48" fmla="*/ 156 w 185"/>
                <a:gd name="T49" fmla="*/ 101 h 186"/>
                <a:gd name="T50" fmla="*/ 118 w 185"/>
                <a:gd name="T51" fmla="*/ 106 h 186"/>
                <a:gd name="T52" fmla="*/ 156 w 185"/>
                <a:gd name="T53" fmla="*/ 110 h 186"/>
                <a:gd name="T54" fmla="*/ 156 w 185"/>
                <a:gd name="T55" fmla="*/ 101 h 186"/>
                <a:gd name="T56" fmla="*/ 173 w 185"/>
                <a:gd name="T57" fmla="*/ 25 h 186"/>
                <a:gd name="T58" fmla="*/ 173 w 185"/>
                <a:gd name="T59" fmla="*/ 17 h 186"/>
                <a:gd name="T60" fmla="*/ 38 w 185"/>
                <a:gd name="T61" fmla="*/ 21 h 186"/>
                <a:gd name="T62" fmla="*/ 156 w 185"/>
                <a:gd name="T63" fmla="*/ 68 h 186"/>
                <a:gd name="T64" fmla="*/ 156 w 185"/>
                <a:gd name="T65" fmla="*/ 59 h 186"/>
                <a:gd name="T66" fmla="*/ 156 w 185"/>
                <a:gd name="T67" fmla="*/ 68 h 186"/>
                <a:gd name="T68" fmla="*/ 156 w 185"/>
                <a:gd name="T69" fmla="*/ 144 h 186"/>
                <a:gd name="T70" fmla="*/ 156 w 185"/>
                <a:gd name="T71" fmla="*/ 135 h 186"/>
                <a:gd name="T72" fmla="*/ 50 w 185"/>
                <a:gd name="T73" fmla="*/ 139 h 186"/>
                <a:gd name="T74" fmla="*/ 88 w 185"/>
                <a:gd name="T75" fmla="*/ 68 h 186"/>
                <a:gd name="T76" fmla="*/ 126 w 185"/>
                <a:gd name="T77" fmla="*/ 63 h 186"/>
                <a:gd name="T78" fmla="*/ 88 w 185"/>
                <a:gd name="T79" fmla="*/ 59 h 186"/>
                <a:gd name="T80" fmla="*/ 88 w 185"/>
                <a:gd name="T81" fmla="*/ 68 h 186"/>
                <a:gd name="T82" fmla="*/ 156 w 185"/>
                <a:gd name="T83" fmla="*/ 160 h 186"/>
                <a:gd name="T84" fmla="*/ 156 w 185"/>
                <a:gd name="T85" fmla="*/ 152 h 186"/>
                <a:gd name="T86" fmla="*/ 50 w 185"/>
                <a:gd name="T87" fmla="*/ 156 h 186"/>
                <a:gd name="T88" fmla="*/ 55 w 185"/>
                <a:gd name="T89" fmla="*/ 127 h 186"/>
                <a:gd name="T90" fmla="*/ 101 w 185"/>
                <a:gd name="T91" fmla="*/ 122 h 186"/>
                <a:gd name="T92" fmla="*/ 97 w 185"/>
                <a:gd name="T93" fmla="*/ 84 h 186"/>
                <a:gd name="T94" fmla="*/ 50 w 185"/>
                <a:gd name="T95" fmla="*/ 89 h 186"/>
                <a:gd name="T96" fmla="*/ 55 w 185"/>
                <a:gd name="T97" fmla="*/ 127 h 186"/>
                <a:gd name="T98" fmla="*/ 92 w 185"/>
                <a:gd name="T99" fmla="*/ 93 h 186"/>
                <a:gd name="T100" fmla="*/ 59 w 185"/>
                <a:gd name="T101" fmla="*/ 118 h 186"/>
                <a:gd name="T102" fmla="*/ 55 w 185"/>
                <a:gd name="T103" fmla="*/ 68 h 186"/>
                <a:gd name="T104" fmla="*/ 55 w 185"/>
                <a:gd name="T105" fmla="*/ 59 h 186"/>
                <a:gd name="T106" fmla="*/ 55 w 185"/>
                <a:gd name="T107" fmla="*/ 68 h 186"/>
                <a:gd name="T108" fmla="*/ 76 w 185"/>
                <a:gd name="T109" fmla="*/ 63 h 186"/>
                <a:gd name="T110" fmla="*/ 67 w 185"/>
                <a:gd name="T111" fmla="*/ 6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5" h="186">
                  <a:moveTo>
                    <a:pt x="156" y="118"/>
                  </a:moveTo>
                  <a:cubicBezTo>
                    <a:pt x="122" y="118"/>
                    <a:pt x="122" y="118"/>
                    <a:pt x="122" y="118"/>
                  </a:cubicBezTo>
                  <a:cubicBezTo>
                    <a:pt x="120" y="118"/>
                    <a:pt x="118" y="120"/>
                    <a:pt x="118" y="122"/>
                  </a:cubicBezTo>
                  <a:cubicBezTo>
                    <a:pt x="118" y="125"/>
                    <a:pt x="120" y="127"/>
                    <a:pt x="122" y="127"/>
                  </a:cubicBezTo>
                  <a:cubicBezTo>
                    <a:pt x="156" y="127"/>
                    <a:pt x="156" y="127"/>
                    <a:pt x="156" y="127"/>
                  </a:cubicBezTo>
                  <a:cubicBezTo>
                    <a:pt x="158" y="127"/>
                    <a:pt x="160" y="125"/>
                    <a:pt x="160" y="122"/>
                  </a:cubicBezTo>
                  <a:cubicBezTo>
                    <a:pt x="160" y="120"/>
                    <a:pt x="158" y="118"/>
                    <a:pt x="156" y="118"/>
                  </a:cubicBezTo>
                  <a:close/>
                  <a:moveTo>
                    <a:pt x="156" y="84"/>
                  </a:moveTo>
                  <a:cubicBezTo>
                    <a:pt x="122" y="84"/>
                    <a:pt x="122" y="84"/>
                    <a:pt x="122" y="84"/>
                  </a:cubicBezTo>
                  <a:cubicBezTo>
                    <a:pt x="120" y="84"/>
                    <a:pt x="118" y="86"/>
                    <a:pt x="118" y="89"/>
                  </a:cubicBezTo>
                  <a:cubicBezTo>
                    <a:pt x="118" y="91"/>
                    <a:pt x="120" y="93"/>
                    <a:pt x="122" y="93"/>
                  </a:cubicBezTo>
                  <a:cubicBezTo>
                    <a:pt x="156" y="93"/>
                    <a:pt x="156" y="93"/>
                    <a:pt x="156" y="93"/>
                  </a:cubicBezTo>
                  <a:cubicBezTo>
                    <a:pt x="158" y="93"/>
                    <a:pt x="160" y="91"/>
                    <a:pt x="160" y="89"/>
                  </a:cubicBezTo>
                  <a:cubicBezTo>
                    <a:pt x="160" y="86"/>
                    <a:pt x="158" y="84"/>
                    <a:pt x="156" y="84"/>
                  </a:cubicBezTo>
                  <a:close/>
                  <a:moveTo>
                    <a:pt x="177" y="34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29" y="34"/>
                    <a:pt x="25" y="38"/>
                    <a:pt x="25" y="42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3" y="59"/>
                    <a:pt x="0" y="63"/>
                    <a:pt x="0" y="68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74"/>
                    <a:pt x="11" y="186"/>
                    <a:pt x="25" y="186"/>
                  </a:cubicBezTo>
                  <a:cubicBezTo>
                    <a:pt x="177" y="186"/>
                    <a:pt x="177" y="186"/>
                    <a:pt x="177" y="186"/>
                  </a:cubicBezTo>
                  <a:cubicBezTo>
                    <a:pt x="182" y="186"/>
                    <a:pt x="185" y="182"/>
                    <a:pt x="185" y="177"/>
                  </a:cubicBezTo>
                  <a:cubicBezTo>
                    <a:pt x="185" y="42"/>
                    <a:pt x="185" y="42"/>
                    <a:pt x="185" y="42"/>
                  </a:cubicBezTo>
                  <a:cubicBezTo>
                    <a:pt x="185" y="38"/>
                    <a:pt x="182" y="34"/>
                    <a:pt x="177" y="34"/>
                  </a:cubicBezTo>
                  <a:close/>
                  <a:moveTo>
                    <a:pt x="177" y="177"/>
                  </a:moveTo>
                  <a:cubicBezTo>
                    <a:pt x="25" y="177"/>
                    <a:pt x="25" y="177"/>
                    <a:pt x="25" y="177"/>
                  </a:cubicBezTo>
                  <a:cubicBezTo>
                    <a:pt x="16" y="177"/>
                    <a:pt x="8" y="170"/>
                    <a:pt x="8" y="160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156"/>
                    <a:pt x="25" y="156"/>
                    <a:pt x="25" y="156"/>
                  </a:cubicBezTo>
                  <a:cubicBezTo>
                    <a:pt x="25" y="159"/>
                    <a:pt x="27" y="160"/>
                    <a:pt x="29" y="160"/>
                  </a:cubicBezTo>
                  <a:cubicBezTo>
                    <a:pt x="32" y="160"/>
                    <a:pt x="33" y="159"/>
                    <a:pt x="33" y="156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177" y="42"/>
                    <a:pt x="177" y="42"/>
                    <a:pt x="177" y="42"/>
                  </a:cubicBezTo>
                  <a:lnTo>
                    <a:pt x="177" y="177"/>
                  </a:lnTo>
                  <a:close/>
                  <a:moveTo>
                    <a:pt x="139" y="68"/>
                  </a:moveTo>
                  <a:cubicBezTo>
                    <a:pt x="141" y="68"/>
                    <a:pt x="143" y="66"/>
                    <a:pt x="143" y="63"/>
                  </a:cubicBezTo>
                  <a:cubicBezTo>
                    <a:pt x="143" y="61"/>
                    <a:pt x="141" y="59"/>
                    <a:pt x="139" y="59"/>
                  </a:cubicBezTo>
                  <a:cubicBezTo>
                    <a:pt x="137" y="59"/>
                    <a:pt x="135" y="61"/>
                    <a:pt x="135" y="63"/>
                  </a:cubicBezTo>
                  <a:cubicBezTo>
                    <a:pt x="135" y="66"/>
                    <a:pt x="137" y="68"/>
                    <a:pt x="139" y="68"/>
                  </a:cubicBezTo>
                  <a:close/>
                  <a:moveTo>
                    <a:pt x="55" y="9"/>
                  </a:moveTo>
                  <a:cubicBezTo>
                    <a:pt x="164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4"/>
                  </a:cubicBezTo>
                  <a:cubicBezTo>
                    <a:pt x="168" y="2"/>
                    <a:pt x="167" y="0"/>
                    <a:pt x="16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2" y="0"/>
                    <a:pt x="50" y="2"/>
                    <a:pt x="50" y="4"/>
                  </a:cubicBezTo>
                  <a:cubicBezTo>
                    <a:pt x="50" y="7"/>
                    <a:pt x="52" y="9"/>
                    <a:pt x="55" y="9"/>
                  </a:cubicBezTo>
                  <a:close/>
                  <a:moveTo>
                    <a:pt x="156" y="101"/>
                  </a:moveTo>
                  <a:cubicBezTo>
                    <a:pt x="122" y="101"/>
                    <a:pt x="122" y="101"/>
                    <a:pt x="122" y="101"/>
                  </a:cubicBezTo>
                  <a:cubicBezTo>
                    <a:pt x="120" y="101"/>
                    <a:pt x="118" y="103"/>
                    <a:pt x="118" y="106"/>
                  </a:cubicBezTo>
                  <a:cubicBezTo>
                    <a:pt x="118" y="108"/>
                    <a:pt x="120" y="110"/>
                    <a:pt x="122" y="110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8" y="110"/>
                    <a:pt x="160" y="108"/>
                    <a:pt x="160" y="106"/>
                  </a:cubicBezTo>
                  <a:cubicBezTo>
                    <a:pt x="160" y="103"/>
                    <a:pt x="158" y="101"/>
                    <a:pt x="156" y="101"/>
                  </a:cubicBezTo>
                  <a:close/>
                  <a:moveTo>
                    <a:pt x="42" y="25"/>
                  </a:moveTo>
                  <a:cubicBezTo>
                    <a:pt x="173" y="25"/>
                    <a:pt x="173" y="25"/>
                    <a:pt x="173" y="25"/>
                  </a:cubicBezTo>
                  <a:cubicBezTo>
                    <a:pt x="175" y="25"/>
                    <a:pt x="177" y="24"/>
                    <a:pt x="177" y="21"/>
                  </a:cubicBezTo>
                  <a:cubicBezTo>
                    <a:pt x="177" y="19"/>
                    <a:pt x="175" y="17"/>
                    <a:pt x="173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7"/>
                    <a:pt x="38" y="19"/>
                    <a:pt x="38" y="21"/>
                  </a:cubicBezTo>
                  <a:cubicBezTo>
                    <a:pt x="38" y="24"/>
                    <a:pt x="40" y="25"/>
                    <a:pt x="42" y="25"/>
                  </a:cubicBezTo>
                  <a:close/>
                  <a:moveTo>
                    <a:pt x="156" y="68"/>
                  </a:moveTo>
                  <a:cubicBezTo>
                    <a:pt x="158" y="68"/>
                    <a:pt x="160" y="66"/>
                    <a:pt x="160" y="63"/>
                  </a:cubicBezTo>
                  <a:cubicBezTo>
                    <a:pt x="160" y="61"/>
                    <a:pt x="158" y="59"/>
                    <a:pt x="156" y="59"/>
                  </a:cubicBezTo>
                  <a:cubicBezTo>
                    <a:pt x="153" y="59"/>
                    <a:pt x="152" y="61"/>
                    <a:pt x="152" y="63"/>
                  </a:cubicBezTo>
                  <a:cubicBezTo>
                    <a:pt x="152" y="66"/>
                    <a:pt x="153" y="68"/>
                    <a:pt x="156" y="68"/>
                  </a:cubicBezTo>
                  <a:close/>
                  <a:moveTo>
                    <a:pt x="55" y="144"/>
                  </a:moveTo>
                  <a:cubicBezTo>
                    <a:pt x="156" y="144"/>
                    <a:pt x="156" y="144"/>
                    <a:pt x="156" y="144"/>
                  </a:cubicBezTo>
                  <a:cubicBezTo>
                    <a:pt x="158" y="144"/>
                    <a:pt x="160" y="142"/>
                    <a:pt x="160" y="139"/>
                  </a:cubicBezTo>
                  <a:cubicBezTo>
                    <a:pt x="160" y="137"/>
                    <a:pt x="158" y="135"/>
                    <a:pt x="156" y="135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52" y="135"/>
                    <a:pt x="50" y="137"/>
                    <a:pt x="50" y="139"/>
                  </a:cubicBezTo>
                  <a:cubicBezTo>
                    <a:pt x="50" y="142"/>
                    <a:pt x="52" y="144"/>
                    <a:pt x="55" y="144"/>
                  </a:cubicBezTo>
                  <a:close/>
                  <a:moveTo>
                    <a:pt x="88" y="68"/>
                  </a:moveTo>
                  <a:cubicBezTo>
                    <a:pt x="122" y="68"/>
                    <a:pt x="122" y="68"/>
                    <a:pt x="122" y="68"/>
                  </a:cubicBezTo>
                  <a:cubicBezTo>
                    <a:pt x="124" y="68"/>
                    <a:pt x="126" y="66"/>
                    <a:pt x="126" y="63"/>
                  </a:cubicBezTo>
                  <a:cubicBezTo>
                    <a:pt x="126" y="61"/>
                    <a:pt x="124" y="59"/>
                    <a:pt x="122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6" y="59"/>
                    <a:pt x="84" y="61"/>
                    <a:pt x="84" y="63"/>
                  </a:cubicBezTo>
                  <a:cubicBezTo>
                    <a:pt x="84" y="66"/>
                    <a:pt x="86" y="68"/>
                    <a:pt x="88" y="68"/>
                  </a:cubicBezTo>
                  <a:close/>
                  <a:moveTo>
                    <a:pt x="55" y="160"/>
                  </a:moveTo>
                  <a:cubicBezTo>
                    <a:pt x="156" y="160"/>
                    <a:pt x="156" y="160"/>
                    <a:pt x="156" y="160"/>
                  </a:cubicBezTo>
                  <a:cubicBezTo>
                    <a:pt x="158" y="160"/>
                    <a:pt x="160" y="159"/>
                    <a:pt x="160" y="156"/>
                  </a:cubicBezTo>
                  <a:cubicBezTo>
                    <a:pt x="160" y="154"/>
                    <a:pt x="158" y="152"/>
                    <a:pt x="156" y="152"/>
                  </a:cubicBezTo>
                  <a:cubicBezTo>
                    <a:pt x="55" y="152"/>
                    <a:pt x="55" y="152"/>
                    <a:pt x="55" y="152"/>
                  </a:cubicBezTo>
                  <a:cubicBezTo>
                    <a:pt x="52" y="152"/>
                    <a:pt x="50" y="154"/>
                    <a:pt x="50" y="156"/>
                  </a:cubicBezTo>
                  <a:cubicBezTo>
                    <a:pt x="50" y="159"/>
                    <a:pt x="52" y="160"/>
                    <a:pt x="55" y="160"/>
                  </a:cubicBezTo>
                  <a:close/>
                  <a:moveTo>
                    <a:pt x="55" y="127"/>
                  </a:moveTo>
                  <a:cubicBezTo>
                    <a:pt x="97" y="127"/>
                    <a:pt x="97" y="127"/>
                    <a:pt x="97" y="127"/>
                  </a:cubicBezTo>
                  <a:cubicBezTo>
                    <a:pt x="99" y="127"/>
                    <a:pt x="101" y="125"/>
                    <a:pt x="101" y="122"/>
                  </a:cubicBezTo>
                  <a:cubicBezTo>
                    <a:pt x="101" y="89"/>
                    <a:pt x="101" y="89"/>
                    <a:pt x="101" y="89"/>
                  </a:cubicBezTo>
                  <a:cubicBezTo>
                    <a:pt x="101" y="86"/>
                    <a:pt x="99" y="84"/>
                    <a:pt x="97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2" y="84"/>
                    <a:pt x="50" y="86"/>
                    <a:pt x="50" y="8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0" y="125"/>
                    <a:pt x="52" y="127"/>
                    <a:pt x="55" y="127"/>
                  </a:cubicBezTo>
                  <a:close/>
                  <a:moveTo>
                    <a:pt x="59" y="93"/>
                  </a:moveTo>
                  <a:cubicBezTo>
                    <a:pt x="92" y="93"/>
                    <a:pt x="92" y="93"/>
                    <a:pt x="92" y="93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59" y="118"/>
                    <a:pt x="59" y="118"/>
                    <a:pt x="59" y="118"/>
                  </a:cubicBezTo>
                  <a:lnTo>
                    <a:pt x="59" y="93"/>
                  </a:lnTo>
                  <a:close/>
                  <a:moveTo>
                    <a:pt x="55" y="68"/>
                  </a:moveTo>
                  <a:cubicBezTo>
                    <a:pt x="57" y="68"/>
                    <a:pt x="59" y="66"/>
                    <a:pt x="59" y="63"/>
                  </a:cubicBezTo>
                  <a:cubicBezTo>
                    <a:pt x="59" y="61"/>
                    <a:pt x="57" y="59"/>
                    <a:pt x="55" y="59"/>
                  </a:cubicBezTo>
                  <a:cubicBezTo>
                    <a:pt x="52" y="59"/>
                    <a:pt x="50" y="61"/>
                    <a:pt x="50" y="63"/>
                  </a:cubicBezTo>
                  <a:cubicBezTo>
                    <a:pt x="50" y="66"/>
                    <a:pt x="52" y="68"/>
                    <a:pt x="55" y="68"/>
                  </a:cubicBezTo>
                  <a:close/>
                  <a:moveTo>
                    <a:pt x="71" y="68"/>
                  </a:moveTo>
                  <a:cubicBezTo>
                    <a:pt x="74" y="68"/>
                    <a:pt x="76" y="66"/>
                    <a:pt x="76" y="63"/>
                  </a:cubicBezTo>
                  <a:cubicBezTo>
                    <a:pt x="76" y="61"/>
                    <a:pt x="74" y="59"/>
                    <a:pt x="71" y="59"/>
                  </a:cubicBezTo>
                  <a:cubicBezTo>
                    <a:pt x="69" y="59"/>
                    <a:pt x="67" y="61"/>
                    <a:pt x="67" y="63"/>
                  </a:cubicBezTo>
                  <a:cubicBezTo>
                    <a:pt x="67" y="66"/>
                    <a:pt x="69" y="68"/>
                    <a:pt x="71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</p:grpSp>
      <p:grpSp>
        <p:nvGrpSpPr>
          <p:cNvPr id="36" name="Group 18"/>
          <p:cNvGrpSpPr/>
          <p:nvPr/>
        </p:nvGrpSpPr>
        <p:grpSpPr>
          <a:xfrm>
            <a:off x="8436481" y="3526769"/>
            <a:ext cx="1122808" cy="1122808"/>
            <a:chOff x="6912482" y="2821918"/>
            <a:chExt cx="1122808" cy="1122808"/>
          </a:xfrm>
        </p:grpSpPr>
        <p:sp>
          <p:nvSpPr>
            <p:cNvPr id="37" name="Oval 27"/>
            <p:cNvSpPr>
              <a:spLocks noChangeAspect="1"/>
            </p:cNvSpPr>
            <p:nvPr/>
          </p:nvSpPr>
          <p:spPr>
            <a:xfrm>
              <a:off x="6912482" y="2821918"/>
              <a:ext cx="1122808" cy="1122808"/>
            </a:xfrm>
            <a:prstGeom prst="ellipse">
              <a:avLst/>
            </a:prstGeom>
            <a:solidFill>
              <a:srgbClr val="44518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 154"/>
            <p:cNvSpPr>
              <a:spLocks noEditPoints="1"/>
            </p:cNvSpPr>
            <p:nvPr/>
          </p:nvSpPr>
          <p:spPr bwMode="auto">
            <a:xfrm>
              <a:off x="7281673" y="3226694"/>
              <a:ext cx="358898" cy="293064"/>
            </a:xfrm>
            <a:custGeom>
              <a:avLst/>
              <a:gdLst>
                <a:gd name="T0" fmla="*/ 111 w 186"/>
                <a:gd name="T1" fmla="*/ 95 h 152"/>
                <a:gd name="T2" fmla="*/ 122 w 186"/>
                <a:gd name="T3" fmla="*/ 55 h 152"/>
                <a:gd name="T4" fmla="*/ 110 w 186"/>
                <a:gd name="T5" fmla="*/ 3 h 152"/>
                <a:gd name="T6" fmla="*/ 80 w 186"/>
                <a:gd name="T7" fmla="*/ 4 h 152"/>
                <a:gd name="T8" fmla="*/ 64 w 186"/>
                <a:gd name="T9" fmla="*/ 54 h 152"/>
                <a:gd name="T10" fmla="*/ 74 w 186"/>
                <a:gd name="T11" fmla="*/ 95 h 152"/>
                <a:gd name="T12" fmla="*/ 29 w 186"/>
                <a:gd name="T13" fmla="*/ 147 h 152"/>
                <a:gd name="T14" fmla="*/ 152 w 186"/>
                <a:gd name="T15" fmla="*/ 152 h 152"/>
                <a:gd name="T16" fmla="*/ 126 w 186"/>
                <a:gd name="T17" fmla="*/ 115 h 152"/>
                <a:gd name="T18" fmla="*/ 61 w 186"/>
                <a:gd name="T19" fmla="*/ 123 h 152"/>
                <a:gd name="T20" fmla="*/ 83 w 186"/>
                <a:gd name="T21" fmla="*/ 95 h 152"/>
                <a:gd name="T22" fmla="*/ 72 w 186"/>
                <a:gd name="T23" fmla="*/ 68 h 152"/>
                <a:gd name="T24" fmla="*/ 72 w 186"/>
                <a:gd name="T25" fmla="*/ 51 h 152"/>
                <a:gd name="T26" fmla="*/ 84 w 186"/>
                <a:gd name="T27" fmla="*/ 12 h 152"/>
                <a:gd name="T28" fmla="*/ 98 w 186"/>
                <a:gd name="T29" fmla="*/ 8 h 152"/>
                <a:gd name="T30" fmla="*/ 114 w 186"/>
                <a:gd name="T31" fmla="*/ 23 h 152"/>
                <a:gd name="T32" fmla="*/ 113 w 186"/>
                <a:gd name="T33" fmla="*/ 57 h 152"/>
                <a:gd name="T34" fmla="*/ 112 w 186"/>
                <a:gd name="T35" fmla="*/ 69 h 152"/>
                <a:gd name="T36" fmla="*/ 124 w 186"/>
                <a:gd name="T37" fmla="*/ 123 h 152"/>
                <a:gd name="T38" fmla="*/ 147 w 186"/>
                <a:gd name="T39" fmla="*/ 143 h 152"/>
                <a:gd name="T40" fmla="*/ 20 w 186"/>
                <a:gd name="T41" fmla="*/ 113 h 152"/>
                <a:gd name="T42" fmla="*/ 29 w 186"/>
                <a:gd name="T43" fmla="*/ 69 h 152"/>
                <a:gd name="T44" fmla="*/ 29 w 186"/>
                <a:gd name="T45" fmla="*/ 68 h 152"/>
                <a:gd name="T46" fmla="*/ 29 w 186"/>
                <a:gd name="T47" fmla="*/ 55 h 152"/>
                <a:gd name="T48" fmla="*/ 35 w 186"/>
                <a:gd name="T49" fmla="*/ 28 h 152"/>
                <a:gd name="T50" fmla="*/ 46 w 186"/>
                <a:gd name="T51" fmla="*/ 25 h 152"/>
                <a:gd name="T52" fmla="*/ 53 w 186"/>
                <a:gd name="T53" fmla="*/ 22 h 152"/>
                <a:gd name="T54" fmla="*/ 46 w 186"/>
                <a:gd name="T55" fmla="*/ 17 h 152"/>
                <a:gd name="T56" fmla="*/ 18 w 186"/>
                <a:gd name="T57" fmla="*/ 36 h 152"/>
                <a:gd name="T58" fmla="*/ 22 w 186"/>
                <a:gd name="T59" fmla="*/ 74 h 152"/>
                <a:gd name="T60" fmla="*/ 18 w 186"/>
                <a:gd name="T61" fmla="*/ 105 h 152"/>
                <a:gd name="T62" fmla="*/ 4 w 186"/>
                <a:gd name="T63" fmla="*/ 135 h 152"/>
                <a:gd name="T64" fmla="*/ 27 w 186"/>
                <a:gd name="T65" fmla="*/ 126 h 152"/>
                <a:gd name="T66" fmla="*/ 20 w 186"/>
                <a:gd name="T67" fmla="*/ 113 h 152"/>
                <a:gd name="T68" fmla="*/ 158 w 186"/>
                <a:gd name="T69" fmla="*/ 91 h 152"/>
                <a:gd name="T70" fmla="*/ 164 w 186"/>
                <a:gd name="T71" fmla="*/ 59 h 152"/>
                <a:gd name="T72" fmla="*/ 153 w 186"/>
                <a:gd name="T73" fmla="*/ 20 h 152"/>
                <a:gd name="T74" fmla="*/ 131 w 186"/>
                <a:gd name="T75" fmla="*/ 18 h 152"/>
                <a:gd name="T76" fmla="*/ 134 w 186"/>
                <a:gd name="T77" fmla="*/ 26 h 152"/>
                <a:gd name="T78" fmla="*/ 149 w 186"/>
                <a:gd name="T79" fmla="*/ 27 h 152"/>
                <a:gd name="T80" fmla="*/ 159 w 186"/>
                <a:gd name="T81" fmla="*/ 39 h 152"/>
                <a:gd name="T82" fmla="*/ 156 w 186"/>
                <a:gd name="T83" fmla="*/ 61 h 152"/>
                <a:gd name="T84" fmla="*/ 157 w 186"/>
                <a:gd name="T85" fmla="*/ 69 h 152"/>
                <a:gd name="T86" fmla="*/ 150 w 186"/>
                <a:gd name="T87" fmla="*/ 91 h 152"/>
                <a:gd name="T88" fmla="*/ 177 w 186"/>
                <a:gd name="T89" fmla="*/ 126 h 152"/>
                <a:gd name="T90" fmla="*/ 163 w 186"/>
                <a:gd name="T91" fmla="*/ 135 h 152"/>
                <a:gd name="T92" fmla="*/ 186 w 186"/>
                <a:gd name="T93" fmla="*/ 13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6" h="152">
                  <a:moveTo>
                    <a:pt x="126" y="115"/>
                  </a:moveTo>
                  <a:cubicBezTo>
                    <a:pt x="126" y="115"/>
                    <a:pt x="111" y="111"/>
                    <a:pt x="111" y="95"/>
                  </a:cubicBezTo>
                  <a:cubicBezTo>
                    <a:pt x="111" y="81"/>
                    <a:pt x="117" y="76"/>
                    <a:pt x="120" y="73"/>
                  </a:cubicBezTo>
                  <a:cubicBezTo>
                    <a:pt x="120" y="73"/>
                    <a:pt x="125" y="69"/>
                    <a:pt x="122" y="55"/>
                  </a:cubicBezTo>
                  <a:cubicBezTo>
                    <a:pt x="127" y="47"/>
                    <a:pt x="129" y="35"/>
                    <a:pt x="122" y="19"/>
                  </a:cubicBezTo>
                  <a:cubicBezTo>
                    <a:pt x="118" y="10"/>
                    <a:pt x="115" y="5"/>
                    <a:pt x="110" y="3"/>
                  </a:cubicBezTo>
                  <a:cubicBezTo>
                    <a:pt x="106" y="0"/>
                    <a:pt x="102" y="0"/>
                    <a:pt x="98" y="0"/>
                  </a:cubicBezTo>
                  <a:cubicBezTo>
                    <a:pt x="90" y="0"/>
                    <a:pt x="83" y="2"/>
                    <a:pt x="80" y="4"/>
                  </a:cubicBezTo>
                  <a:cubicBezTo>
                    <a:pt x="72" y="8"/>
                    <a:pt x="66" y="12"/>
                    <a:pt x="61" y="25"/>
                  </a:cubicBezTo>
                  <a:cubicBezTo>
                    <a:pt x="56" y="36"/>
                    <a:pt x="62" y="48"/>
                    <a:pt x="64" y="54"/>
                  </a:cubicBezTo>
                  <a:cubicBezTo>
                    <a:pt x="61" y="68"/>
                    <a:pt x="66" y="73"/>
                    <a:pt x="66" y="73"/>
                  </a:cubicBezTo>
                  <a:cubicBezTo>
                    <a:pt x="68" y="76"/>
                    <a:pt x="74" y="81"/>
                    <a:pt x="74" y="95"/>
                  </a:cubicBezTo>
                  <a:cubicBezTo>
                    <a:pt x="74" y="111"/>
                    <a:pt x="59" y="115"/>
                    <a:pt x="59" y="115"/>
                  </a:cubicBezTo>
                  <a:cubicBezTo>
                    <a:pt x="50" y="118"/>
                    <a:pt x="29" y="125"/>
                    <a:pt x="29" y="147"/>
                  </a:cubicBezTo>
                  <a:cubicBezTo>
                    <a:pt x="29" y="147"/>
                    <a:pt x="29" y="152"/>
                    <a:pt x="34" y="152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156" y="152"/>
                    <a:pt x="156" y="147"/>
                    <a:pt x="156" y="147"/>
                  </a:cubicBezTo>
                  <a:cubicBezTo>
                    <a:pt x="156" y="125"/>
                    <a:pt x="136" y="118"/>
                    <a:pt x="126" y="115"/>
                  </a:cubicBezTo>
                  <a:close/>
                  <a:moveTo>
                    <a:pt x="38" y="143"/>
                  </a:moveTo>
                  <a:cubicBezTo>
                    <a:pt x="40" y="131"/>
                    <a:pt x="51" y="127"/>
                    <a:pt x="61" y="123"/>
                  </a:cubicBezTo>
                  <a:cubicBezTo>
                    <a:pt x="62" y="123"/>
                    <a:pt x="62" y="123"/>
                    <a:pt x="62" y="123"/>
                  </a:cubicBezTo>
                  <a:cubicBezTo>
                    <a:pt x="69" y="121"/>
                    <a:pt x="83" y="112"/>
                    <a:pt x="83" y="95"/>
                  </a:cubicBezTo>
                  <a:cubicBezTo>
                    <a:pt x="83" y="80"/>
                    <a:pt x="77" y="73"/>
                    <a:pt x="73" y="69"/>
                  </a:cubicBezTo>
                  <a:cubicBezTo>
                    <a:pt x="73" y="69"/>
                    <a:pt x="72" y="68"/>
                    <a:pt x="72" y="68"/>
                  </a:cubicBezTo>
                  <a:cubicBezTo>
                    <a:pt x="72" y="67"/>
                    <a:pt x="71" y="64"/>
                    <a:pt x="73" y="56"/>
                  </a:cubicBezTo>
                  <a:cubicBezTo>
                    <a:pt x="73" y="53"/>
                    <a:pt x="72" y="51"/>
                    <a:pt x="72" y="51"/>
                  </a:cubicBezTo>
                  <a:cubicBezTo>
                    <a:pt x="70" y="45"/>
                    <a:pt x="65" y="36"/>
                    <a:pt x="69" y="28"/>
                  </a:cubicBezTo>
                  <a:cubicBezTo>
                    <a:pt x="73" y="17"/>
                    <a:pt x="77" y="15"/>
                    <a:pt x="84" y="12"/>
                  </a:cubicBezTo>
                  <a:cubicBezTo>
                    <a:pt x="84" y="12"/>
                    <a:pt x="84" y="12"/>
                    <a:pt x="85" y="11"/>
                  </a:cubicBezTo>
                  <a:cubicBezTo>
                    <a:pt x="86" y="10"/>
                    <a:pt x="92" y="8"/>
                    <a:pt x="98" y="8"/>
                  </a:cubicBezTo>
                  <a:cubicBezTo>
                    <a:pt x="101" y="8"/>
                    <a:pt x="104" y="9"/>
                    <a:pt x="106" y="10"/>
                  </a:cubicBezTo>
                  <a:cubicBezTo>
                    <a:pt x="108" y="11"/>
                    <a:pt x="111" y="14"/>
                    <a:pt x="114" y="23"/>
                  </a:cubicBezTo>
                  <a:cubicBezTo>
                    <a:pt x="121" y="38"/>
                    <a:pt x="117" y="47"/>
                    <a:pt x="115" y="50"/>
                  </a:cubicBezTo>
                  <a:cubicBezTo>
                    <a:pt x="113" y="52"/>
                    <a:pt x="113" y="54"/>
                    <a:pt x="113" y="57"/>
                  </a:cubicBezTo>
                  <a:cubicBezTo>
                    <a:pt x="115" y="64"/>
                    <a:pt x="114" y="67"/>
                    <a:pt x="114" y="67"/>
                  </a:cubicBezTo>
                  <a:cubicBezTo>
                    <a:pt x="114" y="67"/>
                    <a:pt x="113" y="69"/>
                    <a:pt x="112" y="69"/>
                  </a:cubicBezTo>
                  <a:cubicBezTo>
                    <a:pt x="109" y="73"/>
                    <a:pt x="103" y="80"/>
                    <a:pt x="103" y="95"/>
                  </a:cubicBezTo>
                  <a:cubicBezTo>
                    <a:pt x="103" y="112"/>
                    <a:pt x="116" y="121"/>
                    <a:pt x="124" y="123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35" y="127"/>
                    <a:pt x="145" y="131"/>
                    <a:pt x="147" y="143"/>
                  </a:cubicBezTo>
                  <a:lnTo>
                    <a:pt x="38" y="143"/>
                  </a:lnTo>
                  <a:close/>
                  <a:moveTo>
                    <a:pt x="20" y="113"/>
                  </a:moveTo>
                  <a:cubicBezTo>
                    <a:pt x="26" y="112"/>
                    <a:pt x="36" y="105"/>
                    <a:pt x="36" y="91"/>
                  </a:cubicBezTo>
                  <a:cubicBezTo>
                    <a:pt x="36" y="78"/>
                    <a:pt x="32" y="72"/>
                    <a:pt x="29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9" y="69"/>
                    <a:pt x="29" y="69"/>
                    <a:pt x="29" y="68"/>
                  </a:cubicBezTo>
                  <a:cubicBezTo>
                    <a:pt x="29" y="68"/>
                    <a:pt x="28" y="66"/>
                    <a:pt x="29" y="61"/>
                  </a:cubicBezTo>
                  <a:cubicBezTo>
                    <a:pt x="30" y="59"/>
                    <a:pt x="29" y="57"/>
                    <a:pt x="29" y="55"/>
                  </a:cubicBezTo>
                  <a:cubicBezTo>
                    <a:pt x="27" y="52"/>
                    <a:pt x="24" y="45"/>
                    <a:pt x="26" y="39"/>
                  </a:cubicBezTo>
                  <a:cubicBezTo>
                    <a:pt x="30" y="30"/>
                    <a:pt x="31" y="30"/>
                    <a:pt x="35" y="28"/>
                  </a:cubicBezTo>
                  <a:cubicBezTo>
                    <a:pt x="36" y="28"/>
                    <a:pt x="36" y="27"/>
                    <a:pt x="37" y="27"/>
                  </a:cubicBezTo>
                  <a:cubicBezTo>
                    <a:pt x="38" y="27"/>
                    <a:pt x="42" y="25"/>
                    <a:pt x="46" y="25"/>
                  </a:cubicBezTo>
                  <a:cubicBezTo>
                    <a:pt x="48" y="25"/>
                    <a:pt x="50" y="25"/>
                    <a:pt x="52" y="26"/>
                  </a:cubicBezTo>
                  <a:cubicBezTo>
                    <a:pt x="52" y="25"/>
                    <a:pt x="52" y="23"/>
                    <a:pt x="53" y="22"/>
                  </a:cubicBezTo>
                  <a:cubicBezTo>
                    <a:pt x="53" y="20"/>
                    <a:pt x="54" y="19"/>
                    <a:pt x="55" y="18"/>
                  </a:cubicBezTo>
                  <a:cubicBezTo>
                    <a:pt x="52" y="17"/>
                    <a:pt x="49" y="17"/>
                    <a:pt x="46" y="17"/>
                  </a:cubicBezTo>
                  <a:cubicBezTo>
                    <a:pt x="40" y="17"/>
                    <a:pt x="34" y="19"/>
                    <a:pt x="32" y="20"/>
                  </a:cubicBezTo>
                  <a:cubicBezTo>
                    <a:pt x="25" y="23"/>
                    <a:pt x="22" y="26"/>
                    <a:pt x="18" y="36"/>
                  </a:cubicBezTo>
                  <a:cubicBezTo>
                    <a:pt x="15" y="45"/>
                    <a:pt x="19" y="54"/>
                    <a:pt x="21" y="59"/>
                  </a:cubicBezTo>
                  <a:cubicBezTo>
                    <a:pt x="18" y="70"/>
                    <a:pt x="22" y="74"/>
                    <a:pt x="22" y="74"/>
                  </a:cubicBezTo>
                  <a:cubicBezTo>
                    <a:pt x="24" y="76"/>
                    <a:pt x="27" y="80"/>
                    <a:pt x="27" y="91"/>
                  </a:cubicBezTo>
                  <a:cubicBezTo>
                    <a:pt x="27" y="103"/>
                    <a:pt x="18" y="105"/>
                    <a:pt x="18" y="105"/>
                  </a:cubicBezTo>
                  <a:cubicBezTo>
                    <a:pt x="10" y="108"/>
                    <a:pt x="0" y="114"/>
                    <a:pt x="0" y="130"/>
                  </a:cubicBezTo>
                  <a:cubicBezTo>
                    <a:pt x="0" y="130"/>
                    <a:pt x="0" y="135"/>
                    <a:pt x="4" y="135"/>
                  </a:cubicBezTo>
                  <a:cubicBezTo>
                    <a:pt x="23" y="135"/>
                    <a:pt x="23" y="135"/>
                    <a:pt x="23" y="135"/>
                  </a:cubicBezTo>
                  <a:cubicBezTo>
                    <a:pt x="24" y="132"/>
                    <a:pt x="25" y="129"/>
                    <a:pt x="27" y="126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10" y="118"/>
                    <a:pt x="15" y="115"/>
                    <a:pt x="20" y="113"/>
                  </a:cubicBezTo>
                  <a:close/>
                  <a:moveTo>
                    <a:pt x="168" y="105"/>
                  </a:moveTo>
                  <a:cubicBezTo>
                    <a:pt x="168" y="105"/>
                    <a:pt x="158" y="103"/>
                    <a:pt x="158" y="91"/>
                  </a:cubicBezTo>
                  <a:cubicBezTo>
                    <a:pt x="158" y="80"/>
                    <a:pt x="161" y="76"/>
                    <a:pt x="163" y="74"/>
                  </a:cubicBezTo>
                  <a:cubicBezTo>
                    <a:pt x="163" y="74"/>
                    <a:pt x="167" y="70"/>
                    <a:pt x="164" y="59"/>
                  </a:cubicBezTo>
                  <a:cubicBezTo>
                    <a:pt x="167" y="54"/>
                    <a:pt x="171" y="45"/>
                    <a:pt x="167" y="36"/>
                  </a:cubicBezTo>
                  <a:cubicBezTo>
                    <a:pt x="163" y="26"/>
                    <a:pt x="160" y="23"/>
                    <a:pt x="153" y="20"/>
                  </a:cubicBezTo>
                  <a:cubicBezTo>
                    <a:pt x="151" y="19"/>
                    <a:pt x="145" y="17"/>
                    <a:pt x="139" y="17"/>
                  </a:cubicBezTo>
                  <a:cubicBezTo>
                    <a:pt x="136" y="17"/>
                    <a:pt x="133" y="17"/>
                    <a:pt x="131" y="18"/>
                  </a:cubicBezTo>
                  <a:cubicBezTo>
                    <a:pt x="132" y="21"/>
                    <a:pt x="133" y="24"/>
                    <a:pt x="133" y="26"/>
                  </a:cubicBezTo>
                  <a:cubicBezTo>
                    <a:pt x="133" y="26"/>
                    <a:pt x="134" y="26"/>
                    <a:pt x="134" y="26"/>
                  </a:cubicBezTo>
                  <a:cubicBezTo>
                    <a:pt x="135" y="25"/>
                    <a:pt x="137" y="25"/>
                    <a:pt x="139" y="25"/>
                  </a:cubicBezTo>
                  <a:cubicBezTo>
                    <a:pt x="144" y="25"/>
                    <a:pt x="148" y="27"/>
                    <a:pt x="149" y="27"/>
                  </a:cubicBezTo>
                  <a:cubicBezTo>
                    <a:pt x="149" y="27"/>
                    <a:pt x="150" y="28"/>
                    <a:pt x="150" y="28"/>
                  </a:cubicBezTo>
                  <a:cubicBezTo>
                    <a:pt x="154" y="30"/>
                    <a:pt x="156" y="30"/>
                    <a:pt x="159" y="39"/>
                  </a:cubicBezTo>
                  <a:cubicBezTo>
                    <a:pt x="162" y="45"/>
                    <a:pt x="159" y="52"/>
                    <a:pt x="157" y="55"/>
                  </a:cubicBezTo>
                  <a:cubicBezTo>
                    <a:pt x="156" y="57"/>
                    <a:pt x="156" y="59"/>
                    <a:pt x="156" y="61"/>
                  </a:cubicBezTo>
                  <a:cubicBezTo>
                    <a:pt x="157" y="66"/>
                    <a:pt x="157" y="68"/>
                    <a:pt x="157" y="68"/>
                  </a:cubicBezTo>
                  <a:cubicBezTo>
                    <a:pt x="157" y="69"/>
                    <a:pt x="157" y="69"/>
                    <a:pt x="157" y="69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4" y="72"/>
                    <a:pt x="150" y="78"/>
                    <a:pt x="150" y="91"/>
                  </a:cubicBezTo>
                  <a:cubicBezTo>
                    <a:pt x="150" y="105"/>
                    <a:pt x="160" y="112"/>
                    <a:pt x="165" y="113"/>
                  </a:cubicBezTo>
                  <a:cubicBezTo>
                    <a:pt x="171" y="115"/>
                    <a:pt x="176" y="118"/>
                    <a:pt x="177" y="126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60" y="129"/>
                    <a:pt x="162" y="132"/>
                    <a:pt x="163" y="135"/>
                  </a:cubicBezTo>
                  <a:cubicBezTo>
                    <a:pt x="181" y="135"/>
                    <a:pt x="181" y="135"/>
                    <a:pt x="181" y="135"/>
                  </a:cubicBezTo>
                  <a:cubicBezTo>
                    <a:pt x="186" y="135"/>
                    <a:pt x="186" y="130"/>
                    <a:pt x="186" y="130"/>
                  </a:cubicBezTo>
                  <a:cubicBezTo>
                    <a:pt x="186" y="114"/>
                    <a:pt x="175" y="108"/>
                    <a:pt x="168" y="10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</p:grpSp>
      <p:grpSp>
        <p:nvGrpSpPr>
          <p:cNvPr id="39" name="Group 3"/>
          <p:cNvGrpSpPr>
            <a:grpSpLocks noChangeAspect="1"/>
          </p:cNvGrpSpPr>
          <p:nvPr/>
        </p:nvGrpSpPr>
        <p:grpSpPr>
          <a:xfrm>
            <a:off x="2630041" y="3526769"/>
            <a:ext cx="1122808" cy="1122808"/>
            <a:chOff x="1029098" y="2719048"/>
            <a:chExt cx="1302622" cy="1302622"/>
          </a:xfrm>
        </p:grpSpPr>
        <p:sp>
          <p:nvSpPr>
            <p:cNvPr id="40" name="Oval 1"/>
            <p:cNvSpPr>
              <a:spLocks noChangeAspect="1"/>
            </p:cNvSpPr>
            <p:nvPr/>
          </p:nvSpPr>
          <p:spPr>
            <a:xfrm>
              <a:off x="1029098" y="2719048"/>
              <a:ext cx="1302622" cy="1302622"/>
            </a:xfrm>
            <a:prstGeom prst="ellipse">
              <a:avLst/>
            </a:prstGeom>
            <a:solidFill>
              <a:srgbClr val="3A8FB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A8FB7"/>
                </a:solidFill>
              </a:endParaRPr>
            </a:p>
          </p:txBody>
        </p:sp>
        <p:sp>
          <p:nvSpPr>
            <p:cNvPr id="41" name="Freeform 500"/>
            <p:cNvSpPr>
              <a:spLocks noEditPoints="1"/>
            </p:cNvSpPr>
            <p:nvPr/>
          </p:nvSpPr>
          <p:spPr bwMode="auto">
            <a:xfrm>
              <a:off x="1425280" y="3125428"/>
              <a:ext cx="510258" cy="515788"/>
            </a:xfrm>
            <a:custGeom>
              <a:avLst/>
              <a:gdLst>
                <a:gd name="T0" fmla="*/ 152 w 186"/>
                <a:gd name="T1" fmla="*/ 55 h 186"/>
                <a:gd name="T2" fmla="*/ 127 w 186"/>
                <a:gd name="T3" fmla="*/ 55 h 186"/>
                <a:gd name="T4" fmla="*/ 140 w 186"/>
                <a:gd name="T5" fmla="*/ 51 h 186"/>
                <a:gd name="T6" fmla="*/ 140 w 186"/>
                <a:gd name="T7" fmla="*/ 60 h 186"/>
                <a:gd name="T8" fmla="*/ 140 w 186"/>
                <a:gd name="T9" fmla="*/ 51 h 186"/>
                <a:gd name="T10" fmla="*/ 102 w 186"/>
                <a:gd name="T11" fmla="*/ 9 h 186"/>
                <a:gd name="T12" fmla="*/ 85 w 186"/>
                <a:gd name="T13" fmla="*/ 9 h 186"/>
                <a:gd name="T14" fmla="*/ 0 w 186"/>
                <a:gd name="T15" fmla="*/ 17 h 186"/>
                <a:gd name="T16" fmla="*/ 9 w 186"/>
                <a:gd name="T17" fmla="*/ 34 h 186"/>
                <a:gd name="T18" fmla="*/ 17 w 186"/>
                <a:gd name="T19" fmla="*/ 144 h 186"/>
                <a:gd name="T20" fmla="*/ 89 w 186"/>
                <a:gd name="T21" fmla="*/ 155 h 186"/>
                <a:gd name="T22" fmla="*/ 64 w 186"/>
                <a:gd name="T23" fmla="*/ 182 h 186"/>
                <a:gd name="T24" fmla="*/ 71 w 186"/>
                <a:gd name="T25" fmla="*/ 185 h 186"/>
                <a:gd name="T26" fmla="*/ 116 w 186"/>
                <a:gd name="T27" fmla="*/ 185 h 186"/>
                <a:gd name="T28" fmla="*/ 123 w 186"/>
                <a:gd name="T29" fmla="*/ 182 h 186"/>
                <a:gd name="T30" fmla="*/ 97 w 186"/>
                <a:gd name="T31" fmla="*/ 155 h 186"/>
                <a:gd name="T32" fmla="*/ 169 w 186"/>
                <a:gd name="T33" fmla="*/ 144 h 186"/>
                <a:gd name="T34" fmla="*/ 178 w 186"/>
                <a:gd name="T35" fmla="*/ 34 h 186"/>
                <a:gd name="T36" fmla="*/ 186 w 186"/>
                <a:gd name="T37" fmla="*/ 17 h 186"/>
                <a:gd name="T38" fmla="*/ 169 w 186"/>
                <a:gd name="T39" fmla="*/ 135 h 186"/>
                <a:gd name="T40" fmla="*/ 17 w 186"/>
                <a:gd name="T41" fmla="*/ 34 h 186"/>
                <a:gd name="T42" fmla="*/ 169 w 186"/>
                <a:gd name="T43" fmla="*/ 135 h 186"/>
                <a:gd name="T44" fmla="*/ 9 w 186"/>
                <a:gd name="T45" fmla="*/ 26 h 186"/>
                <a:gd name="T46" fmla="*/ 178 w 186"/>
                <a:gd name="T47" fmla="*/ 17 h 186"/>
                <a:gd name="T48" fmla="*/ 38 w 186"/>
                <a:gd name="T49" fmla="*/ 119 h 186"/>
                <a:gd name="T50" fmla="*/ 152 w 186"/>
                <a:gd name="T51" fmla="*/ 114 h 186"/>
                <a:gd name="T52" fmla="*/ 151 w 186"/>
                <a:gd name="T53" fmla="*/ 112 h 186"/>
                <a:gd name="T54" fmla="*/ 126 w 186"/>
                <a:gd name="T55" fmla="*/ 78 h 186"/>
                <a:gd name="T56" fmla="*/ 120 w 186"/>
                <a:gd name="T57" fmla="*/ 78 h 186"/>
                <a:gd name="T58" fmla="*/ 75 w 186"/>
                <a:gd name="T59" fmla="*/ 61 h 186"/>
                <a:gd name="T60" fmla="*/ 69 w 186"/>
                <a:gd name="T61" fmla="*/ 61 h 186"/>
                <a:gd name="T62" fmla="*/ 35 w 186"/>
                <a:gd name="T63" fmla="*/ 112 h 186"/>
                <a:gd name="T64" fmla="*/ 34 w 186"/>
                <a:gd name="T65" fmla="*/ 114 h 186"/>
                <a:gd name="T66" fmla="*/ 73 w 186"/>
                <a:gd name="T67" fmla="*/ 70 h 186"/>
                <a:gd name="T68" fmla="*/ 106 w 186"/>
                <a:gd name="T69" fmla="*/ 102 h 186"/>
                <a:gd name="T70" fmla="*/ 122 w 186"/>
                <a:gd name="T71" fmla="*/ 87 h 186"/>
                <a:gd name="T72" fmla="*/ 46 w 186"/>
                <a:gd name="T73" fmla="*/ 11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6" h="186">
                  <a:moveTo>
                    <a:pt x="140" y="68"/>
                  </a:moveTo>
                  <a:cubicBezTo>
                    <a:pt x="147" y="68"/>
                    <a:pt x="152" y="62"/>
                    <a:pt x="152" y="55"/>
                  </a:cubicBezTo>
                  <a:cubicBezTo>
                    <a:pt x="152" y="48"/>
                    <a:pt x="147" y="43"/>
                    <a:pt x="140" y="43"/>
                  </a:cubicBezTo>
                  <a:cubicBezTo>
                    <a:pt x="133" y="43"/>
                    <a:pt x="127" y="48"/>
                    <a:pt x="127" y="55"/>
                  </a:cubicBezTo>
                  <a:cubicBezTo>
                    <a:pt x="127" y="62"/>
                    <a:pt x="133" y="68"/>
                    <a:pt x="140" y="68"/>
                  </a:cubicBezTo>
                  <a:close/>
                  <a:moveTo>
                    <a:pt x="140" y="51"/>
                  </a:moveTo>
                  <a:cubicBezTo>
                    <a:pt x="142" y="51"/>
                    <a:pt x="144" y="53"/>
                    <a:pt x="144" y="55"/>
                  </a:cubicBezTo>
                  <a:cubicBezTo>
                    <a:pt x="144" y="58"/>
                    <a:pt x="142" y="60"/>
                    <a:pt x="140" y="60"/>
                  </a:cubicBezTo>
                  <a:cubicBezTo>
                    <a:pt x="137" y="60"/>
                    <a:pt x="135" y="58"/>
                    <a:pt x="135" y="55"/>
                  </a:cubicBezTo>
                  <a:cubicBezTo>
                    <a:pt x="135" y="53"/>
                    <a:pt x="137" y="51"/>
                    <a:pt x="140" y="51"/>
                  </a:cubicBezTo>
                  <a:close/>
                  <a:moveTo>
                    <a:pt x="178" y="9"/>
                  </a:moveTo>
                  <a:cubicBezTo>
                    <a:pt x="102" y="9"/>
                    <a:pt x="102" y="9"/>
                    <a:pt x="102" y="9"/>
                  </a:cubicBezTo>
                  <a:cubicBezTo>
                    <a:pt x="102" y="4"/>
                    <a:pt x="98" y="0"/>
                    <a:pt x="93" y="0"/>
                  </a:cubicBezTo>
                  <a:cubicBezTo>
                    <a:pt x="89" y="0"/>
                    <a:pt x="85" y="4"/>
                    <a:pt x="85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9"/>
                    <a:pt x="0" y="13"/>
                    <a:pt x="0" y="1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9" y="140"/>
                    <a:pt x="13" y="144"/>
                    <a:pt x="17" y="144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65" y="179"/>
                    <a:pt x="65" y="179"/>
                    <a:pt x="65" y="179"/>
                  </a:cubicBezTo>
                  <a:cubicBezTo>
                    <a:pt x="64" y="180"/>
                    <a:pt x="64" y="181"/>
                    <a:pt x="64" y="182"/>
                  </a:cubicBezTo>
                  <a:cubicBezTo>
                    <a:pt x="64" y="184"/>
                    <a:pt x="66" y="186"/>
                    <a:pt x="68" y="186"/>
                  </a:cubicBezTo>
                  <a:cubicBezTo>
                    <a:pt x="69" y="186"/>
                    <a:pt x="70" y="186"/>
                    <a:pt x="71" y="185"/>
                  </a:cubicBezTo>
                  <a:cubicBezTo>
                    <a:pt x="93" y="163"/>
                    <a:pt x="93" y="163"/>
                    <a:pt x="93" y="163"/>
                  </a:cubicBezTo>
                  <a:cubicBezTo>
                    <a:pt x="116" y="185"/>
                    <a:pt x="116" y="185"/>
                    <a:pt x="116" y="185"/>
                  </a:cubicBezTo>
                  <a:cubicBezTo>
                    <a:pt x="116" y="186"/>
                    <a:pt x="117" y="186"/>
                    <a:pt x="119" y="186"/>
                  </a:cubicBezTo>
                  <a:cubicBezTo>
                    <a:pt x="121" y="186"/>
                    <a:pt x="123" y="184"/>
                    <a:pt x="123" y="182"/>
                  </a:cubicBezTo>
                  <a:cubicBezTo>
                    <a:pt x="123" y="181"/>
                    <a:pt x="122" y="180"/>
                    <a:pt x="122" y="179"/>
                  </a:cubicBezTo>
                  <a:cubicBezTo>
                    <a:pt x="97" y="155"/>
                    <a:pt x="97" y="155"/>
                    <a:pt x="97" y="155"/>
                  </a:cubicBezTo>
                  <a:cubicBezTo>
                    <a:pt x="97" y="144"/>
                    <a:pt x="97" y="144"/>
                    <a:pt x="97" y="144"/>
                  </a:cubicBezTo>
                  <a:cubicBezTo>
                    <a:pt x="169" y="144"/>
                    <a:pt x="169" y="144"/>
                    <a:pt x="169" y="144"/>
                  </a:cubicBezTo>
                  <a:cubicBezTo>
                    <a:pt x="174" y="144"/>
                    <a:pt x="178" y="140"/>
                    <a:pt x="178" y="135"/>
                  </a:cubicBezTo>
                  <a:cubicBezTo>
                    <a:pt x="178" y="34"/>
                    <a:pt x="178" y="34"/>
                    <a:pt x="178" y="34"/>
                  </a:cubicBezTo>
                  <a:cubicBezTo>
                    <a:pt x="182" y="34"/>
                    <a:pt x="186" y="30"/>
                    <a:pt x="186" y="26"/>
                  </a:cubicBezTo>
                  <a:cubicBezTo>
                    <a:pt x="186" y="17"/>
                    <a:pt x="186" y="17"/>
                    <a:pt x="186" y="17"/>
                  </a:cubicBezTo>
                  <a:cubicBezTo>
                    <a:pt x="186" y="13"/>
                    <a:pt x="182" y="9"/>
                    <a:pt x="178" y="9"/>
                  </a:cubicBezTo>
                  <a:close/>
                  <a:moveTo>
                    <a:pt x="169" y="135"/>
                  </a:moveTo>
                  <a:cubicBezTo>
                    <a:pt x="17" y="135"/>
                    <a:pt x="17" y="135"/>
                    <a:pt x="17" y="135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69" y="34"/>
                    <a:pt x="169" y="34"/>
                    <a:pt x="169" y="34"/>
                  </a:cubicBezTo>
                  <a:lnTo>
                    <a:pt x="169" y="135"/>
                  </a:lnTo>
                  <a:close/>
                  <a:moveTo>
                    <a:pt x="178" y="26"/>
                  </a:moveTo>
                  <a:cubicBezTo>
                    <a:pt x="9" y="26"/>
                    <a:pt x="9" y="26"/>
                    <a:pt x="9" y="2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78" y="17"/>
                    <a:pt x="178" y="17"/>
                    <a:pt x="178" y="17"/>
                  </a:cubicBezTo>
                  <a:lnTo>
                    <a:pt x="178" y="26"/>
                  </a:lnTo>
                  <a:close/>
                  <a:moveTo>
                    <a:pt x="38" y="119"/>
                  </a:moveTo>
                  <a:cubicBezTo>
                    <a:pt x="148" y="119"/>
                    <a:pt x="148" y="119"/>
                    <a:pt x="148" y="119"/>
                  </a:cubicBezTo>
                  <a:cubicBezTo>
                    <a:pt x="150" y="119"/>
                    <a:pt x="152" y="117"/>
                    <a:pt x="152" y="114"/>
                  </a:cubicBezTo>
                  <a:cubicBezTo>
                    <a:pt x="152" y="113"/>
                    <a:pt x="152" y="113"/>
                    <a:pt x="151" y="112"/>
                  </a:cubicBezTo>
                  <a:cubicBezTo>
                    <a:pt x="151" y="112"/>
                    <a:pt x="151" y="112"/>
                    <a:pt x="151" y="112"/>
                  </a:cubicBezTo>
                  <a:cubicBezTo>
                    <a:pt x="126" y="78"/>
                    <a:pt x="126" y="78"/>
                    <a:pt x="126" y="78"/>
                  </a:cubicBezTo>
                  <a:cubicBezTo>
                    <a:pt x="126" y="78"/>
                    <a:pt x="126" y="78"/>
                    <a:pt x="126" y="78"/>
                  </a:cubicBezTo>
                  <a:cubicBezTo>
                    <a:pt x="125" y="77"/>
                    <a:pt x="124" y="76"/>
                    <a:pt x="123" y="76"/>
                  </a:cubicBezTo>
                  <a:cubicBezTo>
                    <a:pt x="122" y="76"/>
                    <a:pt x="121" y="77"/>
                    <a:pt x="120" y="78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4" y="60"/>
                    <a:pt x="73" y="60"/>
                    <a:pt x="72" y="60"/>
                  </a:cubicBezTo>
                  <a:cubicBezTo>
                    <a:pt x="71" y="60"/>
                    <a:pt x="69" y="60"/>
                    <a:pt x="69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35" y="112"/>
                    <a:pt x="35" y="112"/>
                    <a:pt x="35" y="112"/>
                  </a:cubicBezTo>
                  <a:cubicBezTo>
                    <a:pt x="35" y="112"/>
                    <a:pt x="35" y="112"/>
                    <a:pt x="35" y="112"/>
                  </a:cubicBezTo>
                  <a:cubicBezTo>
                    <a:pt x="34" y="113"/>
                    <a:pt x="34" y="114"/>
                    <a:pt x="34" y="114"/>
                  </a:cubicBezTo>
                  <a:cubicBezTo>
                    <a:pt x="34" y="117"/>
                    <a:pt x="36" y="119"/>
                    <a:pt x="38" y="119"/>
                  </a:cubicBezTo>
                  <a:close/>
                  <a:moveTo>
                    <a:pt x="73" y="70"/>
                  </a:moveTo>
                  <a:cubicBezTo>
                    <a:pt x="103" y="101"/>
                    <a:pt x="103" y="101"/>
                    <a:pt x="103" y="101"/>
                  </a:cubicBezTo>
                  <a:cubicBezTo>
                    <a:pt x="104" y="101"/>
                    <a:pt x="105" y="102"/>
                    <a:pt x="106" y="102"/>
                  </a:cubicBezTo>
                  <a:cubicBezTo>
                    <a:pt x="107" y="102"/>
                    <a:pt x="108" y="101"/>
                    <a:pt x="109" y="101"/>
                  </a:cubicBezTo>
                  <a:cubicBezTo>
                    <a:pt x="122" y="87"/>
                    <a:pt x="122" y="87"/>
                    <a:pt x="122" y="87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46" y="110"/>
                    <a:pt x="46" y="110"/>
                    <a:pt x="46" y="110"/>
                  </a:cubicBezTo>
                  <a:lnTo>
                    <a:pt x="73" y="7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 dirty="0">
                <a:solidFill>
                  <a:srgbClr val="3A8FB7"/>
                </a:solidFill>
              </a:endParaRPr>
            </a:p>
          </p:txBody>
        </p:sp>
      </p:grpSp>
      <p:sp>
        <p:nvSpPr>
          <p:cNvPr id="2" name="副标题 13"/>
          <p:cNvSpPr txBox="1"/>
          <p:nvPr/>
        </p:nvSpPr>
        <p:spPr>
          <a:xfrm>
            <a:off x="4188426" y="2420656"/>
            <a:ext cx="704800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 公司简介</a:t>
            </a:r>
            <a:endParaRPr lang="zh-CN" altLang="en-US" sz="48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8323" y="327319"/>
            <a:ext cx="11241236" cy="44206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3600" i="1" dirty="0"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  <a:sym typeface="+mn-lt"/>
              </a:rPr>
              <a:t>白鲸开源的用户群——泛金融行业</a:t>
            </a:r>
            <a:endParaRPr lang="zh-CN" altLang="en-US" sz="3600" i="1" dirty="0">
              <a:latin typeface="黑体" panose="02010609060101010101" charset="-122"/>
              <a:ea typeface="黑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" name="组合 71"/>
          <p:cNvGrpSpPr/>
          <p:nvPr/>
        </p:nvGrpSpPr>
        <p:grpSpPr>
          <a:xfrm>
            <a:off x="429895" y="1314298"/>
            <a:ext cx="11332210" cy="5342890"/>
            <a:chOff x="677" y="1386"/>
            <a:chExt cx="17846" cy="8414"/>
          </a:xfrm>
        </p:grpSpPr>
        <p:pic>
          <p:nvPicPr>
            <p:cNvPr id="3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77" y="1386"/>
              <a:ext cx="17846" cy="8414"/>
            </a:xfrm>
            <a:prstGeom prst="rect">
              <a:avLst/>
            </a:prstGeom>
          </p:spPr>
        </p:pic>
        <p:pic>
          <p:nvPicPr>
            <p:cNvPr id="5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9" y="3222"/>
              <a:ext cx="1299" cy="1299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/>
            <a:srcRect l="9437" t="19540" r="13598" b="17348"/>
            <a:stretch>
              <a:fillRect/>
            </a:stretch>
          </p:blipFill>
          <p:spPr>
            <a:xfrm>
              <a:off x="2542" y="1734"/>
              <a:ext cx="1172" cy="96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/>
            <a:srcRect l="10771" t="12184" r="10404" b="11303"/>
            <a:stretch>
              <a:fillRect/>
            </a:stretch>
          </p:blipFill>
          <p:spPr>
            <a:xfrm>
              <a:off x="897" y="1646"/>
              <a:ext cx="1172" cy="1137"/>
            </a:xfrm>
            <a:prstGeom prst="rect">
              <a:avLst/>
            </a:prstGeom>
          </p:spPr>
        </p:pic>
        <p:pic>
          <p:nvPicPr>
            <p:cNvPr id="9" name="图片 10"/>
            <p:cNvPicPr>
              <a:picLocks noChangeAspect="1"/>
            </p:cNvPicPr>
            <p:nvPr/>
          </p:nvPicPr>
          <p:blipFill rotWithShape="1">
            <a:blip r:embed="rId5"/>
            <a:srcRect l="9514" t="6829" r="9306" b="10170"/>
            <a:stretch>
              <a:fillRect/>
            </a:stretch>
          </p:blipFill>
          <p:spPr>
            <a:xfrm>
              <a:off x="4099" y="1521"/>
              <a:ext cx="1269" cy="1316"/>
            </a:xfrm>
            <a:prstGeom prst="rect">
              <a:avLst/>
            </a:prstGeom>
          </p:spPr>
        </p:pic>
        <p:pic>
          <p:nvPicPr>
            <p:cNvPr id="10" name="图片 12"/>
            <p:cNvPicPr>
              <a:picLocks noChangeAspect="1"/>
            </p:cNvPicPr>
            <p:nvPr/>
          </p:nvPicPr>
          <p:blipFill rotWithShape="1">
            <a:blip r:embed="rId6"/>
            <a:srcRect l="17906" t="2225" r="16736" b="6484"/>
            <a:stretch>
              <a:fillRect/>
            </a:stretch>
          </p:blipFill>
          <p:spPr>
            <a:xfrm>
              <a:off x="12202" y="4969"/>
              <a:ext cx="1292" cy="1203"/>
            </a:xfrm>
            <a:prstGeom prst="rect">
              <a:avLst/>
            </a:prstGeom>
          </p:spPr>
        </p:pic>
        <p:pic>
          <p:nvPicPr>
            <p:cNvPr id="11" name="图片 23"/>
            <p:cNvPicPr>
              <a:picLocks noChangeAspect="1"/>
            </p:cNvPicPr>
            <p:nvPr/>
          </p:nvPicPr>
          <p:blipFill rotWithShape="1">
            <a:blip r:embed="rId7"/>
            <a:srcRect l="14648" r="13127"/>
            <a:stretch>
              <a:fillRect/>
            </a:stretch>
          </p:blipFill>
          <p:spPr>
            <a:xfrm>
              <a:off x="838" y="3324"/>
              <a:ext cx="1307" cy="1083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468" y="8378"/>
              <a:ext cx="1229" cy="1270"/>
            </a:xfrm>
            <a:prstGeom prst="rect">
              <a:avLst/>
            </a:prstGeom>
          </p:spPr>
        </p:pic>
        <p:sp>
          <p:nvSpPr>
            <p:cNvPr id="13" name="矩形 28"/>
            <p:cNvSpPr/>
            <p:nvPr/>
          </p:nvSpPr>
          <p:spPr>
            <a:xfrm>
              <a:off x="7275" y="6615"/>
              <a:ext cx="1420" cy="13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STKaiti" panose="020106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矩形 27"/>
            <p:cNvSpPr/>
            <p:nvPr/>
          </p:nvSpPr>
          <p:spPr>
            <a:xfrm>
              <a:off x="4082" y="6615"/>
              <a:ext cx="1341" cy="13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Arial" panose="020B0604020202020204" pitchFamily="34" charset="0"/>
                <a:ea typeface="STKaiti" panose="0201060004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5" name="Picture 4" descr="Shopee Logo PNG Images, Free Download Shopee Icon - Free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" y="6886"/>
              <a:ext cx="872" cy="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8" descr="e代驾ICON 图标-爱标志LOGO设计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2" t="22609" r="30658" b="24349"/>
            <a:stretch>
              <a:fillRect/>
            </a:stretch>
          </p:blipFill>
          <p:spPr bwMode="auto">
            <a:xfrm>
              <a:off x="7562" y="6829"/>
              <a:ext cx="903" cy="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图片 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435" y="1600"/>
              <a:ext cx="1294" cy="1214"/>
            </a:xfrm>
            <a:prstGeom prst="rect">
              <a:avLst/>
            </a:prstGeom>
          </p:spPr>
        </p:pic>
        <p:pic>
          <p:nvPicPr>
            <p:cNvPr id="18" name="图片 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038" y="1521"/>
              <a:ext cx="1341" cy="1262"/>
            </a:xfrm>
            <a:prstGeom prst="rect">
              <a:avLst/>
            </a:prstGeom>
          </p:spPr>
        </p:pic>
        <p:pic>
          <p:nvPicPr>
            <p:cNvPr id="19" name="图片 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527" y="3237"/>
              <a:ext cx="1387" cy="1306"/>
            </a:xfrm>
            <a:prstGeom prst="rect">
              <a:avLst/>
            </a:prstGeom>
          </p:spPr>
        </p:pic>
        <p:pic>
          <p:nvPicPr>
            <p:cNvPr id="20" name="图片 1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37" y="1530"/>
              <a:ext cx="1298" cy="1298"/>
            </a:xfrm>
            <a:prstGeom prst="rect">
              <a:avLst/>
            </a:prstGeom>
          </p:spPr>
        </p:pic>
        <p:pic>
          <p:nvPicPr>
            <p:cNvPr id="21" name="图片 1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3" y="3654"/>
              <a:ext cx="1302" cy="53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333" y="3451"/>
              <a:ext cx="1307" cy="921"/>
            </a:xfrm>
            <a:prstGeom prst="rect">
              <a:avLst/>
            </a:prstGeom>
          </p:spPr>
        </p:pic>
        <p:pic>
          <p:nvPicPr>
            <p:cNvPr id="23" name="图片 2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727" y="3407"/>
              <a:ext cx="1287" cy="1083"/>
            </a:xfrm>
            <a:prstGeom prst="rect">
              <a:avLst/>
            </a:prstGeom>
          </p:spPr>
        </p:pic>
        <p:pic>
          <p:nvPicPr>
            <p:cNvPr id="24" name="图片 2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676" y="1794"/>
              <a:ext cx="1388" cy="842"/>
            </a:xfrm>
            <a:prstGeom prst="rect">
              <a:avLst/>
            </a:prstGeom>
          </p:spPr>
        </p:pic>
        <p:pic>
          <p:nvPicPr>
            <p:cNvPr id="25" name="图片 30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2205" y="3370"/>
              <a:ext cx="1297" cy="1083"/>
            </a:xfrm>
            <a:prstGeom prst="rect">
              <a:avLst/>
            </a:prstGeom>
          </p:spPr>
        </p:pic>
        <p:pic>
          <p:nvPicPr>
            <p:cNvPr id="26" name="图片 3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5431" y="8339"/>
              <a:ext cx="1350" cy="1241"/>
            </a:xfrm>
            <a:prstGeom prst="rect">
              <a:avLst/>
            </a:prstGeom>
          </p:spPr>
        </p:pic>
        <p:pic>
          <p:nvPicPr>
            <p:cNvPr id="27" name="图片 32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3761" y="3601"/>
              <a:ext cx="1368" cy="541"/>
            </a:xfrm>
            <a:prstGeom prst="rect">
              <a:avLst/>
            </a:prstGeom>
          </p:spPr>
        </p:pic>
        <p:pic>
          <p:nvPicPr>
            <p:cNvPr id="28" name="图片 3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6998" y="3430"/>
              <a:ext cx="1421" cy="920"/>
            </a:xfrm>
            <a:prstGeom prst="rect">
              <a:avLst/>
            </a:prstGeom>
          </p:spPr>
        </p:pic>
        <p:pic>
          <p:nvPicPr>
            <p:cNvPr id="29" name="图片 3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068" y="5371"/>
              <a:ext cx="1340" cy="466"/>
            </a:xfrm>
            <a:prstGeom prst="rect">
              <a:avLst/>
            </a:prstGeom>
          </p:spPr>
        </p:pic>
        <p:pic>
          <p:nvPicPr>
            <p:cNvPr id="30" name="图片 3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693" y="5371"/>
              <a:ext cx="1371" cy="420"/>
            </a:xfrm>
            <a:prstGeom prst="rect">
              <a:avLst/>
            </a:prstGeom>
          </p:spPr>
        </p:pic>
        <p:pic>
          <p:nvPicPr>
            <p:cNvPr id="31" name="图片 3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966" y="3714"/>
              <a:ext cx="1286" cy="417"/>
            </a:xfrm>
            <a:prstGeom prst="rect">
              <a:avLst/>
            </a:prstGeom>
          </p:spPr>
        </p:pic>
        <p:pic>
          <p:nvPicPr>
            <p:cNvPr id="32" name="图片 37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977" y="5021"/>
              <a:ext cx="1264" cy="1100"/>
            </a:xfrm>
            <a:prstGeom prst="rect">
              <a:avLst/>
            </a:prstGeom>
          </p:spPr>
        </p:pic>
        <p:pic>
          <p:nvPicPr>
            <p:cNvPr id="33" name="图片 3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3810" y="5398"/>
              <a:ext cx="1307" cy="435"/>
            </a:xfrm>
            <a:prstGeom prst="rect">
              <a:avLst/>
            </a:prstGeom>
          </p:spPr>
        </p:pic>
        <p:pic>
          <p:nvPicPr>
            <p:cNvPr id="34" name="图片 40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2176" y="5157"/>
              <a:ext cx="1371" cy="917"/>
            </a:xfrm>
            <a:prstGeom prst="rect">
              <a:avLst/>
            </a:prstGeom>
          </p:spPr>
        </p:pic>
        <p:pic>
          <p:nvPicPr>
            <p:cNvPr id="35" name="图片 41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937" y="1958"/>
              <a:ext cx="1379" cy="498"/>
            </a:xfrm>
            <a:prstGeom prst="rect">
              <a:avLst/>
            </a:prstGeom>
          </p:spPr>
        </p:pic>
        <p:pic>
          <p:nvPicPr>
            <p:cNvPr id="36" name="图片 42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7028" y="5127"/>
              <a:ext cx="1341" cy="984"/>
            </a:xfrm>
            <a:prstGeom prst="rect">
              <a:avLst/>
            </a:prstGeom>
          </p:spPr>
        </p:pic>
        <p:pic>
          <p:nvPicPr>
            <p:cNvPr id="37" name="图片 43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436" y="7046"/>
              <a:ext cx="1341" cy="479"/>
            </a:xfrm>
            <a:prstGeom prst="rect">
              <a:avLst/>
            </a:prstGeom>
          </p:spPr>
        </p:pic>
        <p:pic>
          <p:nvPicPr>
            <p:cNvPr id="38" name="图片 44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2532" y="4970"/>
              <a:ext cx="1171" cy="1342"/>
            </a:xfrm>
            <a:prstGeom prst="rect">
              <a:avLst/>
            </a:prstGeom>
          </p:spPr>
        </p:pic>
        <p:pic>
          <p:nvPicPr>
            <p:cNvPr id="39" name="图片 45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824" y="6654"/>
              <a:ext cx="1336" cy="1263"/>
            </a:xfrm>
            <a:prstGeom prst="rect">
              <a:avLst/>
            </a:prstGeom>
          </p:spPr>
        </p:pic>
        <p:pic>
          <p:nvPicPr>
            <p:cNvPr id="40" name="图片 46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4094" y="6654"/>
              <a:ext cx="1270" cy="1270"/>
            </a:xfrm>
            <a:prstGeom prst="rect">
              <a:avLst/>
            </a:prstGeom>
          </p:spPr>
        </p:pic>
        <p:pic>
          <p:nvPicPr>
            <p:cNvPr id="41" name="图片 47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5729" y="6854"/>
              <a:ext cx="1296" cy="872"/>
            </a:xfrm>
            <a:prstGeom prst="rect">
              <a:avLst/>
            </a:prstGeom>
          </p:spPr>
        </p:pic>
        <p:pic>
          <p:nvPicPr>
            <p:cNvPr id="42" name="图片 48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7299" y="6689"/>
              <a:ext cx="1372" cy="1203"/>
            </a:xfrm>
            <a:prstGeom prst="rect">
              <a:avLst/>
            </a:prstGeom>
          </p:spPr>
        </p:pic>
        <p:pic>
          <p:nvPicPr>
            <p:cNvPr id="43" name="图片 49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10526" y="7036"/>
              <a:ext cx="1380" cy="499"/>
            </a:xfrm>
            <a:prstGeom prst="rect">
              <a:avLst/>
            </a:prstGeom>
          </p:spPr>
        </p:pic>
        <p:pic>
          <p:nvPicPr>
            <p:cNvPr id="44" name="图片 50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8964" y="6654"/>
              <a:ext cx="1271" cy="1226"/>
            </a:xfrm>
            <a:prstGeom prst="rect">
              <a:avLst/>
            </a:prstGeom>
          </p:spPr>
        </p:pic>
        <p:pic>
          <p:nvPicPr>
            <p:cNvPr id="45" name="图片 52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12170" y="6927"/>
              <a:ext cx="1356" cy="680"/>
            </a:xfrm>
            <a:prstGeom prst="rect">
              <a:avLst/>
            </a:prstGeom>
          </p:spPr>
        </p:pic>
        <p:pic>
          <p:nvPicPr>
            <p:cNvPr id="46" name="图片 53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13777" y="6667"/>
              <a:ext cx="1336" cy="1225"/>
            </a:xfrm>
            <a:prstGeom prst="rect">
              <a:avLst/>
            </a:prstGeom>
          </p:spPr>
        </p:pic>
        <p:pic>
          <p:nvPicPr>
            <p:cNvPr id="47" name="图片 54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15420" y="6732"/>
              <a:ext cx="1337" cy="1117"/>
            </a:xfrm>
            <a:prstGeom prst="rect">
              <a:avLst/>
            </a:prstGeom>
          </p:spPr>
        </p:pic>
        <p:pic>
          <p:nvPicPr>
            <p:cNvPr id="48" name="图片 55"/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17113" y="6684"/>
              <a:ext cx="1191" cy="1202"/>
            </a:xfrm>
            <a:prstGeom prst="rect">
              <a:avLst/>
            </a:prstGeom>
          </p:spPr>
        </p:pic>
        <p:pic>
          <p:nvPicPr>
            <p:cNvPr id="49" name="图片 56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817" y="8742"/>
              <a:ext cx="1351" cy="541"/>
            </a:xfrm>
            <a:prstGeom prst="rect">
              <a:avLst/>
            </a:prstGeom>
          </p:spPr>
        </p:pic>
        <p:pic>
          <p:nvPicPr>
            <p:cNvPr id="50" name="图片 57"/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2459" y="8514"/>
              <a:ext cx="1318" cy="999"/>
            </a:xfrm>
            <a:prstGeom prst="rect">
              <a:avLst/>
            </a:prstGeom>
          </p:spPr>
        </p:pic>
        <p:pic>
          <p:nvPicPr>
            <p:cNvPr id="51" name="图片 58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5784" y="8426"/>
              <a:ext cx="1172" cy="1175"/>
            </a:xfrm>
            <a:prstGeom prst="rect">
              <a:avLst/>
            </a:prstGeom>
          </p:spPr>
        </p:pic>
        <p:pic>
          <p:nvPicPr>
            <p:cNvPr id="52" name="图片 59"/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4083" y="8843"/>
              <a:ext cx="1326" cy="339"/>
            </a:xfrm>
            <a:prstGeom prst="rect">
              <a:avLst/>
            </a:prstGeom>
          </p:spPr>
        </p:pic>
        <p:pic>
          <p:nvPicPr>
            <p:cNvPr id="53" name="图片 60"/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7335" y="8682"/>
              <a:ext cx="1287" cy="644"/>
            </a:xfrm>
            <a:prstGeom prst="rect">
              <a:avLst/>
            </a:prstGeom>
          </p:spPr>
        </p:pic>
        <p:pic>
          <p:nvPicPr>
            <p:cNvPr id="54" name="图片 61"/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10589" y="8587"/>
              <a:ext cx="1263" cy="833"/>
            </a:xfrm>
            <a:prstGeom prst="rect">
              <a:avLst/>
            </a:prstGeom>
          </p:spPr>
        </p:pic>
        <p:pic>
          <p:nvPicPr>
            <p:cNvPr id="55" name="图片 63"/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8956" y="8657"/>
              <a:ext cx="1306" cy="669"/>
            </a:xfrm>
            <a:prstGeom prst="rect">
              <a:avLst/>
            </a:prstGeom>
          </p:spPr>
        </p:pic>
        <p:pic>
          <p:nvPicPr>
            <p:cNvPr id="56" name="图片 64"/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12202" y="8378"/>
              <a:ext cx="1250" cy="1202"/>
            </a:xfrm>
            <a:prstGeom prst="rect">
              <a:avLst/>
            </a:prstGeom>
          </p:spPr>
        </p:pic>
        <p:pic>
          <p:nvPicPr>
            <p:cNvPr id="57" name="图片 65"/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13857" y="8709"/>
              <a:ext cx="1272" cy="540"/>
            </a:xfrm>
            <a:prstGeom prst="rect">
              <a:avLst/>
            </a:prstGeom>
          </p:spPr>
        </p:pic>
        <p:pic>
          <p:nvPicPr>
            <p:cNvPr id="58" name="图片 66"/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17061" y="8709"/>
              <a:ext cx="1318" cy="617"/>
            </a:xfrm>
            <a:prstGeom prst="rect">
              <a:avLst/>
            </a:prstGeom>
          </p:spPr>
        </p:pic>
        <p:pic>
          <p:nvPicPr>
            <p:cNvPr id="59" name="图片 67"/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15473" y="3324"/>
              <a:ext cx="1230" cy="1175"/>
            </a:xfrm>
            <a:prstGeom prst="rect">
              <a:avLst/>
            </a:prstGeom>
          </p:spPr>
        </p:pic>
        <p:pic>
          <p:nvPicPr>
            <p:cNvPr id="60" name="图片 69"/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7315" y="5362"/>
              <a:ext cx="1380" cy="417"/>
            </a:xfrm>
            <a:prstGeom prst="rect">
              <a:avLst/>
            </a:prstGeom>
          </p:spPr>
        </p:pic>
        <p:pic>
          <p:nvPicPr>
            <p:cNvPr id="61" name="图片 70"/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15419" y="5268"/>
              <a:ext cx="1373" cy="70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00" advClick="0"/>
    </mc:Choice>
    <mc:Fallback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8323" y="327319"/>
            <a:ext cx="11241236" cy="44206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3600" i="1" dirty="0"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  <a:sym typeface="+mn-lt"/>
              </a:rPr>
              <a:t>白鲸开源的用户群——其余行业</a:t>
            </a:r>
            <a:endParaRPr lang="zh-CN" altLang="en-US" sz="3600" i="1" dirty="0">
              <a:latin typeface="黑体" panose="02010609060101010101" charset="-122"/>
              <a:ea typeface="黑体" panose="0201060906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323" y="1187501"/>
            <a:ext cx="11332032" cy="5343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00" advClick="0"/>
    </mc:Choice>
    <mc:Fallback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3"/>
            <a:ext cx="12294600" cy="6858000"/>
          </a:xfrm>
          <a:prstGeom prst="rect">
            <a:avLst/>
          </a:prstGeom>
          <a:solidFill>
            <a:schemeClr val="bg1">
              <a:lumMod val="95000"/>
              <a:alpha val="89804"/>
            </a:schemeClr>
          </a:solidFill>
          <a:ln w="9525" algn="ctr">
            <a:solidFill>
              <a:srgbClr val="CCCCCC">
                <a:lumMod val="90000"/>
              </a:srgbClr>
            </a:solidFill>
            <a:miter lim="800000"/>
            <a:headEnd/>
            <a:tailEnd/>
          </a:ln>
        </p:spPr>
      </p:pic>
      <p:sp>
        <p:nvSpPr>
          <p:cNvPr id="52" name="Rectangle 463"/>
          <p:cNvSpPr/>
          <p:nvPr/>
        </p:nvSpPr>
        <p:spPr>
          <a:xfrm>
            <a:off x="7859318" y="5521635"/>
            <a:ext cx="4167084" cy="93671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3" name="Rectangle 464"/>
          <p:cNvSpPr/>
          <p:nvPr/>
        </p:nvSpPr>
        <p:spPr>
          <a:xfrm>
            <a:off x="8718685" y="5416438"/>
            <a:ext cx="2476128" cy="210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</a:rPr>
              <a:t>其他解决方案</a:t>
            </a:r>
            <a:endParaRPr kumimoji="1" lang="zh-CN" altLang="en-US" sz="1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Calibri" panose="020F0502020204030204" pitchFamily="34" charset="0"/>
            </a:endParaRPr>
          </a:p>
        </p:txBody>
      </p:sp>
      <p:pic>
        <p:nvPicPr>
          <p:cNvPr id="54" name="Picture 125" descr="Job Application for Senior Technical Writer at Airby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63" y="5635480"/>
            <a:ext cx="880792" cy="25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矩形 141"/>
          <p:cNvSpPr/>
          <p:nvPr/>
        </p:nvSpPr>
        <p:spPr bwMode="gray">
          <a:xfrm>
            <a:off x="10477606" y="5936920"/>
            <a:ext cx="982082" cy="332444"/>
          </a:xfrm>
          <a:prstGeom prst="rect">
            <a:avLst/>
          </a:prstGeom>
          <a:noFill/>
          <a:ln w="6350" algn="ctr">
            <a:noFill/>
            <a:miter lim="800000"/>
          </a:ln>
        </p:spPr>
        <p:txBody>
          <a:bodyPr lIns="89977" tIns="71981" rIns="89977" bIns="71981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SeaTunnel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性能快 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50%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Calibri" panose="020F0502020204030204" pitchFamily="34" charset="0"/>
              <a:sym typeface="微软雅黑" panose="020B0503020204020204" charset="-122"/>
            </a:endParaRPr>
          </a:p>
        </p:txBody>
      </p:sp>
      <p:sp>
        <p:nvSpPr>
          <p:cNvPr id="56" name="矩形 141"/>
          <p:cNvSpPr/>
          <p:nvPr/>
        </p:nvSpPr>
        <p:spPr bwMode="gray">
          <a:xfrm>
            <a:off x="8458798" y="5941633"/>
            <a:ext cx="982082" cy="332444"/>
          </a:xfrm>
          <a:prstGeom prst="rect">
            <a:avLst/>
          </a:prstGeom>
          <a:noFill/>
          <a:ln w="6350" algn="ctr">
            <a:noFill/>
            <a:miter lim="800000"/>
          </a:ln>
        </p:spPr>
        <p:txBody>
          <a:bodyPr lIns="89977" tIns="71981" rIns="89977" bIns="71981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SeaTunnel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性能快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3</a:t>
            </a:r>
            <a:r>
              <a:rPr lang="en-US" altLang="zh-CN" sz="1200" b="1" kern="0" dirty="0"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0</a:t>
            </a:r>
            <a:r>
              <a:rPr lang="zh-CN" altLang="en-US" sz="1200" b="1" kern="0" dirty="0"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倍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Calibri" panose="020F0502020204030204" pitchFamily="34" charset="0"/>
              <a:sym typeface="微软雅黑" panose="020B0503020204020204" charset="-122"/>
            </a:endParaRPr>
          </a:p>
        </p:txBody>
      </p:sp>
      <p:sp>
        <p:nvSpPr>
          <p:cNvPr id="57" name="矩形 141"/>
          <p:cNvSpPr/>
          <p:nvPr/>
        </p:nvSpPr>
        <p:spPr bwMode="gray">
          <a:xfrm>
            <a:off x="10472589" y="5619749"/>
            <a:ext cx="982082" cy="332444"/>
          </a:xfrm>
          <a:prstGeom prst="rect">
            <a:avLst/>
          </a:prstGeom>
          <a:noFill/>
          <a:ln w="6350" algn="ctr">
            <a:noFill/>
            <a:miter lim="800000"/>
          </a:ln>
        </p:spPr>
        <p:txBody>
          <a:bodyPr lIns="89977" tIns="71981" rIns="89977" bIns="71981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defRPr/>
            </a:pPr>
            <a:r>
              <a:rPr lang="en-US" altLang="zh-CN" sz="1400" b="1" kern="0" dirty="0" err="1"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DataX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Calibri" panose="020F0502020204030204" pitchFamily="34" charset="0"/>
              <a:sym typeface="微软雅黑" panose="020B0503020204020204" charset="-122"/>
            </a:endParaRPr>
          </a:p>
        </p:txBody>
      </p:sp>
      <p:sp>
        <p:nvSpPr>
          <p:cNvPr id="58" name="Rectangle 463"/>
          <p:cNvSpPr/>
          <p:nvPr/>
        </p:nvSpPr>
        <p:spPr>
          <a:xfrm>
            <a:off x="200802" y="5659313"/>
            <a:ext cx="3522014" cy="79903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9" name="Rectangle 464"/>
          <p:cNvSpPr/>
          <p:nvPr/>
        </p:nvSpPr>
        <p:spPr>
          <a:xfrm>
            <a:off x="612004" y="5532887"/>
            <a:ext cx="2476128" cy="210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</a:rPr>
              <a:t>其他解决方案</a:t>
            </a:r>
            <a:endParaRPr kumimoji="1" lang="zh-CN" altLang="en-US" sz="14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Calibri" panose="020F0502020204030204" pitchFamily="34" charset="0"/>
            </a:endParaRPr>
          </a:p>
        </p:txBody>
      </p:sp>
      <p:sp>
        <p:nvSpPr>
          <p:cNvPr id="60" name="矩形 141"/>
          <p:cNvSpPr/>
          <p:nvPr/>
        </p:nvSpPr>
        <p:spPr bwMode="gray">
          <a:xfrm>
            <a:off x="2370298" y="6115618"/>
            <a:ext cx="1352518" cy="332444"/>
          </a:xfrm>
          <a:prstGeom prst="rect">
            <a:avLst/>
          </a:prstGeom>
          <a:noFill/>
          <a:ln w="6350" algn="ctr">
            <a:noFill/>
            <a:miter lim="800000"/>
          </a:ln>
        </p:spPr>
        <p:txBody>
          <a:bodyPr lIns="89977" tIns="71981" rIns="89977" bIns="71981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DS 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性能超过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20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倍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Calibri" panose="020F0502020204030204" pitchFamily="34" charset="0"/>
              <a:sym typeface="微软雅黑" panose="020B0503020204020204" charset="-122"/>
            </a:endParaRPr>
          </a:p>
        </p:txBody>
      </p:sp>
      <p:sp>
        <p:nvSpPr>
          <p:cNvPr id="61" name="矩形 141"/>
          <p:cNvSpPr/>
          <p:nvPr/>
        </p:nvSpPr>
        <p:spPr bwMode="gray">
          <a:xfrm>
            <a:off x="420528" y="6071952"/>
            <a:ext cx="1286096" cy="332444"/>
          </a:xfrm>
          <a:prstGeom prst="rect">
            <a:avLst/>
          </a:prstGeom>
          <a:noFill/>
          <a:ln w="6350" algn="ctr">
            <a:noFill/>
            <a:miter lim="800000"/>
          </a:ln>
        </p:spPr>
        <p:txBody>
          <a:bodyPr lIns="89977" tIns="71981" rIns="89977" bIns="71981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defRPr/>
            </a:pPr>
            <a:r>
              <a:rPr lang="en-US" altLang="zh-CN" sz="1200" b="1" kern="0" dirty="0"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DS</a:t>
            </a:r>
            <a:r>
              <a:rPr lang="zh-CN" altLang="en-US" sz="1200" b="1" kern="0" dirty="0"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可视化</a:t>
            </a:r>
            <a:r>
              <a:rPr lang="en-US" altLang="zh-CN" sz="1200" b="1" kern="0" dirty="0"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+</a:t>
            </a:r>
            <a:br>
              <a:rPr lang="en-US" altLang="zh-CN" sz="1200" b="1" kern="0" dirty="0"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</a:br>
            <a:r>
              <a:rPr lang="zh-CN" altLang="en-US" sz="1200" b="1" kern="0" dirty="0"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性能</a:t>
            </a:r>
            <a:r>
              <a:rPr lang="en-US" altLang="zh-CN" sz="1200" b="1" kern="0" dirty="0"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15</a:t>
            </a:r>
            <a:r>
              <a:rPr lang="zh-CN" altLang="en-US" sz="1200" b="1" kern="0" dirty="0"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倍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Calibri" panose="020F0502020204030204" pitchFamily="34" charset="0"/>
              <a:sym typeface="微软雅黑" panose="020B0503020204020204" charset="-122"/>
            </a:endParaRPr>
          </a:p>
        </p:txBody>
      </p:sp>
      <p:pic>
        <p:nvPicPr>
          <p:cNvPr id="6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10" y="3714520"/>
            <a:ext cx="3636095" cy="171434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420528" y="2651476"/>
            <a:ext cx="3932566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可视化大数据、算法调度工具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1004030" y="3249540"/>
            <a:ext cx="2352634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5000+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企业使用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8189557" y="2688835"/>
            <a:ext cx="3340746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下一代实时数据高速公路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pic>
        <p:nvPicPr>
          <p:cNvPr id="66" name="Picture 53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36" y="5740703"/>
            <a:ext cx="842080" cy="300030"/>
          </a:xfrm>
          <a:prstGeom prst="rect">
            <a:avLst/>
          </a:prstGeom>
        </p:spPr>
      </p:pic>
      <p:pic>
        <p:nvPicPr>
          <p:cNvPr id="67" name="Pictur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540" y="5769517"/>
            <a:ext cx="475434" cy="409859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4833" y="3819693"/>
            <a:ext cx="816486" cy="1332424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5485" y="3874844"/>
            <a:ext cx="749348" cy="1352374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5905" y="3874844"/>
            <a:ext cx="801701" cy="1298460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9918" y="3673271"/>
            <a:ext cx="1835292" cy="1604692"/>
          </a:xfrm>
          <a:prstGeom prst="rect">
            <a:avLst/>
          </a:prstGeom>
        </p:spPr>
      </p:pic>
      <p:sp>
        <p:nvSpPr>
          <p:cNvPr id="72" name="文本框 71"/>
          <p:cNvSpPr txBox="1"/>
          <p:nvPr/>
        </p:nvSpPr>
        <p:spPr>
          <a:xfrm>
            <a:off x="7729424" y="3227420"/>
            <a:ext cx="1836765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500+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企业使用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10085025" y="3250060"/>
            <a:ext cx="1836765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120+</a:t>
            </a:r>
            <a:r>
              <a:rPr lang="zh-CN" altLang="en-US" sz="16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数据源支持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4620053" y="2935967"/>
            <a:ext cx="2427999" cy="1330279"/>
            <a:chOff x="5015880" y="1471206"/>
            <a:chExt cx="6368009" cy="3839573"/>
          </a:xfrm>
        </p:grpSpPr>
        <p:grpSp>
          <p:nvGrpSpPr>
            <p:cNvPr id="85" name="组合 84"/>
            <p:cNvGrpSpPr/>
            <p:nvPr/>
          </p:nvGrpSpPr>
          <p:grpSpPr>
            <a:xfrm>
              <a:off x="5015880" y="1471206"/>
              <a:ext cx="6368009" cy="3839573"/>
              <a:chOff x="5155652" y="1375055"/>
              <a:chExt cx="6902196" cy="4166188"/>
            </a:xfrm>
          </p:grpSpPr>
          <p:grpSp>
            <p:nvGrpSpPr>
              <p:cNvPr id="87" name="Group 52"/>
              <p:cNvGrpSpPr/>
              <p:nvPr/>
            </p:nvGrpSpPr>
            <p:grpSpPr>
              <a:xfrm>
                <a:off x="5155652" y="1375055"/>
                <a:ext cx="6902196" cy="4166188"/>
                <a:chOff x="336947" y="1950447"/>
                <a:chExt cx="6745544" cy="4071635"/>
              </a:xfrm>
            </p:grpSpPr>
            <p:pic>
              <p:nvPicPr>
                <p:cNvPr id="90" name="Picture 53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6947" y="1950447"/>
                  <a:ext cx="6745544" cy="4071635"/>
                </a:xfrm>
                <a:prstGeom prst="rect">
                  <a:avLst/>
                </a:prstGeom>
              </p:spPr>
            </p:pic>
            <p:sp>
              <p:nvSpPr>
                <p:cNvPr id="91" name="Rectangle 54"/>
                <p:cNvSpPr/>
                <p:nvPr/>
              </p:nvSpPr>
              <p:spPr>
                <a:xfrm>
                  <a:off x="1129035" y="2160307"/>
                  <a:ext cx="5184576" cy="3240361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88" name="图片 8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181003" y="1380557"/>
                <a:ext cx="2079599" cy="164666"/>
              </a:xfrm>
              <a:prstGeom prst="rect">
                <a:avLst/>
              </a:prstGeom>
            </p:spPr>
          </p:pic>
          <p:pic>
            <p:nvPicPr>
              <p:cNvPr id="89" name="图片 88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253769" y="1546970"/>
                <a:ext cx="152079" cy="1637664"/>
              </a:xfrm>
              <a:prstGeom prst="rect">
                <a:avLst/>
              </a:prstGeom>
            </p:spPr>
          </p:pic>
        </p:grpSp>
        <p:pic>
          <p:nvPicPr>
            <p:cNvPr id="86" name="图片 8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47568" y="1648952"/>
              <a:ext cx="4910473" cy="3095982"/>
            </a:xfrm>
            <a:prstGeom prst="rect">
              <a:avLst/>
            </a:prstGeom>
          </p:spPr>
        </p:pic>
      </p:grpSp>
      <p:sp>
        <p:nvSpPr>
          <p:cNvPr id="75" name="箭头: 左 36"/>
          <p:cNvSpPr/>
          <p:nvPr/>
        </p:nvSpPr>
        <p:spPr>
          <a:xfrm>
            <a:off x="7056976" y="3146392"/>
            <a:ext cx="493019" cy="422502"/>
          </a:xfrm>
          <a:prstGeom prst="leftArrow">
            <a:avLst/>
          </a:prstGeom>
          <a:solidFill>
            <a:srgbClr val="1E3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6" name="箭头: 左 37"/>
          <p:cNvSpPr/>
          <p:nvPr/>
        </p:nvSpPr>
        <p:spPr>
          <a:xfrm rot="10800000">
            <a:off x="3958545" y="3163827"/>
            <a:ext cx="493019" cy="422502"/>
          </a:xfrm>
          <a:prstGeom prst="leftArrow">
            <a:avLst/>
          </a:prstGeom>
          <a:solidFill>
            <a:srgbClr val="1E3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4599104" y="4312170"/>
            <a:ext cx="3284399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商业版 </a:t>
            </a:r>
            <a:r>
              <a:rPr lang="en-US" altLang="zh-CN" sz="2000" dirty="0" err="1"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WhaleStudio</a:t>
            </a:r>
            <a:endParaRPr lang="en-US" altLang="zh-CN" sz="2000" dirty="0"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78" name="矩形: 圆角 32"/>
          <p:cNvSpPr/>
          <p:nvPr/>
        </p:nvSpPr>
        <p:spPr bwMode="gray">
          <a:xfrm>
            <a:off x="2539838" y="1871103"/>
            <a:ext cx="1288530" cy="334277"/>
          </a:xfrm>
          <a:prstGeom prst="roundRect">
            <a:avLst>
              <a:gd name="adj" fmla="val 13926"/>
            </a:avLst>
          </a:prstGeom>
          <a:solidFill>
            <a:schemeClr val="bg1">
              <a:lumMod val="95000"/>
              <a:alpha val="89804"/>
            </a:schemeClr>
          </a:solidFill>
          <a:ln w="9525" algn="ctr">
            <a:solidFill>
              <a:srgbClr val="CCCCCC">
                <a:lumMod val="90000"/>
              </a:srgbClr>
            </a:solidFill>
            <a:miter lim="800000"/>
          </a:ln>
        </p:spPr>
        <p:txBody>
          <a:bodyPr lIns="89977" tIns="71981" rIns="89977" bIns="71981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Star: 11</a:t>
            </a:r>
            <a:r>
              <a:rPr lang="en-US" altLang="zh-CN" sz="1400" kern="0" dirty="0"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.2k</a:t>
            </a:r>
            <a:endParaRPr kumimoji="0" lang="zh-CN" altLang="en-US" sz="1400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Calibri" panose="020F0502020204030204" pitchFamily="34" charset="0"/>
              <a:sym typeface="微软雅黑" panose="020B0503020204020204" charset="-122"/>
            </a:endParaRPr>
          </a:p>
        </p:txBody>
      </p:sp>
      <p:pic>
        <p:nvPicPr>
          <p:cNvPr id="79" name="图片 158" descr="hlogo_colorful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8139" y="1926337"/>
            <a:ext cx="1742159" cy="417414"/>
          </a:xfrm>
          <a:prstGeom prst="rect">
            <a:avLst/>
          </a:prstGeom>
        </p:spPr>
      </p:pic>
      <p:pic>
        <p:nvPicPr>
          <p:cNvPr id="80" name="Picture 50" descr="A picture containing chart&#10;&#10;Description automatically generated"/>
          <p:cNvPicPr>
            <a:picLocks noChangeAspect="1"/>
          </p:cNvPicPr>
          <p:nvPr/>
        </p:nvPicPr>
        <p:blipFill rotWithShape="1">
          <a:blip r:embed="rId15"/>
          <a:srcRect l="17298" r="12007" b="12284"/>
          <a:stretch>
            <a:fillRect/>
          </a:stretch>
        </p:blipFill>
        <p:spPr>
          <a:xfrm>
            <a:off x="7259923" y="1991143"/>
            <a:ext cx="599395" cy="443871"/>
          </a:xfrm>
          <a:prstGeom prst="rect">
            <a:avLst/>
          </a:prstGeom>
        </p:spPr>
      </p:pic>
      <p:sp>
        <p:nvSpPr>
          <p:cNvPr id="81" name="Rectangle 48"/>
          <p:cNvSpPr/>
          <p:nvPr/>
        </p:nvSpPr>
        <p:spPr>
          <a:xfrm>
            <a:off x="7904499" y="1931875"/>
            <a:ext cx="11085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</a:rPr>
              <a:t>Apache</a:t>
            </a:r>
            <a:br>
              <a:rPr lang="en-US" altLang="zh-CN" sz="1600" b="1" dirty="0"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</a:rPr>
            </a:br>
            <a:r>
              <a:rPr lang="en-US" altLang="zh-CN" sz="1600" b="1" dirty="0"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</a:rPr>
              <a:t>SeaTunnel</a:t>
            </a:r>
            <a:endParaRPr lang="en-US" altLang="zh-CN" sz="1600" b="1" dirty="0">
              <a:latin typeface="黑体" panose="02010609060101010101" charset="-122"/>
              <a:ea typeface="黑体" panose="02010609060101010101" charset="-122"/>
              <a:cs typeface="Calibri" panose="020F0502020204030204" pitchFamily="34" charset="0"/>
            </a:endParaRPr>
          </a:p>
        </p:txBody>
      </p:sp>
      <p:sp>
        <p:nvSpPr>
          <p:cNvPr id="82" name="Rectangle 48"/>
          <p:cNvSpPr/>
          <p:nvPr/>
        </p:nvSpPr>
        <p:spPr>
          <a:xfrm>
            <a:off x="1081768" y="1741693"/>
            <a:ext cx="11085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</a:rPr>
              <a:t>Apache</a:t>
            </a:r>
            <a:endParaRPr lang="en-US" altLang="zh-CN" sz="1600" dirty="0">
              <a:latin typeface="黑体" panose="02010609060101010101" charset="-122"/>
              <a:ea typeface="黑体" panose="02010609060101010101" charset="-122"/>
              <a:cs typeface="Calibri" panose="020F0502020204030204" pitchFamily="34" charset="0"/>
            </a:endParaRPr>
          </a:p>
        </p:txBody>
      </p:sp>
      <p:sp>
        <p:nvSpPr>
          <p:cNvPr id="83" name="矩形: 圆角 32"/>
          <p:cNvSpPr/>
          <p:nvPr/>
        </p:nvSpPr>
        <p:spPr bwMode="gray">
          <a:xfrm>
            <a:off x="9051961" y="2084041"/>
            <a:ext cx="1288530" cy="334277"/>
          </a:xfrm>
          <a:prstGeom prst="roundRect">
            <a:avLst>
              <a:gd name="adj" fmla="val 13926"/>
            </a:avLst>
          </a:prstGeom>
          <a:solidFill>
            <a:schemeClr val="bg1">
              <a:lumMod val="95000"/>
              <a:alpha val="89804"/>
            </a:schemeClr>
          </a:solidFill>
          <a:ln w="9525" algn="ctr">
            <a:solidFill>
              <a:srgbClr val="CCCCCC">
                <a:lumMod val="90000"/>
              </a:srgbClr>
            </a:solidFill>
            <a:miter lim="800000"/>
          </a:ln>
        </p:spPr>
        <p:txBody>
          <a:bodyPr lIns="89977" tIns="71981" rIns="89977" bIns="71981"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altLang="zh-CN" sz="1400" kern="0" dirty="0">
                <a:latin typeface="黑体" panose="02010609060101010101" charset="-122"/>
                <a:ea typeface="黑体" panose="02010609060101010101" charset="-122"/>
                <a:cs typeface="Calibri" panose="020F0502020204030204" pitchFamily="34" charset="0"/>
                <a:sym typeface="微软雅黑" panose="020B0503020204020204" charset="-122"/>
              </a:rPr>
              <a:t>Star: 6.4k</a:t>
            </a:r>
            <a:endParaRPr lang="zh-CN" altLang="en-US" sz="1400" kern="0" dirty="0" err="1">
              <a:latin typeface="黑体" panose="02010609060101010101" charset="-122"/>
              <a:ea typeface="黑体" panose="02010609060101010101" charset="-122"/>
              <a:cs typeface="Calibri" panose="020F0502020204030204" pitchFamily="34" charset="0"/>
              <a:sym typeface="微软雅黑" panose="020B0503020204020204" charset="-122"/>
            </a:endParaRPr>
          </a:p>
        </p:txBody>
      </p:sp>
      <p:sp>
        <p:nvSpPr>
          <p:cNvPr id="84" name="Title 1"/>
          <p:cNvSpPr txBox="1"/>
          <p:nvPr/>
        </p:nvSpPr>
        <p:spPr>
          <a:xfrm>
            <a:off x="213435" y="244833"/>
            <a:ext cx="11241236" cy="442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 b="1" i="1">
                <a:solidFill>
                  <a:schemeClr val="accent1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>
                <a:sym typeface="+mn-lt"/>
              </a:rPr>
              <a:t>白鲸开源</a:t>
            </a:r>
            <a:r>
              <a:rPr lang="en-US" altLang="zh-CN" dirty="0">
                <a:sym typeface="+mn-lt"/>
              </a:rPr>
              <a:t>——</a:t>
            </a:r>
            <a:r>
              <a:rPr lang="zh-CN" altLang="en-US" dirty="0">
                <a:sym typeface="+mn-lt"/>
              </a:rPr>
              <a:t>让更多的人更简单的使用数据</a:t>
            </a:r>
            <a:endParaRPr lang="zh-CN" altLang="en-US" dirty="0">
              <a:sym typeface="Arial" panose="020B0604020202020204" pitchFamily="34" charset="0"/>
            </a:endParaRPr>
          </a:p>
        </p:txBody>
      </p:sp>
      <p:pic>
        <p:nvPicPr>
          <p:cNvPr id="92" name="图片 9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57419" y="222794"/>
            <a:ext cx="1877959" cy="363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00" advClick="0"/>
    </mc:Choice>
    <mc:Fallback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3"/>
            <a:ext cx="12294600" cy="6858000"/>
          </a:xfrm>
          <a:prstGeom prst="rect">
            <a:avLst/>
          </a:prstGeom>
          <a:solidFill>
            <a:schemeClr val="bg1">
              <a:lumMod val="95000"/>
              <a:alpha val="89804"/>
            </a:schemeClr>
          </a:solidFill>
          <a:ln w="9525" algn="ctr">
            <a:solidFill>
              <a:srgbClr val="CCCCCC">
                <a:lumMod val="90000"/>
              </a:srgbClr>
            </a:solidFill>
            <a:miter lim="800000"/>
            <a:headEnd/>
            <a:tailEnd/>
          </a:ln>
        </p:spPr>
      </p:pic>
      <p:sp>
        <p:nvSpPr>
          <p:cNvPr id="84" name="Title 1"/>
          <p:cNvSpPr txBox="1"/>
          <p:nvPr/>
        </p:nvSpPr>
        <p:spPr>
          <a:xfrm>
            <a:off x="213435" y="244833"/>
            <a:ext cx="11241236" cy="442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 b="1" i="1">
                <a:solidFill>
                  <a:schemeClr val="accent1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>
                <a:sym typeface="+mn-lt"/>
              </a:rPr>
              <a:t>白鲸开源</a:t>
            </a:r>
            <a:r>
              <a:rPr lang="en-US" altLang="zh-CN" dirty="0">
                <a:sym typeface="+mn-lt"/>
              </a:rPr>
              <a:t>——</a:t>
            </a:r>
            <a:r>
              <a:rPr lang="zh-CN" altLang="en-US" dirty="0">
                <a:sym typeface="+mn-lt"/>
              </a:rPr>
              <a:t>让更多的人更简单的使用数据</a:t>
            </a:r>
            <a:endParaRPr lang="zh-CN" altLang="en-US" dirty="0">
              <a:sym typeface="Arial" panose="020B0604020202020204" pitchFamily="34" charset="0"/>
            </a:endParaRPr>
          </a:p>
        </p:txBody>
      </p:sp>
      <p:pic>
        <p:nvPicPr>
          <p:cNvPr id="92" name="图片 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7419" y="222794"/>
            <a:ext cx="1877959" cy="3631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104240" y="732286"/>
            <a:ext cx="11459626" cy="6176436"/>
            <a:chOff x="502837" y="606433"/>
            <a:chExt cx="11459626" cy="6176436"/>
          </a:xfrm>
        </p:grpSpPr>
        <p:grpSp>
          <p:nvGrpSpPr>
            <p:cNvPr id="3" name="Group 68"/>
            <p:cNvGrpSpPr/>
            <p:nvPr/>
          </p:nvGrpSpPr>
          <p:grpSpPr>
            <a:xfrm rot="5400000">
              <a:off x="5201850" y="1829715"/>
              <a:ext cx="1656013" cy="911259"/>
              <a:chOff x="1836959" y="527412"/>
              <a:chExt cx="4434017" cy="911732"/>
            </a:xfrm>
          </p:grpSpPr>
          <p:pic>
            <p:nvPicPr>
              <p:cNvPr id="330" name="Picture 6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6959" y="930911"/>
                <a:ext cx="4434017" cy="508233"/>
              </a:xfrm>
              <a:prstGeom prst="rect">
                <a:avLst/>
              </a:prstGeom>
            </p:spPr>
          </p:pic>
          <p:sp>
            <p:nvSpPr>
              <p:cNvPr id="331" name="Rectangle 153"/>
              <p:cNvSpPr/>
              <p:nvPr/>
            </p:nvSpPr>
            <p:spPr>
              <a:xfrm>
                <a:off x="3258990" y="527412"/>
                <a:ext cx="494622" cy="2771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1200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4" name="Group 68"/>
            <p:cNvGrpSpPr/>
            <p:nvPr/>
          </p:nvGrpSpPr>
          <p:grpSpPr>
            <a:xfrm rot="5400000">
              <a:off x="4794489" y="1814282"/>
              <a:ext cx="1686879" cy="911259"/>
              <a:chOff x="1836960" y="527412"/>
              <a:chExt cx="4516662" cy="911732"/>
            </a:xfrm>
          </p:grpSpPr>
          <p:pic>
            <p:nvPicPr>
              <p:cNvPr id="328" name="Picture 6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6960" y="930911"/>
                <a:ext cx="4516662" cy="508233"/>
              </a:xfrm>
              <a:prstGeom prst="rect">
                <a:avLst/>
              </a:prstGeom>
            </p:spPr>
          </p:pic>
          <p:sp>
            <p:nvSpPr>
              <p:cNvPr id="329" name="Rectangle 153"/>
              <p:cNvSpPr/>
              <p:nvPr/>
            </p:nvSpPr>
            <p:spPr>
              <a:xfrm>
                <a:off x="3258989" y="527412"/>
                <a:ext cx="494622" cy="2771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1200" dirty="0">
                  <a:cs typeface="+mn-ea"/>
                  <a:sym typeface="+mn-lt"/>
                </a:endParaRPr>
              </a:p>
            </p:txBody>
          </p:sp>
        </p:grpSp>
        <p:pic>
          <p:nvPicPr>
            <p:cNvPr id="5" name="Picture 20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60150" y="1065001"/>
              <a:ext cx="1540746" cy="1710376"/>
            </a:xfrm>
            <a:prstGeom prst="rect">
              <a:avLst/>
            </a:prstGeom>
          </p:spPr>
        </p:pic>
        <p:pic>
          <p:nvPicPr>
            <p:cNvPr id="6" name="Picture 10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28" y="1153732"/>
              <a:ext cx="1044355" cy="417949"/>
            </a:xfrm>
            <a:prstGeom prst="rect">
              <a:avLst/>
            </a:prstGeom>
          </p:spPr>
        </p:pic>
        <p:pic>
          <p:nvPicPr>
            <p:cNvPr id="7" name="Picture 10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58868" y="1686796"/>
              <a:ext cx="1044355" cy="417949"/>
            </a:xfrm>
            <a:prstGeom prst="rect">
              <a:avLst/>
            </a:prstGeom>
          </p:spPr>
        </p:pic>
        <p:pic>
          <p:nvPicPr>
            <p:cNvPr id="8" name="Picture 10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65090" y="2259470"/>
              <a:ext cx="1044355" cy="417949"/>
            </a:xfrm>
            <a:prstGeom prst="rect">
              <a:avLst/>
            </a:prstGeom>
          </p:spPr>
        </p:pic>
        <p:pic>
          <p:nvPicPr>
            <p:cNvPr id="9" name="Picture 6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53305" y="1118060"/>
              <a:ext cx="457711" cy="1620356"/>
            </a:xfrm>
            <a:prstGeom prst="rect">
              <a:avLst/>
            </a:prstGeom>
          </p:spPr>
        </p:pic>
        <p:sp>
          <p:nvSpPr>
            <p:cNvPr id="10" name="Rectangle 109"/>
            <p:cNvSpPr/>
            <p:nvPr/>
          </p:nvSpPr>
          <p:spPr>
            <a:xfrm>
              <a:off x="8254246" y="1151425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dirty="0">
                  <a:cs typeface="+mn-ea"/>
                  <a:sym typeface="+mn-lt"/>
                </a:rPr>
                <a:t>实时数据</a:t>
              </a:r>
              <a:br>
                <a:rPr lang="en-US" altLang="zh-CN" sz="1000" dirty="0">
                  <a:cs typeface="+mn-ea"/>
                  <a:sym typeface="+mn-lt"/>
                </a:rPr>
              </a:br>
              <a:r>
                <a:rPr lang="zh-CN" altLang="en-US" sz="1000" dirty="0">
                  <a:cs typeface="+mn-ea"/>
                  <a:sym typeface="+mn-lt"/>
                </a:rPr>
                <a:t>引擎</a:t>
              </a:r>
              <a:endParaRPr lang="en-US" sz="1000" dirty="0">
                <a:cs typeface="+mn-ea"/>
                <a:sym typeface="+mn-lt"/>
              </a:endParaRPr>
            </a:p>
          </p:txBody>
        </p:sp>
        <p:pic>
          <p:nvPicPr>
            <p:cNvPr id="11" name="Picture 24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66998" y="1483797"/>
              <a:ext cx="277205" cy="315069"/>
            </a:xfrm>
            <a:prstGeom prst="rect">
              <a:avLst/>
            </a:prstGeom>
          </p:spPr>
        </p:pic>
        <p:pic>
          <p:nvPicPr>
            <p:cNvPr id="12" name="Picture 24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87184" y="2052811"/>
              <a:ext cx="282499" cy="369025"/>
            </a:xfrm>
            <a:prstGeom prst="rect">
              <a:avLst/>
            </a:prstGeom>
          </p:spPr>
        </p:pic>
        <p:sp>
          <p:nvSpPr>
            <p:cNvPr id="13" name="Rectangle 155"/>
            <p:cNvSpPr/>
            <p:nvPr/>
          </p:nvSpPr>
          <p:spPr>
            <a:xfrm rot="16200000">
              <a:off x="8560895" y="1770672"/>
              <a:ext cx="1466275" cy="254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50" dirty="0">
                  <a:cs typeface="+mn-ea"/>
                  <a:sym typeface="+mn-lt"/>
                </a:rPr>
                <a:t>实时数据分析报表</a:t>
              </a:r>
              <a:endParaRPr lang="en-US" sz="1050" dirty="0">
                <a:cs typeface="+mn-ea"/>
                <a:sym typeface="+mn-lt"/>
              </a:endParaRP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3132952" y="999123"/>
              <a:ext cx="3650138" cy="1614779"/>
              <a:chOff x="3000147" y="885501"/>
              <a:chExt cx="3031500" cy="1962167"/>
            </a:xfrm>
          </p:grpSpPr>
          <p:pic>
            <p:nvPicPr>
              <p:cNvPr id="323" name="Picture 2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00147" y="885501"/>
                <a:ext cx="3031500" cy="1962167"/>
              </a:xfrm>
              <a:prstGeom prst="rect">
                <a:avLst/>
              </a:prstGeom>
            </p:spPr>
          </p:pic>
          <p:pic>
            <p:nvPicPr>
              <p:cNvPr id="324" name="Picture 5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08623" y="1346291"/>
                <a:ext cx="2079457" cy="720533"/>
              </a:xfrm>
              <a:prstGeom prst="rect">
                <a:avLst/>
              </a:prstGeom>
            </p:spPr>
          </p:pic>
          <p:pic>
            <p:nvPicPr>
              <p:cNvPr id="325" name="Picture 5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50614" y="2231787"/>
                <a:ext cx="1057800" cy="283067"/>
              </a:xfrm>
              <a:prstGeom prst="rect">
                <a:avLst/>
              </a:prstGeom>
            </p:spPr>
          </p:pic>
          <p:sp>
            <p:nvSpPr>
              <p:cNvPr id="326" name="Rectangle 62"/>
              <p:cNvSpPr/>
              <p:nvPr/>
            </p:nvSpPr>
            <p:spPr>
              <a:xfrm>
                <a:off x="3144767" y="970384"/>
                <a:ext cx="2369469" cy="336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dirty="0" err="1">
                    <a:cs typeface="+mn-ea"/>
                    <a:sym typeface="+mn-lt"/>
                  </a:rPr>
                  <a:t>WhaleTunnel</a:t>
                </a:r>
                <a:r>
                  <a:rPr lang="en-US" altLang="zh-CN" sz="1200" b="1" dirty="0">
                    <a:cs typeface="+mn-ea"/>
                    <a:sym typeface="+mn-lt"/>
                  </a:rPr>
                  <a:t>  Zeta Engine</a:t>
                </a:r>
                <a:endParaRPr lang="en-US" sz="1200" b="1" dirty="0">
                  <a:cs typeface="+mn-ea"/>
                  <a:sym typeface="+mn-lt"/>
                </a:endParaRPr>
              </a:p>
            </p:txBody>
          </p:sp>
          <p:pic>
            <p:nvPicPr>
              <p:cNvPr id="327" name="Picture 5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84189" y="2243099"/>
                <a:ext cx="1057800" cy="283067"/>
              </a:xfrm>
              <a:prstGeom prst="rect">
                <a:avLst/>
              </a:prstGeom>
            </p:spPr>
          </p:pic>
        </p:grpSp>
        <p:pic>
          <p:nvPicPr>
            <p:cNvPr id="15" name="Picture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4112" y="1093903"/>
              <a:ext cx="871777" cy="417949"/>
            </a:xfrm>
            <a:prstGeom prst="rect">
              <a:avLst/>
            </a:prstGeom>
          </p:spPr>
        </p:pic>
        <p:sp>
          <p:nvSpPr>
            <p:cNvPr id="16" name="Rectangle 51"/>
            <p:cNvSpPr/>
            <p:nvPr/>
          </p:nvSpPr>
          <p:spPr>
            <a:xfrm>
              <a:off x="7306520" y="1194475"/>
              <a:ext cx="452368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>
                  <a:cs typeface="+mn-ea"/>
                  <a:sym typeface="+mn-lt"/>
                </a:rPr>
                <a:t>Kafka</a:t>
              </a:r>
              <a:endParaRPr lang="en-US" sz="900" dirty="0">
                <a:cs typeface="+mn-ea"/>
                <a:sym typeface="+mn-lt"/>
              </a:endParaRPr>
            </a:p>
          </p:txBody>
        </p:sp>
        <p:pic>
          <p:nvPicPr>
            <p:cNvPr id="17" name="Picture 205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50295" y="1872389"/>
              <a:ext cx="927691" cy="610818"/>
            </a:xfrm>
            <a:prstGeom prst="rect">
              <a:avLst/>
            </a:prstGeom>
          </p:spPr>
        </p:pic>
        <p:sp>
          <p:nvSpPr>
            <p:cNvPr id="18" name="Rectangle 101"/>
            <p:cNvSpPr/>
            <p:nvPr/>
          </p:nvSpPr>
          <p:spPr>
            <a:xfrm>
              <a:off x="7017476" y="2229615"/>
              <a:ext cx="64633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900" dirty="0">
                  <a:cs typeface="+mn-ea"/>
                  <a:sym typeface="+mn-lt"/>
                </a:rPr>
                <a:t>实时告警</a:t>
              </a:r>
              <a:endParaRPr lang="en-US" sz="900" dirty="0">
                <a:cs typeface="+mn-ea"/>
                <a:sym typeface="+mn-lt"/>
              </a:endParaRPr>
            </a:p>
          </p:txBody>
        </p:sp>
        <p:pic>
          <p:nvPicPr>
            <p:cNvPr id="19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336" y="779957"/>
              <a:ext cx="1044356" cy="417949"/>
            </a:xfrm>
            <a:prstGeom prst="rect">
              <a:avLst/>
            </a:prstGeom>
          </p:spPr>
        </p:pic>
        <p:pic>
          <p:nvPicPr>
            <p:cNvPr id="20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749" y="1219290"/>
              <a:ext cx="1044356" cy="417949"/>
            </a:xfrm>
            <a:prstGeom prst="rect">
              <a:avLst/>
            </a:prstGeom>
          </p:spPr>
        </p:pic>
        <p:pic>
          <p:nvPicPr>
            <p:cNvPr id="21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570" y="1658623"/>
              <a:ext cx="1044356" cy="417949"/>
            </a:xfrm>
            <a:prstGeom prst="rect">
              <a:avLst/>
            </a:prstGeom>
          </p:spPr>
        </p:pic>
        <p:pic>
          <p:nvPicPr>
            <p:cNvPr id="22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749" y="2095133"/>
              <a:ext cx="1044356" cy="417949"/>
            </a:xfrm>
            <a:prstGeom prst="rect">
              <a:avLst/>
            </a:prstGeom>
          </p:spPr>
        </p:pic>
        <p:pic>
          <p:nvPicPr>
            <p:cNvPr id="23" name="Pictur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4083" y="1111972"/>
              <a:ext cx="1044356" cy="430494"/>
            </a:xfrm>
            <a:prstGeom prst="rect">
              <a:avLst/>
            </a:prstGeom>
          </p:spPr>
        </p:pic>
        <p:pic>
          <p:nvPicPr>
            <p:cNvPr id="24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4083" y="1595160"/>
              <a:ext cx="1044356" cy="417949"/>
            </a:xfrm>
            <a:prstGeom prst="rect">
              <a:avLst/>
            </a:prstGeom>
          </p:spPr>
        </p:pic>
        <p:sp>
          <p:nvSpPr>
            <p:cNvPr id="25" name="Rectangle 37"/>
            <p:cNvSpPr/>
            <p:nvPr/>
          </p:nvSpPr>
          <p:spPr>
            <a:xfrm>
              <a:off x="1886963" y="1567971"/>
              <a:ext cx="9813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b="1" dirty="0" err="1">
                  <a:cs typeface="+mn-ea"/>
                  <a:sym typeface="+mn-lt"/>
                </a:rPr>
                <a:t>WhaleTunnel</a:t>
              </a:r>
              <a:br>
                <a:rPr lang="en-US" altLang="zh-CN" sz="1000" b="1" dirty="0">
                  <a:cs typeface="+mn-ea"/>
                  <a:sym typeface="+mn-lt"/>
                </a:rPr>
              </a:br>
              <a:r>
                <a:rPr lang="en-US" altLang="zh-CN" sz="1000" b="1" dirty="0">
                  <a:cs typeface="+mn-ea"/>
                  <a:sym typeface="+mn-lt"/>
                </a:rPr>
                <a:t>Agent</a:t>
              </a:r>
              <a:endParaRPr lang="en-US" sz="1000" b="1" dirty="0">
                <a:cs typeface="+mn-ea"/>
                <a:sym typeface="+mn-lt"/>
              </a:endParaRPr>
            </a:p>
          </p:txBody>
        </p:sp>
        <p:sp>
          <p:nvSpPr>
            <p:cNvPr id="26" name="Rectangle 39"/>
            <p:cNvSpPr/>
            <p:nvPr/>
          </p:nvSpPr>
          <p:spPr>
            <a:xfrm>
              <a:off x="998647" y="809816"/>
              <a:ext cx="53091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900" dirty="0">
                  <a:cs typeface="+mn-ea"/>
                  <a:sym typeface="+mn-lt"/>
                </a:rPr>
                <a:t>物联网</a:t>
              </a:r>
              <a:endParaRPr lang="en-US" sz="900" dirty="0">
                <a:cs typeface="+mn-ea"/>
                <a:sym typeface="+mn-lt"/>
              </a:endParaRPr>
            </a:p>
          </p:txBody>
        </p:sp>
        <p:sp>
          <p:nvSpPr>
            <p:cNvPr id="27" name="Rectangle 45"/>
            <p:cNvSpPr/>
            <p:nvPr/>
          </p:nvSpPr>
          <p:spPr>
            <a:xfrm>
              <a:off x="1076513" y="1689285"/>
              <a:ext cx="41549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900" dirty="0">
                  <a:cs typeface="+mn-ea"/>
                  <a:sym typeface="+mn-lt"/>
                </a:rPr>
                <a:t>日志</a:t>
              </a:r>
              <a:endParaRPr lang="en-US" sz="900" dirty="0">
                <a:cs typeface="+mn-ea"/>
                <a:sym typeface="+mn-lt"/>
              </a:endParaRPr>
            </a:p>
          </p:txBody>
        </p:sp>
        <p:sp>
          <p:nvSpPr>
            <p:cNvPr id="28" name="Rectangle 46"/>
            <p:cNvSpPr/>
            <p:nvPr/>
          </p:nvSpPr>
          <p:spPr>
            <a:xfrm>
              <a:off x="949392" y="2113875"/>
              <a:ext cx="6559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900" dirty="0">
                  <a:cs typeface="+mn-ea"/>
                  <a:sym typeface="+mn-lt"/>
                </a:rPr>
                <a:t>SaaS</a:t>
              </a:r>
              <a:endParaRPr lang="en-US" altLang="zh-CN" sz="900" dirty="0">
                <a:cs typeface="+mn-ea"/>
                <a:sym typeface="+mn-lt"/>
              </a:endParaRPr>
            </a:p>
            <a:p>
              <a:pPr algn="ctr"/>
              <a:r>
                <a:rPr lang="en-US" altLang="zh-CN" sz="900" dirty="0">
                  <a:cs typeface="+mn-ea"/>
                  <a:sym typeface="+mn-lt"/>
                </a:rPr>
                <a:t>ERP/CRM</a:t>
              </a:r>
              <a:endParaRPr lang="en-US" sz="900" dirty="0">
                <a:cs typeface="+mn-ea"/>
                <a:sym typeface="+mn-lt"/>
              </a:endParaRPr>
            </a:p>
          </p:txBody>
        </p:sp>
        <p:pic>
          <p:nvPicPr>
            <p:cNvPr id="29" name="Picture 23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45920" y="1406951"/>
              <a:ext cx="277206" cy="250769"/>
            </a:xfrm>
            <a:prstGeom prst="rect">
              <a:avLst/>
            </a:prstGeom>
          </p:spPr>
        </p:pic>
        <p:cxnSp>
          <p:nvCxnSpPr>
            <p:cNvPr id="30" name="Connector: Curved 340"/>
            <p:cNvCxnSpPr>
              <a:stCxn id="22" idx="3"/>
            </p:cNvCxnSpPr>
            <p:nvPr/>
          </p:nvCxnSpPr>
          <p:spPr>
            <a:xfrm flipV="1">
              <a:off x="1660105" y="1804135"/>
              <a:ext cx="101263" cy="49997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or: Curved 343"/>
            <p:cNvCxnSpPr>
              <a:stCxn id="21" idx="3"/>
            </p:cNvCxnSpPr>
            <p:nvPr/>
          </p:nvCxnSpPr>
          <p:spPr>
            <a:xfrm flipV="1">
              <a:off x="1675926" y="1804135"/>
              <a:ext cx="85442" cy="6346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or: Curved 346"/>
            <p:cNvCxnSpPr>
              <a:stCxn id="20" idx="3"/>
            </p:cNvCxnSpPr>
            <p:nvPr/>
          </p:nvCxnSpPr>
          <p:spPr>
            <a:xfrm>
              <a:off x="1660105" y="1428265"/>
              <a:ext cx="101263" cy="375870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or: Curved 349"/>
            <p:cNvCxnSpPr>
              <a:stCxn id="19" idx="3"/>
            </p:cNvCxnSpPr>
            <p:nvPr/>
          </p:nvCxnSpPr>
          <p:spPr>
            <a:xfrm>
              <a:off x="1661692" y="988932"/>
              <a:ext cx="99676" cy="81520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7"/>
            <p:cNvSpPr/>
            <p:nvPr/>
          </p:nvSpPr>
          <p:spPr>
            <a:xfrm>
              <a:off x="1886964" y="1080559"/>
              <a:ext cx="9813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b="1" dirty="0" err="1">
                  <a:cs typeface="+mn-ea"/>
                  <a:sym typeface="+mn-lt"/>
                </a:rPr>
                <a:t>WhaleTunnel</a:t>
              </a:r>
              <a:br>
                <a:rPr lang="en-US" altLang="zh-CN" sz="1000" b="1" dirty="0">
                  <a:cs typeface="+mn-ea"/>
                  <a:sym typeface="+mn-lt"/>
                </a:rPr>
              </a:br>
              <a:r>
                <a:rPr lang="en-US" altLang="zh-CN" sz="1000" b="1" dirty="0">
                  <a:cs typeface="+mn-ea"/>
                  <a:sym typeface="+mn-lt"/>
                </a:rPr>
                <a:t>Connector</a:t>
              </a:r>
              <a:endParaRPr lang="en-US" sz="1000" b="1" dirty="0">
                <a:cs typeface="+mn-ea"/>
                <a:sym typeface="+mn-lt"/>
              </a:endParaRPr>
            </a:p>
          </p:txBody>
        </p:sp>
        <p:grpSp>
          <p:nvGrpSpPr>
            <p:cNvPr id="35" name="Group 7"/>
            <p:cNvGrpSpPr/>
            <p:nvPr/>
          </p:nvGrpSpPr>
          <p:grpSpPr>
            <a:xfrm>
              <a:off x="502837" y="3091448"/>
              <a:ext cx="1060179" cy="2171619"/>
              <a:chOff x="451266" y="3555837"/>
              <a:chExt cx="1060729" cy="2172751"/>
            </a:xfrm>
          </p:grpSpPr>
          <p:pic>
            <p:nvPicPr>
              <p:cNvPr id="313" name="Picture 7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2854" y="3555837"/>
                <a:ext cx="1044900" cy="418167"/>
              </a:xfrm>
              <a:prstGeom prst="rect">
                <a:avLst/>
              </a:prstGeom>
            </p:spPr>
          </p:pic>
          <p:pic>
            <p:nvPicPr>
              <p:cNvPr id="314" name="Picture 7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1266" y="3995399"/>
                <a:ext cx="1044900" cy="418167"/>
              </a:xfrm>
              <a:prstGeom prst="rect">
                <a:avLst/>
              </a:prstGeom>
            </p:spPr>
          </p:pic>
          <p:pic>
            <p:nvPicPr>
              <p:cNvPr id="315" name="Picture 7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095" y="4434961"/>
                <a:ext cx="1044900" cy="418167"/>
              </a:xfrm>
              <a:prstGeom prst="rect">
                <a:avLst/>
              </a:prstGeom>
            </p:spPr>
          </p:pic>
          <p:pic>
            <p:nvPicPr>
              <p:cNvPr id="316" name="Picture 7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1266" y="4871699"/>
                <a:ext cx="1044900" cy="418167"/>
              </a:xfrm>
              <a:prstGeom prst="rect">
                <a:avLst/>
              </a:prstGeom>
            </p:spPr>
          </p:pic>
          <p:pic>
            <p:nvPicPr>
              <p:cNvPr id="317" name="Picture 7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1266" y="5310421"/>
                <a:ext cx="1044900" cy="418167"/>
              </a:xfrm>
              <a:prstGeom prst="rect">
                <a:avLst/>
              </a:prstGeom>
            </p:spPr>
          </p:pic>
          <p:sp>
            <p:nvSpPr>
              <p:cNvPr id="318" name="Rectangle 190"/>
              <p:cNvSpPr/>
              <p:nvPr/>
            </p:nvSpPr>
            <p:spPr>
              <a:xfrm>
                <a:off x="897285" y="4465849"/>
                <a:ext cx="531191" cy="3695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900" dirty="0">
                    <a:cs typeface="+mn-ea"/>
                    <a:sym typeface="+mn-lt"/>
                  </a:rPr>
                  <a:t>传统</a:t>
                </a:r>
                <a:br>
                  <a:rPr lang="en-US" altLang="zh-CN" sz="900" dirty="0">
                    <a:cs typeface="+mn-ea"/>
                    <a:sym typeface="+mn-lt"/>
                  </a:rPr>
                </a:br>
                <a:r>
                  <a:rPr lang="zh-CN" altLang="en-US" sz="900" dirty="0">
                    <a:cs typeface="+mn-ea"/>
                    <a:sym typeface="+mn-lt"/>
                  </a:rPr>
                  <a:t>数据库</a:t>
                </a:r>
                <a:endParaRPr lang="en-US" sz="900" dirty="0">
                  <a:cs typeface="+mn-ea"/>
                  <a:sym typeface="+mn-lt"/>
                </a:endParaRPr>
              </a:p>
            </p:txBody>
          </p:sp>
          <p:sp>
            <p:nvSpPr>
              <p:cNvPr id="319" name="Rectangle 191"/>
              <p:cNvSpPr/>
              <p:nvPr/>
            </p:nvSpPr>
            <p:spPr>
              <a:xfrm>
                <a:off x="925703" y="4009588"/>
                <a:ext cx="415714" cy="3695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900" dirty="0">
                    <a:cs typeface="+mn-ea"/>
                    <a:sym typeface="+mn-lt"/>
                  </a:rPr>
                  <a:t>消息</a:t>
                </a:r>
                <a:br>
                  <a:rPr lang="en-US" altLang="zh-CN" sz="900" dirty="0">
                    <a:cs typeface="+mn-ea"/>
                    <a:sym typeface="+mn-lt"/>
                  </a:rPr>
                </a:br>
                <a:r>
                  <a:rPr lang="zh-CN" altLang="en-US" sz="900" dirty="0">
                    <a:cs typeface="+mn-ea"/>
                    <a:sym typeface="+mn-lt"/>
                  </a:rPr>
                  <a:t>队列</a:t>
                </a:r>
                <a:endParaRPr lang="en-US" sz="900" dirty="0">
                  <a:cs typeface="+mn-ea"/>
                  <a:sym typeface="+mn-lt"/>
                </a:endParaRPr>
              </a:p>
            </p:txBody>
          </p:sp>
          <p:sp>
            <p:nvSpPr>
              <p:cNvPr id="320" name="Rectangle 192"/>
              <p:cNvSpPr/>
              <p:nvPr/>
            </p:nvSpPr>
            <p:spPr>
              <a:xfrm>
                <a:off x="626644" y="3724193"/>
                <a:ext cx="646667" cy="2309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900" dirty="0">
                    <a:cs typeface="+mn-ea"/>
                    <a:sym typeface="+mn-lt"/>
                  </a:rPr>
                  <a:t>文件数据</a:t>
                </a:r>
                <a:endParaRPr lang="en-US" sz="900" dirty="0">
                  <a:cs typeface="+mn-ea"/>
                  <a:sym typeface="+mn-lt"/>
                </a:endParaRPr>
              </a:p>
            </p:txBody>
          </p:sp>
          <p:sp>
            <p:nvSpPr>
              <p:cNvPr id="321" name="Rectangle 193"/>
              <p:cNvSpPr/>
              <p:nvPr/>
            </p:nvSpPr>
            <p:spPr>
              <a:xfrm>
                <a:off x="802040" y="4904571"/>
                <a:ext cx="646667" cy="2309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900" dirty="0">
                    <a:cs typeface="+mn-ea"/>
                    <a:sym typeface="+mn-lt"/>
                  </a:rPr>
                  <a:t>云数据库</a:t>
                </a:r>
                <a:endParaRPr lang="en-US" sz="900" dirty="0">
                  <a:cs typeface="+mn-ea"/>
                  <a:sym typeface="+mn-lt"/>
                </a:endParaRPr>
              </a:p>
            </p:txBody>
          </p:sp>
          <p:sp>
            <p:nvSpPr>
              <p:cNvPr id="322" name="Rectangle 194"/>
              <p:cNvSpPr/>
              <p:nvPr/>
            </p:nvSpPr>
            <p:spPr>
              <a:xfrm>
                <a:off x="760448" y="5316229"/>
                <a:ext cx="715631" cy="3695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dirty="0">
                    <a:cs typeface="+mn-ea"/>
                    <a:sym typeface="+mn-lt"/>
                  </a:rPr>
                  <a:t>Big Data /</a:t>
                </a:r>
                <a:endParaRPr lang="en-US" sz="900" dirty="0">
                  <a:cs typeface="+mn-ea"/>
                  <a:sym typeface="+mn-lt"/>
                </a:endParaRPr>
              </a:p>
              <a:p>
                <a:pPr algn="ctr"/>
                <a:r>
                  <a:rPr lang="en-US" sz="900" dirty="0">
                    <a:cs typeface="+mn-ea"/>
                    <a:sym typeface="+mn-lt"/>
                  </a:rPr>
                  <a:t>NoSQL </a:t>
                </a:r>
                <a:r>
                  <a:rPr lang="en-US" sz="900" dirty="0" err="1">
                    <a:cs typeface="+mn-ea"/>
                    <a:sym typeface="+mn-lt"/>
                  </a:rPr>
                  <a:t>etc</a:t>
                </a:r>
                <a:endParaRPr lang="en-US" sz="900" dirty="0">
                  <a:cs typeface="+mn-ea"/>
                  <a:sym typeface="+mn-lt"/>
                </a:endParaRPr>
              </a:p>
            </p:txBody>
          </p:sp>
        </p:grpSp>
        <p:pic>
          <p:nvPicPr>
            <p:cNvPr id="36" name="Picture 205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11620" y="2968192"/>
              <a:ext cx="2204752" cy="2102604"/>
            </a:xfrm>
            <a:prstGeom prst="rect">
              <a:avLst/>
            </a:prstGeom>
          </p:spPr>
        </p:pic>
        <p:sp>
          <p:nvSpPr>
            <p:cNvPr id="37" name="Rectangle 94"/>
            <p:cNvSpPr/>
            <p:nvPr/>
          </p:nvSpPr>
          <p:spPr>
            <a:xfrm>
              <a:off x="6608113" y="3073349"/>
              <a:ext cx="132382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 err="1">
                  <a:cs typeface="+mn-ea"/>
                  <a:sym typeface="+mn-lt"/>
                </a:rPr>
                <a:t>WhaleScheduler</a:t>
              </a:r>
              <a:endParaRPr lang="en-US" sz="1200" b="1" dirty="0">
                <a:cs typeface="+mn-ea"/>
                <a:sym typeface="+mn-lt"/>
              </a:endParaRPr>
            </a:p>
          </p:txBody>
        </p:sp>
        <p:pic>
          <p:nvPicPr>
            <p:cNvPr id="38" name="Picture 13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12334" y="3781642"/>
              <a:ext cx="954103" cy="321499"/>
            </a:xfrm>
            <a:prstGeom prst="rect">
              <a:avLst/>
            </a:prstGeom>
          </p:spPr>
        </p:pic>
        <p:pic>
          <p:nvPicPr>
            <p:cNvPr id="39" name="Picture 20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398497" y="4147034"/>
              <a:ext cx="954103" cy="321499"/>
            </a:xfrm>
            <a:prstGeom prst="rect">
              <a:avLst/>
            </a:prstGeom>
          </p:spPr>
        </p:pic>
        <p:pic>
          <p:nvPicPr>
            <p:cNvPr id="40" name="Picture 20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13443" y="4545150"/>
              <a:ext cx="954103" cy="321499"/>
            </a:xfrm>
            <a:prstGeom prst="rect">
              <a:avLst/>
            </a:prstGeom>
          </p:spPr>
        </p:pic>
        <p:pic>
          <p:nvPicPr>
            <p:cNvPr id="41" name="Picture 205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803260" y="3207693"/>
              <a:ext cx="1424709" cy="1401737"/>
            </a:xfrm>
            <a:prstGeom prst="rect">
              <a:avLst/>
            </a:prstGeom>
          </p:spPr>
        </p:pic>
        <p:pic>
          <p:nvPicPr>
            <p:cNvPr id="42" name="Picture 206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421714" y="2905484"/>
              <a:ext cx="1540749" cy="2006155"/>
            </a:xfrm>
            <a:prstGeom prst="rect">
              <a:avLst/>
            </a:prstGeom>
          </p:spPr>
        </p:pic>
        <p:sp>
          <p:nvSpPr>
            <p:cNvPr id="43" name="Rectangle 136"/>
            <p:cNvSpPr/>
            <p:nvPr/>
          </p:nvSpPr>
          <p:spPr>
            <a:xfrm>
              <a:off x="8795311" y="3227346"/>
              <a:ext cx="117673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b="1" dirty="0" err="1">
                  <a:cs typeface="+mn-ea"/>
                  <a:sym typeface="+mn-lt"/>
                </a:rPr>
                <a:t>Whale</a:t>
              </a:r>
              <a:r>
                <a:rPr lang="en-US" sz="1200" b="1" dirty="0" err="1">
                  <a:cs typeface="+mn-ea"/>
                  <a:sym typeface="+mn-lt"/>
                </a:rPr>
                <a:t>Tunnel</a:t>
              </a:r>
              <a:r>
                <a:rPr lang="en-US" sz="1200" b="1" dirty="0">
                  <a:cs typeface="+mn-ea"/>
                  <a:sym typeface="+mn-lt"/>
                </a:rPr>
                <a:t> </a:t>
              </a:r>
              <a:br>
                <a:rPr lang="en-US" sz="1200" b="1" dirty="0">
                  <a:cs typeface="+mn-ea"/>
                  <a:sym typeface="+mn-lt"/>
                </a:rPr>
              </a:br>
              <a:r>
                <a:rPr lang="en-US" altLang="zh-CN" sz="1200" b="1" dirty="0">
                  <a:cs typeface="+mn-ea"/>
                  <a:sym typeface="+mn-lt"/>
                </a:rPr>
                <a:t>Connector</a:t>
              </a:r>
              <a:endParaRPr lang="en-US" sz="1200" b="1" dirty="0">
                <a:cs typeface="+mn-ea"/>
                <a:sym typeface="+mn-lt"/>
              </a:endParaRPr>
            </a:p>
          </p:txBody>
        </p:sp>
        <p:pic>
          <p:nvPicPr>
            <p:cNvPr id="44" name="Picture 12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840111" y="4717770"/>
              <a:ext cx="816066" cy="652917"/>
            </a:xfrm>
            <a:prstGeom prst="rect">
              <a:avLst/>
            </a:prstGeom>
          </p:spPr>
        </p:pic>
        <p:pic>
          <p:nvPicPr>
            <p:cNvPr id="45" name="Picture 12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795847" y="3221021"/>
              <a:ext cx="860636" cy="137769"/>
            </a:xfrm>
            <a:prstGeom prst="rect">
              <a:avLst/>
            </a:prstGeom>
          </p:spPr>
        </p:pic>
        <p:pic>
          <p:nvPicPr>
            <p:cNvPr id="46" name="Picture 133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275040" y="1128856"/>
              <a:ext cx="1179207" cy="546736"/>
            </a:xfrm>
            <a:prstGeom prst="rect">
              <a:avLst/>
            </a:prstGeom>
          </p:spPr>
        </p:pic>
        <p:pic>
          <p:nvPicPr>
            <p:cNvPr id="47" name="Picture 134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391199" y="1764503"/>
              <a:ext cx="1044357" cy="417949"/>
            </a:xfrm>
            <a:prstGeom prst="rect">
              <a:avLst/>
            </a:prstGeom>
          </p:spPr>
        </p:pic>
        <p:pic>
          <p:nvPicPr>
            <p:cNvPr id="48" name="Picture 13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409890" y="2296070"/>
              <a:ext cx="1044357" cy="417949"/>
            </a:xfrm>
            <a:prstGeom prst="rect">
              <a:avLst/>
            </a:prstGeom>
          </p:spPr>
        </p:pic>
        <p:sp>
          <p:nvSpPr>
            <p:cNvPr id="49" name="Rectangle 186"/>
            <p:cNvSpPr/>
            <p:nvPr/>
          </p:nvSpPr>
          <p:spPr>
            <a:xfrm>
              <a:off x="10876317" y="1765015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900" dirty="0">
                  <a:cs typeface="+mn-ea"/>
                  <a:sym typeface="+mn-lt"/>
                </a:rPr>
                <a:t>软件</a:t>
              </a:r>
              <a:br>
                <a:rPr lang="en-US" altLang="zh-CN" sz="900" dirty="0">
                  <a:cs typeface="+mn-ea"/>
                  <a:sym typeface="+mn-lt"/>
                </a:rPr>
              </a:br>
              <a:r>
                <a:rPr lang="zh-CN" altLang="en-US" sz="900" dirty="0">
                  <a:cs typeface="+mn-ea"/>
                  <a:sym typeface="+mn-lt"/>
                </a:rPr>
                <a:t>系统</a:t>
              </a:r>
              <a:endParaRPr lang="en-US" altLang="zh-CN" sz="900" dirty="0">
                <a:cs typeface="+mn-ea"/>
                <a:sym typeface="+mn-lt"/>
              </a:endParaRPr>
            </a:p>
          </p:txBody>
        </p:sp>
        <p:sp>
          <p:nvSpPr>
            <p:cNvPr id="51" name="Rectangle 198"/>
            <p:cNvSpPr/>
            <p:nvPr/>
          </p:nvSpPr>
          <p:spPr>
            <a:xfrm>
              <a:off x="10623249" y="1289506"/>
              <a:ext cx="88344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50" dirty="0">
                  <a:cs typeface="+mn-ea"/>
                  <a:sym typeface="+mn-lt"/>
                </a:rPr>
                <a:t>SaaS</a:t>
              </a:r>
              <a:br>
                <a:rPr lang="en-US" altLang="zh-CN" sz="1050" dirty="0">
                  <a:cs typeface="+mn-ea"/>
                  <a:sym typeface="+mn-lt"/>
                </a:rPr>
              </a:br>
              <a:endParaRPr lang="en-US" sz="1050" dirty="0">
                <a:cs typeface="+mn-ea"/>
                <a:sym typeface="+mn-lt"/>
              </a:endParaRPr>
            </a:p>
          </p:txBody>
        </p:sp>
        <p:pic>
          <p:nvPicPr>
            <p:cNvPr id="93" name="Picture 24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078421" y="3456822"/>
              <a:ext cx="605197" cy="220148"/>
            </a:xfrm>
            <a:prstGeom prst="rect">
              <a:avLst/>
            </a:prstGeom>
          </p:spPr>
        </p:pic>
        <p:pic>
          <p:nvPicPr>
            <p:cNvPr id="94" name="Picture 249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079472" y="4262317"/>
              <a:ext cx="741364" cy="199329"/>
            </a:xfrm>
            <a:prstGeom prst="rect">
              <a:avLst/>
            </a:prstGeom>
          </p:spPr>
        </p:pic>
        <p:pic>
          <p:nvPicPr>
            <p:cNvPr id="95" name="Picture 250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068450" y="4441901"/>
              <a:ext cx="202547" cy="399348"/>
            </a:xfrm>
            <a:prstGeom prst="rect">
              <a:avLst/>
            </a:prstGeom>
          </p:spPr>
        </p:pic>
        <p:pic>
          <p:nvPicPr>
            <p:cNvPr id="96" name="Picture 252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977198" y="2796984"/>
              <a:ext cx="238526" cy="456529"/>
            </a:xfrm>
            <a:prstGeom prst="rect">
              <a:avLst/>
            </a:prstGeom>
          </p:spPr>
        </p:pic>
        <p:cxnSp>
          <p:nvCxnSpPr>
            <p:cNvPr id="97" name="Connector: Curved 175"/>
            <p:cNvCxnSpPr>
              <a:stCxn id="41" idx="0"/>
              <a:endCxn id="46" idx="1"/>
            </p:cNvCxnSpPr>
            <p:nvPr/>
          </p:nvCxnSpPr>
          <p:spPr>
            <a:xfrm rot="5400000" flipH="1" flipV="1">
              <a:off x="8992593" y="1925247"/>
              <a:ext cx="1805469" cy="759425"/>
            </a:xfrm>
            <a:prstGeom prst="curvedConnector2">
              <a:avLst/>
            </a:prstGeom>
            <a:ln w="1905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or: Curved 270"/>
            <p:cNvCxnSpPr>
              <a:stCxn id="41" idx="0"/>
              <a:endCxn id="48" idx="1"/>
            </p:cNvCxnSpPr>
            <p:nvPr/>
          </p:nvCxnSpPr>
          <p:spPr>
            <a:xfrm rot="5400000" flipH="1" flipV="1">
              <a:off x="9611428" y="2409232"/>
              <a:ext cx="702648" cy="894276"/>
            </a:xfrm>
            <a:prstGeom prst="curvedConnector2">
              <a:avLst/>
            </a:prstGeom>
            <a:ln w="1905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or: Curved 273"/>
            <p:cNvCxnSpPr>
              <a:stCxn id="41" idx="0"/>
              <a:endCxn id="47" idx="1"/>
            </p:cNvCxnSpPr>
            <p:nvPr/>
          </p:nvCxnSpPr>
          <p:spPr>
            <a:xfrm rot="5400000" flipH="1" flipV="1">
              <a:off x="9336299" y="2152793"/>
              <a:ext cx="1234215" cy="875585"/>
            </a:xfrm>
            <a:prstGeom prst="curvedConnector2">
              <a:avLst/>
            </a:prstGeom>
            <a:ln w="1905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44"/>
            <p:cNvSpPr/>
            <p:nvPr/>
          </p:nvSpPr>
          <p:spPr>
            <a:xfrm>
              <a:off x="1026874" y="1220621"/>
              <a:ext cx="53091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900" dirty="0">
                  <a:cs typeface="+mn-ea"/>
                  <a:sym typeface="+mn-lt"/>
                </a:rPr>
                <a:t>数据库</a:t>
              </a:r>
              <a:endParaRPr lang="en-US" sz="900" dirty="0">
                <a:cs typeface="+mn-ea"/>
                <a:sym typeface="+mn-lt"/>
              </a:endParaRPr>
            </a:p>
          </p:txBody>
        </p:sp>
        <p:pic>
          <p:nvPicPr>
            <p:cNvPr id="101" name="Picture 2065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656833" y="5681796"/>
              <a:ext cx="3219243" cy="945208"/>
            </a:xfrm>
            <a:prstGeom prst="rect">
              <a:avLst/>
            </a:prstGeom>
          </p:spPr>
        </p:pic>
        <p:pic>
          <p:nvPicPr>
            <p:cNvPr id="102" name="Picture 207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01549" y="831449"/>
              <a:ext cx="283653" cy="282920"/>
            </a:xfrm>
            <a:prstGeom prst="rect">
              <a:avLst/>
            </a:prstGeom>
          </p:spPr>
        </p:pic>
        <p:pic>
          <p:nvPicPr>
            <p:cNvPr id="103" name="Picture 2074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59535" y="1683673"/>
              <a:ext cx="406140" cy="405089"/>
            </a:xfrm>
            <a:prstGeom prst="rect">
              <a:avLst/>
            </a:prstGeom>
          </p:spPr>
        </p:pic>
        <p:pic>
          <p:nvPicPr>
            <p:cNvPr id="104" name="Picture 100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7047890" y="1123607"/>
              <a:ext cx="219187" cy="327929"/>
            </a:xfrm>
            <a:prstGeom prst="rect">
              <a:avLst/>
            </a:prstGeom>
          </p:spPr>
        </p:pic>
        <p:pic>
          <p:nvPicPr>
            <p:cNvPr id="105" name="Picture 66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8126612" y="2294833"/>
              <a:ext cx="348119" cy="347220"/>
            </a:xfrm>
            <a:prstGeom prst="rect">
              <a:avLst/>
            </a:prstGeom>
          </p:spPr>
        </p:pic>
        <p:pic>
          <p:nvPicPr>
            <p:cNvPr id="106" name="Picture 67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8126612" y="1703999"/>
              <a:ext cx="348119" cy="347220"/>
            </a:xfrm>
            <a:prstGeom prst="rect">
              <a:avLst/>
            </a:prstGeom>
          </p:spPr>
        </p:pic>
        <p:pic>
          <p:nvPicPr>
            <p:cNvPr id="107" name="Picture 78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605688" y="3113350"/>
              <a:ext cx="870297" cy="180040"/>
            </a:xfrm>
            <a:prstGeom prst="rect">
              <a:avLst/>
            </a:prstGeom>
          </p:spPr>
        </p:pic>
        <p:pic>
          <p:nvPicPr>
            <p:cNvPr id="108" name="Picture 88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564258" y="3617586"/>
              <a:ext cx="348119" cy="244339"/>
            </a:xfrm>
            <a:prstGeom prst="rect">
              <a:avLst/>
            </a:prstGeom>
          </p:spPr>
        </p:pic>
        <p:pic>
          <p:nvPicPr>
            <p:cNvPr id="109" name="Picture 91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582512" y="4918116"/>
              <a:ext cx="290099" cy="289351"/>
            </a:xfrm>
            <a:prstGeom prst="rect">
              <a:avLst/>
            </a:prstGeom>
          </p:spPr>
        </p:pic>
        <p:grpSp>
          <p:nvGrpSpPr>
            <p:cNvPr id="110" name="Group 79"/>
            <p:cNvGrpSpPr/>
            <p:nvPr/>
          </p:nvGrpSpPr>
          <p:grpSpPr>
            <a:xfrm>
              <a:off x="6244864" y="4975466"/>
              <a:ext cx="1309281" cy="507969"/>
              <a:chOff x="6344315" y="4839193"/>
              <a:chExt cx="2193000" cy="508233"/>
            </a:xfrm>
          </p:grpSpPr>
          <p:pic>
            <p:nvPicPr>
              <p:cNvPr id="311" name="Picture 76"/>
              <p:cNvPicPr>
                <a:picLocks noChangeAspect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344315" y="4839193"/>
                <a:ext cx="2193000" cy="508233"/>
              </a:xfrm>
              <a:prstGeom prst="rect">
                <a:avLst/>
              </a:prstGeom>
            </p:spPr>
          </p:pic>
          <p:sp>
            <p:nvSpPr>
              <p:cNvPr id="312" name="Rectangle 116"/>
              <p:cNvSpPr/>
              <p:nvPr/>
            </p:nvSpPr>
            <p:spPr>
              <a:xfrm>
                <a:off x="6969435" y="4922502"/>
                <a:ext cx="1453108" cy="2771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200" dirty="0">
                    <a:cs typeface="+mn-ea"/>
                    <a:sym typeface="+mn-lt"/>
                  </a:rPr>
                  <a:t>IDE</a:t>
                </a:r>
                <a:r>
                  <a:rPr lang="zh-CN" altLang="en-US" sz="1200" dirty="0">
                    <a:cs typeface="+mn-ea"/>
                    <a:sym typeface="+mn-lt"/>
                  </a:rPr>
                  <a:t>编辑台</a:t>
                </a:r>
                <a:endParaRPr lang="en-US" sz="1200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111" name="Group 81"/>
            <p:cNvGrpSpPr/>
            <p:nvPr/>
          </p:nvGrpSpPr>
          <p:grpSpPr>
            <a:xfrm>
              <a:off x="1661692" y="5100885"/>
              <a:ext cx="4512651" cy="507969"/>
              <a:chOff x="1722890" y="5279730"/>
              <a:chExt cx="4515001" cy="508233"/>
            </a:xfrm>
          </p:grpSpPr>
          <p:pic>
            <p:nvPicPr>
              <p:cNvPr id="309" name="Picture 77"/>
              <p:cNvPicPr>
                <a:picLocks noChangeAspect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722890" y="5279730"/>
                <a:ext cx="4515001" cy="508233"/>
              </a:xfrm>
              <a:prstGeom prst="rect">
                <a:avLst/>
              </a:prstGeom>
            </p:spPr>
          </p:pic>
          <p:sp>
            <p:nvSpPr>
              <p:cNvPr id="310" name="Rectangle 152"/>
              <p:cNvSpPr/>
              <p:nvPr/>
            </p:nvSpPr>
            <p:spPr>
              <a:xfrm>
                <a:off x="3344849" y="5371023"/>
                <a:ext cx="800636" cy="2771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200" dirty="0">
                    <a:cs typeface="+mn-ea"/>
                    <a:sym typeface="+mn-lt"/>
                  </a:rPr>
                  <a:t>批量数据</a:t>
                </a:r>
                <a:endParaRPr lang="en-US" sz="1200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112" name="Group 68"/>
            <p:cNvGrpSpPr/>
            <p:nvPr/>
          </p:nvGrpSpPr>
          <p:grpSpPr>
            <a:xfrm>
              <a:off x="1820459" y="606433"/>
              <a:ext cx="7600595" cy="507969"/>
              <a:chOff x="1914612" y="437929"/>
              <a:chExt cx="4128000" cy="508233"/>
            </a:xfrm>
          </p:grpSpPr>
          <p:pic>
            <p:nvPicPr>
              <p:cNvPr id="307" name="Picture 6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14612" y="437929"/>
                <a:ext cx="4128000" cy="508233"/>
              </a:xfrm>
              <a:prstGeom prst="rect">
                <a:avLst/>
              </a:prstGeom>
            </p:spPr>
          </p:pic>
          <p:sp>
            <p:nvSpPr>
              <p:cNvPr id="308" name="Rectangle 153"/>
              <p:cNvSpPr/>
              <p:nvPr/>
            </p:nvSpPr>
            <p:spPr>
              <a:xfrm>
                <a:off x="3431315" y="527411"/>
                <a:ext cx="518190" cy="2771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200" dirty="0">
                    <a:cs typeface="+mn-ea"/>
                    <a:sym typeface="+mn-lt"/>
                  </a:rPr>
                  <a:t>实时数据流</a:t>
                </a:r>
                <a:endParaRPr lang="en-US" sz="1200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113" name="Group 47"/>
            <p:cNvGrpSpPr/>
            <p:nvPr/>
          </p:nvGrpSpPr>
          <p:grpSpPr>
            <a:xfrm>
              <a:off x="9675160" y="664858"/>
              <a:ext cx="2287300" cy="507969"/>
              <a:chOff x="9081856" y="526339"/>
              <a:chExt cx="2958270" cy="508233"/>
            </a:xfrm>
          </p:grpSpPr>
          <p:pic>
            <p:nvPicPr>
              <p:cNvPr id="305" name="Picture 70"/>
              <p:cNvPicPr>
                <a:picLocks noChangeAspect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081856" y="526339"/>
                <a:ext cx="2958270" cy="508233"/>
              </a:xfrm>
              <a:prstGeom prst="rect">
                <a:avLst/>
              </a:prstGeom>
            </p:spPr>
          </p:pic>
          <p:sp>
            <p:nvSpPr>
              <p:cNvPr id="306" name="Rectangle 154"/>
              <p:cNvSpPr/>
              <p:nvPr/>
            </p:nvSpPr>
            <p:spPr>
              <a:xfrm>
                <a:off x="10060548" y="611470"/>
                <a:ext cx="987277" cy="2771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200" dirty="0">
                    <a:cs typeface="+mn-ea"/>
                    <a:sym typeface="+mn-lt"/>
                  </a:rPr>
                  <a:t>反向</a:t>
                </a:r>
                <a:r>
                  <a:rPr lang="en-US" altLang="zh-CN" sz="1200" dirty="0">
                    <a:cs typeface="+mn-ea"/>
                    <a:sym typeface="+mn-lt"/>
                  </a:rPr>
                  <a:t> ETL</a:t>
                </a:r>
                <a:endParaRPr lang="en-US" sz="1200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114" name="Group 5"/>
            <p:cNvGrpSpPr/>
            <p:nvPr/>
          </p:nvGrpSpPr>
          <p:grpSpPr>
            <a:xfrm>
              <a:off x="3856866" y="5746702"/>
              <a:ext cx="2123833" cy="425273"/>
              <a:chOff x="4769364" y="5847958"/>
              <a:chExt cx="2124940" cy="425495"/>
            </a:xfrm>
          </p:grpSpPr>
          <p:pic>
            <p:nvPicPr>
              <p:cNvPr id="303" name="Picture 118"/>
              <p:cNvPicPr>
                <a:picLocks noChangeAspect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769364" y="5847958"/>
                <a:ext cx="961050" cy="418167"/>
              </a:xfrm>
              <a:prstGeom prst="rect">
                <a:avLst/>
              </a:prstGeom>
            </p:spPr>
          </p:pic>
          <p:pic>
            <p:nvPicPr>
              <p:cNvPr id="304" name="Picture 119"/>
              <p:cNvPicPr>
                <a:picLocks noChangeAspect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849404" y="5855286"/>
                <a:ext cx="1044900" cy="418167"/>
              </a:xfrm>
              <a:prstGeom prst="rect">
                <a:avLst/>
              </a:prstGeom>
            </p:spPr>
          </p:pic>
        </p:grpSp>
        <p:pic>
          <p:nvPicPr>
            <p:cNvPr id="115" name="Picture 120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3906921" y="5869718"/>
              <a:ext cx="902531" cy="218619"/>
            </a:xfrm>
            <a:prstGeom prst="rect">
              <a:avLst/>
            </a:prstGeom>
          </p:spPr>
        </p:pic>
        <p:pic>
          <p:nvPicPr>
            <p:cNvPr id="116" name="Picture 121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4962304" y="5860120"/>
              <a:ext cx="934763" cy="205760"/>
            </a:xfrm>
            <a:prstGeom prst="rect">
              <a:avLst/>
            </a:prstGeom>
          </p:spPr>
        </p:pic>
        <p:grpSp>
          <p:nvGrpSpPr>
            <p:cNvPr id="117" name="Group 80"/>
            <p:cNvGrpSpPr/>
            <p:nvPr/>
          </p:nvGrpSpPr>
          <p:grpSpPr>
            <a:xfrm>
              <a:off x="3778196" y="6143178"/>
              <a:ext cx="2288559" cy="507969"/>
              <a:chOff x="4690654" y="6244639"/>
              <a:chExt cx="2289750" cy="508233"/>
            </a:xfrm>
          </p:grpSpPr>
          <p:pic>
            <p:nvPicPr>
              <p:cNvPr id="301" name="Picture 117"/>
              <p:cNvPicPr>
                <a:picLocks noChangeAspect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90654" y="6244639"/>
                <a:ext cx="2289750" cy="508233"/>
              </a:xfrm>
              <a:prstGeom prst="rect">
                <a:avLst/>
              </a:prstGeom>
            </p:spPr>
          </p:pic>
          <p:sp>
            <p:nvSpPr>
              <p:cNvPr id="302" name="Rectangle 161"/>
              <p:cNvSpPr/>
              <p:nvPr/>
            </p:nvSpPr>
            <p:spPr>
              <a:xfrm>
                <a:off x="5241246" y="6337694"/>
                <a:ext cx="1254522" cy="2771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200" dirty="0">
                    <a:cs typeface="+mn-ea"/>
                    <a:sym typeface="+mn-lt"/>
                  </a:rPr>
                  <a:t>BI</a:t>
                </a:r>
                <a:r>
                  <a:rPr lang="zh-CN" altLang="en-US" sz="1200" dirty="0">
                    <a:cs typeface="+mn-ea"/>
                    <a:sym typeface="+mn-lt"/>
                  </a:rPr>
                  <a:t>与管理驾驶舱</a:t>
                </a:r>
                <a:endParaRPr lang="en-US" sz="1200" dirty="0">
                  <a:cs typeface="+mn-ea"/>
                  <a:sym typeface="+mn-lt"/>
                </a:endParaRPr>
              </a:p>
            </p:txBody>
          </p:sp>
        </p:grpSp>
        <p:pic>
          <p:nvPicPr>
            <p:cNvPr id="118" name="Picture 122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8977197" y="3692778"/>
              <a:ext cx="1128163" cy="694439"/>
            </a:xfrm>
            <a:prstGeom prst="rect">
              <a:avLst/>
            </a:prstGeom>
          </p:spPr>
        </p:pic>
        <p:sp>
          <p:nvSpPr>
            <p:cNvPr id="119" name="Rectangle 169"/>
            <p:cNvSpPr/>
            <p:nvPr/>
          </p:nvSpPr>
          <p:spPr>
            <a:xfrm>
              <a:off x="10713016" y="2929292"/>
              <a:ext cx="850100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50" b="1" dirty="0">
                  <a:cs typeface="+mn-ea"/>
                  <a:sym typeface="+mn-lt"/>
                </a:rPr>
                <a:t>本地数据库</a:t>
              </a:r>
              <a:endParaRPr lang="en-US" sz="1050" b="1" dirty="0">
                <a:cs typeface="+mn-ea"/>
                <a:sym typeface="+mn-lt"/>
              </a:endParaRPr>
            </a:p>
          </p:txBody>
        </p:sp>
        <p:pic>
          <p:nvPicPr>
            <p:cNvPr id="120" name="Picture 129"/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9244703" y="4987726"/>
              <a:ext cx="386799" cy="385799"/>
            </a:xfrm>
            <a:prstGeom prst="rect">
              <a:avLst/>
            </a:prstGeom>
          </p:spPr>
        </p:pic>
        <p:pic>
          <p:nvPicPr>
            <p:cNvPr id="121" name="Picture 96" descr="Image result for amazon web services logo"/>
            <p:cNvPicPr>
              <a:picLocks noChangeAspect="1" noChangeArrowheads="1"/>
            </p:cNvPicPr>
            <p:nvPr/>
          </p:nvPicPr>
          <p:blipFill rotWithShape="1">
            <a:blip r:embed="rId4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67" b="30821"/>
            <a:stretch>
              <a:fillRect/>
            </a:stretch>
          </p:blipFill>
          <p:spPr bwMode="auto">
            <a:xfrm>
              <a:off x="8955957" y="4829622"/>
              <a:ext cx="508205" cy="217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116" descr="Image result for workday logo"/>
            <p:cNvPicPr>
              <a:picLocks noChangeAspect="1" noChangeArrowheads="1"/>
            </p:cNvPicPr>
            <p:nvPr/>
          </p:nvPicPr>
          <p:blipFill rotWithShape="1">
            <a:blip r:embed="rId4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60" b="28056"/>
            <a:stretch>
              <a:fillRect/>
            </a:stretch>
          </p:blipFill>
          <p:spPr bwMode="auto">
            <a:xfrm>
              <a:off x="10328623" y="1141941"/>
              <a:ext cx="430096" cy="218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151"/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3610675" y="4003310"/>
              <a:ext cx="1152747" cy="237909"/>
            </a:xfrm>
            <a:prstGeom prst="rect">
              <a:avLst/>
            </a:prstGeom>
          </p:spPr>
        </p:pic>
        <p:pic>
          <p:nvPicPr>
            <p:cNvPr id="124" name="Picture 244"/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7700719" y="1143260"/>
              <a:ext cx="333621" cy="280599"/>
            </a:xfrm>
            <a:prstGeom prst="rect">
              <a:avLst/>
            </a:prstGeom>
          </p:spPr>
        </p:pic>
        <p:grpSp>
          <p:nvGrpSpPr>
            <p:cNvPr id="125" name="Group 38"/>
            <p:cNvGrpSpPr/>
            <p:nvPr/>
          </p:nvGrpSpPr>
          <p:grpSpPr>
            <a:xfrm>
              <a:off x="1732341" y="2904857"/>
              <a:ext cx="1985567" cy="2263455"/>
              <a:chOff x="1722890" y="3757161"/>
              <a:chExt cx="1986600" cy="1672667"/>
            </a:xfrm>
          </p:grpSpPr>
          <p:pic>
            <p:nvPicPr>
              <p:cNvPr id="285" name="Picture 2053"/>
              <p:cNvPicPr>
                <a:picLocks noChangeAspect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722890" y="3757161"/>
                <a:ext cx="1986600" cy="1672667"/>
              </a:xfrm>
              <a:prstGeom prst="rect">
                <a:avLst/>
              </a:prstGeom>
            </p:spPr>
          </p:pic>
          <p:grpSp>
            <p:nvGrpSpPr>
              <p:cNvPr id="286" name="Group 16"/>
              <p:cNvGrpSpPr/>
              <p:nvPr/>
            </p:nvGrpSpPr>
            <p:grpSpPr>
              <a:xfrm>
                <a:off x="1836175" y="3768786"/>
                <a:ext cx="1755248" cy="1502090"/>
                <a:chOff x="1836175" y="3768786"/>
                <a:chExt cx="1755248" cy="1502090"/>
              </a:xfrm>
            </p:grpSpPr>
            <p:sp>
              <p:nvSpPr>
                <p:cNvPr id="287" name="Rectangle 93"/>
                <p:cNvSpPr/>
                <p:nvPr/>
              </p:nvSpPr>
              <p:spPr>
                <a:xfrm>
                  <a:off x="1889807" y="3768786"/>
                  <a:ext cx="1134042" cy="2046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200" b="1" dirty="0" err="1">
                      <a:cs typeface="+mn-ea"/>
                      <a:sym typeface="+mn-lt"/>
                    </a:rPr>
                    <a:t>WhaleTunnel</a:t>
                  </a:r>
                  <a:endParaRPr lang="en-US" sz="1200" b="1" dirty="0">
                    <a:cs typeface="+mn-ea"/>
                    <a:sym typeface="+mn-lt"/>
                  </a:endParaRPr>
                </a:p>
              </p:txBody>
            </p:sp>
            <p:pic>
              <p:nvPicPr>
                <p:cNvPr id="288" name="Picture 140"/>
                <p:cNvPicPr>
                  <a:picLocks noChangeAspect="1"/>
                </p:cNvPicPr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877303" y="4248106"/>
                  <a:ext cx="954600" cy="244467"/>
                </a:xfrm>
                <a:prstGeom prst="rect">
                  <a:avLst/>
                </a:prstGeom>
              </p:spPr>
            </p:pic>
            <p:pic>
              <p:nvPicPr>
                <p:cNvPr id="289" name="Picture 141"/>
                <p:cNvPicPr>
                  <a:picLocks noChangeAspect="1"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888605" y="4507612"/>
                  <a:ext cx="954600" cy="244467"/>
                </a:xfrm>
                <a:prstGeom prst="rect">
                  <a:avLst/>
                </a:prstGeom>
              </p:spPr>
            </p:pic>
            <p:pic>
              <p:nvPicPr>
                <p:cNvPr id="290" name="Picture 142"/>
                <p:cNvPicPr>
                  <a:picLocks noChangeAspect="1"/>
                </p:cNvPicPr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889807" y="4749123"/>
                  <a:ext cx="954600" cy="244467"/>
                </a:xfrm>
                <a:prstGeom prst="rect">
                  <a:avLst/>
                </a:prstGeom>
              </p:spPr>
            </p:pic>
            <p:pic>
              <p:nvPicPr>
                <p:cNvPr id="291" name="Picture 143"/>
                <p:cNvPicPr>
                  <a:picLocks noChangeAspect="1"/>
                </p:cNvPicPr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888605" y="5015466"/>
                  <a:ext cx="954600" cy="244467"/>
                </a:xfrm>
                <a:prstGeom prst="rect">
                  <a:avLst/>
                </a:prstGeom>
              </p:spPr>
            </p:pic>
            <p:pic>
              <p:nvPicPr>
                <p:cNvPr id="292" name="Picture 144"/>
                <p:cNvPicPr>
                  <a:picLocks noChangeAspect="1"/>
                </p:cNvPicPr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875473" y="4013159"/>
                  <a:ext cx="715950" cy="1257717"/>
                </a:xfrm>
                <a:prstGeom prst="rect">
                  <a:avLst/>
                </a:prstGeom>
              </p:spPr>
            </p:pic>
            <p:sp>
              <p:nvSpPr>
                <p:cNvPr id="293" name="Rectangle 211"/>
                <p:cNvSpPr/>
                <p:nvPr/>
              </p:nvSpPr>
              <p:spPr>
                <a:xfrm rot="16200000">
                  <a:off x="2767418" y="4601921"/>
                  <a:ext cx="419586" cy="2309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900" dirty="0">
                      <a:cs typeface="+mn-ea"/>
                      <a:sym typeface="+mn-lt"/>
                    </a:rPr>
                    <a:t>Engines</a:t>
                  </a:r>
                  <a:endParaRPr lang="en-US" sz="9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94" name="Rectangle 212"/>
                <p:cNvSpPr/>
                <p:nvPr/>
              </p:nvSpPr>
              <p:spPr>
                <a:xfrm>
                  <a:off x="1847349" y="4262793"/>
                  <a:ext cx="697990" cy="1819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1000" dirty="0">
                      <a:cs typeface="+mn-ea"/>
                      <a:sym typeface="+mn-lt"/>
                    </a:rPr>
                    <a:t>数据抽取</a:t>
                  </a:r>
                  <a:endParaRPr lang="en-US" sz="10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95" name="Rectangle 213"/>
                <p:cNvSpPr/>
                <p:nvPr/>
              </p:nvSpPr>
              <p:spPr>
                <a:xfrm>
                  <a:off x="1842884" y="4536614"/>
                  <a:ext cx="826297" cy="1819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1000" dirty="0">
                      <a:cs typeface="+mn-ea"/>
                      <a:sym typeface="+mn-lt"/>
                    </a:rPr>
                    <a:t>数据规范化</a:t>
                  </a:r>
                  <a:endParaRPr lang="en-US" sz="10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96" name="Rectangle 214"/>
                <p:cNvSpPr/>
                <p:nvPr/>
              </p:nvSpPr>
              <p:spPr>
                <a:xfrm>
                  <a:off x="1874693" y="4784746"/>
                  <a:ext cx="954603" cy="1819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1000" dirty="0">
                      <a:cs typeface="+mn-ea"/>
                      <a:sym typeface="+mn-lt"/>
                    </a:rPr>
                    <a:t>数据过滤设计</a:t>
                  </a:r>
                  <a:endParaRPr lang="en-US" sz="10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97" name="Rectangle 215"/>
                <p:cNvSpPr/>
                <p:nvPr/>
              </p:nvSpPr>
              <p:spPr>
                <a:xfrm>
                  <a:off x="1853403" y="5039257"/>
                  <a:ext cx="954603" cy="1819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1000" dirty="0">
                      <a:cs typeface="+mn-ea"/>
                      <a:sym typeface="+mn-lt"/>
                    </a:rPr>
                    <a:t>数据加载设计</a:t>
                  </a:r>
                  <a:endParaRPr lang="en-US" sz="1000" dirty="0">
                    <a:cs typeface="+mn-ea"/>
                    <a:sym typeface="+mn-lt"/>
                  </a:endParaRPr>
                </a:p>
              </p:txBody>
            </p:sp>
            <p:pic>
              <p:nvPicPr>
                <p:cNvPr id="298" name="Picture 140"/>
                <p:cNvPicPr>
                  <a:picLocks noChangeAspect="1"/>
                </p:cNvPicPr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888617" y="3971642"/>
                  <a:ext cx="954600" cy="244467"/>
                </a:xfrm>
                <a:prstGeom prst="rect">
                  <a:avLst/>
                </a:prstGeom>
              </p:spPr>
            </p:pic>
            <p:sp>
              <p:nvSpPr>
                <p:cNvPr id="300" name="Rectangle 212"/>
                <p:cNvSpPr/>
                <p:nvPr/>
              </p:nvSpPr>
              <p:spPr>
                <a:xfrm>
                  <a:off x="1836175" y="3995005"/>
                  <a:ext cx="762143" cy="1705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900" dirty="0">
                      <a:cs typeface="+mn-ea"/>
                      <a:sym typeface="+mn-lt"/>
                    </a:rPr>
                    <a:t>可视化设计</a:t>
                  </a:r>
                  <a:endParaRPr lang="en-US" sz="900" dirty="0">
                    <a:cs typeface="+mn-ea"/>
                    <a:sym typeface="+mn-lt"/>
                  </a:endParaRPr>
                </a:p>
              </p:txBody>
            </p:sp>
          </p:grpSp>
        </p:grpSp>
        <p:cxnSp>
          <p:nvCxnSpPr>
            <p:cNvPr id="126" name="Connector: Curved 330"/>
            <p:cNvCxnSpPr>
              <a:stCxn id="319" idx="3"/>
            </p:cNvCxnSpPr>
            <p:nvPr/>
          </p:nvCxnSpPr>
          <p:spPr>
            <a:xfrm>
              <a:off x="1392526" y="3729629"/>
              <a:ext cx="381275" cy="103106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7" name="Picture 148"/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5304974" y="4993808"/>
              <a:ext cx="238526" cy="609081"/>
            </a:xfrm>
            <a:prstGeom prst="rect">
              <a:avLst/>
            </a:prstGeom>
          </p:spPr>
        </p:pic>
        <p:pic>
          <p:nvPicPr>
            <p:cNvPr id="128" name="Picture 157"/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5897067" y="3898624"/>
              <a:ext cx="542240" cy="326060"/>
            </a:xfrm>
            <a:prstGeom prst="rect">
              <a:avLst/>
            </a:prstGeom>
          </p:spPr>
        </p:pic>
        <p:pic>
          <p:nvPicPr>
            <p:cNvPr id="129" name="Picture 234"/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>
              <a:off x="7785855" y="5085042"/>
              <a:ext cx="238526" cy="666970"/>
            </a:xfrm>
            <a:prstGeom prst="rect">
              <a:avLst/>
            </a:prstGeom>
          </p:spPr>
        </p:pic>
        <p:pic>
          <p:nvPicPr>
            <p:cNvPr id="130" name="Picture 235"/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8028528" y="4975466"/>
              <a:ext cx="238526" cy="589875"/>
            </a:xfrm>
            <a:prstGeom prst="rect">
              <a:avLst/>
            </a:prstGeom>
          </p:spPr>
        </p:pic>
        <p:pic>
          <p:nvPicPr>
            <p:cNvPr id="131" name="Picture 238"/>
            <p:cNvPicPr>
              <a:picLocks noChangeAspect="1"/>
            </p:cNvPicPr>
            <p:nvPr/>
          </p:nvPicPr>
          <p:blipFill>
            <a:blip r:embed="rId58"/>
            <a:stretch>
              <a:fillRect/>
            </a:stretch>
          </p:blipFill>
          <p:spPr>
            <a:xfrm>
              <a:off x="2871578" y="1177879"/>
              <a:ext cx="290099" cy="237909"/>
            </a:xfrm>
            <a:prstGeom prst="rect">
              <a:avLst/>
            </a:prstGeom>
          </p:spPr>
        </p:pic>
        <p:pic>
          <p:nvPicPr>
            <p:cNvPr id="132" name="Picture 241"/>
            <p:cNvPicPr>
              <a:picLocks noChangeAspect="1"/>
            </p:cNvPicPr>
            <p:nvPr/>
          </p:nvPicPr>
          <p:blipFill>
            <a:blip r:embed="rId59"/>
            <a:stretch>
              <a:fillRect/>
            </a:stretch>
          </p:blipFill>
          <p:spPr>
            <a:xfrm>
              <a:off x="6695816" y="1557650"/>
              <a:ext cx="1269150" cy="276489"/>
            </a:xfrm>
            <a:prstGeom prst="rect">
              <a:avLst/>
            </a:prstGeom>
          </p:spPr>
        </p:pic>
        <p:pic>
          <p:nvPicPr>
            <p:cNvPr id="133" name="Picture 242"/>
            <p:cNvPicPr>
              <a:picLocks noChangeAspect="1"/>
            </p:cNvPicPr>
            <p:nvPr/>
          </p:nvPicPr>
          <p:blipFill>
            <a:blip r:embed="rId60"/>
            <a:stretch>
              <a:fillRect/>
            </a:stretch>
          </p:blipFill>
          <p:spPr>
            <a:xfrm>
              <a:off x="6669820" y="1207588"/>
              <a:ext cx="341672" cy="276489"/>
            </a:xfrm>
            <a:prstGeom prst="rect">
              <a:avLst/>
            </a:prstGeom>
          </p:spPr>
        </p:pic>
        <p:pic>
          <p:nvPicPr>
            <p:cNvPr id="134" name="Picture 243"/>
            <p:cNvPicPr>
              <a:picLocks noChangeAspect="1"/>
            </p:cNvPicPr>
            <p:nvPr/>
          </p:nvPicPr>
          <p:blipFill>
            <a:blip r:embed="rId61"/>
            <a:stretch>
              <a:fillRect/>
            </a:stretch>
          </p:blipFill>
          <p:spPr>
            <a:xfrm>
              <a:off x="6696452" y="2123799"/>
              <a:ext cx="367459" cy="237909"/>
            </a:xfrm>
            <a:prstGeom prst="rect">
              <a:avLst/>
            </a:prstGeom>
          </p:spPr>
        </p:pic>
        <p:pic>
          <p:nvPicPr>
            <p:cNvPr id="135" name="Picture 251"/>
            <p:cNvPicPr>
              <a:picLocks noChangeAspect="1"/>
            </p:cNvPicPr>
            <p:nvPr/>
          </p:nvPicPr>
          <p:blipFill>
            <a:blip r:embed="rId62"/>
            <a:stretch>
              <a:fillRect/>
            </a:stretch>
          </p:blipFill>
          <p:spPr>
            <a:xfrm>
              <a:off x="8376925" y="3633105"/>
              <a:ext cx="745277" cy="211155"/>
            </a:xfrm>
            <a:prstGeom prst="rect">
              <a:avLst/>
            </a:prstGeom>
          </p:spPr>
        </p:pic>
        <p:cxnSp>
          <p:nvCxnSpPr>
            <p:cNvPr id="136" name="Connector: Curved 319"/>
            <p:cNvCxnSpPr>
              <a:stCxn id="322" idx="3"/>
            </p:cNvCxnSpPr>
            <p:nvPr/>
          </p:nvCxnSpPr>
          <p:spPr>
            <a:xfrm flipV="1">
              <a:off x="1527119" y="3832735"/>
              <a:ext cx="246682" cy="1202854"/>
            </a:xfrm>
            <a:prstGeom prst="curvedConnector2">
              <a:avLst/>
            </a:prstGeom>
            <a:ln w="1905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or: Curved 324"/>
            <p:cNvCxnSpPr>
              <a:stCxn id="316" idx="3"/>
            </p:cNvCxnSpPr>
            <p:nvPr/>
          </p:nvCxnSpPr>
          <p:spPr>
            <a:xfrm flipV="1">
              <a:off x="1547195" y="3832735"/>
              <a:ext cx="226606" cy="782864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ctor: Curved 327"/>
            <p:cNvCxnSpPr/>
            <p:nvPr/>
          </p:nvCxnSpPr>
          <p:spPr>
            <a:xfrm rot="10800000">
              <a:off x="1773801" y="3832735"/>
              <a:ext cx="12700" cy="12700"/>
            </a:xfrm>
            <a:prstGeom prst="curvedConnector3">
              <a:avLst>
                <a:gd name="adj1" fmla="val 1800000"/>
              </a:avLst>
            </a:prstGeom>
            <a:ln w="1905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ctor: Curved 333"/>
            <p:cNvCxnSpPr>
              <a:stCxn id="313" idx="3"/>
            </p:cNvCxnSpPr>
            <p:nvPr/>
          </p:nvCxnSpPr>
          <p:spPr>
            <a:xfrm>
              <a:off x="1548782" y="3300423"/>
              <a:ext cx="225019" cy="532312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0" name="Cassandra" descr="Image result for cassandra logo"/>
            <p:cNvPicPr>
              <a:picLocks noChangeAspect="1" noChangeArrowheads="1"/>
            </p:cNvPicPr>
            <p:nvPr/>
          </p:nvPicPr>
          <p:blipFill rotWithShape="1"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5" b="26250"/>
            <a:stretch>
              <a:fillRect/>
            </a:stretch>
          </p:blipFill>
          <p:spPr bwMode="auto">
            <a:xfrm>
              <a:off x="7419401" y="2061554"/>
              <a:ext cx="401587" cy="200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Couchbase" descr="Image result for couchbase logo"/>
            <p:cNvPicPr>
              <a:picLocks noChangeAspect="1" noChangeArrowheads="1"/>
            </p:cNvPicPr>
            <p:nvPr/>
          </p:nvPicPr>
          <p:blipFill rotWithShape="1"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4" t="21343" r="71976" b="20196"/>
            <a:stretch>
              <a:fillRect/>
            </a:stretch>
          </p:blipFill>
          <p:spPr bwMode="auto">
            <a:xfrm>
              <a:off x="7037664" y="1970644"/>
              <a:ext cx="256769" cy="272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MongoDB" descr="Image result for mongodb logo"/>
            <p:cNvPicPr>
              <a:picLocks noChangeAspect="1" noChangeArrowheads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2263" y="1907352"/>
              <a:ext cx="276995" cy="191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342"/>
            <p:cNvPicPr>
              <a:picLocks noChangeAspect="1"/>
            </p:cNvPicPr>
            <p:nvPr/>
          </p:nvPicPr>
          <p:blipFill>
            <a:blip r:embed="rId66"/>
            <a:stretch>
              <a:fillRect/>
            </a:stretch>
          </p:blipFill>
          <p:spPr>
            <a:xfrm>
              <a:off x="1720661" y="4779805"/>
              <a:ext cx="283727" cy="276561"/>
            </a:xfrm>
            <a:prstGeom prst="rect">
              <a:avLst/>
            </a:prstGeom>
          </p:spPr>
        </p:pic>
        <p:pic>
          <p:nvPicPr>
            <p:cNvPr id="144" name="Picture 344"/>
            <p:cNvPicPr>
              <a:picLocks noChangeAspect="1"/>
            </p:cNvPicPr>
            <p:nvPr/>
          </p:nvPicPr>
          <p:blipFill>
            <a:blip r:embed="rId67"/>
            <a:stretch>
              <a:fillRect/>
            </a:stretch>
          </p:blipFill>
          <p:spPr>
            <a:xfrm>
              <a:off x="8669407" y="3310092"/>
              <a:ext cx="367555" cy="360173"/>
            </a:xfrm>
            <a:prstGeom prst="rect">
              <a:avLst/>
            </a:prstGeom>
          </p:spPr>
        </p:pic>
        <p:pic>
          <p:nvPicPr>
            <p:cNvPr id="145" name="Picture 49" descr="A picture containing chart&#10;&#10;Description automatically generated"/>
            <p:cNvPicPr>
              <a:picLocks noChangeAspect="1"/>
            </p:cNvPicPr>
            <p:nvPr/>
          </p:nvPicPr>
          <p:blipFill rotWithShape="1">
            <a:blip r:embed="rId68"/>
            <a:srcRect l="17298" r="12007" b="12284"/>
            <a:stretch>
              <a:fillRect/>
            </a:stretch>
          </p:blipFill>
          <p:spPr>
            <a:xfrm>
              <a:off x="5442014" y="1051873"/>
              <a:ext cx="417682" cy="344412"/>
            </a:xfrm>
            <a:prstGeom prst="rect">
              <a:avLst/>
            </a:prstGeom>
          </p:spPr>
        </p:pic>
        <p:pic>
          <p:nvPicPr>
            <p:cNvPr id="146" name="Picture 49" descr="A picture containing chart&#10;&#10;Description automatically generated"/>
            <p:cNvPicPr>
              <a:picLocks noChangeAspect="1"/>
            </p:cNvPicPr>
            <p:nvPr/>
          </p:nvPicPr>
          <p:blipFill rotWithShape="1">
            <a:blip r:embed="rId68"/>
            <a:srcRect l="17298" r="12007" b="12284"/>
            <a:stretch>
              <a:fillRect/>
            </a:stretch>
          </p:blipFill>
          <p:spPr>
            <a:xfrm>
              <a:off x="2958710" y="2982123"/>
              <a:ext cx="264097" cy="217769"/>
            </a:xfrm>
            <a:prstGeom prst="rect">
              <a:avLst/>
            </a:prstGeom>
          </p:spPr>
        </p:pic>
        <p:pic>
          <p:nvPicPr>
            <p:cNvPr id="147" name="Picture 2"/>
            <p:cNvPicPr>
              <a:picLocks noChangeAspect="1" noChangeArrowheads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6998" y="1723791"/>
              <a:ext cx="315898" cy="302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8" descr="Confluence Mobile - Redshift Documentation"/>
            <p:cNvPicPr>
              <a:picLocks noChangeAspect="1" noChangeArrowheads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1404" y="1687323"/>
              <a:ext cx="400181" cy="400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图片 148"/>
            <p:cNvPicPr>
              <a:picLocks noChangeAspect="1"/>
            </p:cNvPicPr>
            <p:nvPr/>
          </p:nvPicPr>
          <p:blipFill>
            <a:blip r:embed="rId71"/>
            <a:stretch>
              <a:fillRect/>
            </a:stretch>
          </p:blipFill>
          <p:spPr>
            <a:xfrm>
              <a:off x="8606821" y="2288994"/>
              <a:ext cx="428796" cy="356653"/>
            </a:xfrm>
            <a:prstGeom prst="rect">
              <a:avLst/>
            </a:prstGeom>
          </p:spPr>
        </p:pic>
        <p:sp>
          <p:nvSpPr>
            <p:cNvPr id="150" name="矩形 149"/>
            <p:cNvSpPr/>
            <p:nvPr/>
          </p:nvSpPr>
          <p:spPr>
            <a:xfrm>
              <a:off x="3581171" y="1949531"/>
              <a:ext cx="472778" cy="152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50" dirty="0">
                  <a:solidFill>
                    <a:schemeClr val="tx1"/>
                  </a:solidFill>
                  <a:cs typeface="+mn-ea"/>
                  <a:sym typeface="+mn-lt"/>
                </a:rPr>
                <a:t>过滤</a:t>
              </a:r>
              <a:endParaRPr lang="zh-CN" altLang="en-US" sz="1050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51" name="矩形 150"/>
            <p:cNvSpPr/>
            <p:nvPr/>
          </p:nvSpPr>
          <p:spPr>
            <a:xfrm>
              <a:off x="4145182" y="1918822"/>
              <a:ext cx="837086" cy="164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50" dirty="0">
                  <a:solidFill>
                    <a:schemeClr val="tx1"/>
                  </a:solidFill>
                  <a:cs typeface="+mn-ea"/>
                  <a:sym typeface="+mn-lt"/>
                </a:rPr>
                <a:t>断点续传</a:t>
              </a:r>
              <a:endParaRPr lang="zh-CN" altLang="en-US" sz="1050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52" name="矩形 151"/>
            <p:cNvSpPr/>
            <p:nvPr/>
          </p:nvSpPr>
          <p:spPr>
            <a:xfrm>
              <a:off x="5002388" y="1932724"/>
              <a:ext cx="769644" cy="179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dirty="0">
                  <a:solidFill>
                    <a:schemeClr val="tx1"/>
                  </a:solidFill>
                  <a:cs typeface="+mn-ea"/>
                  <a:sym typeface="+mn-lt"/>
                </a:rPr>
                <a:t>类型转化</a:t>
              </a:r>
              <a:endParaRPr lang="zh-CN" altLang="en-US" sz="1000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53" name="矩形 152"/>
            <p:cNvSpPr/>
            <p:nvPr/>
          </p:nvSpPr>
          <p:spPr>
            <a:xfrm>
              <a:off x="5683084" y="1906632"/>
              <a:ext cx="854183" cy="191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50" dirty="0">
                  <a:solidFill>
                    <a:schemeClr val="tx1"/>
                  </a:solidFill>
                  <a:cs typeface="+mn-ea"/>
                  <a:sym typeface="+mn-lt"/>
                </a:rPr>
                <a:t>多路加载</a:t>
              </a:r>
              <a:endParaRPr lang="zh-CN" altLang="en-US" sz="1050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154" name="Picture 205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23275" y="5532947"/>
              <a:ext cx="1992897" cy="1249922"/>
            </a:xfrm>
            <a:prstGeom prst="rect">
              <a:avLst/>
            </a:prstGeom>
          </p:spPr>
        </p:pic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72"/>
            <a:stretch>
              <a:fillRect/>
            </a:stretch>
          </p:blipFill>
          <p:spPr>
            <a:xfrm>
              <a:off x="7423111" y="6011488"/>
              <a:ext cx="520474" cy="239147"/>
            </a:xfrm>
            <a:prstGeom prst="rect">
              <a:avLst/>
            </a:prstGeom>
          </p:spPr>
        </p:pic>
        <p:pic>
          <p:nvPicPr>
            <p:cNvPr id="156" name="图片 155"/>
            <p:cNvPicPr>
              <a:picLocks noChangeAspect="1"/>
            </p:cNvPicPr>
            <p:nvPr/>
          </p:nvPicPr>
          <p:blipFill>
            <a:blip r:embed="rId73"/>
            <a:stretch>
              <a:fillRect/>
            </a:stretch>
          </p:blipFill>
          <p:spPr>
            <a:xfrm>
              <a:off x="7419441" y="6335548"/>
              <a:ext cx="437840" cy="316968"/>
            </a:xfrm>
            <a:prstGeom prst="rect">
              <a:avLst/>
            </a:prstGeom>
          </p:spPr>
        </p:pic>
        <p:pic>
          <p:nvPicPr>
            <p:cNvPr id="157" name="图片 156"/>
            <p:cNvPicPr>
              <a:picLocks noChangeAspect="1"/>
            </p:cNvPicPr>
            <p:nvPr/>
          </p:nvPicPr>
          <p:blipFill>
            <a:blip r:embed="rId74"/>
            <a:stretch>
              <a:fillRect/>
            </a:stretch>
          </p:blipFill>
          <p:spPr>
            <a:xfrm>
              <a:off x="7912029" y="6378638"/>
              <a:ext cx="517472" cy="262189"/>
            </a:xfrm>
            <a:prstGeom prst="rect">
              <a:avLst/>
            </a:prstGeom>
          </p:spPr>
        </p:pic>
        <p:pic>
          <p:nvPicPr>
            <p:cNvPr id="158" name="图片 157"/>
            <p:cNvPicPr>
              <a:picLocks noChangeAspect="1"/>
            </p:cNvPicPr>
            <p:nvPr/>
          </p:nvPicPr>
          <p:blipFill>
            <a:blip r:embed="rId75"/>
            <a:stretch>
              <a:fillRect/>
            </a:stretch>
          </p:blipFill>
          <p:spPr>
            <a:xfrm>
              <a:off x="8281028" y="6426772"/>
              <a:ext cx="923385" cy="184157"/>
            </a:xfrm>
            <a:prstGeom prst="rect">
              <a:avLst/>
            </a:prstGeom>
          </p:spPr>
        </p:pic>
        <p:pic>
          <p:nvPicPr>
            <p:cNvPr id="159" name="图片 158"/>
            <p:cNvPicPr>
              <a:picLocks noChangeAspect="1"/>
            </p:cNvPicPr>
            <p:nvPr/>
          </p:nvPicPr>
          <p:blipFill>
            <a:blip r:embed="rId76"/>
            <a:stretch>
              <a:fillRect/>
            </a:stretch>
          </p:blipFill>
          <p:spPr>
            <a:xfrm>
              <a:off x="8012197" y="6066756"/>
              <a:ext cx="926036" cy="184156"/>
            </a:xfrm>
            <a:prstGeom prst="rect">
              <a:avLst/>
            </a:prstGeom>
          </p:spPr>
        </p:pic>
        <p:pic>
          <p:nvPicPr>
            <p:cNvPr id="160" name="图片 159"/>
            <p:cNvPicPr>
              <a:picLocks noChangeAspect="1"/>
            </p:cNvPicPr>
            <p:nvPr/>
          </p:nvPicPr>
          <p:blipFill>
            <a:blip r:embed="rId77"/>
            <a:stretch>
              <a:fillRect/>
            </a:stretch>
          </p:blipFill>
          <p:spPr>
            <a:xfrm>
              <a:off x="7403563" y="5699226"/>
              <a:ext cx="892911" cy="299710"/>
            </a:xfrm>
            <a:prstGeom prst="rect">
              <a:avLst/>
            </a:prstGeom>
          </p:spPr>
        </p:pic>
        <p:pic>
          <p:nvPicPr>
            <p:cNvPr id="161" name="图片 160"/>
            <p:cNvPicPr>
              <a:picLocks noChangeAspect="1"/>
            </p:cNvPicPr>
            <p:nvPr/>
          </p:nvPicPr>
          <p:blipFill>
            <a:blip r:embed="rId78"/>
            <a:stretch>
              <a:fillRect/>
            </a:stretch>
          </p:blipFill>
          <p:spPr>
            <a:xfrm>
              <a:off x="8448710" y="5707505"/>
              <a:ext cx="428768" cy="343896"/>
            </a:xfrm>
            <a:prstGeom prst="rect">
              <a:avLst/>
            </a:prstGeom>
          </p:spPr>
        </p:pic>
        <p:sp>
          <p:nvSpPr>
            <p:cNvPr id="162" name="矩形 161"/>
            <p:cNvSpPr/>
            <p:nvPr/>
          </p:nvSpPr>
          <p:spPr>
            <a:xfrm>
              <a:off x="7457468" y="5602822"/>
              <a:ext cx="1420010" cy="147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50" b="1" dirty="0">
                  <a:solidFill>
                    <a:schemeClr val="tx1"/>
                  </a:solidFill>
                  <a:cs typeface="+mn-ea"/>
                  <a:sym typeface="+mn-lt"/>
                </a:rPr>
                <a:t>人工智能、机器学习</a:t>
              </a:r>
              <a:endParaRPr lang="zh-CN" altLang="en-US" sz="1050" b="1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163" name="Picture 49" descr="A picture containing chart&#10;&#10;Description automatically generated"/>
            <p:cNvPicPr>
              <a:picLocks noChangeAspect="1"/>
            </p:cNvPicPr>
            <p:nvPr/>
          </p:nvPicPr>
          <p:blipFill rotWithShape="1">
            <a:blip r:embed="rId68"/>
            <a:srcRect l="17298" r="12007" b="12284"/>
            <a:stretch>
              <a:fillRect/>
            </a:stretch>
          </p:blipFill>
          <p:spPr>
            <a:xfrm>
              <a:off x="9798894" y="3299245"/>
              <a:ext cx="351493" cy="289834"/>
            </a:xfrm>
            <a:prstGeom prst="rect">
              <a:avLst/>
            </a:prstGeom>
          </p:spPr>
        </p:pic>
        <p:sp>
          <p:nvSpPr>
            <p:cNvPr id="164" name="矩形 163"/>
            <p:cNvSpPr/>
            <p:nvPr/>
          </p:nvSpPr>
          <p:spPr>
            <a:xfrm>
              <a:off x="3669997" y="2727426"/>
              <a:ext cx="1482728" cy="1126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err="1">
                  <a:solidFill>
                    <a:schemeClr val="tx1"/>
                  </a:solidFill>
                  <a:cs typeface="+mn-ea"/>
                  <a:sym typeface="+mn-lt"/>
                </a:rPr>
                <a:t>WhaleTunnel</a:t>
              </a:r>
              <a:endParaRPr lang="en-US" altLang="zh-CN" sz="1200" b="1" dirty="0">
                <a:solidFill>
                  <a:schemeClr val="tx1"/>
                </a:solidFill>
                <a:cs typeface="+mn-ea"/>
                <a:sym typeface="+mn-lt"/>
              </a:endParaRPr>
            </a:p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cs typeface="+mn-ea"/>
                  <a:sym typeface="+mn-lt"/>
                </a:rPr>
                <a:t>批流一体多路加载</a:t>
              </a:r>
              <a:endParaRPr lang="zh-CN" altLang="en-US" sz="1200" b="1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65" name="矩形: 圆角 168"/>
            <p:cNvSpPr/>
            <p:nvPr/>
          </p:nvSpPr>
          <p:spPr>
            <a:xfrm>
              <a:off x="3080106" y="4033657"/>
              <a:ext cx="488897" cy="20786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700" dirty="0">
                  <a:solidFill>
                    <a:schemeClr val="tx1"/>
                  </a:solidFill>
                  <a:cs typeface="+mn-ea"/>
                  <a:sym typeface="+mn-lt"/>
                </a:rPr>
                <a:t>断点</a:t>
              </a:r>
              <a:br>
                <a:rPr lang="en-US" altLang="zh-CN" sz="700" dirty="0">
                  <a:solidFill>
                    <a:schemeClr val="tx1"/>
                  </a:solidFill>
                  <a:cs typeface="+mn-ea"/>
                  <a:sym typeface="+mn-lt"/>
                </a:rPr>
              </a:br>
              <a:r>
                <a:rPr lang="zh-CN" altLang="en-US" sz="700" dirty="0">
                  <a:solidFill>
                    <a:schemeClr val="tx1"/>
                  </a:solidFill>
                  <a:cs typeface="+mn-ea"/>
                  <a:sym typeface="+mn-lt"/>
                </a:rPr>
                <a:t>续传</a:t>
              </a:r>
              <a:endParaRPr lang="zh-CN" altLang="en-US" sz="700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66" name="矩形: 圆角 169"/>
            <p:cNvSpPr/>
            <p:nvPr/>
          </p:nvSpPr>
          <p:spPr>
            <a:xfrm>
              <a:off x="3080106" y="4321159"/>
              <a:ext cx="488897" cy="20786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700" dirty="0">
                  <a:solidFill>
                    <a:schemeClr val="tx1"/>
                  </a:solidFill>
                  <a:cs typeface="+mn-ea"/>
                  <a:sym typeface="+mn-lt"/>
                </a:rPr>
                <a:t>多线程处理</a:t>
              </a:r>
              <a:endParaRPr lang="zh-CN" altLang="en-US" sz="700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67" name="矩形: 圆角 170"/>
            <p:cNvSpPr/>
            <p:nvPr/>
          </p:nvSpPr>
          <p:spPr>
            <a:xfrm>
              <a:off x="3080106" y="4650383"/>
              <a:ext cx="488897" cy="20786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700" dirty="0">
                  <a:solidFill>
                    <a:schemeClr val="tx1"/>
                  </a:solidFill>
                  <a:cs typeface="+mn-ea"/>
                  <a:sym typeface="+mn-lt"/>
                </a:rPr>
                <a:t>高性能加载</a:t>
              </a:r>
              <a:endParaRPr lang="zh-CN" altLang="en-US" sz="700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graphicFrame>
          <p:nvGraphicFramePr>
            <p:cNvPr id="168" name="对象 167"/>
            <p:cNvGraphicFramePr>
              <a:graphicFrameLocks noChangeAspect="1"/>
            </p:cNvGraphicFramePr>
            <p:nvPr/>
          </p:nvGraphicFramePr>
          <p:xfrm>
            <a:off x="1531489" y="892594"/>
            <a:ext cx="250600" cy="208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0" name="" r:id="rId79" imgW="1971675" imgH="1638300" progId="">
                    <p:embed/>
                  </p:oleObj>
                </mc:Choice>
                <mc:Fallback>
                  <p:oleObj name="" r:id="rId79" imgW="1971675" imgH="1638300" progId="">
                    <p:embed/>
                    <p:pic>
                      <p:nvPicPr>
                        <p:cNvPr id="0" name="对象 171"/>
                        <p:cNvPicPr/>
                        <p:nvPr/>
                      </p:nvPicPr>
                      <p:blipFill>
                        <a:blip r:embed="rId80"/>
                        <a:stretch>
                          <a:fillRect/>
                        </a:stretch>
                      </p:blipFill>
                      <p:spPr>
                        <a:xfrm>
                          <a:off x="1531489" y="892594"/>
                          <a:ext cx="250600" cy="2082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9" name="对象 168"/>
            <p:cNvGraphicFramePr>
              <a:graphicFrameLocks noChangeAspect="1"/>
            </p:cNvGraphicFramePr>
            <p:nvPr/>
          </p:nvGraphicFramePr>
          <p:xfrm>
            <a:off x="1531340" y="1340403"/>
            <a:ext cx="228867" cy="190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" name="" r:id="rId81" imgW="1971675" imgH="1638300" progId="">
                    <p:embed/>
                  </p:oleObj>
                </mc:Choice>
                <mc:Fallback>
                  <p:oleObj name="" r:id="rId81" imgW="1971675" imgH="1638300" progId="">
                    <p:embed/>
                    <p:pic>
                      <p:nvPicPr>
                        <p:cNvPr id="0" name="对象 172"/>
                        <p:cNvPicPr/>
                        <p:nvPr/>
                      </p:nvPicPr>
                      <p:blipFill>
                        <a:blip r:embed="rId82"/>
                        <a:stretch>
                          <a:fillRect/>
                        </a:stretch>
                      </p:blipFill>
                      <p:spPr>
                        <a:xfrm>
                          <a:off x="1531340" y="1340403"/>
                          <a:ext cx="228867" cy="19016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0" name="对象 169"/>
            <p:cNvGraphicFramePr>
              <a:graphicFrameLocks noChangeAspect="1"/>
            </p:cNvGraphicFramePr>
            <p:nvPr/>
          </p:nvGraphicFramePr>
          <p:xfrm>
            <a:off x="1556203" y="1801834"/>
            <a:ext cx="281339" cy="190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" name="" r:id="rId83" imgW="1971675" imgH="1638300" progId="">
                    <p:embed/>
                  </p:oleObj>
                </mc:Choice>
                <mc:Fallback>
                  <p:oleObj name="" r:id="rId83" imgW="1971675" imgH="1638300" progId="">
                    <p:embed/>
                    <p:pic>
                      <p:nvPicPr>
                        <p:cNvPr id="0" name="对象 173"/>
                        <p:cNvPicPr/>
                        <p:nvPr/>
                      </p:nvPicPr>
                      <p:blipFill>
                        <a:blip r:embed="rId82"/>
                        <a:stretch>
                          <a:fillRect/>
                        </a:stretch>
                      </p:blipFill>
                      <p:spPr>
                        <a:xfrm>
                          <a:off x="1556203" y="1801834"/>
                          <a:ext cx="281339" cy="19016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1" name="对象 170"/>
            <p:cNvGraphicFramePr>
              <a:graphicFrameLocks noChangeAspect="1"/>
            </p:cNvGraphicFramePr>
            <p:nvPr/>
          </p:nvGraphicFramePr>
          <p:xfrm>
            <a:off x="1525210" y="2191636"/>
            <a:ext cx="234339" cy="1947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" name="" r:id="rId84" imgW="1971675" imgH="1638300" progId="">
                    <p:embed/>
                  </p:oleObj>
                </mc:Choice>
                <mc:Fallback>
                  <p:oleObj name="" r:id="rId84" imgW="1971675" imgH="1638300" progId="">
                    <p:embed/>
                    <p:pic>
                      <p:nvPicPr>
                        <p:cNvPr id="0" name="对象 174"/>
                        <p:cNvPicPr/>
                        <p:nvPr/>
                      </p:nvPicPr>
                      <p:blipFill>
                        <a:blip r:embed="rId85"/>
                        <a:stretch>
                          <a:fillRect/>
                        </a:stretch>
                      </p:blipFill>
                      <p:spPr>
                        <a:xfrm>
                          <a:off x="1525210" y="2191636"/>
                          <a:ext cx="234339" cy="1947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2" name="对象 171"/>
            <p:cNvGraphicFramePr>
              <a:graphicFrameLocks noChangeAspect="1"/>
            </p:cNvGraphicFramePr>
            <p:nvPr/>
          </p:nvGraphicFramePr>
          <p:xfrm>
            <a:off x="1394159" y="3219816"/>
            <a:ext cx="250600" cy="208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" name="" r:id="rId86" imgW="1971675" imgH="1638300" progId="">
                    <p:embed/>
                  </p:oleObj>
                </mc:Choice>
                <mc:Fallback>
                  <p:oleObj name="" r:id="rId86" imgW="1971675" imgH="1638300" progId="">
                    <p:embed/>
                    <p:pic>
                      <p:nvPicPr>
                        <p:cNvPr id="0" name="对象 175"/>
                        <p:cNvPicPr/>
                        <p:nvPr/>
                      </p:nvPicPr>
                      <p:blipFill>
                        <a:blip r:embed="rId80"/>
                        <a:stretch>
                          <a:fillRect/>
                        </a:stretch>
                      </p:blipFill>
                      <p:spPr>
                        <a:xfrm>
                          <a:off x="1394159" y="3219816"/>
                          <a:ext cx="250600" cy="2082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3" name="对象 172"/>
            <p:cNvGraphicFramePr>
              <a:graphicFrameLocks noChangeAspect="1"/>
            </p:cNvGraphicFramePr>
            <p:nvPr/>
          </p:nvGraphicFramePr>
          <p:xfrm>
            <a:off x="1446600" y="4110008"/>
            <a:ext cx="205551" cy="1707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" name="" r:id="rId87" imgW="1971675" imgH="1638300" progId="">
                    <p:embed/>
                  </p:oleObj>
                </mc:Choice>
                <mc:Fallback>
                  <p:oleObj name="" r:id="rId87" imgW="1971675" imgH="1638300" progId="">
                    <p:embed/>
                    <p:pic>
                      <p:nvPicPr>
                        <p:cNvPr id="0" name="对象 176"/>
                        <p:cNvPicPr/>
                        <p:nvPr/>
                      </p:nvPicPr>
                      <p:blipFill>
                        <a:blip r:embed="rId88"/>
                        <a:stretch>
                          <a:fillRect/>
                        </a:stretch>
                      </p:blipFill>
                      <p:spPr>
                        <a:xfrm>
                          <a:off x="1446600" y="4110008"/>
                          <a:ext cx="205551" cy="1707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" name="对象 173"/>
            <p:cNvGraphicFramePr>
              <a:graphicFrameLocks noChangeAspect="1"/>
            </p:cNvGraphicFramePr>
            <p:nvPr/>
          </p:nvGraphicFramePr>
          <p:xfrm>
            <a:off x="1424890" y="3633931"/>
            <a:ext cx="234339" cy="1947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" name="" r:id="rId89" imgW="1971675" imgH="1638300" progId="">
                    <p:embed/>
                  </p:oleObj>
                </mc:Choice>
                <mc:Fallback>
                  <p:oleObj name="" r:id="rId89" imgW="1971675" imgH="1638300" progId="">
                    <p:embed/>
                    <p:pic>
                      <p:nvPicPr>
                        <p:cNvPr id="0" name="对象 177"/>
                        <p:cNvPicPr/>
                        <p:nvPr/>
                      </p:nvPicPr>
                      <p:blipFill>
                        <a:blip r:embed="rId85"/>
                        <a:stretch>
                          <a:fillRect/>
                        </a:stretch>
                      </p:blipFill>
                      <p:spPr>
                        <a:xfrm>
                          <a:off x="1424890" y="3633931"/>
                          <a:ext cx="234339" cy="1947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5" name="对象 174"/>
            <p:cNvGraphicFramePr>
              <a:graphicFrameLocks noChangeAspect="1"/>
            </p:cNvGraphicFramePr>
            <p:nvPr/>
          </p:nvGraphicFramePr>
          <p:xfrm>
            <a:off x="1419249" y="4575955"/>
            <a:ext cx="259066" cy="215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" name="" r:id="rId90" imgW="1971675" imgH="1638300" progId="">
                    <p:embed/>
                  </p:oleObj>
                </mc:Choice>
                <mc:Fallback>
                  <p:oleObj name="" r:id="rId90" imgW="1971675" imgH="1638300" progId="">
                    <p:embed/>
                    <p:pic>
                      <p:nvPicPr>
                        <p:cNvPr id="0" name="对象 178"/>
                        <p:cNvPicPr/>
                        <p:nvPr/>
                      </p:nvPicPr>
                      <p:blipFill>
                        <a:blip r:embed="rId91"/>
                        <a:stretch>
                          <a:fillRect/>
                        </a:stretch>
                      </p:blipFill>
                      <p:spPr>
                        <a:xfrm>
                          <a:off x="1419249" y="4575955"/>
                          <a:ext cx="259066" cy="2152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6" name="对象 175"/>
            <p:cNvGraphicFramePr>
              <a:graphicFrameLocks noChangeAspect="1"/>
            </p:cNvGraphicFramePr>
            <p:nvPr/>
          </p:nvGraphicFramePr>
          <p:xfrm>
            <a:off x="1385257" y="4911108"/>
            <a:ext cx="251220" cy="2087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" name="" r:id="rId92" imgW="1971675" imgH="1638300" progId="">
                    <p:embed/>
                  </p:oleObj>
                </mc:Choice>
                <mc:Fallback>
                  <p:oleObj name="" r:id="rId92" imgW="1971675" imgH="1638300" progId="">
                    <p:embed/>
                    <p:pic>
                      <p:nvPicPr>
                        <p:cNvPr id="0" name="对象 179"/>
                        <p:cNvPicPr/>
                        <p:nvPr/>
                      </p:nvPicPr>
                      <p:blipFill>
                        <a:blip r:embed="rId93"/>
                        <a:stretch>
                          <a:fillRect/>
                        </a:stretch>
                      </p:blipFill>
                      <p:spPr>
                        <a:xfrm>
                          <a:off x="1385257" y="4911108"/>
                          <a:ext cx="251220" cy="2087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7" name="对象 176"/>
            <p:cNvGraphicFramePr>
              <a:graphicFrameLocks noChangeAspect="1"/>
            </p:cNvGraphicFramePr>
            <p:nvPr/>
          </p:nvGraphicFramePr>
          <p:xfrm>
            <a:off x="2781857" y="1235048"/>
            <a:ext cx="205551" cy="1707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" name="" r:id="rId94" imgW="1971675" imgH="1638300" progId="">
                    <p:embed/>
                  </p:oleObj>
                </mc:Choice>
                <mc:Fallback>
                  <p:oleObj name="" r:id="rId94" imgW="1971675" imgH="1638300" progId="">
                    <p:embed/>
                    <p:pic>
                      <p:nvPicPr>
                        <p:cNvPr id="0" name="对象 180"/>
                        <p:cNvPicPr/>
                        <p:nvPr/>
                      </p:nvPicPr>
                      <p:blipFill>
                        <a:blip r:embed="rId88"/>
                        <a:stretch>
                          <a:fillRect/>
                        </a:stretch>
                      </p:blipFill>
                      <p:spPr>
                        <a:xfrm>
                          <a:off x="2781857" y="1235048"/>
                          <a:ext cx="205551" cy="1707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8" name="对象 177"/>
            <p:cNvGraphicFramePr>
              <a:graphicFrameLocks noChangeAspect="1"/>
            </p:cNvGraphicFramePr>
            <p:nvPr/>
          </p:nvGraphicFramePr>
          <p:xfrm>
            <a:off x="2808207" y="1686169"/>
            <a:ext cx="228867" cy="190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" name="" r:id="rId95" imgW="1971675" imgH="1638300" progId="">
                    <p:embed/>
                  </p:oleObj>
                </mc:Choice>
                <mc:Fallback>
                  <p:oleObj name="" r:id="rId95" imgW="1971675" imgH="1638300" progId="">
                    <p:embed/>
                    <p:pic>
                      <p:nvPicPr>
                        <p:cNvPr id="0" name="对象 181"/>
                        <p:cNvPicPr/>
                        <p:nvPr/>
                      </p:nvPicPr>
                      <p:blipFill>
                        <a:blip r:embed="rId82"/>
                        <a:stretch>
                          <a:fillRect/>
                        </a:stretch>
                      </p:blipFill>
                      <p:spPr>
                        <a:xfrm>
                          <a:off x="2808207" y="1686169"/>
                          <a:ext cx="228867" cy="19016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79" name="组合 178"/>
            <p:cNvGrpSpPr/>
            <p:nvPr/>
          </p:nvGrpSpPr>
          <p:grpSpPr>
            <a:xfrm>
              <a:off x="1843441" y="2035425"/>
              <a:ext cx="1333282" cy="464258"/>
              <a:chOff x="1837394" y="2468802"/>
              <a:chExt cx="1333282" cy="464258"/>
            </a:xfrm>
          </p:grpSpPr>
          <p:pic>
            <p:nvPicPr>
              <p:cNvPr id="278" name="Picture 3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44083" y="2515111"/>
                <a:ext cx="1044356" cy="417949"/>
              </a:xfrm>
              <a:prstGeom prst="rect">
                <a:avLst/>
              </a:prstGeom>
            </p:spPr>
          </p:pic>
          <p:sp>
            <p:nvSpPr>
              <p:cNvPr id="279" name="Rectangle 41"/>
              <p:cNvSpPr/>
              <p:nvPr/>
            </p:nvSpPr>
            <p:spPr>
              <a:xfrm>
                <a:off x="2231612" y="2619198"/>
                <a:ext cx="412292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900" b="1" dirty="0">
                    <a:cs typeface="+mn-ea"/>
                    <a:sym typeface="+mn-lt"/>
                  </a:rPr>
                  <a:t>CDC</a:t>
                </a:r>
                <a:endParaRPr lang="en-US" sz="900" b="1" dirty="0">
                  <a:cs typeface="+mn-ea"/>
                  <a:sym typeface="+mn-lt"/>
                </a:endParaRPr>
              </a:p>
            </p:txBody>
          </p:sp>
          <p:sp>
            <p:nvSpPr>
              <p:cNvPr id="280" name="Rectangle 42"/>
              <p:cNvSpPr/>
              <p:nvPr/>
            </p:nvSpPr>
            <p:spPr>
              <a:xfrm>
                <a:off x="2082801" y="2468802"/>
                <a:ext cx="902811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900" b="1" dirty="0" err="1">
                    <a:cs typeface="+mn-ea"/>
                    <a:sym typeface="+mn-lt"/>
                  </a:rPr>
                  <a:t>WhaleTunnel</a:t>
                </a:r>
                <a:endParaRPr lang="en-US" sz="900" b="1" dirty="0">
                  <a:cs typeface="+mn-ea"/>
                  <a:sym typeface="+mn-lt"/>
                </a:endParaRPr>
              </a:p>
            </p:txBody>
          </p:sp>
          <p:sp>
            <p:nvSpPr>
              <p:cNvPr id="281" name="Rectangle 43"/>
              <p:cNvSpPr/>
              <p:nvPr/>
            </p:nvSpPr>
            <p:spPr>
              <a:xfrm>
                <a:off x="1837394" y="2727015"/>
                <a:ext cx="1095172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700" b="1" dirty="0">
                    <a:cs typeface="+mn-ea"/>
                    <a:sym typeface="+mn-lt"/>
                  </a:rPr>
                  <a:t>Change Data Capture</a:t>
                </a:r>
                <a:endParaRPr lang="en-US" sz="700" b="1" dirty="0">
                  <a:cs typeface="+mn-ea"/>
                  <a:sym typeface="+mn-lt"/>
                </a:endParaRPr>
              </a:p>
            </p:txBody>
          </p:sp>
          <p:pic>
            <p:nvPicPr>
              <p:cNvPr id="282" name="Picture 2077"/>
              <p:cNvPicPr>
                <a:picLocks noChangeAspect="1"/>
              </p:cNvPicPr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943043" y="2520714"/>
                <a:ext cx="315887" cy="315069"/>
              </a:xfrm>
              <a:prstGeom prst="rect">
                <a:avLst/>
              </a:prstGeom>
            </p:spPr>
          </p:pic>
          <p:pic>
            <p:nvPicPr>
              <p:cNvPr id="283" name="Picture 236"/>
              <p:cNvPicPr>
                <a:picLocks noChangeAspect="1"/>
              </p:cNvPicPr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880577" y="2595620"/>
                <a:ext cx="290099" cy="231479"/>
              </a:xfrm>
              <a:prstGeom prst="rect">
                <a:avLst/>
              </a:prstGeom>
            </p:spPr>
          </p:pic>
          <p:graphicFrame>
            <p:nvGraphicFramePr>
              <p:cNvPr id="284" name="对象 283"/>
              <p:cNvGraphicFramePr>
                <a:graphicFrameLocks noChangeAspect="1"/>
              </p:cNvGraphicFramePr>
              <p:nvPr/>
            </p:nvGraphicFramePr>
            <p:xfrm>
              <a:off x="2811071" y="2591415"/>
              <a:ext cx="259066" cy="2152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" name="" r:id="rId98" imgW="1971675" imgH="1638300" progId="">
                      <p:embed/>
                    </p:oleObj>
                  </mc:Choice>
                  <mc:Fallback>
                    <p:oleObj name="" r:id="rId98" imgW="1971675" imgH="1638300" progId="">
                      <p:embed/>
                      <p:pic>
                        <p:nvPicPr>
                          <p:cNvPr id="0" name="对象 189"/>
                          <p:cNvPicPr/>
                          <p:nvPr/>
                        </p:nvPicPr>
                        <p:blipFill>
                          <a:blip r:embed="rId91"/>
                          <a:stretch>
                            <a:fillRect/>
                          </a:stretch>
                        </p:blipFill>
                        <p:spPr>
                          <a:xfrm>
                            <a:off x="2811071" y="2591415"/>
                            <a:ext cx="259066" cy="2152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80" name="对象 179"/>
            <p:cNvGraphicFramePr>
              <a:graphicFrameLocks noChangeAspect="1"/>
            </p:cNvGraphicFramePr>
            <p:nvPr/>
          </p:nvGraphicFramePr>
          <p:xfrm>
            <a:off x="7369426" y="3303494"/>
            <a:ext cx="250600" cy="208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" name="" r:id="rId99" imgW="1971675" imgH="1638300" progId="">
                    <p:embed/>
                  </p:oleObj>
                </mc:Choice>
                <mc:Fallback>
                  <p:oleObj name="" r:id="rId99" imgW="1971675" imgH="1638300" progId="">
                    <p:embed/>
                    <p:pic>
                      <p:nvPicPr>
                        <p:cNvPr id="0" name="对象 190"/>
                        <p:cNvPicPr/>
                        <p:nvPr/>
                      </p:nvPicPr>
                      <p:blipFill>
                        <a:blip r:embed="rId80"/>
                        <a:stretch>
                          <a:fillRect/>
                        </a:stretch>
                      </p:blipFill>
                      <p:spPr>
                        <a:xfrm>
                          <a:off x="7369426" y="3303494"/>
                          <a:ext cx="250600" cy="2082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1" name="对象 180"/>
            <p:cNvGraphicFramePr>
              <a:graphicFrameLocks noChangeAspect="1"/>
            </p:cNvGraphicFramePr>
            <p:nvPr/>
          </p:nvGraphicFramePr>
          <p:xfrm>
            <a:off x="5886710" y="3769114"/>
            <a:ext cx="228600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" name="" r:id="rId100" imgW="1971675" imgH="1638300" progId="">
                    <p:embed/>
                  </p:oleObj>
                </mc:Choice>
                <mc:Fallback>
                  <p:oleObj name="" r:id="rId100" imgW="1971675" imgH="1638300" progId="">
                    <p:embed/>
                    <p:pic>
                      <p:nvPicPr>
                        <p:cNvPr id="0" name="对象 191"/>
                        <p:cNvPicPr/>
                        <p:nvPr/>
                      </p:nvPicPr>
                      <p:blipFill>
                        <a:blip r:embed="rId82"/>
                        <a:stretch>
                          <a:fillRect/>
                        </a:stretch>
                      </p:blipFill>
                      <p:spPr>
                        <a:xfrm>
                          <a:off x="5886710" y="3769114"/>
                          <a:ext cx="228600" cy="190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2" name="对象 181"/>
            <p:cNvGraphicFramePr>
              <a:graphicFrameLocks noChangeAspect="1"/>
            </p:cNvGraphicFramePr>
            <p:nvPr/>
          </p:nvGraphicFramePr>
          <p:xfrm>
            <a:off x="3535162" y="3692099"/>
            <a:ext cx="259066" cy="215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" name="" r:id="rId101" imgW="1971675" imgH="1638300" progId="">
                    <p:embed/>
                  </p:oleObj>
                </mc:Choice>
                <mc:Fallback>
                  <p:oleObj name="" r:id="rId101" imgW="1971675" imgH="1638300" progId="">
                    <p:embed/>
                    <p:pic>
                      <p:nvPicPr>
                        <p:cNvPr id="0" name="对象 192"/>
                        <p:cNvPicPr/>
                        <p:nvPr/>
                      </p:nvPicPr>
                      <p:blipFill>
                        <a:blip r:embed="rId91"/>
                        <a:stretch>
                          <a:fillRect/>
                        </a:stretch>
                      </p:blipFill>
                      <p:spPr>
                        <a:xfrm>
                          <a:off x="3535162" y="3692099"/>
                          <a:ext cx="259066" cy="2152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3" name="对象 182"/>
            <p:cNvGraphicFramePr>
              <a:graphicFrameLocks noChangeAspect="1"/>
            </p:cNvGraphicFramePr>
            <p:nvPr/>
          </p:nvGraphicFramePr>
          <p:xfrm>
            <a:off x="5643020" y="4866649"/>
            <a:ext cx="250600" cy="208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" name="" r:id="rId102" imgW="1971675" imgH="1638300" progId="">
                    <p:embed/>
                  </p:oleObj>
                </mc:Choice>
                <mc:Fallback>
                  <p:oleObj name="" r:id="rId102" imgW="1971675" imgH="1638300" progId="">
                    <p:embed/>
                    <p:pic>
                      <p:nvPicPr>
                        <p:cNvPr id="0" name="对象 193"/>
                        <p:cNvPicPr/>
                        <p:nvPr/>
                      </p:nvPicPr>
                      <p:blipFill>
                        <a:blip r:embed="rId80"/>
                        <a:stretch>
                          <a:fillRect/>
                        </a:stretch>
                      </p:blipFill>
                      <p:spPr>
                        <a:xfrm>
                          <a:off x="5643020" y="4866649"/>
                          <a:ext cx="250600" cy="2082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4" name="对象 183"/>
            <p:cNvGraphicFramePr>
              <a:graphicFrameLocks noChangeAspect="1"/>
            </p:cNvGraphicFramePr>
            <p:nvPr/>
          </p:nvGraphicFramePr>
          <p:xfrm>
            <a:off x="5890435" y="4518581"/>
            <a:ext cx="205551" cy="1707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" name="" r:id="rId103" imgW="1971675" imgH="1638300" progId="">
                    <p:embed/>
                  </p:oleObj>
                </mc:Choice>
                <mc:Fallback>
                  <p:oleObj name="" r:id="rId103" imgW="1971675" imgH="1638300" progId="">
                    <p:embed/>
                    <p:pic>
                      <p:nvPicPr>
                        <p:cNvPr id="0" name="对象 194"/>
                        <p:cNvPicPr/>
                        <p:nvPr/>
                      </p:nvPicPr>
                      <p:blipFill>
                        <a:blip r:embed="rId88"/>
                        <a:stretch>
                          <a:fillRect/>
                        </a:stretch>
                      </p:blipFill>
                      <p:spPr>
                        <a:xfrm>
                          <a:off x="5890435" y="4518581"/>
                          <a:ext cx="205551" cy="1707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5" name="对象 184"/>
            <p:cNvGraphicFramePr>
              <a:graphicFrameLocks noChangeAspect="1"/>
            </p:cNvGraphicFramePr>
            <p:nvPr/>
          </p:nvGraphicFramePr>
          <p:xfrm>
            <a:off x="9446293" y="1759362"/>
            <a:ext cx="321819" cy="2674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" name="" r:id="rId104" imgW="1971675" imgH="1638300" progId="">
                    <p:embed/>
                  </p:oleObj>
                </mc:Choice>
                <mc:Fallback>
                  <p:oleObj name="" r:id="rId104" imgW="1971675" imgH="1638300" progId="">
                    <p:embed/>
                    <p:pic>
                      <p:nvPicPr>
                        <p:cNvPr id="0" name="对象 195"/>
                        <p:cNvPicPr/>
                        <p:nvPr/>
                      </p:nvPicPr>
                      <p:blipFill>
                        <a:blip r:embed="rId82"/>
                        <a:stretch>
                          <a:fillRect/>
                        </a:stretch>
                      </p:blipFill>
                      <p:spPr>
                        <a:xfrm>
                          <a:off x="9446293" y="1759362"/>
                          <a:ext cx="321819" cy="2674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6" name="对象 185"/>
            <p:cNvGraphicFramePr>
              <a:graphicFrameLocks noChangeAspect="1"/>
            </p:cNvGraphicFramePr>
            <p:nvPr/>
          </p:nvGraphicFramePr>
          <p:xfrm>
            <a:off x="11306863" y="1235123"/>
            <a:ext cx="250600" cy="208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" name="" r:id="rId105" imgW="1971675" imgH="1638300" progId="">
                    <p:embed/>
                  </p:oleObj>
                </mc:Choice>
                <mc:Fallback>
                  <p:oleObj name="" r:id="rId105" imgW="1971675" imgH="1638300" progId="">
                    <p:embed/>
                    <p:pic>
                      <p:nvPicPr>
                        <p:cNvPr id="0" name="对象 196"/>
                        <p:cNvPicPr/>
                        <p:nvPr/>
                      </p:nvPicPr>
                      <p:blipFill>
                        <a:blip r:embed="rId80"/>
                        <a:stretch>
                          <a:fillRect/>
                        </a:stretch>
                      </p:blipFill>
                      <p:spPr>
                        <a:xfrm>
                          <a:off x="11306863" y="1235123"/>
                          <a:ext cx="250600" cy="2082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7" name="对象 186"/>
            <p:cNvGraphicFramePr>
              <a:graphicFrameLocks noChangeAspect="1"/>
            </p:cNvGraphicFramePr>
            <p:nvPr/>
          </p:nvGraphicFramePr>
          <p:xfrm>
            <a:off x="9343487" y="4437090"/>
            <a:ext cx="250600" cy="208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" name="" r:id="rId106" imgW="1971675" imgH="1638300" progId="">
                    <p:embed/>
                  </p:oleObj>
                </mc:Choice>
                <mc:Fallback>
                  <p:oleObj name="" r:id="rId106" imgW="1971675" imgH="1638300" progId="">
                    <p:embed/>
                    <p:pic>
                      <p:nvPicPr>
                        <p:cNvPr id="0" name="对象 197"/>
                        <p:cNvPicPr/>
                        <p:nvPr/>
                      </p:nvPicPr>
                      <p:blipFill>
                        <a:blip r:embed="rId80"/>
                        <a:stretch>
                          <a:fillRect/>
                        </a:stretch>
                      </p:blipFill>
                      <p:spPr>
                        <a:xfrm>
                          <a:off x="9343487" y="4437090"/>
                          <a:ext cx="250600" cy="2082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8" name="对象 187"/>
            <p:cNvGraphicFramePr>
              <a:graphicFrameLocks noChangeAspect="1"/>
            </p:cNvGraphicFramePr>
            <p:nvPr/>
          </p:nvGraphicFramePr>
          <p:xfrm>
            <a:off x="10076459" y="3670535"/>
            <a:ext cx="259066" cy="215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" name="" r:id="rId107" imgW="1971675" imgH="1638300" progId="">
                    <p:embed/>
                  </p:oleObj>
                </mc:Choice>
                <mc:Fallback>
                  <p:oleObj name="" r:id="rId107" imgW="1971675" imgH="1638300" progId="">
                    <p:embed/>
                    <p:pic>
                      <p:nvPicPr>
                        <p:cNvPr id="0" name="对象 198"/>
                        <p:cNvPicPr/>
                        <p:nvPr/>
                      </p:nvPicPr>
                      <p:blipFill>
                        <a:blip r:embed="rId91"/>
                        <a:stretch>
                          <a:fillRect/>
                        </a:stretch>
                      </p:blipFill>
                      <p:spPr>
                        <a:xfrm>
                          <a:off x="10076459" y="3670535"/>
                          <a:ext cx="259066" cy="2152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9" name="对象 188"/>
            <p:cNvGraphicFramePr>
              <a:graphicFrameLocks noChangeAspect="1"/>
            </p:cNvGraphicFramePr>
            <p:nvPr/>
          </p:nvGraphicFramePr>
          <p:xfrm>
            <a:off x="11345085" y="1865534"/>
            <a:ext cx="259066" cy="215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" name="" r:id="rId108" imgW="1971675" imgH="1638300" progId="">
                    <p:embed/>
                  </p:oleObj>
                </mc:Choice>
                <mc:Fallback>
                  <p:oleObj name="" r:id="rId108" imgW="1971675" imgH="1638300" progId="">
                    <p:embed/>
                    <p:pic>
                      <p:nvPicPr>
                        <p:cNvPr id="0" name="对象 199"/>
                        <p:cNvPicPr/>
                        <p:nvPr/>
                      </p:nvPicPr>
                      <p:blipFill>
                        <a:blip r:embed="rId91"/>
                        <a:stretch>
                          <a:fillRect/>
                        </a:stretch>
                      </p:blipFill>
                      <p:spPr>
                        <a:xfrm>
                          <a:off x="11345085" y="1865534"/>
                          <a:ext cx="259066" cy="2152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0" name="对象 189"/>
            <p:cNvGraphicFramePr>
              <a:graphicFrameLocks noChangeAspect="1"/>
            </p:cNvGraphicFramePr>
            <p:nvPr/>
          </p:nvGraphicFramePr>
          <p:xfrm>
            <a:off x="7809253" y="5229719"/>
            <a:ext cx="205551" cy="1707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" name="" r:id="rId109" imgW="1971675" imgH="1638300" progId="">
                    <p:embed/>
                  </p:oleObj>
                </mc:Choice>
                <mc:Fallback>
                  <p:oleObj name="" r:id="rId109" imgW="1971675" imgH="1638300" progId="">
                    <p:embed/>
                    <p:pic>
                      <p:nvPicPr>
                        <p:cNvPr id="0" name="对象 200"/>
                        <p:cNvPicPr/>
                        <p:nvPr/>
                      </p:nvPicPr>
                      <p:blipFill>
                        <a:blip r:embed="rId88"/>
                        <a:stretch>
                          <a:fillRect/>
                        </a:stretch>
                      </p:blipFill>
                      <p:spPr>
                        <a:xfrm>
                          <a:off x="7809253" y="5229719"/>
                          <a:ext cx="205551" cy="1707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1" name="对象 190"/>
            <p:cNvGraphicFramePr>
              <a:graphicFrameLocks noChangeAspect="1"/>
            </p:cNvGraphicFramePr>
            <p:nvPr/>
          </p:nvGraphicFramePr>
          <p:xfrm>
            <a:off x="11332352" y="2431923"/>
            <a:ext cx="251220" cy="2087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" name="" r:id="rId110" imgW="1971675" imgH="1638300" progId="">
                    <p:embed/>
                  </p:oleObj>
                </mc:Choice>
                <mc:Fallback>
                  <p:oleObj name="" r:id="rId110" imgW="1971675" imgH="1638300" progId="">
                    <p:embed/>
                    <p:pic>
                      <p:nvPicPr>
                        <p:cNvPr id="0" name="对象 201"/>
                        <p:cNvPicPr/>
                        <p:nvPr/>
                      </p:nvPicPr>
                      <p:blipFill>
                        <a:blip r:embed="rId93"/>
                        <a:stretch>
                          <a:fillRect/>
                        </a:stretch>
                      </p:blipFill>
                      <p:spPr>
                        <a:xfrm>
                          <a:off x="11332352" y="2431923"/>
                          <a:ext cx="251220" cy="2087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2" name="对象 191"/>
            <p:cNvGraphicFramePr>
              <a:graphicFrameLocks noChangeAspect="1"/>
            </p:cNvGraphicFramePr>
            <p:nvPr/>
          </p:nvGraphicFramePr>
          <p:xfrm>
            <a:off x="7640341" y="3286752"/>
            <a:ext cx="251220" cy="2087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" name="" r:id="rId111" imgW="1971675" imgH="1638300" progId="">
                    <p:embed/>
                  </p:oleObj>
                </mc:Choice>
                <mc:Fallback>
                  <p:oleObj name="" r:id="rId111" imgW="1971675" imgH="1638300" progId="">
                    <p:embed/>
                    <p:pic>
                      <p:nvPicPr>
                        <p:cNvPr id="0" name="对象 202"/>
                        <p:cNvPicPr/>
                        <p:nvPr/>
                      </p:nvPicPr>
                      <p:blipFill>
                        <a:blip r:embed="rId93"/>
                        <a:stretch>
                          <a:fillRect/>
                        </a:stretch>
                      </p:blipFill>
                      <p:spPr>
                        <a:xfrm>
                          <a:off x="7640341" y="3286752"/>
                          <a:ext cx="251220" cy="2087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3" name="对象 192"/>
            <p:cNvGraphicFramePr>
              <a:graphicFrameLocks noChangeAspect="1"/>
            </p:cNvGraphicFramePr>
            <p:nvPr/>
          </p:nvGraphicFramePr>
          <p:xfrm>
            <a:off x="7937256" y="3280235"/>
            <a:ext cx="228867" cy="190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" name="" r:id="rId112" imgW="1971675" imgH="1638300" progId="">
                    <p:embed/>
                  </p:oleObj>
                </mc:Choice>
                <mc:Fallback>
                  <p:oleObj name="" r:id="rId112" imgW="1971675" imgH="1638300" progId="">
                    <p:embed/>
                    <p:pic>
                      <p:nvPicPr>
                        <p:cNvPr id="0" name="对象 203"/>
                        <p:cNvPicPr/>
                        <p:nvPr/>
                      </p:nvPicPr>
                      <p:blipFill>
                        <a:blip r:embed="rId82"/>
                        <a:stretch>
                          <a:fillRect/>
                        </a:stretch>
                      </p:blipFill>
                      <p:spPr>
                        <a:xfrm>
                          <a:off x="7937256" y="3280235"/>
                          <a:ext cx="228867" cy="19016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94" name="图片 193"/>
            <p:cNvPicPr>
              <a:picLocks noChangeAspect="1"/>
            </p:cNvPicPr>
            <p:nvPr/>
          </p:nvPicPr>
          <p:blipFill>
            <a:blip r:embed="rId113"/>
            <a:stretch>
              <a:fillRect/>
            </a:stretch>
          </p:blipFill>
          <p:spPr>
            <a:xfrm>
              <a:off x="10454059" y="1356488"/>
              <a:ext cx="299408" cy="238672"/>
            </a:xfrm>
            <a:prstGeom prst="rect">
              <a:avLst/>
            </a:prstGeom>
          </p:spPr>
        </p:pic>
        <p:pic>
          <p:nvPicPr>
            <p:cNvPr id="195" name="Picture 151"/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3574899" y="4584221"/>
              <a:ext cx="1179935" cy="237909"/>
            </a:xfrm>
            <a:prstGeom prst="rect">
              <a:avLst/>
            </a:prstGeom>
          </p:spPr>
        </p:pic>
        <p:grpSp>
          <p:nvGrpSpPr>
            <p:cNvPr id="196" name="组合 195"/>
            <p:cNvGrpSpPr/>
            <p:nvPr/>
          </p:nvGrpSpPr>
          <p:grpSpPr>
            <a:xfrm>
              <a:off x="4819653" y="3803996"/>
              <a:ext cx="1044356" cy="472587"/>
              <a:chOff x="4707519" y="4968291"/>
              <a:chExt cx="1044356" cy="472587"/>
            </a:xfrm>
          </p:grpSpPr>
          <p:pic>
            <p:nvPicPr>
              <p:cNvPr id="274" name="Picture 108"/>
              <p:cNvPicPr>
                <a:picLocks noChangeAspect="1"/>
              </p:cNvPicPr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707519" y="4968291"/>
                <a:ext cx="1044356" cy="472587"/>
              </a:xfrm>
              <a:prstGeom prst="rect">
                <a:avLst/>
              </a:prstGeom>
            </p:spPr>
          </p:pic>
          <p:pic>
            <p:nvPicPr>
              <p:cNvPr id="275" name="图片 113"/>
              <p:cNvPicPr>
                <a:picLocks noChangeAspect="1"/>
              </p:cNvPicPr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5146854" y="5164065"/>
                <a:ext cx="523960" cy="177488"/>
              </a:xfrm>
              <a:prstGeom prst="rect">
                <a:avLst/>
              </a:prstGeom>
            </p:spPr>
          </p:pic>
          <p:sp>
            <p:nvSpPr>
              <p:cNvPr id="276" name="矩形 275"/>
              <p:cNvSpPr/>
              <p:nvPr/>
            </p:nvSpPr>
            <p:spPr>
              <a:xfrm>
                <a:off x="4873951" y="4979948"/>
                <a:ext cx="769644" cy="1799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000" b="1" dirty="0">
                    <a:solidFill>
                      <a:schemeClr val="tx1"/>
                    </a:solidFill>
                    <a:cs typeface="+mn-ea"/>
                    <a:sym typeface="+mn-lt"/>
                  </a:rPr>
                  <a:t>数据仓库</a:t>
                </a:r>
                <a:endParaRPr lang="zh-CN" altLang="en-US" sz="1000" b="1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277" name="Picture 115"/>
              <p:cNvPicPr>
                <a:picLocks noChangeAspect="1"/>
              </p:cNvPicPr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792649" y="5090182"/>
                <a:ext cx="348119" cy="275874"/>
              </a:xfrm>
              <a:prstGeom prst="rect">
                <a:avLst/>
              </a:prstGeom>
            </p:spPr>
          </p:pic>
        </p:grpSp>
        <p:grpSp>
          <p:nvGrpSpPr>
            <p:cNvPr id="197" name="组合 196"/>
            <p:cNvGrpSpPr/>
            <p:nvPr/>
          </p:nvGrpSpPr>
          <p:grpSpPr>
            <a:xfrm>
              <a:off x="4842354" y="3144220"/>
              <a:ext cx="1044356" cy="446734"/>
              <a:chOff x="4695249" y="4159213"/>
              <a:chExt cx="1044356" cy="446734"/>
            </a:xfrm>
          </p:grpSpPr>
          <p:pic>
            <p:nvPicPr>
              <p:cNvPr id="271" name="Picture 108"/>
              <p:cNvPicPr>
                <a:picLocks noChangeAspect="1"/>
              </p:cNvPicPr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695249" y="4159213"/>
                <a:ext cx="1044356" cy="446734"/>
              </a:xfrm>
              <a:prstGeom prst="rect">
                <a:avLst/>
              </a:prstGeom>
            </p:spPr>
          </p:pic>
          <p:pic>
            <p:nvPicPr>
              <p:cNvPr id="272" name="Picture 115"/>
              <p:cNvPicPr>
                <a:picLocks noChangeAspect="1"/>
              </p:cNvPicPr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5338746" y="4312290"/>
                <a:ext cx="348119" cy="275874"/>
              </a:xfrm>
              <a:prstGeom prst="rect">
                <a:avLst/>
              </a:prstGeom>
            </p:spPr>
          </p:pic>
          <p:sp>
            <p:nvSpPr>
              <p:cNvPr id="273" name="矩形 272"/>
              <p:cNvSpPr/>
              <p:nvPr/>
            </p:nvSpPr>
            <p:spPr>
              <a:xfrm>
                <a:off x="4808936" y="4183598"/>
                <a:ext cx="769644" cy="1799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000" b="1" dirty="0">
                    <a:solidFill>
                      <a:schemeClr val="tx1"/>
                    </a:solidFill>
                    <a:cs typeface="+mn-ea"/>
                    <a:sym typeface="+mn-lt"/>
                  </a:rPr>
                  <a:t>数据湖</a:t>
                </a:r>
                <a:endParaRPr lang="zh-CN" altLang="en-US" sz="1000" b="1" dirty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98" name="矩形 197"/>
            <p:cNvSpPr/>
            <p:nvPr/>
          </p:nvSpPr>
          <p:spPr>
            <a:xfrm>
              <a:off x="3745193" y="3852564"/>
              <a:ext cx="769644" cy="179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00" dirty="0">
                  <a:solidFill>
                    <a:schemeClr val="tx1"/>
                  </a:solidFill>
                  <a:cs typeface="+mn-ea"/>
                  <a:sym typeface="+mn-lt"/>
                </a:rPr>
                <a:t>多线程加载</a:t>
              </a:r>
              <a:endParaRPr lang="zh-CN" altLang="en-US" sz="800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99" name="矩形 198"/>
            <p:cNvSpPr/>
            <p:nvPr/>
          </p:nvSpPr>
          <p:spPr>
            <a:xfrm>
              <a:off x="3701426" y="4440350"/>
              <a:ext cx="769644" cy="179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00" dirty="0">
                  <a:solidFill>
                    <a:schemeClr val="tx1"/>
                  </a:solidFill>
                  <a:cs typeface="+mn-ea"/>
                  <a:sym typeface="+mn-lt"/>
                </a:rPr>
                <a:t>批量加载</a:t>
              </a:r>
              <a:endParaRPr lang="zh-CN" altLang="en-US" sz="800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200" name="Picture 108"/>
            <p:cNvPicPr>
              <a:picLocks noChangeAspect="1"/>
            </p:cNvPicPr>
            <p:nvPr/>
          </p:nvPicPr>
          <p:blipFill>
            <a:blip r:embed="rId114"/>
            <a:stretch>
              <a:fillRect/>
            </a:stretch>
          </p:blipFill>
          <p:spPr>
            <a:xfrm>
              <a:off x="4830425" y="4504035"/>
              <a:ext cx="1044356" cy="446734"/>
            </a:xfrm>
            <a:prstGeom prst="rect">
              <a:avLst/>
            </a:prstGeom>
          </p:spPr>
        </p:pic>
        <p:sp>
          <p:nvSpPr>
            <p:cNvPr id="201" name="矩形 200"/>
            <p:cNvSpPr/>
            <p:nvPr/>
          </p:nvSpPr>
          <p:spPr>
            <a:xfrm>
              <a:off x="4944112" y="4528420"/>
              <a:ext cx="769644" cy="1799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>
                  <a:solidFill>
                    <a:schemeClr val="tx1"/>
                  </a:solidFill>
                  <a:cs typeface="+mn-ea"/>
                  <a:sym typeface="+mn-lt"/>
                </a:rPr>
                <a:t>OLAP</a:t>
              </a:r>
              <a:endParaRPr lang="zh-CN" altLang="en-US" sz="1000" b="1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202" name="Picture 12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63174" y="4069683"/>
              <a:ext cx="522178" cy="83589"/>
            </a:xfrm>
            <a:prstGeom prst="rect">
              <a:avLst/>
            </a:prstGeom>
          </p:spPr>
        </p:pic>
        <p:pic>
          <p:nvPicPr>
            <p:cNvPr id="203" name="Picture 126"/>
            <p:cNvPicPr>
              <a:picLocks noChangeAspect="1"/>
            </p:cNvPicPr>
            <p:nvPr/>
          </p:nvPicPr>
          <p:blipFill>
            <a:blip r:embed="rId117"/>
            <a:stretch>
              <a:fillRect/>
            </a:stretch>
          </p:blipFill>
          <p:spPr>
            <a:xfrm>
              <a:off x="638503" y="4479537"/>
              <a:ext cx="260428" cy="272123"/>
            </a:xfrm>
            <a:prstGeom prst="rect">
              <a:avLst/>
            </a:prstGeom>
          </p:spPr>
        </p:pic>
        <p:pic>
          <p:nvPicPr>
            <p:cNvPr id="204" name="Picture 2" descr="Sql server - Free logo icons"/>
            <p:cNvPicPr>
              <a:picLocks noChangeAspect="1" noChangeArrowheads="1"/>
            </p:cNvPicPr>
            <p:nvPr/>
          </p:nvPicPr>
          <p:blipFill>
            <a:blip r:embed="rId1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5861" y="3402739"/>
              <a:ext cx="436717" cy="43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" name="Picture 120" descr="Image result for sap logo"/>
            <p:cNvPicPr>
              <a:picLocks noChangeAspect="1" noChangeArrowheads="1"/>
            </p:cNvPicPr>
            <p:nvPr/>
          </p:nvPicPr>
          <p:blipFill>
            <a:blip r:embed="rId1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9459" y="1848369"/>
              <a:ext cx="371481" cy="183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" name="Picture 6" descr="MySQL logo and symbol, meaning, history, PNG"/>
            <p:cNvPicPr>
              <a:picLocks noChangeAspect="1" noChangeArrowheads="1"/>
            </p:cNvPicPr>
            <p:nvPr/>
          </p:nvPicPr>
          <p:blipFill>
            <a:blip r:embed="rId1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265" y="1333101"/>
              <a:ext cx="360410" cy="225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" name="Picture 12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72942" y="1505995"/>
              <a:ext cx="522178" cy="83589"/>
            </a:xfrm>
            <a:prstGeom prst="rect">
              <a:avLst/>
            </a:prstGeom>
          </p:spPr>
        </p:pic>
        <p:pic>
          <p:nvPicPr>
            <p:cNvPr id="208" name="Picture 6" descr="MySQL logo and symbol, meaning, history, PNG"/>
            <p:cNvPicPr>
              <a:picLocks noChangeAspect="1" noChangeArrowheads="1"/>
            </p:cNvPicPr>
            <p:nvPr/>
          </p:nvPicPr>
          <p:blipFill>
            <a:blip r:embed="rId1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982" y="4142690"/>
              <a:ext cx="360410" cy="225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" name="Picture 151"/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3729513" y="3266819"/>
              <a:ext cx="1063699" cy="237909"/>
            </a:xfrm>
            <a:prstGeom prst="rect">
              <a:avLst/>
            </a:prstGeom>
          </p:spPr>
        </p:pic>
        <p:sp>
          <p:nvSpPr>
            <p:cNvPr id="210" name="矩形 209"/>
            <p:cNvSpPr/>
            <p:nvPr/>
          </p:nvSpPr>
          <p:spPr>
            <a:xfrm>
              <a:off x="3762658" y="3128543"/>
              <a:ext cx="769644" cy="179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00" dirty="0">
                  <a:solidFill>
                    <a:schemeClr val="tx1"/>
                  </a:solidFill>
                  <a:cs typeface="+mn-ea"/>
                  <a:sym typeface="+mn-lt"/>
                </a:rPr>
                <a:t>表自动变更</a:t>
              </a:r>
              <a:endParaRPr lang="zh-CN" altLang="en-US" sz="800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211" name="Picture 2"/>
            <p:cNvPicPr>
              <a:picLocks noChangeAspect="1" noChangeArrowheads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2940" y="4713575"/>
              <a:ext cx="220777" cy="211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" name="图片 211"/>
            <p:cNvPicPr>
              <a:picLocks noChangeAspect="1"/>
            </p:cNvPicPr>
            <p:nvPr/>
          </p:nvPicPr>
          <p:blipFill>
            <a:blip r:embed="rId121"/>
            <a:stretch>
              <a:fillRect/>
            </a:stretch>
          </p:blipFill>
          <p:spPr>
            <a:xfrm>
              <a:off x="5368067" y="4736371"/>
              <a:ext cx="403341" cy="151343"/>
            </a:xfrm>
            <a:prstGeom prst="rect">
              <a:avLst/>
            </a:prstGeom>
          </p:spPr>
        </p:pic>
        <p:sp>
          <p:nvSpPr>
            <p:cNvPr id="213" name="Rectangle 218"/>
            <p:cNvSpPr/>
            <p:nvPr/>
          </p:nvSpPr>
          <p:spPr>
            <a:xfrm>
              <a:off x="4929785" y="4741874"/>
              <a:ext cx="635110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700" dirty="0" err="1">
                  <a:cs typeface="+mn-ea"/>
                  <a:sym typeface="+mn-lt"/>
                </a:rPr>
                <a:t>ClickHouse</a:t>
              </a:r>
              <a:endParaRPr lang="en-US" altLang="zh-CN" sz="700" dirty="0">
                <a:cs typeface="+mn-ea"/>
                <a:sym typeface="+mn-lt"/>
              </a:endParaRPr>
            </a:p>
          </p:txBody>
        </p:sp>
        <p:sp>
          <p:nvSpPr>
            <p:cNvPr id="214" name="矩形 213"/>
            <p:cNvSpPr/>
            <p:nvPr/>
          </p:nvSpPr>
          <p:spPr>
            <a:xfrm>
              <a:off x="6890566" y="1606999"/>
              <a:ext cx="769644" cy="1799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00" dirty="0">
                  <a:solidFill>
                    <a:schemeClr val="tx1"/>
                  </a:solidFill>
                  <a:cs typeface="+mn-ea"/>
                  <a:sym typeface="+mn-lt"/>
                </a:rPr>
                <a:t>实时加载</a:t>
              </a:r>
              <a:endParaRPr lang="zh-CN" altLang="en-US" sz="800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15" name="矩形: 圆角 232"/>
            <p:cNvSpPr/>
            <p:nvPr/>
          </p:nvSpPr>
          <p:spPr>
            <a:xfrm>
              <a:off x="3080106" y="3737318"/>
              <a:ext cx="488897" cy="20786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700" dirty="0">
                  <a:solidFill>
                    <a:schemeClr val="tx1"/>
                  </a:solidFill>
                  <a:cs typeface="+mn-ea"/>
                  <a:sym typeface="+mn-lt"/>
                </a:rPr>
                <a:t>分区</a:t>
              </a:r>
              <a:br>
                <a:rPr lang="en-US" altLang="zh-CN" sz="700" dirty="0">
                  <a:solidFill>
                    <a:schemeClr val="tx1"/>
                  </a:solidFill>
                  <a:cs typeface="+mn-ea"/>
                  <a:sym typeface="+mn-lt"/>
                </a:rPr>
              </a:br>
              <a:r>
                <a:rPr lang="zh-CN" altLang="en-US" sz="700" dirty="0">
                  <a:solidFill>
                    <a:schemeClr val="tx1"/>
                  </a:solidFill>
                  <a:cs typeface="+mn-ea"/>
                  <a:sym typeface="+mn-lt"/>
                </a:rPr>
                <a:t>读取</a:t>
              </a:r>
              <a:endParaRPr lang="zh-CN" altLang="en-US" sz="700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16" name="矩形: 圆角 233"/>
            <p:cNvSpPr/>
            <p:nvPr/>
          </p:nvSpPr>
          <p:spPr>
            <a:xfrm>
              <a:off x="3080106" y="3369187"/>
              <a:ext cx="488897" cy="20786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700" dirty="0">
                  <a:solidFill>
                    <a:schemeClr val="tx1"/>
                  </a:solidFill>
                  <a:cs typeface="+mn-ea"/>
                  <a:sym typeface="+mn-lt"/>
                </a:rPr>
                <a:t>增量</a:t>
              </a:r>
              <a:br>
                <a:rPr lang="en-US" altLang="zh-CN" sz="700" dirty="0">
                  <a:solidFill>
                    <a:schemeClr val="tx1"/>
                  </a:solidFill>
                  <a:cs typeface="+mn-ea"/>
                  <a:sym typeface="+mn-lt"/>
                </a:rPr>
              </a:br>
              <a:r>
                <a:rPr lang="zh-CN" altLang="en-US" sz="700" dirty="0">
                  <a:solidFill>
                    <a:schemeClr val="tx1"/>
                  </a:solidFill>
                  <a:cs typeface="+mn-ea"/>
                  <a:sym typeface="+mn-lt"/>
                </a:rPr>
                <a:t>抽取</a:t>
              </a:r>
              <a:endParaRPr lang="zh-CN" altLang="en-US" sz="700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217" name="Picture 13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17686" y="3407608"/>
              <a:ext cx="954103" cy="321499"/>
            </a:xfrm>
            <a:prstGeom prst="rect">
              <a:avLst/>
            </a:prstGeom>
          </p:spPr>
        </p:pic>
        <p:sp>
          <p:nvSpPr>
            <p:cNvPr id="218" name="Rectangle 216"/>
            <p:cNvSpPr/>
            <p:nvPr/>
          </p:nvSpPr>
          <p:spPr>
            <a:xfrm>
              <a:off x="6398496" y="3448770"/>
              <a:ext cx="104809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900" dirty="0">
                  <a:cs typeface="+mn-ea"/>
                  <a:sym typeface="+mn-lt"/>
                </a:rPr>
                <a:t>批量调度开发</a:t>
              </a:r>
              <a:endParaRPr lang="en-US" altLang="zh-CN" sz="900" dirty="0">
                <a:cs typeface="+mn-ea"/>
                <a:sym typeface="+mn-lt"/>
              </a:endParaRPr>
            </a:p>
          </p:txBody>
        </p:sp>
        <p:pic>
          <p:nvPicPr>
            <p:cNvPr id="219" name="Picture 6" descr="MySQL logo and symbol, meaning, history, PNG"/>
            <p:cNvPicPr>
              <a:picLocks noChangeAspect="1" noChangeArrowheads="1"/>
            </p:cNvPicPr>
            <p:nvPr/>
          </p:nvPicPr>
          <p:blipFill>
            <a:blip r:embed="rId1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8894" y="3437479"/>
              <a:ext cx="494757" cy="309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0" name="Rectangle 177"/>
            <p:cNvSpPr/>
            <p:nvPr/>
          </p:nvSpPr>
          <p:spPr>
            <a:xfrm>
              <a:off x="8838830" y="5095728"/>
              <a:ext cx="1058491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700" dirty="0">
                  <a:cs typeface="+mn-ea"/>
                  <a:sym typeface="+mn-lt"/>
                </a:rPr>
                <a:t>S3 Bucket</a:t>
              </a:r>
              <a:endParaRPr lang="en-US" sz="700" dirty="0">
                <a:cs typeface="+mn-ea"/>
                <a:sym typeface="+mn-lt"/>
              </a:endParaRPr>
            </a:p>
          </p:txBody>
        </p:sp>
        <p:pic>
          <p:nvPicPr>
            <p:cNvPr id="221" name="Picture 156"/>
            <p:cNvPicPr>
              <a:picLocks noChangeAspect="1"/>
            </p:cNvPicPr>
            <p:nvPr/>
          </p:nvPicPr>
          <p:blipFill>
            <a:blip r:embed="rId122"/>
            <a:stretch>
              <a:fillRect/>
            </a:stretch>
          </p:blipFill>
          <p:spPr>
            <a:xfrm rot="16200000">
              <a:off x="5216897" y="3590738"/>
              <a:ext cx="247113" cy="255858"/>
            </a:xfrm>
            <a:prstGeom prst="rect">
              <a:avLst/>
            </a:prstGeom>
          </p:spPr>
        </p:pic>
        <p:pic>
          <p:nvPicPr>
            <p:cNvPr id="222" name="Picture 156"/>
            <p:cNvPicPr>
              <a:picLocks noChangeAspect="1"/>
            </p:cNvPicPr>
            <p:nvPr/>
          </p:nvPicPr>
          <p:blipFill>
            <a:blip r:embed="rId122"/>
            <a:stretch>
              <a:fillRect/>
            </a:stretch>
          </p:blipFill>
          <p:spPr>
            <a:xfrm rot="16200000">
              <a:off x="5264052" y="4262064"/>
              <a:ext cx="247113" cy="255858"/>
            </a:xfrm>
            <a:prstGeom prst="rect">
              <a:avLst/>
            </a:prstGeom>
          </p:spPr>
        </p:pic>
        <p:sp>
          <p:nvSpPr>
            <p:cNvPr id="223" name="Rectangle 216"/>
            <p:cNvSpPr/>
            <p:nvPr/>
          </p:nvSpPr>
          <p:spPr>
            <a:xfrm>
              <a:off x="6374569" y="3825005"/>
              <a:ext cx="104809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900" dirty="0">
                  <a:cs typeface="+mn-ea"/>
                  <a:sym typeface="+mn-lt"/>
                </a:rPr>
                <a:t>实时调度开发</a:t>
              </a:r>
              <a:endParaRPr lang="en-US" altLang="zh-CN" sz="900" dirty="0">
                <a:cs typeface="+mn-ea"/>
                <a:sym typeface="+mn-lt"/>
              </a:endParaRPr>
            </a:p>
          </p:txBody>
        </p:sp>
        <p:sp>
          <p:nvSpPr>
            <p:cNvPr id="224" name="Rectangle 216"/>
            <p:cNvSpPr/>
            <p:nvPr/>
          </p:nvSpPr>
          <p:spPr>
            <a:xfrm>
              <a:off x="6374569" y="4175792"/>
              <a:ext cx="104809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900" dirty="0">
                  <a:cs typeface="+mn-ea"/>
                  <a:sym typeface="+mn-lt"/>
                </a:rPr>
                <a:t>IDE&amp;CI/CD</a:t>
              </a:r>
              <a:endParaRPr lang="en-US" altLang="zh-CN" sz="900" dirty="0">
                <a:cs typeface="+mn-ea"/>
                <a:sym typeface="+mn-lt"/>
              </a:endParaRPr>
            </a:p>
          </p:txBody>
        </p:sp>
        <p:sp>
          <p:nvSpPr>
            <p:cNvPr id="225" name="Rectangle 216"/>
            <p:cNvSpPr/>
            <p:nvPr/>
          </p:nvSpPr>
          <p:spPr>
            <a:xfrm>
              <a:off x="6374569" y="4579483"/>
              <a:ext cx="104809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900" dirty="0">
                  <a:cs typeface="+mn-ea"/>
                  <a:sym typeface="+mn-lt"/>
                </a:rPr>
                <a:t>运行管理</a:t>
              </a:r>
              <a:endParaRPr lang="en-US" altLang="zh-CN" sz="900" dirty="0">
                <a:cs typeface="+mn-ea"/>
                <a:sym typeface="+mn-lt"/>
              </a:endParaRPr>
            </a:p>
          </p:txBody>
        </p:sp>
        <p:sp>
          <p:nvSpPr>
            <p:cNvPr id="226" name="矩形: 圆角 243"/>
            <p:cNvSpPr/>
            <p:nvPr/>
          </p:nvSpPr>
          <p:spPr>
            <a:xfrm>
              <a:off x="7501988" y="3547356"/>
              <a:ext cx="730063" cy="22161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tx1"/>
                  </a:solidFill>
                  <a:cs typeface="+mn-ea"/>
                  <a:sym typeface="+mn-lt"/>
                </a:rPr>
                <a:t>调度引擎</a:t>
              </a:r>
              <a:endParaRPr lang="zh-CN" altLang="en-US" sz="900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27" name="矩形: 圆角 244"/>
            <p:cNvSpPr/>
            <p:nvPr/>
          </p:nvSpPr>
          <p:spPr>
            <a:xfrm>
              <a:off x="7501988" y="3850907"/>
              <a:ext cx="730063" cy="22161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tx1"/>
                  </a:solidFill>
                  <a:cs typeface="+mn-ea"/>
                  <a:sym typeface="+mn-lt"/>
                </a:rPr>
                <a:t>资源控制</a:t>
              </a:r>
              <a:endParaRPr lang="zh-CN" altLang="en-US" sz="900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28" name="矩形: 圆角 245"/>
            <p:cNvSpPr/>
            <p:nvPr/>
          </p:nvSpPr>
          <p:spPr>
            <a:xfrm>
              <a:off x="7501988" y="4183714"/>
              <a:ext cx="730063" cy="22161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tx1"/>
                  </a:solidFill>
                  <a:cs typeface="+mn-ea"/>
                  <a:sym typeface="+mn-lt"/>
                </a:rPr>
                <a:t>权限管理</a:t>
              </a:r>
              <a:endParaRPr lang="zh-CN" altLang="en-US" sz="900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29" name="矩形: 圆角 246"/>
            <p:cNvSpPr/>
            <p:nvPr/>
          </p:nvSpPr>
          <p:spPr>
            <a:xfrm>
              <a:off x="7501988" y="4510373"/>
              <a:ext cx="730063" cy="22161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00" dirty="0">
                  <a:solidFill>
                    <a:schemeClr val="tx1"/>
                  </a:solidFill>
                  <a:cs typeface="+mn-ea"/>
                  <a:sym typeface="+mn-lt"/>
                </a:rPr>
                <a:t>容错处理</a:t>
              </a:r>
              <a:endParaRPr lang="zh-CN" altLang="en-US" sz="900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230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7140" y="1468050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1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413" y="1200374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2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3828" y="2150841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3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922" y="1580347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4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1368" y="1217595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3300" y="1176370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6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0467" y="2138913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401" y="3296813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2528" y="3997841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0052" y="4591485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9612" y="3517198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1063" y="1534660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0259" y="3624736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2186" y="3457969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3537" y="2828436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3198" y="4247383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9494" y="4520616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7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877" y="3599155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8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9354" y="4288155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9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5935" y="5163702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0" name="Picture 12" descr="达梦数据库安装使用教程系列（一)了解达梦数据库- 知乎"/>
            <p:cNvPicPr>
              <a:picLocks noChangeAspect="1" noChangeArrowheads="1"/>
            </p:cNvPicPr>
            <p:nvPr/>
          </p:nvPicPr>
          <p:blipFill>
            <a:blip r:embed="rId1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7100" y="3876083"/>
              <a:ext cx="1104729" cy="371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1" name="Picture 14"/>
            <p:cNvPicPr>
              <a:picLocks noChangeAspect="1" noChangeArrowheads="1"/>
            </p:cNvPicPr>
            <p:nvPr/>
          </p:nvPicPr>
          <p:blipFill>
            <a:blip r:embed="rId1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0084" y="4304789"/>
              <a:ext cx="385799" cy="385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2" name="Picture 16"/>
            <p:cNvPicPr>
              <a:picLocks noChangeAspect="1" noChangeArrowheads="1"/>
            </p:cNvPicPr>
            <p:nvPr/>
          </p:nvPicPr>
          <p:blipFill rotWithShape="1">
            <a:blip r:embed="rId1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9" t="23498" r="20628" b="27410"/>
            <a:stretch>
              <a:fillRect/>
            </a:stretch>
          </p:blipFill>
          <p:spPr bwMode="auto">
            <a:xfrm>
              <a:off x="11345085" y="4447113"/>
              <a:ext cx="561759" cy="201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53" name="对象 252"/>
            <p:cNvGraphicFramePr>
              <a:graphicFrameLocks noChangeAspect="1"/>
            </p:cNvGraphicFramePr>
            <p:nvPr/>
          </p:nvGraphicFramePr>
          <p:xfrm>
            <a:off x="8032125" y="5216869"/>
            <a:ext cx="228867" cy="190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" name="" r:id="rId127" imgW="1971675" imgH="1638300" progId="">
                    <p:embed/>
                  </p:oleObj>
                </mc:Choice>
                <mc:Fallback>
                  <p:oleObj name="" r:id="rId127" imgW="1971675" imgH="1638300" progId="">
                    <p:embed/>
                    <p:pic>
                      <p:nvPicPr>
                        <p:cNvPr id="0" name="对象 270"/>
                        <p:cNvPicPr/>
                        <p:nvPr/>
                      </p:nvPicPr>
                      <p:blipFill>
                        <a:blip r:embed="rId82"/>
                        <a:stretch>
                          <a:fillRect/>
                        </a:stretch>
                      </p:blipFill>
                      <p:spPr>
                        <a:xfrm>
                          <a:off x="8032125" y="5216869"/>
                          <a:ext cx="228867" cy="19016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4" name="Rectangle 39"/>
            <p:cNvSpPr/>
            <p:nvPr/>
          </p:nvSpPr>
          <p:spPr>
            <a:xfrm>
              <a:off x="10783867" y="2413664"/>
              <a:ext cx="53091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900" dirty="0">
                  <a:cs typeface="+mn-ea"/>
                  <a:sym typeface="+mn-lt"/>
                </a:rPr>
                <a:t>物联网</a:t>
              </a:r>
              <a:endParaRPr lang="en-US" sz="900" dirty="0">
                <a:cs typeface="+mn-ea"/>
                <a:sym typeface="+mn-lt"/>
              </a:endParaRPr>
            </a:p>
          </p:txBody>
        </p:sp>
        <p:pic>
          <p:nvPicPr>
            <p:cNvPr id="255" name="Picture 207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0490868" y="2345194"/>
              <a:ext cx="283653" cy="282920"/>
            </a:xfrm>
            <a:prstGeom prst="rect">
              <a:avLst/>
            </a:prstGeom>
          </p:spPr>
        </p:pic>
        <p:pic>
          <p:nvPicPr>
            <p:cNvPr id="256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8944" y="2956902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7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2335" y="2658182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8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666" y="2687659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9" name="矩形 258"/>
            <p:cNvSpPr/>
            <p:nvPr/>
          </p:nvSpPr>
          <p:spPr>
            <a:xfrm>
              <a:off x="6056800" y="6001155"/>
              <a:ext cx="704567" cy="2986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  <a:cs typeface="+mn-ea"/>
                  <a:sym typeface="+mn-lt"/>
                </a:rPr>
                <a:t>BI</a:t>
              </a:r>
              <a:r>
                <a:rPr lang="zh-CN" altLang="en-US" sz="1200" b="1" dirty="0">
                  <a:solidFill>
                    <a:schemeClr val="tx1"/>
                  </a:solidFill>
                  <a:cs typeface="+mn-ea"/>
                  <a:sym typeface="+mn-lt"/>
                </a:rPr>
                <a:t>展示工具</a:t>
              </a:r>
              <a:endParaRPr lang="zh-CN" altLang="en-US" sz="1200" b="1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260" name="Picture 157"/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5870443" y="3244578"/>
              <a:ext cx="516966" cy="326060"/>
            </a:xfrm>
            <a:prstGeom prst="rect">
              <a:avLst/>
            </a:prstGeom>
          </p:spPr>
        </p:pic>
        <p:pic>
          <p:nvPicPr>
            <p:cNvPr id="261" name="Picture 157"/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5826954" y="4599260"/>
              <a:ext cx="516966" cy="326060"/>
            </a:xfrm>
            <a:prstGeom prst="rect">
              <a:avLst/>
            </a:prstGeom>
          </p:spPr>
        </p:pic>
        <p:graphicFrame>
          <p:nvGraphicFramePr>
            <p:cNvPr id="262" name="对象 261"/>
            <p:cNvGraphicFramePr>
              <a:graphicFrameLocks noChangeAspect="1"/>
            </p:cNvGraphicFramePr>
            <p:nvPr/>
          </p:nvGraphicFramePr>
          <p:xfrm>
            <a:off x="5867946" y="3132096"/>
            <a:ext cx="228600" cy="190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" name="" r:id="rId128" imgW="1971675" imgH="1638300" progId="">
                    <p:embed/>
                  </p:oleObj>
                </mc:Choice>
                <mc:Fallback>
                  <p:oleObj name="" r:id="rId128" imgW="1971675" imgH="1638300" progId="">
                    <p:embed/>
                    <p:pic>
                      <p:nvPicPr>
                        <p:cNvPr id="0" name="对象 279"/>
                        <p:cNvPicPr/>
                        <p:nvPr/>
                      </p:nvPicPr>
                      <p:blipFill>
                        <a:blip r:embed="rId82"/>
                        <a:stretch>
                          <a:fillRect/>
                        </a:stretch>
                      </p:blipFill>
                      <p:spPr>
                        <a:xfrm>
                          <a:off x="5867946" y="3132096"/>
                          <a:ext cx="228600" cy="190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63" name="Picture 120" descr="Image result for sap logo"/>
            <p:cNvPicPr>
              <a:picLocks noChangeAspect="1" noChangeArrowheads="1"/>
            </p:cNvPicPr>
            <p:nvPr/>
          </p:nvPicPr>
          <p:blipFill>
            <a:blip r:embed="rId1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07" y="2196997"/>
              <a:ext cx="371481" cy="183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4" name="Picture 2" descr="AWS Redshift Logo PNG vector in SVG, PDF, AI, CDR format"/>
            <p:cNvPicPr>
              <a:picLocks noChangeAspect="1" noChangeArrowheads="1"/>
            </p:cNvPicPr>
            <p:nvPr/>
          </p:nvPicPr>
          <p:blipFill>
            <a:blip r:embed="rId1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47" y="3310512"/>
              <a:ext cx="338232" cy="25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5" name="Picture 2064"/>
            <p:cNvPicPr>
              <a:picLocks noChangeAspect="1"/>
            </p:cNvPicPr>
            <p:nvPr/>
          </p:nvPicPr>
          <p:blipFill>
            <a:blip r:embed="rId130"/>
            <a:stretch>
              <a:fillRect/>
            </a:stretch>
          </p:blipFill>
          <p:spPr>
            <a:xfrm>
              <a:off x="9954573" y="4958342"/>
              <a:ext cx="1540749" cy="527258"/>
            </a:xfrm>
            <a:prstGeom prst="rect">
              <a:avLst/>
            </a:prstGeom>
          </p:spPr>
        </p:pic>
        <p:sp>
          <p:nvSpPr>
            <p:cNvPr id="266" name="Rectangle 168"/>
            <p:cNvSpPr/>
            <p:nvPr/>
          </p:nvSpPr>
          <p:spPr>
            <a:xfrm>
              <a:off x="10041417" y="5089162"/>
              <a:ext cx="67513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cs typeface="+mn-ea"/>
                  <a:sym typeface="+mn-lt"/>
                </a:rPr>
                <a:t>Azure</a:t>
              </a:r>
              <a:endParaRPr lang="en-US" sz="1000" dirty="0">
                <a:cs typeface="+mn-ea"/>
                <a:sym typeface="+mn-lt"/>
              </a:endParaRPr>
            </a:p>
          </p:txBody>
        </p:sp>
        <p:cxnSp>
          <p:nvCxnSpPr>
            <p:cNvPr id="267" name="Connector: Elbow 263"/>
            <p:cNvCxnSpPr>
              <a:endCxn id="265" idx="1"/>
            </p:cNvCxnSpPr>
            <p:nvPr/>
          </p:nvCxnSpPr>
          <p:spPr>
            <a:xfrm rot="16200000" flipH="1">
              <a:off x="9533384" y="4800781"/>
              <a:ext cx="676821" cy="165558"/>
            </a:xfrm>
            <a:prstGeom prst="bentConnector2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8" name="Picture 126"/>
            <p:cNvPicPr>
              <a:picLocks noChangeAspect="1"/>
            </p:cNvPicPr>
            <p:nvPr/>
          </p:nvPicPr>
          <p:blipFill>
            <a:blip r:embed="rId117"/>
            <a:stretch>
              <a:fillRect/>
            </a:stretch>
          </p:blipFill>
          <p:spPr>
            <a:xfrm>
              <a:off x="10633831" y="5011950"/>
              <a:ext cx="406140" cy="424379"/>
            </a:xfrm>
            <a:prstGeom prst="rect">
              <a:avLst/>
            </a:prstGeom>
          </p:spPr>
        </p:pic>
        <p:pic>
          <p:nvPicPr>
            <p:cNvPr id="269" name="Azure Cloud" descr="Related image"/>
            <p:cNvPicPr>
              <a:picLocks noChangeAspect="1" noChangeArrowheads="1"/>
            </p:cNvPicPr>
            <p:nvPr/>
          </p:nvPicPr>
          <p:blipFill>
            <a:blip r:embed="rId1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2105" y="5031454"/>
              <a:ext cx="426843" cy="40030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0" name="Picture 10" descr="Apache SeaTunnel | Apache SeaTunnel"/>
            <p:cNvPicPr>
              <a:picLocks noChangeAspect="1" noChangeArrowheads="1"/>
            </p:cNvPicPr>
            <p:nvPr/>
          </p:nvPicPr>
          <p:blipFill>
            <a:blip r:embed="rId1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6334" y="4690588"/>
              <a:ext cx="175033" cy="187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00" advClick="0"/>
    </mc:Choice>
    <mc:Fallback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076" y="79364"/>
            <a:ext cx="9088482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i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b="1" dirty="0"/>
              <a:t>白鲸开源摸索的开源商业转化漏斗</a:t>
            </a:r>
            <a:endParaRPr lang="en-US" altLang="zh-CN" b="1" dirty="0"/>
          </a:p>
        </p:txBody>
      </p:sp>
      <p:grpSp>
        <p:nvGrpSpPr>
          <p:cNvPr id="4" name="组合 3"/>
          <p:cNvGrpSpPr/>
          <p:nvPr/>
        </p:nvGrpSpPr>
        <p:grpSpPr>
          <a:xfrm>
            <a:off x="323440" y="2141413"/>
            <a:ext cx="11765891" cy="4001621"/>
            <a:chOff x="510069" y="2151038"/>
            <a:chExt cx="11765891" cy="4001621"/>
          </a:xfrm>
        </p:grpSpPr>
        <p:sp>
          <p:nvSpPr>
            <p:cNvPr id="5" name="流程图: 手动操作 1"/>
            <p:cNvSpPr/>
            <p:nvPr/>
          </p:nvSpPr>
          <p:spPr>
            <a:xfrm>
              <a:off x="6076440" y="5550239"/>
              <a:ext cx="1265799" cy="602420"/>
            </a:xfrm>
            <a:prstGeom prst="flowChartManualOperati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677286" y="5787966"/>
              <a:ext cx="26175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黑体" panose="02010609060101010101" charset="-122"/>
                  <a:ea typeface="黑体" panose="02010609060101010101" charset="-122"/>
                </a:rPr>
                <a:t>已签单</a:t>
              </a:r>
              <a:r>
                <a:rPr lang="en-US" altLang="zh-CN" sz="1400" dirty="0">
                  <a:latin typeface="黑体" panose="02010609060101010101" charset="-122"/>
                  <a:ea typeface="黑体" panose="02010609060101010101" charset="-122"/>
                </a:rPr>
                <a:t>/</a:t>
              </a:r>
              <a:r>
                <a:rPr lang="zh-CN" altLang="en-US" sz="1400" dirty="0">
                  <a:latin typeface="黑体" panose="02010609060101010101" charset="-122"/>
                  <a:ea typeface="黑体" panose="02010609060101010101" charset="-122"/>
                </a:rPr>
                <a:t>签单流程中</a:t>
              </a:r>
              <a:endParaRPr lang="zh-CN" altLang="en-US" sz="14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877545" y="4868054"/>
              <a:ext cx="23936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黑体" panose="02010609060101010101" charset="-122"/>
                  <a:ea typeface="黑体" panose="02010609060101010101" charset="-122"/>
                </a:rPr>
                <a:t>POC</a:t>
              </a:r>
              <a:r>
                <a:rPr lang="zh-CN" altLang="en-US" sz="1400" dirty="0">
                  <a:latin typeface="黑体" panose="02010609060101010101" charset="-122"/>
                  <a:ea typeface="黑体" panose="02010609060101010101" charset="-122"/>
                </a:rPr>
                <a:t>接近完成</a:t>
              </a:r>
              <a:r>
                <a:rPr lang="en-US" altLang="zh-CN" sz="1400" dirty="0">
                  <a:latin typeface="黑体" panose="02010609060101010101" charset="-122"/>
                  <a:ea typeface="黑体" panose="02010609060101010101" charset="-122"/>
                </a:rPr>
                <a:t>/</a:t>
              </a:r>
              <a:r>
                <a:rPr lang="zh-CN" altLang="en-US" sz="1400" dirty="0">
                  <a:latin typeface="黑体" panose="02010609060101010101" charset="-122"/>
                  <a:ea typeface="黑体" panose="02010609060101010101" charset="-122"/>
                </a:rPr>
                <a:t>等待商业流程</a:t>
              </a:r>
              <a:endParaRPr lang="zh-CN" altLang="en-US" sz="14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8" name="流程图: 手动操作 7"/>
            <p:cNvSpPr/>
            <p:nvPr/>
          </p:nvSpPr>
          <p:spPr>
            <a:xfrm>
              <a:off x="5842203" y="4667853"/>
              <a:ext cx="1835084" cy="65416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-1" fmla="*/ 0 w 9543"/>
                <a:gd name="connsiteY0-2" fmla="*/ 0 h 10109"/>
                <a:gd name="connsiteX1-3" fmla="*/ 9543 w 9543"/>
                <a:gd name="connsiteY1-4" fmla="*/ 109 h 10109"/>
                <a:gd name="connsiteX2-5" fmla="*/ 7543 w 9543"/>
                <a:gd name="connsiteY2-6" fmla="*/ 10109 h 10109"/>
                <a:gd name="connsiteX3-7" fmla="*/ 1543 w 9543"/>
                <a:gd name="connsiteY3-8" fmla="*/ 10109 h 10109"/>
                <a:gd name="connsiteX4-9" fmla="*/ 0 w 9543"/>
                <a:gd name="connsiteY4-10" fmla="*/ 0 h 10109"/>
                <a:gd name="connsiteX0-11" fmla="*/ 0 w 9375"/>
                <a:gd name="connsiteY0-12" fmla="*/ 0 h 10000"/>
                <a:gd name="connsiteX1-13" fmla="*/ 9375 w 9375"/>
                <a:gd name="connsiteY1-14" fmla="*/ 538 h 10000"/>
                <a:gd name="connsiteX2-15" fmla="*/ 7904 w 9375"/>
                <a:gd name="connsiteY2-16" fmla="*/ 10000 h 10000"/>
                <a:gd name="connsiteX3-17" fmla="*/ 1617 w 9375"/>
                <a:gd name="connsiteY3-18" fmla="*/ 10000 h 10000"/>
                <a:gd name="connsiteX4-19" fmla="*/ 0 w 9375"/>
                <a:gd name="connsiteY4-20" fmla="*/ 0 h 10000"/>
                <a:gd name="connsiteX0-21" fmla="*/ 0 w 9933"/>
                <a:gd name="connsiteY0-22" fmla="*/ 0 h 10000"/>
                <a:gd name="connsiteX1-23" fmla="*/ 9933 w 9933"/>
                <a:gd name="connsiteY1-24" fmla="*/ 108 h 10000"/>
                <a:gd name="connsiteX2-25" fmla="*/ 8431 w 9933"/>
                <a:gd name="connsiteY2-26" fmla="*/ 10000 h 10000"/>
                <a:gd name="connsiteX3-27" fmla="*/ 1725 w 9933"/>
                <a:gd name="connsiteY3-28" fmla="*/ 10000 h 10000"/>
                <a:gd name="connsiteX4-29" fmla="*/ 0 w 9933"/>
                <a:gd name="connsiteY4-30" fmla="*/ 0 h 10000"/>
                <a:gd name="connsiteX0-31" fmla="*/ 0 w 10224"/>
                <a:gd name="connsiteY0-32" fmla="*/ 0 h 10000"/>
                <a:gd name="connsiteX1-33" fmla="*/ 10224 w 10224"/>
                <a:gd name="connsiteY1-34" fmla="*/ 0 h 10000"/>
                <a:gd name="connsiteX2-35" fmla="*/ 8488 w 10224"/>
                <a:gd name="connsiteY2-36" fmla="*/ 10000 h 10000"/>
                <a:gd name="connsiteX3-37" fmla="*/ 1737 w 10224"/>
                <a:gd name="connsiteY3-38" fmla="*/ 10000 h 10000"/>
                <a:gd name="connsiteX4-39" fmla="*/ 0 w 10224"/>
                <a:gd name="connsiteY4-40" fmla="*/ 0 h 10000"/>
                <a:gd name="connsiteX0-41" fmla="*/ 0 w 9866"/>
                <a:gd name="connsiteY0-42" fmla="*/ 108 h 10000"/>
                <a:gd name="connsiteX1-43" fmla="*/ 9866 w 9866"/>
                <a:gd name="connsiteY1-44" fmla="*/ 0 h 10000"/>
                <a:gd name="connsiteX2-45" fmla="*/ 8130 w 9866"/>
                <a:gd name="connsiteY2-46" fmla="*/ 10000 h 10000"/>
                <a:gd name="connsiteX3-47" fmla="*/ 1379 w 9866"/>
                <a:gd name="connsiteY3-48" fmla="*/ 10000 h 10000"/>
                <a:gd name="connsiteX4-49" fmla="*/ 0 w 9866"/>
                <a:gd name="connsiteY4-50" fmla="*/ 108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866" h="10000">
                  <a:moveTo>
                    <a:pt x="0" y="108"/>
                  </a:moveTo>
                  <a:lnTo>
                    <a:pt x="9866" y="0"/>
                  </a:lnTo>
                  <a:lnTo>
                    <a:pt x="8130" y="10000"/>
                  </a:lnTo>
                  <a:lnTo>
                    <a:pt x="1379" y="1000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92D05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217547" y="4041009"/>
              <a:ext cx="27671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latin typeface="黑体" panose="02010609060101010101" charset="-122"/>
                  <a:ea typeface="黑体" panose="02010609060101010101" charset="-122"/>
                </a:rPr>
                <a:t>已立项确认预算，准备</a:t>
              </a:r>
              <a:r>
                <a:rPr lang="en-US" altLang="zh-CN" sz="1400" dirty="0">
                  <a:latin typeface="黑体" panose="02010609060101010101" charset="-122"/>
                  <a:ea typeface="黑体" panose="02010609060101010101" charset="-122"/>
                </a:rPr>
                <a:t>/</a:t>
              </a:r>
              <a:r>
                <a:rPr lang="zh-CN" altLang="en-US" sz="1400" dirty="0">
                  <a:latin typeface="黑体" panose="02010609060101010101" charset="-122"/>
                  <a:ea typeface="黑体" panose="02010609060101010101" charset="-122"/>
                </a:rPr>
                <a:t>正在试用</a:t>
              </a:r>
              <a:endParaRPr lang="zh-CN" altLang="en-US" sz="14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182841" y="3188338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latin typeface="黑体" panose="02010609060101010101" charset="-122"/>
                  <a:ea typeface="黑体" panose="02010609060101010101" charset="-122"/>
                </a:rPr>
                <a:t>商业版线索</a:t>
              </a:r>
              <a:endParaRPr lang="zh-CN" altLang="en-US" sz="14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1" name="流程图: 手动操作 7"/>
            <p:cNvSpPr/>
            <p:nvPr/>
          </p:nvSpPr>
          <p:spPr>
            <a:xfrm>
              <a:off x="5460808" y="3757212"/>
              <a:ext cx="2670187" cy="73933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-1" fmla="*/ 0 w 9543"/>
                <a:gd name="connsiteY0-2" fmla="*/ 0 h 10109"/>
                <a:gd name="connsiteX1-3" fmla="*/ 9543 w 9543"/>
                <a:gd name="connsiteY1-4" fmla="*/ 109 h 10109"/>
                <a:gd name="connsiteX2-5" fmla="*/ 7543 w 9543"/>
                <a:gd name="connsiteY2-6" fmla="*/ 10109 h 10109"/>
                <a:gd name="connsiteX3-7" fmla="*/ 1543 w 9543"/>
                <a:gd name="connsiteY3-8" fmla="*/ 10109 h 10109"/>
                <a:gd name="connsiteX4-9" fmla="*/ 0 w 9543"/>
                <a:gd name="connsiteY4-10" fmla="*/ 0 h 10109"/>
                <a:gd name="connsiteX0-11" fmla="*/ 0 w 9375"/>
                <a:gd name="connsiteY0-12" fmla="*/ 0 h 10000"/>
                <a:gd name="connsiteX1-13" fmla="*/ 9375 w 9375"/>
                <a:gd name="connsiteY1-14" fmla="*/ 538 h 10000"/>
                <a:gd name="connsiteX2-15" fmla="*/ 7904 w 9375"/>
                <a:gd name="connsiteY2-16" fmla="*/ 10000 h 10000"/>
                <a:gd name="connsiteX3-17" fmla="*/ 1617 w 9375"/>
                <a:gd name="connsiteY3-18" fmla="*/ 10000 h 10000"/>
                <a:gd name="connsiteX4-19" fmla="*/ 0 w 9375"/>
                <a:gd name="connsiteY4-20" fmla="*/ 0 h 10000"/>
                <a:gd name="connsiteX0-21" fmla="*/ 0 w 9933"/>
                <a:gd name="connsiteY0-22" fmla="*/ 0 h 10000"/>
                <a:gd name="connsiteX1-23" fmla="*/ 9933 w 9933"/>
                <a:gd name="connsiteY1-24" fmla="*/ 108 h 10000"/>
                <a:gd name="connsiteX2-25" fmla="*/ 8431 w 9933"/>
                <a:gd name="connsiteY2-26" fmla="*/ 10000 h 10000"/>
                <a:gd name="connsiteX3-27" fmla="*/ 1725 w 9933"/>
                <a:gd name="connsiteY3-28" fmla="*/ 10000 h 10000"/>
                <a:gd name="connsiteX4-29" fmla="*/ 0 w 9933"/>
                <a:gd name="connsiteY4-30" fmla="*/ 0 h 10000"/>
                <a:gd name="connsiteX0-31" fmla="*/ 0 w 10224"/>
                <a:gd name="connsiteY0-32" fmla="*/ 0 h 10000"/>
                <a:gd name="connsiteX1-33" fmla="*/ 10224 w 10224"/>
                <a:gd name="connsiteY1-34" fmla="*/ 0 h 10000"/>
                <a:gd name="connsiteX2-35" fmla="*/ 8488 w 10224"/>
                <a:gd name="connsiteY2-36" fmla="*/ 10000 h 10000"/>
                <a:gd name="connsiteX3-37" fmla="*/ 1737 w 10224"/>
                <a:gd name="connsiteY3-38" fmla="*/ 10000 h 10000"/>
                <a:gd name="connsiteX4-39" fmla="*/ 0 w 10224"/>
                <a:gd name="connsiteY4-40" fmla="*/ 0 h 10000"/>
                <a:gd name="connsiteX0-41" fmla="*/ 0 w 9866"/>
                <a:gd name="connsiteY0-42" fmla="*/ 108 h 10000"/>
                <a:gd name="connsiteX1-43" fmla="*/ 9866 w 9866"/>
                <a:gd name="connsiteY1-44" fmla="*/ 0 h 10000"/>
                <a:gd name="connsiteX2-45" fmla="*/ 8130 w 9866"/>
                <a:gd name="connsiteY2-46" fmla="*/ 10000 h 10000"/>
                <a:gd name="connsiteX3-47" fmla="*/ 1379 w 9866"/>
                <a:gd name="connsiteY3-48" fmla="*/ 10000 h 10000"/>
                <a:gd name="connsiteX4-49" fmla="*/ 0 w 9866"/>
                <a:gd name="connsiteY4-50" fmla="*/ 108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866" h="10000">
                  <a:moveTo>
                    <a:pt x="0" y="108"/>
                  </a:moveTo>
                  <a:lnTo>
                    <a:pt x="9866" y="0"/>
                  </a:lnTo>
                  <a:lnTo>
                    <a:pt x="8130" y="10000"/>
                  </a:lnTo>
                  <a:lnTo>
                    <a:pt x="1379" y="1000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chemeClr val="bg2">
                <a:lumMod val="75000"/>
                <a:alpha val="6117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2" name="流程图: 手动操作 7"/>
            <p:cNvSpPr/>
            <p:nvPr/>
          </p:nvSpPr>
          <p:spPr>
            <a:xfrm>
              <a:off x="4989483" y="2974554"/>
              <a:ext cx="3858748" cy="67389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-1" fmla="*/ 0 w 9543"/>
                <a:gd name="connsiteY0-2" fmla="*/ 0 h 10109"/>
                <a:gd name="connsiteX1-3" fmla="*/ 9543 w 9543"/>
                <a:gd name="connsiteY1-4" fmla="*/ 109 h 10109"/>
                <a:gd name="connsiteX2-5" fmla="*/ 7543 w 9543"/>
                <a:gd name="connsiteY2-6" fmla="*/ 10109 h 10109"/>
                <a:gd name="connsiteX3-7" fmla="*/ 1543 w 9543"/>
                <a:gd name="connsiteY3-8" fmla="*/ 10109 h 10109"/>
                <a:gd name="connsiteX4-9" fmla="*/ 0 w 9543"/>
                <a:gd name="connsiteY4-10" fmla="*/ 0 h 10109"/>
                <a:gd name="connsiteX0-11" fmla="*/ 0 w 9375"/>
                <a:gd name="connsiteY0-12" fmla="*/ 0 h 10000"/>
                <a:gd name="connsiteX1-13" fmla="*/ 9375 w 9375"/>
                <a:gd name="connsiteY1-14" fmla="*/ 538 h 10000"/>
                <a:gd name="connsiteX2-15" fmla="*/ 7904 w 9375"/>
                <a:gd name="connsiteY2-16" fmla="*/ 10000 h 10000"/>
                <a:gd name="connsiteX3-17" fmla="*/ 1617 w 9375"/>
                <a:gd name="connsiteY3-18" fmla="*/ 10000 h 10000"/>
                <a:gd name="connsiteX4-19" fmla="*/ 0 w 9375"/>
                <a:gd name="connsiteY4-20" fmla="*/ 0 h 10000"/>
                <a:gd name="connsiteX0-21" fmla="*/ 0 w 9933"/>
                <a:gd name="connsiteY0-22" fmla="*/ 0 h 10000"/>
                <a:gd name="connsiteX1-23" fmla="*/ 9933 w 9933"/>
                <a:gd name="connsiteY1-24" fmla="*/ 108 h 10000"/>
                <a:gd name="connsiteX2-25" fmla="*/ 8431 w 9933"/>
                <a:gd name="connsiteY2-26" fmla="*/ 10000 h 10000"/>
                <a:gd name="connsiteX3-27" fmla="*/ 1725 w 9933"/>
                <a:gd name="connsiteY3-28" fmla="*/ 10000 h 10000"/>
                <a:gd name="connsiteX4-29" fmla="*/ 0 w 9933"/>
                <a:gd name="connsiteY4-30" fmla="*/ 0 h 10000"/>
                <a:gd name="connsiteX0-31" fmla="*/ 0 w 10224"/>
                <a:gd name="connsiteY0-32" fmla="*/ 0 h 10000"/>
                <a:gd name="connsiteX1-33" fmla="*/ 10224 w 10224"/>
                <a:gd name="connsiteY1-34" fmla="*/ 0 h 10000"/>
                <a:gd name="connsiteX2-35" fmla="*/ 8488 w 10224"/>
                <a:gd name="connsiteY2-36" fmla="*/ 10000 h 10000"/>
                <a:gd name="connsiteX3-37" fmla="*/ 1737 w 10224"/>
                <a:gd name="connsiteY3-38" fmla="*/ 10000 h 10000"/>
                <a:gd name="connsiteX4-39" fmla="*/ 0 w 10224"/>
                <a:gd name="connsiteY4-40" fmla="*/ 0 h 10000"/>
                <a:gd name="connsiteX0-41" fmla="*/ 0 w 9866"/>
                <a:gd name="connsiteY0-42" fmla="*/ 108 h 10000"/>
                <a:gd name="connsiteX1-43" fmla="*/ 9866 w 9866"/>
                <a:gd name="connsiteY1-44" fmla="*/ 0 h 10000"/>
                <a:gd name="connsiteX2-45" fmla="*/ 8130 w 9866"/>
                <a:gd name="connsiteY2-46" fmla="*/ 10000 h 10000"/>
                <a:gd name="connsiteX3-47" fmla="*/ 1379 w 9866"/>
                <a:gd name="connsiteY3-48" fmla="*/ 10000 h 10000"/>
                <a:gd name="connsiteX4-49" fmla="*/ 0 w 9866"/>
                <a:gd name="connsiteY4-50" fmla="*/ 108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866" h="10000">
                  <a:moveTo>
                    <a:pt x="0" y="108"/>
                  </a:moveTo>
                  <a:lnTo>
                    <a:pt x="9866" y="0"/>
                  </a:lnTo>
                  <a:lnTo>
                    <a:pt x="8130" y="10000"/>
                  </a:lnTo>
                  <a:lnTo>
                    <a:pt x="1379" y="1000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2D7BB9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10069" y="2991716"/>
              <a:ext cx="431111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黑体" panose="02010609060101010101" charset="-122"/>
                  <a:ea typeface="黑体" panose="02010609060101010101" charset="-122"/>
                </a:rPr>
                <a:t>3</a:t>
              </a:r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家头部券商、</a:t>
              </a:r>
              <a:r>
                <a:rPr lang="en-US" altLang="zh-CN" sz="2000" dirty="0">
                  <a:latin typeface="黑体" panose="02010609060101010101" charset="-122"/>
                  <a:ea typeface="黑体" panose="02010609060101010101" charset="-122"/>
                </a:rPr>
                <a:t>2</a:t>
              </a:r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家大型券商</a:t>
              </a:r>
              <a:endParaRPr lang="en-US" altLang="zh-CN" sz="2000" dirty="0">
                <a:latin typeface="黑体" panose="02010609060101010101" charset="-122"/>
                <a:ea typeface="黑体" panose="02010609060101010101" charset="-122"/>
              </a:endParaRPr>
            </a:p>
            <a:p>
              <a:br>
                <a:rPr lang="en-US" altLang="zh-CN" sz="2000" dirty="0">
                  <a:latin typeface="黑体" panose="02010609060101010101" charset="-122"/>
                  <a:ea typeface="黑体" panose="02010609060101010101" charset="-122"/>
                </a:rPr>
              </a:br>
              <a:r>
                <a:rPr lang="en-US" altLang="zh-CN" sz="2000" dirty="0">
                  <a:latin typeface="黑体" panose="02010609060101010101" charset="-122"/>
                  <a:ea typeface="黑体" panose="02010609060101010101" charset="-122"/>
                </a:rPr>
                <a:t>3</a:t>
              </a:r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家头部银行，</a:t>
              </a:r>
              <a:r>
                <a:rPr lang="en-US" altLang="zh-CN" sz="2000" dirty="0">
                  <a:latin typeface="黑体" panose="02010609060101010101" charset="-122"/>
                  <a:ea typeface="黑体" panose="02010609060101010101" charset="-122"/>
                </a:rPr>
                <a:t>2</a:t>
              </a:r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家地区银行</a:t>
              </a:r>
              <a:endParaRPr lang="en-US" altLang="zh-CN" sz="2000" dirty="0"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en-US" altLang="zh-CN" sz="2000" dirty="0"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en-US" altLang="zh-CN" sz="2000" dirty="0">
                  <a:latin typeface="黑体" panose="02010609060101010101" charset="-122"/>
                  <a:ea typeface="黑体" panose="02010609060101010101" charset="-122"/>
                </a:rPr>
                <a:t>2</a:t>
              </a:r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家头部保险</a:t>
              </a:r>
              <a:endParaRPr lang="en-US" altLang="zh-CN" sz="2000" dirty="0"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en-US" altLang="zh-CN" sz="2000" dirty="0"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en-US" altLang="zh-CN" sz="2000" dirty="0">
                  <a:latin typeface="黑体" panose="02010609060101010101" charset="-122"/>
                  <a:ea typeface="黑体" panose="02010609060101010101" charset="-122"/>
                </a:rPr>
                <a:t>3</a:t>
              </a:r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家头部车企</a:t>
              </a:r>
              <a:endParaRPr lang="en-US" altLang="zh-CN" sz="2000" dirty="0"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en-US" altLang="zh-CN" sz="2000" dirty="0">
                <a:latin typeface="黑体" panose="02010609060101010101" charset="-122"/>
                <a:ea typeface="黑体" panose="02010609060101010101" charset="-122"/>
              </a:endParaRPr>
            </a:p>
            <a:p>
              <a:r>
                <a:rPr lang="en-US" altLang="zh-CN" sz="2000" dirty="0">
                  <a:latin typeface="黑体" panose="02010609060101010101" charset="-122"/>
                  <a:ea typeface="黑体" panose="02010609060101010101" charset="-122"/>
                </a:rPr>
                <a:t>3</a:t>
              </a:r>
              <a:r>
                <a:rPr lang="zh-CN" altLang="en-US" sz="2000" dirty="0">
                  <a:latin typeface="黑体" panose="02010609060101010101" charset="-122"/>
                  <a:ea typeface="黑体" panose="02010609060101010101" charset="-122"/>
                </a:rPr>
                <a:t>家海外互联网 </a:t>
              </a:r>
              <a:r>
                <a:rPr lang="en-US" altLang="zh-CN" sz="2000" dirty="0">
                  <a:latin typeface="黑体" panose="02010609060101010101" charset="-122"/>
                  <a:ea typeface="黑体" panose="02010609060101010101" charset="-122"/>
                </a:rPr>
                <a:t>….</a:t>
              </a:r>
              <a:endParaRPr lang="en-US" altLang="zh-CN" sz="20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cxnSp>
          <p:nvCxnSpPr>
            <p:cNvPr id="14" name="直接连接符 10"/>
            <p:cNvCxnSpPr/>
            <p:nvPr/>
          </p:nvCxnSpPr>
          <p:spPr>
            <a:xfrm>
              <a:off x="3829056" y="3087612"/>
              <a:ext cx="1835781" cy="1580241"/>
            </a:xfrm>
            <a:prstGeom prst="line">
              <a:avLst/>
            </a:prstGeom>
            <a:ln w="28575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1"/>
            <p:cNvCxnSpPr/>
            <p:nvPr/>
          </p:nvCxnSpPr>
          <p:spPr>
            <a:xfrm>
              <a:off x="3414679" y="5787966"/>
              <a:ext cx="2515403" cy="268602"/>
            </a:xfrm>
            <a:prstGeom prst="line">
              <a:avLst/>
            </a:prstGeom>
            <a:ln w="28575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流程图: 手动操作 7"/>
            <p:cNvSpPr/>
            <p:nvPr/>
          </p:nvSpPr>
          <p:spPr>
            <a:xfrm>
              <a:off x="4396857" y="2151038"/>
              <a:ext cx="5346796" cy="673893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-1" fmla="*/ 0 w 9543"/>
                <a:gd name="connsiteY0-2" fmla="*/ 0 h 10109"/>
                <a:gd name="connsiteX1-3" fmla="*/ 9543 w 9543"/>
                <a:gd name="connsiteY1-4" fmla="*/ 109 h 10109"/>
                <a:gd name="connsiteX2-5" fmla="*/ 7543 w 9543"/>
                <a:gd name="connsiteY2-6" fmla="*/ 10109 h 10109"/>
                <a:gd name="connsiteX3-7" fmla="*/ 1543 w 9543"/>
                <a:gd name="connsiteY3-8" fmla="*/ 10109 h 10109"/>
                <a:gd name="connsiteX4-9" fmla="*/ 0 w 9543"/>
                <a:gd name="connsiteY4-10" fmla="*/ 0 h 10109"/>
                <a:gd name="connsiteX0-11" fmla="*/ 0 w 9375"/>
                <a:gd name="connsiteY0-12" fmla="*/ 0 h 10000"/>
                <a:gd name="connsiteX1-13" fmla="*/ 9375 w 9375"/>
                <a:gd name="connsiteY1-14" fmla="*/ 538 h 10000"/>
                <a:gd name="connsiteX2-15" fmla="*/ 7904 w 9375"/>
                <a:gd name="connsiteY2-16" fmla="*/ 10000 h 10000"/>
                <a:gd name="connsiteX3-17" fmla="*/ 1617 w 9375"/>
                <a:gd name="connsiteY3-18" fmla="*/ 10000 h 10000"/>
                <a:gd name="connsiteX4-19" fmla="*/ 0 w 9375"/>
                <a:gd name="connsiteY4-20" fmla="*/ 0 h 10000"/>
                <a:gd name="connsiteX0-21" fmla="*/ 0 w 9933"/>
                <a:gd name="connsiteY0-22" fmla="*/ 0 h 10000"/>
                <a:gd name="connsiteX1-23" fmla="*/ 9933 w 9933"/>
                <a:gd name="connsiteY1-24" fmla="*/ 108 h 10000"/>
                <a:gd name="connsiteX2-25" fmla="*/ 8431 w 9933"/>
                <a:gd name="connsiteY2-26" fmla="*/ 10000 h 10000"/>
                <a:gd name="connsiteX3-27" fmla="*/ 1725 w 9933"/>
                <a:gd name="connsiteY3-28" fmla="*/ 10000 h 10000"/>
                <a:gd name="connsiteX4-29" fmla="*/ 0 w 9933"/>
                <a:gd name="connsiteY4-30" fmla="*/ 0 h 10000"/>
                <a:gd name="connsiteX0-31" fmla="*/ 0 w 10224"/>
                <a:gd name="connsiteY0-32" fmla="*/ 0 h 10000"/>
                <a:gd name="connsiteX1-33" fmla="*/ 10224 w 10224"/>
                <a:gd name="connsiteY1-34" fmla="*/ 0 h 10000"/>
                <a:gd name="connsiteX2-35" fmla="*/ 8488 w 10224"/>
                <a:gd name="connsiteY2-36" fmla="*/ 10000 h 10000"/>
                <a:gd name="connsiteX3-37" fmla="*/ 1737 w 10224"/>
                <a:gd name="connsiteY3-38" fmla="*/ 10000 h 10000"/>
                <a:gd name="connsiteX4-39" fmla="*/ 0 w 10224"/>
                <a:gd name="connsiteY4-40" fmla="*/ 0 h 10000"/>
                <a:gd name="connsiteX0-41" fmla="*/ 0 w 9866"/>
                <a:gd name="connsiteY0-42" fmla="*/ 108 h 10000"/>
                <a:gd name="connsiteX1-43" fmla="*/ 9866 w 9866"/>
                <a:gd name="connsiteY1-44" fmla="*/ 0 h 10000"/>
                <a:gd name="connsiteX2-45" fmla="*/ 8130 w 9866"/>
                <a:gd name="connsiteY2-46" fmla="*/ 10000 h 10000"/>
                <a:gd name="connsiteX3-47" fmla="*/ 1379 w 9866"/>
                <a:gd name="connsiteY3-48" fmla="*/ 10000 h 10000"/>
                <a:gd name="connsiteX4-49" fmla="*/ 0 w 9866"/>
                <a:gd name="connsiteY4-50" fmla="*/ 108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866" h="10000">
                  <a:moveTo>
                    <a:pt x="0" y="108"/>
                  </a:moveTo>
                  <a:lnTo>
                    <a:pt x="9866" y="0"/>
                  </a:lnTo>
                  <a:lnTo>
                    <a:pt x="8130" y="10000"/>
                  </a:lnTo>
                  <a:lnTo>
                    <a:pt x="1379" y="1000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805854" y="2226374"/>
              <a:ext cx="24701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黑体" panose="02010609060101010101" charset="-122"/>
                  <a:ea typeface="黑体" panose="02010609060101010101" charset="-122"/>
                </a:rPr>
                <a:t>社区用户群 </a:t>
              </a:r>
              <a:r>
                <a:rPr lang="en-US" altLang="zh-CN" sz="1400" dirty="0">
                  <a:latin typeface="黑体" panose="02010609060101010101" charset="-122"/>
                  <a:ea typeface="黑体" panose="02010609060101010101" charset="-122"/>
                </a:rPr>
                <a:t> (</a:t>
              </a:r>
              <a:r>
                <a:rPr lang="zh-CN" altLang="en-US" sz="1400" dirty="0">
                  <a:latin typeface="黑体" panose="02010609060101010101" charset="-122"/>
                  <a:ea typeface="黑体" panose="02010609060101010101" charset="-122"/>
                </a:rPr>
                <a:t>数万用户群</a:t>
              </a:r>
              <a:br>
                <a:rPr lang="en-US" altLang="zh-CN" sz="1400" dirty="0">
                  <a:latin typeface="黑体" panose="02010609060101010101" charset="-122"/>
                  <a:ea typeface="黑体" panose="02010609060101010101" charset="-122"/>
                </a:rPr>
              </a:br>
              <a:r>
                <a:rPr lang="zh-CN" altLang="en-US" sz="1400" dirty="0">
                  <a:latin typeface="黑体" panose="02010609060101010101" charset="-122"/>
                  <a:ea typeface="黑体" panose="02010609060101010101" charset="-122"/>
                </a:rPr>
                <a:t> </a:t>
              </a:r>
              <a:r>
                <a:rPr lang="en-US" altLang="zh-CN" sz="1400" dirty="0">
                  <a:latin typeface="黑体" panose="02010609060101010101" charset="-122"/>
                  <a:ea typeface="黑体" panose="02010609060101010101" charset="-122"/>
                </a:rPr>
                <a:t>+</a:t>
              </a:r>
              <a:r>
                <a:rPr lang="zh-CN" altLang="en-US" sz="1400" dirty="0">
                  <a:latin typeface="黑体" panose="02010609060101010101" charset="-122"/>
                  <a:ea typeface="黑体" panose="02010609060101010101" charset="-122"/>
                </a:rPr>
                <a:t> 数千</a:t>
              </a:r>
              <a:r>
                <a:rPr lang="en-US" altLang="zh-CN" sz="1400" dirty="0">
                  <a:latin typeface="黑体" panose="02010609060101010101" charset="-122"/>
                  <a:ea typeface="黑体" panose="02010609060101010101" charset="-122"/>
                </a:rPr>
                <a:t>Slack</a:t>
              </a:r>
              <a:r>
                <a:rPr lang="zh-CN" altLang="en-US" sz="1400" dirty="0">
                  <a:latin typeface="黑体" panose="02010609060101010101" charset="-122"/>
                  <a:ea typeface="黑体" panose="02010609060101010101" charset="-122"/>
                </a:rPr>
                <a:t>用户</a:t>
              </a:r>
              <a:r>
                <a:rPr lang="en-US" altLang="zh-CN" sz="1400" dirty="0">
                  <a:latin typeface="黑体" panose="02010609060101010101" charset="-122"/>
                  <a:ea typeface="黑体" panose="02010609060101010101" charset="-122"/>
                </a:rPr>
                <a:t>) </a:t>
              </a:r>
              <a:endParaRPr lang="zh-CN" altLang="en-US" sz="14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344495" y="2334095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latin typeface="黑体" panose="02010609060101010101" charset="-122"/>
                  <a:ea typeface="黑体" panose="02010609060101010101" charset="-122"/>
                </a:rPr>
                <a:t>开源社区</a:t>
              </a:r>
              <a:endParaRPr lang="zh-CN" altLang="en-US" sz="14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257933" y="3179118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latin typeface="黑体" panose="02010609060101010101" charset="-122"/>
                  <a:ea typeface="黑体" panose="02010609060101010101" charset="-122"/>
                </a:rPr>
                <a:t>商业线索池</a:t>
              </a:r>
              <a:endParaRPr lang="zh-CN" altLang="en-US" sz="14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037093" y="3960504"/>
              <a:ext cx="1441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黑体" panose="02010609060101010101" charset="-122"/>
                  <a:ea typeface="黑体" panose="02010609060101010101" charset="-122"/>
                </a:rPr>
                <a:t>Demo/POC</a:t>
              </a:r>
              <a:r>
                <a:rPr lang="zh-CN" altLang="en-US" sz="1400" dirty="0">
                  <a:latin typeface="黑体" panose="02010609060101010101" charset="-122"/>
                  <a:ea typeface="黑体" panose="02010609060101010101" charset="-122"/>
                </a:rPr>
                <a:t>客户池</a:t>
              </a:r>
              <a:endParaRPr lang="zh-CN" altLang="en-US" sz="14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185549" y="4834481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latin typeface="黑体" panose="02010609060101010101" charset="-122"/>
                  <a:ea typeface="黑体" panose="02010609060101010101" charset="-122"/>
                </a:rPr>
                <a:t>订单运作池</a:t>
              </a:r>
              <a:endParaRPr lang="zh-CN" altLang="en-US" sz="14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6160702" y="5697560"/>
              <a:ext cx="1172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latin typeface="黑体" panose="02010609060101010101" charset="-122"/>
                  <a:ea typeface="黑体" panose="02010609060101010101" charset="-122"/>
                </a:rPr>
                <a:t>采购</a:t>
              </a:r>
              <a:r>
                <a:rPr lang="en-US" altLang="zh-CN" sz="1400" dirty="0">
                  <a:latin typeface="黑体" panose="02010609060101010101" charset="-122"/>
                  <a:ea typeface="黑体" panose="02010609060101010101" charset="-122"/>
                </a:rPr>
                <a:t>/</a:t>
              </a:r>
              <a:r>
                <a:rPr lang="zh-CN" altLang="en-US" sz="1400" dirty="0">
                  <a:latin typeface="黑体" panose="02010609060101010101" charset="-122"/>
                  <a:ea typeface="黑体" panose="02010609060101010101" charset="-122"/>
                </a:rPr>
                <a:t>增购池</a:t>
              </a:r>
              <a:endParaRPr lang="zh-CN" altLang="en-US" sz="14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THINKCELLSHAPEDONOTDELETE" val="thinkcellActiveDocDoNotDelete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PP_MARK_KEY" val="37ef33ad-325e-480b-bfea-46684073dd51"/>
  <p:tag name="COMMONDATA" val="eyJoZGlkIjoiOGU3NzUzOGI1MzE5NDVhYzhlYTAxN2E5YWM2ZDEzN2UifQ=="/>
  <p:tag name="commondata" val="eyJoZGlkIjoiNTMxZDk1ZWEyMTI3MTg4NzM3NTAzNGQzN2RlZWIxZmIifQ==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2896</Words>
  <Application>WPS 演示</Application>
  <PresentationFormat>宽屏</PresentationFormat>
  <Paragraphs>490</Paragraphs>
  <Slides>30</Slides>
  <Notes>18</Notes>
  <HiddenSlides>0</HiddenSlides>
  <MMClips>0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1" baseType="lpstr">
      <vt:lpstr>Arial</vt:lpstr>
      <vt:lpstr>宋体</vt:lpstr>
      <vt:lpstr>Wingdings</vt:lpstr>
      <vt:lpstr>黑体</vt:lpstr>
      <vt:lpstr>阿里巴巴普惠体 R</vt:lpstr>
      <vt:lpstr>华文楷体</vt:lpstr>
      <vt:lpstr>微软雅黑</vt:lpstr>
      <vt:lpstr>Tahoma</vt:lpstr>
      <vt:lpstr>Calibri</vt:lpstr>
      <vt:lpstr>思源黑体</vt:lpstr>
      <vt:lpstr>STKaiti</vt:lpstr>
      <vt:lpstr>Arial Unicode MS</vt:lpstr>
      <vt:lpstr>等线</vt:lpstr>
      <vt:lpstr>Open Sans</vt:lpstr>
      <vt:lpstr>Segoe Print</vt:lpstr>
      <vt:lpstr>inherit</vt:lpstr>
      <vt:lpstr>Söhne</vt:lpstr>
      <vt:lpstr>Arial</vt:lpstr>
      <vt:lpstr>Raleway</vt:lpstr>
      <vt:lpstr>Office 主题​​</vt:lpstr>
      <vt:lpstr>TCLayout.ActiveDocument.1</vt:lpstr>
      <vt:lpstr>基于Apache顶级项目做开源商业化的实践和思索</vt:lpstr>
      <vt:lpstr>PowerPoint 演示文稿</vt:lpstr>
      <vt:lpstr>PowerPoint 演示文稿</vt:lpstr>
      <vt:lpstr>PowerPoint 演示文稿</vt:lpstr>
      <vt:lpstr>白鲸开源的用户群——泛金融行业</vt:lpstr>
      <vt:lpstr>白鲸开源的用户群——其余行业</vt:lpstr>
      <vt:lpstr>PowerPoint 演示文稿</vt:lpstr>
      <vt:lpstr>PowerPoint 演示文稿</vt:lpstr>
      <vt:lpstr>PowerPoint 演示文稿</vt:lpstr>
      <vt:lpstr>8 个月积累数千万的商业 Pipeline+ 上百个线索，白鲸开源投入的资源： </vt:lpstr>
      <vt:lpstr>PowerPoint 演示文稿</vt:lpstr>
      <vt:lpstr>评估一个开源项目的潜力？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慢慢与吟</cp:lastModifiedBy>
  <cp:revision>44</cp:revision>
  <dcterms:created xsi:type="dcterms:W3CDTF">2022-06-28T09:26:00Z</dcterms:created>
  <dcterms:modified xsi:type="dcterms:W3CDTF">2023-10-24T09:27:52Z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2052-12.1.0.15712</vt:lpwstr>
  </property>
</Properties>
</file>