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7.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4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851" r:id="rId4"/>
    <p:sldId id="853" r:id="rId6"/>
    <p:sldId id="854" r:id="rId7"/>
    <p:sldId id="878" r:id="rId8"/>
    <p:sldId id="869" r:id="rId9"/>
    <p:sldId id="855" r:id="rId10"/>
    <p:sldId id="857" r:id="rId11"/>
    <p:sldId id="874" r:id="rId12"/>
    <p:sldId id="858" r:id="rId13"/>
    <p:sldId id="856" r:id="rId14"/>
    <p:sldId id="876" r:id="rId15"/>
    <p:sldId id="877" r:id="rId16"/>
    <p:sldId id="860" r:id="rId17"/>
    <p:sldId id="861" r:id="rId18"/>
    <p:sldId id="895" r:id="rId19"/>
    <p:sldId id="863" r:id="rId20"/>
    <p:sldId id="862" r:id="rId21"/>
    <p:sldId id="864" r:id="rId22"/>
    <p:sldId id="865" r:id="rId23"/>
    <p:sldId id="849" r:id="rId24"/>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angzhenxuan" initials="yzx" lastIdx="2" clrIdx="0"/>
  <p:cmAuthor id="1" name="jiangchuan_bit@yeah.net" initials="j" lastIdx="1" clrIdx="0"/>
  <p:cmAuthor id="2" name="Zhao ,Jia(PR)" initials="" lastIdx="3" clrIdx="1"/>
  <p:cmAuthor id="3" name="kaili.shao" initials="k" lastIdx="8" clrIdx="2"/>
  <p:cmAuthor id="4" name="Li,Muzi" initials="L" lastIdx="31" clrIdx="3"/>
  <p:cmAuthor id="5" name="Office 365" initials="O3" lastIdx="4" clrIdx="4"/>
  <p:cmAuthor id="6" name="作者" initials="A" lastIdx="0" clrIdx="6"/>
  <p:cmAuthor id="7" name="Shen,Fuqiang" initials="S" lastIdx="21" clrIdx="6"/>
  <p:cmAuthor id="8" name="Jing,Yunqi" initials="J" lastIdx="9" clrIdx="7"/>
  <p:cmAuthor id="9" name="ehl0095" initials="e" lastIdx="1" clrIdx="8"/>
  <p:cmAuthor id="10" name="User" initials="U" lastIdx="3" clrIdx="9"/>
  <p:cmAuthor id="11" name="Jeson" initials="J" lastIdx="8" clrIdx="10"/>
  <p:cmAuthor id="12" name="L 爨爨" initials="L爨" lastIdx="3" clrIdx="11"/>
  <p:cmAuthor id="13" name="." initials="A" lastIdx="25" clrIdx="12"/>
  <p:cmAuthor id="14" name="taihang Xu" initials="tX" lastIdx="2" clrIdx="1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5185"/>
    <a:srgbClr val="A5D7F2"/>
    <a:srgbClr val="FFE5CB"/>
    <a:srgbClr val="6EAAC6"/>
    <a:srgbClr val="5AB0D8"/>
    <a:srgbClr val="36A9E3"/>
    <a:srgbClr val="B7DFF4"/>
    <a:srgbClr val="3B87B0"/>
    <a:srgbClr val="FFF0E1"/>
    <a:srgbClr val="FFD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5" d="100"/>
          <a:sy n="85" d="100"/>
        </p:scale>
        <p:origin x="1126"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40.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C20CB-3250-4EB1-88FD-D95887C63C5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F1ADF-B09C-4EA2-B027-1DD176C989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057648-4847-D248-9AA6-391AF3B32157}"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人类进入人工智能时代，</a:t>
            </a:r>
            <a:r>
              <a:rPr kumimoji="1" lang="en-GB" altLang="zh-CN" dirty="0"/>
              <a:t>IT</a:t>
            </a:r>
            <a:r>
              <a:rPr kumimoji="1" lang="zh-CN" altLang="en-US" dirty="0"/>
              <a:t>技术的技术栈也发生了变化。</a:t>
            </a:r>
            <a:endParaRPr kumimoji="1" lang="en-US" altLang="zh-CN" dirty="0"/>
          </a:p>
          <a:p>
            <a:r>
              <a:rPr kumimoji="1" lang="zh-CN" altLang="en-US" dirty="0"/>
              <a:t>过去基本分为三层：芯片层，操作系统层和应用层。</a:t>
            </a:r>
            <a:endParaRPr kumimoji="1" lang="en-US" altLang="zh-CN" dirty="0"/>
          </a:p>
          <a:p>
            <a:r>
              <a:rPr kumimoji="1" lang="zh-CN" altLang="en-US" b="1" dirty="0"/>
              <a:t>现在的技术栈可以分为四层：芯片层、框架层、模型层和应用层。</a:t>
            </a:r>
            <a:endParaRPr kumimoji="1" lang="en-US" altLang="zh-CN" b="1" dirty="0"/>
          </a:p>
          <a:p>
            <a:r>
              <a:rPr kumimoji="1" lang="zh-CN" altLang="en-US" dirty="0"/>
              <a:t>百度是全球为数不多的、进行全栈布局的人工智能公司。</a:t>
            </a:r>
            <a:endParaRPr kumimoji="1" lang="en-US" altLang="zh-CN" dirty="0"/>
          </a:p>
          <a:p>
            <a:r>
              <a:rPr kumimoji="1" lang="zh-CN" altLang="en-US" dirty="0"/>
              <a:t>从高端芯片昆仑芯，到飞桨深度学习框架，再到文心预训练大模型，各个层面都有关键自研技术。每一层之间都有很多反馈，通过不断获得反馈，实现端到端优化，大幅提升效率。</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dirty="0"/>
              <a:t>正因如此，百度可以说是中国人工智能市场长期增长的最佳代表。</a:t>
            </a:r>
            <a:endParaRPr kumimoji="1" lang="zh-CN" altLang="en-US" dirty="0"/>
          </a:p>
        </p:txBody>
      </p:sp>
      <p:sp>
        <p:nvSpPr>
          <p:cNvPr id="4" name="灯片编号占位符 3"/>
          <p:cNvSpPr>
            <a:spLocks noGrp="1"/>
          </p:cNvSpPr>
          <p:nvPr>
            <p:ph type="sldNum" sz="quarter" idx="5"/>
          </p:nvPr>
        </p:nvSpPr>
        <p:spPr/>
        <p:txBody>
          <a:bodyPr/>
          <a:lstStyle/>
          <a:p>
            <a:fld id="{1049533A-E28D-6942-AC4F-53E93090A536}"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b="1"/>
              <a:t>飞</a:t>
            </a:r>
            <a:r>
              <a:rPr kumimoji="1" lang="zh-CN" altLang="en-US" b="1" dirty="0"/>
              <a:t>桨是中国首个自主研发、功能丰富、开源开放的产业级深度学习平台</a:t>
            </a:r>
            <a:r>
              <a:rPr kumimoji="1" lang="zh-CN" altLang="en-US" b="0" dirty="0"/>
              <a:t>，以百度多年的深度学习技术研究和业务应用为基础，集深度学习核心框架、基础模型库、端到端开发套件、丰富的工具组件于一体，还包括了飞桨企业版零门槛</a:t>
            </a:r>
            <a:r>
              <a:rPr kumimoji="1" lang="en-GB" altLang="zh-CN" b="0" dirty="0"/>
              <a:t>AI</a:t>
            </a:r>
            <a:r>
              <a:rPr kumimoji="1" lang="zh-CN" altLang="en-US" b="0" dirty="0"/>
              <a:t>开发平台</a:t>
            </a:r>
            <a:r>
              <a:rPr kumimoji="1" lang="en-GB" altLang="zh-CN" b="0" dirty="0" err="1"/>
              <a:t>EasyDL</a:t>
            </a:r>
            <a:r>
              <a:rPr kumimoji="1" lang="zh-CN" altLang="en-US" b="0" dirty="0"/>
              <a:t>和全功能</a:t>
            </a:r>
            <a:r>
              <a:rPr kumimoji="1" lang="en-GB" altLang="zh-CN" b="0" dirty="0"/>
              <a:t>AI</a:t>
            </a:r>
            <a:r>
              <a:rPr kumimoji="1" lang="zh-CN" altLang="en-US" b="0" dirty="0"/>
              <a:t>开发平台</a:t>
            </a:r>
            <a:r>
              <a:rPr kumimoji="1" lang="en-GB" altLang="zh-CN" b="0" dirty="0"/>
              <a:t>BML</a:t>
            </a:r>
            <a:r>
              <a:rPr kumimoji="1" lang="zh-CN" altLang="en-GB" b="0" dirty="0"/>
              <a:t>，</a:t>
            </a:r>
            <a:r>
              <a:rPr kumimoji="1" lang="zh-CN" altLang="en-US" b="0" dirty="0"/>
              <a:t>以及飞桨开发者社区</a:t>
            </a:r>
            <a:r>
              <a:rPr kumimoji="1" lang="en-US" altLang="zh-CN" b="0" dirty="0"/>
              <a:t>——</a:t>
            </a:r>
            <a:r>
              <a:rPr kumimoji="1" lang="zh-CN" altLang="en-US" b="0" dirty="0"/>
              <a:t>星河社区（</a:t>
            </a:r>
            <a:r>
              <a:rPr kumimoji="1" lang="en-GB" altLang="zh-CN" b="0" dirty="0"/>
              <a:t>AI Studio</a:t>
            </a:r>
            <a:r>
              <a:rPr kumimoji="1" lang="zh-CN" altLang="en-US" b="0" dirty="0"/>
              <a:t>）。深度学习平台是基础共性平台，下接芯片，上承应用，相当于智能时代的操作系统，有力支撑产业智能化升级。</a:t>
            </a:r>
            <a:endParaRPr kumimoji="1" lang="en-US" altLang="zh-CN" b="0" dirty="0"/>
          </a:p>
          <a:p>
            <a:endParaRPr kumimoji="1" lang="zh-CN" altLang="en-US" b="0" dirty="0"/>
          </a:p>
          <a:p>
            <a:r>
              <a:rPr kumimoji="1" lang="zh-CN" altLang="en-US" b="1" dirty="0"/>
              <a:t>飞桨在国内深度学习市场处于领先地位。</a:t>
            </a:r>
            <a:r>
              <a:rPr kumimoji="1" lang="zh-CN" altLang="en-US" b="0" dirty="0"/>
              <a:t>根据信通院</a:t>
            </a:r>
            <a:r>
              <a:rPr kumimoji="1" lang="en-US" altLang="zh-CN" b="0" dirty="0"/>
              <a:t>《</a:t>
            </a:r>
            <a:r>
              <a:rPr kumimoji="1" lang="zh-CN" altLang="en-US" b="0" dirty="0"/>
              <a:t>深度学习平台发展报告（</a:t>
            </a:r>
            <a:r>
              <a:rPr kumimoji="1" lang="en-US" altLang="zh-CN" b="0" dirty="0"/>
              <a:t>2022</a:t>
            </a:r>
            <a:r>
              <a:rPr kumimoji="1" lang="zh-CN" altLang="en-US" b="0" dirty="0"/>
              <a:t>年）</a:t>
            </a:r>
            <a:r>
              <a:rPr kumimoji="1" lang="en-US" altLang="zh-CN" b="0" dirty="0"/>
              <a:t>》</a:t>
            </a:r>
            <a:r>
              <a:rPr kumimoji="1" lang="zh-CN" altLang="en-US" b="0" dirty="0"/>
              <a:t>的数据，飞桨位列中国深度学习市场应用规模第一。根据沙利文</a:t>
            </a:r>
            <a:r>
              <a:rPr kumimoji="1" lang="en-US" altLang="zh-CN" b="0" dirty="0"/>
              <a:t>《</a:t>
            </a:r>
            <a:r>
              <a:rPr kumimoji="1" lang="zh-CN" altLang="en-US" b="0" dirty="0"/>
              <a:t>中国深度学习软件框架市场研究报告（</a:t>
            </a:r>
            <a:r>
              <a:rPr kumimoji="1" lang="en-US" altLang="zh-CN" b="0" dirty="0"/>
              <a:t>2021</a:t>
            </a:r>
            <a:r>
              <a:rPr kumimoji="1" lang="zh-CN" altLang="en-US" b="0" dirty="0"/>
              <a:t>）</a:t>
            </a:r>
            <a:r>
              <a:rPr kumimoji="1" lang="en-US" altLang="zh-CN" b="0" dirty="0"/>
              <a:t>》</a:t>
            </a:r>
            <a:r>
              <a:rPr kumimoji="1" lang="zh-CN" altLang="en-US" b="0" dirty="0"/>
              <a:t>，百度飞桨竞争力综合排名第一，在应用能力、技术能力和生态能力层面均具备显著优势。</a:t>
            </a:r>
            <a:endParaRPr kumimoji="1" lang="en-US" altLang="zh-CN" b="0" dirty="0"/>
          </a:p>
          <a:p>
            <a:endParaRPr kumimoji="1" lang="zh-CN" altLang="en-US" b="0" dirty="0"/>
          </a:p>
          <a:p>
            <a:r>
              <a:rPr kumimoji="1" lang="zh-CN" altLang="en-US" b="0" dirty="0"/>
              <a:t>得益于飞桨产业级深度学习开源开放平台和文心大模型的互相促进，飞桨生态愈加繁荣，截至</a:t>
            </a:r>
            <a:r>
              <a:rPr kumimoji="1" lang="en-US" altLang="zh-CN" b="0" dirty="0"/>
              <a:t>2023</a:t>
            </a:r>
            <a:r>
              <a:rPr kumimoji="1" lang="zh-CN" altLang="en-US" b="0" dirty="0"/>
              <a:t>年</a:t>
            </a:r>
            <a:r>
              <a:rPr kumimoji="1" lang="en-US" altLang="zh-CN" b="0" dirty="0"/>
              <a:t>8</a:t>
            </a:r>
            <a:r>
              <a:rPr kumimoji="1" lang="zh-CN" altLang="en-US" b="0" dirty="0"/>
              <a:t>月，飞桨已凝聚</a:t>
            </a:r>
            <a:r>
              <a:rPr kumimoji="1" lang="en-US" altLang="zh-CN" b="0" dirty="0"/>
              <a:t>800</a:t>
            </a:r>
            <a:r>
              <a:rPr kumimoji="1" lang="zh-CN" altLang="en-US" b="0" dirty="0"/>
              <a:t>万开发者，服务</a:t>
            </a:r>
            <a:r>
              <a:rPr kumimoji="1" lang="en-US" altLang="zh-CN" b="0" dirty="0"/>
              <a:t>22</a:t>
            </a:r>
            <a:r>
              <a:rPr kumimoji="1" lang="zh-CN" altLang="en-US" b="0" dirty="0"/>
              <a:t>万家企事业单位，基于飞桨创建了</a:t>
            </a:r>
            <a:r>
              <a:rPr kumimoji="1" lang="en-US" altLang="zh-CN" b="0" dirty="0"/>
              <a:t>80</a:t>
            </a:r>
            <a:r>
              <a:rPr kumimoji="1" lang="zh-CN" altLang="en-US" b="0" dirty="0"/>
              <a:t>万个模型。</a:t>
            </a:r>
            <a:endParaRPr kumimoji="1" lang="en-US" altLang="zh-CN" b="0" dirty="0"/>
          </a:p>
        </p:txBody>
      </p:sp>
      <p:sp>
        <p:nvSpPr>
          <p:cNvPr id="4" name="灯片编号占位符 3"/>
          <p:cNvSpPr>
            <a:spLocks noGrp="1"/>
          </p:cNvSpPr>
          <p:nvPr>
            <p:ph type="sldNum" sz="quarter" idx="5"/>
          </p:nvPr>
        </p:nvSpPr>
        <p:spPr/>
        <p:txBody>
          <a:bodyPr/>
          <a:lstStyle/>
          <a:p>
            <a:fld id="{1049533A-E28D-6942-AC4F-53E93090A536}"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b="0" dirty="0"/>
              <a:t>文心是百度自主研发的产业级知识增强大模型。</a:t>
            </a:r>
            <a:endParaRPr kumimoji="1" lang="en-US" altLang="zh-CN" b="0" dirty="0"/>
          </a:p>
          <a:p>
            <a:endParaRPr kumimoji="1" lang="en-US" altLang="zh-CN" b="0" dirty="0"/>
          </a:p>
          <a:p>
            <a:r>
              <a:rPr kumimoji="1" lang="zh-CN" altLang="en-US" b="0" dirty="0"/>
              <a:t>自</a:t>
            </a:r>
            <a:r>
              <a:rPr kumimoji="1" lang="en-US" altLang="zh-CN" b="0" dirty="0"/>
              <a:t>2019</a:t>
            </a:r>
            <a:r>
              <a:rPr kumimoji="1" lang="zh-CN" altLang="en-US" b="0" dirty="0"/>
              <a:t>年</a:t>
            </a:r>
            <a:r>
              <a:rPr kumimoji="1" lang="en-US" altLang="zh-CN" b="0" dirty="0"/>
              <a:t>3</a:t>
            </a:r>
            <a:r>
              <a:rPr kumimoji="1" lang="zh-CN" altLang="en-US" b="0" dirty="0"/>
              <a:t>月文心大模型发布</a:t>
            </a:r>
            <a:r>
              <a:rPr kumimoji="1" lang="en-US" altLang="zh-CN" b="0" dirty="0"/>
              <a:t>1.0</a:t>
            </a:r>
            <a:r>
              <a:rPr kumimoji="1" lang="zh-CN" altLang="en-US" b="0" dirty="0"/>
              <a:t>版后，历经四年技术深耕和研发迭代，现已升级到文心大模型</a:t>
            </a:r>
            <a:r>
              <a:rPr kumimoji="1" lang="en-US" altLang="zh-CN" b="0" dirty="0"/>
              <a:t>3.5</a:t>
            </a:r>
            <a:r>
              <a:rPr kumimoji="1" lang="zh-CN" altLang="en-US" b="0" dirty="0"/>
              <a:t>。文心大模型</a:t>
            </a:r>
            <a:r>
              <a:rPr kumimoji="1" lang="en-US" altLang="zh-CN" b="0" dirty="0"/>
              <a:t>3.5</a:t>
            </a:r>
            <a:r>
              <a:rPr kumimoji="1" lang="zh-CN" altLang="en-US" b="0" dirty="0"/>
              <a:t>效果、功能、性能全面提升，实现了基础模型升级、精调技术创新、知识点增强、逻辑推理增强等，训练速度达到原来的</a:t>
            </a:r>
            <a:r>
              <a:rPr kumimoji="1" lang="en-US" altLang="zh-CN" b="0" dirty="0"/>
              <a:t>3</a:t>
            </a:r>
            <a:r>
              <a:rPr kumimoji="1" lang="zh-CN" altLang="en-US" b="0" dirty="0"/>
              <a:t>倍，推理速度达到原来的</a:t>
            </a:r>
            <a:r>
              <a:rPr kumimoji="1" lang="en-US" altLang="zh-CN" b="0" dirty="0"/>
              <a:t>30</a:t>
            </a:r>
            <a:r>
              <a:rPr kumimoji="1" lang="zh-CN" altLang="en-US" b="0" dirty="0"/>
              <a:t>多倍，模型效果达到原来的</a:t>
            </a:r>
            <a:r>
              <a:rPr kumimoji="1" lang="en-US" altLang="zh-CN" b="0" dirty="0"/>
              <a:t>1.5</a:t>
            </a:r>
            <a:r>
              <a:rPr kumimoji="1" lang="zh-CN" altLang="en-US" b="0" dirty="0"/>
              <a:t>倍。</a:t>
            </a:r>
            <a:endParaRPr kumimoji="1" lang="en-US" altLang="zh-CN" b="0" dirty="0"/>
          </a:p>
          <a:p>
            <a:endParaRPr kumimoji="1" lang="en-US" altLang="zh-CN" b="0" dirty="0"/>
          </a:p>
          <a:p>
            <a:r>
              <a:rPr kumimoji="1" lang="zh-CN" altLang="en-US" b="0" dirty="0"/>
              <a:t>文心大模型包括</a:t>
            </a:r>
            <a:r>
              <a:rPr kumimoji="1" lang="en-GB" altLang="zh-CN" b="0" dirty="0"/>
              <a:t>NLP</a:t>
            </a:r>
            <a:r>
              <a:rPr kumimoji="1" lang="zh-CN" altLang="en-GB" b="0" dirty="0"/>
              <a:t>、</a:t>
            </a:r>
            <a:r>
              <a:rPr kumimoji="1" lang="en-GB" altLang="zh-CN" b="0" dirty="0"/>
              <a:t>CV</a:t>
            </a:r>
            <a:r>
              <a:rPr kumimoji="1" lang="zh-CN" altLang="en-GB" b="0" dirty="0"/>
              <a:t>、</a:t>
            </a:r>
            <a:r>
              <a:rPr kumimoji="1" lang="zh-CN" altLang="en-US" b="0" dirty="0"/>
              <a:t>跨模态等基础大模型，对话、跨语言、搜索、信息抽取等任务大模型，生物计算领域大模型，行业大模型，以及支撑大模型应用的工具平台，形成了基础</a:t>
            </a:r>
            <a:r>
              <a:rPr kumimoji="1" lang="en-US" altLang="zh-CN" b="0" dirty="0"/>
              <a:t>-</a:t>
            </a:r>
            <a:r>
              <a:rPr kumimoji="1" lang="zh-CN" altLang="en-US" b="0" dirty="0"/>
              <a:t>任务</a:t>
            </a:r>
            <a:r>
              <a:rPr kumimoji="1" lang="en-US" altLang="zh-CN" b="0" dirty="0"/>
              <a:t>-</a:t>
            </a:r>
            <a:r>
              <a:rPr kumimoji="1" lang="zh-CN" altLang="en-US" b="0" dirty="0"/>
              <a:t>行业三级大模型技术体系，具备知识增强和产业级两大特色。</a:t>
            </a:r>
            <a:endParaRPr kumimoji="1" lang="en-US" altLang="zh-CN" b="0" dirty="0"/>
          </a:p>
          <a:p>
            <a:endParaRPr kumimoji="1" lang="en-US" altLang="zh-CN" b="0" dirty="0"/>
          </a:p>
          <a:p>
            <a:r>
              <a:rPr kumimoji="1" lang="zh-CN" altLang="en-US" b="0" dirty="0"/>
              <a:t>目前，文心大模型已大规模应用于搜索、信息流、智能音箱等互联网产品，并通过飞桨开源开放平台、百度智能云赋能工业、能源、金融、通信、媒体、教育等各行各业。</a:t>
            </a:r>
            <a:endParaRPr kumimoji="1" lang="zh-CN" altLang="en-US" b="0" dirty="0"/>
          </a:p>
        </p:txBody>
      </p:sp>
      <p:sp>
        <p:nvSpPr>
          <p:cNvPr id="4" name="灯片编号占位符 3"/>
          <p:cNvSpPr>
            <a:spLocks noGrp="1"/>
          </p:cNvSpPr>
          <p:nvPr>
            <p:ph type="sldNum" sz="quarter" idx="5"/>
          </p:nvPr>
        </p:nvSpPr>
        <p:spPr/>
        <p:txBody>
          <a:bodyPr/>
          <a:lstStyle/>
          <a:p>
            <a:fld id="{1049533A-E28D-6942-AC4F-53E93090A536}"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72BD8CB-4E31-44EA-A078-578ADF1A6D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79FBA4F-6180-8B4C-A919-2A97DB7CBDD8}"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72BD8CB-4E31-44EA-A078-578ADF1A6D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tags" Target="../tags/tag3.xml"/><Relationship Id="rId4" Type="http://schemas.openxmlformats.org/officeDocument/2006/relationships/image" Target="../media/image2.png"/><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image" Target="../media/image2.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tags" Target="../tags/tag9.xm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9.png"/><Relationship Id="rId6" Type="http://schemas.openxmlformats.org/officeDocument/2006/relationships/tags" Target="../tags/tag12.xml"/><Relationship Id="rId5" Type="http://schemas.openxmlformats.org/officeDocument/2006/relationships/image" Target="../media/image4.png"/><Relationship Id="rId4" Type="http://schemas.openxmlformats.org/officeDocument/2006/relationships/tags" Target="../tags/tag11.xml"/><Relationship Id="rId3" Type="http://schemas.openxmlformats.org/officeDocument/2006/relationships/image" Target="../media/image2.png"/><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image" Target="../media/image8.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22.xml"/><Relationship Id="rId7" Type="http://schemas.openxmlformats.org/officeDocument/2006/relationships/image" Target="../media/image10.png"/><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8" Type="http://schemas.openxmlformats.org/officeDocument/2006/relationships/image" Target="../media/image7.png"/><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image" Target="../media/image6.png"/><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image" Target="../media/image2.png"/><Relationship Id="rId10" Type="http://schemas.openxmlformats.org/officeDocument/2006/relationships/tags" Target="../tags/tag2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56920" y="2160905"/>
            <a:ext cx="6134735" cy="1325880"/>
          </a:xfrm>
        </p:spPr>
        <p:txBody>
          <a:bodyPr/>
          <a:lstStyle>
            <a:lvl1pPr>
              <a:defRPr>
                <a:latin typeface="黑体" panose="02010609060101010101" charset="-122"/>
                <a:ea typeface="黑体" panose="02010609060101010101" charset="-122"/>
                <a:cs typeface="黑体" panose="02010609060101010101" charset="-122"/>
              </a:defRPr>
            </a:lvl1pPr>
          </a:lstStyle>
          <a:p>
            <a:r>
              <a:rPr lang="zh-CN" altLang="en-US" smtClean="0"/>
              <a:t>单击此处编辑</a:t>
            </a:r>
            <a:br>
              <a:rPr lang="zh-CN" altLang="en-US" smtClean="0"/>
            </a:br>
            <a:r>
              <a:rPr lang="zh-CN" altLang="en-US" smtClean="0"/>
              <a:t>母版标题样式</a:t>
            </a:r>
            <a:endParaRPr lang="zh-CN" altLang="en-US"/>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3"/>
            </p:custDataLst>
          </p:nvPr>
        </p:nvPicPr>
        <p:blipFill>
          <a:blip r:embed="rId4"/>
          <a:stretch>
            <a:fillRect/>
          </a:stretch>
        </p:blipFill>
        <p:spPr>
          <a:xfrm>
            <a:off x="838200" y="534670"/>
            <a:ext cx="1807845" cy="608965"/>
          </a:xfrm>
          <a:prstGeom prst="rect">
            <a:avLst/>
          </a:prstGeom>
        </p:spPr>
      </p:pic>
      <p:sp>
        <p:nvSpPr>
          <p:cNvPr id="6" name="副标题 5"/>
          <p:cNvSpPr>
            <a:spLocks noGrp="1"/>
          </p:cNvSpPr>
          <p:nvPr>
            <p:ph type="subTitle" idx="1"/>
          </p:nvPr>
        </p:nvSpPr>
        <p:spPr>
          <a:xfrm>
            <a:off x="756920" y="3779520"/>
            <a:ext cx="6135370" cy="866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2">
            <a:alphaModFix amt="23000"/>
          </a:blip>
          <a:stretch>
            <a:fillRect/>
          </a:stretch>
        </p:blipFill>
        <p:spPr>
          <a:xfrm>
            <a:off x="3669665" y="-635"/>
            <a:ext cx="8421370" cy="6858000"/>
          </a:xfrm>
          <a:prstGeom prst="rect">
            <a:avLst/>
          </a:prstGeom>
        </p:spPr>
      </p:pic>
      <p:pic>
        <p:nvPicPr>
          <p:cNvPr id="24" name="图片 23" descr="LOGO"/>
          <p:cNvPicPr>
            <a:picLocks noChangeAspect="1"/>
          </p:cNvPicPr>
          <p:nvPr userDrawn="1">
            <p:custDataLst>
              <p:tags r:id="rId3"/>
            </p:custDataLst>
          </p:nvPr>
        </p:nvPicPr>
        <p:blipFill>
          <a:blip r:embed="rId4"/>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5"/>
            </p:custDataLst>
          </p:nvPr>
        </p:nvPicPr>
        <p:blipFill>
          <a:blip r:embed="rId6"/>
          <a:stretch>
            <a:fillRect/>
          </a:stretch>
        </p:blipFill>
        <p:spPr>
          <a:xfrm>
            <a:off x="8138160" y="2495550"/>
            <a:ext cx="3727450" cy="4387215"/>
          </a:xfrm>
          <a:prstGeom prst="rect">
            <a:avLst/>
          </a:prstGeom>
        </p:spPr>
      </p:pic>
      <p:sp>
        <p:nvSpPr>
          <p:cNvPr id="8" name="内容占位符 7"/>
          <p:cNvSpPr>
            <a:spLocks noGrp="1"/>
          </p:cNvSpPr>
          <p:nvPr>
            <p:ph idx="13"/>
          </p:nvPr>
        </p:nvSpPr>
        <p:spPr>
          <a:xfrm>
            <a:off x="838200" y="561340"/>
            <a:ext cx="6901815" cy="5615940"/>
          </a:xfrm>
        </p:spPr>
        <p:txBody>
          <a:bodyPr/>
          <a:lstStyle>
            <a:lvl1pPr marL="0" indent="0">
              <a:buNone/>
              <a:defRPr/>
            </a:lvl1pPr>
            <a:lvl2pPr marL="457200" indent="0">
              <a:buNone/>
              <a:defRPr/>
            </a:lvl2pPr>
          </a:lstStyle>
          <a:p>
            <a:pPr lvl="0"/>
            <a:r>
              <a:rPr lang="zh-CN" altLang="en-US"/>
              <a:t>单击此处编辑母版文本样式</a:t>
            </a:r>
            <a:endParaRPr lang="zh-CN" altLang="en-US"/>
          </a:p>
        </p:txBody>
      </p:sp>
      <p:pic>
        <p:nvPicPr>
          <p:cNvPr id="23" name="图片 22" descr="小O"/>
          <p:cNvPicPr>
            <a:picLocks noChangeAspect="1"/>
          </p:cNvPicPr>
          <p:nvPr userDrawn="1"/>
        </p:nvPicPr>
        <p:blipFill>
          <a:blip r:embed="rId7"/>
          <a:stretch>
            <a:fillRect/>
          </a:stretch>
        </p:blipFill>
        <p:spPr>
          <a:xfrm>
            <a:off x="10833100" y="3560445"/>
            <a:ext cx="547370" cy="61722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sp>
        <p:nvSpPr>
          <p:cNvPr id="9" name="椭圆 8"/>
          <p:cNvSpPr/>
          <p:nvPr userDrawn="1">
            <p:custDataLst>
              <p:tags r:id="rId4"/>
            </p:custDataLst>
          </p:nvPr>
        </p:nvSpPr>
        <p:spPr>
          <a:xfrm rot="5400000">
            <a:off x="1524000" y="154686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custDataLst>
              <p:tags r:id="rId5"/>
            </p:custDataLst>
          </p:nvPr>
        </p:nvSpPr>
        <p:spPr>
          <a:xfrm rot="19860000">
            <a:off x="7407275" y="5708015"/>
            <a:ext cx="220345" cy="220345"/>
          </a:xfrm>
          <a:prstGeom prst="ellipse">
            <a:avLst/>
          </a:prstGeom>
          <a:gradFill>
            <a:gsLst>
              <a:gs pos="0">
                <a:srgbClr val="F1B994"/>
              </a:gs>
              <a:gs pos="71000">
                <a:srgbClr val="F16E5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0" name="图片 39" descr="山3"/>
          <p:cNvPicPr>
            <a:picLocks noChangeAspect="1"/>
          </p:cNvPicPr>
          <p:nvPr userDrawn="1">
            <p:custDataLst>
              <p:tags r:id="rId6"/>
            </p:custDataLst>
          </p:nvPr>
        </p:nvPicPr>
        <p:blipFill>
          <a:blip r:embed="rId7"/>
          <a:stretch>
            <a:fillRect/>
          </a:stretch>
        </p:blipFill>
        <p:spPr>
          <a:xfrm>
            <a:off x="9352915" y="5782310"/>
            <a:ext cx="3825875" cy="1066165"/>
          </a:xfrm>
          <a:prstGeom prst="rect">
            <a:avLst/>
          </a:prstGeom>
        </p:spPr>
      </p:pic>
      <p:pic>
        <p:nvPicPr>
          <p:cNvPr id="41" name="图片 40" descr="山2"/>
          <p:cNvPicPr>
            <a:picLocks noChangeAspect="1"/>
          </p:cNvPicPr>
          <p:nvPr userDrawn="1"/>
        </p:nvPicPr>
        <p:blipFill>
          <a:blip r:embed="rId8"/>
          <a:stretch>
            <a:fillRect/>
          </a:stretch>
        </p:blipFill>
        <p:spPr>
          <a:xfrm flipH="1">
            <a:off x="635" y="4455160"/>
            <a:ext cx="2573020" cy="2484755"/>
          </a:xfrm>
          <a:prstGeom prst="rect">
            <a:avLst/>
          </a:prstGeom>
        </p:spPr>
      </p:pic>
      <p:sp>
        <p:nvSpPr>
          <p:cNvPr id="6" name="椭圆 5"/>
          <p:cNvSpPr/>
          <p:nvPr userDrawn="1">
            <p:custDataLst>
              <p:tags r:id="rId9"/>
            </p:custDataLst>
          </p:nvPr>
        </p:nvSpPr>
        <p:spPr>
          <a:xfrm rot="15300000">
            <a:off x="11108690" y="208153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内容占位符 7"/>
          <p:cNvSpPr>
            <a:spLocks noGrp="1"/>
          </p:cNvSpPr>
          <p:nvPr>
            <p:ph idx="1"/>
          </p:nvPr>
        </p:nvSpPr>
        <p:spPr/>
        <p:txBody>
          <a:bodyPr/>
          <a:lstStyle>
            <a:lvl1pPr marL="0" indent="0">
              <a:buNone/>
              <a:defRPr/>
            </a:lvl1pPr>
            <a:lvl2pPr marL="457200" indent="0">
              <a:buNone/>
              <a:defRPr/>
            </a:lvl2pPr>
          </a:lstStyle>
          <a:p>
            <a:pPr lvl="0"/>
            <a:r>
              <a:rPr lang="zh-CN" altLang="en-US"/>
              <a:t>单击此处编辑母版文本样式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8" name="图片 7" descr="山1"/>
          <p:cNvPicPr>
            <a:picLocks noChangeAspect="1"/>
          </p:cNvPicPr>
          <p:nvPr userDrawn="1"/>
        </p:nvPicPr>
        <p:blipFill>
          <a:blip r:embed="rId2"/>
          <a:stretch>
            <a:fillRect/>
          </a:stretch>
        </p:blipFill>
        <p:spPr>
          <a:xfrm>
            <a:off x="0" y="5182870"/>
            <a:ext cx="2282190" cy="1675130"/>
          </a:xfrm>
          <a:prstGeom prst="rect">
            <a:avLst/>
          </a:prstGeom>
        </p:spPr>
      </p:pic>
      <p:pic>
        <p:nvPicPr>
          <p:cNvPr id="14" name="图片 13" descr="山3"/>
          <p:cNvPicPr>
            <a:picLocks noChangeAspect="1"/>
          </p:cNvPicPr>
          <p:nvPr userDrawn="1">
            <p:custDataLst>
              <p:tags r:id="rId3"/>
            </p:custDataLst>
          </p:nvPr>
        </p:nvPicPr>
        <p:blipFill>
          <a:blip r:embed="rId4"/>
          <a:stretch>
            <a:fillRect/>
          </a:stretch>
        </p:blipFill>
        <p:spPr>
          <a:xfrm>
            <a:off x="8301355" y="5865495"/>
            <a:ext cx="3562350" cy="992505"/>
          </a:xfrm>
          <a:prstGeom prst="rect">
            <a:avLst/>
          </a:prstGeom>
        </p:spPr>
      </p:pic>
      <p:pic>
        <p:nvPicPr>
          <p:cNvPr id="20" name="图片 19" descr="山2"/>
          <p:cNvPicPr>
            <a:picLocks noChangeAspect="1"/>
          </p:cNvPicPr>
          <p:nvPr userDrawn="1"/>
        </p:nvPicPr>
        <p:blipFill>
          <a:blip r:embed="rId5"/>
          <a:stretch>
            <a:fillRect/>
          </a:stretch>
        </p:blipFill>
        <p:spPr>
          <a:xfrm>
            <a:off x="10738485" y="4309110"/>
            <a:ext cx="1453515" cy="25488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00000">
              <a:srgbClr val="B7DFF4"/>
            </a:gs>
            <a:gs pos="0">
              <a:srgbClr val="FEF0E2"/>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4"/>
            </p:custDataLst>
          </p:nvPr>
        </p:nvPicPr>
        <p:blipFill>
          <a:blip r:embed="rId5"/>
          <a:srcRect r="57922" b="63188"/>
          <a:stretch>
            <a:fillRect/>
          </a:stretch>
        </p:blipFill>
        <p:spPr>
          <a:xfrm>
            <a:off x="9862820" y="4866005"/>
            <a:ext cx="1934845" cy="1991995"/>
          </a:xfrm>
          <a:prstGeom prst="rect">
            <a:avLst/>
          </a:prstGeom>
        </p:spPr>
      </p:pic>
      <p:pic>
        <p:nvPicPr>
          <p:cNvPr id="42" name="图片 41" descr="山5"/>
          <p:cNvPicPr>
            <a:picLocks noChangeAspect="1"/>
          </p:cNvPicPr>
          <p:nvPr userDrawn="1">
            <p:custDataLst>
              <p:tags r:id="rId6"/>
            </p:custDataLst>
          </p:nvPr>
        </p:nvPicPr>
        <p:blipFill>
          <a:blip r:embed="rId7"/>
          <a:stretch>
            <a:fillRect/>
          </a:stretch>
        </p:blipFill>
        <p:spPr>
          <a:xfrm flipH="1">
            <a:off x="-104775" y="5579110"/>
            <a:ext cx="3269615" cy="21659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445185"/>
                </a:solidFill>
              </a:defRPr>
            </a:lvl1pPr>
          </a:lstStyle>
          <a:p>
            <a:r>
              <a:rPr lang="zh-CN" altLang="en-US"/>
              <a:t>单击此处编辑母版标题样式</a:t>
            </a:r>
            <a:endParaRPr lang="zh-CN" altLang="en-US"/>
          </a:p>
        </p:txBody>
      </p:sp>
      <p:sp>
        <p:nvSpPr>
          <p:cNvPr id="3" name="内容占位符 2"/>
          <p:cNvSpPr>
            <a:spLocks noGrp="1"/>
          </p:cNvSpPr>
          <p:nvPr>
            <p:ph idx="1"/>
          </p:nvPr>
        </p:nvSpPr>
        <p:spPr/>
        <p:txBody>
          <a:bodyPr/>
          <a:lstStyle>
            <a:lvl1pPr marL="0" indent="0">
              <a:buNone/>
              <a:defRPr>
                <a:solidFill>
                  <a:srgbClr val="445185"/>
                </a:solidFill>
              </a:defRPr>
            </a:lvl1pPr>
            <a:lvl2pPr marL="457200" indent="0">
              <a:buNone/>
              <a:defRPr/>
            </a:lvl2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pic>
        <p:nvPicPr>
          <p:cNvPr id="7" name="图片 6" descr="山3"/>
          <p:cNvPicPr>
            <a:picLocks noChangeAspect="1"/>
          </p:cNvPicPr>
          <p:nvPr userDrawn="1"/>
        </p:nvPicPr>
        <p:blipFill>
          <a:blip r:embed="rId4"/>
          <a:stretch>
            <a:fillRect/>
          </a:stretch>
        </p:blipFill>
        <p:spPr>
          <a:xfrm>
            <a:off x="9352915" y="5791835"/>
            <a:ext cx="3825875" cy="1066165"/>
          </a:xfrm>
          <a:prstGeom prst="rect">
            <a:avLst/>
          </a:prstGeom>
        </p:spPr>
      </p:pic>
      <p:pic>
        <p:nvPicPr>
          <p:cNvPr id="8" name="图片 7" descr="山1"/>
          <p:cNvPicPr>
            <a:picLocks noChangeAspect="1"/>
          </p:cNvPicPr>
          <p:nvPr userDrawn="1"/>
        </p:nvPicPr>
        <p:blipFill>
          <a:blip r:embed="rId5"/>
          <a:stretch>
            <a:fillRect/>
          </a:stretch>
        </p:blipFill>
        <p:spPr>
          <a:xfrm>
            <a:off x="0" y="5182870"/>
            <a:ext cx="2282190" cy="1675130"/>
          </a:xfrm>
          <a:prstGeom prst="rect">
            <a:avLst/>
          </a:prstGeom>
        </p:spPr>
      </p:pic>
      <p:sp>
        <p:nvSpPr>
          <p:cNvPr id="19" name="椭圆 18"/>
          <p:cNvSpPr/>
          <p:nvPr userDrawn="1">
            <p:custDataLst>
              <p:tags r:id="rId6"/>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userDrawn="1">
            <p:custDataLst>
              <p:tags r:id="rId7"/>
            </p:custDataLst>
          </p:nvPr>
        </p:nvSpPr>
        <p:spPr>
          <a:xfrm rot="5400000">
            <a:off x="7940040" y="365125"/>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userDrawn="1">
            <p:custDataLst>
              <p:tags r:id="rId8"/>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8" name="Rectangle 50"/>
          <p:cNvSpPr/>
          <p:nvPr userDrawn="1">
            <p:custDataLst>
              <p:tags r:id="rId2"/>
            </p:custDataLst>
          </p:nvPr>
        </p:nvSpPr>
        <p:spPr>
          <a:xfrm>
            <a:off x="1011945" y="3774594"/>
            <a:ext cx="2672080" cy="1383665"/>
          </a:xfrm>
          <a:prstGeom prst="rect">
            <a:avLst/>
          </a:prstGeom>
        </p:spPr>
        <p:txBody>
          <a:bodyPr wrap="none">
            <a:spAutoFit/>
          </a:bodyPr>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微信公众号：开源社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endParaRPr lang="en-US" sz="1400" kern="1700" dirty="0">
              <a:solidFill>
                <a:srgbClr val="445185"/>
              </a:solidFill>
              <a:latin typeface="黑体" panose="02010609060101010101" charset="-122"/>
              <a:ea typeface="黑体" panose="02010609060101010101" charset="-122"/>
              <a:cs typeface="黑体" panose="02010609060101010101" charset="-122"/>
            </a:endParaRP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视频号：开源社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endParaRPr lang="en-US" sz="1400" kern="1700" dirty="0">
              <a:solidFill>
                <a:srgbClr val="445185"/>
              </a:solidFill>
              <a:latin typeface="黑体" panose="02010609060101010101" charset="-122"/>
              <a:ea typeface="黑体" panose="02010609060101010101" charset="-122"/>
              <a:cs typeface="黑体" panose="02010609060101010101" charset="-122"/>
            </a:endParaRP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新浪微博：开源社</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a:p>
            <a:pPr algn="l">
              <a:lnSpc>
                <a:spcPct val="150000"/>
              </a:lnSpc>
            </a:pPr>
            <a:r>
              <a:rPr lang="en-US" sz="1400" kern="1700" dirty="0">
                <a:solidFill>
                  <a:srgbClr val="445185"/>
                </a:solidFill>
                <a:latin typeface="黑体" panose="02010609060101010101" charset="-122"/>
                <a:ea typeface="黑体" panose="02010609060101010101" charset="-122"/>
                <a:cs typeface="黑体" panose="02010609060101010101" charset="-122"/>
              </a:rPr>
              <a:t>B</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站：</a:t>
            </a:r>
            <a:r>
              <a:rPr lang="zh-CN" altLang="en-US" sz="1400" kern="1700" dirty="0">
                <a:solidFill>
                  <a:srgbClr val="445185"/>
                </a:solidFill>
                <a:latin typeface="黑体" panose="02010609060101010101" charset="-122"/>
                <a:ea typeface="黑体" panose="02010609060101010101" charset="-122"/>
                <a:cs typeface="黑体" panose="02010609060101010101" charset="-122"/>
                <a:sym typeface="+mn-ea"/>
              </a:rPr>
              <a:t>开源社</a:t>
            </a:r>
            <a:r>
              <a:rPr lang="en-US" sz="1400" kern="1700" dirty="0">
                <a:solidFill>
                  <a:srgbClr val="445185"/>
                </a:solidFill>
                <a:latin typeface="黑体" panose="02010609060101010101" charset="-122"/>
                <a:ea typeface="黑体" panose="02010609060101010101" charset="-122"/>
                <a:cs typeface="黑体" panose="02010609060101010101" charset="-122"/>
                <a:sym typeface="+mn-ea"/>
              </a:rPr>
              <a:t>KAIYUANSHE</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p:txBody>
      </p:sp>
      <p:sp>
        <p:nvSpPr>
          <p:cNvPr id="40" name="Rectangle 50"/>
          <p:cNvSpPr/>
          <p:nvPr userDrawn="1">
            <p:custDataLst>
              <p:tags r:id="rId3"/>
            </p:custDataLst>
          </p:nvPr>
        </p:nvSpPr>
        <p:spPr>
          <a:xfrm>
            <a:off x="4531809" y="3774594"/>
            <a:ext cx="2405380" cy="1383665"/>
          </a:xfrm>
          <a:prstGeom prst="rect">
            <a:avLst/>
          </a:prstGeom>
        </p:spPr>
        <p:txBody>
          <a:bodyPr wrap="none">
            <a:spAutoFit/>
          </a:bodyPr>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简书：开源社</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头条：开源社</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Facebook</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a:t>
            </a:r>
            <a:r>
              <a:rPr lang="en-US" altLang="zh-CN" sz="1400" kern="1700" dirty="0" err="1">
                <a:solidFill>
                  <a:srgbClr val="445185"/>
                </a:solidFill>
                <a:latin typeface="黑体" panose="02010609060101010101" charset="-122"/>
                <a:ea typeface="黑体" panose="02010609060101010101" charset="-122"/>
                <a:cs typeface="黑体" panose="02010609060101010101" charset="-122"/>
              </a:rPr>
              <a:t>KaiyuansheChina</a:t>
            </a:r>
            <a:endParaRPr lang="en-US" altLang="zh-CN"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Twitter</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：开源社</a:t>
            </a:r>
            <a:r>
              <a:rPr lang="en-US" altLang="zh-CN" sz="1400" kern="1700" dirty="0">
                <a:solidFill>
                  <a:srgbClr val="445185"/>
                </a:solidFill>
                <a:latin typeface="黑体" panose="02010609060101010101" charset="-122"/>
                <a:ea typeface="黑体" panose="02010609060101010101" charset="-122"/>
                <a:cs typeface="黑体" panose="02010609060101010101" charset="-122"/>
              </a:rPr>
              <a:t>KAIYUANSHE</a:t>
            </a:r>
            <a:endParaRPr lang="en-US" altLang="zh-CN" sz="1400" kern="1700" dirty="0">
              <a:solidFill>
                <a:srgbClr val="445185"/>
              </a:solidFill>
              <a:latin typeface="黑体" panose="02010609060101010101" charset="-122"/>
              <a:ea typeface="黑体" panose="02010609060101010101" charset="-122"/>
              <a:cs typeface="黑体" panose="02010609060101010101" charset="-122"/>
            </a:endParaRPr>
          </a:p>
        </p:txBody>
      </p:sp>
      <p:grpSp>
        <p:nvGrpSpPr>
          <p:cNvPr id="30" name="组合 29"/>
          <p:cNvGrpSpPr/>
          <p:nvPr userDrawn="1"/>
        </p:nvGrpSpPr>
        <p:grpSpPr>
          <a:xfrm>
            <a:off x="8078470" y="3173095"/>
            <a:ext cx="1470025" cy="2292130"/>
            <a:chOff x="15532" y="5341"/>
            <a:chExt cx="2488" cy="3878"/>
          </a:xfrm>
        </p:grpSpPr>
        <p:sp>
          <p:nvSpPr>
            <p:cNvPr id="5" name="矩形 4"/>
            <p:cNvSpPr/>
            <p:nvPr>
              <p:custDataLst>
                <p:tags r:id="rId4"/>
              </p:custDataLst>
            </p:nvPr>
          </p:nvSpPr>
          <p:spPr>
            <a:xfrm>
              <a:off x="15583" y="6358"/>
              <a:ext cx="2371" cy="2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custDataLst>
                <p:tags r:id="rId5"/>
              </p:custDataLst>
            </p:nvPr>
          </p:nvSpPr>
          <p:spPr>
            <a:xfrm>
              <a:off x="15532" y="8804"/>
              <a:ext cx="2488" cy="415"/>
            </a:xfrm>
            <a:prstGeom prst="rect">
              <a:avLst/>
            </a:prstGeom>
            <a:noFill/>
          </p:spPr>
          <p:txBody>
            <a:bodyPr wrap="square" rtlCol="0">
              <a:spAutoFit/>
            </a:bodyPr>
            <a:p>
              <a:pPr algn="ctr"/>
              <a:r>
                <a:rPr lang="zh-CN" altLang="en-US" sz="1000" dirty="0">
                  <a:solidFill>
                    <a:srgbClr val="445185"/>
                  </a:solidFill>
                  <a:latin typeface="黑体" panose="02010609060101010101" charset="-122"/>
                  <a:ea typeface="黑体" panose="02010609060101010101" charset="-122"/>
                </a:rPr>
                <a:t>扫码关注开源社公众号</a:t>
              </a:r>
              <a:endParaRPr lang="zh-CN" altLang="en-US" sz="1000" dirty="0">
                <a:solidFill>
                  <a:srgbClr val="445185"/>
                </a:solidFill>
                <a:latin typeface="黑体" panose="02010609060101010101" charset="-122"/>
                <a:ea typeface="黑体" panose="02010609060101010101" charset="-122"/>
              </a:endParaRPr>
            </a:p>
          </p:txBody>
        </p:sp>
        <p:pic>
          <p:nvPicPr>
            <p:cNvPr id="38" name="图片 37"/>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5612" y="6380"/>
              <a:ext cx="2334" cy="2334"/>
            </a:xfrm>
            <a:prstGeom prst="rect">
              <a:avLst/>
            </a:prstGeom>
          </p:spPr>
        </p:pic>
        <p:pic>
          <p:nvPicPr>
            <p:cNvPr id="14" name="图片 13" descr="小O"/>
            <p:cNvPicPr>
              <a:picLocks noChangeAspect="1"/>
            </p:cNvPicPr>
            <p:nvPr>
              <p:custDataLst>
                <p:tags r:id="rId8"/>
              </p:custDataLst>
            </p:nvPr>
          </p:nvPicPr>
          <p:blipFill>
            <a:blip r:embed="rId9"/>
            <a:stretch>
              <a:fillRect/>
            </a:stretch>
          </p:blipFill>
          <p:spPr>
            <a:xfrm rot="20940000">
              <a:off x="16312" y="5341"/>
              <a:ext cx="980" cy="1105"/>
            </a:xfrm>
            <a:prstGeom prst="rect">
              <a:avLst/>
            </a:prstGeom>
          </p:spPr>
        </p:pic>
      </p:grpSp>
      <p:pic>
        <p:nvPicPr>
          <p:cNvPr id="24" name="图片 23" descr="LOGO"/>
          <p:cNvPicPr>
            <a:picLocks noChangeAspect="1"/>
          </p:cNvPicPr>
          <p:nvPr userDrawn="1">
            <p:custDataLst>
              <p:tags r:id="rId10"/>
            </p:custDataLst>
          </p:nvPr>
        </p:nvPicPr>
        <p:blipFill>
          <a:blip r:embed="rId11"/>
          <a:stretch>
            <a:fillRect/>
          </a:stretch>
        </p:blipFill>
        <p:spPr>
          <a:xfrm>
            <a:off x="9364345" y="561975"/>
            <a:ext cx="1807845" cy="608965"/>
          </a:xfrm>
          <a:prstGeom prst="rect">
            <a:avLst/>
          </a:prstGeom>
        </p:spPr>
      </p:pic>
      <p:sp>
        <p:nvSpPr>
          <p:cNvPr id="19" name="椭圆 18"/>
          <p:cNvSpPr/>
          <p:nvPr userDrawn="1">
            <p:custDataLst>
              <p:tags r:id="rId12"/>
            </p:custDataLst>
          </p:nvPr>
        </p:nvSpPr>
        <p:spPr>
          <a:xfrm rot="1980000">
            <a:off x="7983220" y="1541780"/>
            <a:ext cx="300355" cy="306705"/>
          </a:xfrm>
          <a:prstGeom prst="ellipse">
            <a:avLst/>
          </a:prstGeom>
          <a:gradFill>
            <a:gsLst>
              <a:gs pos="10000">
                <a:srgbClr val="A5D7F2"/>
              </a:gs>
              <a:gs pos="84000">
                <a:srgbClr val="36A9E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椭圆 1"/>
          <p:cNvSpPr/>
          <p:nvPr userDrawn="1">
            <p:custDataLst>
              <p:tags r:id="rId13"/>
            </p:custDataLst>
          </p:nvPr>
        </p:nvSpPr>
        <p:spPr>
          <a:xfrm rot="15300000">
            <a:off x="11022330" y="2157730"/>
            <a:ext cx="292100" cy="29210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山3"/>
          <p:cNvPicPr>
            <a:picLocks noChangeAspect="1"/>
          </p:cNvPicPr>
          <p:nvPr userDrawn="1">
            <p:custDataLst>
              <p:tags r:id="rId14"/>
            </p:custDataLst>
          </p:nvPr>
        </p:nvPicPr>
        <p:blipFill>
          <a:blip r:embed="rId15"/>
          <a:stretch>
            <a:fillRect/>
          </a:stretch>
        </p:blipFill>
        <p:spPr>
          <a:xfrm flipH="1">
            <a:off x="-706755" y="5791835"/>
            <a:ext cx="3825875" cy="1066165"/>
          </a:xfrm>
          <a:prstGeom prst="rect">
            <a:avLst/>
          </a:prstGeom>
        </p:spPr>
      </p:pic>
      <p:sp>
        <p:nvSpPr>
          <p:cNvPr id="15" name="椭圆 14"/>
          <p:cNvSpPr/>
          <p:nvPr userDrawn="1">
            <p:custDataLst>
              <p:tags r:id="rId16"/>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 name="图片 19" descr="山2"/>
          <p:cNvPicPr>
            <a:picLocks noChangeAspect="1"/>
          </p:cNvPicPr>
          <p:nvPr userDrawn="1">
            <p:custDataLst>
              <p:tags r:id="rId17"/>
            </p:custDataLst>
          </p:nvPr>
        </p:nvPicPr>
        <p:blipFill>
          <a:blip r:embed="rId18"/>
          <a:stretch>
            <a:fillRect/>
          </a:stretch>
        </p:blipFill>
        <p:spPr>
          <a:xfrm>
            <a:off x="10738485" y="4728210"/>
            <a:ext cx="1453515" cy="2548890"/>
          </a:xfrm>
          <a:prstGeom prst="rect">
            <a:avLst/>
          </a:prstGeom>
        </p:spPr>
      </p:pic>
      <p:sp>
        <p:nvSpPr>
          <p:cNvPr id="4" name="文本占位符 3"/>
          <p:cNvSpPr>
            <a:spLocks noGrp="1"/>
          </p:cNvSpPr>
          <p:nvPr>
            <p:ph type="body" idx="1"/>
          </p:nvPr>
        </p:nvSpPr>
        <p:spPr>
          <a:xfrm>
            <a:off x="1012190" y="830580"/>
            <a:ext cx="5925820" cy="2463800"/>
          </a:xfrm>
          <a:prstGeom prst="rect">
            <a:avLst/>
          </a:prstGeom>
        </p:spPr>
        <p:txBody>
          <a:bodyPr vert="horz" lIns="91440" tIns="45720" rIns="91440" bIns="45720" rtlCol="0">
            <a:normAutofit/>
          </a:bodyPr>
          <a:p>
            <a:pPr lvl="0"/>
            <a:r>
              <a:rPr lang="zh-CN" altLang="en-US"/>
              <a:t>单击此处编辑母版文本样式</a:t>
            </a:r>
            <a:endParaRPr lang="zh-CN" altLang="en-US"/>
          </a:p>
          <a:p>
            <a:pPr lvl="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标题与副标题 拷贝">
    <p:spTree>
      <p:nvGrpSpPr>
        <p:cNvPr id="1" name=""/>
        <p:cNvGrpSpPr/>
        <p:nvPr/>
      </p:nvGrpSpPr>
      <p:grpSpPr>
        <a:xfrm>
          <a:off x="0" y="0"/>
          <a:ext cx="0" cy="0"/>
          <a:chOff x="0" y="0"/>
          <a:chExt cx="0" cy="0"/>
        </a:xfrm>
      </p:grpSpPr>
      <p:sp>
        <p:nvSpPr>
          <p:cNvPr id="18" name="幻灯片编号"/>
          <p:cNvSpPr txBox="1">
            <a:spLocks noGrp="1"/>
          </p:cNvSpPr>
          <p:nvPr>
            <p:ph type="sldNum" sz="quarter" idx="2"/>
          </p:nvPr>
        </p:nvSpPr>
        <p:spPr>
          <a:xfrm>
            <a:off x="5988819" y="5576754"/>
            <a:ext cx="311307" cy="268987"/>
          </a:xfrm>
          <a:prstGeom prst="rect">
            <a:avLst/>
          </a:prstGeom>
        </p:spPr>
        <p:txBody>
          <a:bodyPr/>
          <a:lstStyle/>
          <a:p>
            <a:fld id="{86CB4B4D-7CA3-9044-876B-883B54F8677D}" type="slidenum">
              <a:rPr/>
            </a:fld>
            <a:endParaRPr/>
          </a:p>
        </p:txBody>
      </p:sp>
      <p:pic>
        <p:nvPicPr>
          <p:cNvPr id="3" name="图片 2"/>
          <p:cNvPicPr>
            <a:picLocks noChangeAspect="1"/>
          </p:cNvPicPr>
          <p:nvPr userDrawn="1"/>
        </p:nvPicPr>
        <p:blipFill>
          <a:blip r:embed="rId2"/>
          <a:stretch>
            <a:fillRect/>
          </a:stretch>
        </p:blipFill>
        <p:spPr>
          <a:xfrm>
            <a:off x="10503925" y="136525"/>
            <a:ext cx="1465795" cy="642096"/>
          </a:xfrm>
          <a:prstGeom prst="rect">
            <a:avLst/>
          </a:prstGeom>
        </p:spPr>
      </p:pic>
      <p:cxnSp>
        <p:nvCxnSpPr>
          <p:cNvPr id="6" name="直线连接符 5"/>
          <p:cNvCxnSpPr/>
          <p:nvPr userDrawn="1"/>
        </p:nvCxnSpPr>
        <p:spPr>
          <a:xfrm>
            <a:off x="0" y="778621"/>
            <a:ext cx="12192000" cy="0"/>
          </a:xfrm>
          <a:prstGeom prst="line">
            <a:avLst/>
          </a:prstGeom>
          <a:ln w="28575">
            <a:gradFill flip="none" rotWithShape="1">
              <a:gsLst>
                <a:gs pos="0">
                  <a:schemeClr val="accent1">
                    <a:lumMod val="40000"/>
                    <a:lumOff val="60000"/>
                  </a:schemeClr>
                </a:gs>
                <a:gs pos="55000">
                  <a:schemeClr val="accent1">
                    <a:lumMod val="75000"/>
                  </a:schemeClr>
                </a:gs>
                <a:gs pos="100000">
                  <a:schemeClr val="accent1">
                    <a:lumMod val="60000"/>
                  </a:schemeClr>
                </a:gs>
              </a:gsLst>
              <a:path path="circle">
                <a:fillToRect l="50000" t="130000" r="50000" b="-30000"/>
              </a:path>
              <a:tileRect/>
            </a:gradFill>
          </a:ln>
        </p:spPr>
        <p:style>
          <a:lnRef idx="1">
            <a:schemeClr val="accent1"/>
          </a:lnRef>
          <a:fillRef idx="0">
            <a:schemeClr val="accent1"/>
          </a:fillRef>
          <a:effectRef idx="0">
            <a:schemeClr val="accent1"/>
          </a:effectRef>
          <a:fontRef idx="minor">
            <a:schemeClr val="tx1"/>
          </a:fontRef>
        </p:style>
      </p:cxnSp>
      <p:sp>
        <p:nvSpPr>
          <p:cNvPr id="7" name="矩形 6"/>
          <p:cNvSpPr/>
          <p:nvPr userDrawn="1"/>
        </p:nvSpPr>
        <p:spPr>
          <a:xfrm>
            <a:off x="-512" y="6764357"/>
            <a:ext cx="12192000" cy="93643"/>
          </a:xfrm>
          <a:prstGeom prst="rect">
            <a:avLst/>
          </a:prstGeom>
          <a:solidFill>
            <a:srgbClr val="00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9A3A-7869-41F2-BAD1-8578154A79B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03A48-C316-4AA3-8E4E-4433376E065D}" type="slidenum">
              <a:rPr lang="zh-CN" altLang="en-US" smtClean="0"/>
            </a:fld>
            <a:endParaRPr lang="zh-CN" altLang="en-US"/>
          </a:p>
        </p:txBody>
      </p:sp>
      <p:sp>
        <p:nvSpPr>
          <p:cNvPr id="25" name="文本框 24"/>
          <p:cNvSpPr txBox="1"/>
          <p:nvPr userDrawn="1">
            <p:custDataLst>
              <p:tags r:id="rId10"/>
            </p:custDataLst>
          </p:nvPr>
        </p:nvSpPr>
        <p:spPr>
          <a:xfrm>
            <a:off x="3466187" y="6219374"/>
            <a:ext cx="2514600" cy="275590"/>
          </a:xfrm>
          <a:prstGeom prst="rect">
            <a:avLst/>
          </a:prstGeom>
          <a:noFill/>
        </p:spPr>
        <p:txBody>
          <a:bodyPr wrap="square" rtlCol="0">
            <a:spAutoFit/>
          </a:bodyPr>
          <a:p>
            <a:pPr algn="ctr"/>
            <a:r>
              <a:rPr lang="en-US" altLang="zh-CN" sz="1200" dirty="0">
                <a:solidFill>
                  <a:srgbClr val="363E7D"/>
                </a:solidFill>
                <a:latin typeface="黑体" panose="02010609060101010101" charset="-122"/>
                <a:ea typeface="黑体" panose="02010609060101010101" charset="-122"/>
                <a:cs typeface="黑体" panose="02010609060101010101" charset="-122"/>
              </a:rPr>
              <a:t>2023 </a:t>
            </a:r>
            <a:r>
              <a:rPr lang="zh-CN" altLang="en-US" sz="1200" dirty="0">
                <a:solidFill>
                  <a:srgbClr val="363E7D"/>
                </a:solidFill>
                <a:latin typeface="黑体" panose="02010609060101010101" charset="-122"/>
                <a:ea typeface="黑体" panose="02010609060101010101" charset="-122"/>
                <a:cs typeface="黑体" panose="02010609060101010101" charset="-122"/>
              </a:rPr>
              <a:t>第八届中国开源年会</a:t>
            </a:r>
            <a:endParaRPr lang="zh-CN" altLang="en-US" sz="1200" dirty="0">
              <a:solidFill>
                <a:srgbClr val="363E7D"/>
              </a:solidFill>
              <a:latin typeface="黑体" panose="02010609060101010101" charset="-122"/>
              <a:ea typeface="黑体" panose="02010609060101010101" charset="-122"/>
              <a:cs typeface="黑体" panose="02010609060101010101" charset="-122"/>
            </a:endParaRPr>
          </a:p>
        </p:txBody>
      </p:sp>
      <p:sp>
        <p:nvSpPr>
          <p:cNvPr id="26" name="文本框 25"/>
          <p:cNvSpPr txBox="1"/>
          <p:nvPr userDrawn="1">
            <p:custDataLst>
              <p:tags r:id="rId11"/>
            </p:custDataLst>
          </p:nvPr>
        </p:nvSpPr>
        <p:spPr>
          <a:xfrm>
            <a:off x="5836920" y="6210662"/>
            <a:ext cx="2205275" cy="275590"/>
          </a:xfrm>
          <a:prstGeom prst="rect">
            <a:avLst/>
          </a:prstGeom>
          <a:noFill/>
        </p:spPr>
        <p:txBody>
          <a:bodyPr wrap="square" rtlCol="0">
            <a:spAutoFit/>
          </a:bodyPr>
          <a:p>
            <a:pPr algn="ctr"/>
            <a:r>
              <a:rPr lang="zh-CN" altLang="en-US" sz="1200" dirty="0">
                <a:solidFill>
                  <a:srgbClr val="363E7D"/>
                </a:solidFill>
                <a:latin typeface="黑体" panose="02010609060101010101" charset="-122"/>
                <a:ea typeface="黑体" panose="02010609060101010101" charset="-122"/>
                <a:sym typeface="+mn-ea"/>
              </a:rPr>
              <a:t>开源：川流不息、山海相映</a:t>
            </a:r>
            <a:endParaRPr lang="zh-CN" altLang="en-US" sz="1200" dirty="0">
              <a:solidFill>
                <a:srgbClr val="363E7D"/>
              </a:solidFill>
              <a:latin typeface="黑体" panose="02010609060101010101" charset="-122"/>
              <a:ea typeface="黑体" panose="02010609060101010101"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3200" i="1" kern="1200">
          <a:solidFill>
            <a:srgbClr val="445185"/>
          </a:solidFill>
          <a:latin typeface="黑体" panose="02010609060101010101" charset="-122"/>
          <a:ea typeface="黑体" panose="02010609060101010101" charset="-122"/>
          <a:cs typeface="+mj-cs"/>
        </a:defRPr>
      </a:lvl1pPr>
    </p:titleStyle>
    <p:bodyStyle>
      <a:lvl1pPr marL="0" indent="0" algn="l" defTabSz="914400" rtl="0" eaLnBrk="1" latinLnBrk="0" hangingPunct="1">
        <a:lnSpc>
          <a:spcPct val="90000"/>
        </a:lnSpc>
        <a:spcBef>
          <a:spcPts val="1000"/>
        </a:spcBef>
        <a:buFont typeface="Arial" panose="020B060402020209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9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image" Target="../media/image44.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4.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tags" Target="../tags/tag35.xml"/><Relationship Id="rId1" Type="http://schemas.openxmlformats.org/officeDocument/2006/relationships/image" Target="../media/image56.png"/></Relationships>
</file>

<file path=ppt/slides/_rels/slide18.xml.rels><?xml version="1.0" encoding="UTF-8" standalone="yes"?>
<Relationships xmlns="http://schemas.openxmlformats.org/package/2006/relationships"><Relationship Id="rId9" Type="http://schemas.openxmlformats.org/officeDocument/2006/relationships/image" Target="../media/image67.png"/><Relationship Id="rId8" Type="http://schemas.openxmlformats.org/officeDocument/2006/relationships/image" Target="../media/image66.png"/><Relationship Id="rId7" Type="http://schemas.openxmlformats.org/officeDocument/2006/relationships/image" Target="../media/image65.pn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15.png"/><Relationship Id="rId2" Type="http://schemas.openxmlformats.org/officeDocument/2006/relationships/image" Target="../media/image61.png"/><Relationship Id="rId12" Type="http://schemas.openxmlformats.org/officeDocument/2006/relationships/slideLayout" Target="../slideLayouts/slideLayout4.xml"/><Relationship Id="rId11" Type="http://schemas.openxmlformats.org/officeDocument/2006/relationships/image" Target="../media/image69.jpeg"/><Relationship Id="rId10" Type="http://schemas.openxmlformats.org/officeDocument/2006/relationships/image" Target="../media/image68.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image" Target="../media/image70.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xml"/><Relationship Id="rId2" Type="http://schemas.openxmlformats.org/officeDocument/2006/relationships/image" Target="../media/image13.jpeg"/><Relationship Id="rId1"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svg"/><Relationship Id="rId7" Type="http://schemas.openxmlformats.org/officeDocument/2006/relationships/image" Target="../media/image22.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3" Type="http://schemas.openxmlformats.org/officeDocument/2006/relationships/image" Target="../media/image18.png"/><Relationship Id="rId20" Type="http://schemas.openxmlformats.org/officeDocument/2006/relationships/notesSlide" Target="../notesSlides/notesSlide3.xml"/><Relationship Id="rId2" Type="http://schemas.openxmlformats.org/officeDocument/2006/relationships/image" Target="../media/image17.svg"/><Relationship Id="rId19" Type="http://schemas.openxmlformats.org/officeDocument/2006/relationships/slideLayout" Target="../slideLayouts/slideLayout4.xml"/><Relationship Id="rId18" Type="http://schemas.openxmlformats.org/officeDocument/2006/relationships/image" Target="../media/image33.png"/><Relationship Id="rId17" Type="http://schemas.openxmlformats.org/officeDocument/2006/relationships/image" Target="../media/image32.png"/><Relationship Id="rId16" Type="http://schemas.openxmlformats.org/officeDocument/2006/relationships/image" Target="../media/image31.svg"/><Relationship Id="rId15" Type="http://schemas.openxmlformats.org/officeDocument/2006/relationships/image" Target="../media/image30.png"/><Relationship Id="rId14" Type="http://schemas.openxmlformats.org/officeDocument/2006/relationships/image" Target="../media/image29.svg"/><Relationship Id="rId13" Type="http://schemas.openxmlformats.org/officeDocument/2006/relationships/image" Target="../media/image28.png"/><Relationship Id="rId12" Type="http://schemas.openxmlformats.org/officeDocument/2006/relationships/image" Target="../media/image27.svg"/><Relationship Id="rId11" Type="http://schemas.openxmlformats.org/officeDocument/2006/relationships/image" Target="../media/image26.png"/><Relationship Id="rId10" Type="http://schemas.openxmlformats.org/officeDocument/2006/relationships/image" Target="../media/image25.sv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title"/>
          </p:nvPr>
        </p:nvSpPr>
        <p:spPr>
          <a:xfrm>
            <a:off x="756920" y="2160905"/>
            <a:ext cx="9885045" cy="1325880"/>
          </a:xfrm>
        </p:spPr>
        <p:txBody>
          <a:bodyPr>
            <a:normAutofit fontScale="90000"/>
          </a:bodyPr>
          <a:lstStyle/>
          <a:p>
            <a:pPr algn="l">
              <a:lnSpc>
                <a:spcPct val="100000"/>
              </a:lnSpc>
            </a:pPr>
            <a:r>
              <a:rPr b="1" dirty="0">
                <a:solidFill>
                  <a:srgbClr val="363E7D"/>
                </a:solidFill>
                <a:latin typeface="黑体" panose="02010609060101010101" charset="-122"/>
                <a:ea typeface="黑体" panose="02010609060101010101" charset="-122"/>
                <a:cs typeface="黑体" panose="02010609060101010101" charset="-122"/>
              </a:rPr>
              <a:t>A</a:t>
            </a:r>
            <a:r>
              <a:rPr lang="en-US" b="1" dirty="0">
                <a:solidFill>
                  <a:srgbClr val="363E7D"/>
                </a:solidFill>
                <a:latin typeface="黑体" panose="02010609060101010101" charset="-122"/>
                <a:ea typeface="黑体" panose="02010609060101010101" charset="-122"/>
                <a:cs typeface="黑体" panose="02010609060101010101" charset="-122"/>
              </a:rPr>
              <a:t>IR </a:t>
            </a:r>
            <a:r>
              <a:rPr b="1" dirty="0">
                <a:solidFill>
                  <a:srgbClr val="363E7D"/>
                </a:solidFill>
                <a:latin typeface="黑体" panose="02010609060101010101" charset="-122"/>
                <a:ea typeface="黑体" panose="02010609060101010101" charset="-122"/>
                <a:cs typeface="黑体" panose="02010609060101010101" charset="-122"/>
              </a:rPr>
              <a:t>OS</a:t>
            </a:r>
            <a:r>
              <a:rPr lang="en-US" b="1" dirty="0">
                <a:solidFill>
                  <a:srgbClr val="363E7D"/>
                </a:solidFill>
                <a:latin typeface="黑体" panose="02010609060101010101" charset="-122"/>
                <a:ea typeface="黑体" panose="02010609060101010101" charset="-122"/>
                <a:cs typeface="黑体" panose="02010609060101010101" charset="-122"/>
              </a:rPr>
              <a:t> </a:t>
            </a:r>
            <a:br>
              <a:rPr lang="en-US" b="1" dirty="0">
                <a:solidFill>
                  <a:srgbClr val="363E7D"/>
                </a:solidFill>
                <a:latin typeface="黑体" panose="02010609060101010101" charset="-122"/>
                <a:ea typeface="黑体" panose="02010609060101010101" charset="-122"/>
                <a:cs typeface="黑体" panose="02010609060101010101" charset="-122"/>
              </a:rPr>
            </a:br>
            <a:r>
              <a:rPr lang="en-US" sz="3600" dirty="0">
                <a:solidFill>
                  <a:srgbClr val="363E7D"/>
                </a:solidFill>
                <a:latin typeface="黑体" panose="02010609060101010101" charset="-122"/>
                <a:ea typeface="黑体" panose="02010609060101010101" charset="-122"/>
                <a:cs typeface="黑体" panose="02010609060101010101" charset="-122"/>
              </a:rPr>
              <a:t>共建共享开放生态</a:t>
            </a:r>
            <a:br>
              <a:rPr lang="en-US" sz="3600" dirty="0">
                <a:solidFill>
                  <a:srgbClr val="363E7D"/>
                </a:solidFill>
                <a:latin typeface="黑体" panose="02010609060101010101" charset="-122"/>
                <a:ea typeface="黑体" panose="02010609060101010101" charset="-122"/>
                <a:cs typeface="黑体" panose="02010609060101010101" charset="-122"/>
              </a:rPr>
            </a:br>
            <a:r>
              <a:rPr lang="en-US" sz="3600" dirty="0">
                <a:solidFill>
                  <a:srgbClr val="363E7D"/>
                </a:solidFill>
                <a:latin typeface="黑体" panose="02010609060101010101" charset="-122"/>
                <a:ea typeface="黑体" panose="02010609060101010101" charset="-122"/>
                <a:cs typeface="黑体" panose="02010609060101010101" charset="-122"/>
              </a:rPr>
              <a:t>赋能车路协同发展</a:t>
            </a:r>
            <a:endParaRPr lang="en-US" sz="3600" dirty="0">
              <a:solidFill>
                <a:srgbClr val="363E7D"/>
              </a:solidFill>
              <a:latin typeface="黑体" panose="02010609060101010101" charset="-122"/>
              <a:ea typeface="黑体" panose="02010609060101010101" charset="-122"/>
              <a:cs typeface="黑体" panose="02010609060101010101" charset="-122"/>
            </a:endParaRPr>
          </a:p>
        </p:txBody>
      </p:sp>
      <p:sp>
        <p:nvSpPr>
          <p:cNvPr id="14" name="副标题 13"/>
          <p:cNvSpPr>
            <a:spLocks noGrp="1"/>
          </p:cNvSpPr>
          <p:nvPr>
            <p:ph type="subTitle" idx="4294967295"/>
          </p:nvPr>
        </p:nvSpPr>
        <p:spPr>
          <a:xfrm>
            <a:off x="756920" y="3799840"/>
            <a:ext cx="6416040" cy="482600"/>
          </a:xfrm>
        </p:spPr>
        <p:txBody>
          <a:bodyPr>
            <a:normAutofit fontScale="90000"/>
          </a:bodyPr>
          <a:lstStyle/>
          <a:p>
            <a:pPr algn="l"/>
            <a:r>
              <a:rPr lang="zh-CN" altLang="en-US" b="1" dirty="0">
                <a:solidFill>
                  <a:srgbClr val="363E7D"/>
                </a:solidFill>
                <a:latin typeface="黑体" panose="02010609060101010101" charset="-122"/>
                <a:ea typeface="黑体" panose="02010609060101010101" charset="-122"/>
                <a:cs typeface="黑体" panose="02010609060101010101" charset="-122"/>
              </a:rPr>
              <a:t>杨凡</a:t>
            </a:r>
            <a:r>
              <a:rPr lang="en-US" altLang="zh-CN" b="1" dirty="0">
                <a:solidFill>
                  <a:srgbClr val="363E7D"/>
                </a:solidFill>
                <a:latin typeface="黑体" panose="02010609060101010101" charset="-122"/>
                <a:ea typeface="黑体" panose="02010609060101010101" charset="-122"/>
                <a:cs typeface="黑体" panose="02010609060101010101" charset="-122"/>
              </a:rPr>
              <a:t>   </a:t>
            </a:r>
            <a:r>
              <a:rPr lang="zh-CN" altLang="en-US" b="1" dirty="0">
                <a:solidFill>
                  <a:srgbClr val="363E7D"/>
                </a:solidFill>
                <a:latin typeface="黑体" panose="02010609060101010101" charset="-122"/>
                <a:ea typeface="黑体" panose="02010609060101010101" charset="-122"/>
                <a:cs typeface="黑体" panose="02010609060101010101" charset="-122"/>
              </a:rPr>
              <a:t>百度</a:t>
            </a:r>
            <a:r>
              <a:rPr lang="en-US" altLang="zh-CN" b="1" dirty="0">
                <a:solidFill>
                  <a:srgbClr val="363E7D"/>
                </a:solidFill>
                <a:latin typeface="黑体" panose="02010609060101010101" charset="-122"/>
                <a:ea typeface="黑体" panose="02010609060101010101" charset="-122"/>
                <a:cs typeface="黑体" panose="02010609060101010101" charset="-122"/>
              </a:rPr>
              <a:t> </a:t>
            </a:r>
            <a:r>
              <a:rPr lang="zh-CN" altLang="en-US" b="1" dirty="0">
                <a:solidFill>
                  <a:srgbClr val="363E7D"/>
                </a:solidFill>
                <a:latin typeface="黑体" panose="02010609060101010101" charset="-122"/>
                <a:ea typeface="黑体" panose="02010609060101010101" charset="-122"/>
                <a:cs typeface="黑体" panose="02010609060101010101" charset="-122"/>
              </a:rPr>
              <a:t>车路协同开放平台首席</a:t>
            </a:r>
            <a:r>
              <a:rPr lang="zh-CN" altLang="en-US" b="1" dirty="0">
                <a:solidFill>
                  <a:srgbClr val="363E7D"/>
                </a:solidFill>
                <a:latin typeface="黑体" panose="02010609060101010101" charset="-122"/>
                <a:ea typeface="黑体" panose="02010609060101010101" charset="-122"/>
                <a:cs typeface="黑体" panose="02010609060101010101" charset="-122"/>
              </a:rPr>
              <a:t>架构师</a:t>
            </a:r>
            <a:endParaRPr lang="zh-CN" altLang="en-US" b="1" dirty="0">
              <a:solidFill>
                <a:srgbClr val="363E7D"/>
              </a:solidFill>
              <a:latin typeface="黑体" panose="02010609060101010101" charset="-122"/>
              <a:ea typeface="黑体" panose="02010609060101010101" charset="-122"/>
              <a:cs typeface="黑体" panose="02010609060101010101"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AIR OS 成果</a:t>
            </a:r>
            <a:endParaRPr lang="zh-CN" altLang="en-US"/>
          </a:p>
        </p:txBody>
      </p:sp>
      <p:pic>
        <p:nvPicPr>
          <p:cNvPr id="96" name="图片 95"/>
          <p:cNvPicPr>
            <a:picLocks noChangeAspect="1"/>
          </p:cNvPicPr>
          <p:nvPr/>
        </p:nvPicPr>
        <p:blipFill rotWithShape="1">
          <a:blip r:embed="rId1">
            <a:alphaModFix amt="34000"/>
            <a:extLst>
              <a:ext uri="{28A0092B-C50C-407E-A947-70E740481C1C}">
                <a14:useLocalDpi xmlns:a14="http://schemas.microsoft.com/office/drawing/2010/main" val="0"/>
              </a:ext>
            </a:extLst>
          </a:blip>
          <a:srcRect t="7565" b="7550"/>
          <a:stretch>
            <a:fillRect/>
          </a:stretch>
        </p:blipFill>
        <p:spPr>
          <a:xfrm>
            <a:off x="-50800" y="-50800"/>
            <a:ext cx="12280899" cy="6965952"/>
          </a:xfrm>
          <a:prstGeom prst="rect">
            <a:avLst/>
          </a:prstGeom>
        </p:spPr>
      </p:pic>
      <p:pic>
        <p:nvPicPr>
          <p:cNvPr id="59" name="图形 5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32665" y="2517116"/>
            <a:ext cx="7299053" cy="695990"/>
          </a:xfrm>
          <a:prstGeom prst="rect">
            <a:avLst/>
          </a:prstGeom>
        </p:spPr>
      </p:pic>
      <p:pic>
        <p:nvPicPr>
          <p:cNvPr id="60" name="图形 5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32665" y="1762463"/>
            <a:ext cx="7299053" cy="695990"/>
          </a:xfrm>
          <a:prstGeom prst="rect">
            <a:avLst/>
          </a:prstGeom>
        </p:spPr>
      </p:pic>
      <p:pic>
        <p:nvPicPr>
          <p:cNvPr id="61" name="图形 6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32665" y="4029366"/>
            <a:ext cx="7299053" cy="695990"/>
          </a:xfrm>
          <a:prstGeom prst="rect">
            <a:avLst/>
          </a:prstGeom>
        </p:spPr>
      </p:pic>
      <p:sp>
        <p:nvSpPr>
          <p:cNvPr id="62" name="TextBox 14"/>
          <p:cNvSpPr txBox="1">
            <a:spLocks noChangeArrowheads="1"/>
          </p:cNvSpPr>
          <p:nvPr/>
        </p:nvSpPr>
        <p:spPr bwMode="auto">
          <a:xfrm>
            <a:off x="1832413" y="1848848"/>
            <a:ext cx="876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r>
              <a:rPr lang="en-US" altLang="zh-CN"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rPr>
              <a:t>50+</a:t>
            </a:r>
            <a:endParaRPr lang="zh-CN" altLang="en-US"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endParaRPr>
          </a:p>
        </p:txBody>
      </p:sp>
      <p:sp>
        <p:nvSpPr>
          <p:cNvPr id="63" name="TextBox 14"/>
          <p:cNvSpPr txBox="1">
            <a:spLocks noChangeArrowheads="1"/>
          </p:cNvSpPr>
          <p:nvPr/>
        </p:nvSpPr>
        <p:spPr bwMode="auto">
          <a:xfrm>
            <a:off x="1832412" y="2667692"/>
            <a:ext cx="10943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r>
              <a:rPr lang="en-US" altLang="zh-CN"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rPr>
              <a:t>100+</a:t>
            </a:r>
            <a:endParaRPr lang="zh-CN" altLang="en-US"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endParaRPr>
          </a:p>
        </p:txBody>
      </p:sp>
      <p:sp>
        <p:nvSpPr>
          <p:cNvPr id="65" name="TextBox 14"/>
          <p:cNvSpPr txBox="1">
            <a:spLocks noChangeArrowheads="1"/>
          </p:cNvSpPr>
          <p:nvPr/>
        </p:nvSpPr>
        <p:spPr bwMode="auto">
          <a:xfrm>
            <a:off x="1803419" y="4126414"/>
            <a:ext cx="1312329"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r>
              <a:rPr lang="en-US" altLang="zh-CN"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Roman" charset="0"/>
                <a:ea typeface="微软雅黑" panose="020B0503020204020204" charset="-122"/>
                <a:cs typeface="Calibri Roman" charset="0"/>
              </a:rPr>
              <a:t>34</a:t>
            </a:r>
            <a:r>
              <a:rPr lang="zh-CN" altLang="en-US"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Roman" charset="0"/>
                <a:ea typeface="微软雅黑" panose="020B0503020204020204" charset="-122"/>
                <a:cs typeface="Calibri Roman" charset="0"/>
              </a:rPr>
              <a:t>万</a:t>
            </a:r>
            <a:r>
              <a:rPr lang="en-US" altLang="zh-CN"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Roman" charset="0"/>
                <a:ea typeface="微软雅黑" panose="020B0503020204020204" charset="-122"/>
                <a:cs typeface="Calibri Roman" charset="0"/>
              </a:rPr>
              <a:t>+</a:t>
            </a:r>
            <a:endParaRPr lang="en-US" altLang="zh-CN"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Roman" charset="0"/>
              <a:ea typeface="微软雅黑" panose="020B0503020204020204" charset="-122"/>
              <a:cs typeface="Calibri Roman" charset="0"/>
            </a:endParaRPr>
          </a:p>
        </p:txBody>
      </p:sp>
      <p:pic>
        <p:nvPicPr>
          <p:cNvPr id="66" name="图形 6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32665" y="3274713"/>
            <a:ext cx="7299053" cy="695990"/>
          </a:xfrm>
          <a:prstGeom prst="rect">
            <a:avLst/>
          </a:prstGeom>
        </p:spPr>
      </p:pic>
      <p:pic>
        <p:nvPicPr>
          <p:cNvPr id="67" name="图形 6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32665" y="4784019"/>
            <a:ext cx="7299053" cy="695990"/>
          </a:xfrm>
          <a:prstGeom prst="rect">
            <a:avLst/>
          </a:prstGeom>
        </p:spPr>
      </p:pic>
      <p:sp>
        <p:nvSpPr>
          <p:cNvPr id="68" name="TextBox 14"/>
          <p:cNvSpPr txBox="1">
            <a:spLocks noChangeArrowheads="1"/>
          </p:cNvSpPr>
          <p:nvPr/>
        </p:nvSpPr>
        <p:spPr bwMode="auto">
          <a:xfrm>
            <a:off x="1832413" y="3391868"/>
            <a:ext cx="876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r>
              <a:rPr lang="en-US" altLang="zh-CN"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rPr>
              <a:t>10+</a:t>
            </a:r>
            <a:endParaRPr lang="zh-CN" altLang="en-US"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endParaRPr>
          </a:p>
        </p:txBody>
      </p:sp>
      <p:sp>
        <p:nvSpPr>
          <p:cNvPr id="69" name="TextBox 14"/>
          <p:cNvSpPr txBox="1">
            <a:spLocks noChangeArrowheads="1"/>
          </p:cNvSpPr>
          <p:nvPr/>
        </p:nvSpPr>
        <p:spPr bwMode="auto">
          <a:xfrm>
            <a:off x="1832413" y="4868165"/>
            <a:ext cx="876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r>
              <a:rPr lang="en-US" altLang="zh-CN"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rPr>
              <a:t>5</a:t>
            </a:r>
            <a:endParaRPr lang="zh-CN" altLang="en-US"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endParaRPr>
          </a:p>
        </p:txBody>
      </p:sp>
      <p:grpSp>
        <p:nvGrpSpPr>
          <p:cNvPr id="70" name="Group 8"/>
          <p:cNvGrpSpPr/>
          <p:nvPr/>
        </p:nvGrpSpPr>
        <p:grpSpPr bwMode="auto">
          <a:xfrm>
            <a:off x="3444233" y="3505494"/>
            <a:ext cx="249936" cy="243840"/>
            <a:chOff x="0" y="0"/>
            <a:chExt cx="249936" cy="243840"/>
          </a:xfrm>
        </p:grpSpPr>
        <p:pic>
          <p:nvPicPr>
            <p:cNvPr id="71" name="椭圆 3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9936"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 Box 10"/>
            <p:cNvSpPr txBox="1">
              <a:spLocks noChangeArrowheads="1"/>
            </p:cNvSpPr>
            <p:nvPr/>
          </p:nvSpPr>
          <p:spPr bwMode="auto">
            <a:xfrm>
              <a:off x="51811" y="48284"/>
              <a:ext cx="152664" cy="15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a:solidFill>
                  <a:srgbClr val="FFFFFF"/>
                </a:solidFill>
                <a:latin typeface="Calibri" panose="020F0502020204030204" pitchFamily="34" charset="0"/>
                <a:ea typeface="宋体" pitchFamily="2" charset="-122"/>
              </a:endParaRPr>
            </a:p>
          </p:txBody>
        </p:sp>
      </p:grpSp>
      <p:grpSp>
        <p:nvGrpSpPr>
          <p:cNvPr id="76" name="Group 34"/>
          <p:cNvGrpSpPr/>
          <p:nvPr/>
        </p:nvGrpSpPr>
        <p:grpSpPr bwMode="auto">
          <a:xfrm>
            <a:off x="3443725" y="4253627"/>
            <a:ext cx="249936" cy="249936"/>
            <a:chOff x="0" y="0"/>
            <a:chExt cx="249936" cy="249936"/>
          </a:xfrm>
        </p:grpSpPr>
        <p:pic>
          <p:nvPicPr>
            <p:cNvPr id="77" name="椭圆 4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49936" cy="24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ext Box 36"/>
            <p:cNvSpPr txBox="1">
              <a:spLocks noChangeArrowheads="1"/>
            </p:cNvSpPr>
            <p:nvPr/>
          </p:nvSpPr>
          <p:spPr bwMode="auto">
            <a:xfrm>
              <a:off x="52319" y="50824"/>
              <a:ext cx="152664" cy="15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a:solidFill>
                  <a:srgbClr val="FFFFFF"/>
                </a:solidFill>
                <a:latin typeface="Calibri" panose="020F0502020204030204" pitchFamily="34" charset="0"/>
                <a:ea typeface="宋体" pitchFamily="2" charset="-122"/>
              </a:endParaRPr>
            </a:p>
          </p:txBody>
        </p:sp>
      </p:grpSp>
      <p:grpSp>
        <p:nvGrpSpPr>
          <p:cNvPr id="79" name="Group 26"/>
          <p:cNvGrpSpPr/>
          <p:nvPr/>
        </p:nvGrpSpPr>
        <p:grpSpPr bwMode="auto">
          <a:xfrm>
            <a:off x="3443725" y="5007855"/>
            <a:ext cx="249936" cy="243840"/>
            <a:chOff x="0" y="0"/>
            <a:chExt cx="249936" cy="243840"/>
          </a:xfrm>
        </p:grpSpPr>
        <p:pic>
          <p:nvPicPr>
            <p:cNvPr id="80" name="椭圆 4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49936"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 Box 28"/>
            <p:cNvSpPr txBox="1">
              <a:spLocks noChangeArrowheads="1"/>
            </p:cNvSpPr>
            <p:nvPr/>
          </p:nvSpPr>
          <p:spPr bwMode="auto">
            <a:xfrm>
              <a:off x="52319" y="49808"/>
              <a:ext cx="152664" cy="15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a:solidFill>
                  <a:srgbClr val="FFFFFF"/>
                </a:solidFill>
                <a:latin typeface="Calibri" panose="020F0502020204030204" pitchFamily="34" charset="0"/>
                <a:ea typeface="宋体" pitchFamily="2" charset="-122"/>
              </a:endParaRPr>
            </a:p>
          </p:txBody>
        </p:sp>
      </p:grpSp>
      <p:grpSp>
        <p:nvGrpSpPr>
          <p:cNvPr id="82" name="Group 16"/>
          <p:cNvGrpSpPr/>
          <p:nvPr/>
        </p:nvGrpSpPr>
        <p:grpSpPr bwMode="auto">
          <a:xfrm>
            <a:off x="3443725" y="2012804"/>
            <a:ext cx="249936" cy="243840"/>
            <a:chOff x="0" y="0"/>
            <a:chExt cx="249936" cy="243840"/>
          </a:xfrm>
        </p:grpSpPr>
        <p:pic>
          <p:nvPicPr>
            <p:cNvPr id="83" name="椭圆 3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49936"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 Box 18"/>
            <p:cNvSpPr txBox="1">
              <a:spLocks noChangeArrowheads="1"/>
            </p:cNvSpPr>
            <p:nvPr/>
          </p:nvSpPr>
          <p:spPr bwMode="auto">
            <a:xfrm>
              <a:off x="52319" y="48792"/>
              <a:ext cx="152664" cy="15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a:solidFill>
                  <a:srgbClr val="FFFFFF"/>
                </a:solidFill>
                <a:latin typeface="Calibri" panose="020F0502020204030204" pitchFamily="34" charset="0"/>
                <a:ea typeface="宋体" pitchFamily="2" charset="-122"/>
              </a:endParaRPr>
            </a:p>
          </p:txBody>
        </p:sp>
      </p:grpSp>
      <p:grpSp>
        <p:nvGrpSpPr>
          <p:cNvPr id="85" name="Group 8"/>
          <p:cNvGrpSpPr/>
          <p:nvPr/>
        </p:nvGrpSpPr>
        <p:grpSpPr bwMode="auto">
          <a:xfrm>
            <a:off x="3444233" y="2760937"/>
            <a:ext cx="249936" cy="243840"/>
            <a:chOff x="0" y="0"/>
            <a:chExt cx="249936" cy="243840"/>
          </a:xfrm>
        </p:grpSpPr>
        <p:pic>
          <p:nvPicPr>
            <p:cNvPr id="86" name="椭圆 3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9936"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 Box 10"/>
            <p:cNvSpPr txBox="1">
              <a:spLocks noChangeArrowheads="1"/>
            </p:cNvSpPr>
            <p:nvPr/>
          </p:nvSpPr>
          <p:spPr bwMode="auto">
            <a:xfrm>
              <a:off x="51811" y="48284"/>
              <a:ext cx="152664" cy="15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a:solidFill>
                  <a:srgbClr val="FFFFFF"/>
                </a:solidFill>
                <a:latin typeface="Calibri" panose="020F0502020204030204" pitchFamily="34" charset="0"/>
                <a:ea typeface="宋体" pitchFamily="2" charset="-122"/>
              </a:endParaRPr>
            </a:p>
          </p:txBody>
        </p:sp>
      </p:grpSp>
      <p:sp>
        <p:nvSpPr>
          <p:cNvPr id="89" name="文本框 88"/>
          <p:cNvSpPr txBox="1"/>
          <p:nvPr/>
        </p:nvSpPr>
        <p:spPr>
          <a:xfrm>
            <a:off x="6115237" y="1950058"/>
            <a:ext cx="6096000" cy="369332"/>
          </a:xfrm>
          <a:prstGeom prst="rect">
            <a:avLst/>
          </a:prstGeom>
          <a:noFill/>
        </p:spPr>
        <p:txBody>
          <a:bodyPr wrap="square">
            <a:spAutoFit/>
          </a:bodyPr>
          <a:lstStyle/>
          <a:p>
            <a:r>
              <a:rPr lang="zh-CN" altLang="en-US" b="1" spc="300" dirty="0">
                <a:solidFill>
                  <a:schemeClr val="bg1"/>
                </a:solidFill>
                <a:latin typeface="微软雅黑" panose="020B0503020204020204" charset="-122"/>
                <a:ea typeface="微软雅黑" panose="020B0503020204020204" charset="-122"/>
              </a:rPr>
              <a:t>生态单位</a:t>
            </a:r>
            <a:endParaRPr lang="zh-CN" altLang="en-US" b="1" spc="300" dirty="0">
              <a:solidFill>
                <a:schemeClr val="bg1"/>
              </a:solidFill>
              <a:latin typeface="微软雅黑" panose="020B0503020204020204" charset="-122"/>
              <a:ea typeface="微软雅黑" panose="020B0503020204020204" charset="-122"/>
            </a:endParaRPr>
          </a:p>
        </p:txBody>
      </p:sp>
      <p:sp>
        <p:nvSpPr>
          <p:cNvPr id="90" name="文本框 89"/>
          <p:cNvSpPr txBox="1"/>
          <p:nvPr/>
        </p:nvSpPr>
        <p:spPr>
          <a:xfrm>
            <a:off x="6360582" y="2680445"/>
            <a:ext cx="6096000" cy="369332"/>
          </a:xfrm>
          <a:prstGeom prst="rect">
            <a:avLst/>
          </a:prstGeom>
          <a:noFill/>
        </p:spPr>
        <p:txBody>
          <a:bodyPr wrap="square">
            <a:spAutoFit/>
          </a:bodyPr>
          <a:lstStyle/>
          <a:p>
            <a:r>
              <a:rPr lang="en-US" altLang="zh-CN" b="1" spc="300" dirty="0">
                <a:solidFill>
                  <a:schemeClr val="bg1"/>
                </a:solidFill>
                <a:latin typeface="微软雅黑" panose="020B0503020204020204" charset="-122"/>
                <a:ea typeface="微软雅黑" panose="020B0503020204020204" charset="-122"/>
              </a:rPr>
              <a:t>API</a:t>
            </a:r>
            <a:endParaRPr lang="zh-CN" altLang="en-US" b="1" spc="300" dirty="0">
              <a:solidFill>
                <a:schemeClr val="bg1"/>
              </a:solidFill>
              <a:latin typeface="微软雅黑" panose="020B0503020204020204" charset="-122"/>
              <a:ea typeface="微软雅黑" panose="020B0503020204020204" charset="-122"/>
            </a:endParaRPr>
          </a:p>
        </p:txBody>
      </p:sp>
      <p:sp>
        <p:nvSpPr>
          <p:cNvPr id="92" name="文本框 91"/>
          <p:cNvSpPr txBox="1"/>
          <p:nvPr/>
        </p:nvSpPr>
        <p:spPr>
          <a:xfrm>
            <a:off x="6055781" y="3411522"/>
            <a:ext cx="6096000" cy="369332"/>
          </a:xfrm>
          <a:prstGeom prst="rect">
            <a:avLst/>
          </a:prstGeom>
          <a:noFill/>
        </p:spPr>
        <p:txBody>
          <a:bodyPr wrap="square">
            <a:spAutoFit/>
          </a:bodyPr>
          <a:lstStyle/>
          <a:p>
            <a:r>
              <a:rPr lang="zh-CN" altLang="en-US" b="1" spc="300" dirty="0">
                <a:solidFill>
                  <a:schemeClr val="bg1"/>
                </a:solidFill>
                <a:latin typeface="微软雅黑" panose="020B0503020204020204" charset="-122"/>
                <a:ea typeface="微软雅黑" panose="020B0503020204020204" charset="-122"/>
              </a:rPr>
              <a:t>开发者工具</a:t>
            </a:r>
            <a:endParaRPr lang="zh-CN" altLang="en-US" b="1" spc="300" dirty="0">
              <a:solidFill>
                <a:schemeClr val="bg1"/>
              </a:solidFill>
              <a:latin typeface="微软雅黑" panose="020B0503020204020204" charset="-122"/>
              <a:ea typeface="微软雅黑" panose="020B0503020204020204" charset="-122"/>
            </a:endParaRPr>
          </a:p>
        </p:txBody>
      </p:sp>
      <p:sp>
        <p:nvSpPr>
          <p:cNvPr id="93" name="文本框 92"/>
          <p:cNvSpPr txBox="1"/>
          <p:nvPr/>
        </p:nvSpPr>
        <p:spPr>
          <a:xfrm>
            <a:off x="6360581" y="4190456"/>
            <a:ext cx="6096000" cy="369332"/>
          </a:xfrm>
          <a:prstGeom prst="rect">
            <a:avLst/>
          </a:prstGeom>
          <a:noFill/>
        </p:spPr>
        <p:txBody>
          <a:bodyPr wrap="square">
            <a:spAutoFit/>
          </a:bodyPr>
          <a:lstStyle/>
          <a:p>
            <a:r>
              <a:rPr lang="zh-CN" altLang="en-US" b="1" spc="300" dirty="0">
                <a:solidFill>
                  <a:schemeClr val="bg1"/>
                </a:solidFill>
                <a:latin typeface="微软雅黑" panose="020B0503020204020204" charset="-122"/>
                <a:ea typeface="微软雅黑" panose="020B0503020204020204" charset="-122"/>
              </a:rPr>
              <a:t>代码量</a:t>
            </a:r>
            <a:endParaRPr lang="zh-CN" altLang="en-US" b="1" spc="300" dirty="0">
              <a:solidFill>
                <a:schemeClr val="bg1"/>
              </a:solidFill>
              <a:latin typeface="微软雅黑" panose="020B0503020204020204" charset="-122"/>
              <a:ea typeface="微软雅黑" panose="020B0503020204020204" charset="-122"/>
            </a:endParaRPr>
          </a:p>
        </p:txBody>
      </p:sp>
      <p:sp>
        <p:nvSpPr>
          <p:cNvPr id="94" name="文本框 93"/>
          <p:cNvSpPr txBox="1"/>
          <p:nvPr/>
        </p:nvSpPr>
        <p:spPr>
          <a:xfrm>
            <a:off x="5920315" y="4901656"/>
            <a:ext cx="6096000" cy="369332"/>
          </a:xfrm>
          <a:prstGeom prst="rect">
            <a:avLst/>
          </a:prstGeom>
          <a:noFill/>
        </p:spPr>
        <p:txBody>
          <a:bodyPr wrap="square">
            <a:spAutoFit/>
          </a:bodyPr>
          <a:lstStyle/>
          <a:p>
            <a:r>
              <a:rPr lang="zh-CN" altLang="en-US" b="1" spc="300" dirty="0">
                <a:solidFill>
                  <a:schemeClr val="bg1"/>
                </a:solidFill>
                <a:latin typeface="微软雅黑" panose="020B0503020204020204" charset="-122"/>
                <a:ea typeface="微软雅黑" panose="020B0503020204020204" charset="-122"/>
              </a:rPr>
              <a:t>异构硬件平台</a:t>
            </a:r>
            <a:endParaRPr lang="zh-CN" altLang="en-US" b="1" spc="300"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AIR OS 版本特性和能力</a:t>
            </a:r>
            <a:endParaRPr lang="zh-CN" altLang="en-US"/>
          </a:p>
        </p:txBody>
      </p:sp>
      <p:sp>
        <p:nvSpPr>
          <p:cNvPr id="93" name="Rectangle 2"/>
          <p:cNvSpPr>
            <a:spLocks noChangeArrowheads="1"/>
          </p:cNvSpPr>
          <p:nvPr/>
        </p:nvSpPr>
        <p:spPr bwMode="gray">
          <a:xfrm>
            <a:off x="896939" y="2270188"/>
            <a:ext cx="3367148" cy="2801614"/>
          </a:xfrm>
          <a:prstGeom prst="rect">
            <a:avLst/>
          </a:prstGeom>
          <a:solidFill>
            <a:srgbClr val="002060">
              <a:alpha val="90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99" name="同侧圆角矩形 98"/>
          <p:cNvSpPr/>
          <p:nvPr/>
        </p:nvSpPr>
        <p:spPr>
          <a:xfrm>
            <a:off x="896939" y="1776548"/>
            <a:ext cx="3367148" cy="493640"/>
          </a:xfrm>
          <a:prstGeom prst="round2SameRect">
            <a:avLst/>
          </a:prstGeom>
          <a:gradFill>
            <a:gsLst>
              <a:gs pos="0">
                <a:srgbClr val="1E64DC">
                  <a:alpha val="72000"/>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15" name="文本框 14"/>
          <p:cNvSpPr txBox="1"/>
          <p:nvPr/>
        </p:nvSpPr>
        <p:spPr>
          <a:xfrm>
            <a:off x="1128199" y="1854060"/>
            <a:ext cx="2934607" cy="338554"/>
          </a:xfrm>
          <a:prstGeom prst="rect">
            <a:avLst/>
          </a:prstGeom>
          <a:noFill/>
        </p:spPr>
        <p:txBody>
          <a:bodyPr wrap="square">
            <a:spAutoFit/>
          </a:bodyPr>
          <a:lstStyle/>
          <a:p>
            <a:pPr algn="ctr">
              <a:defRPr/>
            </a:pPr>
            <a:r>
              <a:rPr kumimoji="1" lang="zh-CN" altLang="en-US" sz="1600" b="1" dirty="0">
                <a:solidFill>
                  <a:schemeClr val="bg1"/>
                </a:solidFill>
                <a:latin typeface="微软雅黑" panose="020B0503020204020204" charset="-122"/>
                <a:ea typeface="微软雅黑" panose="020B0503020204020204" charset="-122"/>
              </a:rPr>
              <a:t>开箱即用的车路协同感知系统</a:t>
            </a:r>
            <a:endParaRPr kumimoji="0" lang="zh-CN" altLang="en-US" sz="1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37" name="Rectangle 2"/>
          <p:cNvSpPr>
            <a:spLocks noChangeArrowheads="1"/>
          </p:cNvSpPr>
          <p:nvPr/>
        </p:nvSpPr>
        <p:spPr bwMode="gray">
          <a:xfrm>
            <a:off x="4449608" y="2270188"/>
            <a:ext cx="3367148" cy="2801614"/>
          </a:xfrm>
          <a:prstGeom prst="rect">
            <a:avLst/>
          </a:prstGeom>
          <a:solidFill>
            <a:srgbClr val="002060">
              <a:alpha val="90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38" name="同侧圆角矩形 37"/>
          <p:cNvSpPr/>
          <p:nvPr/>
        </p:nvSpPr>
        <p:spPr>
          <a:xfrm>
            <a:off x="4449608" y="1776548"/>
            <a:ext cx="3367148" cy="493640"/>
          </a:xfrm>
          <a:prstGeom prst="round2SameRect">
            <a:avLst/>
          </a:prstGeom>
          <a:gradFill>
            <a:gsLst>
              <a:gs pos="0">
                <a:srgbClr val="1E64DC">
                  <a:alpha val="72000"/>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40" name="文本框 39"/>
          <p:cNvSpPr txBox="1"/>
          <p:nvPr/>
        </p:nvSpPr>
        <p:spPr>
          <a:xfrm>
            <a:off x="4777214" y="1869050"/>
            <a:ext cx="299457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rPr>
              <a:t>车路云同构的原生高性能框架</a:t>
            </a:r>
            <a:endParaRPr kumimoji="1"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41" name="Rectangle 2"/>
          <p:cNvSpPr>
            <a:spLocks noChangeArrowheads="1"/>
          </p:cNvSpPr>
          <p:nvPr/>
        </p:nvSpPr>
        <p:spPr bwMode="gray">
          <a:xfrm>
            <a:off x="7972297" y="2270188"/>
            <a:ext cx="3367148" cy="2801614"/>
          </a:xfrm>
          <a:prstGeom prst="rect">
            <a:avLst/>
          </a:prstGeom>
          <a:solidFill>
            <a:srgbClr val="002060">
              <a:alpha val="90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42" name="同侧圆角矩形 41"/>
          <p:cNvSpPr/>
          <p:nvPr/>
        </p:nvSpPr>
        <p:spPr>
          <a:xfrm>
            <a:off x="7972297" y="1776548"/>
            <a:ext cx="3367148" cy="493640"/>
          </a:xfrm>
          <a:prstGeom prst="round2SameRect">
            <a:avLst/>
          </a:prstGeom>
          <a:gradFill>
            <a:gsLst>
              <a:gs pos="0">
                <a:srgbClr val="1E64DC">
                  <a:alpha val="72000"/>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43" name="文本框 42"/>
          <p:cNvSpPr txBox="1"/>
          <p:nvPr/>
        </p:nvSpPr>
        <p:spPr>
          <a:xfrm>
            <a:off x="8334531" y="1869050"/>
            <a:ext cx="275925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rPr>
              <a:t>统一的标准和完全的开放性</a:t>
            </a:r>
            <a:endParaRPr kumimoji="1"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pic>
        <p:nvPicPr>
          <p:cNvPr id="4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9414" y="2462983"/>
            <a:ext cx="2892176" cy="2138082"/>
          </a:xfrm>
          <a:prstGeom prst="roundRect">
            <a:avLst>
              <a:gd name="adj" fmla="val 4271"/>
            </a:avLst>
          </a:prstGeom>
          <a:noFill/>
          <a:extLst>
            <a:ext uri="{909E8E84-426E-40DD-AFC4-6F175D3DCCD1}">
              <a14:hiddenFill xmlns:a14="http://schemas.microsoft.com/office/drawing/2010/main">
                <a:solidFill>
                  <a:srgbClr val="FFFFFF"/>
                </a:solidFill>
              </a14:hiddenFill>
            </a:ext>
          </a:extLst>
        </p:spPr>
      </p:pic>
      <p:sp>
        <p:nvSpPr>
          <p:cNvPr id="45" name="文本框 44"/>
          <p:cNvSpPr txBox="1"/>
          <p:nvPr/>
        </p:nvSpPr>
        <p:spPr>
          <a:xfrm>
            <a:off x="5334381" y="1249390"/>
            <a:ext cx="1501947" cy="461665"/>
          </a:xfrm>
          <a:prstGeom prst="rect">
            <a:avLst/>
          </a:prstGeom>
          <a:noFill/>
        </p:spPr>
        <p:txBody>
          <a:bodyPr wrap="square">
            <a:spAutoFit/>
          </a:bodyPr>
          <a:lstStyle/>
          <a:p>
            <a:pPr algn="r"/>
            <a:r>
              <a:rPr lang="zh-CN" altLang="en-US" sz="2400" b="1" dirty="0">
                <a:solidFill>
                  <a:srgbClr val="445185"/>
                </a:solidFill>
                <a:latin typeface="微软雅黑" panose="020B0503020204020204" charset="-122"/>
                <a:ea typeface="微软雅黑" panose="020B0503020204020204" charset="-122"/>
                <a:sym typeface="+mn-ea"/>
              </a:rPr>
              <a:t>三大特性</a:t>
            </a:r>
            <a:endParaRPr lang="zh-CN" altLang="en-US" sz="2400" b="1" dirty="0">
              <a:solidFill>
                <a:srgbClr val="445185"/>
              </a:solidFill>
              <a:latin typeface="微软雅黑" panose="020B0503020204020204" charset="-122"/>
              <a:ea typeface="微软雅黑" panose="020B0503020204020204" charset="-122"/>
              <a:sym typeface="+mn-ea"/>
            </a:endParaRPr>
          </a:p>
        </p:txBody>
      </p:sp>
      <p:sp>
        <p:nvSpPr>
          <p:cNvPr id="46" name="文本框 45"/>
          <p:cNvSpPr txBox="1"/>
          <p:nvPr/>
        </p:nvSpPr>
        <p:spPr>
          <a:xfrm>
            <a:off x="5345025" y="5140634"/>
            <a:ext cx="1501947" cy="461665"/>
          </a:xfrm>
          <a:prstGeom prst="rect">
            <a:avLst/>
          </a:prstGeom>
          <a:noFill/>
        </p:spPr>
        <p:txBody>
          <a:bodyPr wrap="square">
            <a:spAutoFit/>
          </a:bodyPr>
          <a:lstStyle/>
          <a:p>
            <a:pPr algn="r"/>
            <a:r>
              <a:rPr lang="zh-CN" altLang="en-US" sz="2400" b="1" dirty="0">
                <a:solidFill>
                  <a:srgbClr val="445185"/>
                </a:solidFill>
                <a:latin typeface="微软雅黑" panose="020B0503020204020204" charset="-122"/>
                <a:ea typeface="微软雅黑" panose="020B0503020204020204" charset="-122"/>
                <a:sym typeface="+mn-ea"/>
              </a:rPr>
              <a:t>五大能力</a:t>
            </a:r>
            <a:endParaRPr lang="zh-CN" altLang="en-US" sz="2400" b="1" dirty="0">
              <a:solidFill>
                <a:srgbClr val="445185"/>
              </a:solidFill>
              <a:latin typeface="微软雅黑" panose="020B0503020204020204" charset="-122"/>
              <a:ea typeface="微软雅黑" panose="020B0503020204020204" charset="-122"/>
              <a:sym typeface="+mn-ea"/>
            </a:endParaRPr>
          </a:p>
        </p:txBody>
      </p:sp>
      <p:sp>
        <p:nvSpPr>
          <p:cNvPr id="47" name="AutoShape 7"/>
          <p:cNvSpPr>
            <a:spLocks noChangeArrowheads="1"/>
          </p:cNvSpPr>
          <p:nvPr/>
        </p:nvSpPr>
        <p:spPr bwMode="gray">
          <a:xfrm>
            <a:off x="8871449" y="3514148"/>
            <a:ext cx="1441920" cy="1146753"/>
          </a:xfrm>
          <a:prstGeom prst="diamond">
            <a:avLst/>
          </a:prstGeom>
          <a:solidFill>
            <a:srgbClr val="F8F8F8"/>
          </a:solidFill>
          <a:ln w="9525">
            <a:miter lim="800000"/>
          </a:ln>
          <a:scene3d>
            <a:camera prst="legacyObliqueBottom">
              <a:rot lat="20099988" lon="0" rev="0"/>
            </a:camera>
            <a:lightRig rig="legacyNormal2" dir="t"/>
          </a:scene3d>
          <a:sp3d extrusionH="163500" prstMaterial="legacyPlastic">
            <a:bevelT w="13500" h="13500" prst="angle"/>
            <a:bevelB w="13500" h="13500" prst="angle"/>
            <a:extrusionClr>
              <a:srgbClr val="F8F8F8"/>
            </a:extrusionClr>
            <a:contourClr>
              <a:srgbClr val="F8F8F8"/>
            </a:contourClr>
          </a:sp3d>
        </p:spPr>
        <p:txBody>
          <a:bodyPr wrap="none" anchor="ctr">
            <a:flatTx/>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dirty="0">
              <a:latin typeface="微软雅黑" panose="020B0503020204020204" charset="-122"/>
              <a:ea typeface="微软雅黑" panose="020B0503020204020204" charset="-122"/>
              <a:cs typeface="Arial" panose="020B0604020202090204" pitchFamily="34" charset="0"/>
            </a:endParaRPr>
          </a:p>
        </p:txBody>
      </p:sp>
      <p:sp>
        <p:nvSpPr>
          <p:cNvPr id="48" name="AutoShape 8"/>
          <p:cNvSpPr>
            <a:spLocks noChangeArrowheads="1"/>
          </p:cNvSpPr>
          <p:nvPr/>
        </p:nvSpPr>
        <p:spPr bwMode="gray">
          <a:xfrm>
            <a:off x="8142238" y="2990823"/>
            <a:ext cx="1441920" cy="1146753"/>
          </a:xfrm>
          <a:prstGeom prst="diamond">
            <a:avLst/>
          </a:prstGeom>
          <a:solidFill>
            <a:srgbClr val="F8F8F8"/>
          </a:solidFill>
          <a:ln w="9525">
            <a:miter lim="800000"/>
          </a:ln>
          <a:scene3d>
            <a:camera prst="legacyObliqueBottom">
              <a:rot lat="20099988" lon="0" rev="0"/>
            </a:camera>
            <a:lightRig rig="legacyFlat2" dir="t"/>
          </a:scene3d>
          <a:sp3d extrusionH="163500" prstMaterial="legacyPlastic">
            <a:bevelT w="13500" h="13500" prst="angle"/>
            <a:bevelB w="13500" h="13500" prst="angle"/>
            <a:extrusionClr>
              <a:srgbClr val="F8F8F8"/>
            </a:extrusionClr>
            <a:contourClr>
              <a:srgbClr val="F8F8F8"/>
            </a:contourClr>
          </a:sp3d>
        </p:spPr>
        <p:txBody>
          <a:bodyPr wrap="none" anchor="ctr">
            <a:flatTx/>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a:latin typeface="微软雅黑" panose="020B0503020204020204" charset="-122"/>
              <a:ea typeface="微软雅黑" panose="020B0503020204020204" charset="-122"/>
              <a:cs typeface="Arial" panose="020B0604020202090204" pitchFamily="34" charset="0"/>
            </a:endParaRPr>
          </a:p>
        </p:txBody>
      </p:sp>
      <p:sp>
        <p:nvSpPr>
          <p:cNvPr id="49" name="AutoShape 9"/>
          <p:cNvSpPr>
            <a:spLocks noChangeArrowheads="1"/>
          </p:cNvSpPr>
          <p:nvPr/>
        </p:nvSpPr>
        <p:spPr bwMode="gray">
          <a:xfrm>
            <a:off x="9592409" y="2990823"/>
            <a:ext cx="1441920" cy="1146753"/>
          </a:xfrm>
          <a:prstGeom prst="diamond">
            <a:avLst/>
          </a:prstGeom>
          <a:solidFill>
            <a:srgbClr val="F8F8F8"/>
          </a:solidFill>
          <a:ln w="9525">
            <a:miter lim="800000"/>
          </a:ln>
          <a:scene3d>
            <a:camera prst="legacyObliqueBottom">
              <a:rot lat="20099988" lon="0" rev="0"/>
            </a:camera>
            <a:lightRig rig="legacyFlat2" dir="t"/>
          </a:scene3d>
          <a:sp3d extrusionH="163500" prstMaterial="legacyPlastic">
            <a:bevelT w="13500" h="13500" prst="angle"/>
            <a:bevelB w="13500" h="13500" prst="angle"/>
            <a:extrusionClr>
              <a:srgbClr val="F8F8F8"/>
            </a:extrusionClr>
            <a:contourClr>
              <a:srgbClr val="F8F8F8"/>
            </a:contourClr>
          </a:sp3d>
        </p:spPr>
        <p:txBody>
          <a:bodyPr wrap="none" anchor="ctr">
            <a:flatTx/>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a:latin typeface="微软雅黑" panose="020B0503020204020204" charset="-122"/>
              <a:ea typeface="微软雅黑" panose="020B0503020204020204" charset="-122"/>
              <a:cs typeface="Arial" panose="020B0604020202090204" pitchFamily="34" charset="0"/>
            </a:endParaRPr>
          </a:p>
        </p:txBody>
      </p:sp>
      <p:grpSp>
        <p:nvGrpSpPr>
          <p:cNvPr id="50" name="Group 13"/>
          <p:cNvGrpSpPr/>
          <p:nvPr/>
        </p:nvGrpSpPr>
        <p:grpSpPr bwMode="auto">
          <a:xfrm>
            <a:off x="8135821" y="2881740"/>
            <a:ext cx="1441921" cy="1146753"/>
            <a:chOff x="1352" y="1684"/>
            <a:chExt cx="1573" cy="1251"/>
          </a:xfrm>
        </p:grpSpPr>
        <p:sp>
          <p:nvSpPr>
            <p:cNvPr id="51" name="AutoShape 14"/>
            <p:cNvSpPr>
              <a:spLocks noChangeArrowheads="1"/>
            </p:cNvSpPr>
            <p:nvPr/>
          </p:nvSpPr>
          <p:spPr bwMode="gray">
            <a:xfrm>
              <a:off x="1352" y="1684"/>
              <a:ext cx="1573" cy="1251"/>
            </a:xfrm>
            <a:prstGeom prst="diamond">
              <a:avLst/>
            </a:prstGeom>
            <a:gradFill rotWithShape="1">
              <a:gsLst>
                <a:gs pos="0">
                  <a:schemeClr val="accent2">
                    <a:gamma/>
                    <a:shade val="46275"/>
                    <a:invGamma/>
                  </a:schemeClr>
                </a:gs>
                <a:gs pos="100000">
                  <a:schemeClr val="accent2"/>
                </a:gs>
              </a:gsLst>
              <a:lin ang="5400000" scaled="1"/>
            </a:gradFill>
            <a:ln w="9525">
              <a:miter lim="800000"/>
            </a:ln>
            <a:effectLst/>
            <a:scene3d>
              <a:camera prst="legacyObliqueBottom">
                <a:rot lat="20099996" lon="0" rev="0"/>
              </a:camera>
              <a:lightRig rig="legacyNormal2" dir="t"/>
            </a:scene3d>
            <a:sp3d extrusionH="163500" prstMaterial="legacyPlastic">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pPr algn="ctr">
                <a:defRPr/>
              </a:pPr>
              <a:endParaRPr lang="zh-CN" altLang="en-US">
                <a:latin typeface="微软雅黑" panose="020B0503020204020204" charset="-122"/>
                <a:ea typeface="微软雅黑" panose="020B0503020204020204" charset="-122"/>
                <a:cs typeface="Arial" panose="020B0604020202090204" pitchFamily="34" charset="0"/>
              </a:endParaRPr>
            </a:p>
          </p:txBody>
        </p:sp>
        <p:sp>
          <p:nvSpPr>
            <p:cNvPr id="52" name="Line 15"/>
            <p:cNvSpPr>
              <a:spLocks noChangeShapeType="1"/>
            </p:cNvSpPr>
            <p:nvPr/>
          </p:nvSpPr>
          <p:spPr bwMode="gray">
            <a:xfrm>
              <a:off x="1355" y="2307"/>
              <a:ext cx="787" cy="433"/>
            </a:xfrm>
            <a:prstGeom prst="line">
              <a:avLst/>
            </a:prstGeom>
            <a:noFill/>
            <a:ln w="6350">
              <a:solidFill>
                <a:srgbClr val="FFFFFF">
                  <a:alpha val="30196"/>
                </a:srgbClr>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charset="-122"/>
                <a:ea typeface="微软雅黑" panose="020B0503020204020204" charset="-122"/>
              </a:endParaRPr>
            </a:p>
          </p:txBody>
        </p:sp>
      </p:grpSp>
      <p:sp>
        <p:nvSpPr>
          <p:cNvPr id="53" name="AutoShape 17"/>
          <p:cNvSpPr>
            <a:spLocks noChangeArrowheads="1"/>
          </p:cNvSpPr>
          <p:nvPr/>
        </p:nvSpPr>
        <p:spPr bwMode="gray">
          <a:xfrm>
            <a:off x="8390730" y="2459807"/>
            <a:ext cx="1441921" cy="1146753"/>
          </a:xfrm>
          <a:prstGeom prst="diamond">
            <a:avLst/>
          </a:prstGeom>
          <a:gradFill rotWithShape="1">
            <a:gsLst>
              <a:gs pos="0">
                <a:srgbClr val="4472C4"/>
              </a:gs>
              <a:gs pos="100000">
                <a:schemeClr val="hlink"/>
              </a:gs>
            </a:gsLst>
            <a:lin ang="5400000" scaled="1"/>
          </a:gradFill>
          <a:ln w="9525">
            <a:miter lim="800000"/>
          </a:ln>
          <a:effectLst/>
          <a:scene3d>
            <a:camera prst="legacyObliqueBottom">
              <a:rot lat="20099996" lon="0" rev="0"/>
            </a:camera>
            <a:lightRig rig="legacyNormal2" dir="t"/>
          </a:scene3d>
          <a:sp3d extrusionH="163500" prstMaterial="legacyPlastic">
            <a:bevelT w="13500" h="13500" prst="angle"/>
            <a:bevelB w="13500" h="13500" prst="angle"/>
            <a:extrusionClr>
              <a:schemeClr val="hlink"/>
            </a:extrusionClr>
          </a:sp3d>
        </p:spPr>
        <p:txBody>
          <a:bodyPr wrap="none" anchor="ctr">
            <a:flatTx/>
          </a:bodyPr>
          <a:lstStyle/>
          <a:p>
            <a:pPr algn="ctr">
              <a:defRPr/>
            </a:pPr>
            <a:endParaRPr lang="zh-CN" altLang="en-US" dirty="0">
              <a:latin typeface="微软雅黑" panose="020B0503020204020204" charset="-122"/>
              <a:ea typeface="微软雅黑" panose="020B0503020204020204" charset="-122"/>
              <a:cs typeface="Arial" panose="020B0604020202090204" pitchFamily="34" charset="0"/>
            </a:endParaRPr>
          </a:p>
        </p:txBody>
      </p:sp>
      <p:grpSp>
        <p:nvGrpSpPr>
          <p:cNvPr id="54" name="Group 13"/>
          <p:cNvGrpSpPr/>
          <p:nvPr/>
        </p:nvGrpSpPr>
        <p:grpSpPr bwMode="auto">
          <a:xfrm>
            <a:off x="9705130" y="2878538"/>
            <a:ext cx="1441921" cy="1146753"/>
            <a:chOff x="1352" y="1684"/>
            <a:chExt cx="1573" cy="1251"/>
          </a:xfrm>
        </p:grpSpPr>
        <p:sp>
          <p:nvSpPr>
            <p:cNvPr id="55" name="AutoShape 14"/>
            <p:cNvSpPr>
              <a:spLocks noChangeArrowheads="1"/>
            </p:cNvSpPr>
            <p:nvPr/>
          </p:nvSpPr>
          <p:spPr bwMode="gray">
            <a:xfrm>
              <a:off x="1352" y="1684"/>
              <a:ext cx="1573" cy="1251"/>
            </a:xfrm>
            <a:prstGeom prst="diamond">
              <a:avLst/>
            </a:prstGeom>
            <a:gradFill rotWithShape="1">
              <a:gsLst>
                <a:gs pos="0">
                  <a:schemeClr val="accent2">
                    <a:gamma/>
                    <a:shade val="46275"/>
                    <a:invGamma/>
                  </a:schemeClr>
                </a:gs>
                <a:gs pos="100000">
                  <a:schemeClr val="accent2"/>
                </a:gs>
              </a:gsLst>
              <a:lin ang="5400000" scaled="1"/>
            </a:gradFill>
            <a:ln w="9525">
              <a:miter lim="800000"/>
            </a:ln>
            <a:effectLst/>
            <a:scene3d>
              <a:camera prst="legacyObliqueBottom">
                <a:rot lat="20099996" lon="0" rev="0"/>
              </a:camera>
              <a:lightRig rig="legacyNormal2" dir="t"/>
            </a:scene3d>
            <a:sp3d extrusionH="163500" prstMaterial="legacyPlastic">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pPr algn="ctr">
                <a:defRPr/>
              </a:pPr>
              <a:endParaRPr lang="zh-CN" altLang="en-US">
                <a:latin typeface="微软雅黑" panose="020B0503020204020204" charset="-122"/>
                <a:ea typeface="微软雅黑" panose="020B0503020204020204" charset="-122"/>
                <a:cs typeface="Arial" panose="020B0604020202090204" pitchFamily="34" charset="0"/>
              </a:endParaRPr>
            </a:p>
          </p:txBody>
        </p:sp>
        <p:sp>
          <p:nvSpPr>
            <p:cNvPr id="56" name="Line 15"/>
            <p:cNvSpPr>
              <a:spLocks noChangeShapeType="1"/>
            </p:cNvSpPr>
            <p:nvPr/>
          </p:nvSpPr>
          <p:spPr bwMode="gray">
            <a:xfrm>
              <a:off x="1355" y="2307"/>
              <a:ext cx="787" cy="433"/>
            </a:xfrm>
            <a:prstGeom prst="line">
              <a:avLst/>
            </a:prstGeom>
            <a:noFill/>
            <a:ln w="6350">
              <a:solidFill>
                <a:srgbClr val="FFFFFF">
                  <a:alpha val="30196"/>
                </a:srgbClr>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charset="-122"/>
                <a:ea typeface="微软雅黑" panose="020B0503020204020204" charset="-122"/>
              </a:endParaRPr>
            </a:p>
          </p:txBody>
        </p:sp>
      </p:grpSp>
      <p:grpSp>
        <p:nvGrpSpPr>
          <p:cNvPr id="57" name="Group 16"/>
          <p:cNvGrpSpPr/>
          <p:nvPr/>
        </p:nvGrpSpPr>
        <p:grpSpPr bwMode="auto">
          <a:xfrm>
            <a:off x="9817851" y="2679358"/>
            <a:ext cx="1441921" cy="1146753"/>
            <a:chOff x="2934" y="1684"/>
            <a:chExt cx="1573" cy="1251"/>
          </a:xfrm>
        </p:grpSpPr>
        <p:sp>
          <p:nvSpPr>
            <p:cNvPr id="58" name="AutoShape 17"/>
            <p:cNvSpPr>
              <a:spLocks noChangeArrowheads="1"/>
            </p:cNvSpPr>
            <p:nvPr/>
          </p:nvSpPr>
          <p:spPr bwMode="gray">
            <a:xfrm>
              <a:off x="2934" y="1684"/>
              <a:ext cx="1573" cy="1251"/>
            </a:xfrm>
            <a:prstGeom prst="diamond">
              <a:avLst/>
            </a:prstGeom>
            <a:gradFill rotWithShape="1">
              <a:gsLst>
                <a:gs pos="0">
                  <a:srgbClr val="4472C4"/>
                </a:gs>
                <a:gs pos="100000">
                  <a:schemeClr val="hlink"/>
                </a:gs>
              </a:gsLst>
              <a:lin ang="5400000" scaled="1"/>
            </a:gradFill>
            <a:ln w="9525">
              <a:miter lim="800000"/>
            </a:ln>
            <a:effectLst/>
            <a:scene3d>
              <a:camera prst="legacyObliqueBottom">
                <a:rot lat="20099996" lon="0" rev="0"/>
              </a:camera>
              <a:lightRig rig="legacyNormal2" dir="t"/>
            </a:scene3d>
            <a:sp3d extrusionH="163500" prstMaterial="legacyPlastic">
              <a:bevelT w="13500" h="13500" prst="angle"/>
              <a:bevelB w="13500" h="13500" prst="angle"/>
              <a:extrusionClr>
                <a:schemeClr val="hlink"/>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pPr algn="ctr">
                <a:defRPr/>
              </a:pPr>
              <a:endParaRPr lang="zh-CN" altLang="en-US" dirty="0">
                <a:latin typeface="微软雅黑" panose="020B0503020204020204" charset="-122"/>
                <a:ea typeface="微软雅黑" panose="020B0503020204020204" charset="-122"/>
                <a:cs typeface="Arial" panose="020B0604020202090204" pitchFamily="34" charset="0"/>
              </a:endParaRPr>
            </a:p>
          </p:txBody>
        </p:sp>
        <p:sp>
          <p:nvSpPr>
            <p:cNvPr id="59" name="Line 18"/>
            <p:cNvSpPr>
              <a:spLocks noChangeShapeType="1"/>
            </p:cNvSpPr>
            <p:nvPr/>
          </p:nvSpPr>
          <p:spPr bwMode="gray">
            <a:xfrm>
              <a:off x="2941" y="2308"/>
              <a:ext cx="787" cy="433"/>
            </a:xfrm>
            <a:prstGeom prst="line">
              <a:avLst/>
            </a:prstGeom>
            <a:noFill/>
            <a:ln w="6350">
              <a:solidFill>
                <a:srgbClr val="FFFFFF">
                  <a:alpha val="30196"/>
                </a:srgbClr>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charset="-122"/>
                <a:ea typeface="微软雅黑" panose="020B0503020204020204" charset="-122"/>
              </a:endParaRPr>
            </a:p>
          </p:txBody>
        </p:sp>
      </p:grpSp>
      <p:sp>
        <p:nvSpPr>
          <p:cNvPr id="60" name="Text Box 18"/>
          <p:cNvSpPr txBox="1">
            <a:spLocks noChangeArrowheads="1"/>
          </p:cNvSpPr>
          <p:nvPr/>
        </p:nvSpPr>
        <p:spPr bwMode="black">
          <a:xfrm>
            <a:off x="8377622" y="2857097"/>
            <a:ext cx="1468136"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spcBef>
                <a:spcPct val="50000"/>
              </a:spcBef>
            </a:pPr>
            <a:r>
              <a:rPr lang="zh-CN" altLang="en-US" sz="1000" b="1" dirty="0">
                <a:solidFill>
                  <a:schemeClr val="bg1"/>
                </a:solidFill>
                <a:latin typeface="微软雅黑" panose="020B0503020204020204" charset="-122"/>
                <a:ea typeface="微软雅黑" panose="020B0503020204020204" charset="-122"/>
                <a:cs typeface="Arial" panose="020B0604020202090204" pitchFamily="34" charset="0"/>
              </a:rPr>
              <a:t>灵活替换</a:t>
            </a:r>
            <a:endParaRPr lang="en-US" altLang="zh-CN" sz="1000" b="1" dirty="0">
              <a:solidFill>
                <a:schemeClr val="bg1"/>
              </a:solidFill>
              <a:latin typeface="微软雅黑" panose="020B0503020204020204" charset="-122"/>
              <a:ea typeface="微软雅黑" panose="020B0503020204020204" charset="-122"/>
              <a:cs typeface="Arial" panose="020B0604020202090204" pitchFamily="34" charset="0"/>
            </a:endParaRPr>
          </a:p>
        </p:txBody>
      </p:sp>
      <p:sp>
        <p:nvSpPr>
          <p:cNvPr id="61" name="文本框 60"/>
          <p:cNvSpPr txBox="1"/>
          <p:nvPr/>
        </p:nvSpPr>
        <p:spPr>
          <a:xfrm>
            <a:off x="9286618" y="3196141"/>
            <a:ext cx="375325" cy="707886"/>
          </a:xfrm>
          <a:prstGeom prst="rect">
            <a:avLst/>
          </a:prstGeom>
          <a:noFill/>
        </p:spPr>
        <p:txBody>
          <a:bodyPr wrap="square" rtlCol="0">
            <a:spAutoFit/>
          </a:bodyPr>
          <a:lstStyle/>
          <a:p>
            <a:r>
              <a:rPr kumimoji="1" lang="zh-CN" altLang="en-US" sz="1000" dirty="0">
                <a:solidFill>
                  <a:schemeClr val="bg1"/>
                </a:solidFill>
                <a:latin typeface="微软雅黑" panose="020B0503020204020204" charset="-122"/>
                <a:ea typeface="微软雅黑" panose="020B0503020204020204" charset="-122"/>
              </a:rPr>
              <a:t>分层解耦</a:t>
            </a:r>
            <a:endParaRPr kumimoji="1" lang="zh-CN" altLang="en-US" sz="1000" dirty="0">
              <a:solidFill>
                <a:schemeClr val="bg1"/>
              </a:solidFill>
              <a:latin typeface="微软雅黑" panose="020B0503020204020204" charset="-122"/>
              <a:ea typeface="微软雅黑" panose="020B0503020204020204" charset="-122"/>
            </a:endParaRPr>
          </a:p>
        </p:txBody>
      </p:sp>
      <p:sp>
        <p:nvSpPr>
          <p:cNvPr id="62" name="Text Box 18"/>
          <p:cNvSpPr txBox="1">
            <a:spLocks noChangeArrowheads="1"/>
          </p:cNvSpPr>
          <p:nvPr/>
        </p:nvSpPr>
        <p:spPr bwMode="black">
          <a:xfrm rot="1789706">
            <a:off x="9440322" y="3405824"/>
            <a:ext cx="1468136"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spcBef>
                <a:spcPct val="50000"/>
              </a:spcBef>
            </a:pPr>
            <a:r>
              <a:rPr lang="zh-CN" altLang="en-US" sz="1000" b="1" dirty="0">
                <a:solidFill>
                  <a:schemeClr val="bg1"/>
                </a:solidFill>
                <a:latin typeface="微软雅黑" panose="020B0503020204020204" charset="-122"/>
                <a:ea typeface="微软雅黑" panose="020B0503020204020204" charset="-122"/>
                <a:cs typeface="Arial" panose="020B0604020202090204" pitchFamily="34" charset="0"/>
              </a:rPr>
              <a:t>各层标准</a:t>
            </a:r>
            <a:r>
              <a:rPr lang="en-US" altLang="zh-CN" sz="1000" b="1" dirty="0">
                <a:solidFill>
                  <a:schemeClr val="bg1"/>
                </a:solidFill>
                <a:latin typeface="微软雅黑" panose="020B0503020204020204" charset="-122"/>
                <a:ea typeface="微软雅黑" panose="020B0503020204020204" charset="-122"/>
                <a:cs typeface="Arial" panose="020B0604020202090204" pitchFamily="34" charset="0"/>
              </a:rPr>
              <a:t>API</a:t>
            </a:r>
            <a:endParaRPr lang="en-US" altLang="zh-CN" sz="1000" b="1" dirty="0">
              <a:solidFill>
                <a:schemeClr val="bg1"/>
              </a:solidFill>
              <a:latin typeface="微软雅黑" panose="020B0503020204020204" charset="-122"/>
              <a:ea typeface="微软雅黑" panose="020B0503020204020204" charset="-122"/>
              <a:cs typeface="Arial" panose="020B0604020202090204" pitchFamily="34" charset="0"/>
            </a:endParaRPr>
          </a:p>
        </p:txBody>
      </p:sp>
      <p:grpSp>
        <p:nvGrpSpPr>
          <p:cNvPr id="72" name="组合 71"/>
          <p:cNvGrpSpPr>
            <a:grpSpLocks noChangeAspect="1"/>
          </p:cNvGrpSpPr>
          <p:nvPr/>
        </p:nvGrpSpPr>
        <p:grpSpPr>
          <a:xfrm>
            <a:off x="4780304" y="2429924"/>
            <a:ext cx="2698317" cy="2390661"/>
            <a:chOff x="4257931" y="2154177"/>
            <a:chExt cx="3625850" cy="3641725"/>
          </a:xfrm>
        </p:grpSpPr>
        <p:sp>
          <p:nvSpPr>
            <p:cNvPr id="73" name="Oval 20"/>
            <p:cNvSpPr>
              <a:spLocks noChangeArrowheads="1"/>
            </p:cNvSpPr>
            <p:nvPr/>
          </p:nvSpPr>
          <p:spPr bwMode="ltGray">
            <a:xfrm>
              <a:off x="4257931" y="2154177"/>
              <a:ext cx="3625850" cy="3625850"/>
            </a:xfrm>
            <a:prstGeom prst="ellipse">
              <a:avLst/>
            </a:prstGeom>
            <a:solidFill>
              <a:schemeClr val="hlink"/>
            </a:solidFill>
            <a:ln w="19050">
              <a:noFill/>
              <a:round/>
            </a:ln>
            <a:effectLst>
              <a:outerShdw dist="91581" dir="3378596" algn="ctr" rotWithShape="0">
                <a:srgbClr val="080808">
                  <a:alpha val="50000"/>
                </a:srgbClr>
              </a:outerShdw>
            </a:effectLst>
          </p:spPr>
          <p:txBody>
            <a:bodyPr wrap="none"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endParaRPr lang="zh-CN" altLang="en-US" sz="1000">
                <a:latin typeface="微软雅黑" panose="020B0503020204020204" charset="-122"/>
                <a:ea typeface="微软雅黑" panose="020B0503020204020204" charset="-122"/>
              </a:endParaRPr>
            </a:p>
          </p:txBody>
        </p:sp>
        <p:sp>
          <p:nvSpPr>
            <p:cNvPr id="74" name="Oval 21"/>
            <p:cNvSpPr>
              <a:spLocks noChangeArrowheads="1"/>
            </p:cNvSpPr>
            <p:nvPr/>
          </p:nvSpPr>
          <p:spPr bwMode="ltGray">
            <a:xfrm>
              <a:off x="4607181" y="2920940"/>
              <a:ext cx="2927350" cy="2867025"/>
            </a:xfrm>
            <a:prstGeom prst="ellipse">
              <a:avLst/>
            </a:prstGeom>
            <a:solidFill>
              <a:srgbClr val="C4DBF0"/>
            </a:solidFill>
            <a:ln w="19050">
              <a:noFill/>
              <a:round/>
            </a:ln>
            <a:effectLst>
              <a:outerShdw dist="91581" dir="3378596" algn="ctr" rotWithShape="0">
                <a:srgbClr val="080808">
                  <a:alpha val="50000"/>
                </a:srgbClr>
              </a:outerShdw>
            </a:effectLst>
          </p:spPr>
          <p:txBody>
            <a:bodyPr wrap="none"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endParaRPr lang="zh-CN" altLang="en-US" sz="1000">
                <a:latin typeface="微软雅黑" panose="020B0503020204020204" charset="-122"/>
                <a:ea typeface="微软雅黑" panose="020B0503020204020204" charset="-122"/>
              </a:endParaRPr>
            </a:p>
          </p:txBody>
        </p:sp>
        <p:sp>
          <p:nvSpPr>
            <p:cNvPr id="75" name="Oval 22"/>
            <p:cNvSpPr>
              <a:spLocks noChangeArrowheads="1"/>
            </p:cNvSpPr>
            <p:nvPr/>
          </p:nvSpPr>
          <p:spPr bwMode="gray">
            <a:xfrm>
              <a:off x="5002469" y="3649602"/>
              <a:ext cx="2160587" cy="2139950"/>
            </a:xfrm>
            <a:prstGeom prst="ellipse">
              <a:avLst/>
            </a:prstGeom>
            <a:solidFill>
              <a:schemeClr val="accent1"/>
            </a:solidFill>
            <a:ln w="19050">
              <a:noFill/>
              <a:round/>
            </a:ln>
            <a:effectLst>
              <a:outerShdw dist="91581" dir="3378596" algn="ctr" rotWithShape="0">
                <a:srgbClr val="080808">
                  <a:alpha val="50000"/>
                </a:srgbClr>
              </a:outerShdw>
            </a:effectLst>
          </p:spPr>
          <p:txBody>
            <a:bodyPr wrap="none"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endParaRPr lang="zh-CN" altLang="en-US" sz="1000">
                <a:latin typeface="微软雅黑" panose="020B0503020204020204" charset="-122"/>
                <a:ea typeface="微软雅黑" panose="020B0503020204020204" charset="-122"/>
              </a:endParaRPr>
            </a:p>
          </p:txBody>
        </p:sp>
        <p:sp>
          <p:nvSpPr>
            <p:cNvPr id="76" name="Oval 23"/>
            <p:cNvSpPr>
              <a:spLocks noChangeArrowheads="1"/>
            </p:cNvSpPr>
            <p:nvPr/>
          </p:nvSpPr>
          <p:spPr bwMode="ltGray">
            <a:xfrm>
              <a:off x="5353306" y="4343340"/>
              <a:ext cx="1484313" cy="1452562"/>
            </a:xfrm>
            <a:prstGeom prst="ellipse">
              <a:avLst/>
            </a:prstGeom>
            <a:solidFill>
              <a:srgbClr val="3CFFEF"/>
            </a:solidFill>
            <a:ln w="19050">
              <a:noFill/>
              <a:round/>
            </a:ln>
            <a:effectLst>
              <a:outerShdw dist="91581" dir="3378596" algn="ctr" rotWithShape="0">
                <a:srgbClr val="080808">
                  <a:alpha val="50000"/>
                </a:srgbClr>
              </a:outerShdw>
            </a:effectLst>
          </p:spPr>
          <p:txBody>
            <a:bodyPr wrap="none"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endParaRPr lang="zh-CN" altLang="en-US" sz="1000">
                <a:latin typeface="微软雅黑" panose="020B0503020204020204" charset="-122"/>
                <a:ea typeface="微软雅黑" panose="020B0503020204020204" charset="-122"/>
              </a:endParaRPr>
            </a:p>
          </p:txBody>
        </p:sp>
        <p:sp>
          <p:nvSpPr>
            <p:cNvPr id="77" name="Text Box 18"/>
            <p:cNvSpPr txBox="1">
              <a:spLocks noChangeArrowheads="1"/>
            </p:cNvSpPr>
            <p:nvPr/>
          </p:nvSpPr>
          <p:spPr bwMode="black">
            <a:xfrm>
              <a:off x="5226306" y="4929128"/>
              <a:ext cx="1793875" cy="375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spcBef>
                  <a:spcPct val="50000"/>
                </a:spcBef>
              </a:pPr>
              <a:r>
                <a:rPr lang="zh-CN" altLang="en-US" sz="1000" b="1" dirty="0">
                  <a:solidFill>
                    <a:schemeClr val="tx2">
                      <a:lumMod val="75000"/>
                    </a:schemeClr>
                  </a:solidFill>
                  <a:latin typeface="微软雅黑" panose="020B0503020204020204" charset="-122"/>
                  <a:ea typeface="微软雅黑" panose="020B0503020204020204" charset="-122"/>
                  <a:cs typeface="Arial" panose="020B0604020202090204" pitchFamily="34" charset="0"/>
                </a:rPr>
                <a:t>异构加速推理引擎</a:t>
              </a:r>
              <a:endParaRPr lang="en-US" altLang="zh-CN" sz="1000" b="1" dirty="0">
                <a:solidFill>
                  <a:schemeClr val="tx2">
                    <a:lumMod val="75000"/>
                  </a:schemeClr>
                </a:solidFill>
                <a:latin typeface="微软雅黑" panose="020B0503020204020204" charset="-122"/>
                <a:ea typeface="微软雅黑" panose="020B0503020204020204" charset="-122"/>
                <a:cs typeface="Arial" panose="020B0604020202090204" pitchFamily="34" charset="0"/>
              </a:endParaRPr>
            </a:p>
          </p:txBody>
        </p:sp>
        <p:sp>
          <p:nvSpPr>
            <p:cNvPr id="78" name="Text Box 18"/>
            <p:cNvSpPr txBox="1">
              <a:spLocks noChangeArrowheads="1"/>
            </p:cNvSpPr>
            <p:nvPr/>
          </p:nvSpPr>
          <p:spPr bwMode="black">
            <a:xfrm>
              <a:off x="5131056" y="3908365"/>
              <a:ext cx="1882775" cy="375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spcBef>
                  <a:spcPct val="50000"/>
                </a:spcBef>
              </a:pPr>
              <a:endParaRPr lang="en-US" altLang="zh-CN" sz="1000" b="1" dirty="0">
                <a:solidFill>
                  <a:srgbClr val="F8F8F8"/>
                </a:solidFill>
                <a:latin typeface="微软雅黑" panose="020B0503020204020204" charset="-122"/>
                <a:ea typeface="微软雅黑" panose="020B0503020204020204" charset="-122"/>
                <a:cs typeface="Arial" panose="020B0604020202090204" pitchFamily="34" charset="0"/>
              </a:endParaRPr>
            </a:p>
          </p:txBody>
        </p:sp>
        <p:sp>
          <p:nvSpPr>
            <p:cNvPr id="79" name="Text Box 18"/>
            <p:cNvSpPr txBox="1">
              <a:spLocks noChangeArrowheads="1"/>
            </p:cNvSpPr>
            <p:nvPr/>
          </p:nvSpPr>
          <p:spPr bwMode="black">
            <a:xfrm>
              <a:off x="5131056" y="3116202"/>
              <a:ext cx="1882775" cy="375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spcBef>
                  <a:spcPct val="50000"/>
                </a:spcBef>
              </a:pPr>
              <a:r>
                <a:rPr lang="en-US" altLang="zh-CN" sz="1000" b="1" dirty="0">
                  <a:solidFill>
                    <a:schemeClr val="tx2">
                      <a:lumMod val="75000"/>
                    </a:schemeClr>
                  </a:solidFill>
                  <a:latin typeface="微软雅黑" panose="020B0503020204020204" charset="-122"/>
                  <a:ea typeface="微软雅黑" panose="020B0503020204020204" charset="-122"/>
                  <a:cs typeface="Arial" panose="020B0604020202090204" pitchFamily="34" charset="0"/>
                </a:rPr>
                <a:t>V2X</a:t>
              </a:r>
              <a:r>
                <a:rPr lang="zh-CN" altLang="en-US" sz="1000" b="1" dirty="0">
                  <a:solidFill>
                    <a:schemeClr val="tx2">
                      <a:lumMod val="75000"/>
                    </a:schemeClr>
                  </a:solidFill>
                  <a:latin typeface="微软雅黑" panose="020B0503020204020204" charset="-122"/>
                  <a:ea typeface="微软雅黑" panose="020B0503020204020204" charset="-122"/>
                  <a:cs typeface="Arial" panose="020B0604020202090204" pitchFamily="34" charset="0"/>
                </a:rPr>
                <a:t>消息编解码引擎</a:t>
              </a:r>
              <a:endParaRPr lang="en-US" altLang="zh-CN" sz="1000" b="1" dirty="0">
                <a:solidFill>
                  <a:schemeClr val="tx2">
                    <a:lumMod val="75000"/>
                  </a:schemeClr>
                </a:solidFill>
                <a:latin typeface="微软雅黑" panose="020B0503020204020204" charset="-122"/>
                <a:ea typeface="微软雅黑" panose="020B0503020204020204" charset="-122"/>
                <a:cs typeface="Arial" panose="020B0604020202090204" pitchFamily="34" charset="0"/>
              </a:endParaRPr>
            </a:p>
          </p:txBody>
        </p:sp>
        <p:sp>
          <p:nvSpPr>
            <p:cNvPr id="80" name="Text Box 18"/>
            <p:cNvSpPr txBox="1">
              <a:spLocks noChangeArrowheads="1"/>
            </p:cNvSpPr>
            <p:nvPr/>
          </p:nvSpPr>
          <p:spPr bwMode="black">
            <a:xfrm>
              <a:off x="5109082" y="2325276"/>
              <a:ext cx="1882775" cy="375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spcBef>
                  <a:spcPct val="50000"/>
                </a:spcBef>
              </a:pPr>
              <a:r>
                <a:rPr lang="zh-CN" altLang="en-US" sz="1000" b="1" dirty="0">
                  <a:solidFill>
                    <a:srgbClr val="F8F8F8"/>
                  </a:solidFill>
                  <a:latin typeface="微软雅黑" panose="020B0503020204020204" charset="-122"/>
                  <a:ea typeface="微软雅黑" panose="020B0503020204020204" charset="-122"/>
                  <a:cs typeface="Arial" panose="020B0604020202090204" pitchFamily="34" charset="0"/>
                </a:rPr>
                <a:t>高可靠</a:t>
              </a:r>
              <a:r>
                <a:rPr lang="en-US" altLang="zh-CN" sz="1000" b="1" dirty="0">
                  <a:solidFill>
                    <a:srgbClr val="F8F8F8"/>
                  </a:solidFill>
                  <a:latin typeface="微软雅黑" panose="020B0503020204020204" charset="-122"/>
                  <a:ea typeface="微软雅黑" panose="020B0503020204020204" charset="-122"/>
                  <a:cs typeface="Arial" panose="020B0604020202090204" pitchFamily="34" charset="0"/>
                </a:rPr>
                <a:t>SOA</a:t>
              </a:r>
              <a:r>
                <a:rPr lang="zh-CN" altLang="en-US" sz="1000" b="1" dirty="0">
                  <a:solidFill>
                    <a:srgbClr val="F8F8F8"/>
                  </a:solidFill>
                  <a:latin typeface="微软雅黑" panose="020B0503020204020204" charset="-122"/>
                  <a:ea typeface="微软雅黑" panose="020B0503020204020204" charset="-122"/>
                  <a:cs typeface="Arial" panose="020B0604020202090204" pitchFamily="34" charset="0"/>
                </a:rPr>
                <a:t>框架</a:t>
              </a:r>
              <a:endParaRPr lang="en-US" altLang="zh-CN" sz="1000" b="1" dirty="0">
                <a:solidFill>
                  <a:srgbClr val="F8F8F8"/>
                </a:solidFill>
                <a:latin typeface="微软雅黑" panose="020B0503020204020204" charset="-122"/>
                <a:ea typeface="微软雅黑" panose="020B0503020204020204" charset="-122"/>
                <a:cs typeface="Arial" panose="020B0604020202090204" pitchFamily="34" charset="0"/>
              </a:endParaRPr>
            </a:p>
          </p:txBody>
        </p:sp>
      </p:grpSp>
      <p:sp>
        <p:nvSpPr>
          <p:cNvPr id="81" name="Text Box 18"/>
          <p:cNvSpPr txBox="1">
            <a:spLocks noChangeArrowheads="1"/>
          </p:cNvSpPr>
          <p:nvPr/>
        </p:nvSpPr>
        <p:spPr bwMode="black">
          <a:xfrm>
            <a:off x="5514616" y="3608442"/>
            <a:ext cx="1372041"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square">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spcBef>
                <a:spcPct val="50000"/>
              </a:spcBef>
            </a:pPr>
            <a:r>
              <a:rPr lang="zh-CN" altLang="en-US" sz="1000" b="1" dirty="0">
                <a:solidFill>
                  <a:srgbClr val="F8F8F8"/>
                </a:solidFill>
                <a:latin typeface="微软雅黑" panose="020B0503020204020204" charset="-122"/>
                <a:ea typeface="微软雅黑" panose="020B0503020204020204" charset="-122"/>
                <a:cs typeface="Arial" panose="020B0604020202090204" pitchFamily="34" charset="0"/>
              </a:rPr>
              <a:t>调度和通信中间件</a:t>
            </a:r>
            <a:endParaRPr lang="en-US" altLang="zh-CN" sz="1000" b="1" dirty="0">
              <a:solidFill>
                <a:srgbClr val="F8F8F8"/>
              </a:solidFill>
              <a:latin typeface="微软雅黑" panose="020B0503020204020204" charset="-122"/>
              <a:ea typeface="微软雅黑" panose="020B0503020204020204" charset="-122"/>
              <a:cs typeface="Arial" panose="020B0604020202090204" pitchFamily="34" charset="0"/>
            </a:endParaRPr>
          </a:p>
        </p:txBody>
      </p:sp>
      <p:sp>
        <p:nvSpPr>
          <p:cNvPr id="3" name="圆角矩形 2"/>
          <p:cNvSpPr/>
          <p:nvPr/>
        </p:nvSpPr>
        <p:spPr>
          <a:xfrm>
            <a:off x="896939" y="5624969"/>
            <a:ext cx="1986271" cy="636360"/>
          </a:xfrm>
          <a:prstGeom prst="roundRect">
            <a:avLst/>
          </a:prstGeom>
          <a:gradFill>
            <a:gsLst>
              <a:gs pos="0">
                <a:srgbClr val="1E64DC">
                  <a:alpha val="72000"/>
                </a:srgbClr>
              </a:gs>
              <a:gs pos="100000">
                <a:srgbClr val="281478"/>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1" lang="zh-CN" altLang="en-US" sz="1600" b="1" dirty="0">
                <a:solidFill>
                  <a:schemeClr val="bg1"/>
                </a:solidFill>
                <a:latin typeface="微软雅黑" panose="020B0503020204020204" charset="-122"/>
                <a:ea typeface="微软雅黑" panose="020B0503020204020204" charset="-122"/>
              </a:rPr>
              <a:t>硬件抽象能力</a:t>
            </a:r>
            <a:endParaRPr kumimoji="0" lang="zh-CN" altLang="en-US" sz="1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82" name="圆角矩形 81"/>
          <p:cNvSpPr/>
          <p:nvPr/>
        </p:nvSpPr>
        <p:spPr>
          <a:xfrm>
            <a:off x="3048873" y="5624969"/>
            <a:ext cx="1878380" cy="636360"/>
          </a:xfrm>
          <a:prstGeom prst="roundRect">
            <a:avLst/>
          </a:prstGeom>
          <a:gradFill>
            <a:gsLst>
              <a:gs pos="0">
                <a:srgbClr val="1E64DC">
                  <a:alpha val="72000"/>
                </a:srgbClr>
              </a:gs>
              <a:gs pos="100000">
                <a:srgbClr val="281478"/>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1" lang="zh-CN" altLang="en-US" sz="1600" b="1" dirty="0">
                <a:solidFill>
                  <a:schemeClr val="bg1"/>
                </a:solidFill>
                <a:latin typeface="微软雅黑" panose="020B0503020204020204" charset="-122"/>
                <a:ea typeface="微软雅黑" panose="020B0503020204020204" charset="-122"/>
              </a:rPr>
              <a:t>通信能力</a:t>
            </a:r>
            <a:endParaRPr kumimoji="0" lang="zh-CN" altLang="en-US" sz="1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83" name="圆角矩形 82"/>
          <p:cNvSpPr/>
          <p:nvPr/>
        </p:nvSpPr>
        <p:spPr>
          <a:xfrm>
            <a:off x="5092916" y="5624969"/>
            <a:ext cx="1878380" cy="636360"/>
          </a:xfrm>
          <a:prstGeom prst="roundRect">
            <a:avLst/>
          </a:prstGeom>
          <a:gradFill>
            <a:gsLst>
              <a:gs pos="0">
                <a:srgbClr val="1E64DC">
                  <a:alpha val="72000"/>
                </a:srgbClr>
              </a:gs>
              <a:gs pos="100000">
                <a:srgbClr val="281478"/>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1" lang="zh-CN" altLang="en-US" sz="1600" b="1" dirty="0">
                <a:solidFill>
                  <a:schemeClr val="bg1"/>
                </a:solidFill>
                <a:latin typeface="微软雅黑" panose="020B0503020204020204" charset="-122"/>
                <a:ea typeface="微软雅黑" panose="020B0503020204020204" charset="-122"/>
              </a:rPr>
              <a:t>服务标准化能力</a:t>
            </a:r>
            <a:endParaRPr kumimoji="0" lang="zh-CN" altLang="en-US" sz="1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84" name="圆角矩形 83"/>
          <p:cNvSpPr/>
          <p:nvPr/>
        </p:nvSpPr>
        <p:spPr>
          <a:xfrm>
            <a:off x="7136959" y="5624969"/>
            <a:ext cx="1878380" cy="636360"/>
          </a:xfrm>
          <a:prstGeom prst="roundRect">
            <a:avLst/>
          </a:prstGeom>
          <a:gradFill>
            <a:gsLst>
              <a:gs pos="0">
                <a:srgbClr val="1E64DC">
                  <a:alpha val="72000"/>
                </a:srgbClr>
              </a:gs>
              <a:gs pos="100000">
                <a:srgbClr val="281478"/>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1" lang="en-US" altLang="zh-CN" sz="1600" b="1" dirty="0">
                <a:solidFill>
                  <a:schemeClr val="bg1"/>
                </a:solidFill>
                <a:latin typeface="微软雅黑" panose="020B0503020204020204" charset="-122"/>
                <a:ea typeface="微软雅黑" panose="020B0503020204020204" charset="-122"/>
              </a:rPr>
              <a:t>AI</a:t>
            </a:r>
            <a:r>
              <a:rPr kumimoji="1" lang="zh-CN" altLang="en-US" sz="1600" b="1" dirty="0">
                <a:solidFill>
                  <a:schemeClr val="bg1"/>
                </a:solidFill>
                <a:latin typeface="微软雅黑" panose="020B0503020204020204" charset="-122"/>
                <a:ea typeface="微软雅黑" panose="020B0503020204020204" charset="-122"/>
              </a:rPr>
              <a:t>中间件能力</a:t>
            </a:r>
            <a:endParaRPr kumimoji="0" lang="zh-CN" altLang="en-US" sz="1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85" name="圆角矩形 84"/>
          <p:cNvSpPr/>
          <p:nvPr/>
        </p:nvSpPr>
        <p:spPr>
          <a:xfrm>
            <a:off x="9181002" y="5624969"/>
            <a:ext cx="2158444" cy="636360"/>
          </a:xfrm>
          <a:prstGeom prst="roundRect">
            <a:avLst/>
          </a:prstGeom>
          <a:gradFill>
            <a:gsLst>
              <a:gs pos="0">
                <a:srgbClr val="1E64DC">
                  <a:alpha val="72000"/>
                </a:srgbClr>
              </a:gs>
              <a:gs pos="100000">
                <a:srgbClr val="281478"/>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1" lang="zh-CN" altLang="en-US" sz="1600" b="1" dirty="0">
                <a:solidFill>
                  <a:schemeClr val="bg1"/>
                </a:solidFill>
                <a:latin typeface="微软雅黑" panose="020B0503020204020204" charset="-122"/>
                <a:ea typeface="微软雅黑" panose="020B0503020204020204" charset="-122"/>
              </a:rPr>
              <a:t>统一的位置协议</a:t>
            </a:r>
            <a:endParaRPr kumimoji="0" lang="zh-CN" altLang="en-US" sz="1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Helvetica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201896" cy="6858000"/>
          </a:xfrm>
          <a:prstGeom prst="rect">
            <a:avLst/>
          </a:prstGeom>
        </p:spPr>
      </p:pic>
      <p:sp>
        <p:nvSpPr>
          <p:cNvPr id="5" name="灯片编号占位符 6"/>
          <p:cNvSpPr>
            <a:spLocks noGrp="1"/>
          </p:cNvSpPr>
          <p:nvPr>
            <p:ph type="sldNum" sz="quarter" idx="4294967295"/>
          </p:nvPr>
        </p:nvSpPr>
        <p:spPr>
          <a:xfrm>
            <a:off x="11792585" y="6397625"/>
            <a:ext cx="399415" cy="252095"/>
          </a:xfrm>
        </p:spPr>
        <p:txBody>
          <a:bodyPr/>
          <a:lstStyle/>
          <a:p>
            <a:pPr algn="ctr"/>
            <a:fld id="{AEC06B90-5BE0-3F4F-9DC3-299C6358F55A}" type="slidenum">
              <a:rPr kumimoji="1" lang="zh-CN" altLang="en-US">
                <a:solidFill>
                  <a:schemeClr val="accent1"/>
                </a:solidFill>
                <a:latin typeface="Source Han Sans SC Normal" panose="020B0500000000000000" pitchFamily="34" charset="-128"/>
                <a:ea typeface="Source Han Sans SC Normal" panose="020B0500000000000000" pitchFamily="34" charset="-128"/>
              </a:rPr>
            </a:fld>
            <a:endParaRPr kumimoji="1" lang="zh-CN" altLang="en-US" dirty="0">
              <a:solidFill>
                <a:schemeClr val="accent1"/>
              </a:solidFill>
              <a:latin typeface="Source Han Sans SC Normal" panose="020B0500000000000000" pitchFamily="34" charset="-128"/>
              <a:ea typeface="Source Han Sans SC Normal" panose="020B0500000000000000"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201896" cy="6858000"/>
          </a:xfrm>
          <a:prstGeom prst="rect">
            <a:avLst/>
          </a:prstGeom>
        </p:spPr>
      </p:pic>
      <p:sp>
        <p:nvSpPr>
          <p:cNvPr id="5" name="灯片编号占位符 6"/>
          <p:cNvSpPr>
            <a:spLocks noGrp="1"/>
          </p:cNvSpPr>
          <p:nvPr>
            <p:ph type="sldNum" sz="quarter" idx="4294967295"/>
          </p:nvPr>
        </p:nvSpPr>
        <p:spPr>
          <a:xfrm>
            <a:off x="11792585" y="6397625"/>
            <a:ext cx="399415" cy="252095"/>
          </a:xfrm>
        </p:spPr>
        <p:txBody>
          <a:bodyPr/>
          <a:lstStyle/>
          <a:p>
            <a:pPr algn="ctr"/>
            <a:fld id="{AEC06B90-5BE0-3F4F-9DC3-299C6358F55A}" type="slidenum">
              <a:rPr kumimoji="1" lang="zh-CN" altLang="en-US">
                <a:solidFill>
                  <a:schemeClr val="accent1"/>
                </a:solidFill>
                <a:latin typeface="Source Han Sans SC Normal" panose="020B0500000000000000" pitchFamily="34" charset="-128"/>
                <a:ea typeface="Source Han Sans SC Normal" panose="020B0500000000000000" pitchFamily="34" charset="-128"/>
              </a:rPr>
            </a:fld>
            <a:endParaRPr kumimoji="1" lang="zh-CN" altLang="en-US" dirty="0">
              <a:solidFill>
                <a:schemeClr val="accent1"/>
              </a:solidFill>
              <a:latin typeface="Source Han Sans SC Normal" panose="020B0500000000000000" pitchFamily="34" charset="-128"/>
              <a:ea typeface="Source Han Sans SC Normal" panose="020B0500000000000000" pitchFamily="34" charset="-128"/>
            </a:endParaRPr>
          </a:p>
        </p:txBody>
      </p:sp>
      <p:sp>
        <p:nvSpPr>
          <p:cNvPr id="2" name="矩形 1"/>
          <p:cNvSpPr/>
          <p:nvPr/>
        </p:nvSpPr>
        <p:spPr>
          <a:xfrm>
            <a:off x="11255375" y="1539240"/>
            <a:ext cx="422910" cy="40957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838200" y="159385"/>
            <a:ext cx="10515600" cy="650240"/>
          </a:xfrm>
        </p:spPr>
        <p:txBody>
          <a:bodyPr>
            <a:normAutofit/>
          </a:bodyPr>
          <a:p>
            <a:r>
              <a:rPr lang="zh-CN" altLang="en-US"/>
              <a:t>AIR OS开发指南</a:t>
            </a:r>
            <a:endParaRPr lang="zh-CN" altLang="en-US"/>
          </a:p>
        </p:txBody>
      </p:sp>
      <p:grpSp>
        <p:nvGrpSpPr>
          <p:cNvPr id="5" name="组合 4"/>
          <p:cNvGrpSpPr/>
          <p:nvPr/>
        </p:nvGrpSpPr>
        <p:grpSpPr>
          <a:xfrm>
            <a:off x="353412" y="5591173"/>
            <a:ext cx="4970947" cy="382847"/>
            <a:chOff x="487626" y="5156793"/>
            <a:chExt cx="9541150" cy="568915"/>
          </a:xfrm>
        </p:grpSpPr>
        <p:sp>
          <p:nvSpPr>
            <p:cNvPr id="6" name="圆角矩形 5"/>
            <p:cNvSpPr/>
            <p:nvPr/>
          </p:nvSpPr>
          <p:spPr>
            <a:xfrm>
              <a:off x="516707" y="5156793"/>
              <a:ext cx="9512069" cy="568915"/>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 name="圆角矩形 6"/>
            <p:cNvSpPr/>
            <p:nvPr/>
          </p:nvSpPr>
          <p:spPr>
            <a:xfrm>
              <a:off x="487626" y="5330732"/>
              <a:ext cx="940398" cy="2182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 参考硬件与设施</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8" name="Shape 135"/>
            <p:cNvSpPr txBox="1"/>
            <p:nvPr/>
          </p:nvSpPr>
          <p:spPr>
            <a:xfrm>
              <a:off x="4540338" y="5362718"/>
              <a:ext cx="310128" cy="124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400" b="0" i="0" u="none" strike="noStrike" cap="none" spc="0" normalizeH="0" baseline="0">
                  <a:ln>
                    <a:noFill/>
                  </a:ln>
                  <a:solidFill>
                    <a:schemeClr val="bg1"/>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摄像头</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9" name="Shape 135"/>
            <p:cNvSpPr txBox="1"/>
            <p:nvPr/>
          </p:nvSpPr>
          <p:spPr>
            <a:xfrm>
              <a:off x="5447999" y="5362718"/>
              <a:ext cx="516879" cy="124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毫米波雷达</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10" name="Shape 135"/>
            <p:cNvSpPr txBox="1"/>
            <p:nvPr/>
          </p:nvSpPr>
          <p:spPr>
            <a:xfrm>
              <a:off x="6646641" y="5362718"/>
              <a:ext cx="413504" cy="124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激光雷达</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11" name="Shape 135"/>
            <p:cNvSpPr txBox="1"/>
            <p:nvPr/>
          </p:nvSpPr>
          <p:spPr>
            <a:xfrm>
              <a:off x="7822334" y="5362718"/>
              <a:ext cx="620255" cy="124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路侧通信单元</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12" name="Shape 135"/>
            <p:cNvSpPr txBox="1"/>
            <p:nvPr/>
          </p:nvSpPr>
          <p:spPr>
            <a:xfrm>
              <a:off x="9162854" y="5362718"/>
              <a:ext cx="310128" cy="124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信号机</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13" name="直接连接符 146"/>
            <p:cNvCxnSpPr/>
            <p:nvPr/>
          </p:nvCxnSpPr>
          <p:spPr>
            <a:xfrm flipV="1">
              <a:off x="3552861" y="5271332"/>
              <a:ext cx="0" cy="22452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4" name="直接连接符 147"/>
            <p:cNvCxnSpPr/>
            <p:nvPr/>
          </p:nvCxnSpPr>
          <p:spPr>
            <a:xfrm flipV="1">
              <a:off x="5041468" y="5255027"/>
              <a:ext cx="0" cy="22452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5" name="直接连接符 148"/>
            <p:cNvCxnSpPr/>
            <p:nvPr/>
          </p:nvCxnSpPr>
          <p:spPr>
            <a:xfrm flipV="1">
              <a:off x="6291161" y="5317351"/>
              <a:ext cx="0" cy="22452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直接连接符 149"/>
            <p:cNvCxnSpPr/>
            <p:nvPr/>
          </p:nvCxnSpPr>
          <p:spPr>
            <a:xfrm flipV="1">
              <a:off x="7271380" y="5271332"/>
              <a:ext cx="0" cy="22452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7" name="直接连接符 150"/>
            <p:cNvCxnSpPr/>
            <p:nvPr/>
          </p:nvCxnSpPr>
          <p:spPr>
            <a:xfrm flipV="1">
              <a:off x="8492823" y="5271332"/>
              <a:ext cx="0" cy="22452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sp>
          <p:nvSpPr>
            <p:cNvPr id="18" name="Shape 135"/>
            <p:cNvSpPr txBox="1"/>
            <p:nvPr/>
          </p:nvSpPr>
          <p:spPr>
            <a:xfrm>
              <a:off x="3870136" y="5362718"/>
              <a:ext cx="206751" cy="124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400" b="0" i="0" u="none" strike="noStrike" cap="none" spc="0" normalizeH="0" baseline="0">
                  <a:ln>
                    <a:noFill/>
                  </a:ln>
                  <a:solidFill>
                    <a:schemeClr val="bg1"/>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芯片</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19" name="直接连接符 146"/>
            <p:cNvCxnSpPr/>
            <p:nvPr/>
          </p:nvCxnSpPr>
          <p:spPr>
            <a:xfrm flipV="1">
              <a:off x="4249153" y="5271332"/>
              <a:ext cx="0" cy="22452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sp>
          <p:nvSpPr>
            <p:cNvPr id="20" name="Shape 135"/>
            <p:cNvSpPr txBox="1"/>
            <p:nvPr/>
          </p:nvSpPr>
          <p:spPr>
            <a:xfrm>
              <a:off x="2665745" y="5362718"/>
              <a:ext cx="620255" cy="124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路侧计算单元</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21" name="直接连接符 148"/>
            <p:cNvCxnSpPr/>
            <p:nvPr/>
          </p:nvCxnSpPr>
          <p:spPr>
            <a:xfrm flipV="1">
              <a:off x="2528885" y="5271332"/>
              <a:ext cx="0" cy="22452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2" name="直接连接符 148"/>
            <p:cNvCxnSpPr/>
            <p:nvPr/>
          </p:nvCxnSpPr>
          <p:spPr>
            <a:xfrm flipV="1">
              <a:off x="3644889" y="5271332"/>
              <a:ext cx="0" cy="22452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3" name="直接连接符 148"/>
            <p:cNvCxnSpPr/>
            <p:nvPr/>
          </p:nvCxnSpPr>
          <p:spPr>
            <a:xfrm flipV="1">
              <a:off x="4249153" y="5271332"/>
              <a:ext cx="0" cy="22452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4" name="直接连接符 148"/>
            <p:cNvCxnSpPr/>
            <p:nvPr/>
          </p:nvCxnSpPr>
          <p:spPr>
            <a:xfrm flipV="1">
              <a:off x="5041468" y="5271332"/>
              <a:ext cx="0" cy="22452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5" name="直接连接符 148"/>
            <p:cNvCxnSpPr/>
            <p:nvPr/>
          </p:nvCxnSpPr>
          <p:spPr>
            <a:xfrm flipV="1">
              <a:off x="6162094" y="5289427"/>
              <a:ext cx="0" cy="22452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6" name="直接连接符 148"/>
            <p:cNvCxnSpPr/>
            <p:nvPr/>
          </p:nvCxnSpPr>
          <p:spPr>
            <a:xfrm flipV="1">
              <a:off x="7273944" y="5289427"/>
              <a:ext cx="0" cy="22452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7" name="直接连接符 148"/>
            <p:cNvCxnSpPr/>
            <p:nvPr/>
          </p:nvCxnSpPr>
          <p:spPr>
            <a:xfrm flipV="1">
              <a:off x="8555299" y="5289427"/>
              <a:ext cx="0" cy="22452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8" name="直接连接符 148"/>
            <p:cNvCxnSpPr/>
            <p:nvPr/>
          </p:nvCxnSpPr>
          <p:spPr>
            <a:xfrm flipV="1">
              <a:off x="3644887" y="5317351"/>
              <a:ext cx="0" cy="22452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直接连接符 148"/>
            <p:cNvCxnSpPr/>
            <p:nvPr/>
          </p:nvCxnSpPr>
          <p:spPr>
            <a:xfrm flipV="1">
              <a:off x="4279135" y="5317351"/>
              <a:ext cx="0" cy="22452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148"/>
            <p:cNvCxnSpPr/>
            <p:nvPr/>
          </p:nvCxnSpPr>
          <p:spPr>
            <a:xfrm flipV="1">
              <a:off x="5096956" y="5317351"/>
              <a:ext cx="0" cy="22452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直接连接符 148"/>
            <p:cNvCxnSpPr/>
            <p:nvPr/>
          </p:nvCxnSpPr>
          <p:spPr>
            <a:xfrm flipV="1">
              <a:off x="7412167" y="5308275"/>
              <a:ext cx="0" cy="22452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148"/>
            <p:cNvCxnSpPr/>
            <p:nvPr/>
          </p:nvCxnSpPr>
          <p:spPr>
            <a:xfrm flipV="1">
              <a:off x="8821935" y="5317351"/>
              <a:ext cx="0" cy="22452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sp>
          <p:nvSpPr>
            <p:cNvPr id="33" name="矩形"/>
            <p:cNvSpPr/>
            <p:nvPr/>
          </p:nvSpPr>
          <p:spPr>
            <a:xfrm>
              <a:off x="2153455" y="5281239"/>
              <a:ext cx="43882" cy="307777"/>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grpSp>
      <p:sp>
        <p:nvSpPr>
          <p:cNvPr id="34" name="圆角矩形 33"/>
          <p:cNvSpPr/>
          <p:nvPr/>
        </p:nvSpPr>
        <p:spPr>
          <a:xfrm>
            <a:off x="359655" y="2321666"/>
            <a:ext cx="4955796" cy="382847"/>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5" name="文本框 34"/>
          <p:cNvSpPr txBox="1"/>
          <p:nvPr/>
        </p:nvSpPr>
        <p:spPr>
          <a:xfrm>
            <a:off x="395274" y="2472118"/>
            <a:ext cx="258523" cy="14686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应用层</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6" name="矩形"/>
          <p:cNvSpPr/>
          <p:nvPr/>
        </p:nvSpPr>
        <p:spPr>
          <a:xfrm>
            <a:off x="956032" y="2399927"/>
            <a:ext cx="22863" cy="207116"/>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37" name="圆角矩形 36"/>
          <p:cNvSpPr/>
          <p:nvPr/>
        </p:nvSpPr>
        <p:spPr>
          <a:xfrm>
            <a:off x="1244422" y="2396335"/>
            <a:ext cx="1302855" cy="234170"/>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车路协同</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38" name="圆角矩形 37"/>
          <p:cNvSpPr/>
          <p:nvPr/>
        </p:nvSpPr>
        <p:spPr>
          <a:xfrm>
            <a:off x="3204158" y="2386688"/>
            <a:ext cx="2050051" cy="23417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自定义应用</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9" name="圆角矩形 38"/>
          <p:cNvSpPr/>
          <p:nvPr/>
        </p:nvSpPr>
        <p:spPr>
          <a:xfrm>
            <a:off x="359199" y="2819099"/>
            <a:ext cx="4955796" cy="382847"/>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0" name="矩形 39"/>
          <p:cNvSpPr/>
          <p:nvPr/>
        </p:nvSpPr>
        <p:spPr>
          <a:xfrm>
            <a:off x="312902" y="2937515"/>
            <a:ext cx="366241" cy="146863"/>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服务接口层</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1" name="矩形"/>
          <p:cNvSpPr/>
          <p:nvPr/>
        </p:nvSpPr>
        <p:spPr>
          <a:xfrm>
            <a:off x="962351" y="2899674"/>
            <a:ext cx="22863" cy="207116"/>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42" name="圆角矩形 41"/>
          <p:cNvSpPr/>
          <p:nvPr/>
        </p:nvSpPr>
        <p:spPr>
          <a:xfrm>
            <a:off x="1250741" y="2897722"/>
            <a:ext cx="4007688" cy="234170"/>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GB"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API</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接口规范 </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3" name="圆角矩形 42"/>
          <p:cNvSpPr/>
          <p:nvPr/>
        </p:nvSpPr>
        <p:spPr>
          <a:xfrm>
            <a:off x="368561" y="5110548"/>
            <a:ext cx="4933179" cy="444119"/>
          </a:xfrm>
          <a:prstGeom prst="roundRect">
            <a:avLst>
              <a:gd name="adj" fmla="val 6613"/>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4" name="文本框 43"/>
          <p:cNvSpPr txBox="1"/>
          <p:nvPr/>
        </p:nvSpPr>
        <p:spPr>
          <a:xfrm>
            <a:off x="312901" y="4704835"/>
            <a:ext cx="366241" cy="12301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硬件抽象层</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5" name="文本框 44"/>
          <p:cNvSpPr txBox="1"/>
          <p:nvPr/>
        </p:nvSpPr>
        <p:spPr>
          <a:xfrm>
            <a:off x="372291" y="5256796"/>
            <a:ext cx="492443"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dirty="0">
                <a:solidFill>
                  <a:srgbClr val="445185"/>
                </a:solidFill>
                <a:latin typeface="微软雅黑" panose="020B0503020204020204" charset="-122"/>
                <a:ea typeface="微软雅黑" panose="020B0503020204020204" charset="-122"/>
              </a:rPr>
              <a:t>内核层</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6" name="圆角矩形 45"/>
          <p:cNvSpPr/>
          <p:nvPr/>
        </p:nvSpPr>
        <p:spPr>
          <a:xfrm>
            <a:off x="1072036" y="5238514"/>
            <a:ext cx="2338717" cy="214913"/>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原生内核</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7" name="圆角矩形 46"/>
          <p:cNvSpPr/>
          <p:nvPr/>
        </p:nvSpPr>
        <p:spPr>
          <a:xfrm>
            <a:off x="3736386" y="5224160"/>
            <a:ext cx="1493165" cy="256417"/>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内核扩展</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8" name="圆角矩形 47"/>
          <p:cNvSpPr/>
          <p:nvPr/>
        </p:nvSpPr>
        <p:spPr>
          <a:xfrm>
            <a:off x="1232741" y="4683052"/>
            <a:ext cx="2178012" cy="216863"/>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边缘传感器设备抽象</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9" name="圆角矩形 48"/>
          <p:cNvSpPr/>
          <p:nvPr/>
        </p:nvSpPr>
        <p:spPr>
          <a:xfrm>
            <a:off x="7961280" y="6241745"/>
            <a:ext cx="761415" cy="228949"/>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原生：规范</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50" name="圆角矩形 49"/>
          <p:cNvSpPr/>
          <p:nvPr/>
        </p:nvSpPr>
        <p:spPr>
          <a:xfrm>
            <a:off x="8884027" y="6223815"/>
            <a:ext cx="981434" cy="23181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自定义：扩展实现</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51" name="圆角矩形 1"/>
          <p:cNvSpPr/>
          <p:nvPr/>
        </p:nvSpPr>
        <p:spPr>
          <a:xfrm>
            <a:off x="5607209" y="2317402"/>
            <a:ext cx="1066251" cy="3645732"/>
          </a:xfrm>
          <a:prstGeom prst="roundRect">
            <a:avLst>
              <a:gd name="adj" fmla="val 6089"/>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52" name="文本框 51"/>
          <p:cNvSpPr txBox="1"/>
          <p:nvPr/>
        </p:nvSpPr>
        <p:spPr>
          <a:xfrm>
            <a:off x="5849419" y="2470570"/>
            <a:ext cx="600672" cy="18114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全链路开发工具</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pic>
        <p:nvPicPr>
          <p:cNvPr id="53" name="图像" descr="图像"/>
          <p:cNvPicPr>
            <a:picLocks noChangeAspect="1"/>
          </p:cNvPicPr>
          <p:nvPr/>
        </p:nvPicPr>
        <p:blipFill>
          <a:blip r:embed="rId1">
            <a:alphaModFix amt="60000"/>
          </a:blip>
          <a:stretch>
            <a:fillRect/>
          </a:stretch>
        </p:blipFill>
        <p:spPr>
          <a:xfrm rot="5400000">
            <a:off x="5968475" y="2829342"/>
            <a:ext cx="385494" cy="463281"/>
          </a:xfrm>
          <a:prstGeom prst="rect">
            <a:avLst/>
          </a:prstGeom>
          <a:ln w="12700" cap="flat">
            <a:noFill/>
            <a:miter lim="400000"/>
            <a:headEnd/>
            <a:tailEnd/>
          </a:ln>
          <a:effectLst/>
        </p:spPr>
      </p:pic>
      <p:grpSp>
        <p:nvGrpSpPr>
          <p:cNvPr id="54" name="组合 53"/>
          <p:cNvGrpSpPr/>
          <p:nvPr/>
        </p:nvGrpSpPr>
        <p:grpSpPr>
          <a:xfrm>
            <a:off x="5686332" y="3438508"/>
            <a:ext cx="916637" cy="2052422"/>
            <a:chOff x="10204281" y="2667844"/>
            <a:chExt cx="1376542" cy="2472772"/>
          </a:xfrm>
        </p:grpSpPr>
        <p:sp>
          <p:nvSpPr>
            <p:cNvPr id="55" name="AutoShape 2"/>
            <p:cNvSpPr>
              <a:spLocks noChangeArrowheads="1"/>
            </p:cNvSpPr>
            <p:nvPr/>
          </p:nvSpPr>
          <p:spPr bwMode="auto">
            <a:xfrm>
              <a:off x="10598770" y="2853124"/>
              <a:ext cx="615033" cy="124709"/>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开发调试环境</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6" name="AutoShape 2"/>
            <p:cNvSpPr>
              <a:spLocks noChangeArrowheads="1"/>
            </p:cNvSpPr>
            <p:nvPr/>
          </p:nvSpPr>
          <p:spPr bwMode="auto">
            <a:xfrm>
              <a:off x="10598770" y="3501283"/>
              <a:ext cx="615033" cy="124709"/>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可视化工具链</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7" name="AutoShape 2"/>
            <p:cNvSpPr>
              <a:spLocks noChangeArrowheads="1"/>
            </p:cNvSpPr>
            <p:nvPr/>
          </p:nvSpPr>
          <p:spPr bwMode="auto">
            <a:xfrm>
              <a:off x="10547519" y="4190125"/>
              <a:ext cx="717538" cy="124709"/>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仿真回放工具链</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8" name="AutoShape 2"/>
            <p:cNvSpPr>
              <a:spLocks noChangeArrowheads="1"/>
            </p:cNvSpPr>
            <p:nvPr/>
          </p:nvSpPr>
          <p:spPr bwMode="auto">
            <a:xfrm>
              <a:off x="10547519" y="4856580"/>
              <a:ext cx="717538" cy="124709"/>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数据落盘工具链</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9" name="圆角矩形 58"/>
            <p:cNvSpPr/>
            <p:nvPr/>
          </p:nvSpPr>
          <p:spPr>
            <a:xfrm>
              <a:off x="10204281" y="2667844"/>
              <a:ext cx="1376542" cy="481742"/>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0" name="圆角矩形 59"/>
            <p:cNvSpPr/>
            <p:nvPr/>
          </p:nvSpPr>
          <p:spPr>
            <a:xfrm>
              <a:off x="10204281" y="3319699"/>
              <a:ext cx="1376542" cy="481742"/>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1" name="圆角矩形 60"/>
            <p:cNvSpPr/>
            <p:nvPr/>
          </p:nvSpPr>
          <p:spPr>
            <a:xfrm>
              <a:off x="10204281" y="4004985"/>
              <a:ext cx="1376542" cy="481742"/>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2" name="圆角矩形 61"/>
            <p:cNvSpPr/>
            <p:nvPr/>
          </p:nvSpPr>
          <p:spPr>
            <a:xfrm>
              <a:off x="10204281" y="4658874"/>
              <a:ext cx="1376542" cy="481742"/>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grpSp>
      <p:sp>
        <p:nvSpPr>
          <p:cNvPr id="63" name="圆角矩形 62"/>
          <p:cNvSpPr/>
          <p:nvPr/>
        </p:nvSpPr>
        <p:spPr>
          <a:xfrm>
            <a:off x="355849" y="3321716"/>
            <a:ext cx="4955796" cy="705618"/>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4" name="文本框 63"/>
          <p:cNvSpPr txBox="1"/>
          <p:nvPr/>
        </p:nvSpPr>
        <p:spPr>
          <a:xfrm>
            <a:off x="345689" y="3528353"/>
            <a:ext cx="492443" cy="39708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1" dirty="0">
                <a:solidFill>
                  <a:srgbClr val="445185"/>
                </a:solidFill>
                <a:latin typeface="微软雅黑" panose="020B0503020204020204" charset="-122"/>
                <a:ea typeface="微软雅黑" panose="020B0503020204020204" charset="-122"/>
              </a:rPr>
              <a:t>服务层</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5" name="矩形"/>
          <p:cNvSpPr/>
          <p:nvPr/>
        </p:nvSpPr>
        <p:spPr>
          <a:xfrm>
            <a:off x="953068" y="3468373"/>
            <a:ext cx="22863" cy="381732"/>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66" name="圆角矩形 65"/>
          <p:cNvSpPr/>
          <p:nvPr/>
        </p:nvSpPr>
        <p:spPr>
          <a:xfrm>
            <a:off x="1234200" y="3499360"/>
            <a:ext cx="2526880" cy="431594"/>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2D</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检测，回</a:t>
            </a: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3D</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，融合，跟踪，事件检测，交通流指标</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67" name="圆角矩形 66"/>
          <p:cNvSpPr/>
          <p:nvPr/>
        </p:nvSpPr>
        <p:spPr>
          <a:xfrm>
            <a:off x="4012171" y="3514598"/>
            <a:ext cx="1217380" cy="431594"/>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自定义算法和</a:t>
            </a:r>
            <a:r>
              <a:rPr kumimoji="1" lang="zh-CN" altLang="en-US" sz="800" dirty="0">
                <a:solidFill>
                  <a:srgbClr val="445185"/>
                </a:solidFill>
                <a:latin typeface="微软雅黑" panose="020B0503020204020204" charset="-122"/>
                <a:ea typeface="微软雅黑" panose="020B0503020204020204" charset="-122"/>
              </a:rPr>
              <a:t>模型</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8" name="圆角矩形 67"/>
          <p:cNvSpPr/>
          <p:nvPr/>
        </p:nvSpPr>
        <p:spPr>
          <a:xfrm>
            <a:off x="355849" y="4141406"/>
            <a:ext cx="4955796" cy="382847"/>
          </a:xfrm>
          <a:prstGeom prst="roundRect">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9" name="文本框 68"/>
          <p:cNvSpPr txBox="1"/>
          <p:nvPr/>
        </p:nvSpPr>
        <p:spPr>
          <a:xfrm>
            <a:off x="355849" y="4237697"/>
            <a:ext cx="258523" cy="14686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中间件</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0" name="矩形"/>
          <p:cNvSpPr/>
          <p:nvPr/>
        </p:nvSpPr>
        <p:spPr>
          <a:xfrm>
            <a:off x="953067" y="4218836"/>
            <a:ext cx="22863" cy="207116"/>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71" name="圆角矩形 70"/>
          <p:cNvSpPr/>
          <p:nvPr/>
        </p:nvSpPr>
        <p:spPr>
          <a:xfrm>
            <a:off x="1241457" y="4212325"/>
            <a:ext cx="954659" cy="234170"/>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CyberRT</a:t>
            </a:r>
            <a:endPar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72" name="圆角矩形 71"/>
          <p:cNvSpPr/>
          <p:nvPr/>
        </p:nvSpPr>
        <p:spPr>
          <a:xfrm>
            <a:off x="2456094" y="4212059"/>
            <a:ext cx="954659" cy="234170"/>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PaddleLite</a:t>
            </a:r>
            <a:endPar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73" name="圆角矩形 72"/>
          <p:cNvSpPr/>
          <p:nvPr/>
        </p:nvSpPr>
        <p:spPr>
          <a:xfrm>
            <a:off x="3736387" y="4212059"/>
            <a:ext cx="1514858" cy="23417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自定义中间件</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4" name="圆角矩形 73"/>
          <p:cNvSpPr/>
          <p:nvPr/>
        </p:nvSpPr>
        <p:spPr>
          <a:xfrm>
            <a:off x="368561" y="4619252"/>
            <a:ext cx="4955796" cy="382847"/>
          </a:xfrm>
          <a:prstGeom prst="roundRect">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5" name="矩形"/>
          <p:cNvSpPr/>
          <p:nvPr/>
        </p:nvSpPr>
        <p:spPr>
          <a:xfrm>
            <a:off x="957873" y="4705271"/>
            <a:ext cx="22863" cy="207116"/>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76" name="圆角矩形 75"/>
          <p:cNvSpPr/>
          <p:nvPr/>
        </p:nvSpPr>
        <p:spPr>
          <a:xfrm>
            <a:off x="3736386" y="4696835"/>
            <a:ext cx="1433022" cy="23417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自定义</a:t>
            </a:r>
            <a:r>
              <a:rPr kumimoji="1" lang="zh-CN" altLang="en-US" sz="800" dirty="0">
                <a:solidFill>
                  <a:srgbClr val="445185"/>
                </a:solidFill>
                <a:latin typeface="微软雅黑" panose="020B0503020204020204" charset="-122"/>
                <a:ea typeface="微软雅黑" panose="020B0503020204020204" charset="-122"/>
              </a:rPr>
              <a:t>设备抽象</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7" name="圆角矩形 76"/>
          <p:cNvSpPr/>
          <p:nvPr/>
        </p:nvSpPr>
        <p:spPr>
          <a:xfrm>
            <a:off x="7012305" y="4913630"/>
            <a:ext cx="4933315" cy="854075"/>
          </a:xfrm>
          <a:prstGeom prst="roundRect">
            <a:avLst>
              <a:gd name="adj" fmla="val 6613"/>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8" name="文本框 77"/>
          <p:cNvSpPr txBox="1"/>
          <p:nvPr/>
        </p:nvSpPr>
        <p:spPr>
          <a:xfrm>
            <a:off x="6955790" y="5107305"/>
            <a:ext cx="697865" cy="4140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dirty="0">
                <a:solidFill>
                  <a:srgbClr val="445185"/>
                </a:solidFill>
                <a:latin typeface="微软雅黑" panose="020B0503020204020204" charset="-122"/>
                <a:ea typeface="微软雅黑" panose="020B0503020204020204" charset="-122"/>
              </a:rPr>
              <a:t>通信框架层</a:t>
            </a:r>
            <a:endParaRPr kumimoji="1" lang="zh-CN" altLang="en-US" sz="800" b="1" dirty="0">
              <a:solidFill>
                <a:srgbClr val="445185"/>
              </a:solidFill>
              <a:latin typeface="微软雅黑" panose="020B0503020204020204" charset="-122"/>
              <a:ea typeface="微软雅黑" panose="020B0503020204020204" charset="-122"/>
            </a:endParaRPr>
          </a:p>
        </p:txBody>
      </p:sp>
      <p:sp>
        <p:nvSpPr>
          <p:cNvPr id="79" name="矩形"/>
          <p:cNvSpPr/>
          <p:nvPr/>
        </p:nvSpPr>
        <p:spPr>
          <a:xfrm>
            <a:off x="7584440" y="5004435"/>
            <a:ext cx="45720" cy="650875"/>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chemeClr val="bg1"/>
              </a:solidFill>
              <a:effectLst/>
              <a:uLnTx/>
              <a:uFillTx/>
              <a:latin typeface="Calibri"/>
              <a:cs typeface="Calibri"/>
              <a:sym typeface="Calibri"/>
            </a:endParaRPr>
          </a:p>
        </p:txBody>
      </p:sp>
      <p:sp>
        <p:nvSpPr>
          <p:cNvPr id="80" name="圆角矩形 79"/>
          <p:cNvSpPr/>
          <p:nvPr/>
        </p:nvSpPr>
        <p:spPr>
          <a:xfrm>
            <a:off x="7773035" y="5172075"/>
            <a:ext cx="2701290" cy="413385"/>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C_V2X</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通信协议栈各层</a:t>
            </a: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API</a:t>
            </a:r>
            <a:endPar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81" name="圆角矩形 80"/>
          <p:cNvSpPr/>
          <p:nvPr/>
        </p:nvSpPr>
        <p:spPr>
          <a:xfrm>
            <a:off x="10617835" y="5130165"/>
            <a:ext cx="1237615" cy="49276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灵活使用</a:t>
            </a:r>
            <a:r>
              <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API</a:t>
            </a: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扩展</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82" name="圆角矩形 81"/>
          <p:cNvSpPr/>
          <p:nvPr/>
        </p:nvSpPr>
        <p:spPr>
          <a:xfrm>
            <a:off x="7012305" y="3877310"/>
            <a:ext cx="4933315" cy="854075"/>
          </a:xfrm>
          <a:prstGeom prst="roundRect">
            <a:avLst>
              <a:gd name="adj" fmla="val 6613"/>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83" name="文本框 82"/>
          <p:cNvSpPr txBox="1"/>
          <p:nvPr/>
        </p:nvSpPr>
        <p:spPr>
          <a:xfrm>
            <a:off x="6951980" y="4166235"/>
            <a:ext cx="697865" cy="4140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dirty="0">
                <a:solidFill>
                  <a:srgbClr val="445185"/>
                </a:solidFill>
                <a:latin typeface="微软雅黑" panose="020B0503020204020204" charset="-122"/>
                <a:ea typeface="微软雅黑" panose="020B0503020204020204" charset="-122"/>
              </a:rPr>
              <a:t>应用框架层</a:t>
            </a:r>
            <a:endParaRPr kumimoji="1" lang="zh-CN" altLang="en-US" sz="800" b="1" dirty="0">
              <a:solidFill>
                <a:srgbClr val="445185"/>
              </a:solidFill>
              <a:latin typeface="微软雅黑" panose="020B0503020204020204" charset="-122"/>
              <a:ea typeface="微软雅黑" panose="020B0503020204020204" charset="-122"/>
            </a:endParaRPr>
          </a:p>
        </p:txBody>
      </p:sp>
      <p:sp>
        <p:nvSpPr>
          <p:cNvPr id="84" name="矩形"/>
          <p:cNvSpPr/>
          <p:nvPr/>
        </p:nvSpPr>
        <p:spPr>
          <a:xfrm>
            <a:off x="7584440" y="3968115"/>
            <a:ext cx="45720" cy="650875"/>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chemeClr val="bg1"/>
              </a:solidFill>
              <a:effectLst/>
              <a:uLnTx/>
              <a:uFillTx/>
              <a:latin typeface="Calibri"/>
              <a:cs typeface="Calibri"/>
              <a:sym typeface="Calibri"/>
            </a:endParaRPr>
          </a:p>
        </p:txBody>
      </p:sp>
      <p:sp>
        <p:nvSpPr>
          <p:cNvPr id="85" name="圆角矩形 84"/>
          <p:cNvSpPr/>
          <p:nvPr/>
        </p:nvSpPr>
        <p:spPr>
          <a:xfrm>
            <a:off x="7773035" y="4135755"/>
            <a:ext cx="2701290" cy="413385"/>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轻量级高性能</a:t>
            </a: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C_V2X</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应用中间件</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86" name="圆角矩形 85"/>
          <p:cNvSpPr/>
          <p:nvPr/>
        </p:nvSpPr>
        <p:spPr>
          <a:xfrm>
            <a:off x="10617835" y="4093845"/>
            <a:ext cx="1237615" cy="49276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dirty="0">
                <a:solidFill>
                  <a:srgbClr val="445185"/>
                </a:solidFill>
                <a:latin typeface="微软雅黑" panose="020B0503020204020204" charset="-122"/>
                <a:ea typeface="微软雅黑" panose="020B0503020204020204" charset="-122"/>
              </a:rPr>
              <a:t>可扩展模块</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87" name="圆角矩形 86"/>
          <p:cNvSpPr/>
          <p:nvPr/>
        </p:nvSpPr>
        <p:spPr>
          <a:xfrm>
            <a:off x="7012305" y="2767965"/>
            <a:ext cx="4933315" cy="854075"/>
          </a:xfrm>
          <a:prstGeom prst="roundRect">
            <a:avLst>
              <a:gd name="adj" fmla="val 6613"/>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88" name="文本框 87"/>
          <p:cNvSpPr txBox="1"/>
          <p:nvPr/>
        </p:nvSpPr>
        <p:spPr>
          <a:xfrm>
            <a:off x="6951980" y="3056255"/>
            <a:ext cx="492760" cy="4140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dirty="0">
                <a:solidFill>
                  <a:srgbClr val="445185"/>
                </a:solidFill>
                <a:latin typeface="微软雅黑" panose="020B0503020204020204" charset="-122"/>
                <a:ea typeface="微软雅黑" panose="020B0503020204020204" charset="-122"/>
              </a:rPr>
              <a:t>应用层</a:t>
            </a:r>
            <a:endParaRPr kumimoji="1" lang="zh-CN" altLang="en-US" sz="800" b="1" dirty="0">
              <a:solidFill>
                <a:srgbClr val="445185"/>
              </a:solidFill>
              <a:latin typeface="微软雅黑" panose="020B0503020204020204" charset="-122"/>
              <a:ea typeface="微软雅黑" panose="020B0503020204020204" charset="-122"/>
            </a:endParaRPr>
          </a:p>
        </p:txBody>
      </p:sp>
      <p:sp>
        <p:nvSpPr>
          <p:cNvPr id="89" name="矩形"/>
          <p:cNvSpPr/>
          <p:nvPr/>
        </p:nvSpPr>
        <p:spPr>
          <a:xfrm>
            <a:off x="7584440" y="2858770"/>
            <a:ext cx="45720" cy="650875"/>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chemeClr val="bg1"/>
              </a:solidFill>
              <a:effectLst/>
              <a:uLnTx/>
              <a:uFillTx/>
              <a:latin typeface="Calibri"/>
              <a:cs typeface="Calibri"/>
              <a:sym typeface="Calibri"/>
            </a:endParaRPr>
          </a:p>
        </p:txBody>
      </p:sp>
      <p:sp>
        <p:nvSpPr>
          <p:cNvPr id="90" name="圆角矩形 89"/>
          <p:cNvSpPr/>
          <p:nvPr/>
        </p:nvSpPr>
        <p:spPr>
          <a:xfrm>
            <a:off x="7773035" y="3026410"/>
            <a:ext cx="2701290" cy="413385"/>
          </a:xfrm>
          <a:prstGeom prst="roundRect">
            <a:avLst/>
          </a:prstGeom>
          <a:gradFill flip="none" rotWithShape="1">
            <a:gsLst>
              <a:gs pos="0">
                <a:srgbClr val="1E64DC"/>
              </a:gs>
              <a:gs pos="100000">
                <a:srgbClr val="281478"/>
              </a:gs>
            </a:gsLst>
            <a:lin ang="18900000" scaled="1"/>
            <a:tileRect/>
          </a:gradFill>
          <a:ln>
            <a:solidFill>
              <a:srgbClr val="2546B5"/>
            </a:solid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闯红灯预警、绿波车速导航</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91" name="圆角矩形 90"/>
          <p:cNvSpPr/>
          <p:nvPr/>
        </p:nvSpPr>
        <p:spPr>
          <a:xfrm>
            <a:off x="10617835" y="2984500"/>
            <a:ext cx="1237615" cy="49276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dirty="0">
                <a:solidFill>
                  <a:srgbClr val="445185"/>
                </a:solidFill>
                <a:latin typeface="微软雅黑" panose="020B0503020204020204" charset="-122"/>
                <a:ea typeface="微软雅黑" panose="020B0503020204020204" charset="-122"/>
              </a:rPr>
              <a:t>自定义应用</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92" name="矩形"/>
          <p:cNvSpPr/>
          <p:nvPr/>
        </p:nvSpPr>
        <p:spPr>
          <a:xfrm>
            <a:off x="935010" y="5237327"/>
            <a:ext cx="22863" cy="207116"/>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93" name="文本框 92"/>
          <p:cNvSpPr txBox="1"/>
          <p:nvPr/>
        </p:nvSpPr>
        <p:spPr>
          <a:xfrm>
            <a:off x="1826336" y="1983443"/>
            <a:ext cx="3706771" cy="369332"/>
          </a:xfrm>
          <a:prstGeom prst="rect">
            <a:avLst/>
          </a:prstGeom>
          <a:noFill/>
          <a:ln>
            <a:noFill/>
          </a:ln>
        </p:spPr>
        <p:txBody>
          <a:bodyPr wrap="square">
            <a:spAutoFit/>
          </a:bodyPr>
          <a:lstStyle/>
          <a:p>
            <a:r>
              <a:rPr kumimoji="1" lang="zh-CN" altLang="en-US" b="1" dirty="0">
                <a:solidFill>
                  <a:srgbClr val="445185"/>
                </a:solidFill>
                <a:latin typeface="微软雅黑" panose="020B0503020204020204" charset="-122"/>
                <a:ea typeface="微软雅黑" panose="020B0503020204020204" charset="-122"/>
              </a:rPr>
              <a:t>路：完整、灵活、兼容</a:t>
            </a:r>
            <a:endParaRPr kumimoji="1" lang="zh-CN" altLang="en-US" b="1" dirty="0">
              <a:solidFill>
                <a:srgbClr val="445185"/>
              </a:solidFill>
              <a:latin typeface="微软雅黑" panose="020B0503020204020204" charset="-122"/>
              <a:ea typeface="微软雅黑" panose="020B0503020204020204" charset="-122"/>
            </a:endParaRPr>
          </a:p>
        </p:txBody>
      </p:sp>
      <p:sp>
        <p:nvSpPr>
          <p:cNvPr id="94" name="文本框 93"/>
          <p:cNvSpPr txBox="1"/>
          <p:nvPr/>
        </p:nvSpPr>
        <p:spPr>
          <a:xfrm>
            <a:off x="8181421" y="2165091"/>
            <a:ext cx="3706771" cy="369332"/>
          </a:xfrm>
          <a:prstGeom prst="rect">
            <a:avLst/>
          </a:prstGeom>
          <a:noFill/>
        </p:spPr>
        <p:txBody>
          <a:bodyPr wrap="square">
            <a:spAutoFit/>
          </a:bodyPr>
          <a:lstStyle/>
          <a:p>
            <a:r>
              <a:rPr kumimoji="1" lang="zh-CN" altLang="en-US" b="1" dirty="0">
                <a:solidFill>
                  <a:srgbClr val="445185"/>
                </a:solidFill>
                <a:latin typeface="微软雅黑" panose="020B0503020204020204" charset="-122"/>
                <a:ea typeface="微软雅黑" panose="020B0503020204020204" charset="-122"/>
              </a:rPr>
              <a:t>车：轻松开发车端应用</a:t>
            </a:r>
            <a:endParaRPr kumimoji="1" lang="zh-CN" altLang="en-US" b="1" dirty="0">
              <a:solidFill>
                <a:srgbClr val="445185"/>
              </a:solidFill>
              <a:latin typeface="微软雅黑" panose="020B0503020204020204" charset="-122"/>
              <a:ea typeface="微软雅黑" panose="020B0503020204020204" charset="-122"/>
            </a:endParaRPr>
          </a:p>
        </p:txBody>
      </p:sp>
      <p:sp>
        <p:nvSpPr>
          <p:cNvPr id="95" name="圆角矩形 94"/>
          <p:cNvSpPr/>
          <p:nvPr/>
        </p:nvSpPr>
        <p:spPr>
          <a:xfrm>
            <a:off x="966245" y="1268717"/>
            <a:ext cx="2877963" cy="291234"/>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传感器标定服务</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96" name="圆角矩形 95"/>
          <p:cNvSpPr/>
          <p:nvPr/>
        </p:nvSpPr>
        <p:spPr>
          <a:xfrm>
            <a:off x="4214195" y="1268717"/>
            <a:ext cx="3389581" cy="291234"/>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设备管理服务</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97" name="圆角矩形 1"/>
          <p:cNvSpPr/>
          <p:nvPr/>
        </p:nvSpPr>
        <p:spPr>
          <a:xfrm>
            <a:off x="6858739" y="1988344"/>
            <a:ext cx="5195284" cy="3974789"/>
          </a:xfrm>
          <a:prstGeom prst="roundRect">
            <a:avLst>
              <a:gd name="adj" fmla="val 6089"/>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98" name="圆角矩形 1"/>
          <p:cNvSpPr/>
          <p:nvPr/>
        </p:nvSpPr>
        <p:spPr>
          <a:xfrm>
            <a:off x="221755" y="1973354"/>
            <a:ext cx="5195284" cy="4061537"/>
          </a:xfrm>
          <a:prstGeom prst="roundRect">
            <a:avLst>
              <a:gd name="adj" fmla="val 6089"/>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99" name="圆角矩形 98"/>
          <p:cNvSpPr/>
          <p:nvPr/>
        </p:nvSpPr>
        <p:spPr>
          <a:xfrm>
            <a:off x="7973763" y="1268717"/>
            <a:ext cx="3389581" cy="291234"/>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数据管理服务</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100" name="圆角矩形 99"/>
          <p:cNvSpPr/>
          <p:nvPr/>
        </p:nvSpPr>
        <p:spPr>
          <a:xfrm>
            <a:off x="674030" y="801445"/>
            <a:ext cx="10833715" cy="853772"/>
          </a:xfrm>
          <a:prstGeom prst="roundRect">
            <a:avLst>
              <a:gd name="adj" fmla="val 6613"/>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101" name="文本框 100"/>
          <p:cNvSpPr txBox="1"/>
          <p:nvPr/>
        </p:nvSpPr>
        <p:spPr>
          <a:xfrm>
            <a:off x="4021052" y="846603"/>
            <a:ext cx="4280339" cy="646331"/>
          </a:xfrm>
          <a:prstGeom prst="rect">
            <a:avLst/>
          </a:prstGeom>
          <a:noFill/>
        </p:spPr>
        <p:txBody>
          <a:bodyPr wrap="none" rtlCol="0">
            <a:spAutoFit/>
          </a:bodyPr>
          <a:lstStyle/>
          <a:p>
            <a:r>
              <a:rPr lang="zh-CN" altLang="en-US" b="1" dirty="0">
                <a:solidFill>
                  <a:srgbClr val="445185"/>
                </a:solidFill>
                <a:latin typeface="微软雅黑" panose="020B0503020204020204" charset="-122"/>
                <a:ea typeface="微软雅黑" panose="020B0503020204020204" charset="-122"/>
              </a:rPr>
              <a:t>云：开放</a:t>
            </a:r>
            <a:r>
              <a:rPr lang="en-US" altLang="zh-CN" b="1" dirty="0">
                <a:solidFill>
                  <a:srgbClr val="445185"/>
                </a:solidFill>
                <a:latin typeface="微软雅黑" panose="020B0503020204020204" charset="-122"/>
                <a:ea typeface="微软雅黑" panose="020B0503020204020204" charset="-122"/>
              </a:rPr>
              <a:t>API</a:t>
            </a:r>
            <a:r>
              <a:rPr lang="zh-CN" altLang="en-US" b="1" dirty="0">
                <a:solidFill>
                  <a:srgbClr val="445185"/>
                </a:solidFill>
                <a:latin typeface="微软雅黑" panose="020B0503020204020204" charset="-122"/>
                <a:ea typeface="微软雅黑" panose="020B0503020204020204" charset="-122"/>
              </a:rPr>
              <a:t>，助力业务快速集成和应用</a:t>
            </a:r>
            <a:endParaRPr kumimoji="0" lang="zh-CN" altLang="en-US"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endParaRPr kumimoji="0" lang="zh-CN" altLang="en-US"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838200" y="5080"/>
            <a:ext cx="10515600" cy="1048385"/>
          </a:xfrm>
        </p:spPr>
        <p:txBody>
          <a:bodyPr/>
          <a:p>
            <a:r>
              <a:rPr lang="zh-CN" altLang="en-US">
                <a:solidFill>
                  <a:srgbClr val="445185"/>
                </a:solidFill>
              </a:rPr>
              <a:t>AIR OS赋能模式</a:t>
            </a:r>
            <a:endParaRPr lang="zh-CN" altLang="en-US">
              <a:solidFill>
                <a:srgbClr val="445185"/>
              </a:solidFill>
            </a:endParaRPr>
          </a:p>
        </p:txBody>
      </p:sp>
      <p:sp>
        <p:nvSpPr>
          <p:cNvPr id="46" name="圆角矩形 45"/>
          <p:cNvSpPr/>
          <p:nvPr/>
        </p:nvSpPr>
        <p:spPr>
          <a:xfrm>
            <a:off x="5045360" y="5768670"/>
            <a:ext cx="761415" cy="228949"/>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edge</a:t>
            </a:r>
            <a:endPar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7" name="圆角矩形 46"/>
          <p:cNvSpPr/>
          <p:nvPr/>
        </p:nvSpPr>
        <p:spPr>
          <a:xfrm>
            <a:off x="5968107" y="5750740"/>
            <a:ext cx="981434" cy="23181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lite</a:t>
            </a: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：轻量化</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8" name="圆角矩形 1"/>
          <p:cNvSpPr/>
          <p:nvPr/>
        </p:nvSpPr>
        <p:spPr>
          <a:xfrm>
            <a:off x="10608469" y="1406177"/>
            <a:ext cx="1066251" cy="3645732"/>
          </a:xfrm>
          <a:prstGeom prst="roundRect">
            <a:avLst>
              <a:gd name="adj" fmla="val 6089"/>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9" name="文本框 48"/>
          <p:cNvSpPr txBox="1"/>
          <p:nvPr/>
        </p:nvSpPr>
        <p:spPr>
          <a:xfrm>
            <a:off x="10850679" y="1559345"/>
            <a:ext cx="600672" cy="18114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全链路开发工具</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pic>
        <p:nvPicPr>
          <p:cNvPr id="50" name="图像" descr="图像"/>
          <p:cNvPicPr>
            <a:picLocks noChangeAspect="1"/>
          </p:cNvPicPr>
          <p:nvPr/>
        </p:nvPicPr>
        <p:blipFill>
          <a:blip r:embed="rId1">
            <a:alphaModFix amt="60000"/>
          </a:blip>
          <a:stretch>
            <a:fillRect/>
          </a:stretch>
        </p:blipFill>
        <p:spPr>
          <a:xfrm rot="5400000">
            <a:off x="10969735" y="1918117"/>
            <a:ext cx="385494" cy="463281"/>
          </a:xfrm>
          <a:prstGeom prst="rect">
            <a:avLst/>
          </a:prstGeom>
          <a:ln w="12700" cap="flat">
            <a:noFill/>
            <a:miter lim="400000"/>
            <a:headEnd/>
            <a:tailEnd/>
          </a:ln>
          <a:effectLst/>
        </p:spPr>
      </p:pic>
      <p:sp>
        <p:nvSpPr>
          <p:cNvPr id="52" name="AutoShape 2"/>
          <p:cNvSpPr>
            <a:spLocks noChangeArrowheads="1"/>
          </p:cNvSpPr>
          <p:nvPr/>
        </p:nvSpPr>
        <p:spPr bwMode="auto">
          <a:xfrm>
            <a:off x="10950575" y="2680970"/>
            <a:ext cx="409575" cy="103505"/>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开发调试环境</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3" name="AutoShape 2"/>
          <p:cNvSpPr>
            <a:spLocks noChangeArrowheads="1"/>
          </p:cNvSpPr>
          <p:nvPr/>
        </p:nvSpPr>
        <p:spPr bwMode="auto">
          <a:xfrm>
            <a:off x="10950575" y="3218815"/>
            <a:ext cx="409575" cy="103505"/>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可视化工具链</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4" name="AutoShape 2"/>
          <p:cNvSpPr>
            <a:spLocks noChangeArrowheads="1"/>
          </p:cNvSpPr>
          <p:nvPr/>
        </p:nvSpPr>
        <p:spPr bwMode="auto">
          <a:xfrm>
            <a:off x="10916285" y="3790950"/>
            <a:ext cx="477520" cy="103505"/>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仿真回放工具链</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5" name="AutoShape 2"/>
          <p:cNvSpPr>
            <a:spLocks noChangeArrowheads="1"/>
          </p:cNvSpPr>
          <p:nvPr/>
        </p:nvSpPr>
        <p:spPr bwMode="auto">
          <a:xfrm>
            <a:off x="10916285" y="4344035"/>
            <a:ext cx="477520" cy="103505"/>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数据落盘工具链</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6" name="圆角矩形 55"/>
          <p:cNvSpPr/>
          <p:nvPr/>
        </p:nvSpPr>
        <p:spPr>
          <a:xfrm>
            <a:off x="10687685" y="2527300"/>
            <a:ext cx="916940" cy="400050"/>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57" name="圆角矩形 56"/>
          <p:cNvSpPr/>
          <p:nvPr/>
        </p:nvSpPr>
        <p:spPr>
          <a:xfrm>
            <a:off x="10687685" y="3068320"/>
            <a:ext cx="916940" cy="400050"/>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58" name="圆角矩形 57"/>
          <p:cNvSpPr/>
          <p:nvPr/>
        </p:nvSpPr>
        <p:spPr>
          <a:xfrm>
            <a:off x="10687685" y="3637280"/>
            <a:ext cx="916940" cy="400050"/>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59" name="圆角矩形 58"/>
          <p:cNvSpPr/>
          <p:nvPr/>
        </p:nvSpPr>
        <p:spPr>
          <a:xfrm>
            <a:off x="10687685" y="4195445"/>
            <a:ext cx="916940" cy="400050"/>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5" name="圆角矩形 4"/>
          <p:cNvSpPr/>
          <p:nvPr/>
        </p:nvSpPr>
        <p:spPr>
          <a:xfrm>
            <a:off x="1457960" y="4984750"/>
            <a:ext cx="6971030" cy="511175"/>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 name="圆角矩形 5"/>
          <p:cNvSpPr/>
          <p:nvPr/>
        </p:nvSpPr>
        <p:spPr>
          <a:xfrm>
            <a:off x="1574165" y="5070475"/>
            <a:ext cx="1220470" cy="33718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 参考硬件与设施</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7" name="Shape 135"/>
          <p:cNvSpPr txBox="1"/>
          <p:nvPr/>
        </p:nvSpPr>
        <p:spPr>
          <a:xfrm>
            <a:off x="4406265" y="5041265"/>
            <a:ext cx="226695" cy="368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400" b="0" i="0" u="none" strike="noStrike" cap="none" spc="0" normalizeH="0" baseline="0">
                <a:ln>
                  <a:noFill/>
                </a:ln>
                <a:solidFill>
                  <a:schemeClr val="bg1"/>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摄像头</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8" name="Shape 135"/>
          <p:cNvSpPr txBox="1"/>
          <p:nvPr/>
        </p:nvSpPr>
        <p:spPr>
          <a:xfrm>
            <a:off x="5071110" y="5041265"/>
            <a:ext cx="379095" cy="368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毫米波雷达</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9" name="Shape 135"/>
          <p:cNvSpPr txBox="1"/>
          <p:nvPr/>
        </p:nvSpPr>
        <p:spPr>
          <a:xfrm>
            <a:off x="5949950" y="4979670"/>
            <a:ext cx="302895" cy="492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激光雷达</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10" name="Shape 135"/>
          <p:cNvSpPr txBox="1"/>
          <p:nvPr/>
        </p:nvSpPr>
        <p:spPr>
          <a:xfrm>
            <a:off x="6811645" y="5041265"/>
            <a:ext cx="454660" cy="368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路侧通信单元</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11" name="Shape 135"/>
          <p:cNvSpPr txBox="1"/>
          <p:nvPr/>
        </p:nvSpPr>
        <p:spPr>
          <a:xfrm>
            <a:off x="7793990" y="5041265"/>
            <a:ext cx="226695" cy="368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信号机</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12" name="直接连接符 146"/>
          <p:cNvCxnSpPr/>
          <p:nvPr/>
        </p:nvCxnSpPr>
        <p:spPr>
          <a:xfrm flipV="1">
            <a:off x="3683000" y="5087620"/>
            <a:ext cx="0" cy="20193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3" name="直接连接符 147"/>
          <p:cNvCxnSpPr/>
          <p:nvPr/>
        </p:nvCxnSpPr>
        <p:spPr>
          <a:xfrm flipV="1">
            <a:off x="4773930" y="5073015"/>
            <a:ext cx="0" cy="20193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4" name="直接连接符 148"/>
          <p:cNvCxnSpPr/>
          <p:nvPr/>
        </p:nvCxnSpPr>
        <p:spPr>
          <a:xfrm flipV="1">
            <a:off x="5689600" y="5128895"/>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直接连接符 149"/>
          <p:cNvCxnSpPr/>
          <p:nvPr/>
        </p:nvCxnSpPr>
        <p:spPr>
          <a:xfrm flipV="1">
            <a:off x="6407785" y="5087620"/>
            <a:ext cx="0" cy="20193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6" name="直接连接符 150"/>
          <p:cNvCxnSpPr/>
          <p:nvPr/>
        </p:nvCxnSpPr>
        <p:spPr>
          <a:xfrm flipV="1">
            <a:off x="7303135" y="5087620"/>
            <a:ext cx="0" cy="20193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sp>
        <p:nvSpPr>
          <p:cNvPr id="17" name="Shape 135"/>
          <p:cNvSpPr txBox="1"/>
          <p:nvPr/>
        </p:nvSpPr>
        <p:spPr>
          <a:xfrm>
            <a:off x="3916045" y="5102860"/>
            <a:ext cx="151765" cy="245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400" b="0" i="0" u="none" strike="noStrike" cap="none" spc="0" normalizeH="0" baseline="0">
                <a:ln>
                  <a:noFill/>
                </a:ln>
                <a:solidFill>
                  <a:schemeClr val="bg1"/>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芯片</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18" name="直接连接符 146"/>
          <p:cNvCxnSpPr/>
          <p:nvPr/>
        </p:nvCxnSpPr>
        <p:spPr>
          <a:xfrm flipV="1">
            <a:off x="4192905" y="5087620"/>
            <a:ext cx="0" cy="20193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sp>
        <p:nvSpPr>
          <p:cNvPr id="19" name="Shape 135"/>
          <p:cNvSpPr txBox="1"/>
          <p:nvPr/>
        </p:nvSpPr>
        <p:spPr>
          <a:xfrm>
            <a:off x="3032760" y="5041265"/>
            <a:ext cx="454660" cy="368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路侧计算单元</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20" name="直接连接符 148"/>
          <p:cNvCxnSpPr/>
          <p:nvPr/>
        </p:nvCxnSpPr>
        <p:spPr>
          <a:xfrm flipV="1">
            <a:off x="2932430" y="5087620"/>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1" name="直接连接符 148"/>
          <p:cNvCxnSpPr/>
          <p:nvPr/>
        </p:nvCxnSpPr>
        <p:spPr>
          <a:xfrm flipV="1">
            <a:off x="3750310" y="5087620"/>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2" name="直接连接符 148"/>
          <p:cNvCxnSpPr/>
          <p:nvPr/>
        </p:nvCxnSpPr>
        <p:spPr>
          <a:xfrm flipV="1">
            <a:off x="4192905" y="5087620"/>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3" name="直接连接符 148"/>
          <p:cNvCxnSpPr/>
          <p:nvPr/>
        </p:nvCxnSpPr>
        <p:spPr>
          <a:xfrm flipV="1">
            <a:off x="4773930" y="5087620"/>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4" name="直接连接符 148"/>
          <p:cNvCxnSpPr/>
          <p:nvPr/>
        </p:nvCxnSpPr>
        <p:spPr>
          <a:xfrm flipV="1">
            <a:off x="5595620" y="5104130"/>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5" name="直接连接符 148"/>
          <p:cNvCxnSpPr/>
          <p:nvPr/>
        </p:nvCxnSpPr>
        <p:spPr>
          <a:xfrm flipV="1">
            <a:off x="6410325" y="5104130"/>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6" name="直接连接符 148"/>
          <p:cNvCxnSpPr/>
          <p:nvPr/>
        </p:nvCxnSpPr>
        <p:spPr>
          <a:xfrm flipV="1">
            <a:off x="7348855" y="5104130"/>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7" name="直接连接符 148"/>
          <p:cNvCxnSpPr/>
          <p:nvPr/>
        </p:nvCxnSpPr>
        <p:spPr>
          <a:xfrm flipV="1">
            <a:off x="3750310" y="5128895"/>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148"/>
          <p:cNvCxnSpPr/>
          <p:nvPr/>
        </p:nvCxnSpPr>
        <p:spPr>
          <a:xfrm flipV="1">
            <a:off x="4215130" y="5128895"/>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直接连接符 148"/>
          <p:cNvCxnSpPr/>
          <p:nvPr/>
        </p:nvCxnSpPr>
        <p:spPr>
          <a:xfrm flipV="1">
            <a:off x="4814570" y="5128895"/>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148"/>
          <p:cNvCxnSpPr/>
          <p:nvPr/>
        </p:nvCxnSpPr>
        <p:spPr>
          <a:xfrm flipV="1">
            <a:off x="6510655" y="5120640"/>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直接连接符 148"/>
          <p:cNvCxnSpPr/>
          <p:nvPr/>
        </p:nvCxnSpPr>
        <p:spPr>
          <a:xfrm flipV="1">
            <a:off x="7544435" y="5128895"/>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sp>
        <p:nvSpPr>
          <p:cNvPr id="32" name="矩形"/>
          <p:cNvSpPr/>
          <p:nvPr/>
        </p:nvSpPr>
        <p:spPr>
          <a:xfrm>
            <a:off x="2657475" y="5096510"/>
            <a:ext cx="32385" cy="276225"/>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ctr"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33" name="圆角矩形 32"/>
          <p:cNvSpPr/>
          <p:nvPr/>
        </p:nvSpPr>
        <p:spPr>
          <a:xfrm>
            <a:off x="1446530" y="1410335"/>
            <a:ext cx="8722360" cy="382905"/>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4" name="文本框 33"/>
          <p:cNvSpPr txBox="1"/>
          <p:nvPr/>
        </p:nvSpPr>
        <p:spPr>
          <a:xfrm>
            <a:off x="1574165" y="1560830"/>
            <a:ext cx="1220470" cy="21399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应用层</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5" name="矩形"/>
          <p:cNvSpPr/>
          <p:nvPr/>
        </p:nvSpPr>
        <p:spPr>
          <a:xfrm>
            <a:off x="2497455" y="1488440"/>
            <a:ext cx="40005" cy="207010"/>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ctr"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36" name="圆角矩形 35"/>
          <p:cNvSpPr/>
          <p:nvPr/>
        </p:nvSpPr>
        <p:spPr>
          <a:xfrm>
            <a:off x="3004820" y="1485265"/>
            <a:ext cx="2293620" cy="234315"/>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车路协同</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37" name="圆角矩形 36"/>
          <p:cNvSpPr/>
          <p:nvPr/>
        </p:nvSpPr>
        <p:spPr>
          <a:xfrm>
            <a:off x="6454140" y="1475740"/>
            <a:ext cx="3608070" cy="23431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自定义应用</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8" name="圆角矩形 37"/>
          <p:cNvSpPr/>
          <p:nvPr/>
        </p:nvSpPr>
        <p:spPr>
          <a:xfrm>
            <a:off x="1446530" y="1908175"/>
            <a:ext cx="8722360" cy="382905"/>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9" name="矩形 38"/>
          <p:cNvSpPr/>
          <p:nvPr/>
        </p:nvSpPr>
        <p:spPr>
          <a:xfrm>
            <a:off x="1574165" y="2026285"/>
            <a:ext cx="1220470" cy="213995"/>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服务接口层</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0" name="矩形"/>
          <p:cNvSpPr/>
          <p:nvPr/>
        </p:nvSpPr>
        <p:spPr>
          <a:xfrm>
            <a:off x="2508885" y="1988185"/>
            <a:ext cx="40005" cy="207010"/>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ctr"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41" name="圆角矩形 40"/>
          <p:cNvSpPr/>
          <p:nvPr/>
        </p:nvSpPr>
        <p:spPr>
          <a:xfrm>
            <a:off x="3016250" y="1986280"/>
            <a:ext cx="7053580" cy="234315"/>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GB"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API</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接口规范 </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2" name="圆角矩形 41"/>
          <p:cNvSpPr/>
          <p:nvPr/>
        </p:nvSpPr>
        <p:spPr>
          <a:xfrm>
            <a:off x="1462405" y="4504055"/>
            <a:ext cx="8682990" cy="443865"/>
          </a:xfrm>
          <a:prstGeom prst="roundRect">
            <a:avLst>
              <a:gd name="adj" fmla="val 6613"/>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3" name="文本框 42"/>
          <p:cNvSpPr txBox="1"/>
          <p:nvPr/>
        </p:nvSpPr>
        <p:spPr>
          <a:xfrm>
            <a:off x="1574165" y="4098290"/>
            <a:ext cx="1220470" cy="21399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硬件抽象层</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4" name="文本框 43"/>
          <p:cNvSpPr txBox="1"/>
          <p:nvPr/>
        </p:nvSpPr>
        <p:spPr>
          <a:xfrm>
            <a:off x="1574165" y="4650105"/>
            <a:ext cx="1220470" cy="21399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dirty="0">
                <a:solidFill>
                  <a:srgbClr val="445185"/>
                </a:solidFill>
                <a:latin typeface="微软雅黑" panose="020B0503020204020204" charset="-122"/>
                <a:ea typeface="微软雅黑" panose="020B0503020204020204" charset="-122"/>
              </a:rPr>
              <a:t>内核层</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5" name="圆角矩形 44"/>
          <p:cNvSpPr/>
          <p:nvPr/>
        </p:nvSpPr>
        <p:spPr>
          <a:xfrm>
            <a:off x="2700655" y="4632325"/>
            <a:ext cx="4116070" cy="214630"/>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原生内核</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60" name="圆角矩形 59"/>
          <p:cNvSpPr/>
          <p:nvPr/>
        </p:nvSpPr>
        <p:spPr>
          <a:xfrm>
            <a:off x="7390765" y="4617720"/>
            <a:ext cx="2627630" cy="25654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轻量化内核系统</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1" name="圆角矩形 60"/>
          <p:cNvSpPr/>
          <p:nvPr/>
        </p:nvSpPr>
        <p:spPr>
          <a:xfrm>
            <a:off x="2983865" y="4076700"/>
            <a:ext cx="3833495" cy="217170"/>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边缘传感器设备抽象（网络）</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62" name="圆角矩形 61"/>
          <p:cNvSpPr/>
          <p:nvPr/>
        </p:nvSpPr>
        <p:spPr>
          <a:xfrm>
            <a:off x="1440180" y="2410460"/>
            <a:ext cx="8722360" cy="705485"/>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3" name="文本框 62"/>
          <p:cNvSpPr txBox="1"/>
          <p:nvPr/>
        </p:nvSpPr>
        <p:spPr>
          <a:xfrm>
            <a:off x="1574165" y="2616835"/>
            <a:ext cx="1220470" cy="21399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1" dirty="0">
                <a:solidFill>
                  <a:srgbClr val="445185"/>
                </a:solidFill>
                <a:latin typeface="微软雅黑" panose="020B0503020204020204" charset="-122"/>
                <a:ea typeface="微软雅黑" panose="020B0503020204020204" charset="-122"/>
              </a:rPr>
              <a:t>服务层</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4" name="矩形"/>
          <p:cNvSpPr/>
          <p:nvPr/>
        </p:nvSpPr>
        <p:spPr>
          <a:xfrm>
            <a:off x="2468245" y="2545715"/>
            <a:ext cx="40005" cy="381635"/>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ctr"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65" name="圆角矩形 64"/>
          <p:cNvSpPr/>
          <p:nvPr/>
        </p:nvSpPr>
        <p:spPr>
          <a:xfrm>
            <a:off x="2987040" y="2588260"/>
            <a:ext cx="4446905" cy="431800"/>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2D</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检测，回</a:t>
            </a: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3D</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，融合，跟踪，事件检测，交通流指标</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66" name="圆角矩形 65"/>
          <p:cNvSpPr/>
          <p:nvPr/>
        </p:nvSpPr>
        <p:spPr>
          <a:xfrm>
            <a:off x="7875270" y="2603500"/>
            <a:ext cx="2142490" cy="4318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厂家自定义算法和</a:t>
            </a:r>
            <a:r>
              <a:rPr kumimoji="1" lang="zh-CN" altLang="en-US" sz="800" dirty="0">
                <a:solidFill>
                  <a:srgbClr val="445185"/>
                </a:solidFill>
                <a:latin typeface="微软雅黑" panose="020B0503020204020204" charset="-122"/>
                <a:ea typeface="微软雅黑" panose="020B0503020204020204" charset="-122"/>
              </a:rPr>
              <a:t>模型</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7" name="圆角矩形 66"/>
          <p:cNvSpPr/>
          <p:nvPr/>
        </p:nvSpPr>
        <p:spPr>
          <a:xfrm>
            <a:off x="1440180" y="3204845"/>
            <a:ext cx="8722360" cy="705485"/>
          </a:xfrm>
          <a:prstGeom prst="roundRect">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8" name="文本框 67"/>
          <p:cNvSpPr txBox="1"/>
          <p:nvPr/>
        </p:nvSpPr>
        <p:spPr>
          <a:xfrm>
            <a:off x="1574165" y="3526790"/>
            <a:ext cx="1220470" cy="21399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中间件</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9" name="圆角矩形 68"/>
          <p:cNvSpPr/>
          <p:nvPr/>
        </p:nvSpPr>
        <p:spPr>
          <a:xfrm>
            <a:off x="2717800" y="3598545"/>
            <a:ext cx="1877695" cy="234315"/>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CyberRT/</a:t>
            </a:r>
            <a:r>
              <a:rPr kumimoji="1" lang="en-US" altLang="zh-CN" sz="800" noProof="0" dirty="0">
                <a:ln>
                  <a:noFill/>
                </a:ln>
                <a:solidFill>
                  <a:schemeClr val="bg1"/>
                </a:solidFill>
                <a:effectLst/>
                <a:uLnTx/>
                <a:uFillTx/>
                <a:latin typeface="微软雅黑" panose="020B0503020204020204" charset="-122"/>
                <a:ea typeface="微软雅黑" panose="020B0503020204020204" charset="-122"/>
                <a:sym typeface="+mn-ea"/>
              </a:rPr>
              <a:t>Cybertron</a:t>
            </a:r>
            <a:endPar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endParaRPr>
          </a:p>
        </p:txBody>
      </p:sp>
      <p:sp>
        <p:nvSpPr>
          <p:cNvPr id="70" name="圆角矩形 69"/>
          <p:cNvSpPr/>
          <p:nvPr/>
        </p:nvSpPr>
        <p:spPr>
          <a:xfrm>
            <a:off x="4726940" y="3597910"/>
            <a:ext cx="1679575" cy="234315"/>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PaddleLite</a:t>
            </a:r>
            <a:endPar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71" name="圆角矩形 70"/>
          <p:cNvSpPr/>
          <p:nvPr/>
        </p:nvSpPr>
        <p:spPr>
          <a:xfrm>
            <a:off x="8091170" y="3387725"/>
            <a:ext cx="1995170" cy="4445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Cybertron</a:t>
            </a: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裁剪</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a:t>
            </a: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轻量通信调度中间件</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2" name="圆角矩形 71"/>
          <p:cNvSpPr/>
          <p:nvPr/>
        </p:nvSpPr>
        <p:spPr>
          <a:xfrm>
            <a:off x="1462405" y="4012565"/>
            <a:ext cx="8722360" cy="382905"/>
          </a:xfrm>
          <a:prstGeom prst="roundRect">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3" name="矩形"/>
          <p:cNvSpPr/>
          <p:nvPr/>
        </p:nvSpPr>
        <p:spPr>
          <a:xfrm>
            <a:off x="2499360" y="4098925"/>
            <a:ext cx="40005" cy="207010"/>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ctr"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74" name="圆角矩形 73"/>
          <p:cNvSpPr/>
          <p:nvPr/>
        </p:nvSpPr>
        <p:spPr>
          <a:xfrm>
            <a:off x="7390765" y="4090670"/>
            <a:ext cx="2522855" cy="23431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dirty="0">
                <a:solidFill>
                  <a:srgbClr val="445185"/>
                </a:solidFill>
                <a:latin typeface="微软雅黑" panose="020B0503020204020204" charset="-122"/>
                <a:ea typeface="微软雅黑" panose="020B0503020204020204" charset="-122"/>
              </a:rPr>
              <a:t>设备抽象（</a:t>
            </a:r>
            <a:r>
              <a:rPr kumimoji="1" lang="en-US" altLang="zh-CN" sz="800" dirty="0">
                <a:solidFill>
                  <a:srgbClr val="445185"/>
                </a:solidFill>
                <a:latin typeface="微软雅黑" panose="020B0503020204020204" charset="-122"/>
                <a:ea typeface="微软雅黑" panose="020B0503020204020204" charset="-122"/>
              </a:rPr>
              <a:t>soc</a:t>
            </a:r>
            <a:r>
              <a:rPr kumimoji="1" lang="zh-CN" altLang="en-US" sz="800" dirty="0">
                <a:solidFill>
                  <a:srgbClr val="445185"/>
                </a:solidFill>
                <a:latin typeface="微软雅黑" panose="020B0503020204020204" charset="-122"/>
                <a:ea typeface="微软雅黑" panose="020B0503020204020204" charset="-122"/>
              </a:rPr>
              <a:t>内部）</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91" name="矩形"/>
          <p:cNvSpPr/>
          <p:nvPr/>
        </p:nvSpPr>
        <p:spPr>
          <a:xfrm>
            <a:off x="2459355" y="4631055"/>
            <a:ext cx="40005" cy="207010"/>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ctr"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92" name="文本框 91"/>
          <p:cNvSpPr txBox="1"/>
          <p:nvPr/>
        </p:nvSpPr>
        <p:spPr>
          <a:xfrm>
            <a:off x="3152140" y="1054100"/>
            <a:ext cx="6523990" cy="368300"/>
          </a:xfrm>
          <a:prstGeom prst="rect">
            <a:avLst/>
          </a:prstGeom>
          <a:noFill/>
          <a:ln>
            <a:noFill/>
          </a:ln>
        </p:spPr>
        <p:txBody>
          <a:bodyPr wrap="square">
            <a:spAutoFit/>
          </a:bodyPr>
          <a:lstStyle/>
          <a:p>
            <a:pPr algn="ctr"/>
            <a:r>
              <a:rPr lang="en-US" altLang="zh-CN" dirty="0">
                <a:solidFill>
                  <a:srgbClr val="445185"/>
                </a:solidFill>
              </a:rPr>
              <a:t>AIR OS edge &amp; AIR OS Lite</a:t>
            </a:r>
            <a:endParaRPr lang="en-US" altLang="zh-CN" dirty="0">
              <a:solidFill>
                <a:srgbClr val="445185"/>
              </a:solidFill>
            </a:endParaRPr>
          </a:p>
        </p:txBody>
      </p:sp>
      <p:sp>
        <p:nvSpPr>
          <p:cNvPr id="97" name="圆角矩形 1"/>
          <p:cNvSpPr/>
          <p:nvPr/>
        </p:nvSpPr>
        <p:spPr>
          <a:xfrm>
            <a:off x="1365250" y="1054100"/>
            <a:ext cx="9144635" cy="4512945"/>
          </a:xfrm>
          <a:prstGeom prst="roundRect">
            <a:avLst>
              <a:gd name="adj" fmla="val 6089"/>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102" name="圆角矩形 101"/>
          <p:cNvSpPr/>
          <p:nvPr/>
        </p:nvSpPr>
        <p:spPr>
          <a:xfrm>
            <a:off x="4757420" y="3234055"/>
            <a:ext cx="1694180" cy="23431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中间件抽象</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103" name="矩形"/>
          <p:cNvSpPr/>
          <p:nvPr/>
        </p:nvSpPr>
        <p:spPr>
          <a:xfrm>
            <a:off x="2497455" y="3409315"/>
            <a:ext cx="40005" cy="381635"/>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ctr"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104" name="圆角矩形 103"/>
          <p:cNvSpPr/>
          <p:nvPr/>
        </p:nvSpPr>
        <p:spPr>
          <a:xfrm>
            <a:off x="8548370" y="5007610"/>
            <a:ext cx="1614170" cy="464185"/>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cxnSp>
        <p:nvCxnSpPr>
          <p:cNvPr id="105" name="直接连接符 146"/>
          <p:cNvCxnSpPr/>
          <p:nvPr/>
        </p:nvCxnSpPr>
        <p:spPr>
          <a:xfrm flipV="1">
            <a:off x="9411335" y="5098415"/>
            <a:ext cx="0" cy="20193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sp>
        <p:nvSpPr>
          <p:cNvPr id="106" name="Shape 135"/>
          <p:cNvSpPr txBox="1"/>
          <p:nvPr/>
        </p:nvSpPr>
        <p:spPr>
          <a:xfrm>
            <a:off x="9525000" y="4990465"/>
            <a:ext cx="151765" cy="492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400" b="0" i="0" u="none" strike="noStrike" cap="none" spc="0" normalizeH="0" baseline="0">
                <a:ln>
                  <a:noFill/>
                </a:ln>
                <a:solidFill>
                  <a:schemeClr val="bg1"/>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LVDS</a:t>
            </a:r>
            <a:endPar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107" name="直接连接符 146"/>
          <p:cNvCxnSpPr/>
          <p:nvPr/>
        </p:nvCxnSpPr>
        <p:spPr>
          <a:xfrm flipV="1">
            <a:off x="9920605" y="5098415"/>
            <a:ext cx="0" cy="20193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sp>
        <p:nvSpPr>
          <p:cNvPr id="108" name="Shape 135"/>
          <p:cNvSpPr txBox="1"/>
          <p:nvPr/>
        </p:nvSpPr>
        <p:spPr>
          <a:xfrm>
            <a:off x="8760460" y="5175250"/>
            <a:ext cx="454660" cy="122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MIPI</a:t>
            </a:r>
            <a:endPar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109" name="直接连接符 148"/>
          <p:cNvCxnSpPr/>
          <p:nvPr/>
        </p:nvCxnSpPr>
        <p:spPr>
          <a:xfrm flipV="1">
            <a:off x="8660130" y="5098415"/>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110" name="直接连接符 148"/>
          <p:cNvCxnSpPr/>
          <p:nvPr/>
        </p:nvCxnSpPr>
        <p:spPr>
          <a:xfrm flipV="1">
            <a:off x="9478010" y="5098415"/>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111" name="直接连接符 148"/>
          <p:cNvCxnSpPr/>
          <p:nvPr/>
        </p:nvCxnSpPr>
        <p:spPr>
          <a:xfrm flipV="1">
            <a:off x="10144125" y="5225415"/>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112" name="直接连接符 148"/>
          <p:cNvCxnSpPr/>
          <p:nvPr/>
        </p:nvCxnSpPr>
        <p:spPr>
          <a:xfrm flipV="1">
            <a:off x="9355455" y="5120640"/>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直接连接符 148"/>
          <p:cNvCxnSpPr/>
          <p:nvPr/>
        </p:nvCxnSpPr>
        <p:spPr>
          <a:xfrm flipV="1">
            <a:off x="9943465" y="5139690"/>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sp>
        <p:nvSpPr>
          <p:cNvPr id="114" name="圆角矩形 113"/>
          <p:cNvSpPr/>
          <p:nvPr/>
        </p:nvSpPr>
        <p:spPr>
          <a:xfrm>
            <a:off x="6510655" y="3598545"/>
            <a:ext cx="1513205" cy="23431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芯片原厂推理框架</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r>
              <a:rPr lang="zh-CN" altLang="en-US"/>
              <a:t>共建共享 公路交通行业操作系统 开源开放生态</a:t>
            </a:r>
            <a:endParaRPr lang="zh-CN" altLang="en-US"/>
          </a:p>
        </p:txBody>
      </p:sp>
      <p:grpSp>
        <p:nvGrpSpPr>
          <p:cNvPr id="8" name="组合 7"/>
          <p:cNvGrpSpPr/>
          <p:nvPr/>
        </p:nvGrpSpPr>
        <p:grpSpPr>
          <a:xfrm>
            <a:off x="987425" y="1314450"/>
            <a:ext cx="9715447" cy="4942787"/>
            <a:chOff x="463" y="1874"/>
            <a:chExt cx="16690" cy="8491"/>
          </a:xfrm>
        </p:grpSpPr>
        <p:sp>
          <p:nvSpPr>
            <p:cNvPr id="7" name="Shape 135"/>
            <p:cNvSpPr txBox="1"/>
            <p:nvPr>
              <p:custDataLst>
                <p:tags r:id="rId1"/>
              </p:custDataLst>
            </p:nvPr>
          </p:nvSpPr>
          <p:spPr>
            <a:xfrm>
              <a:off x="492" y="8126"/>
              <a:ext cx="1853" cy="344"/>
            </a:xfrm>
            <a:prstGeom prst="rect">
              <a:avLst/>
            </a:prstGeom>
            <a:noFill/>
            <a:ln w="12700" cap="flat">
              <a:noFill/>
              <a:miter lim="400000"/>
            </a:ln>
            <a:effectLst/>
          </p:spPr>
          <p:txBody>
            <a:bodyPr wrap="square" lIns="0" tIns="0" rIns="0" bIns="0" numCol="1"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ea"/>
                  <a:sym typeface="+mn-ea"/>
                </a:rPr>
                <a:t>芯片生态</a:t>
              </a:r>
              <a:endParaRPr kumimoji="0" lang="zh-CN" altLang="en-US" sz="13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ea"/>
                <a:sym typeface="+mn-ea"/>
              </a:endParaRPr>
            </a:p>
          </p:txBody>
        </p:sp>
        <p:sp>
          <p:nvSpPr>
            <p:cNvPr id="6" name="Shape 135"/>
            <p:cNvSpPr txBox="1"/>
            <p:nvPr>
              <p:custDataLst>
                <p:tags r:id="rId2"/>
              </p:custDataLst>
            </p:nvPr>
          </p:nvSpPr>
          <p:spPr>
            <a:xfrm>
              <a:off x="463" y="9438"/>
              <a:ext cx="1282" cy="344"/>
            </a:xfrm>
            <a:prstGeom prst="rect">
              <a:avLst/>
            </a:prstGeom>
            <a:noFill/>
            <a:ln w="12700" cap="flat">
              <a:noFill/>
              <a:miter lim="400000"/>
            </a:ln>
            <a:effectLst/>
          </p:spPr>
          <p:txBody>
            <a:bodyPr wrap="square" lIns="0" tIns="0" rIns="0" bIns="0" numCol="1"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ea"/>
                  <a:sym typeface="+mn-ea"/>
                </a:rPr>
                <a:t>设备生态</a:t>
              </a:r>
              <a:endParaRPr kumimoji="0" lang="zh-CN" altLang="en-US" sz="13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ea"/>
                <a:sym typeface="+mn-ea"/>
              </a:endParaRPr>
            </a:p>
          </p:txBody>
        </p:sp>
        <p:sp>
          <p:nvSpPr>
            <p:cNvPr id="9" name="Shape 135"/>
            <p:cNvSpPr txBox="1"/>
            <p:nvPr>
              <p:custDataLst>
                <p:tags r:id="rId3"/>
              </p:custDataLst>
            </p:nvPr>
          </p:nvSpPr>
          <p:spPr>
            <a:xfrm>
              <a:off x="579" y="3343"/>
              <a:ext cx="1366" cy="344"/>
            </a:xfrm>
            <a:prstGeom prst="rect">
              <a:avLst/>
            </a:prstGeom>
            <a:noFill/>
            <a:ln w="12700" cap="flat">
              <a:noFill/>
              <a:miter lim="400000"/>
            </a:ln>
            <a:effectLst/>
          </p:spPr>
          <p:txBody>
            <a:bodyPr wrap="square" lIns="0" tIns="0" rIns="0" bIns="0" numCol="1"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ea"/>
                  <a:sym typeface="+mn-ea"/>
                </a:rPr>
                <a:t>应用生态</a:t>
              </a:r>
              <a:endParaRPr kumimoji="0" lang="zh-CN" altLang="en-US" sz="13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ea"/>
                <a:sym typeface="+mn-ea"/>
              </a:endParaRPr>
            </a:p>
          </p:txBody>
        </p:sp>
        <p:sp>
          <p:nvSpPr>
            <p:cNvPr id="10" name="Shape 135"/>
            <p:cNvSpPr txBox="1"/>
            <p:nvPr>
              <p:custDataLst>
                <p:tags r:id="rId4"/>
              </p:custDataLst>
            </p:nvPr>
          </p:nvSpPr>
          <p:spPr>
            <a:xfrm>
              <a:off x="521" y="6201"/>
              <a:ext cx="1366" cy="344"/>
            </a:xfrm>
            <a:prstGeom prst="rect">
              <a:avLst/>
            </a:prstGeom>
            <a:noFill/>
            <a:ln w="12700" cap="flat">
              <a:noFill/>
              <a:miter lim="400000"/>
            </a:ln>
            <a:effectLst/>
          </p:spPr>
          <p:txBody>
            <a:bodyPr wrap="square" lIns="0" tIns="0" rIns="0" bIns="0" numCol="1"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ea"/>
                  <a:sym typeface="+mn-ea"/>
                </a:rPr>
                <a:t>集成生态</a:t>
              </a:r>
              <a:endParaRPr kumimoji="0" lang="zh-CN" altLang="en-US" sz="13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ea"/>
                <a:sym typeface="+mn-ea"/>
              </a:endParaRPr>
            </a:p>
          </p:txBody>
        </p:sp>
        <p:pic>
          <p:nvPicPr>
            <p:cNvPr id="5" name="图片 4"/>
            <p:cNvPicPr>
              <a:picLocks noChangeAspect="1"/>
            </p:cNvPicPr>
            <p:nvPr/>
          </p:nvPicPr>
          <p:blipFill>
            <a:blip r:embed="rId5"/>
            <a:stretch>
              <a:fillRect/>
            </a:stretch>
          </p:blipFill>
          <p:spPr>
            <a:xfrm>
              <a:off x="2118" y="1874"/>
              <a:ext cx="15035" cy="8491"/>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r>
              <a:rPr lang="zh-CN" altLang="en-US"/>
              <a:t>AIR OS 原生机开发实践，针对不同架构适配产品化</a:t>
            </a:r>
            <a:endParaRPr lang="zh-CN" altLang="en-US"/>
          </a:p>
        </p:txBody>
      </p:sp>
      <p:grpSp>
        <p:nvGrpSpPr>
          <p:cNvPr id="156" name="组合 155"/>
          <p:cNvGrpSpPr/>
          <p:nvPr/>
        </p:nvGrpSpPr>
        <p:grpSpPr>
          <a:xfrm>
            <a:off x="992416" y="1436877"/>
            <a:ext cx="10297656" cy="4978934"/>
            <a:chOff x="927254" y="2215234"/>
            <a:chExt cx="6285521" cy="3760578"/>
          </a:xfrm>
        </p:grpSpPr>
        <p:sp>
          <p:nvSpPr>
            <p:cNvPr id="157" name="任意多边形: 形状 5"/>
            <p:cNvSpPr/>
            <p:nvPr/>
          </p:nvSpPr>
          <p:spPr>
            <a:xfrm>
              <a:off x="927254" y="2215234"/>
              <a:ext cx="6285521" cy="3755461"/>
            </a:xfrm>
            <a:custGeom>
              <a:avLst/>
              <a:gdLst>
                <a:gd name="connsiteX0" fmla="*/ 125320 w 6285521"/>
                <a:gd name="connsiteY0" fmla="*/ 0 h 3755461"/>
                <a:gd name="connsiteX1" fmla="*/ 6147020 w 6285521"/>
                <a:gd name="connsiteY1" fmla="*/ 0 h 3755461"/>
                <a:gd name="connsiteX2" fmla="*/ 6285521 w 6285521"/>
                <a:gd name="connsiteY2" fmla="*/ 138501 h 3755461"/>
                <a:gd name="connsiteX3" fmla="*/ 6285521 w 6285521"/>
                <a:gd name="connsiteY3" fmla="*/ 3630141 h 3755461"/>
                <a:gd name="connsiteX4" fmla="*/ 6160201 w 6285521"/>
                <a:gd name="connsiteY4" fmla="*/ 3755461 h 3755461"/>
                <a:gd name="connsiteX5" fmla="*/ 138501 w 6285521"/>
                <a:gd name="connsiteY5" fmla="*/ 3755461 h 3755461"/>
                <a:gd name="connsiteX6" fmla="*/ 0 w 6285521"/>
                <a:gd name="connsiteY6" fmla="*/ 3616960 h 3755461"/>
                <a:gd name="connsiteX7" fmla="*/ 0 w 6285521"/>
                <a:gd name="connsiteY7" fmla="*/ 125320 h 375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5521" h="3755461">
                  <a:moveTo>
                    <a:pt x="125320" y="0"/>
                  </a:moveTo>
                  <a:lnTo>
                    <a:pt x="6147020" y="0"/>
                  </a:lnTo>
                  <a:lnTo>
                    <a:pt x="6285521" y="138501"/>
                  </a:lnTo>
                  <a:lnTo>
                    <a:pt x="6285521" y="3630141"/>
                  </a:lnTo>
                  <a:lnTo>
                    <a:pt x="6160201" y="3755461"/>
                  </a:lnTo>
                  <a:lnTo>
                    <a:pt x="138501" y="3755461"/>
                  </a:lnTo>
                  <a:lnTo>
                    <a:pt x="0" y="3616960"/>
                  </a:lnTo>
                  <a:lnTo>
                    <a:pt x="0" y="125320"/>
                  </a:lnTo>
                  <a:close/>
                </a:path>
              </a:pathLst>
            </a:custGeom>
            <a:gradFill flip="none" rotWithShape="1">
              <a:gsLst>
                <a:gs pos="0">
                  <a:srgbClr val="0F99E9">
                    <a:lumMod val="63000"/>
                    <a:alpha val="30000"/>
                  </a:srgbClr>
                </a:gs>
                <a:gs pos="100000">
                  <a:srgbClr val="1E64DC">
                    <a:alpha val="59000"/>
                  </a:srgbClr>
                </a:gs>
              </a:gsLst>
              <a:path path="circle">
                <a:fillToRect l="100000" t="100000"/>
              </a:path>
              <a:tileRect r="-100000" b="-100000"/>
            </a:gradFill>
            <a:ln w="3175">
              <a:solidFill>
                <a:srgbClr val="015EF5">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158" name="组合 157"/>
            <p:cNvGrpSpPr/>
            <p:nvPr/>
          </p:nvGrpSpPr>
          <p:grpSpPr>
            <a:xfrm>
              <a:off x="931864" y="2216151"/>
              <a:ext cx="276225" cy="3759661"/>
              <a:chOff x="6905625" y="2216150"/>
              <a:chExt cx="276225" cy="3759661"/>
            </a:xfrm>
          </p:grpSpPr>
          <p:sp>
            <p:nvSpPr>
              <p:cNvPr id="162" name="任意多边形: 形状 107"/>
              <p:cNvSpPr/>
              <p:nvPr/>
            </p:nvSpPr>
            <p:spPr>
              <a:xfrm>
                <a:off x="6905625" y="2216150"/>
                <a:ext cx="276225" cy="288925"/>
              </a:xfrm>
              <a:custGeom>
                <a:avLst/>
                <a:gdLst>
                  <a:gd name="connsiteX0" fmla="*/ 0 w 276225"/>
                  <a:gd name="connsiteY0" fmla="*/ 288925 h 288925"/>
                  <a:gd name="connsiteX1" fmla="*/ 0 w 276225"/>
                  <a:gd name="connsiteY1" fmla="*/ 127000 h 288925"/>
                  <a:gd name="connsiteX2" fmla="*/ 127000 w 276225"/>
                  <a:gd name="connsiteY2" fmla="*/ 0 h 288925"/>
                  <a:gd name="connsiteX3" fmla="*/ 276225 w 276225"/>
                  <a:gd name="connsiteY3" fmla="*/ 0 h 288925"/>
                </a:gdLst>
                <a:ahLst/>
                <a:cxnLst>
                  <a:cxn ang="0">
                    <a:pos x="connsiteX0" y="connsiteY0"/>
                  </a:cxn>
                  <a:cxn ang="0">
                    <a:pos x="connsiteX1" y="connsiteY1"/>
                  </a:cxn>
                  <a:cxn ang="0">
                    <a:pos x="connsiteX2" y="connsiteY2"/>
                  </a:cxn>
                  <a:cxn ang="0">
                    <a:pos x="connsiteX3" y="connsiteY3"/>
                  </a:cxn>
                </a:cxnLst>
                <a:rect l="l" t="t" r="r" b="b"/>
                <a:pathLst>
                  <a:path w="276225" h="288925">
                    <a:moveTo>
                      <a:pt x="0" y="288925"/>
                    </a:moveTo>
                    <a:lnTo>
                      <a:pt x="0" y="127000"/>
                    </a:lnTo>
                    <a:lnTo>
                      <a:pt x="127000" y="0"/>
                    </a:lnTo>
                    <a:lnTo>
                      <a:pt x="276225" y="0"/>
                    </a:lnTo>
                  </a:path>
                </a:pathLst>
              </a:custGeom>
              <a:noFill/>
              <a:ln w="34925">
                <a:solidFill>
                  <a:srgbClr val="0F9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任意多边形: 形状 108"/>
              <p:cNvSpPr/>
              <p:nvPr/>
            </p:nvSpPr>
            <p:spPr>
              <a:xfrm flipV="1">
                <a:off x="6905625" y="5686886"/>
                <a:ext cx="276225" cy="288925"/>
              </a:xfrm>
              <a:custGeom>
                <a:avLst/>
                <a:gdLst>
                  <a:gd name="connsiteX0" fmla="*/ 0 w 276225"/>
                  <a:gd name="connsiteY0" fmla="*/ 288925 h 288925"/>
                  <a:gd name="connsiteX1" fmla="*/ 0 w 276225"/>
                  <a:gd name="connsiteY1" fmla="*/ 127000 h 288925"/>
                  <a:gd name="connsiteX2" fmla="*/ 127000 w 276225"/>
                  <a:gd name="connsiteY2" fmla="*/ 0 h 288925"/>
                  <a:gd name="connsiteX3" fmla="*/ 276225 w 276225"/>
                  <a:gd name="connsiteY3" fmla="*/ 0 h 288925"/>
                </a:gdLst>
                <a:ahLst/>
                <a:cxnLst>
                  <a:cxn ang="0">
                    <a:pos x="connsiteX0" y="connsiteY0"/>
                  </a:cxn>
                  <a:cxn ang="0">
                    <a:pos x="connsiteX1" y="connsiteY1"/>
                  </a:cxn>
                  <a:cxn ang="0">
                    <a:pos x="connsiteX2" y="connsiteY2"/>
                  </a:cxn>
                  <a:cxn ang="0">
                    <a:pos x="connsiteX3" y="connsiteY3"/>
                  </a:cxn>
                </a:cxnLst>
                <a:rect l="l" t="t" r="r" b="b"/>
                <a:pathLst>
                  <a:path w="276225" h="288925">
                    <a:moveTo>
                      <a:pt x="0" y="288925"/>
                    </a:moveTo>
                    <a:lnTo>
                      <a:pt x="0" y="127000"/>
                    </a:lnTo>
                    <a:lnTo>
                      <a:pt x="127000" y="0"/>
                    </a:lnTo>
                    <a:lnTo>
                      <a:pt x="276225" y="0"/>
                    </a:lnTo>
                  </a:path>
                </a:pathLst>
              </a:custGeom>
              <a:noFill/>
              <a:ln w="34925">
                <a:solidFill>
                  <a:srgbClr val="0F9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组合 158"/>
            <p:cNvGrpSpPr/>
            <p:nvPr/>
          </p:nvGrpSpPr>
          <p:grpSpPr>
            <a:xfrm flipH="1">
              <a:off x="6927449" y="2216151"/>
              <a:ext cx="276225" cy="3759661"/>
              <a:chOff x="6905625" y="2216150"/>
              <a:chExt cx="276225" cy="3759661"/>
            </a:xfrm>
          </p:grpSpPr>
          <p:sp>
            <p:nvSpPr>
              <p:cNvPr id="160" name="任意多边形: 形状 111"/>
              <p:cNvSpPr/>
              <p:nvPr/>
            </p:nvSpPr>
            <p:spPr>
              <a:xfrm>
                <a:off x="6905625" y="2216150"/>
                <a:ext cx="276225" cy="288925"/>
              </a:xfrm>
              <a:custGeom>
                <a:avLst/>
                <a:gdLst>
                  <a:gd name="connsiteX0" fmla="*/ 0 w 276225"/>
                  <a:gd name="connsiteY0" fmla="*/ 288925 h 288925"/>
                  <a:gd name="connsiteX1" fmla="*/ 0 w 276225"/>
                  <a:gd name="connsiteY1" fmla="*/ 127000 h 288925"/>
                  <a:gd name="connsiteX2" fmla="*/ 127000 w 276225"/>
                  <a:gd name="connsiteY2" fmla="*/ 0 h 288925"/>
                  <a:gd name="connsiteX3" fmla="*/ 276225 w 276225"/>
                  <a:gd name="connsiteY3" fmla="*/ 0 h 288925"/>
                </a:gdLst>
                <a:ahLst/>
                <a:cxnLst>
                  <a:cxn ang="0">
                    <a:pos x="connsiteX0" y="connsiteY0"/>
                  </a:cxn>
                  <a:cxn ang="0">
                    <a:pos x="connsiteX1" y="connsiteY1"/>
                  </a:cxn>
                  <a:cxn ang="0">
                    <a:pos x="connsiteX2" y="connsiteY2"/>
                  </a:cxn>
                  <a:cxn ang="0">
                    <a:pos x="connsiteX3" y="connsiteY3"/>
                  </a:cxn>
                </a:cxnLst>
                <a:rect l="l" t="t" r="r" b="b"/>
                <a:pathLst>
                  <a:path w="276225" h="288925">
                    <a:moveTo>
                      <a:pt x="0" y="288925"/>
                    </a:moveTo>
                    <a:lnTo>
                      <a:pt x="0" y="127000"/>
                    </a:lnTo>
                    <a:lnTo>
                      <a:pt x="127000" y="0"/>
                    </a:lnTo>
                    <a:lnTo>
                      <a:pt x="276225" y="0"/>
                    </a:lnTo>
                  </a:path>
                </a:pathLst>
              </a:custGeom>
              <a:noFill/>
              <a:ln w="34925">
                <a:solidFill>
                  <a:srgbClr val="0F9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任意多边形: 形状 112"/>
              <p:cNvSpPr/>
              <p:nvPr/>
            </p:nvSpPr>
            <p:spPr>
              <a:xfrm flipV="1">
                <a:off x="6905625" y="5686886"/>
                <a:ext cx="276225" cy="288925"/>
              </a:xfrm>
              <a:custGeom>
                <a:avLst/>
                <a:gdLst>
                  <a:gd name="connsiteX0" fmla="*/ 0 w 276225"/>
                  <a:gd name="connsiteY0" fmla="*/ 288925 h 288925"/>
                  <a:gd name="connsiteX1" fmla="*/ 0 w 276225"/>
                  <a:gd name="connsiteY1" fmla="*/ 127000 h 288925"/>
                  <a:gd name="connsiteX2" fmla="*/ 127000 w 276225"/>
                  <a:gd name="connsiteY2" fmla="*/ 0 h 288925"/>
                  <a:gd name="connsiteX3" fmla="*/ 276225 w 276225"/>
                  <a:gd name="connsiteY3" fmla="*/ 0 h 288925"/>
                </a:gdLst>
                <a:ahLst/>
                <a:cxnLst>
                  <a:cxn ang="0">
                    <a:pos x="connsiteX0" y="connsiteY0"/>
                  </a:cxn>
                  <a:cxn ang="0">
                    <a:pos x="connsiteX1" y="connsiteY1"/>
                  </a:cxn>
                  <a:cxn ang="0">
                    <a:pos x="connsiteX2" y="connsiteY2"/>
                  </a:cxn>
                  <a:cxn ang="0">
                    <a:pos x="connsiteX3" y="connsiteY3"/>
                  </a:cxn>
                </a:cxnLst>
                <a:rect l="l" t="t" r="r" b="b"/>
                <a:pathLst>
                  <a:path w="276225" h="288925">
                    <a:moveTo>
                      <a:pt x="0" y="288925"/>
                    </a:moveTo>
                    <a:lnTo>
                      <a:pt x="0" y="127000"/>
                    </a:lnTo>
                    <a:lnTo>
                      <a:pt x="127000" y="0"/>
                    </a:lnTo>
                    <a:lnTo>
                      <a:pt x="276225" y="0"/>
                    </a:lnTo>
                  </a:path>
                </a:pathLst>
              </a:custGeom>
              <a:noFill/>
              <a:ln w="34925">
                <a:solidFill>
                  <a:srgbClr val="0F9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1" name="Rectangle 7"/>
          <p:cNvSpPr/>
          <p:nvPr/>
        </p:nvSpPr>
        <p:spPr bwMode="auto">
          <a:xfrm>
            <a:off x="9072596" y="3475446"/>
            <a:ext cx="3997060" cy="75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100" b="1" dirty="0">
                <a:solidFill>
                  <a:srgbClr val="78F5FF"/>
                </a:solidFill>
                <a:latin typeface="微软雅黑" panose="020B0503020204020204" charset="-122"/>
                <a:ea typeface="微软雅黑" panose="020B0503020204020204" charset="-122"/>
                <a:sym typeface="Lato Light" charset="0"/>
              </a:rPr>
              <a:t>国产化架构边缘计算单元</a:t>
            </a:r>
            <a:endParaRPr lang="zh-CN" altLang="en-US" sz="1100" b="1" dirty="0">
              <a:solidFill>
                <a:srgbClr val="78F5FF"/>
              </a:solidFill>
              <a:latin typeface="微软雅黑" panose="020B0503020204020204" charset="-122"/>
              <a:ea typeface="微软雅黑" panose="020B0503020204020204" charset="-122"/>
              <a:sym typeface="Lato Light" charset="0"/>
            </a:endParaRPr>
          </a:p>
          <a:p>
            <a:pPr marL="171450" indent="-171450">
              <a:buFont typeface="Arial" panose="020B0604020202090204" pitchFamily="34" charset="0"/>
              <a:buChar char="•"/>
            </a:pPr>
            <a:r>
              <a:rPr lang="en-US" altLang="zh-CN" sz="1100" dirty="0">
                <a:solidFill>
                  <a:schemeClr val="bg1"/>
                </a:solidFill>
                <a:latin typeface="微软雅黑" panose="020B0503020204020204" charset="-122"/>
                <a:ea typeface="微软雅黑" panose="020B0503020204020204" charset="-122"/>
                <a:sym typeface="Lato Light" charset="0"/>
              </a:rPr>
              <a:t>X86+GPU</a:t>
            </a:r>
            <a:r>
              <a:rPr lang="zh-CN" altLang="en-US" sz="1100" dirty="0">
                <a:solidFill>
                  <a:schemeClr val="bg1"/>
                </a:solidFill>
                <a:latin typeface="微软雅黑" panose="020B0503020204020204" charset="-122"/>
                <a:ea typeface="微软雅黑" panose="020B0503020204020204" charset="-122"/>
                <a:sym typeface="Lato Light" charset="0"/>
              </a:rPr>
              <a:t>架构</a:t>
            </a:r>
            <a:endParaRPr lang="en-US" altLang="zh-CN" sz="1100" dirty="0">
              <a:solidFill>
                <a:schemeClr val="bg1"/>
              </a:solidFill>
              <a:latin typeface="微软雅黑" panose="020B0503020204020204" charset="-122"/>
              <a:ea typeface="微软雅黑" panose="020B0503020204020204" charset="-122"/>
              <a:sym typeface="Lato Light" charset="0"/>
            </a:endParaRPr>
          </a:p>
          <a:p>
            <a:pPr marL="171450" indent="-171450">
              <a:buFont typeface="Arial" panose="020B0604020202090204" pitchFamily="34" charset="0"/>
              <a:buChar char="•"/>
            </a:pPr>
            <a:r>
              <a:rPr lang="zh-CN" altLang="en-US" sz="1100" dirty="0">
                <a:solidFill>
                  <a:schemeClr val="bg1"/>
                </a:solidFill>
                <a:latin typeface="微软雅黑" panose="020B0503020204020204" charset="-122"/>
                <a:ea typeface="微软雅黑" panose="020B0503020204020204" charset="-122"/>
                <a:sym typeface="Lato Light" charset="0"/>
              </a:rPr>
              <a:t>国产</a:t>
            </a:r>
            <a:r>
              <a:rPr lang="en-US" altLang="zh-CN" sz="1100" dirty="0">
                <a:solidFill>
                  <a:schemeClr val="bg1"/>
                </a:solidFill>
                <a:latin typeface="微软雅黑" panose="020B0503020204020204" charset="-122"/>
                <a:ea typeface="微软雅黑" panose="020B0503020204020204" charset="-122"/>
                <a:sym typeface="Lato Light" charset="0"/>
              </a:rPr>
              <a:t>CPU+</a:t>
            </a:r>
            <a:r>
              <a:rPr lang="zh-CN" altLang="en-US" sz="1100" dirty="0">
                <a:solidFill>
                  <a:schemeClr val="bg1"/>
                </a:solidFill>
                <a:latin typeface="微软雅黑" panose="020B0503020204020204" charset="-122"/>
                <a:ea typeface="微软雅黑" panose="020B0503020204020204" charset="-122"/>
                <a:sym typeface="Lato Light" charset="0"/>
              </a:rPr>
              <a:t>国产</a:t>
            </a:r>
            <a:r>
              <a:rPr lang="en-US" altLang="zh-CN" sz="1100" dirty="0">
                <a:solidFill>
                  <a:schemeClr val="bg1"/>
                </a:solidFill>
                <a:latin typeface="微软雅黑" panose="020B0503020204020204" charset="-122"/>
                <a:ea typeface="微软雅黑" panose="020B0503020204020204" charset="-122"/>
                <a:sym typeface="Lato Light" charset="0"/>
              </a:rPr>
              <a:t>GPU</a:t>
            </a:r>
            <a:endParaRPr lang="en-US" altLang="zh-CN" sz="1100" dirty="0">
              <a:solidFill>
                <a:schemeClr val="bg1"/>
              </a:solidFill>
              <a:latin typeface="微软雅黑" panose="020B0503020204020204" charset="-122"/>
              <a:ea typeface="微软雅黑" panose="020B0503020204020204" charset="-122"/>
              <a:sym typeface="Lato Light" charset="0"/>
            </a:endParaRPr>
          </a:p>
          <a:p>
            <a:pPr marL="171450" indent="-171450">
              <a:buFont typeface="Arial" panose="020B0604020202090204" pitchFamily="34" charset="0"/>
              <a:buChar char="•"/>
            </a:pPr>
            <a:r>
              <a:rPr lang="en-US" altLang="zh-CN" sz="1100" dirty="0">
                <a:solidFill>
                  <a:schemeClr val="bg1"/>
                </a:solidFill>
                <a:latin typeface="微软雅黑" panose="020B0503020204020204" charset="-122"/>
                <a:ea typeface="微软雅黑" panose="020B0503020204020204" charset="-122"/>
                <a:sym typeface="Lato Light" charset="0"/>
              </a:rPr>
              <a:t>AI</a:t>
            </a:r>
            <a:r>
              <a:rPr lang="zh-CN" altLang="en-US" sz="1100" dirty="0">
                <a:solidFill>
                  <a:schemeClr val="bg1"/>
                </a:solidFill>
                <a:latin typeface="微软雅黑" panose="020B0503020204020204" charset="-122"/>
                <a:ea typeface="微软雅黑" panose="020B0503020204020204" charset="-122"/>
                <a:sym typeface="Lato Light" charset="0"/>
              </a:rPr>
              <a:t>算力：</a:t>
            </a:r>
            <a:r>
              <a:rPr lang="en-US" altLang="zh-CN" sz="1100" dirty="0">
                <a:solidFill>
                  <a:schemeClr val="bg1"/>
                </a:solidFill>
                <a:latin typeface="微软雅黑" panose="020B0503020204020204" charset="-122"/>
                <a:ea typeface="微软雅黑" panose="020B0503020204020204" charset="-122"/>
                <a:sym typeface="Lato Light" charset="0"/>
              </a:rPr>
              <a:t>384</a:t>
            </a:r>
            <a:r>
              <a:rPr lang="zh-CN" altLang="en-US" sz="1100" dirty="0">
                <a:solidFill>
                  <a:schemeClr val="bg1"/>
                </a:solidFill>
                <a:latin typeface="微软雅黑" panose="020B0503020204020204" charset="-122"/>
                <a:ea typeface="微软雅黑" panose="020B0503020204020204" charset="-122"/>
                <a:sym typeface="Lato Light" charset="0"/>
              </a:rPr>
              <a:t> </a:t>
            </a:r>
            <a:r>
              <a:rPr lang="en-US" altLang="zh-CN" sz="1100" dirty="0">
                <a:solidFill>
                  <a:schemeClr val="bg1"/>
                </a:solidFill>
                <a:latin typeface="微软雅黑" panose="020B0503020204020204" charset="-122"/>
                <a:ea typeface="微软雅黑" panose="020B0503020204020204" charset="-122"/>
                <a:sym typeface="Lato Light" charset="0"/>
              </a:rPr>
              <a:t>TOPS</a:t>
            </a:r>
            <a:endParaRPr lang="en-US" altLang="zh-CN" sz="1100" dirty="0">
              <a:solidFill>
                <a:schemeClr val="bg1"/>
              </a:solidFill>
              <a:latin typeface="微软雅黑" panose="020B0503020204020204" charset="-122"/>
              <a:ea typeface="微软雅黑" panose="020B0503020204020204" charset="-122"/>
              <a:sym typeface="Lato Light" charset="0"/>
            </a:endParaRPr>
          </a:p>
        </p:txBody>
      </p:sp>
      <p:grpSp>
        <p:nvGrpSpPr>
          <p:cNvPr id="7" name="组合 6"/>
          <p:cNvGrpSpPr/>
          <p:nvPr/>
        </p:nvGrpSpPr>
        <p:grpSpPr>
          <a:xfrm>
            <a:off x="1244838" y="1568014"/>
            <a:ext cx="11244662" cy="4764115"/>
            <a:chOff x="999903" y="1653739"/>
            <a:chExt cx="11244662" cy="4764115"/>
          </a:xfrm>
        </p:grpSpPr>
        <p:sp>
          <p:nvSpPr>
            <p:cNvPr id="2" name="五边形 1"/>
            <p:cNvSpPr/>
            <p:nvPr/>
          </p:nvSpPr>
          <p:spPr>
            <a:xfrm rot="10800000">
              <a:off x="999903" y="3148572"/>
              <a:ext cx="4475661" cy="1599455"/>
            </a:xfrm>
            <a:prstGeom prst="homePlate">
              <a:avLst>
                <a:gd name="adj" fmla="val 20521"/>
              </a:avLst>
            </a:prstGeom>
            <a:gradFill flip="none" rotWithShape="1">
              <a:gsLst>
                <a:gs pos="0">
                  <a:srgbClr val="1E64DC"/>
                </a:gs>
                <a:gs pos="100000">
                  <a:srgbClr val="0007DE">
                    <a:alpha val="3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5" name="椭圆 154"/>
            <p:cNvSpPr/>
            <p:nvPr/>
          </p:nvSpPr>
          <p:spPr>
            <a:xfrm rot="20906853">
              <a:off x="5138636" y="2820592"/>
              <a:ext cx="2292356" cy="2292354"/>
            </a:xfrm>
            <a:prstGeom prst="ellipse">
              <a:avLst/>
            </a:prstGeom>
            <a:gradFill flip="none" rotWithShape="1">
              <a:gsLst>
                <a:gs pos="23000">
                  <a:srgbClr val="0007DE">
                    <a:alpha val="10723"/>
                  </a:srgbClr>
                </a:gs>
                <a:gs pos="72000">
                  <a:srgbClr val="1E64DC"/>
                </a:gs>
              </a:gsLst>
              <a:path path="circle">
                <a:fillToRect l="100000" t="100000"/>
              </a:path>
              <a:tileRect r="-100000" b="-100000"/>
            </a:gradFill>
            <a:ln w="3175">
              <a:solidFill>
                <a:srgbClr val="0F99E9">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OPPOSans R" panose="00020600040101010101" pitchFamily="18" charset="-122"/>
              </a:endParaRPr>
            </a:p>
          </p:txBody>
        </p:sp>
        <p:sp>
          <p:nvSpPr>
            <p:cNvPr id="71" name="Rectangle 7"/>
            <p:cNvSpPr/>
            <p:nvPr/>
          </p:nvSpPr>
          <p:spPr bwMode="auto">
            <a:xfrm>
              <a:off x="1443635" y="3515489"/>
              <a:ext cx="3739188" cy="136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171450" indent="-171450">
                <a:lnSpc>
                  <a:spcPct val="125000"/>
                </a:lnSpc>
                <a:buFont typeface="Wingdings" panose="05000000000000000000" pitchFamily="2" charset="2"/>
                <a:buChar char="l"/>
              </a:pPr>
              <a:r>
                <a:rPr lang="zh-CN" altLang="en-US" sz="1000" dirty="0">
                  <a:solidFill>
                    <a:schemeClr val="bg1"/>
                  </a:solidFill>
                  <a:latin typeface="微软雅黑" panose="020B0503020204020204" charset="-122"/>
                  <a:ea typeface="微软雅黑" panose="020B0503020204020204" charset="-122"/>
                  <a:cs typeface="Lato Light" charset="0"/>
                  <a:sym typeface="+mn-ea"/>
                </a:rPr>
                <a:t>边缘计算单元：支持不同架构，开发者可基于开源社区的AIR </a:t>
              </a:r>
              <a:r>
                <a:rPr lang="en-US" altLang="zh-CN" sz="1000" dirty="0">
                  <a:solidFill>
                    <a:schemeClr val="bg1"/>
                  </a:solidFill>
                  <a:latin typeface="微软雅黑" panose="020B0503020204020204" charset="-122"/>
                  <a:ea typeface="微软雅黑" panose="020B0503020204020204" charset="-122"/>
                  <a:cs typeface="Lato Light" charset="0"/>
                  <a:sym typeface="+mn-ea"/>
                </a:rPr>
                <a:t>OS</a:t>
              </a:r>
              <a:r>
                <a:rPr lang="zh-CN" altLang="en-US" sz="1000" dirty="0">
                  <a:solidFill>
                    <a:schemeClr val="bg1"/>
                  </a:solidFill>
                  <a:latin typeface="微软雅黑" panose="020B0503020204020204" charset="-122"/>
                  <a:ea typeface="微软雅黑" panose="020B0503020204020204" charset="-122"/>
                  <a:cs typeface="Lato Light" charset="0"/>
                  <a:sym typeface="+mn-ea"/>
                </a:rPr>
                <a:t>标准，</a:t>
              </a:r>
              <a:r>
                <a:rPr lang="zh-CN" altLang="en-US" sz="1000" b="1" dirty="0">
                  <a:solidFill>
                    <a:schemeClr val="bg1"/>
                  </a:solidFill>
                  <a:latin typeface="微软雅黑" panose="020B0503020204020204" charset="-122"/>
                  <a:ea typeface="微软雅黑" panose="020B0503020204020204" charset="-122"/>
                  <a:cs typeface="Lato Light" charset="0"/>
                  <a:sym typeface="+mn-ea"/>
                </a:rPr>
                <a:t>开发和更新应用</a:t>
              </a:r>
              <a:endParaRPr lang="en-US" altLang="zh-CN" sz="1000" b="1" dirty="0">
                <a:solidFill>
                  <a:schemeClr val="bg1"/>
                </a:solidFill>
                <a:latin typeface="微软雅黑" panose="020B0503020204020204" charset="-122"/>
                <a:ea typeface="微软雅黑" panose="020B0503020204020204" charset="-122"/>
                <a:cs typeface="Lato Light" charset="0"/>
                <a:sym typeface="+mn-ea"/>
              </a:endParaRPr>
            </a:p>
            <a:p>
              <a:pPr marL="171450" indent="-171450">
                <a:lnSpc>
                  <a:spcPct val="125000"/>
                </a:lnSpc>
                <a:buFont typeface="Wingdings" panose="05000000000000000000" pitchFamily="2" charset="2"/>
                <a:buChar char="l"/>
              </a:pPr>
              <a:r>
                <a:rPr lang="zh-CN" altLang="en-US" sz="1000" dirty="0">
                  <a:solidFill>
                    <a:schemeClr val="bg1"/>
                  </a:solidFill>
                  <a:latin typeface="微软雅黑" panose="020B0503020204020204" charset="-122"/>
                  <a:ea typeface="微软雅黑" panose="020B0503020204020204" charset="-122"/>
                  <a:cs typeface="Lato Light" charset="0"/>
                  <a:sym typeface="+mn-ea"/>
                </a:rPr>
                <a:t>AIR 一站式开发平台：智能交通和车路协同的从业者，配合开源社区的代码</a:t>
              </a:r>
              <a:r>
                <a:rPr lang="zh-CN" altLang="en-US" sz="1000" b="1" dirty="0">
                  <a:solidFill>
                    <a:schemeClr val="bg1"/>
                  </a:solidFill>
                  <a:latin typeface="微软雅黑" panose="020B0503020204020204" charset="-122"/>
                  <a:ea typeface="微软雅黑" panose="020B0503020204020204" charset="-122"/>
                  <a:cs typeface="Lato Light" charset="0"/>
                  <a:sym typeface="+mn-ea"/>
                </a:rPr>
                <a:t>简化研发流程</a:t>
              </a:r>
              <a:endParaRPr lang="en-US" altLang="zh-CN" sz="1000" b="1" dirty="0">
                <a:solidFill>
                  <a:schemeClr val="bg1"/>
                </a:solidFill>
                <a:latin typeface="微软雅黑" panose="020B0503020204020204" charset="-122"/>
                <a:ea typeface="微软雅黑" panose="020B0503020204020204" charset="-122"/>
                <a:cs typeface="Lato Light" charset="0"/>
                <a:sym typeface="+mn-ea"/>
              </a:endParaRPr>
            </a:p>
            <a:p>
              <a:pPr marL="171450" indent="-171450">
                <a:lnSpc>
                  <a:spcPct val="125000"/>
                </a:lnSpc>
                <a:buFont typeface="Wingdings" panose="05000000000000000000" pitchFamily="2" charset="2"/>
                <a:buChar char="l"/>
              </a:pPr>
              <a:r>
                <a:rPr lang="zh-CN" altLang="en-US" sz="1000" dirty="0">
                  <a:solidFill>
                    <a:schemeClr val="bg1"/>
                  </a:solidFill>
                  <a:latin typeface="微软雅黑" panose="020B0503020204020204" charset="-122"/>
                  <a:ea typeface="微软雅黑" panose="020B0503020204020204" charset="-122"/>
                  <a:cs typeface="Lato Light" charset="0"/>
                  <a:sym typeface="+mn-ea"/>
                </a:rPr>
                <a:t>车载设备</a:t>
              </a:r>
              <a:r>
                <a:rPr lang="en-US" altLang="zh-CN" sz="1000" dirty="0">
                  <a:solidFill>
                    <a:schemeClr val="bg1"/>
                  </a:solidFill>
                  <a:latin typeface="微软雅黑" panose="020B0503020204020204" charset="-122"/>
                  <a:ea typeface="微软雅黑" panose="020B0503020204020204" charset="-122"/>
                  <a:cs typeface="Lato Light" charset="0"/>
                  <a:sym typeface="+mn-ea"/>
                </a:rPr>
                <a:t>OBU</a:t>
              </a:r>
              <a:r>
                <a:rPr lang="zh-CN" altLang="en-US" sz="1000" dirty="0">
                  <a:solidFill>
                    <a:schemeClr val="bg1"/>
                  </a:solidFill>
                  <a:latin typeface="微软雅黑" panose="020B0503020204020204" charset="-122"/>
                  <a:ea typeface="微软雅黑" panose="020B0503020204020204" charset="-122"/>
                  <a:cs typeface="Lato Light" charset="0"/>
                  <a:sym typeface="+mn-ea"/>
                </a:rPr>
                <a:t>：开发者可基于开源社区AIR </a:t>
              </a:r>
              <a:r>
                <a:rPr lang="en-US" altLang="zh-CN" sz="1000" dirty="0">
                  <a:solidFill>
                    <a:schemeClr val="bg1"/>
                  </a:solidFill>
                  <a:latin typeface="微软雅黑" panose="020B0503020204020204" charset="-122"/>
                  <a:ea typeface="微软雅黑" panose="020B0503020204020204" charset="-122"/>
                  <a:cs typeface="Lato Light" charset="0"/>
                  <a:sym typeface="+mn-ea"/>
                </a:rPr>
                <a:t>OS</a:t>
              </a:r>
              <a:r>
                <a:rPr lang="zh-CN" altLang="en-US" sz="1000" dirty="0">
                  <a:solidFill>
                    <a:schemeClr val="bg1"/>
                  </a:solidFill>
                  <a:latin typeface="微软雅黑" panose="020B0503020204020204" charset="-122"/>
                  <a:ea typeface="微软雅黑" panose="020B0503020204020204" charset="-122"/>
                  <a:cs typeface="Lato Light" charset="0"/>
                  <a:sym typeface="+mn-ea"/>
                </a:rPr>
                <a:t>架构和标准，</a:t>
              </a:r>
              <a:r>
                <a:rPr lang="zh-CN" altLang="en-US" sz="1000" b="1" dirty="0">
                  <a:solidFill>
                    <a:schemeClr val="bg1"/>
                  </a:solidFill>
                  <a:latin typeface="微软雅黑" panose="020B0503020204020204" charset="-122"/>
                  <a:ea typeface="微软雅黑" panose="020B0503020204020204" charset="-122"/>
                  <a:cs typeface="Lato Light" charset="0"/>
                  <a:sym typeface="+mn-ea"/>
                </a:rPr>
                <a:t>开发和更新车端应用</a:t>
              </a:r>
              <a:endParaRPr lang="en-US" altLang="zh-CN" sz="1000" b="1" dirty="0">
                <a:solidFill>
                  <a:schemeClr val="bg1"/>
                </a:solidFill>
                <a:latin typeface="微软雅黑" panose="020B0503020204020204" charset="-122"/>
                <a:ea typeface="微软雅黑" panose="020B0503020204020204" charset="-122"/>
                <a:cs typeface="Lato Light" charset="0"/>
                <a:sym typeface="+mn-ea"/>
              </a:endParaRPr>
            </a:p>
            <a:p>
              <a:pPr marL="171450" indent="-171450">
                <a:lnSpc>
                  <a:spcPct val="125000"/>
                </a:lnSpc>
                <a:buFont typeface="Wingdings" panose="05000000000000000000" pitchFamily="2" charset="2"/>
                <a:buChar char="l"/>
              </a:pPr>
              <a:endParaRPr lang="en-US" sz="1000" dirty="0">
                <a:solidFill>
                  <a:schemeClr val="bg1"/>
                </a:solidFill>
                <a:latin typeface="微软雅黑" panose="020B0503020204020204" charset="-122"/>
                <a:ea typeface="微软雅黑" panose="020B0503020204020204" charset="-122"/>
                <a:cs typeface="Lato Light" charset="0"/>
                <a:sym typeface="Lato Light" charset="0"/>
              </a:endParaRPr>
            </a:p>
          </p:txBody>
        </p:sp>
        <p:sp>
          <p:nvSpPr>
            <p:cNvPr id="89" name="Rectangle 7"/>
            <p:cNvSpPr/>
            <p:nvPr/>
          </p:nvSpPr>
          <p:spPr bwMode="auto">
            <a:xfrm>
              <a:off x="8338929" y="5084262"/>
              <a:ext cx="3905636" cy="75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100" b="1" dirty="0">
                  <a:solidFill>
                    <a:srgbClr val="78F5FF"/>
                  </a:solidFill>
                  <a:latin typeface="微软雅黑" panose="020B0503020204020204" charset="-122"/>
                  <a:ea typeface="微软雅黑" panose="020B0503020204020204" charset="-122"/>
                  <a:sym typeface="+mn-ea"/>
                </a:rPr>
                <a:t>AIR 一站式开发平台</a:t>
              </a:r>
              <a:endParaRPr lang="zh-CN" altLang="en-US" sz="1100" b="1" dirty="0">
                <a:solidFill>
                  <a:srgbClr val="78F5FF"/>
                </a:solidFill>
                <a:latin typeface="微软雅黑" panose="020B0503020204020204" charset="-122"/>
                <a:ea typeface="微软雅黑" panose="020B0503020204020204" charset="-122"/>
                <a:sym typeface="+mn-ea"/>
              </a:endParaRPr>
            </a:p>
            <a:p>
              <a:pPr marL="171450" indent="-171450" algn="just">
                <a:buFont typeface="Arial" panose="020B0604020202090204" pitchFamily="34" charset="0"/>
                <a:buChar char="•"/>
              </a:pPr>
              <a:r>
                <a:rPr lang="zh-CN" altLang="en-US" sz="1100" dirty="0">
                  <a:solidFill>
                    <a:schemeClr val="bg1"/>
                  </a:solidFill>
                  <a:latin typeface="微软雅黑" panose="020B0503020204020204" charset="-122"/>
                  <a:ea typeface="微软雅黑" panose="020B0503020204020204" charset="-122"/>
                  <a:sym typeface="Lato Light" charset="0"/>
                </a:rPr>
                <a:t>云服务架构</a:t>
              </a:r>
              <a:endParaRPr lang="en-US" altLang="zh-CN" sz="1100" dirty="0">
                <a:solidFill>
                  <a:schemeClr val="bg1"/>
                </a:solidFill>
                <a:latin typeface="微软雅黑" panose="020B0503020204020204" charset="-122"/>
                <a:ea typeface="微软雅黑" panose="020B0503020204020204" charset="-122"/>
                <a:sym typeface="Lato Light" charset="0"/>
              </a:endParaRPr>
            </a:p>
            <a:p>
              <a:pPr marL="171450" indent="-171450" algn="just">
                <a:buFont typeface="Arial" panose="020B0604020202090204" pitchFamily="34" charset="0"/>
                <a:buChar char="•"/>
              </a:pPr>
              <a:r>
                <a:rPr lang="en-US" altLang="zh-CN" sz="1100" dirty="0">
                  <a:solidFill>
                    <a:schemeClr val="bg1"/>
                  </a:solidFill>
                  <a:latin typeface="微软雅黑" panose="020B0503020204020204" charset="-122"/>
                  <a:ea typeface="微软雅黑" panose="020B0503020204020204" charset="-122"/>
                  <a:sym typeface="Lato Light" charset="0"/>
                </a:rPr>
                <a:t>AI</a:t>
              </a:r>
              <a:r>
                <a:rPr lang="zh-CN" altLang="en-US" sz="1100" dirty="0">
                  <a:solidFill>
                    <a:schemeClr val="bg1"/>
                  </a:solidFill>
                  <a:latin typeface="微软雅黑" panose="020B0503020204020204" charset="-122"/>
                  <a:ea typeface="微软雅黑" panose="020B0503020204020204" charset="-122"/>
                  <a:sym typeface="Lato Light" charset="0"/>
                </a:rPr>
                <a:t>算力弹性</a:t>
              </a:r>
              <a:endParaRPr lang="en-US" altLang="zh-CN" sz="1100" dirty="0">
                <a:solidFill>
                  <a:schemeClr val="bg1"/>
                </a:solidFill>
                <a:latin typeface="微软雅黑" panose="020B0503020204020204" charset="-122"/>
                <a:ea typeface="微软雅黑" panose="020B0503020204020204" charset="-122"/>
                <a:sym typeface="Lato Light" charset="0"/>
              </a:endParaRPr>
            </a:p>
          </p:txBody>
        </p:sp>
        <p:sp>
          <p:nvSpPr>
            <p:cNvPr id="90" name="Rectangle 7"/>
            <p:cNvSpPr/>
            <p:nvPr/>
          </p:nvSpPr>
          <p:spPr bwMode="auto">
            <a:xfrm>
              <a:off x="8259756" y="2253789"/>
              <a:ext cx="3905636" cy="75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en-US" altLang="zh-CN" sz="1100" b="1" dirty="0">
                  <a:solidFill>
                    <a:srgbClr val="78F5FF"/>
                  </a:solidFill>
                  <a:latin typeface="微软雅黑" panose="020B0503020204020204" charset="-122"/>
                  <a:ea typeface="微软雅黑" panose="020B0503020204020204" charset="-122"/>
                  <a:sym typeface="Lato Light" charset="0"/>
                </a:rPr>
                <a:t>SoC</a:t>
              </a:r>
              <a:r>
                <a:rPr lang="zh-CN" altLang="en-US" sz="1100" b="1" dirty="0">
                  <a:solidFill>
                    <a:srgbClr val="78F5FF"/>
                  </a:solidFill>
                  <a:latin typeface="微软雅黑" panose="020B0503020204020204" charset="-122"/>
                  <a:ea typeface="微软雅黑" panose="020B0503020204020204" charset="-122"/>
                  <a:sym typeface="Lato Light" charset="0"/>
                </a:rPr>
                <a:t>架构边缘计算单元</a:t>
              </a:r>
              <a:endParaRPr lang="zh-CN" altLang="en-US" sz="1100" b="1" dirty="0">
                <a:solidFill>
                  <a:srgbClr val="78F5FF"/>
                </a:solidFill>
                <a:latin typeface="微软雅黑" panose="020B0503020204020204" charset="-122"/>
                <a:ea typeface="微软雅黑" panose="020B0503020204020204" charset="-122"/>
                <a:sym typeface="Lato Light" charset="0"/>
              </a:endParaRPr>
            </a:p>
            <a:p>
              <a:pPr marL="171450" indent="-171450" algn="just">
                <a:buFont typeface="Arial" panose="020B0604020202090204" pitchFamily="34" charset="0"/>
                <a:buChar char="•"/>
              </a:pPr>
              <a:r>
                <a:rPr lang="en-US" altLang="zh-CN" sz="1100" dirty="0">
                  <a:solidFill>
                    <a:schemeClr val="bg1"/>
                  </a:solidFill>
                  <a:latin typeface="微软雅黑" panose="020B0503020204020204" charset="-122"/>
                  <a:ea typeface="微软雅黑" panose="020B0503020204020204" charset="-122"/>
                  <a:sym typeface="Lato Light" charset="0"/>
                </a:rPr>
                <a:t>ARM</a:t>
              </a:r>
              <a:r>
                <a:rPr lang="zh-CN" altLang="en-US" sz="1100" dirty="0">
                  <a:solidFill>
                    <a:schemeClr val="bg1"/>
                  </a:solidFill>
                  <a:latin typeface="微软雅黑" panose="020B0503020204020204" charset="-122"/>
                  <a:ea typeface="微软雅黑" panose="020B0503020204020204" charset="-122"/>
                  <a:sym typeface="Lato Light" charset="0"/>
                </a:rPr>
                <a:t> </a:t>
              </a:r>
              <a:r>
                <a:rPr lang="en-US" altLang="zh-CN" sz="1100" dirty="0">
                  <a:solidFill>
                    <a:schemeClr val="bg1"/>
                  </a:solidFill>
                  <a:latin typeface="微软雅黑" panose="020B0503020204020204" charset="-122"/>
                  <a:ea typeface="微软雅黑" panose="020B0503020204020204" charset="-122"/>
                  <a:sym typeface="Lato Light" charset="0"/>
                </a:rPr>
                <a:t>+</a:t>
              </a:r>
              <a:r>
                <a:rPr lang="zh-CN" altLang="en-US" sz="1100" dirty="0">
                  <a:solidFill>
                    <a:schemeClr val="bg1"/>
                  </a:solidFill>
                  <a:latin typeface="微软雅黑" panose="020B0503020204020204" charset="-122"/>
                  <a:ea typeface="微软雅黑" panose="020B0503020204020204" charset="-122"/>
                  <a:sym typeface="Lato Light" charset="0"/>
                </a:rPr>
                <a:t> </a:t>
              </a:r>
              <a:r>
                <a:rPr lang="en-US" altLang="zh-CN" sz="1100" dirty="0">
                  <a:solidFill>
                    <a:schemeClr val="bg1"/>
                  </a:solidFill>
                  <a:latin typeface="微软雅黑" panose="020B0503020204020204" charset="-122"/>
                  <a:ea typeface="微软雅黑" panose="020B0503020204020204" charset="-122"/>
                  <a:sym typeface="Lato Light" charset="0"/>
                </a:rPr>
                <a:t>SoC</a:t>
              </a:r>
              <a:r>
                <a:rPr lang="zh-CN" altLang="en-US" sz="1100" dirty="0">
                  <a:solidFill>
                    <a:schemeClr val="bg1"/>
                  </a:solidFill>
                  <a:latin typeface="微软雅黑" panose="020B0503020204020204" charset="-122"/>
                  <a:ea typeface="微软雅黑" panose="020B0503020204020204" charset="-122"/>
                  <a:sym typeface="Lato Light" charset="0"/>
                </a:rPr>
                <a:t>架构</a:t>
              </a:r>
              <a:endParaRPr lang="en-US" altLang="zh-CN" sz="1100" dirty="0">
                <a:solidFill>
                  <a:schemeClr val="bg1"/>
                </a:solidFill>
                <a:latin typeface="微软雅黑" panose="020B0503020204020204" charset="-122"/>
                <a:ea typeface="微软雅黑" panose="020B0503020204020204" charset="-122"/>
                <a:sym typeface="Lato Light" charset="0"/>
              </a:endParaRPr>
            </a:p>
            <a:p>
              <a:pPr marL="171450" indent="-171450" algn="just">
                <a:buFont typeface="Arial" panose="020B0604020202090204" pitchFamily="34" charset="0"/>
                <a:buChar char="•"/>
              </a:pPr>
              <a:r>
                <a:rPr lang="en-US" altLang="zh-CN" sz="1100" dirty="0">
                  <a:solidFill>
                    <a:schemeClr val="bg1"/>
                  </a:solidFill>
                  <a:latin typeface="微软雅黑" panose="020B0503020204020204" charset="-122"/>
                  <a:ea typeface="微软雅黑" panose="020B0503020204020204" charset="-122"/>
                  <a:sym typeface="Lato Light" charset="0"/>
                </a:rPr>
                <a:t>AI</a:t>
              </a:r>
              <a:r>
                <a:rPr lang="zh-CN" altLang="en-US" sz="1100" dirty="0">
                  <a:solidFill>
                    <a:schemeClr val="bg1"/>
                  </a:solidFill>
                  <a:latin typeface="微软雅黑" panose="020B0503020204020204" charset="-122"/>
                  <a:ea typeface="微软雅黑" panose="020B0503020204020204" charset="-122"/>
                  <a:sym typeface="Lato Light" charset="0"/>
                </a:rPr>
                <a:t>算力：</a:t>
              </a:r>
              <a:r>
                <a:rPr lang="en-US" altLang="zh-CN" sz="1100" dirty="0">
                  <a:solidFill>
                    <a:schemeClr val="bg1"/>
                  </a:solidFill>
                  <a:latin typeface="微软雅黑" panose="020B0503020204020204" charset="-122"/>
                  <a:ea typeface="微软雅黑" panose="020B0503020204020204" charset="-122"/>
                  <a:sym typeface="Lato Light" charset="0"/>
                </a:rPr>
                <a:t>10~1000</a:t>
              </a:r>
              <a:r>
                <a:rPr lang="zh-CN" altLang="en-US" sz="1100" dirty="0">
                  <a:solidFill>
                    <a:schemeClr val="bg1"/>
                  </a:solidFill>
                  <a:latin typeface="微软雅黑" panose="020B0503020204020204" charset="-122"/>
                  <a:ea typeface="微软雅黑" panose="020B0503020204020204" charset="-122"/>
                  <a:sym typeface="Lato Light" charset="0"/>
                </a:rPr>
                <a:t> </a:t>
              </a:r>
              <a:r>
                <a:rPr lang="en-US" altLang="zh-CN" sz="1100" dirty="0">
                  <a:solidFill>
                    <a:schemeClr val="bg1"/>
                  </a:solidFill>
                  <a:latin typeface="微软雅黑" panose="020B0503020204020204" charset="-122"/>
                  <a:ea typeface="微软雅黑" panose="020B0503020204020204" charset="-122"/>
                  <a:sym typeface="Lato Light" charset="0"/>
                </a:rPr>
                <a:t>TOPS</a:t>
              </a:r>
              <a:endParaRPr lang="en-US" altLang="zh-CN" sz="1100" dirty="0">
                <a:solidFill>
                  <a:schemeClr val="bg1"/>
                </a:solidFill>
                <a:latin typeface="微软雅黑" panose="020B0503020204020204" charset="-122"/>
                <a:ea typeface="微软雅黑" panose="020B0503020204020204" charset="-122"/>
                <a:sym typeface="Lato Light" charset="0"/>
              </a:endParaRPr>
            </a:p>
          </p:txBody>
        </p:sp>
        <p:sp>
          <p:nvSpPr>
            <p:cNvPr id="110" name="文本框 109"/>
            <p:cNvSpPr txBox="1"/>
            <p:nvPr/>
          </p:nvSpPr>
          <p:spPr>
            <a:xfrm>
              <a:off x="1352561" y="3238490"/>
              <a:ext cx="932122" cy="276999"/>
            </a:xfrm>
            <a:prstGeom prst="rect">
              <a:avLst/>
            </a:prstGeom>
            <a:noFill/>
          </p:spPr>
          <p:txBody>
            <a:bodyPr wrap="square">
              <a:spAutoFit/>
            </a:bodyPr>
            <a:lstStyle/>
            <a:p>
              <a:r>
                <a:rPr lang="zh-CN" altLang="en-US" sz="1200" b="1" dirty="0">
                  <a:solidFill>
                    <a:srgbClr val="78F5FF"/>
                  </a:solidFill>
                  <a:latin typeface="微软雅黑" panose="020B0503020204020204" charset="-122"/>
                  <a:ea typeface="微软雅黑" panose="020B0503020204020204" charset="-122"/>
                  <a:sym typeface="Lato Light" charset="0"/>
                </a:rPr>
                <a:t>预期目标：</a:t>
              </a:r>
              <a:endParaRPr lang="en-US" altLang="zh-CN" sz="1200" b="1" dirty="0">
                <a:solidFill>
                  <a:srgbClr val="78F5FF"/>
                </a:solidFill>
                <a:latin typeface="微软雅黑" panose="020B0503020204020204" charset="-122"/>
                <a:ea typeface="微软雅黑" panose="020B0503020204020204" charset="-122"/>
                <a:sym typeface="Lato Light" charset="0"/>
              </a:endParaRPr>
            </a:p>
          </p:txBody>
        </p:sp>
        <p:grpSp>
          <p:nvGrpSpPr>
            <p:cNvPr id="113" name="组合 112"/>
            <p:cNvGrpSpPr/>
            <p:nvPr/>
          </p:nvGrpSpPr>
          <p:grpSpPr>
            <a:xfrm>
              <a:off x="4168440" y="1876244"/>
              <a:ext cx="4256148" cy="4256148"/>
              <a:chOff x="5189742" y="1643310"/>
              <a:chExt cx="4256148" cy="4256148"/>
            </a:xfrm>
          </p:grpSpPr>
          <p:grpSp>
            <p:nvGrpSpPr>
              <p:cNvPr id="148" name="组合 147"/>
              <p:cNvGrpSpPr/>
              <p:nvPr/>
            </p:nvGrpSpPr>
            <p:grpSpPr>
              <a:xfrm>
                <a:off x="5189742" y="1643310"/>
                <a:ext cx="4256148" cy="4256148"/>
                <a:chOff x="5548130" y="1643310"/>
                <a:chExt cx="4256148" cy="4256148"/>
              </a:xfrm>
            </p:grpSpPr>
            <p:sp>
              <p:nvSpPr>
                <p:cNvPr id="150" name="弧形 16"/>
                <p:cNvSpPr/>
                <p:nvPr/>
              </p:nvSpPr>
              <p:spPr>
                <a:xfrm>
                  <a:off x="5548130" y="1643317"/>
                  <a:ext cx="4256148" cy="4256138"/>
                </a:xfrm>
                <a:prstGeom prst="arc">
                  <a:avLst>
                    <a:gd name="adj1" fmla="val 13237260"/>
                    <a:gd name="adj2" fmla="val 20520068"/>
                  </a:avLst>
                </a:prstGeom>
                <a:ln w="25400" cap="rnd">
                  <a:gradFill>
                    <a:gsLst>
                      <a:gs pos="0">
                        <a:schemeClr val="accent1">
                          <a:alpha val="84000"/>
                        </a:schemeClr>
                      </a:gs>
                      <a:gs pos="95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OPPOSans R" panose="00020600040101010101" pitchFamily="18" charset="-122"/>
                  </a:endParaRPr>
                </a:p>
              </p:txBody>
            </p:sp>
            <p:sp>
              <p:nvSpPr>
                <p:cNvPr id="151" name="弧形 100"/>
                <p:cNvSpPr/>
                <p:nvPr/>
              </p:nvSpPr>
              <p:spPr>
                <a:xfrm flipH="1" flipV="1">
                  <a:off x="5548130" y="1643317"/>
                  <a:ext cx="4256148" cy="4256138"/>
                </a:xfrm>
                <a:prstGeom prst="arc">
                  <a:avLst>
                    <a:gd name="adj1" fmla="val 11394249"/>
                    <a:gd name="adj2" fmla="val 19294520"/>
                  </a:avLst>
                </a:prstGeom>
                <a:ln w="25400" cap="rnd">
                  <a:gradFill>
                    <a:gsLst>
                      <a:gs pos="0">
                        <a:schemeClr val="accent1">
                          <a:alpha val="84000"/>
                        </a:schemeClr>
                      </a:gs>
                      <a:gs pos="95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OPPOSans R" panose="00020600040101010101" pitchFamily="18" charset="-122"/>
                  </a:endParaRPr>
                </a:p>
              </p:txBody>
            </p:sp>
            <p:sp>
              <p:nvSpPr>
                <p:cNvPr id="152" name="弧形 101"/>
                <p:cNvSpPr/>
                <p:nvPr/>
              </p:nvSpPr>
              <p:spPr>
                <a:xfrm flipH="1" flipV="1">
                  <a:off x="5548130" y="1643317"/>
                  <a:ext cx="4256148" cy="4256138"/>
                </a:xfrm>
                <a:prstGeom prst="arc">
                  <a:avLst>
                    <a:gd name="adj1" fmla="val 10000950"/>
                    <a:gd name="adj2" fmla="val 11797602"/>
                  </a:avLst>
                </a:prstGeom>
                <a:ln w="25400" cap="rnd">
                  <a:gradFill>
                    <a:gsLst>
                      <a:gs pos="0">
                        <a:schemeClr val="accent1">
                          <a:alpha val="84000"/>
                        </a:schemeClr>
                      </a:gs>
                      <a:gs pos="95000">
                        <a:schemeClr val="accent1">
                          <a:alpha val="0"/>
                        </a:schemeClr>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OPPOSans R" panose="00020600040101010101" pitchFamily="18" charset="-122"/>
                  </a:endParaRPr>
                </a:p>
              </p:txBody>
            </p:sp>
            <p:sp>
              <p:nvSpPr>
                <p:cNvPr id="154" name="弧形 100"/>
                <p:cNvSpPr/>
                <p:nvPr/>
              </p:nvSpPr>
              <p:spPr>
                <a:xfrm rot="15551337" flipH="1" flipV="1">
                  <a:off x="5548129" y="1643315"/>
                  <a:ext cx="4256148" cy="4256138"/>
                </a:xfrm>
                <a:prstGeom prst="arc">
                  <a:avLst>
                    <a:gd name="adj1" fmla="val 14502442"/>
                    <a:gd name="adj2" fmla="val 15930506"/>
                  </a:avLst>
                </a:prstGeom>
                <a:ln w="25400" cap="rnd">
                  <a:gradFill>
                    <a:gsLst>
                      <a:gs pos="0">
                        <a:schemeClr val="accent1">
                          <a:alpha val="84000"/>
                        </a:schemeClr>
                      </a:gs>
                      <a:gs pos="95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OPPOSans R" panose="00020600040101010101" pitchFamily="18" charset="-122"/>
                  </a:endParaRPr>
                </a:p>
              </p:txBody>
            </p:sp>
          </p:grpSp>
          <p:sp>
            <p:nvSpPr>
              <p:cNvPr id="115" name="旁门左道出品"/>
              <p:cNvSpPr/>
              <p:nvPr/>
            </p:nvSpPr>
            <p:spPr>
              <a:xfrm>
                <a:off x="5624815" y="2078384"/>
                <a:ext cx="3386005" cy="3386005"/>
              </a:xfrm>
              <a:prstGeom prst="ellipse">
                <a:avLst/>
              </a:prstGeom>
              <a:noFill/>
              <a:ln w="25400" cap="rnd">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grpSp>
            <p:nvGrpSpPr>
              <p:cNvPr id="117" name="组合 116"/>
              <p:cNvGrpSpPr/>
              <p:nvPr/>
            </p:nvGrpSpPr>
            <p:grpSpPr>
              <a:xfrm>
                <a:off x="5820494" y="2282169"/>
                <a:ext cx="2994649" cy="2978432"/>
                <a:chOff x="5071900" y="-3093672"/>
                <a:chExt cx="3949016" cy="3927634"/>
              </a:xfrm>
            </p:grpSpPr>
            <p:sp>
              <p:nvSpPr>
                <p:cNvPr id="118" name="椭圆 117"/>
                <p:cNvSpPr/>
                <p:nvPr/>
              </p:nvSpPr>
              <p:spPr>
                <a:xfrm rot="-5400000">
                  <a:off x="5071900" y="-115271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19" name="旁门左道出品"/>
                <p:cNvSpPr/>
                <p:nvPr/>
              </p:nvSpPr>
              <p:spPr>
                <a:xfrm rot="-4680000">
                  <a:off x="5114548" y="-155848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0" name="椭圆 119"/>
                <p:cNvSpPr/>
                <p:nvPr/>
              </p:nvSpPr>
              <p:spPr>
                <a:xfrm rot="-3960000">
                  <a:off x="5240629" y="-194652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1" name="椭圆 120"/>
                <p:cNvSpPr/>
                <p:nvPr/>
              </p:nvSpPr>
              <p:spPr>
                <a:xfrm rot="-3240000">
                  <a:off x="5444631" y="-229986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2" name="旁门左道出品"/>
                <p:cNvSpPr/>
                <p:nvPr/>
              </p:nvSpPr>
              <p:spPr>
                <a:xfrm rot="-2520000">
                  <a:off x="5717641" y="-260307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3" name="椭圆 122"/>
                <p:cNvSpPr/>
                <p:nvPr/>
              </p:nvSpPr>
              <p:spPr>
                <a:xfrm rot="-1800000">
                  <a:off x="6047724" y="-284289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4" name="椭圆 123"/>
                <p:cNvSpPr/>
                <p:nvPr/>
              </p:nvSpPr>
              <p:spPr>
                <a:xfrm rot="-1080000">
                  <a:off x="6420455" y="-3008843"/>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5" name="椭圆 124"/>
                <p:cNvSpPr/>
                <p:nvPr/>
              </p:nvSpPr>
              <p:spPr>
                <a:xfrm rot="-360000">
                  <a:off x="6819545" y="-309367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6" name="椭圆 125"/>
                <p:cNvSpPr/>
                <p:nvPr/>
              </p:nvSpPr>
              <p:spPr>
                <a:xfrm rot="360000">
                  <a:off x="7227551" y="-309367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7" name="旁门左道出品"/>
                <p:cNvSpPr/>
                <p:nvPr/>
              </p:nvSpPr>
              <p:spPr>
                <a:xfrm rot="1080000">
                  <a:off x="7626641" y="-3008843"/>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8" name="椭圆 127"/>
                <p:cNvSpPr/>
                <p:nvPr/>
              </p:nvSpPr>
              <p:spPr>
                <a:xfrm rot="1800000">
                  <a:off x="7999372" y="-284289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9" name="椭圆 128"/>
                <p:cNvSpPr/>
                <p:nvPr/>
              </p:nvSpPr>
              <p:spPr>
                <a:xfrm rot="2520000">
                  <a:off x="8329456" y="-260307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0" name="椭圆 129"/>
                <p:cNvSpPr/>
                <p:nvPr/>
              </p:nvSpPr>
              <p:spPr>
                <a:xfrm rot="3240000">
                  <a:off x="8602465" y="-229986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1" name="椭圆 130"/>
                <p:cNvSpPr/>
                <p:nvPr/>
              </p:nvSpPr>
              <p:spPr>
                <a:xfrm rot="3960000">
                  <a:off x="8806468" y="-194652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2" name="椭圆 131"/>
                <p:cNvSpPr/>
                <p:nvPr/>
              </p:nvSpPr>
              <p:spPr>
                <a:xfrm rot="4680000">
                  <a:off x="8932549" y="-155848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3" name="椭圆 132"/>
                <p:cNvSpPr/>
                <p:nvPr/>
              </p:nvSpPr>
              <p:spPr>
                <a:xfrm rot="5400000">
                  <a:off x="8975196" y="-115271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4" name="旁门左道出品"/>
                <p:cNvSpPr/>
                <p:nvPr/>
              </p:nvSpPr>
              <p:spPr>
                <a:xfrm rot="6120000">
                  <a:off x="8932549" y="-746944"/>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5" name="椭圆 134"/>
                <p:cNvSpPr/>
                <p:nvPr/>
              </p:nvSpPr>
              <p:spPr>
                <a:xfrm rot="6840000">
                  <a:off x="8806468" y="-358908"/>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6" name="椭圆 135"/>
                <p:cNvSpPr/>
                <p:nvPr/>
              </p:nvSpPr>
              <p:spPr>
                <a:xfrm rot="7560000">
                  <a:off x="8602465" y="-556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7" name="椭圆 136"/>
                <p:cNvSpPr/>
                <p:nvPr/>
              </p:nvSpPr>
              <p:spPr>
                <a:xfrm rot="8280000">
                  <a:off x="8329456" y="29764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8" name="旁门左道出品"/>
                <p:cNvSpPr/>
                <p:nvPr/>
              </p:nvSpPr>
              <p:spPr>
                <a:xfrm rot="9000000">
                  <a:off x="7999372" y="53746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9" name="椭圆 138"/>
                <p:cNvSpPr/>
                <p:nvPr/>
              </p:nvSpPr>
              <p:spPr>
                <a:xfrm rot="9720000">
                  <a:off x="7626641" y="703413"/>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0" name="椭圆 139"/>
                <p:cNvSpPr/>
                <p:nvPr/>
              </p:nvSpPr>
              <p:spPr>
                <a:xfrm rot="10440000">
                  <a:off x="7227551" y="78824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1" name="椭圆 140"/>
                <p:cNvSpPr/>
                <p:nvPr/>
              </p:nvSpPr>
              <p:spPr>
                <a:xfrm rot="11160000">
                  <a:off x="6819545" y="78824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2" name="旁门左道出品"/>
                <p:cNvSpPr/>
                <p:nvPr/>
              </p:nvSpPr>
              <p:spPr>
                <a:xfrm rot="11880000">
                  <a:off x="6420455" y="703413"/>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3" name="椭圆 142"/>
                <p:cNvSpPr/>
                <p:nvPr/>
              </p:nvSpPr>
              <p:spPr>
                <a:xfrm rot="12600000">
                  <a:off x="6047724" y="53746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4" name="椭圆 143"/>
                <p:cNvSpPr/>
                <p:nvPr/>
              </p:nvSpPr>
              <p:spPr>
                <a:xfrm rot="13320000">
                  <a:off x="5717641" y="29764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5" name="椭圆 144"/>
                <p:cNvSpPr/>
                <p:nvPr/>
              </p:nvSpPr>
              <p:spPr>
                <a:xfrm rot="14040000">
                  <a:off x="5444631" y="-556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6" name="旁门左道出品"/>
                <p:cNvSpPr/>
                <p:nvPr/>
              </p:nvSpPr>
              <p:spPr>
                <a:xfrm rot="14760000">
                  <a:off x="5240629" y="-358908"/>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7" name="椭圆 146"/>
                <p:cNvSpPr/>
                <p:nvPr/>
              </p:nvSpPr>
              <p:spPr>
                <a:xfrm rot="15480000">
                  <a:off x="5114548" y="-746944"/>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grpSp>
        </p:grpSp>
        <p:grpSp>
          <p:nvGrpSpPr>
            <p:cNvPr id="5" name="组合 4"/>
            <p:cNvGrpSpPr/>
            <p:nvPr/>
          </p:nvGrpSpPr>
          <p:grpSpPr>
            <a:xfrm>
              <a:off x="4829726" y="1799768"/>
              <a:ext cx="3831159" cy="4288213"/>
              <a:chOff x="4727681" y="1672447"/>
              <a:chExt cx="3831159" cy="4288213"/>
            </a:xfrm>
          </p:grpSpPr>
          <p:sp>
            <p:nvSpPr>
              <p:cNvPr id="92" name="Oval 68"/>
              <p:cNvSpPr/>
              <p:nvPr/>
            </p:nvSpPr>
            <p:spPr bwMode="auto">
              <a:xfrm rot="10800000">
                <a:off x="4727681" y="4921655"/>
                <a:ext cx="1039007" cy="1039005"/>
              </a:xfrm>
              <a:prstGeom prst="ellipse">
                <a:avLst/>
              </a:prstGeom>
              <a:gradFill flip="none" rotWithShape="1">
                <a:gsLst>
                  <a:gs pos="0">
                    <a:srgbClr val="0007DE"/>
                  </a:gs>
                  <a:gs pos="100000">
                    <a:schemeClr val="accent5">
                      <a:lumMod val="60000"/>
                      <a:lumOff val="40000"/>
                      <a:alpha val="29000"/>
                    </a:schemeClr>
                  </a:gs>
                </a:gsLst>
                <a:lin ang="16200000" scaled="1"/>
                <a:tileRect/>
              </a:gradFill>
              <a:ln w="22225" cap="rnd" cmpd="sng" algn="ctr">
                <a:no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微软雅黑" panose="020B0503020204020204" charset="-122"/>
                  <a:ea typeface="微软雅黑" panose="020B0503020204020204" charset="-122"/>
                  <a:cs typeface="ヒラギノ角ゴ ProN W3" panose="020B0300000000000000" charset="-122"/>
                  <a:sym typeface="Gill Sans" panose="020B0502020104020203" charset="0"/>
                </a:endParaRPr>
              </a:p>
            </p:txBody>
          </p:sp>
          <p:sp>
            <p:nvSpPr>
              <p:cNvPr id="94" name="Oval 69"/>
              <p:cNvSpPr/>
              <p:nvPr/>
            </p:nvSpPr>
            <p:spPr bwMode="auto">
              <a:xfrm rot="10800000">
                <a:off x="7132501" y="4706798"/>
                <a:ext cx="1039007" cy="1039005"/>
              </a:xfrm>
              <a:prstGeom prst="ellipse">
                <a:avLst/>
              </a:prstGeom>
              <a:gradFill flip="none" rotWithShape="1">
                <a:gsLst>
                  <a:gs pos="0">
                    <a:srgbClr val="0007DE"/>
                  </a:gs>
                  <a:gs pos="100000">
                    <a:schemeClr val="accent5">
                      <a:lumMod val="60000"/>
                      <a:lumOff val="40000"/>
                      <a:alpha val="29000"/>
                    </a:schemeClr>
                  </a:gs>
                </a:gsLst>
                <a:lin ang="16200000" scaled="1"/>
                <a:tileRect/>
              </a:gradFill>
              <a:ln w="22225" cap="rnd" cmpd="sng" algn="ctr">
                <a:no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微软雅黑" panose="020B0503020204020204" charset="-122"/>
                  <a:ea typeface="微软雅黑" panose="020B0503020204020204" charset="-122"/>
                  <a:cs typeface="ヒラギノ角ゴ ProN W3" panose="020B0300000000000000" charset="-122"/>
                  <a:sym typeface="Gill Sans" panose="020B0502020104020203" charset="0"/>
                </a:endParaRPr>
              </a:p>
            </p:txBody>
          </p:sp>
          <p:sp>
            <p:nvSpPr>
              <p:cNvPr id="95" name="Oval 206"/>
              <p:cNvSpPr/>
              <p:nvPr/>
            </p:nvSpPr>
            <p:spPr bwMode="auto">
              <a:xfrm rot="10800000">
                <a:off x="7036297" y="1883846"/>
                <a:ext cx="1039007" cy="1039005"/>
              </a:xfrm>
              <a:prstGeom prst="ellipse">
                <a:avLst/>
              </a:prstGeom>
              <a:gradFill flip="none" rotWithShape="1">
                <a:gsLst>
                  <a:gs pos="0">
                    <a:srgbClr val="0007DE"/>
                  </a:gs>
                  <a:gs pos="100000">
                    <a:schemeClr val="accent5">
                      <a:lumMod val="60000"/>
                      <a:lumOff val="40000"/>
                      <a:alpha val="29000"/>
                    </a:schemeClr>
                  </a:gs>
                </a:gsLst>
                <a:lin ang="16200000" scaled="1"/>
                <a:tileRect/>
              </a:gradFill>
              <a:ln w="22225" cap="rnd" cmpd="sng" algn="ctr">
                <a:no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微软雅黑" panose="020B0503020204020204" charset="-122"/>
                  <a:ea typeface="微软雅黑" panose="020B0503020204020204" charset="-122"/>
                  <a:cs typeface="ヒラギノ角ゴ ProN W3" panose="020B0300000000000000" charset="-122"/>
                  <a:sym typeface="Gill Sans" panose="020B0502020104020203" charset="0"/>
                </a:endParaRPr>
              </a:p>
            </p:txBody>
          </p:sp>
          <p:sp>
            <p:nvSpPr>
              <p:cNvPr id="96" name="Oval 71"/>
              <p:cNvSpPr/>
              <p:nvPr/>
            </p:nvSpPr>
            <p:spPr bwMode="auto">
              <a:xfrm rot="10800000">
                <a:off x="7519833" y="3276328"/>
                <a:ext cx="1039007" cy="1039005"/>
              </a:xfrm>
              <a:prstGeom prst="ellipse">
                <a:avLst/>
              </a:prstGeom>
              <a:gradFill flip="none" rotWithShape="1">
                <a:gsLst>
                  <a:gs pos="0">
                    <a:srgbClr val="0007DE"/>
                  </a:gs>
                  <a:gs pos="100000">
                    <a:schemeClr val="accent5">
                      <a:lumMod val="60000"/>
                      <a:lumOff val="40000"/>
                      <a:alpha val="29000"/>
                    </a:schemeClr>
                  </a:gs>
                </a:gsLst>
                <a:lin ang="16200000" scaled="1"/>
                <a:tileRect/>
              </a:gradFill>
              <a:ln w="22225" cap="rnd" cmpd="sng" algn="ctr">
                <a:no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微软雅黑" panose="020B0503020204020204" charset="-122"/>
                  <a:ea typeface="微软雅黑" panose="020B0503020204020204" charset="-122"/>
                  <a:cs typeface="ヒラギノ角ゴ ProN W3" panose="020B0300000000000000" charset="-122"/>
                  <a:sym typeface="Gill Sans" panose="020B0502020104020203" charset="0"/>
                </a:endParaRPr>
              </a:p>
            </p:txBody>
          </p:sp>
          <p:sp>
            <p:nvSpPr>
              <p:cNvPr id="97" name="Oval 208"/>
              <p:cNvSpPr/>
              <p:nvPr/>
            </p:nvSpPr>
            <p:spPr bwMode="auto">
              <a:xfrm rot="10800000">
                <a:off x="4742206" y="1672447"/>
                <a:ext cx="1039007" cy="1039005"/>
              </a:xfrm>
              <a:prstGeom prst="ellipse">
                <a:avLst/>
              </a:prstGeom>
              <a:gradFill flip="none" rotWithShape="1">
                <a:gsLst>
                  <a:gs pos="0">
                    <a:srgbClr val="0007DE"/>
                  </a:gs>
                  <a:gs pos="100000">
                    <a:schemeClr val="accent5">
                      <a:lumMod val="60000"/>
                      <a:lumOff val="40000"/>
                      <a:alpha val="29000"/>
                    </a:schemeClr>
                  </a:gs>
                </a:gsLst>
                <a:lin ang="16200000" scaled="1"/>
                <a:tileRect/>
              </a:gradFill>
              <a:ln w="22225" cap="rnd" cmpd="sng" algn="ctr">
                <a:no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微软雅黑" panose="020B0503020204020204" charset="-122"/>
                  <a:ea typeface="微软雅黑" panose="020B0503020204020204" charset="-122"/>
                  <a:cs typeface="ヒラギノ角ゴ ProN W3" panose="020B0300000000000000" charset="-122"/>
                  <a:sym typeface="Gill Sans" panose="020B0502020104020203" charset="0"/>
                </a:endParaRPr>
              </a:p>
            </p:txBody>
          </p:sp>
          <p:pic>
            <p:nvPicPr>
              <p:cNvPr id="101" name="图片 100" descr="4a4f3e6250df068771d8c00064d0eed6"/>
              <p:cNvPicPr>
                <a:picLocks noChangeAspect="1"/>
              </p:cNvPicPr>
              <p:nvPr/>
            </p:nvPicPr>
            <p:blipFill>
              <a:blip r:embed="rId1"/>
              <a:stretch>
                <a:fillRect/>
              </a:stretch>
            </p:blipFill>
            <p:spPr>
              <a:xfrm>
                <a:off x="4996461" y="1904475"/>
                <a:ext cx="542529" cy="574949"/>
              </a:xfrm>
              <a:prstGeom prst="rect">
                <a:avLst/>
              </a:prstGeom>
            </p:spPr>
          </p:pic>
          <p:pic>
            <p:nvPicPr>
              <p:cNvPr id="102" name="图片 101" descr="/private/var/folders/qp/vr0wtc990vn6yh12klvbmdym0000gp/T/com.kingsoft.wpsoffice.mac/kaimatting/20231023203944/output_aiMatting_20231023204142.pngoutput_aiMatting_20231023204142"/>
              <p:cNvPicPr>
                <a:picLocks noChangeAspect="1"/>
              </p:cNvPicPr>
              <p:nvPr>
                <p:custDataLst>
                  <p:tags r:id="rId2"/>
                </p:custDataLst>
              </p:nvPr>
            </p:nvPicPr>
            <p:blipFill>
              <a:blip r:embed="rId3"/>
              <a:srcRect l="9311" t="15398" r="9514" b="29981"/>
              <a:stretch>
                <a:fillRect/>
              </a:stretch>
            </p:blipFill>
            <p:spPr>
              <a:xfrm>
                <a:off x="7208457" y="2211825"/>
                <a:ext cx="692150" cy="432121"/>
              </a:xfrm>
              <a:prstGeom prst="rect">
                <a:avLst/>
              </a:prstGeom>
            </p:spPr>
          </p:pic>
          <p:pic>
            <p:nvPicPr>
              <p:cNvPr id="103" name="图片 102"/>
              <p:cNvPicPr>
                <a:picLocks noChangeAspect="1"/>
              </p:cNvPicPr>
              <p:nvPr/>
            </p:nvPicPr>
            <p:blipFill>
              <a:blip r:embed="rId4"/>
              <a:stretch>
                <a:fillRect/>
              </a:stretch>
            </p:blipFill>
            <p:spPr>
              <a:xfrm>
                <a:off x="7756362" y="3520924"/>
                <a:ext cx="645592" cy="549810"/>
              </a:xfrm>
              <a:prstGeom prst="rect">
                <a:avLst/>
              </a:prstGeom>
            </p:spPr>
          </p:pic>
          <p:pic>
            <p:nvPicPr>
              <p:cNvPr id="104" name="图片 103" descr="/private/var/folders/qp/vr0wtc990vn6yh12klvbmdym0000gp/T/com.kingsoft.wpsoffice.mac/kaimatting/20231023204206/output_aiMatting_20231023204249.pngoutput_aiMatting_20231023204249"/>
              <p:cNvPicPr>
                <a:picLocks noChangeAspect="1"/>
              </p:cNvPicPr>
              <p:nvPr/>
            </p:nvPicPr>
            <p:blipFill>
              <a:blip r:embed="rId5"/>
              <a:stretch>
                <a:fillRect/>
              </a:stretch>
            </p:blipFill>
            <p:spPr>
              <a:xfrm>
                <a:off x="4868072" y="5207496"/>
                <a:ext cx="752658" cy="497205"/>
              </a:xfrm>
              <a:prstGeom prst="rect">
                <a:avLst/>
              </a:prstGeom>
            </p:spPr>
          </p:pic>
          <p:pic>
            <p:nvPicPr>
              <p:cNvPr id="111" name="图片 110"/>
              <p:cNvPicPr>
                <a:picLocks noChangeAspect="1"/>
              </p:cNvPicPr>
              <p:nvPr/>
            </p:nvPicPr>
            <p:blipFill>
              <a:blip r:embed="rId6"/>
              <a:stretch>
                <a:fillRect/>
              </a:stretch>
            </p:blipFill>
            <p:spPr>
              <a:xfrm>
                <a:off x="7312953" y="4947710"/>
                <a:ext cx="682606" cy="554048"/>
              </a:xfrm>
              <a:prstGeom prst="rect">
                <a:avLst/>
              </a:prstGeom>
            </p:spPr>
          </p:pic>
        </p:grpSp>
        <p:sp>
          <p:nvSpPr>
            <p:cNvPr id="86" name="Rectangle 7"/>
            <p:cNvSpPr/>
            <p:nvPr/>
          </p:nvSpPr>
          <p:spPr bwMode="auto">
            <a:xfrm>
              <a:off x="4387671" y="1653739"/>
              <a:ext cx="3194116" cy="75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zh-CN" altLang="en-US" sz="1100" b="1" dirty="0">
                  <a:solidFill>
                    <a:schemeClr val="accent1">
                      <a:lumMod val="40000"/>
                      <a:lumOff val="60000"/>
                    </a:schemeClr>
                  </a:solidFill>
                  <a:latin typeface="微软雅黑" panose="020B0503020204020204" charset="-122"/>
                  <a:ea typeface="微软雅黑" panose="020B0503020204020204" charset="-122"/>
                  <a:sym typeface="+mn-ea"/>
                </a:rPr>
                <a:t>                             </a:t>
              </a:r>
              <a:r>
                <a:rPr lang="en-US" altLang="zh-CN" sz="1100" b="1" dirty="0">
                  <a:solidFill>
                    <a:schemeClr val="accent1">
                      <a:lumMod val="40000"/>
                      <a:lumOff val="60000"/>
                    </a:schemeClr>
                  </a:solidFill>
                  <a:latin typeface="微软雅黑" panose="020B0503020204020204" charset="-122"/>
                  <a:ea typeface="微软雅黑" panose="020B0503020204020204" charset="-122"/>
                  <a:sym typeface="+mn-ea"/>
                </a:rPr>
                <a:t>    </a:t>
              </a:r>
              <a:r>
                <a:rPr lang="en-US" altLang="zh-CN" sz="1100" b="1" dirty="0">
                  <a:solidFill>
                    <a:srgbClr val="78F5FF"/>
                  </a:solidFill>
                  <a:latin typeface="微软雅黑" panose="020B0503020204020204" charset="-122"/>
                  <a:ea typeface="微软雅黑" panose="020B0503020204020204" charset="-122"/>
                  <a:sym typeface="+mn-ea"/>
                </a:rPr>
                <a:t>GPU</a:t>
              </a:r>
              <a:r>
                <a:rPr lang="zh-CN" altLang="en-US" sz="1100" b="1" dirty="0">
                  <a:solidFill>
                    <a:srgbClr val="78F5FF"/>
                  </a:solidFill>
                  <a:latin typeface="微软雅黑" panose="020B0503020204020204" charset="-122"/>
                  <a:ea typeface="微软雅黑" panose="020B0503020204020204" charset="-122"/>
                  <a:sym typeface="+mn-ea"/>
                </a:rPr>
                <a:t>架构边缘计算单元</a:t>
              </a:r>
              <a:endParaRPr lang="en-US" altLang="zh-CN" sz="1100" dirty="0">
                <a:solidFill>
                  <a:srgbClr val="78F5FF"/>
                </a:solidFill>
                <a:latin typeface="微软雅黑" panose="020B0503020204020204" charset="-122"/>
                <a:ea typeface="微软雅黑" panose="020B0503020204020204" charset="-122"/>
                <a:sym typeface="+mn-ea"/>
              </a:endParaRPr>
            </a:p>
            <a:p>
              <a:pPr marL="1543050" lvl="3" indent="-171450">
                <a:buFont typeface="Arial" panose="020B0604020202090204" pitchFamily="34" charset="0"/>
                <a:buChar char="•"/>
              </a:pPr>
              <a:r>
                <a:rPr lang="en-US" altLang="zh-CN" sz="1100" dirty="0">
                  <a:solidFill>
                    <a:schemeClr val="bg1"/>
                  </a:solidFill>
                  <a:latin typeface="微软雅黑" panose="020B0503020204020204" charset="-122"/>
                  <a:ea typeface="微软雅黑" panose="020B0503020204020204" charset="-122"/>
                  <a:sym typeface="+mn-ea"/>
                </a:rPr>
                <a:t>X86+GPU</a:t>
              </a:r>
              <a:r>
                <a:rPr lang="zh-CN" altLang="en-US" sz="1100" dirty="0">
                  <a:solidFill>
                    <a:schemeClr val="bg1"/>
                  </a:solidFill>
                  <a:latin typeface="微软雅黑" panose="020B0503020204020204" charset="-122"/>
                  <a:ea typeface="微软雅黑" panose="020B0503020204020204" charset="-122"/>
                  <a:sym typeface="+mn-ea"/>
                </a:rPr>
                <a:t>架构</a:t>
              </a:r>
              <a:endParaRPr lang="en-US" altLang="zh-CN" sz="1100" dirty="0">
                <a:solidFill>
                  <a:schemeClr val="bg1"/>
                </a:solidFill>
                <a:latin typeface="微软雅黑" panose="020B0503020204020204" charset="-122"/>
                <a:ea typeface="微软雅黑" panose="020B0503020204020204" charset="-122"/>
                <a:sym typeface="+mn-ea"/>
              </a:endParaRPr>
            </a:p>
            <a:p>
              <a:pPr marL="1543050" lvl="3" indent="-171450">
                <a:buFont typeface="Arial" panose="020B0604020202090204" pitchFamily="34" charset="0"/>
                <a:buChar char="•"/>
              </a:pPr>
              <a:r>
                <a:rPr lang="en-US" altLang="zh-CN" sz="1100" dirty="0">
                  <a:solidFill>
                    <a:schemeClr val="bg1"/>
                  </a:solidFill>
                  <a:latin typeface="微软雅黑" panose="020B0503020204020204" charset="-122"/>
                  <a:ea typeface="微软雅黑" panose="020B0503020204020204" charset="-122"/>
                  <a:sym typeface="+mn-ea"/>
                </a:rPr>
                <a:t>AI</a:t>
              </a:r>
              <a:r>
                <a:rPr lang="zh-CN" altLang="en-US" sz="1100" dirty="0">
                  <a:solidFill>
                    <a:schemeClr val="bg1"/>
                  </a:solidFill>
                  <a:latin typeface="微软雅黑" panose="020B0503020204020204" charset="-122"/>
                  <a:ea typeface="微软雅黑" panose="020B0503020204020204" charset="-122"/>
                  <a:sym typeface="+mn-ea"/>
                </a:rPr>
                <a:t>算力：</a:t>
              </a:r>
              <a:r>
                <a:rPr lang="en-US" altLang="zh-CN" sz="1100" dirty="0">
                  <a:solidFill>
                    <a:schemeClr val="bg1"/>
                  </a:solidFill>
                  <a:latin typeface="微软雅黑" panose="020B0503020204020204" charset="-122"/>
                  <a:ea typeface="微软雅黑" panose="020B0503020204020204" charset="-122"/>
                  <a:sym typeface="+mn-ea"/>
                </a:rPr>
                <a:t>260</a:t>
              </a:r>
              <a:r>
                <a:rPr lang="zh-CN" altLang="en-US" sz="1100" dirty="0">
                  <a:solidFill>
                    <a:schemeClr val="bg1"/>
                  </a:solidFill>
                  <a:latin typeface="微软雅黑" panose="020B0503020204020204" charset="-122"/>
                  <a:ea typeface="微软雅黑" panose="020B0503020204020204" charset="-122"/>
                  <a:sym typeface="+mn-ea"/>
                </a:rPr>
                <a:t> </a:t>
              </a:r>
              <a:r>
                <a:rPr lang="en-US" altLang="zh-CN" sz="1100" dirty="0">
                  <a:solidFill>
                    <a:schemeClr val="bg1"/>
                  </a:solidFill>
                  <a:latin typeface="微软雅黑" panose="020B0503020204020204" charset="-122"/>
                  <a:ea typeface="微软雅黑" panose="020B0503020204020204" charset="-122"/>
                  <a:sym typeface="+mn-ea"/>
                </a:rPr>
                <a:t>TOPS</a:t>
              </a:r>
              <a:endParaRPr lang="en-US" altLang="zh-CN" sz="1100" dirty="0">
                <a:solidFill>
                  <a:schemeClr val="bg1"/>
                </a:solidFill>
                <a:latin typeface="微软雅黑" panose="020B0503020204020204" charset="-122"/>
                <a:ea typeface="微软雅黑" panose="020B0503020204020204" charset="-122"/>
                <a:sym typeface="+mn-ea"/>
              </a:endParaRPr>
            </a:p>
            <a:p>
              <a:endParaRPr lang="en-US" altLang="zh-CN" sz="1100" dirty="0">
                <a:solidFill>
                  <a:schemeClr val="bg1"/>
                </a:solidFill>
                <a:latin typeface="微软雅黑" panose="020B0503020204020204" charset="-122"/>
                <a:ea typeface="微软雅黑" panose="020B0503020204020204" charset="-122"/>
                <a:sym typeface="+mn-ea"/>
              </a:endParaRPr>
            </a:p>
          </p:txBody>
        </p:sp>
        <p:sp>
          <p:nvSpPr>
            <p:cNvPr id="88" name="Rectangle 7"/>
            <p:cNvSpPr/>
            <p:nvPr/>
          </p:nvSpPr>
          <p:spPr bwMode="auto">
            <a:xfrm>
              <a:off x="5880347" y="5664051"/>
              <a:ext cx="3227012" cy="75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zh-CN" altLang="en-US" sz="1100" b="1" dirty="0">
                  <a:solidFill>
                    <a:srgbClr val="78F5FF"/>
                  </a:solidFill>
                  <a:latin typeface="微软雅黑" panose="020B0503020204020204" charset="-122"/>
                  <a:ea typeface="微软雅黑" panose="020B0503020204020204" charset="-122"/>
                  <a:sym typeface="+mn-ea"/>
                </a:rPr>
                <a:t>车端通信设备</a:t>
              </a:r>
              <a:r>
                <a:rPr lang="en-US" altLang="zh-CN" sz="1100" b="1" dirty="0">
                  <a:solidFill>
                    <a:srgbClr val="78F5FF"/>
                  </a:solidFill>
                  <a:latin typeface="微软雅黑" panose="020B0503020204020204" charset="-122"/>
                  <a:ea typeface="微软雅黑" panose="020B0503020204020204" charset="-122"/>
                  <a:sym typeface="+mn-ea"/>
                </a:rPr>
                <a:t>OBU</a:t>
              </a:r>
              <a:endParaRPr lang="en-US" altLang="zh-CN" sz="1100" b="1" dirty="0">
                <a:solidFill>
                  <a:srgbClr val="78F5FF"/>
                </a:solidFill>
                <a:latin typeface="微软雅黑" panose="020B0503020204020204" charset="-122"/>
                <a:ea typeface="微软雅黑" panose="020B0503020204020204" charset="-122"/>
                <a:sym typeface="+mn-ea"/>
              </a:endParaRPr>
            </a:p>
            <a:p>
              <a:pPr marL="171450" indent="-171450">
                <a:buFont typeface="Arial" panose="020B0604020202090204" pitchFamily="34" charset="0"/>
                <a:buChar char="•"/>
              </a:pPr>
              <a:r>
                <a:rPr lang="zh-CN" altLang="en-US" sz="1100" dirty="0">
                  <a:solidFill>
                    <a:schemeClr val="bg1"/>
                  </a:solidFill>
                  <a:latin typeface="微软雅黑" panose="020B0503020204020204" charset="-122"/>
                  <a:ea typeface="微软雅黑" panose="020B0503020204020204" charset="-122"/>
                  <a:sym typeface="+mn-ea"/>
                </a:rPr>
                <a:t>百度</a:t>
              </a:r>
              <a:r>
                <a:rPr lang="en-US" altLang="zh-CN" sz="1100" dirty="0">
                  <a:solidFill>
                    <a:schemeClr val="bg1"/>
                  </a:solidFill>
                  <a:latin typeface="微软雅黑" panose="020B0503020204020204" charset="-122"/>
                  <a:ea typeface="微软雅黑" panose="020B0503020204020204" charset="-122"/>
                  <a:sym typeface="+mn-ea"/>
                </a:rPr>
                <a:t>Apollo+</a:t>
              </a:r>
              <a:r>
                <a:rPr lang="zh-CN" altLang="en-US" sz="1100" dirty="0">
                  <a:solidFill>
                    <a:schemeClr val="bg1"/>
                  </a:solidFill>
                  <a:latin typeface="微软雅黑" panose="020B0503020204020204" charset="-122"/>
                  <a:ea typeface="微软雅黑" panose="020B0503020204020204" charset="-122"/>
                  <a:sym typeface="+mn-ea"/>
                </a:rPr>
                <a:t>中信科联合发布</a:t>
              </a:r>
              <a:endParaRPr lang="en-US" altLang="zh-CN" sz="1100" dirty="0">
                <a:solidFill>
                  <a:schemeClr val="bg1"/>
                </a:solidFill>
                <a:latin typeface="微软雅黑" panose="020B0503020204020204" charset="-122"/>
                <a:ea typeface="微软雅黑" panose="020B0503020204020204" charset="-122"/>
                <a:sym typeface="+mn-ea"/>
              </a:endParaRPr>
            </a:p>
            <a:p>
              <a:pPr marL="171450" indent="-171450">
                <a:buFont typeface="Arial" panose="020B0604020202090204" pitchFamily="34" charset="0"/>
                <a:buChar char="•"/>
              </a:pPr>
              <a:r>
                <a:rPr lang="zh-CN" altLang="en-US" sz="1100" dirty="0">
                  <a:solidFill>
                    <a:schemeClr val="bg1"/>
                  </a:solidFill>
                  <a:latin typeface="微软雅黑" panose="020B0503020204020204" charset="-122"/>
                  <a:ea typeface="微软雅黑" panose="020B0503020204020204" charset="-122"/>
                  <a:sym typeface="+mn-ea"/>
                </a:rPr>
                <a:t>软硬一体车路协同车端解决方案</a:t>
              </a:r>
              <a:endParaRPr lang="zh-CN" altLang="en-US" sz="1100" dirty="0">
                <a:solidFill>
                  <a:schemeClr val="bg1"/>
                </a:solidFill>
                <a:latin typeface="微软雅黑" panose="020B0503020204020204" charset="-122"/>
                <a:ea typeface="微软雅黑" panose="020B0503020204020204" charset="-122"/>
                <a:sym typeface="+mn-ea"/>
              </a:endParaRPr>
            </a:p>
          </p:txBody>
        </p:sp>
      </p:grpSp>
      <p:sp>
        <p:nvSpPr>
          <p:cNvPr id="3" name="文本框 2"/>
          <p:cNvSpPr txBox="1"/>
          <p:nvPr/>
        </p:nvSpPr>
        <p:spPr>
          <a:xfrm>
            <a:off x="5648325" y="3540125"/>
            <a:ext cx="1662430" cy="645160"/>
          </a:xfrm>
          <a:prstGeom prst="rect">
            <a:avLst/>
          </a:prstGeom>
          <a:noFill/>
        </p:spPr>
        <p:txBody>
          <a:bodyPr wrap="none" rtlCol="0">
            <a:spAutoFit/>
          </a:bodyPr>
          <a:lstStyle/>
          <a:p>
            <a:r>
              <a:rPr lang="en-US" altLang="zh-CN" sz="3600" b="1">
                <a:solidFill>
                  <a:schemeClr val="bg1"/>
                </a:solidFill>
                <a:latin typeface="Brush Script MT" panose="03060802040406070304" charset="-122"/>
                <a:cs typeface="Brush Script MT" panose="03060802040406070304" charset="-122"/>
              </a:rPr>
              <a:t>AIR OS</a:t>
            </a:r>
            <a:endParaRPr lang="en-US" altLang="zh-CN" sz="3600" b="1">
              <a:solidFill>
                <a:schemeClr val="bg1"/>
              </a:solidFill>
              <a:latin typeface="Brush Script MT" panose="03060802040406070304" charset="-122"/>
              <a:cs typeface="Brush Script MT" panose="030608020404060703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838200" y="-114935"/>
            <a:ext cx="10515600" cy="1325563"/>
          </a:xfrm>
        </p:spPr>
        <p:txBody>
          <a:bodyPr/>
          <a:p>
            <a:r>
              <a:rPr lang="zh-CN" altLang="en-US"/>
              <a:t>AirOS：面向车路云一体化服务场景</a:t>
            </a:r>
            <a:endParaRPr lang="zh-CN" altLang="en-US"/>
          </a:p>
        </p:txBody>
      </p:sp>
      <p:sp>
        <p:nvSpPr>
          <p:cNvPr id="60" name="矩形"/>
          <p:cNvSpPr/>
          <p:nvPr/>
        </p:nvSpPr>
        <p:spPr>
          <a:xfrm>
            <a:off x="925618" y="997581"/>
            <a:ext cx="10340763" cy="5652382"/>
          </a:xfrm>
          <a:prstGeom prst="rect">
            <a:avLst/>
          </a:prstGeom>
          <a:gradFill flip="none" rotWithShape="1">
            <a:gsLst>
              <a:gs pos="50000">
                <a:srgbClr val="0C0D38">
                  <a:alpha val="50000"/>
                </a:srgbClr>
              </a:gs>
              <a:gs pos="0">
                <a:srgbClr val="17196F">
                  <a:alpha val="44089"/>
                </a:srgbClr>
              </a:gs>
              <a:gs pos="100000">
                <a:srgbClr val="17196F">
                  <a:alpha val="65000"/>
                </a:srgbClr>
              </a:gs>
            </a:gsLst>
            <a:lin ang="16200000" scaled="1"/>
            <a:tileRect/>
          </a:gradFill>
          <a:ln w="12700">
            <a:noFill/>
            <a:miter lim="400000"/>
          </a:ln>
        </p:spPr>
        <p:txBody>
          <a:bodyPr lIns="50889" tIns="50889" rIns="50889" bIns="50889" anchor="ctr"/>
          <a:lstStyle/>
          <a:p>
            <a:pPr marL="0" marR="0" lvl="0" indent="0" algn="ctr" defTabSz="825500" rtl="0" eaLnBrk="1" fontAlgn="auto" latinLnBrk="0" hangingPunct="1">
              <a:lnSpc>
                <a:spcPct val="100000"/>
              </a:lnSpc>
              <a:spcBef>
                <a:spcPts val="0"/>
              </a:spcBef>
              <a:spcAft>
                <a:spcPts val="0"/>
              </a:spcAft>
              <a:buClrTx/>
              <a:buSzTx/>
              <a:buFontTx/>
              <a:buNone/>
              <a:defRPr sz="3200">
                <a:latin typeface="Helvetica Neue Medium" panose="02000503000000020004"/>
                <a:ea typeface="Helvetica Neue Medium" panose="02000503000000020004"/>
                <a:cs typeface="Helvetica Neue Medium" panose="02000503000000020004"/>
                <a:sym typeface="Helvetica Neue Medium" panose="02000503000000020004"/>
              </a:defRPr>
            </a:pPr>
            <a:endParaRPr kumimoji="0" sz="3205"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Helvetica Neue Medium" panose="02000503000000020004"/>
              <a:sym typeface="Helvetica Neue Medium" panose="02000503000000020004"/>
            </a:endParaRPr>
          </a:p>
        </p:txBody>
      </p:sp>
      <p:sp>
        <p:nvSpPr>
          <p:cNvPr id="109" name="圆角矩形 108"/>
          <p:cNvSpPr/>
          <p:nvPr/>
        </p:nvSpPr>
        <p:spPr>
          <a:xfrm>
            <a:off x="6274356" y="1333172"/>
            <a:ext cx="4812743" cy="5089471"/>
          </a:xfrm>
          <a:prstGeom prst="roundRect">
            <a:avLst>
              <a:gd name="adj" fmla="val 1919"/>
            </a:avLst>
          </a:prstGeom>
          <a:solidFill>
            <a:srgbClr val="0E255B">
              <a:alpha val="32000"/>
            </a:srgbClr>
          </a:solidFill>
          <a:ln>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accent5"/>
          </a:lnRef>
          <a:fillRef idx="1">
            <a:schemeClr val="lt1"/>
          </a:fillRef>
          <a:effectRef idx="0">
            <a:schemeClr val="accent5"/>
          </a:effectRef>
          <a:fontRef idx="minor">
            <a:schemeClr val="dk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车路云一体化融合控制应用</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6" name="圆角矩形 75"/>
          <p:cNvSpPr/>
          <p:nvPr/>
        </p:nvSpPr>
        <p:spPr>
          <a:xfrm>
            <a:off x="1221876" y="1328885"/>
            <a:ext cx="4703436" cy="4268210"/>
          </a:xfrm>
          <a:prstGeom prst="roundRect">
            <a:avLst>
              <a:gd name="adj" fmla="val 1919"/>
            </a:avLst>
          </a:prstGeom>
          <a:solidFill>
            <a:srgbClr val="0E255B">
              <a:alpha val="32000"/>
            </a:srgbClr>
          </a:solidFill>
          <a:ln>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accent5"/>
          </a:lnRef>
          <a:fillRef idx="1">
            <a:schemeClr val="lt1"/>
          </a:fillRef>
          <a:effectRef idx="0">
            <a:schemeClr val="accent5"/>
          </a:effectRef>
          <a:fontRef idx="minor">
            <a:schemeClr val="dk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云控基础平台</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07" name="圆角矩形 106"/>
          <p:cNvSpPr/>
          <p:nvPr/>
        </p:nvSpPr>
        <p:spPr>
          <a:xfrm>
            <a:off x="1221875" y="5666422"/>
            <a:ext cx="4703435" cy="756221"/>
          </a:xfrm>
          <a:prstGeom prst="roundRect">
            <a:avLst>
              <a:gd name="adj" fmla="val 3686"/>
            </a:avLst>
          </a:prstGeom>
          <a:solidFill>
            <a:srgbClr val="2B5BC3">
              <a:alpha val="48000"/>
            </a:srgbClr>
          </a:solidFill>
          <a:ln>
            <a:solidFill>
              <a:schemeClr val="accent1"/>
            </a:solidFill>
          </a:ln>
        </p:spPr>
        <p:style>
          <a:lnRef idx="2">
            <a:schemeClr val="accent5"/>
          </a:lnRef>
          <a:fillRef idx="1">
            <a:schemeClr val="lt1"/>
          </a:fillRef>
          <a:effectRef idx="0">
            <a:schemeClr val="accent5"/>
          </a:effectRef>
          <a:fontRef idx="minor">
            <a:schemeClr val="dk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路端参考硬件与设施</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2" name="圆角矩形 51"/>
          <p:cNvSpPr/>
          <p:nvPr/>
        </p:nvSpPr>
        <p:spPr>
          <a:xfrm>
            <a:off x="1349762" y="4336206"/>
            <a:ext cx="4444072" cy="1189808"/>
          </a:xfrm>
          <a:prstGeom prst="roundRect">
            <a:avLst>
              <a:gd name="adj" fmla="val 3686"/>
            </a:avLst>
          </a:prstGeom>
          <a:solidFill>
            <a:srgbClr val="2B5BC3">
              <a:alpha val="48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AirOS</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4" name="圆柱形 29"/>
          <p:cNvSpPr/>
          <p:nvPr/>
        </p:nvSpPr>
        <p:spPr>
          <a:xfrm>
            <a:off x="2587069" y="1637311"/>
            <a:ext cx="1973050" cy="261809"/>
          </a:xfrm>
          <a:prstGeom prst="can">
            <a:avLst/>
          </a:prstGeom>
          <a:gradFill flip="none" rotWithShape="1">
            <a:gsLst>
              <a:gs pos="11000">
                <a:schemeClr val="bg1">
                  <a:alpha val="0"/>
                </a:schemeClr>
              </a:gs>
              <a:gs pos="55000">
                <a:schemeClr val="bg1">
                  <a:alpha val="49906"/>
                </a:schemeClr>
              </a:gs>
              <a:gs pos="97000">
                <a:schemeClr val="bg1">
                  <a:alpha val="0"/>
                </a:schemeClr>
              </a:gs>
            </a:gsLst>
            <a:path path="circle">
              <a:fillToRect r="100000" b="100000"/>
            </a:path>
            <a:tileRect l="-100000" t="-100000"/>
          </a:gra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5"/>
          </a:lnRef>
          <a:fillRef idx="1">
            <a:schemeClr val="lt1"/>
          </a:fillRef>
          <a:effectRef idx="0">
            <a:schemeClr val="accent5"/>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中心云</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63" name="直接箭头连接符 35"/>
          <p:cNvCxnSpPr>
            <a:stCxn id="54" idx="3"/>
          </p:cNvCxnSpPr>
          <p:nvPr/>
        </p:nvCxnSpPr>
        <p:spPr>
          <a:xfrm>
            <a:off x="3573594" y="1899120"/>
            <a:ext cx="0" cy="193751"/>
          </a:xfrm>
          <a:prstGeom prst="straightConnector1">
            <a:avLst/>
          </a:prstGeom>
          <a:ln w="22225">
            <a:solidFill>
              <a:schemeClr val="bg1"/>
            </a:solidFill>
            <a:headEnd type="triangl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67" name="直接箭头连接符 36"/>
          <p:cNvCxnSpPr/>
          <p:nvPr/>
        </p:nvCxnSpPr>
        <p:spPr>
          <a:xfrm flipH="1">
            <a:off x="2610752" y="2354680"/>
            <a:ext cx="962842" cy="193751"/>
          </a:xfrm>
          <a:prstGeom prst="straightConnector1">
            <a:avLst/>
          </a:prstGeom>
          <a:ln w="22225">
            <a:solidFill>
              <a:schemeClr val="bg1"/>
            </a:solidFill>
            <a:headEnd type="triangl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75" name="直接箭头连接符 37"/>
          <p:cNvCxnSpPr/>
          <p:nvPr/>
        </p:nvCxnSpPr>
        <p:spPr>
          <a:xfrm>
            <a:off x="3573594" y="2354680"/>
            <a:ext cx="962842" cy="193751"/>
          </a:xfrm>
          <a:prstGeom prst="straightConnector1">
            <a:avLst/>
          </a:prstGeom>
          <a:ln w="22225">
            <a:solidFill>
              <a:schemeClr val="bg1"/>
            </a:solidFill>
            <a:headEnd type="triangle" w="med" len="med"/>
            <a:tailEnd type="triangle" w="med" len="med"/>
          </a:ln>
        </p:spPr>
        <p:style>
          <a:lnRef idx="1">
            <a:schemeClr val="accent5"/>
          </a:lnRef>
          <a:fillRef idx="0">
            <a:schemeClr val="accent5"/>
          </a:fillRef>
          <a:effectRef idx="0">
            <a:schemeClr val="accent5"/>
          </a:effectRef>
          <a:fontRef idx="minor">
            <a:schemeClr val="tx1"/>
          </a:fontRef>
        </p:style>
      </p:cxnSp>
      <p:sp>
        <p:nvSpPr>
          <p:cNvPr id="80" name="文本框 79"/>
          <p:cNvSpPr txBox="1"/>
          <p:nvPr/>
        </p:nvSpPr>
        <p:spPr>
          <a:xfrm>
            <a:off x="2987781" y="3399629"/>
            <a:ext cx="592614" cy="3566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1" name="左大括号 80"/>
          <p:cNvSpPr/>
          <p:nvPr/>
        </p:nvSpPr>
        <p:spPr>
          <a:xfrm rot="5400000">
            <a:off x="3432290" y="1200903"/>
            <a:ext cx="210389" cy="3545564"/>
          </a:xfrm>
          <a:prstGeom prst="leftBrace">
            <a:avLst>
              <a:gd name="adj1" fmla="val 21363"/>
              <a:gd name="adj2" fmla="val 75390"/>
            </a:avLst>
          </a:prstGeom>
          <a:ln w="19050">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左大括号 81"/>
          <p:cNvSpPr/>
          <p:nvPr/>
        </p:nvSpPr>
        <p:spPr>
          <a:xfrm rot="5400000">
            <a:off x="3482057" y="1987344"/>
            <a:ext cx="179480" cy="4444072"/>
          </a:xfrm>
          <a:prstGeom prst="leftBrace">
            <a:avLst>
              <a:gd name="adj1" fmla="val 23274"/>
              <a:gd name="adj2" fmla="val 10227"/>
            </a:avLst>
          </a:prstGeom>
          <a:ln w="19050" cap="rnd">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84" name="组合 83"/>
          <p:cNvGrpSpPr/>
          <p:nvPr/>
        </p:nvGrpSpPr>
        <p:grpSpPr>
          <a:xfrm>
            <a:off x="1560289" y="4623374"/>
            <a:ext cx="3992603" cy="816038"/>
            <a:chOff x="6624793" y="3456172"/>
            <a:chExt cx="2157730" cy="831850"/>
          </a:xfrm>
          <a:solidFill>
            <a:srgbClr val="2465FF"/>
          </a:solidFill>
        </p:grpSpPr>
        <p:sp>
          <p:nvSpPr>
            <p:cNvPr id="85" name="圆角矩形 84"/>
            <p:cNvSpPr/>
            <p:nvPr/>
          </p:nvSpPr>
          <p:spPr>
            <a:xfrm>
              <a:off x="6624793" y="3465697"/>
              <a:ext cx="1391920" cy="22034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72C4">
                    <a:lumMod val="50000"/>
                  </a:srgbClr>
                </a:solidFill>
                <a:effectLst/>
                <a:uLnTx/>
                <a:uFillTx/>
                <a:latin typeface="等线" panose="020F0502020204030204"/>
                <a:ea typeface="等线" panose="02010600030101010101" pitchFamily="2" charset="-122"/>
                <a:cs typeface="+mn-cs"/>
              </a:endParaRPr>
            </a:p>
          </p:txBody>
        </p:sp>
        <p:sp>
          <p:nvSpPr>
            <p:cNvPr id="86" name="圆角矩形 85"/>
            <p:cNvSpPr/>
            <p:nvPr/>
          </p:nvSpPr>
          <p:spPr>
            <a:xfrm>
              <a:off x="6624793" y="3766687"/>
              <a:ext cx="1391920" cy="22034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72C4">
                    <a:lumMod val="50000"/>
                  </a:srgbClr>
                </a:solidFill>
                <a:effectLst/>
                <a:uLnTx/>
                <a:uFillTx/>
                <a:latin typeface="等线" panose="020F0502020204030204"/>
                <a:ea typeface="等线" panose="02010600030101010101" pitchFamily="2" charset="-122"/>
                <a:cs typeface="+mn-cs"/>
              </a:endParaRPr>
            </a:p>
          </p:txBody>
        </p:sp>
        <p:sp>
          <p:nvSpPr>
            <p:cNvPr id="87" name="圆角矩形 86"/>
            <p:cNvSpPr/>
            <p:nvPr/>
          </p:nvSpPr>
          <p:spPr>
            <a:xfrm>
              <a:off x="6624793" y="4057517"/>
              <a:ext cx="1774190" cy="23050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72C4">
                    <a:lumMod val="50000"/>
                  </a:srgbClr>
                </a:solidFill>
                <a:effectLst/>
                <a:uLnTx/>
                <a:uFillTx/>
                <a:latin typeface="等线" panose="020F0502020204030204"/>
                <a:ea typeface="等线" panose="02010600030101010101" pitchFamily="2" charset="-122"/>
                <a:cs typeface="+mn-cs"/>
              </a:endParaRPr>
            </a:p>
          </p:txBody>
        </p:sp>
        <p:sp>
          <p:nvSpPr>
            <p:cNvPr id="88" name="圆角矩形 87"/>
            <p:cNvSpPr/>
            <p:nvPr/>
          </p:nvSpPr>
          <p:spPr>
            <a:xfrm>
              <a:off x="8113233" y="3456172"/>
              <a:ext cx="286385" cy="53086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72C4">
                    <a:lumMod val="50000"/>
                  </a:srgbClr>
                </a:solidFill>
                <a:effectLst/>
                <a:uLnTx/>
                <a:uFillTx/>
                <a:latin typeface="等线" panose="020F0502020204030204"/>
                <a:ea typeface="等线" panose="02010600030101010101" pitchFamily="2" charset="-122"/>
                <a:cs typeface="+mn-cs"/>
              </a:endParaRPr>
            </a:p>
          </p:txBody>
        </p:sp>
        <p:sp>
          <p:nvSpPr>
            <p:cNvPr id="89" name="圆角矩形 88"/>
            <p:cNvSpPr/>
            <p:nvPr/>
          </p:nvSpPr>
          <p:spPr>
            <a:xfrm>
              <a:off x="8496138" y="3465697"/>
              <a:ext cx="286385" cy="82232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72C4">
                    <a:lumMod val="50000"/>
                  </a:srgbClr>
                </a:solidFill>
                <a:effectLst/>
                <a:uLnTx/>
                <a:uFillTx/>
                <a:latin typeface="等线" panose="020F0502020204030204"/>
                <a:ea typeface="等线" panose="02010600030101010101" pitchFamily="2" charset="-122"/>
                <a:cs typeface="+mn-cs"/>
              </a:endParaRPr>
            </a:p>
          </p:txBody>
        </p:sp>
      </p:grpSp>
      <p:sp>
        <p:nvSpPr>
          <p:cNvPr id="93" name="文本框 92"/>
          <p:cNvSpPr txBox="1"/>
          <p:nvPr/>
        </p:nvSpPr>
        <p:spPr>
          <a:xfrm>
            <a:off x="2036651" y="4622169"/>
            <a:ext cx="1556729" cy="246221"/>
          </a:xfrm>
          <a:prstGeom prst="rect">
            <a:avLst/>
          </a:prstGeom>
          <a:noFill/>
          <a:ln>
            <a:noFill/>
          </a:ln>
          <a:effectLst>
            <a:outerShdw blurRad="63500" sx="102000" sy="102000" algn="ctr" rotWithShape="0">
              <a:srgbClr val="76D6FF">
                <a:alpha val="40000"/>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GB"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计算与通信中间件</a:t>
            </a:r>
            <a:endParaRPr kumimoji="1" lang="zh-CN" altLang="en-GB"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94" name="文本框 93"/>
          <p:cNvSpPr txBox="1"/>
          <p:nvPr/>
        </p:nvSpPr>
        <p:spPr>
          <a:xfrm>
            <a:off x="2222816" y="4932936"/>
            <a:ext cx="1111577" cy="246221"/>
          </a:xfrm>
          <a:prstGeom prst="rect">
            <a:avLst/>
          </a:prstGeom>
          <a:noFill/>
          <a:ln>
            <a:noFill/>
          </a:ln>
          <a:effectLst>
            <a:outerShdw blurRad="63500" sx="102000" sy="102000" algn="ctr" rotWithShape="0">
              <a:srgbClr val="76D6FF">
                <a:alpha val="40000"/>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硬件设备抽象</a:t>
            </a:r>
            <a:endParaRPr kumimoji="1"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95" name="文本框 94"/>
          <p:cNvSpPr txBox="1"/>
          <p:nvPr/>
        </p:nvSpPr>
        <p:spPr>
          <a:xfrm>
            <a:off x="2154960" y="5214953"/>
            <a:ext cx="1892923" cy="246221"/>
          </a:xfrm>
          <a:prstGeom prst="rect">
            <a:avLst/>
          </a:prstGeom>
          <a:noFill/>
          <a:ln>
            <a:noFill/>
          </a:ln>
          <a:effectLst>
            <a:outerShdw blurRad="63500" sx="102000" sy="102000" algn="ctr" rotWithShape="0">
              <a:srgbClr val="76D6FF">
                <a:alpha val="40000"/>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4472C4">
                    <a:lumMod val="50000"/>
                  </a:srgbClr>
                </a:solidFill>
                <a:effectLst/>
                <a:uLnTx/>
                <a:uFillTx/>
                <a:latin typeface="方正兰亭黑简体" panose="02000000000000000000" charset="-122"/>
                <a:ea typeface="方正兰亭黑简体" panose="02000000000000000000" charset="-122"/>
                <a:cs typeface="+mn-cs"/>
              </a:rPr>
              <a:t>操作系统</a:t>
            </a:r>
            <a:r>
              <a:rPr kumimoji="0" lang="zh-CN" altLang="en-GB" sz="1000" b="0" i="0" u="none" strike="noStrike" kern="1200" cap="none" spc="0" normalizeH="0" baseline="0" noProof="0" dirty="0">
                <a:ln>
                  <a:noFill/>
                </a:ln>
                <a:solidFill>
                  <a:srgbClr val="4472C4">
                    <a:lumMod val="50000"/>
                  </a:srgbClr>
                </a:solidFill>
                <a:effectLst/>
                <a:uLnTx/>
                <a:uFillTx/>
                <a:latin typeface="方正兰亭黑简体" panose="02000000000000000000" charset="-122"/>
                <a:ea typeface="方正兰亭黑简体" panose="02000000000000000000" charset="-122"/>
                <a:cs typeface="+mn-cs"/>
              </a:rPr>
              <a:t>实时</a:t>
            </a:r>
            <a:r>
              <a:rPr kumimoji="0" lang="zh-CN" altLang="en-US" sz="1000" b="0" i="0" u="none" strike="noStrike" kern="1200" cap="none" spc="0" normalizeH="0" baseline="0" noProof="0" dirty="0">
                <a:ln>
                  <a:noFill/>
                </a:ln>
                <a:solidFill>
                  <a:srgbClr val="4472C4">
                    <a:lumMod val="50000"/>
                  </a:srgbClr>
                </a:solidFill>
                <a:effectLst/>
                <a:uLnTx/>
                <a:uFillTx/>
                <a:latin typeface="方正兰亭黑简体" panose="02000000000000000000" charset="-122"/>
                <a:ea typeface="方正兰亭黑简体" panose="02000000000000000000" charset="-122"/>
                <a:cs typeface="+mn-cs"/>
              </a:rPr>
              <a:t>内核</a:t>
            </a:r>
            <a:endParaRPr kumimoji="0" lang="en-US" altLang="zh-CN" sz="1000" b="1" i="0" u="none" strike="noStrike" kern="1200" cap="none" spc="4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方正兰亭黑简体" panose="02000000000000000000" charset="-122"/>
              <a:sym typeface="+mn-ea"/>
            </a:endParaRPr>
          </a:p>
        </p:txBody>
      </p:sp>
      <p:sp>
        <p:nvSpPr>
          <p:cNvPr id="97" name="文本框 96"/>
          <p:cNvSpPr txBox="1"/>
          <p:nvPr/>
        </p:nvSpPr>
        <p:spPr>
          <a:xfrm>
            <a:off x="4241705" y="4724845"/>
            <a:ext cx="670665" cy="246221"/>
          </a:xfrm>
          <a:prstGeom prst="rect">
            <a:avLst/>
          </a:prstGeom>
          <a:noFill/>
          <a:ln>
            <a:noFill/>
          </a:ln>
          <a:effectLst>
            <a:outerShdw blurRad="63500" sx="102000" sy="102000" algn="ctr" rotWithShape="0">
              <a:srgbClr val="76D6FF">
                <a:alpha val="40000"/>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工具链</a:t>
            </a:r>
            <a:endParaRPr kumimoji="1" lang="zh-CN" altLang="en-GB"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98" name="文本框 97"/>
          <p:cNvSpPr txBox="1"/>
          <p:nvPr/>
        </p:nvSpPr>
        <p:spPr>
          <a:xfrm>
            <a:off x="4952600" y="4724845"/>
            <a:ext cx="670665" cy="246221"/>
          </a:xfrm>
          <a:prstGeom prst="rect">
            <a:avLst/>
          </a:prstGeom>
          <a:noFill/>
          <a:ln>
            <a:noFill/>
          </a:ln>
          <a:effectLst>
            <a:outerShdw blurRad="63500" sx="102000" sy="102000" algn="ctr" rotWithShape="0">
              <a:srgbClr val="76D6FF">
                <a:alpha val="40000"/>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安全</a:t>
            </a:r>
            <a:endParaRPr kumimoji="1" lang="zh-CN" altLang="en-GB"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grpSp>
        <p:nvGrpSpPr>
          <p:cNvPr id="99" name="组合 98"/>
          <p:cNvGrpSpPr/>
          <p:nvPr/>
        </p:nvGrpSpPr>
        <p:grpSpPr>
          <a:xfrm>
            <a:off x="1428292" y="5940009"/>
            <a:ext cx="4298075" cy="424726"/>
            <a:chOff x="5885670" y="5104410"/>
            <a:chExt cx="3484395" cy="439885"/>
          </a:xfrm>
        </p:grpSpPr>
        <p:sp>
          <p:nvSpPr>
            <p:cNvPr id="100" name="圆角矩形 99"/>
            <p:cNvSpPr/>
            <p:nvPr/>
          </p:nvSpPr>
          <p:spPr>
            <a:xfrm>
              <a:off x="5885670" y="5104410"/>
              <a:ext cx="472491" cy="43988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lIns="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图像</a:t>
              </a:r>
              <a:endParaRPr kumimoji="1" lang="en-US"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传感器</a:t>
              </a: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1" name="圆角矩形 100"/>
            <p:cNvSpPr/>
            <p:nvPr/>
          </p:nvSpPr>
          <p:spPr>
            <a:xfrm>
              <a:off x="6386956" y="5104410"/>
              <a:ext cx="472491" cy="43988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lIns="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毫米波</a:t>
              </a:r>
              <a:endParaRPr kumimoji="1" lang="en-US"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雷达</a:t>
              </a: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2" name="圆角矩形 101"/>
            <p:cNvSpPr/>
            <p:nvPr/>
          </p:nvSpPr>
          <p:spPr>
            <a:xfrm>
              <a:off x="6888242" y="5104410"/>
              <a:ext cx="472491" cy="43988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lIns="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激光雷达</a:t>
              </a: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3" name="圆角矩形 102"/>
            <p:cNvSpPr/>
            <p:nvPr/>
          </p:nvSpPr>
          <p:spPr>
            <a:xfrm>
              <a:off x="7389528" y="5104410"/>
              <a:ext cx="472491" cy="43988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lIns="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信号机</a:t>
              </a: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4" name="圆角矩形 103"/>
            <p:cNvSpPr/>
            <p:nvPr/>
          </p:nvSpPr>
          <p:spPr>
            <a:xfrm>
              <a:off x="7890814" y="5104410"/>
              <a:ext cx="472491" cy="43988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lIns="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交通设施</a:t>
              </a: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5" name="圆角矩形 104"/>
            <p:cNvSpPr/>
            <p:nvPr/>
          </p:nvSpPr>
          <p:spPr>
            <a:xfrm>
              <a:off x="8897574" y="5104410"/>
              <a:ext cx="472491" cy="43988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lIns="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蜂窝设备</a:t>
              </a:r>
              <a:r>
                <a:rPr kumimoji="1" lang="en-US"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4G/5G/</a:t>
              </a:r>
              <a:endParaRPr kumimoji="1" lang="en-US"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EUHT</a:t>
              </a:r>
              <a:endParaRPr kumimoji="1" lang="en-US"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6" name="圆角矩形 105"/>
            <p:cNvSpPr/>
            <p:nvPr/>
          </p:nvSpPr>
          <p:spPr>
            <a:xfrm>
              <a:off x="8391838" y="5104410"/>
              <a:ext cx="472491" cy="43988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lIns="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GB"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V2X</a:t>
              </a: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设备</a:t>
              </a: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grpSp>
      <p:sp>
        <p:nvSpPr>
          <p:cNvPr id="108" name="标题 1"/>
          <p:cNvSpPr txBox="1"/>
          <p:nvPr/>
        </p:nvSpPr>
        <p:spPr>
          <a:xfrm>
            <a:off x="5287832" y="1035606"/>
            <a:ext cx="1616333" cy="2617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j-cs"/>
              </a:rPr>
              <a:t>车路云一体化系统</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j-cs"/>
            </a:endParaRPr>
          </a:p>
        </p:txBody>
      </p:sp>
      <p:grpSp>
        <p:nvGrpSpPr>
          <p:cNvPr id="9" name="组合 8"/>
          <p:cNvGrpSpPr/>
          <p:nvPr/>
        </p:nvGrpSpPr>
        <p:grpSpPr>
          <a:xfrm>
            <a:off x="4820440" y="2973685"/>
            <a:ext cx="1039686" cy="1101060"/>
            <a:chOff x="3876476" y="2757482"/>
            <a:chExt cx="1039686" cy="1101060"/>
          </a:xfrm>
        </p:grpSpPr>
        <p:sp>
          <p:nvSpPr>
            <p:cNvPr id="5" name="文本框 4"/>
            <p:cNvSpPr txBox="1"/>
            <p:nvPr/>
          </p:nvSpPr>
          <p:spPr>
            <a:xfrm>
              <a:off x="3876476" y="2757482"/>
              <a:ext cx="103968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路侧计算单元</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 name="文本框 5"/>
            <p:cNvSpPr txBox="1"/>
            <p:nvPr/>
          </p:nvSpPr>
          <p:spPr>
            <a:xfrm>
              <a:off x="4042639" y="3136082"/>
              <a:ext cx="86416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边缘计算</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8" name="直接连接符 7"/>
            <p:cNvCxnSpPr/>
            <p:nvPr/>
          </p:nvCxnSpPr>
          <p:spPr>
            <a:xfrm>
              <a:off x="4098681" y="3369913"/>
              <a:ext cx="53806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9" name="文本框 78"/>
            <p:cNvSpPr txBox="1"/>
            <p:nvPr/>
          </p:nvSpPr>
          <p:spPr>
            <a:xfrm>
              <a:off x="4068388" y="3378489"/>
              <a:ext cx="684410" cy="245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AIR </a:t>
              </a:r>
              <a:r>
                <a:rPr kumimoji="0"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OS</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83" name="直接连接符 82"/>
            <p:cNvCxnSpPr/>
            <p:nvPr/>
          </p:nvCxnSpPr>
          <p:spPr>
            <a:xfrm>
              <a:off x="4098681" y="3603617"/>
              <a:ext cx="53806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0" name="文本框 89"/>
            <p:cNvSpPr txBox="1"/>
            <p:nvPr/>
          </p:nvSpPr>
          <p:spPr>
            <a:xfrm>
              <a:off x="4157496" y="3612321"/>
              <a:ext cx="4782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硬件</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113" name="圆柱形 32"/>
          <p:cNvSpPr/>
          <p:nvPr/>
        </p:nvSpPr>
        <p:spPr>
          <a:xfrm>
            <a:off x="1432073" y="3189037"/>
            <a:ext cx="750982" cy="940381"/>
          </a:xfrm>
          <a:prstGeom prst="can">
            <a:avLst>
              <a:gd name="adj" fmla="val 16209"/>
            </a:avLst>
          </a:prstGeom>
          <a:gradFill flip="none" rotWithShape="1">
            <a:gsLst>
              <a:gs pos="100000">
                <a:schemeClr val="bg1">
                  <a:alpha val="35613"/>
                </a:schemeClr>
              </a:gs>
              <a:gs pos="0">
                <a:schemeClr val="accent1">
                  <a:lumMod val="5000"/>
                  <a:lumOff val="95000"/>
                  <a:alpha val="0"/>
                </a:schemeClr>
              </a:gs>
              <a:gs pos="100000">
                <a:schemeClr val="bg1">
                  <a:alpha val="0"/>
                </a:schemeClr>
              </a:gs>
            </a:gsLst>
            <a:lin ang="5400000" scaled="1"/>
            <a:tileRect/>
          </a:gra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50000" r="50000" b="50000"/>
              </a:path>
              <a:tileRect/>
            </a:grad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边缘云</a:t>
            </a:r>
            <a:endParaRPr kumimoji="0" lang="en-US" altLang="zh-CN"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t" latinLnBrk="0" hangingPunct="1">
              <a:lnSpc>
                <a:spcPct val="100000"/>
              </a:lnSpc>
              <a:spcBef>
                <a:spcPts val="0"/>
              </a:spcBef>
              <a:spcAft>
                <a:spcPts val="0"/>
              </a:spcAft>
              <a:buClrTx/>
              <a:buSzTx/>
              <a:buFontTx/>
              <a:buNone/>
              <a:defRPr/>
            </a:pPr>
            <a:r>
              <a:rPr lang="zh-CN" altLang="en-US" sz="1100" dirty="0">
                <a:solidFill>
                  <a:prstClr val="white"/>
                </a:solidFill>
                <a:latin typeface="微软雅黑" panose="020B0503020204020204" charset="-122"/>
                <a:ea typeface="微软雅黑" panose="020B0503020204020204" charset="-122"/>
              </a:rPr>
              <a:t>融合计算</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127" name="组合 126"/>
          <p:cNvGrpSpPr/>
          <p:nvPr/>
        </p:nvGrpSpPr>
        <p:grpSpPr>
          <a:xfrm>
            <a:off x="3986133" y="2967929"/>
            <a:ext cx="1014872" cy="1101060"/>
            <a:chOff x="3891933" y="2757482"/>
            <a:chExt cx="1014872" cy="1101060"/>
          </a:xfrm>
        </p:grpSpPr>
        <p:sp>
          <p:nvSpPr>
            <p:cNvPr id="129" name="文本框 128"/>
            <p:cNvSpPr txBox="1"/>
            <p:nvPr/>
          </p:nvSpPr>
          <p:spPr>
            <a:xfrm>
              <a:off x="3891933" y="2757482"/>
              <a:ext cx="9693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路侧计算单元</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30" name="文本框 129"/>
            <p:cNvSpPr txBox="1"/>
            <p:nvPr/>
          </p:nvSpPr>
          <p:spPr>
            <a:xfrm>
              <a:off x="4042639" y="3136082"/>
              <a:ext cx="86416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边缘计算</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131" name="直接连接符 130"/>
            <p:cNvCxnSpPr/>
            <p:nvPr/>
          </p:nvCxnSpPr>
          <p:spPr>
            <a:xfrm>
              <a:off x="4098681" y="3369913"/>
              <a:ext cx="53806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2" name="文本框 131"/>
            <p:cNvSpPr txBox="1"/>
            <p:nvPr/>
          </p:nvSpPr>
          <p:spPr>
            <a:xfrm>
              <a:off x="4068388" y="3378489"/>
              <a:ext cx="684410" cy="245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AIR </a:t>
              </a:r>
              <a:r>
                <a:rPr kumimoji="0"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OS</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133" name="直接连接符 132"/>
            <p:cNvCxnSpPr/>
            <p:nvPr/>
          </p:nvCxnSpPr>
          <p:spPr>
            <a:xfrm>
              <a:off x="4098681" y="3603617"/>
              <a:ext cx="53806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4" name="文本框 133"/>
            <p:cNvSpPr txBox="1"/>
            <p:nvPr/>
          </p:nvSpPr>
          <p:spPr>
            <a:xfrm>
              <a:off x="4157496" y="3612321"/>
              <a:ext cx="4782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硬件</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pic>
        <p:nvPicPr>
          <p:cNvPr id="300" name="图片 299"/>
          <p:cNvPicPr>
            <a:picLocks noChangeAspect="1"/>
          </p:cNvPicPr>
          <p:nvPr/>
        </p:nvPicPr>
        <p:blipFill>
          <a:blip r:embed="rId1"/>
          <a:stretch>
            <a:fillRect/>
          </a:stretch>
        </p:blipFill>
        <p:spPr>
          <a:xfrm>
            <a:off x="8731275" y="2062638"/>
            <a:ext cx="1998476" cy="980643"/>
          </a:xfrm>
          <a:prstGeom prst="rect">
            <a:avLst/>
          </a:prstGeom>
        </p:spPr>
      </p:pic>
      <p:pic>
        <p:nvPicPr>
          <p:cNvPr id="310" name="图片 309"/>
          <p:cNvPicPr>
            <a:picLocks noChangeAspect="1"/>
          </p:cNvPicPr>
          <p:nvPr/>
        </p:nvPicPr>
        <p:blipFill>
          <a:blip r:embed="rId2"/>
          <a:stretch>
            <a:fillRect/>
          </a:stretch>
        </p:blipFill>
        <p:spPr>
          <a:xfrm>
            <a:off x="8727593" y="1714310"/>
            <a:ext cx="2002158" cy="342181"/>
          </a:xfrm>
          <a:prstGeom prst="rect">
            <a:avLst/>
          </a:prstGeom>
        </p:spPr>
      </p:pic>
      <p:pic>
        <p:nvPicPr>
          <p:cNvPr id="311" name="图片 310"/>
          <p:cNvPicPr>
            <a:picLocks noChangeAspect="1"/>
          </p:cNvPicPr>
          <p:nvPr/>
        </p:nvPicPr>
        <p:blipFill>
          <a:blip r:embed="rId3"/>
          <a:stretch>
            <a:fillRect/>
          </a:stretch>
        </p:blipFill>
        <p:spPr>
          <a:xfrm flipH="1">
            <a:off x="9138183" y="1812387"/>
            <a:ext cx="154616" cy="165552"/>
          </a:xfrm>
          <a:prstGeom prst="rect">
            <a:avLst/>
          </a:prstGeom>
        </p:spPr>
      </p:pic>
      <p:sp>
        <p:nvSpPr>
          <p:cNvPr id="312" name="文本框 311"/>
          <p:cNvSpPr txBox="1"/>
          <p:nvPr/>
        </p:nvSpPr>
        <p:spPr>
          <a:xfrm>
            <a:off x="9276538" y="1756449"/>
            <a:ext cx="1324899" cy="262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网联辅助驾驶</a:t>
            </a:r>
            <a:endPar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7" name="组合 6"/>
          <p:cNvGrpSpPr/>
          <p:nvPr/>
        </p:nvGrpSpPr>
        <p:grpSpPr>
          <a:xfrm>
            <a:off x="8736781" y="2052098"/>
            <a:ext cx="1981618" cy="977810"/>
            <a:chOff x="6935954" y="-475474"/>
            <a:chExt cx="1991039" cy="950987"/>
          </a:xfrm>
        </p:grpSpPr>
        <p:pic>
          <p:nvPicPr>
            <p:cNvPr id="321" name="图片 320"/>
            <p:cNvPicPr>
              <a:picLocks noChangeAspect="1"/>
            </p:cNvPicPr>
            <p:nvPr/>
          </p:nvPicPr>
          <p:blipFill>
            <a:blip r:embed="rId4"/>
            <a:stretch>
              <a:fillRect/>
            </a:stretch>
          </p:blipFill>
          <p:spPr>
            <a:xfrm>
              <a:off x="6935954" y="-472517"/>
              <a:ext cx="1429402" cy="948030"/>
            </a:xfrm>
            <a:prstGeom prst="round2SameRect">
              <a:avLst>
                <a:gd name="adj1" fmla="val 0"/>
                <a:gd name="adj2" fmla="val 0"/>
              </a:avLst>
            </a:prstGeom>
          </p:spPr>
        </p:pic>
        <p:pic>
          <p:nvPicPr>
            <p:cNvPr id="322" name="图片 321"/>
            <p:cNvPicPr>
              <a:picLocks noChangeAspect="1"/>
            </p:cNvPicPr>
            <p:nvPr/>
          </p:nvPicPr>
          <p:blipFill rotWithShape="1">
            <a:blip r:embed="rId5"/>
            <a:srcRect l="8320" r="57005"/>
            <a:stretch>
              <a:fillRect/>
            </a:stretch>
          </p:blipFill>
          <p:spPr>
            <a:xfrm>
              <a:off x="8088293" y="-475474"/>
              <a:ext cx="838700" cy="948030"/>
            </a:xfrm>
            <a:prstGeom prst="round2SameRect">
              <a:avLst>
                <a:gd name="adj1" fmla="val 0"/>
                <a:gd name="adj2" fmla="val 2722"/>
              </a:avLst>
            </a:prstGeom>
          </p:spPr>
        </p:pic>
      </p:grpSp>
      <p:pic>
        <p:nvPicPr>
          <p:cNvPr id="314" name="图片 313"/>
          <p:cNvPicPr>
            <a:picLocks noChangeAspect="1"/>
          </p:cNvPicPr>
          <p:nvPr/>
        </p:nvPicPr>
        <p:blipFill>
          <a:blip r:embed="rId2"/>
          <a:stretch>
            <a:fillRect/>
          </a:stretch>
        </p:blipFill>
        <p:spPr>
          <a:xfrm>
            <a:off x="6531025" y="1709223"/>
            <a:ext cx="2002158" cy="342181"/>
          </a:xfrm>
          <a:prstGeom prst="rect">
            <a:avLst/>
          </a:prstGeom>
        </p:spPr>
      </p:pic>
      <p:pic>
        <p:nvPicPr>
          <p:cNvPr id="118" name="图片 117"/>
          <p:cNvPicPr>
            <a:picLocks noChangeAspect="1"/>
          </p:cNvPicPr>
          <p:nvPr/>
        </p:nvPicPr>
        <p:blipFill>
          <a:blip r:embed="rId3"/>
          <a:stretch>
            <a:fillRect/>
          </a:stretch>
        </p:blipFill>
        <p:spPr>
          <a:xfrm flipH="1">
            <a:off x="6952353" y="1797235"/>
            <a:ext cx="154616" cy="165552"/>
          </a:xfrm>
          <a:prstGeom prst="rect">
            <a:avLst/>
          </a:prstGeom>
        </p:spPr>
      </p:pic>
      <p:sp>
        <p:nvSpPr>
          <p:cNvPr id="119" name="文本框 118"/>
          <p:cNvSpPr txBox="1"/>
          <p:nvPr/>
        </p:nvSpPr>
        <p:spPr>
          <a:xfrm>
            <a:off x="7077645" y="1741297"/>
            <a:ext cx="1324899" cy="262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高级别自动驾驶</a:t>
            </a:r>
            <a:endPar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120" name="图片 119"/>
          <p:cNvPicPr>
            <a:picLocks noChangeAspect="1"/>
          </p:cNvPicPr>
          <p:nvPr/>
        </p:nvPicPr>
        <p:blipFill>
          <a:blip r:embed="rId1"/>
          <a:stretch>
            <a:fillRect/>
          </a:stretch>
        </p:blipFill>
        <p:spPr>
          <a:xfrm>
            <a:off x="6532614" y="2047487"/>
            <a:ext cx="1998476" cy="980643"/>
          </a:xfrm>
          <a:prstGeom prst="rect">
            <a:avLst/>
          </a:prstGeom>
        </p:spPr>
      </p:pic>
      <p:pic>
        <p:nvPicPr>
          <p:cNvPr id="1025" name="Picture 1" descr="C:\Users\wanghaobai\Documents\Baidu\Baidu Hi\wanghaobai30\My Images\61\610d938aaf12e9f6bb1f5d851906c416.png"/>
          <p:cNvPicPr>
            <a:picLocks noChangeAspect="1" noChangeArrowheads="1"/>
          </p:cNvPicPr>
          <p:nvPr/>
        </p:nvPicPr>
        <p:blipFill rotWithShape="1">
          <a:blip r:embed="rId6">
            <a:extLst>
              <a:ext uri="{28A0092B-C50C-407E-A947-70E740481C1C}">
                <a14:useLocalDpi xmlns:a14="http://schemas.microsoft.com/office/drawing/2010/main" val="0"/>
              </a:ext>
            </a:extLst>
          </a:blip>
          <a:srcRect t="13914" b="9653"/>
          <a:stretch>
            <a:fillRect/>
          </a:stretch>
        </p:blipFill>
        <p:spPr bwMode="auto">
          <a:xfrm>
            <a:off x="6536770" y="2050799"/>
            <a:ext cx="1989855" cy="970464"/>
          </a:xfrm>
          <a:prstGeom prst="round2SameRect">
            <a:avLst>
              <a:gd name="adj1" fmla="val 0"/>
              <a:gd name="adj2" fmla="val 4160"/>
            </a:avLst>
          </a:prstGeom>
          <a:noFill/>
          <a:extLst>
            <a:ext uri="{909E8E84-426E-40DD-AFC4-6F175D3DCCD1}">
              <a14:hiddenFill xmlns:a14="http://schemas.microsoft.com/office/drawing/2010/main">
                <a:solidFill>
                  <a:srgbClr val="FFFFFF"/>
                </a:solidFill>
              </a14:hiddenFill>
            </a:ext>
          </a:extLst>
        </p:spPr>
      </p:pic>
      <p:pic>
        <p:nvPicPr>
          <p:cNvPr id="142" name="图片 141"/>
          <p:cNvPicPr>
            <a:picLocks noChangeAspect="1"/>
          </p:cNvPicPr>
          <p:nvPr/>
        </p:nvPicPr>
        <p:blipFill>
          <a:blip r:embed="rId2"/>
          <a:stretch>
            <a:fillRect/>
          </a:stretch>
        </p:blipFill>
        <p:spPr>
          <a:xfrm>
            <a:off x="6533989" y="3326054"/>
            <a:ext cx="2002158" cy="342181"/>
          </a:xfrm>
          <a:prstGeom prst="rect">
            <a:avLst/>
          </a:prstGeom>
        </p:spPr>
      </p:pic>
      <p:pic>
        <p:nvPicPr>
          <p:cNvPr id="143" name="图片 142"/>
          <p:cNvPicPr>
            <a:picLocks noChangeAspect="1"/>
          </p:cNvPicPr>
          <p:nvPr/>
        </p:nvPicPr>
        <p:blipFill>
          <a:blip r:embed="rId3"/>
          <a:stretch>
            <a:fillRect/>
          </a:stretch>
        </p:blipFill>
        <p:spPr>
          <a:xfrm flipH="1">
            <a:off x="7009669" y="3414066"/>
            <a:ext cx="154616" cy="165552"/>
          </a:xfrm>
          <a:prstGeom prst="rect">
            <a:avLst/>
          </a:prstGeom>
        </p:spPr>
      </p:pic>
      <p:sp>
        <p:nvSpPr>
          <p:cNvPr id="144" name="文本框 143"/>
          <p:cNvSpPr txBox="1"/>
          <p:nvPr/>
        </p:nvSpPr>
        <p:spPr>
          <a:xfrm>
            <a:off x="7119798" y="3358128"/>
            <a:ext cx="1324899" cy="262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低速无人配送</a:t>
            </a:r>
            <a:endPar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145" name="图片 144"/>
          <p:cNvPicPr>
            <a:picLocks noChangeAspect="1"/>
          </p:cNvPicPr>
          <p:nvPr/>
        </p:nvPicPr>
        <p:blipFill>
          <a:blip r:embed="rId1"/>
          <a:stretch>
            <a:fillRect/>
          </a:stretch>
        </p:blipFill>
        <p:spPr>
          <a:xfrm>
            <a:off x="6535578" y="3665861"/>
            <a:ext cx="1998476" cy="980643"/>
          </a:xfrm>
          <a:prstGeom prst="round2SameRect">
            <a:avLst>
              <a:gd name="adj1" fmla="val 0"/>
              <a:gd name="adj2" fmla="val 4250"/>
            </a:avLst>
          </a:prstGeom>
          <a:solidFill>
            <a:srgbClr val="C7C7C7"/>
          </a:solidFill>
        </p:spPr>
      </p:pic>
      <p:pic>
        <p:nvPicPr>
          <p:cNvPr id="304" name="图片 303"/>
          <p:cNvPicPr>
            <a:picLocks noChangeAspect="1"/>
          </p:cNvPicPr>
          <p:nvPr/>
        </p:nvPicPr>
        <p:blipFill>
          <a:blip r:embed="rId7"/>
          <a:stretch>
            <a:fillRect/>
          </a:stretch>
        </p:blipFill>
        <p:spPr>
          <a:xfrm>
            <a:off x="6667846" y="3699470"/>
            <a:ext cx="1643508" cy="926286"/>
          </a:xfrm>
          <a:prstGeom prst="rect">
            <a:avLst/>
          </a:prstGeom>
          <a:effectLst>
            <a:softEdge rad="51444"/>
          </a:effectLst>
        </p:spPr>
      </p:pic>
      <p:pic>
        <p:nvPicPr>
          <p:cNvPr id="138" name="图片 137"/>
          <p:cNvPicPr>
            <a:picLocks noChangeAspect="1"/>
          </p:cNvPicPr>
          <p:nvPr/>
        </p:nvPicPr>
        <p:blipFill>
          <a:blip r:embed="rId1"/>
          <a:stretch>
            <a:fillRect/>
          </a:stretch>
        </p:blipFill>
        <p:spPr>
          <a:xfrm>
            <a:off x="6537045" y="5196820"/>
            <a:ext cx="1998476" cy="980643"/>
          </a:xfrm>
          <a:prstGeom prst="rect">
            <a:avLst/>
          </a:prstGeom>
        </p:spPr>
      </p:pic>
      <p:pic>
        <p:nvPicPr>
          <p:cNvPr id="139" name="图片 138"/>
          <p:cNvPicPr>
            <a:picLocks noChangeAspect="1"/>
          </p:cNvPicPr>
          <p:nvPr/>
        </p:nvPicPr>
        <p:blipFill>
          <a:blip r:embed="rId2"/>
          <a:stretch>
            <a:fillRect/>
          </a:stretch>
        </p:blipFill>
        <p:spPr>
          <a:xfrm>
            <a:off x="6533363" y="4932016"/>
            <a:ext cx="2002158" cy="342181"/>
          </a:xfrm>
          <a:prstGeom prst="rect">
            <a:avLst/>
          </a:prstGeom>
        </p:spPr>
      </p:pic>
      <p:pic>
        <p:nvPicPr>
          <p:cNvPr id="140" name="图片 139"/>
          <p:cNvPicPr>
            <a:picLocks noChangeAspect="1"/>
          </p:cNvPicPr>
          <p:nvPr/>
        </p:nvPicPr>
        <p:blipFill>
          <a:blip r:embed="rId3"/>
          <a:stretch>
            <a:fillRect/>
          </a:stretch>
        </p:blipFill>
        <p:spPr>
          <a:xfrm flipH="1">
            <a:off x="7109316" y="5030093"/>
            <a:ext cx="154616" cy="165552"/>
          </a:xfrm>
          <a:prstGeom prst="rect">
            <a:avLst/>
          </a:prstGeom>
        </p:spPr>
      </p:pic>
      <p:sp>
        <p:nvSpPr>
          <p:cNvPr id="141" name="文本框 140"/>
          <p:cNvSpPr txBox="1"/>
          <p:nvPr/>
        </p:nvSpPr>
        <p:spPr>
          <a:xfrm>
            <a:off x="7210622" y="4974155"/>
            <a:ext cx="1324899" cy="262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智能信控</a:t>
            </a:r>
            <a:endPar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348" name="Picture 10" descr="imageDownloadAddres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3160" y="5272322"/>
            <a:ext cx="1981009" cy="990201"/>
          </a:xfrm>
          <a:prstGeom prst="round2SameRect">
            <a:avLst>
              <a:gd name="adj1" fmla="val 0"/>
              <a:gd name="adj2" fmla="val 6736"/>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8707621" y="4927987"/>
            <a:ext cx="2032944" cy="1317845"/>
            <a:chOff x="8761163" y="3338148"/>
            <a:chExt cx="2032944" cy="1317845"/>
          </a:xfrm>
        </p:grpSpPr>
        <p:pic>
          <p:nvPicPr>
            <p:cNvPr id="146" name="图片 145"/>
            <p:cNvPicPr>
              <a:picLocks noChangeAspect="1"/>
            </p:cNvPicPr>
            <p:nvPr/>
          </p:nvPicPr>
          <p:blipFill>
            <a:blip r:embed="rId1"/>
            <a:stretch>
              <a:fillRect/>
            </a:stretch>
          </p:blipFill>
          <p:spPr>
            <a:xfrm>
              <a:off x="8761163" y="3675350"/>
              <a:ext cx="1998476" cy="980643"/>
            </a:xfrm>
            <a:prstGeom prst="rect">
              <a:avLst/>
            </a:prstGeom>
          </p:spPr>
        </p:pic>
        <p:pic>
          <p:nvPicPr>
            <p:cNvPr id="147" name="图片 146"/>
            <p:cNvPicPr>
              <a:picLocks noChangeAspect="1"/>
            </p:cNvPicPr>
            <p:nvPr/>
          </p:nvPicPr>
          <p:blipFill>
            <a:blip r:embed="rId2"/>
            <a:stretch>
              <a:fillRect/>
            </a:stretch>
          </p:blipFill>
          <p:spPr>
            <a:xfrm>
              <a:off x="8763966" y="3338148"/>
              <a:ext cx="2002158" cy="342181"/>
            </a:xfrm>
            <a:prstGeom prst="rect">
              <a:avLst/>
            </a:prstGeom>
          </p:spPr>
        </p:pic>
        <p:pic>
          <p:nvPicPr>
            <p:cNvPr id="148" name="图片 147"/>
            <p:cNvPicPr>
              <a:picLocks noChangeAspect="1"/>
            </p:cNvPicPr>
            <p:nvPr/>
          </p:nvPicPr>
          <p:blipFill>
            <a:blip r:embed="rId3"/>
            <a:stretch>
              <a:fillRect/>
            </a:stretch>
          </p:blipFill>
          <p:spPr>
            <a:xfrm flipH="1">
              <a:off x="9356596" y="3436225"/>
              <a:ext cx="154616" cy="165552"/>
            </a:xfrm>
            <a:prstGeom prst="rect">
              <a:avLst/>
            </a:prstGeom>
          </p:spPr>
        </p:pic>
        <p:sp>
          <p:nvSpPr>
            <p:cNvPr id="149" name="文本框 148"/>
            <p:cNvSpPr txBox="1"/>
            <p:nvPr/>
          </p:nvSpPr>
          <p:spPr>
            <a:xfrm>
              <a:off x="9469208" y="3380287"/>
              <a:ext cx="1324899" cy="262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智能停车</a:t>
              </a:r>
              <a:endPar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343" name="组合 342"/>
            <p:cNvGrpSpPr/>
            <p:nvPr/>
          </p:nvGrpSpPr>
          <p:grpSpPr>
            <a:xfrm>
              <a:off x="8770659" y="3675986"/>
              <a:ext cx="1984307" cy="980006"/>
              <a:chOff x="1970428" y="1862472"/>
              <a:chExt cx="4045666" cy="1932150"/>
            </a:xfrm>
          </p:grpSpPr>
          <p:pic>
            <p:nvPicPr>
              <p:cNvPr id="344" name="图片 343"/>
              <p:cNvPicPr>
                <a:picLocks noChangeAspect="1"/>
              </p:cNvPicPr>
              <p:nvPr/>
            </p:nvPicPr>
            <p:blipFill rotWithShape="1">
              <a:blip r:embed="rId9"/>
              <a:srcRect t="13013"/>
              <a:stretch>
                <a:fillRect/>
              </a:stretch>
            </p:blipFill>
            <p:spPr>
              <a:xfrm>
                <a:off x="1970428" y="1862472"/>
                <a:ext cx="4045666" cy="1932150"/>
              </a:xfrm>
              <a:prstGeom prst="round2SameRect">
                <a:avLst>
                  <a:gd name="adj1" fmla="val 0"/>
                  <a:gd name="adj2" fmla="val 4574"/>
                </a:avLst>
              </a:prstGeom>
              <a:solidFill>
                <a:schemeClr val="bg1"/>
              </a:solidFill>
            </p:spPr>
          </p:pic>
          <p:pic>
            <p:nvPicPr>
              <p:cNvPr id="345" name="图片 344"/>
              <p:cNvPicPr>
                <a:picLocks noChangeAspect="1"/>
              </p:cNvPicPr>
              <p:nvPr/>
            </p:nvPicPr>
            <p:blipFill>
              <a:blip r:embed="rId10"/>
              <a:stretch>
                <a:fillRect/>
              </a:stretch>
            </p:blipFill>
            <p:spPr>
              <a:xfrm>
                <a:off x="2101503" y="2316134"/>
                <a:ext cx="3019138" cy="806640"/>
              </a:xfrm>
              <a:prstGeom prst="rect">
                <a:avLst/>
              </a:prstGeom>
            </p:spPr>
          </p:pic>
        </p:grpSp>
      </p:grpSp>
      <p:grpSp>
        <p:nvGrpSpPr>
          <p:cNvPr id="11" name="组合 10"/>
          <p:cNvGrpSpPr/>
          <p:nvPr/>
        </p:nvGrpSpPr>
        <p:grpSpPr>
          <a:xfrm>
            <a:off x="8712752" y="3349232"/>
            <a:ext cx="2015726" cy="1317252"/>
            <a:chOff x="8795276" y="4776957"/>
            <a:chExt cx="2015726" cy="1275056"/>
          </a:xfrm>
        </p:grpSpPr>
        <p:pic>
          <p:nvPicPr>
            <p:cNvPr id="150" name="图片 149"/>
            <p:cNvPicPr>
              <a:picLocks noChangeAspect="1"/>
            </p:cNvPicPr>
            <p:nvPr/>
          </p:nvPicPr>
          <p:blipFill>
            <a:blip r:embed="rId2"/>
            <a:stretch>
              <a:fillRect/>
            </a:stretch>
          </p:blipFill>
          <p:spPr>
            <a:xfrm>
              <a:off x="8795276" y="4776957"/>
              <a:ext cx="2002158" cy="331220"/>
            </a:xfrm>
            <a:prstGeom prst="rect">
              <a:avLst/>
            </a:prstGeom>
          </p:spPr>
        </p:pic>
        <p:pic>
          <p:nvPicPr>
            <p:cNvPr id="151" name="图片 150"/>
            <p:cNvPicPr>
              <a:picLocks noChangeAspect="1"/>
            </p:cNvPicPr>
            <p:nvPr/>
          </p:nvPicPr>
          <p:blipFill>
            <a:blip r:embed="rId3"/>
            <a:stretch>
              <a:fillRect/>
            </a:stretch>
          </p:blipFill>
          <p:spPr>
            <a:xfrm flipH="1">
              <a:off x="9336372" y="4862150"/>
              <a:ext cx="154616" cy="160249"/>
            </a:xfrm>
            <a:prstGeom prst="rect">
              <a:avLst/>
            </a:prstGeom>
          </p:spPr>
        </p:pic>
        <p:sp>
          <p:nvSpPr>
            <p:cNvPr id="152" name="文本框 151"/>
            <p:cNvSpPr txBox="1"/>
            <p:nvPr/>
          </p:nvSpPr>
          <p:spPr>
            <a:xfrm>
              <a:off x="9486103" y="4808004"/>
              <a:ext cx="132489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数字孪生</a:t>
              </a:r>
              <a:endPar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153" name="图片 152"/>
            <p:cNvPicPr>
              <a:picLocks noChangeAspect="1"/>
            </p:cNvPicPr>
            <p:nvPr/>
          </p:nvPicPr>
          <p:blipFill>
            <a:blip r:embed="rId1"/>
            <a:stretch>
              <a:fillRect/>
            </a:stretch>
          </p:blipFill>
          <p:spPr>
            <a:xfrm>
              <a:off x="8796865" y="5102784"/>
              <a:ext cx="1998476" cy="949229"/>
            </a:xfrm>
            <a:prstGeom prst="rect">
              <a:avLst/>
            </a:prstGeom>
          </p:spPr>
        </p:pic>
        <p:pic>
          <p:nvPicPr>
            <p:cNvPr id="346" name="图片 345"/>
            <p:cNvPicPr/>
            <p:nvPr/>
          </p:nvPicPr>
          <p:blipFill>
            <a:blip r:embed="rId11" cstate="print">
              <a:extLst>
                <a:ext uri="{28A0092B-C50C-407E-A947-70E740481C1C}">
                  <a14:useLocalDpi xmlns:a14="http://schemas.microsoft.com/office/drawing/2010/main" val="0"/>
                </a:ext>
              </a:extLst>
            </a:blip>
            <a:stretch>
              <a:fillRect/>
            </a:stretch>
          </p:blipFill>
          <p:spPr>
            <a:xfrm>
              <a:off x="8800925" y="5108192"/>
              <a:ext cx="1992027" cy="943821"/>
            </a:xfrm>
            <a:prstGeom prst="round2SameRect">
              <a:avLst>
                <a:gd name="adj1" fmla="val 0"/>
                <a:gd name="adj2" fmla="val 5224"/>
              </a:avLst>
            </a:prstGeom>
          </p:spPr>
        </p:pic>
      </p:grpSp>
      <p:sp>
        <p:nvSpPr>
          <p:cNvPr id="112" name="圆柱形 29"/>
          <p:cNvSpPr/>
          <p:nvPr/>
        </p:nvSpPr>
        <p:spPr>
          <a:xfrm>
            <a:off x="2787754" y="2064893"/>
            <a:ext cx="1586115" cy="261809"/>
          </a:xfrm>
          <a:prstGeom prst="can">
            <a:avLst/>
          </a:prstGeom>
          <a:gradFill flip="none" rotWithShape="1">
            <a:gsLst>
              <a:gs pos="11000">
                <a:schemeClr val="bg1">
                  <a:alpha val="0"/>
                </a:schemeClr>
              </a:gs>
              <a:gs pos="55000">
                <a:schemeClr val="bg1">
                  <a:alpha val="49906"/>
                </a:schemeClr>
              </a:gs>
              <a:gs pos="97000">
                <a:schemeClr val="bg1">
                  <a:alpha val="0"/>
                </a:schemeClr>
              </a:gs>
            </a:gsLst>
            <a:path path="circle">
              <a:fillToRect r="100000" b="100000"/>
            </a:path>
            <a:tileRect l="-100000" t="-100000"/>
          </a:gra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5"/>
          </a:lnRef>
          <a:fillRef idx="1">
            <a:schemeClr val="lt1"/>
          </a:fillRef>
          <a:effectRef idx="0">
            <a:schemeClr val="accent5"/>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区域云</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4" name="圆柱形 29"/>
          <p:cNvSpPr/>
          <p:nvPr/>
        </p:nvSpPr>
        <p:spPr>
          <a:xfrm>
            <a:off x="1794011" y="2593531"/>
            <a:ext cx="1586115" cy="261809"/>
          </a:xfrm>
          <a:prstGeom prst="can">
            <a:avLst/>
          </a:prstGeom>
          <a:gradFill flip="none" rotWithShape="1">
            <a:gsLst>
              <a:gs pos="11000">
                <a:schemeClr val="bg1">
                  <a:alpha val="0"/>
                </a:schemeClr>
              </a:gs>
              <a:gs pos="55000">
                <a:schemeClr val="bg1">
                  <a:alpha val="49906"/>
                </a:schemeClr>
              </a:gs>
              <a:gs pos="97000">
                <a:schemeClr val="bg1">
                  <a:alpha val="0"/>
                </a:schemeClr>
              </a:gs>
            </a:gsLst>
            <a:path path="circle">
              <a:fillToRect r="100000" b="100000"/>
            </a:path>
            <a:tileRect l="-100000" t="-100000"/>
          </a:gra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5"/>
          </a:lnRef>
          <a:fillRef idx="1">
            <a:schemeClr val="lt1"/>
          </a:fillRef>
          <a:effectRef idx="0">
            <a:schemeClr val="accent5"/>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边缘云</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5" name="圆柱形 29"/>
          <p:cNvSpPr/>
          <p:nvPr/>
        </p:nvSpPr>
        <p:spPr>
          <a:xfrm>
            <a:off x="3713017" y="2593531"/>
            <a:ext cx="1586115" cy="261809"/>
          </a:xfrm>
          <a:prstGeom prst="can">
            <a:avLst/>
          </a:prstGeom>
          <a:gradFill flip="none" rotWithShape="1">
            <a:gsLst>
              <a:gs pos="11000">
                <a:schemeClr val="bg1">
                  <a:alpha val="0"/>
                </a:schemeClr>
              </a:gs>
              <a:gs pos="55000">
                <a:schemeClr val="bg1">
                  <a:alpha val="49906"/>
                </a:schemeClr>
              </a:gs>
              <a:gs pos="97000">
                <a:schemeClr val="bg1">
                  <a:alpha val="0"/>
                </a:schemeClr>
              </a:gs>
            </a:gsLst>
            <a:path path="circle">
              <a:fillToRect r="100000" b="100000"/>
            </a:path>
            <a:tileRect l="-100000" t="-100000"/>
          </a:gra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5"/>
          </a:lnRef>
          <a:fillRef idx="1">
            <a:schemeClr val="lt1"/>
          </a:fillRef>
          <a:effectRef idx="0">
            <a:schemeClr val="accent5"/>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边缘云</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7" name="圆柱形 32"/>
          <p:cNvSpPr/>
          <p:nvPr/>
        </p:nvSpPr>
        <p:spPr>
          <a:xfrm>
            <a:off x="4089548" y="3189037"/>
            <a:ext cx="750982" cy="940381"/>
          </a:xfrm>
          <a:prstGeom prst="can">
            <a:avLst>
              <a:gd name="adj" fmla="val 16209"/>
            </a:avLst>
          </a:prstGeom>
          <a:gradFill flip="none" rotWithShape="1">
            <a:gsLst>
              <a:gs pos="100000">
                <a:schemeClr val="bg1">
                  <a:alpha val="35613"/>
                </a:schemeClr>
              </a:gs>
              <a:gs pos="0">
                <a:schemeClr val="accent1">
                  <a:lumMod val="5000"/>
                  <a:lumOff val="95000"/>
                  <a:alpha val="0"/>
                </a:schemeClr>
              </a:gs>
              <a:gs pos="100000">
                <a:schemeClr val="bg1">
                  <a:alpha val="0"/>
                </a:schemeClr>
              </a:gs>
            </a:gsLst>
            <a:lin ang="5400000" scaled="1"/>
            <a:tileRect/>
          </a:gra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50000" r="50000" b="50000"/>
              </a:path>
              <a:tileRect/>
            </a:grad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914400" rtl="0" eaLnBrk="1" fontAlgn="t"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21" name="圆柱形 32"/>
          <p:cNvSpPr/>
          <p:nvPr/>
        </p:nvSpPr>
        <p:spPr>
          <a:xfrm>
            <a:off x="4932511" y="3189037"/>
            <a:ext cx="750982" cy="940381"/>
          </a:xfrm>
          <a:prstGeom prst="can">
            <a:avLst>
              <a:gd name="adj" fmla="val 16209"/>
            </a:avLst>
          </a:prstGeom>
          <a:gradFill flip="none" rotWithShape="1">
            <a:gsLst>
              <a:gs pos="100000">
                <a:schemeClr val="bg1">
                  <a:alpha val="35613"/>
                </a:schemeClr>
              </a:gs>
              <a:gs pos="0">
                <a:schemeClr val="accent1">
                  <a:lumMod val="5000"/>
                  <a:lumOff val="95000"/>
                  <a:alpha val="0"/>
                </a:schemeClr>
              </a:gs>
              <a:gs pos="100000">
                <a:schemeClr val="bg1">
                  <a:alpha val="0"/>
                </a:schemeClr>
              </a:gs>
            </a:gsLst>
            <a:lin ang="5400000" scaled="1"/>
            <a:tileRect/>
          </a:gra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50000" r="50000" b="50000"/>
              </a:path>
              <a:tileRect/>
            </a:grad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914400" rtl="0" eaLnBrk="1" fontAlgn="t"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2" name="右箭头 11"/>
          <p:cNvSpPr/>
          <p:nvPr/>
        </p:nvSpPr>
        <p:spPr>
          <a:xfrm>
            <a:off x="5876647" y="1676997"/>
            <a:ext cx="585259" cy="281863"/>
          </a:xfrm>
          <a:prstGeom prs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右箭头 12"/>
          <p:cNvSpPr/>
          <p:nvPr/>
        </p:nvSpPr>
        <p:spPr>
          <a:xfrm>
            <a:off x="5876647" y="3495551"/>
            <a:ext cx="585259" cy="281863"/>
          </a:xfrm>
          <a:prstGeom prs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0" name="右箭头 109"/>
          <p:cNvSpPr/>
          <p:nvPr/>
        </p:nvSpPr>
        <p:spPr>
          <a:xfrm>
            <a:off x="5870318" y="5025085"/>
            <a:ext cx="585259" cy="281863"/>
          </a:xfrm>
          <a:prstGeom prs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r>
              <a:rPr lang="zh-CN" altLang="en-US"/>
              <a:t>开源开放社区，共建智能之路</a:t>
            </a:r>
            <a:endParaRPr lang="zh-CN" altLang="en-US"/>
          </a:p>
        </p:txBody>
      </p:sp>
      <p:sp>
        <p:nvSpPr>
          <p:cNvPr id="32" name="文本框 31"/>
          <p:cNvSpPr txBox="1"/>
          <p:nvPr/>
        </p:nvSpPr>
        <p:spPr>
          <a:xfrm>
            <a:off x="866194" y="2674149"/>
            <a:ext cx="4169108" cy="158940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stStyle>
          <a:p>
            <a:pPr marL="285750" marR="0" lvl="1" indent="-285750" algn="just" defTabSz="355600" rtl="0" eaLnBrk="1" fontAlgn="auto" latinLnBrk="0" hangingPunct="1">
              <a:lnSpc>
                <a:spcPct val="150000"/>
              </a:lnSpc>
              <a:spcBef>
                <a:spcPct val="0"/>
              </a:spcBef>
              <a:spcAft>
                <a:spcPct val="15000"/>
              </a:spcAft>
              <a:buClrTx/>
              <a:buSzTx/>
              <a:buFont typeface="Wingdings" panose="05000000000000000000" pitchFamily="2" charset="2"/>
              <a:buChar char="Ø"/>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源代码</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en-US" altLang="zh-CN" sz="1200" b="0" i="0" u="none" strike="noStrike" kern="1200" cap="none" spc="0" normalizeH="0" baseline="0" noProof="0" dirty="0" err="1">
                <a:ln>
                  <a:noFill/>
                </a:ln>
                <a:solidFill>
                  <a:prstClr val="black"/>
                </a:solidFill>
                <a:effectLst/>
                <a:uLnTx/>
                <a:uFillTx/>
                <a:latin typeface="微软雅黑" panose="020B0503020204020204" charset="-122"/>
                <a:ea typeface="微软雅黑" panose="020B0503020204020204" charset="-122"/>
                <a:cs typeface="+mn-cs"/>
              </a:rPr>
              <a:t>airos</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-edge</a:t>
            </a:r>
            <a:r>
              <a:rPr lang="en-US" altLang="zh-CN" sz="1200" dirty="0">
                <a:solidFill>
                  <a:prstClr val="black"/>
                </a:solidFill>
                <a:latin typeface="微软雅黑" panose="020B0503020204020204" charset="-122"/>
                <a:ea typeface="微软雅黑" panose="020B0503020204020204" charset="-122"/>
              </a:rPr>
              <a:t>,</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airos-vehicle,airos-v2x-msg</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1" indent="-285750" algn="just" defTabSz="355600" rtl="0" eaLnBrk="1" fontAlgn="auto" latinLnBrk="0" hangingPunct="1">
              <a:lnSpc>
                <a:spcPct val="150000"/>
              </a:lnSpc>
              <a:spcBef>
                <a:spcPct val="0"/>
              </a:spcBef>
              <a:spcAft>
                <a:spcPct val="15000"/>
              </a:spcAft>
              <a:buClrTx/>
              <a:buSzTx/>
              <a:buFont typeface="Wingdings" panose="05000000000000000000" pitchFamily="2" charset="2"/>
              <a:buChar char="Ø"/>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快速上手</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开发指南文档，样例代码，样例数据，预编译环境</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1" indent="-285750" algn="just" defTabSz="355600" rtl="0" eaLnBrk="1" fontAlgn="auto" latinLnBrk="0" hangingPunct="1">
              <a:lnSpc>
                <a:spcPct val="150000"/>
              </a:lnSpc>
              <a:spcBef>
                <a:spcPct val="0"/>
              </a:spcBef>
              <a:spcAft>
                <a:spcPct val="15000"/>
              </a:spcAft>
              <a:buClrTx/>
              <a:buSzTx/>
              <a:buFont typeface="Wingdings" panose="05000000000000000000" pitchFamily="2" charset="2"/>
              <a:buChar char="Ø"/>
              <a:defRPr/>
            </a:pPr>
            <a:r>
              <a:rPr lang="zh-CN" altLang="en-US" sz="1200" b="1" dirty="0">
                <a:solidFill>
                  <a:prstClr val="black"/>
                </a:solidFill>
                <a:latin typeface="微软雅黑" panose="020B0503020204020204" charset="-122"/>
                <a:ea typeface="微软雅黑" panose="020B0503020204020204" charset="-122"/>
              </a:rPr>
              <a:t>开发者中心：</a:t>
            </a:r>
            <a:r>
              <a:rPr lang="en-US" altLang="zh-CN" sz="1200" dirty="0" err="1">
                <a:solidFill>
                  <a:prstClr val="black"/>
                </a:solidFill>
                <a:latin typeface="微软雅黑" panose="020B0503020204020204" charset="-122"/>
                <a:ea typeface="微软雅黑" panose="020B0503020204020204" charset="-122"/>
              </a:rPr>
              <a:t>airos.baidu.com</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1" indent="-285750" algn="just" defTabSz="355600" rtl="0" eaLnBrk="1" fontAlgn="auto" latinLnBrk="0" hangingPunct="1">
              <a:lnSpc>
                <a:spcPct val="150000"/>
              </a:lnSpc>
              <a:spcBef>
                <a:spcPct val="0"/>
              </a:spcBef>
              <a:spcAft>
                <a:spcPct val="15000"/>
              </a:spcAft>
              <a:buClrTx/>
              <a:buSzTx/>
              <a:buFont typeface="Wingdings" panose="05000000000000000000" pitchFamily="2" charset="2"/>
              <a:buChar char="Ø"/>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开源协议：</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Apache License</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3" name="文本框 32"/>
          <p:cNvSpPr txBox="1"/>
          <p:nvPr/>
        </p:nvSpPr>
        <p:spPr>
          <a:xfrm>
            <a:off x="7576813" y="2684642"/>
            <a:ext cx="4075601" cy="115252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stStyle>
          <a:p>
            <a:pPr marL="0" marR="0" lvl="1" indent="0" algn="l" defTabSz="355600" rtl="0" eaLnBrk="1" fontAlgn="auto" latinLnBrk="0" hangingPunct="1">
              <a:lnSpc>
                <a:spcPct val="200000"/>
              </a:lnSpc>
              <a:spcBef>
                <a:spcPct val="0"/>
              </a:spcBef>
              <a:spcAft>
                <a:spcPts val="122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OS</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容器镜像提供一套AIR </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OS</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环境，开发者可以在此基础上，快速搭建应用，完成硬件适配。</a:t>
            </a:r>
            <a:endPar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1" indent="0" algn="l" defTabSz="355600" rtl="0" eaLnBrk="1" fontAlgn="auto" latinLnBrk="0" hangingPunct="1">
              <a:lnSpc>
                <a:spcPct val="120000"/>
              </a:lnSpc>
              <a:spcBef>
                <a:spcPct val="0"/>
              </a:spcBef>
              <a:spcAft>
                <a:spcPct val="15000"/>
              </a:spcAft>
              <a:buClrTx/>
              <a:buSzTx/>
              <a:buFontTx/>
              <a:buNone/>
              <a:defRPr/>
            </a:pPr>
            <a:r>
              <a:rPr kumimoji="0" lang="zh-CN" altLang="en-US"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使用云容器镜像仓库服务，下载和使用方法请参看开源代码库的文档说明</a:t>
            </a:r>
            <a:endParaRPr kumimoji="0" lang="zh-CN" altLang="en-US" sz="900" b="0" i="0" u="none" strike="noStrike" kern="1200" cap="none" spc="0" normalizeH="0" baseline="0" noProof="0" dirty="0">
              <a:ln>
                <a:noFill/>
              </a:ln>
              <a:solidFill>
                <a:prstClr val="white">
                  <a:lumMod val="50000"/>
                </a:prstClr>
              </a:solidFill>
              <a:effectLst/>
              <a:uLnTx/>
              <a:uFillTx/>
              <a:latin typeface="Calibri"/>
              <a:ea typeface="等线" panose="02010600030101010101" pitchFamily="2" charset="-122"/>
              <a:cs typeface="+mn-cs"/>
            </a:endParaRPr>
          </a:p>
        </p:txBody>
      </p:sp>
      <p:grpSp>
        <p:nvGrpSpPr>
          <p:cNvPr id="34" name="组合 33"/>
          <p:cNvGrpSpPr/>
          <p:nvPr/>
        </p:nvGrpSpPr>
        <p:grpSpPr>
          <a:xfrm>
            <a:off x="962713" y="4425740"/>
            <a:ext cx="1601495" cy="1075953"/>
            <a:chOff x="961531" y="4835975"/>
            <a:chExt cx="1601495" cy="1075953"/>
          </a:xfrm>
        </p:grpSpPr>
        <p:sp>
          <p:nvSpPr>
            <p:cNvPr id="35" name="圆角矩形 34"/>
            <p:cNvSpPr>
              <a:spLocks noChangeAspect="1"/>
            </p:cNvSpPr>
            <p:nvPr/>
          </p:nvSpPr>
          <p:spPr>
            <a:xfrm>
              <a:off x="1022176" y="4835975"/>
              <a:ext cx="356750" cy="356750"/>
            </a:xfrm>
            <a:prstGeom prst="roundRect">
              <a:avLst/>
            </a:prstGeom>
            <a:solidFill>
              <a:srgbClr val="005DE7"/>
            </a:solidFill>
            <a:ln>
              <a:solidFill>
                <a:srgbClr val="005D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sp>
          <p:nvSpPr>
            <p:cNvPr id="36" name="任意多边形: 形状 1"/>
            <p:cNvSpPr>
              <a:spLocks noChangeAspect="1"/>
            </p:cNvSpPr>
            <p:nvPr/>
          </p:nvSpPr>
          <p:spPr>
            <a:xfrm>
              <a:off x="1089067" y="4908033"/>
              <a:ext cx="222969" cy="212635"/>
            </a:xfrm>
            <a:custGeom>
              <a:avLst/>
              <a:gdLst>
                <a:gd name="connsiteX0" fmla="*/ 85245 w 861666"/>
                <a:gd name="connsiteY0" fmla="*/ 674281 h 821731"/>
                <a:gd name="connsiteX1" fmla="*/ 775653 w 861666"/>
                <a:gd name="connsiteY1" fmla="*/ 674281 h 821731"/>
                <a:gd name="connsiteX2" fmla="*/ 775653 w 861666"/>
                <a:gd name="connsiteY2" fmla="*/ 746470 h 821731"/>
                <a:gd name="connsiteX3" fmla="*/ 861666 w 861666"/>
                <a:gd name="connsiteY3" fmla="*/ 746470 h 821731"/>
                <a:gd name="connsiteX4" fmla="*/ 861666 w 861666"/>
                <a:gd name="connsiteY4" fmla="*/ 821731 h 821731"/>
                <a:gd name="connsiteX5" fmla="*/ 0 w 861666"/>
                <a:gd name="connsiteY5" fmla="*/ 821731 h 821731"/>
                <a:gd name="connsiteX6" fmla="*/ 0 w 861666"/>
                <a:gd name="connsiteY6" fmla="*/ 746470 h 821731"/>
                <a:gd name="connsiteX7" fmla="*/ 85245 w 861666"/>
                <a:gd name="connsiteY7" fmla="*/ 746470 h 821731"/>
                <a:gd name="connsiteX8" fmla="*/ 685032 w 861666"/>
                <a:gd name="connsiteY8" fmla="*/ 337141 h 821731"/>
                <a:gd name="connsiteX9" fmla="*/ 760293 w 861666"/>
                <a:gd name="connsiteY9" fmla="*/ 337141 h 821731"/>
                <a:gd name="connsiteX10" fmla="*/ 760293 w 861666"/>
                <a:gd name="connsiteY10" fmla="*/ 655850 h 821731"/>
                <a:gd name="connsiteX11" fmla="*/ 685032 w 861666"/>
                <a:gd name="connsiteY11" fmla="*/ 655850 h 821731"/>
                <a:gd name="connsiteX12" fmla="*/ 569836 w 861666"/>
                <a:gd name="connsiteY12" fmla="*/ 337141 h 821731"/>
                <a:gd name="connsiteX13" fmla="*/ 645097 w 861666"/>
                <a:gd name="connsiteY13" fmla="*/ 337141 h 821731"/>
                <a:gd name="connsiteX14" fmla="*/ 645097 w 861666"/>
                <a:gd name="connsiteY14" fmla="*/ 655850 h 821731"/>
                <a:gd name="connsiteX15" fmla="*/ 569836 w 861666"/>
                <a:gd name="connsiteY15" fmla="*/ 655850 h 821731"/>
                <a:gd name="connsiteX16" fmla="*/ 450800 w 861666"/>
                <a:gd name="connsiteY16" fmla="*/ 337141 h 821731"/>
                <a:gd name="connsiteX17" fmla="*/ 526061 w 861666"/>
                <a:gd name="connsiteY17" fmla="*/ 337141 h 821731"/>
                <a:gd name="connsiteX18" fmla="*/ 526061 w 861666"/>
                <a:gd name="connsiteY18" fmla="*/ 655850 h 821731"/>
                <a:gd name="connsiteX19" fmla="*/ 450800 w 861666"/>
                <a:gd name="connsiteY19" fmla="*/ 655850 h 821731"/>
                <a:gd name="connsiteX20" fmla="*/ 335604 w 861666"/>
                <a:gd name="connsiteY20" fmla="*/ 337141 h 821731"/>
                <a:gd name="connsiteX21" fmla="*/ 410865 w 861666"/>
                <a:gd name="connsiteY21" fmla="*/ 337141 h 821731"/>
                <a:gd name="connsiteX22" fmla="*/ 410865 w 861666"/>
                <a:gd name="connsiteY22" fmla="*/ 655850 h 821731"/>
                <a:gd name="connsiteX23" fmla="*/ 335604 w 861666"/>
                <a:gd name="connsiteY23" fmla="*/ 655850 h 821731"/>
                <a:gd name="connsiteX24" fmla="*/ 216569 w 861666"/>
                <a:gd name="connsiteY24" fmla="*/ 337141 h 821731"/>
                <a:gd name="connsiteX25" fmla="*/ 291830 w 861666"/>
                <a:gd name="connsiteY25" fmla="*/ 337141 h 821731"/>
                <a:gd name="connsiteX26" fmla="*/ 291830 w 861666"/>
                <a:gd name="connsiteY26" fmla="*/ 655850 h 821731"/>
                <a:gd name="connsiteX27" fmla="*/ 216569 w 861666"/>
                <a:gd name="connsiteY27" fmla="*/ 655850 h 821731"/>
                <a:gd name="connsiteX28" fmla="*/ 101373 w 861666"/>
                <a:gd name="connsiteY28" fmla="*/ 337141 h 821731"/>
                <a:gd name="connsiteX29" fmla="*/ 176634 w 861666"/>
                <a:gd name="connsiteY29" fmla="*/ 337141 h 821731"/>
                <a:gd name="connsiteX30" fmla="*/ 176634 w 861666"/>
                <a:gd name="connsiteY30" fmla="*/ 655850 h 821731"/>
                <a:gd name="connsiteX31" fmla="*/ 101373 w 861666"/>
                <a:gd name="connsiteY31" fmla="*/ 655850 h 821731"/>
                <a:gd name="connsiteX32" fmla="*/ 431601 w 861666"/>
                <a:gd name="connsiteY32" fmla="*/ 79101 h 821731"/>
                <a:gd name="connsiteX33" fmla="*/ 86781 w 861666"/>
                <a:gd name="connsiteY33" fmla="*/ 248823 h 821731"/>
                <a:gd name="connsiteX34" fmla="*/ 776421 w 861666"/>
                <a:gd name="connsiteY34" fmla="*/ 248823 h 821731"/>
                <a:gd name="connsiteX35" fmla="*/ 421618 w 861666"/>
                <a:gd name="connsiteY35" fmla="*/ 0 h 821731"/>
                <a:gd name="connsiteX36" fmla="*/ 440049 w 861666"/>
                <a:gd name="connsiteY36" fmla="*/ 0 h 821731"/>
                <a:gd name="connsiteX37" fmla="*/ 853986 w 861666"/>
                <a:gd name="connsiteY37" fmla="*/ 204281 h 821731"/>
                <a:gd name="connsiteX38" fmla="*/ 853986 w 861666"/>
                <a:gd name="connsiteY38" fmla="*/ 324085 h 821731"/>
                <a:gd name="connsiteX39" fmla="*/ 7680 w 861666"/>
                <a:gd name="connsiteY39" fmla="*/ 324085 h 821731"/>
                <a:gd name="connsiteX40" fmla="*/ 7680 w 861666"/>
                <a:gd name="connsiteY40" fmla="*/ 204281 h 8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1666" h="821731">
                  <a:moveTo>
                    <a:pt x="85245" y="674281"/>
                  </a:moveTo>
                  <a:lnTo>
                    <a:pt x="775653" y="674281"/>
                  </a:lnTo>
                  <a:lnTo>
                    <a:pt x="775653" y="746470"/>
                  </a:lnTo>
                  <a:lnTo>
                    <a:pt x="861666" y="746470"/>
                  </a:lnTo>
                  <a:lnTo>
                    <a:pt x="861666" y="821731"/>
                  </a:lnTo>
                  <a:lnTo>
                    <a:pt x="0" y="821731"/>
                  </a:lnTo>
                  <a:lnTo>
                    <a:pt x="0" y="746470"/>
                  </a:lnTo>
                  <a:lnTo>
                    <a:pt x="85245" y="746470"/>
                  </a:lnTo>
                  <a:close/>
                  <a:moveTo>
                    <a:pt x="685032" y="337141"/>
                  </a:moveTo>
                  <a:lnTo>
                    <a:pt x="760293" y="337141"/>
                  </a:lnTo>
                  <a:lnTo>
                    <a:pt x="760293" y="655850"/>
                  </a:lnTo>
                  <a:lnTo>
                    <a:pt x="685032" y="655850"/>
                  </a:lnTo>
                  <a:close/>
                  <a:moveTo>
                    <a:pt x="569836" y="337141"/>
                  </a:moveTo>
                  <a:lnTo>
                    <a:pt x="645097" y="337141"/>
                  </a:lnTo>
                  <a:lnTo>
                    <a:pt x="645097" y="655850"/>
                  </a:lnTo>
                  <a:lnTo>
                    <a:pt x="569836" y="655850"/>
                  </a:lnTo>
                  <a:close/>
                  <a:moveTo>
                    <a:pt x="450800" y="337141"/>
                  </a:moveTo>
                  <a:lnTo>
                    <a:pt x="526061" y="337141"/>
                  </a:lnTo>
                  <a:lnTo>
                    <a:pt x="526061" y="655850"/>
                  </a:lnTo>
                  <a:lnTo>
                    <a:pt x="450800" y="655850"/>
                  </a:lnTo>
                  <a:close/>
                  <a:moveTo>
                    <a:pt x="335604" y="337141"/>
                  </a:moveTo>
                  <a:lnTo>
                    <a:pt x="410865" y="337141"/>
                  </a:lnTo>
                  <a:lnTo>
                    <a:pt x="410865" y="655850"/>
                  </a:lnTo>
                  <a:lnTo>
                    <a:pt x="335604" y="655850"/>
                  </a:lnTo>
                  <a:close/>
                  <a:moveTo>
                    <a:pt x="216569" y="337141"/>
                  </a:moveTo>
                  <a:lnTo>
                    <a:pt x="291830" y="337141"/>
                  </a:lnTo>
                  <a:lnTo>
                    <a:pt x="291830" y="655850"/>
                  </a:lnTo>
                  <a:lnTo>
                    <a:pt x="216569" y="655850"/>
                  </a:lnTo>
                  <a:close/>
                  <a:moveTo>
                    <a:pt x="101373" y="337141"/>
                  </a:moveTo>
                  <a:lnTo>
                    <a:pt x="176634" y="337141"/>
                  </a:lnTo>
                  <a:lnTo>
                    <a:pt x="176634" y="655850"/>
                  </a:lnTo>
                  <a:lnTo>
                    <a:pt x="101373" y="655850"/>
                  </a:lnTo>
                  <a:close/>
                  <a:moveTo>
                    <a:pt x="431601" y="79101"/>
                  </a:moveTo>
                  <a:lnTo>
                    <a:pt x="86781" y="248823"/>
                  </a:lnTo>
                  <a:lnTo>
                    <a:pt x="776421" y="248823"/>
                  </a:lnTo>
                  <a:close/>
                  <a:moveTo>
                    <a:pt x="421618" y="0"/>
                  </a:moveTo>
                  <a:lnTo>
                    <a:pt x="440049" y="0"/>
                  </a:lnTo>
                  <a:lnTo>
                    <a:pt x="853986" y="204281"/>
                  </a:lnTo>
                  <a:lnTo>
                    <a:pt x="853986" y="324085"/>
                  </a:lnTo>
                  <a:lnTo>
                    <a:pt x="7680" y="324085"/>
                  </a:lnTo>
                  <a:lnTo>
                    <a:pt x="7680" y="2042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5185"/>
                </a:solidFill>
                <a:effectLst/>
                <a:uLnTx/>
                <a:uFillTx/>
                <a:latin typeface="Calibri"/>
                <a:ea typeface="等线" panose="02010600030101010101" pitchFamily="2" charset="-122"/>
                <a:cs typeface="+mn-cs"/>
              </a:endParaRPr>
            </a:p>
          </p:txBody>
        </p:sp>
        <p:sp>
          <p:nvSpPr>
            <p:cNvPr id="37" name="矩形 36"/>
            <p:cNvSpPr/>
            <p:nvPr/>
          </p:nvSpPr>
          <p:spPr>
            <a:xfrm>
              <a:off x="1407326" y="4875851"/>
              <a:ext cx="1155700" cy="27559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AIR </a:t>
              </a:r>
              <a:r>
                <a:rPr kumimoji="0" lang="en-US" altLang="zh-CN"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OS</a:t>
              </a:r>
              <a:r>
                <a:rPr kumimoji="0"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促进会</a:t>
              </a:r>
              <a:endParaRPr kumimoji="0"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8" name="矩形 37"/>
            <p:cNvSpPr/>
            <p:nvPr/>
          </p:nvSpPr>
          <p:spPr>
            <a:xfrm>
              <a:off x="961531" y="5305031"/>
              <a:ext cx="1569660" cy="606897"/>
            </a:xfrm>
            <a:prstGeom prst="rect">
              <a:avLst/>
            </a:prstGeom>
          </p:spPr>
          <p:txBody>
            <a:bodyPr wrap="none">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第一版代码贡献与代码审核</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合作洽谈</a:t>
              </a:r>
              <a:endPar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grpSp>
      <p:grpSp>
        <p:nvGrpSpPr>
          <p:cNvPr id="39" name="组合 38"/>
          <p:cNvGrpSpPr/>
          <p:nvPr/>
        </p:nvGrpSpPr>
        <p:grpSpPr>
          <a:xfrm>
            <a:off x="9171922" y="4425740"/>
            <a:ext cx="2480166" cy="1627578"/>
            <a:chOff x="8921116" y="4835975"/>
            <a:chExt cx="2480166" cy="1627578"/>
          </a:xfrm>
        </p:grpSpPr>
        <p:sp>
          <p:nvSpPr>
            <p:cNvPr id="40" name="圆角矩形 39"/>
            <p:cNvSpPr>
              <a:spLocks noChangeAspect="1"/>
            </p:cNvSpPr>
            <p:nvPr/>
          </p:nvSpPr>
          <p:spPr>
            <a:xfrm>
              <a:off x="9006259" y="4835975"/>
              <a:ext cx="356750" cy="356750"/>
            </a:xfrm>
            <a:prstGeom prst="roundRect">
              <a:avLst/>
            </a:prstGeom>
            <a:solidFill>
              <a:srgbClr val="005DE7"/>
            </a:solidFill>
            <a:ln>
              <a:solidFill>
                <a:srgbClr val="005D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sp>
          <p:nvSpPr>
            <p:cNvPr id="41" name="矩形 40"/>
            <p:cNvSpPr/>
            <p:nvPr/>
          </p:nvSpPr>
          <p:spPr>
            <a:xfrm>
              <a:off x="9363009" y="4875851"/>
              <a:ext cx="64633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实验室</a:t>
              </a:r>
              <a:endParaRPr kumimoji="0"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2" name="crossing-roads-perspective_55292"/>
            <p:cNvSpPr>
              <a:spLocks noChangeAspect="1"/>
            </p:cNvSpPr>
            <p:nvPr/>
          </p:nvSpPr>
          <p:spPr>
            <a:xfrm>
              <a:off x="9073150" y="4914497"/>
              <a:ext cx="222969" cy="199707"/>
            </a:xfrm>
            <a:custGeom>
              <a:avLst/>
              <a:gdLst>
                <a:gd name="T0" fmla="*/ 6643 w 6643"/>
                <a:gd name="T1" fmla="*/ 3688 h 5959"/>
                <a:gd name="T2" fmla="*/ 6504 w 6643"/>
                <a:gd name="T3" fmla="*/ 3125 h 5959"/>
                <a:gd name="T4" fmla="*/ 4323 w 6643"/>
                <a:gd name="T5" fmla="*/ 3125 h 5959"/>
                <a:gd name="T6" fmla="*/ 4283 w 6643"/>
                <a:gd name="T7" fmla="*/ 2834 h 5959"/>
                <a:gd name="T8" fmla="*/ 6432 w 6643"/>
                <a:gd name="T9" fmla="*/ 2834 h 5959"/>
                <a:gd name="T10" fmla="*/ 6293 w 6643"/>
                <a:gd name="T11" fmla="*/ 2271 h 5959"/>
                <a:gd name="T12" fmla="*/ 4205 w 6643"/>
                <a:gd name="T13" fmla="*/ 2271 h 5959"/>
                <a:gd name="T14" fmla="*/ 3890 w 6643"/>
                <a:gd name="T15" fmla="*/ 0 h 5959"/>
                <a:gd name="T16" fmla="*/ 3412 w 6643"/>
                <a:gd name="T17" fmla="*/ 0 h 5959"/>
                <a:gd name="T18" fmla="*/ 3417 w 6643"/>
                <a:gd name="T19" fmla="*/ 238 h 5959"/>
                <a:gd name="T20" fmla="*/ 3226 w 6643"/>
                <a:gd name="T21" fmla="*/ 238 h 5959"/>
                <a:gd name="T22" fmla="*/ 3231 w 6643"/>
                <a:gd name="T23" fmla="*/ 0 h 5959"/>
                <a:gd name="T24" fmla="*/ 2753 w 6643"/>
                <a:gd name="T25" fmla="*/ 0 h 5959"/>
                <a:gd name="T26" fmla="*/ 2438 w 6643"/>
                <a:gd name="T27" fmla="*/ 2271 h 5959"/>
                <a:gd name="T28" fmla="*/ 351 w 6643"/>
                <a:gd name="T29" fmla="*/ 2271 h 5959"/>
                <a:gd name="T30" fmla="*/ 211 w 6643"/>
                <a:gd name="T31" fmla="*/ 2834 h 5959"/>
                <a:gd name="T32" fmla="*/ 2360 w 6643"/>
                <a:gd name="T33" fmla="*/ 2834 h 5959"/>
                <a:gd name="T34" fmla="*/ 2320 w 6643"/>
                <a:gd name="T35" fmla="*/ 3125 h 5959"/>
                <a:gd name="T36" fmla="*/ 139 w 6643"/>
                <a:gd name="T37" fmla="*/ 3125 h 5959"/>
                <a:gd name="T38" fmla="*/ 0 w 6643"/>
                <a:gd name="T39" fmla="*/ 3688 h 5959"/>
                <a:gd name="T40" fmla="*/ 2242 w 6643"/>
                <a:gd name="T41" fmla="*/ 3688 h 5959"/>
                <a:gd name="T42" fmla="*/ 1927 w 6643"/>
                <a:gd name="T43" fmla="*/ 5959 h 5959"/>
                <a:gd name="T44" fmla="*/ 3101 w 6643"/>
                <a:gd name="T45" fmla="*/ 5959 h 5959"/>
                <a:gd name="T46" fmla="*/ 3106 w 6643"/>
                <a:gd name="T47" fmla="*/ 5721 h 5959"/>
                <a:gd name="T48" fmla="*/ 3538 w 6643"/>
                <a:gd name="T49" fmla="*/ 5721 h 5959"/>
                <a:gd name="T50" fmla="*/ 3543 w 6643"/>
                <a:gd name="T51" fmla="*/ 5959 h 5959"/>
                <a:gd name="T52" fmla="*/ 4716 w 6643"/>
                <a:gd name="T53" fmla="*/ 5959 h 5959"/>
                <a:gd name="T54" fmla="*/ 4401 w 6643"/>
                <a:gd name="T55" fmla="*/ 3688 h 5959"/>
                <a:gd name="T56" fmla="*/ 6643 w 6643"/>
                <a:gd name="T57" fmla="*/ 3688 h 5959"/>
                <a:gd name="T58" fmla="*/ 6643 w 6643"/>
                <a:gd name="T59" fmla="*/ 3688 h 5959"/>
                <a:gd name="T60" fmla="*/ 3216 w 6643"/>
                <a:gd name="T61" fmla="*/ 683 h 5959"/>
                <a:gd name="T62" fmla="*/ 3427 w 6643"/>
                <a:gd name="T63" fmla="*/ 683 h 5959"/>
                <a:gd name="T64" fmla="*/ 3445 w 6643"/>
                <a:gd name="T65" fmla="*/ 1497 h 5959"/>
                <a:gd name="T66" fmla="*/ 3199 w 6643"/>
                <a:gd name="T67" fmla="*/ 1497 h 5959"/>
                <a:gd name="T68" fmla="*/ 3216 w 6643"/>
                <a:gd name="T69" fmla="*/ 683 h 5959"/>
                <a:gd name="T70" fmla="*/ 3189 w 6643"/>
                <a:gd name="T71" fmla="*/ 1943 h 5959"/>
                <a:gd name="T72" fmla="*/ 3454 w 6643"/>
                <a:gd name="T73" fmla="*/ 1943 h 5959"/>
                <a:gd name="T74" fmla="*/ 3472 w 6643"/>
                <a:gd name="T75" fmla="*/ 2757 h 5959"/>
                <a:gd name="T76" fmla="*/ 3171 w 6643"/>
                <a:gd name="T77" fmla="*/ 2757 h 5959"/>
                <a:gd name="T78" fmla="*/ 3189 w 6643"/>
                <a:gd name="T79" fmla="*/ 1943 h 5959"/>
                <a:gd name="T80" fmla="*/ 3161 w 6643"/>
                <a:gd name="T81" fmla="*/ 3202 h 5959"/>
                <a:gd name="T82" fmla="*/ 3482 w 6643"/>
                <a:gd name="T83" fmla="*/ 3202 h 5959"/>
                <a:gd name="T84" fmla="*/ 3500 w 6643"/>
                <a:gd name="T85" fmla="*/ 4017 h 5959"/>
                <a:gd name="T86" fmla="*/ 3143 w 6643"/>
                <a:gd name="T87" fmla="*/ 4017 h 5959"/>
                <a:gd name="T88" fmla="*/ 3161 w 6643"/>
                <a:gd name="T89" fmla="*/ 3202 h 5959"/>
                <a:gd name="T90" fmla="*/ 3116 w 6643"/>
                <a:gd name="T91" fmla="*/ 5276 h 5959"/>
                <a:gd name="T92" fmla="*/ 3133 w 6643"/>
                <a:gd name="T93" fmla="*/ 4462 h 5959"/>
                <a:gd name="T94" fmla="*/ 3510 w 6643"/>
                <a:gd name="T95" fmla="*/ 4462 h 5959"/>
                <a:gd name="T96" fmla="*/ 3528 w 6643"/>
                <a:gd name="T97" fmla="*/ 5276 h 5959"/>
                <a:gd name="T98" fmla="*/ 3116 w 6643"/>
                <a:gd name="T99" fmla="*/ 5276 h 5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43" h="5959">
                  <a:moveTo>
                    <a:pt x="6643" y="3688"/>
                  </a:moveTo>
                  <a:lnTo>
                    <a:pt x="6504" y="3125"/>
                  </a:lnTo>
                  <a:lnTo>
                    <a:pt x="4323" y="3125"/>
                  </a:lnTo>
                  <a:lnTo>
                    <a:pt x="4283" y="2834"/>
                  </a:lnTo>
                  <a:lnTo>
                    <a:pt x="6432" y="2834"/>
                  </a:lnTo>
                  <a:lnTo>
                    <a:pt x="6293" y="2271"/>
                  </a:lnTo>
                  <a:lnTo>
                    <a:pt x="4205" y="2271"/>
                  </a:lnTo>
                  <a:lnTo>
                    <a:pt x="3890" y="0"/>
                  </a:lnTo>
                  <a:lnTo>
                    <a:pt x="3412" y="0"/>
                  </a:lnTo>
                  <a:lnTo>
                    <a:pt x="3417" y="238"/>
                  </a:lnTo>
                  <a:lnTo>
                    <a:pt x="3226" y="238"/>
                  </a:lnTo>
                  <a:lnTo>
                    <a:pt x="3231" y="0"/>
                  </a:lnTo>
                  <a:lnTo>
                    <a:pt x="2753" y="0"/>
                  </a:lnTo>
                  <a:lnTo>
                    <a:pt x="2438" y="2271"/>
                  </a:lnTo>
                  <a:lnTo>
                    <a:pt x="351" y="2271"/>
                  </a:lnTo>
                  <a:lnTo>
                    <a:pt x="211" y="2834"/>
                  </a:lnTo>
                  <a:lnTo>
                    <a:pt x="2360" y="2834"/>
                  </a:lnTo>
                  <a:lnTo>
                    <a:pt x="2320" y="3125"/>
                  </a:lnTo>
                  <a:lnTo>
                    <a:pt x="139" y="3125"/>
                  </a:lnTo>
                  <a:lnTo>
                    <a:pt x="0" y="3688"/>
                  </a:lnTo>
                  <a:lnTo>
                    <a:pt x="2242" y="3688"/>
                  </a:lnTo>
                  <a:lnTo>
                    <a:pt x="1927" y="5959"/>
                  </a:lnTo>
                  <a:lnTo>
                    <a:pt x="3101" y="5959"/>
                  </a:lnTo>
                  <a:lnTo>
                    <a:pt x="3106" y="5721"/>
                  </a:lnTo>
                  <a:lnTo>
                    <a:pt x="3538" y="5721"/>
                  </a:lnTo>
                  <a:lnTo>
                    <a:pt x="3543" y="5959"/>
                  </a:lnTo>
                  <a:lnTo>
                    <a:pt x="4716" y="5959"/>
                  </a:lnTo>
                  <a:lnTo>
                    <a:pt x="4401" y="3688"/>
                  </a:lnTo>
                  <a:lnTo>
                    <a:pt x="6643" y="3688"/>
                  </a:lnTo>
                  <a:lnTo>
                    <a:pt x="6643" y="3688"/>
                  </a:lnTo>
                  <a:close/>
                  <a:moveTo>
                    <a:pt x="3216" y="683"/>
                  </a:moveTo>
                  <a:lnTo>
                    <a:pt x="3427" y="683"/>
                  </a:lnTo>
                  <a:lnTo>
                    <a:pt x="3445" y="1497"/>
                  </a:lnTo>
                  <a:lnTo>
                    <a:pt x="3199" y="1497"/>
                  </a:lnTo>
                  <a:lnTo>
                    <a:pt x="3216" y="683"/>
                  </a:lnTo>
                  <a:close/>
                  <a:moveTo>
                    <a:pt x="3189" y="1943"/>
                  </a:moveTo>
                  <a:lnTo>
                    <a:pt x="3454" y="1943"/>
                  </a:lnTo>
                  <a:lnTo>
                    <a:pt x="3472" y="2757"/>
                  </a:lnTo>
                  <a:lnTo>
                    <a:pt x="3171" y="2757"/>
                  </a:lnTo>
                  <a:lnTo>
                    <a:pt x="3189" y="1943"/>
                  </a:lnTo>
                  <a:close/>
                  <a:moveTo>
                    <a:pt x="3161" y="3202"/>
                  </a:moveTo>
                  <a:lnTo>
                    <a:pt x="3482" y="3202"/>
                  </a:lnTo>
                  <a:lnTo>
                    <a:pt x="3500" y="4017"/>
                  </a:lnTo>
                  <a:lnTo>
                    <a:pt x="3143" y="4017"/>
                  </a:lnTo>
                  <a:lnTo>
                    <a:pt x="3161" y="3202"/>
                  </a:lnTo>
                  <a:close/>
                  <a:moveTo>
                    <a:pt x="3116" y="5276"/>
                  </a:moveTo>
                  <a:lnTo>
                    <a:pt x="3133" y="4462"/>
                  </a:lnTo>
                  <a:lnTo>
                    <a:pt x="3510" y="4462"/>
                  </a:lnTo>
                  <a:lnTo>
                    <a:pt x="3528" y="5276"/>
                  </a:lnTo>
                  <a:lnTo>
                    <a:pt x="3116" y="52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445185"/>
                </a:solidFill>
                <a:effectLst/>
                <a:uLnTx/>
                <a:uFillTx/>
                <a:latin typeface="Calibri"/>
                <a:ea typeface="+mn-ea"/>
                <a:cs typeface="+mn-cs"/>
              </a:endParaRPr>
            </a:p>
          </p:txBody>
        </p:sp>
        <p:sp>
          <p:nvSpPr>
            <p:cNvPr id="43" name="矩形 42"/>
            <p:cNvSpPr/>
            <p:nvPr/>
          </p:nvSpPr>
          <p:spPr>
            <a:xfrm>
              <a:off x="8921116" y="5305031"/>
              <a:ext cx="2480166" cy="1158522"/>
            </a:xfrm>
            <a:prstGeom prst="rect">
              <a:avLst/>
            </a:prstGeom>
          </p:spPr>
          <p:txBody>
            <a:bodyPr wrap="none">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南北向生态真实环境验证</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全球首个车路协同自动驾驶数据集</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DAIR-V2X</a:t>
              </a: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向境内用户提供下载使用 </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下载网站：</a:t>
              </a:r>
              <a:r>
                <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https://thudair.baai.ac.cn/index</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grpSp>
      <p:grpSp>
        <p:nvGrpSpPr>
          <p:cNvPr id="44" name="组合 43"/>
          <p:cNvGrpSpPr/>
          <p:nvPr/>
        </p:nvGrpSpPr>
        <p:grpSpPr>
          <a:xfrm>
            <a:off x="4687657" y="4425740"/>
            <a:ext cx="2693670" cy="1667936"/>
            <a:chOff x="4720899" y="4835975"/>
            <a:chExt cx="2693670" cy="1667936"/>
          </a:xfrm>
        </p:grpSpPr>
        <p:sp>
          <p:nvSpPr>
            <p:cNvPr id="45" name="矩形 44"/>
            <p:cNvSpPr/>
            <p:nvPr/>
          </p:nvSpPr>
          <p:spPr>
            <a:xfrm>
              <a:off x="5205996" y="4875851"/>
              <a:ext cx="49244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社区</a:t>
              </a:r>
              <a:endParaRPr kumimoji="0"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6" name="矩形 45"/>
            <p:cNvSpPr/>
            <p:nvPr/>
          </p:nvSpPr>
          <p:spPr>
            <a:xfrm>
              <a:off x="4720899" y="5305031"/>
              <a:ext cx="2693670" cy="1198880"/>
            </a:xfrm>
            <a:prstGeom prst="rect">
              <a:avLst/>
            </a:prstGeom>
          </p:spPr>
          <p:txBody>
            <a:bodyPr wrap="none">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代码仓库：获取AIR </a:t>
              </a:r>
              <a:r>
                <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OS</a:t>
              </a: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开源代码</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社区新闻：AIR </a:t>
              </a:r>
              <a:r>
                <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OS</a:t>
              </a: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最新资讯</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邮件群组：技术支持与问题答疑</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社区网址：</a:t>
              </a:r>
              <a:r>
                <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 https://</a:t>
              </a:r>
              <a:r>
                <a:rPr kumimoji="0" lang="en-US" altLang="zh-CN" sz="900" b="0" i="0" u="none" strike="noStrike" kern="1200" cap="none" spc="0" normalizeH="0" baseline="0" noProof="0" dirty="0" err="1">
                  <a:ln>
                    <a:noFill/>
                  </a:ln>
                  <a:solidFill>
                    <a:srgbClr val="445185"/>
                  </a:solidFill>
                  <a:effectLst/>
                  <a:uLnTx/>
                  <a:uFillTx/>
                  <a:latin typeface="微软雅黑" panose="020B0503020204020204" charset="-122"/>
                  <a:ea typeface="微软雅黑" panose="020B0503020204020204" charset="-122"/>
                  <a:cs typeface="+mn-cs"/>
                </a:rPr>
                <a:t>gitee.com</a:t>
              </a:r>
              <a:r>
                <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a:t>
              </a:r>
              <a:r>
                <a:rPr kumimoji="0" lang="en-US" altLang="zh-CN" sz="900" b="0" i="0" u="none" strike="noStrike" kern="1200" cap="none" spc="0" normalizeH="0" baseline="0" noProof="0" dirty="0" err="1">
                  <a:ln>
                    <a:noFill/>
                  </a:ln>
                  <a:solidFill>
                    <a:srgbClr val="445185"/>
                  </a:solidFill>
                  <a:effectLst/>
                  <a:uLnTx/>
                  <a:uFillTx/>
                  <a:latin typeface="微软雅黑" panose="020B0503020204020204" charset="-122"/>
                  <a:ea typeface="微软雅黑" panose="020B0503020204020204" charset="-122"/>
                  <a:cs typeface="+mn-cs"/>
                </a:rPr>
                <a:t>ZhiluCommunity</a:t>
              </a:r>
              <a:endParaRPr kumimoji="0" lang="en-US" altLang="zh-CN" sz="900" b="0" i="0" u="none" strike="noStrike" kern="1200" cap="none" spc="0" normalizeH="0" baseline="0" noProof="0" dirty="0" err="1">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7" name="圆角矩形 46"/>
            <p:cNvSpPr>
              <a:spLocks noChangeAspect="1"/>
            </p:cNvSpPr>
            <p:nvPr/>
          </p:nvSpPr>
          <p:spPr>
            <a:xfrm>
              <a:off x="4805351" y="4835975"/>
              <a:ext cx="356750" cy="356750"/>
            </a:xfrm>
            <a:prstGeom prst="roundRect">
              <a:avLst/>
            </a:prstGeom>
            <a:solidFill>
              <a:srgbClr val="005DE7"/>
            </a:solidFill>
            <a:ln>
              <a:solidFill>
                <a:srgbClr val="005D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sp>
          <p:nvSpPr>
            <p:cNvPr id="48" name="users_94970"/>
            <p:cNvSpPr>
              <a:spLocks noChangeAspect="1"/>
            </p:cNvSpPr>
            <p:nvPr/>
          </p:nvSpPr>
          <p:spPr>
            <a:xfrm>
              <a:off x="4873945" y="4904632"/>
              <a:ext cx="222969" cy="219436"/>
            </a:xfrm>
            <a:custGeom>
              <a:avLst/>
              <a:gdLst>
                <a:gd name="connsiteX0" fmla="*/ 60025 w 605236"/>
                <a:gd name="connsiteY0" fmla="*/ 344571 h 595643"/>
                <a:gd name="connsiteX1" fmla="*/ 290527 w 605236"/>
                <a:gd name="connsiteY1" fmla="*/ 344571 h 595643"/>
                <a:gd name="connsiteX2" fmla="*/ 329370 w 605236"/>
                <a:gd name="connsiteY2" fmla="*/ 376465 h 595643"/>
                <a:gd name="connsiteX3" fmla="*/ 349814 w 605236"/>
                <a:gd name="connsiteY3" fmla="*/ 479931 h 595643"/>
                <a:gd name="connsiteX4" fmla="*/ 331031 w 605236"/>
                <a:gd name="connsiteY4" fmla="*/ 528793 h 595643"/>
                <a:gd name="connsiteX5" fmla="*/ 175276 w 605236"/>
                <a:gd name="connsiteY5" fmla="*/ 595643 h 595643"/>
                <a:gd name="connsiteX6" fmla="*/ 19393 w 605236"/>
                <a:gd name="connsiteY6" fmla="*/ 528793 h 595643"/>
                <a:gd name="connsiteX7" fmla="*/ 738 w 605236"/>
                <a:gd name="connsiteY7" fmla="*/ 479931 h 595643"/>
                <a:gd name="connsiteX8" fmla="*/ 21182 w 605236"/>
                <a:gd name="connsiteY8" fmla="*/ 376465 h 595643"/>
                <a:gd name="connsiteX9" fmla="*/ 60025 w 605236"/>
                <a:gd name="connsiteY9" fmla="*/ 344571 h 595643"/>
                <a:gd name="connsiteX10" fmla="*/ 357987 w 605236"/>
                <a:gd name="connsiteY10" fmla="*/ 252695 h 595643"/>
                <a:gd name="connsiteX11" fmla="*/ 553093 w 605236"/>
                <a:gd name="connsiteY11" fmla="*/ 252695 h 595643"/>
                <a:gd name="connsiteX12" fmla="*/ 587208 w 605236"/>
                <a:gd name="connsiteY12" fmla="*/ 280762 h 595643"/>
                <a:gd name="connsiteX13" fmla="*/ 604585 w 605236"/>
                <a:gd name="connsiteY13" fmla="*/ 368409 h 595643"/>
                <a:gd name="connsiteX14" fmla="*/ 588231 w 605236"/>
                <a:gd name="connsiteY14" fmla="*/ 411020 h 595643"/>
                <a:gd name="connsiteX15" fmla="*/ 455476 w 605236"/>
                <a:gd name="connsiteY15" fmla="*/ 467920 h 595643"/>
                <a:gd name="connsiteX16" fmla="*/ 402323 w 605236"/>
                <a:gd name="connsiteY16" fmla="*/ 455928 h 595643"/>
                <a:gd name="connsiteX17" fmla="*/ 388524 w 605236"/>
                <a:gd name="connsiteY17" fmla="*/ 440618 h 595643"/>
                <a:gd name="connsiteX18" fmla="*/ 388269 w 605236"/>
                <a:gd name="connsiteY18" fmla="*/ 439725 h 595643"/>
                <a:gd name="connsiteX19" fmla="*/ 371403 w 605236"/>
                <a:gd name="connsiteY19" fmla="*/ 354503 h 595643"/>
                <a:gd name="connsiteX20" fmla="*/ 334732 w 605236"/>
                <a:gd name="connsiteY20" fmla="*/ 308064 h 595643"/>
                <a:gd name="connsiteX21" fmla="*/ 322722 w 605236"/>
                <a:gd name="connsiteY21" fmla="*/ 290458 h 595643"/>
                <a:gd name="connsiteX22" fmla="*/ 322722 w 605236"/>
                <a:gd name="connsiteY22" fmla="*/ 289693 h 595643"/>
                <a:gd name="connsiteX23" fmla="*/ 324127 w 605236"/>
                <a:gd name="connsiteY23" fmla="*/ 280762 h 595643"/>
                <a:gd name="connsiteX24" fmla="*/ 357987 w 605236"/>
                <a:gd name="connsiteY24" fmla="*/ 252695 h 595643"/>
                <a:gd name="connsiteX25" fmla="*/ 175276 w 605236"/>
                <a:gd name="connsiteY25" fmla="*/ 50313 h 595643"/>
                <a:gd name="connsiteX26" fmla="*/ 303670 w 605236"/>
                <a:gd name="connsiteY26" fmla="*/ 178531 h 595643"/>
                <a:gd name="connsiteX27" fmla="*/ 175276 w 605236"/>
                <a:gd name="connsiteY27" fmla="*/ 306749 h 595643"/>
                <a:gd name="connsiteX28" fmla="*/ 46882 w 605236"/>
                <a:gd name="connsiteY28" fmla="*/ 178531 h 595643"/>
                <a:gd name="connsiteX29" fmla="*/ 175276 w 605236"/>
                <a:gd name="connsiteY29" fmla="*/ 50313 h 595643"/>
                <a:gd name="connsiteX30" fmla="*/ 455527 w 605236"/>
                <a:gd name="connsiteY30" fmla="*/ 0 h 595643"/>
                <a:gd name="connsiteX31" fmla="*/ 562928 w 605236"/>
                <a:gd name="connsiteY31" fmla="*/ 107260 h 595643"/>
                <a:gd name="connsiteX32" fmla="*/ 455527 w 605236"/>
                <a:gd name="connsiteY32" fmla="*/ 214520 h 595643"/>
                <a:gd name="connsiteX33" fmla="*/ 348126 w 605236"/>
                <a:gd name="connsiteY33" fmla="*/ 107260 h 595643"/>
                <a:gd name="connsiteX34" fmla="*/ 455527 w 605236"/>
                <a:gd name="connsiteY34" fmla="*/ 0 h 59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5236" h="595643">
                  <a:moveTo>
                    <a:pt x="60025" y="344571"/>
                  </a:moveTo>
                  <a:lnTo>
                    <a:pt x="290527" y="344571"/>
                  </a:lnTo>
                  <a:cubicBezTo>
                    <a:pt x="308671" y="344571"/>
                    <a:pt x="325793" y="358605"/>
                    <a:pt x="329370" y="376465"/>
                  </a:cubicBezTo>
                  <a:lnTo>
                    <a:pt x="349814" y="479931"/>
                  </a:lnTo>
                  <a:cubicBezTo>
                    <a:pt x="353136" y="496898"/>
                    <a:pt x="344959" y="518331"/>
                    <a:pt x="331031" y="528793"/>
                  </a:cubicBezTo>
                  <a:cubicBezTo>
                    <a:pt x="327454" y="531472"/>
                    <a:pt x="241079" y="595643"/>
                    <a:pt x="175276" y="595643"/>
                  </a:cubicBezTo>
                  <a:cubicBezTo>
                    <a:pt x="109473" y="595643"/>
                    <a:pt x="23098" y="531472"/>
                    <a:pt x="19393" y="528793"/>
                  </a:cubicBezTo>
                  <a:cubicBezTo>
                    <a:pt x="5593" y="518331"/>
                    <a:pt x="-2584" y="496898"/>
                    <a:pt x="738" y="479931"/>
                  </a:cubicBezTo>
                  <a:lnTo>
                    <a:pt x="21182" y="376465"/>
                  </a:lnTo>
                  <a:cubicBezTo>
                    <a:pt x="24759" y="358605"/>
                    <a:pt x="41753" y="344571"/>
                    <a:pt x="60025" y="344571"/>
                  </a:cubicBezTo>
                  <a:close/>
                  <a:moveTo>
                    <a:pt x="357987" y="252695"/>
                  </a:moveTo>
                  <a:lnTo>
                    <a:pt x="553093" y="252695"/>
                  </a:lnTo>
                  <a:cubicBezTo>
                    <a:pt x="569065" y="252695"/>
                    <a:pt x="584142" y="265070"/>
                    <a:pt x="587208" y="280762"/>
                  </a:cubicBezTo>
                  <a:lnTo>
                    <a:pt x="604585" y="368409"/>
                  </a:lnTo>
                  <a:cubicBezTo>
                    <a:pt x="607524" y="383208"/>
                    <a:pt x="600241" y="401834"/>
                    <a:pt x="588231" y="411020"/>
                  </a:cubicBezTo>
                  <a:cubicBezTo>
                    <a:pt x="585164" y="413316"/>
                    <a:pt x="511696" y="467920"/>
                    <a:pt x="455476" y="467920"/>
                  </a:cubicBezTo>
                  <a:cubicBezTo>
                    <a:pt x="440272" y="467920"/>
                    <a:pt x="422384" y="463838"/>
                    <a:pt x="402323" y="455928"/>
                  </a:cubicBezTo>
                  <a:cubicBezTo>
                    <a:pt x="395679" y="453249"/>
                    <a:pt x="390824" y="447890"/>
                    <a:pt x="388524" y="440618"/>
                  </a:cubicBezTo>
                  <a:lnTo>
                    <a:pt x="388269" y="439725"/>
                  </a:lnTo>
                  <a:lnTo>
                    <a:pt x="371403" y="354503"/>
                  </a:lnTo>
                  <a:cubicBezTo>
                    <a:pt x="367697" y="335621"/>
                    <a:pt x="354537" y="318653"/>
                    <a:pt x="334732" y="308064"/>
                  </a:cubicBezTo>
                  <a:cubicBezTo>
                    <a:pt x="322722" y="301685"/>
                    <a:pt x="322722" y="291607"/>
                    <a:pt x="322722" y="290458"/>
                  </a:cubicBezTo>
                  <a:lnTo>
                    <a:pt x="322722" y="289693"/>
                  </a:lnTo>
                  <a:lnTo>
                    <a:pt x="324127" y="280762"/>
                  </a:lnTo>
                  <a:cubicBezTo>
                    <a:pt x="327194" y="265070"/>
                    <a:pt x="341888" y="252695"/>
                    <a:pt x="357987" y="252695"/>
                  </a:cubicBezTo>
                  <a:close/>
                  <a:moveTo>
                    <a:pt x="175276" y="50313"/>
                  </a:moveTo>
                  <a:cubicBezTo>
                    <a:pt x="246186" y="50313"/>
                    <a:pt x="303670" y="107718"/>
                    <a:pt x="303670" y="178531"/>
                  </a:cubicBezTo>
                  <a:cubicBezTo>
                    <a:pt x="303670" y="249344"/>
                    <a:pt x="246186" y="306749"/>
                    <a:pt x="175276" y="306749"/>
                  </a:cubicBezTo>
                  <a:cubicBezTo>
                    <a:pt x="104366" y="306749"/>
                    <a:pt x="46882" y="249344"/>
                    <a:pt x="46882" y="178531"/>
                  </a:cubicBezTo>
                  <a:cubicBezTo>
                    <a:pt x="46882" y="107718"/>
                    <a:pt x="104366" y="50313"/>
                    <a:pt x="175276" y="50313"/>
                  </a:cubicBezTo>
                  <a:close/>
                  <a:moveTo>
                    <a:pt x="455527" y="0"/>
                  </a:moveTo>
                  <a:cubicBezTo>
                    <a:pt x="514843" y="0"/>
                    <a:pt x="562928" y="48022"/>
                    <a:pt x="562928" y="107260"/>
                  </a:cubicBezTo>
                  <a:cubicBezTo>
                    <a:pt x="562928" y="166498"/>
                    <a:pt x="514843" y="214520"/>
                    <a:pt x="455527" y="214520"/>
                  </a:cubicBezTo>
                  <a:cubicBezTo>
                    <a:pt x="396211" y="214520"/>
                    <a:pt x="348126" y="166498"/>
                    <a:pt x="348126" y="107260"/>
                  </a:cubicBezTo>
                  <a:cubicBezTo>
                    <a:pt x="348126" y="48022"/>
                    <a:pt x="396211" y="0"/>
                    <a:pt x="4555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445185"/>
                </a:solidFill>
                <a:effectLst/>
                <a:uLnTx/>
                <a:uFillTx/>
                <a:latin typeface="Calibri"/>
                <a:ea typeface="+mn-ea"/>
                <a:cs typeface="+mn-cs"/>
              </a:endParaRPr>
            </a:p>
          </p:txBody>
        </p:sp>
      </p:grpSp>
      <p:sp>
        <p:nvSpPr>
          <p:cNvPr id="50" name="文本框 49"/>
          <p:cNvSpPr txBox="1"/>
          <p:nvPr/>
        </p:nvSpPr>
        <p:spPr>
          <a:xfrm>
            <a:off x="5424836" y="3999860"/>
            <a:ext cx="1264285" cy="245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err="1">
                <a:ln>
                  <a:noFill/>
                </a:ln>
                <a:solidFill>
                  <a:prstClr val="black"/>
                </a:solidFill>
                <a:effectLst/>
                <a:uLnTx/>
                <a:uFillTx/>
                <a:latin typeface="微软雅黑" panose="020B0503020204020204" charset="-122"/>
                <a:ea typeface="微软雅黑" panose="020B0503020204020204" charset="-122"/>
                <a:cs typeface="+mn-cs"/>
              </a:rPr>
              <a:t>Gitee</a:t>
            </a:r>
            <a:r>
              <a:rPr kumimoji="0"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开源代码仓库</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cxnSp>
        <p:nvCxnSpPr>
          <p:cNvPr id="51" name="直线连接符 50"/>
          <p:cNvCxnSpPr/>
          <p:nvPr/>
        </p:nvCxnSpPr>
        <p:spPr>
          <a:xfrm>
            <a:off x="7206335" y="1633156"/>
            <a:ext cx="0" cy="2436980"/>
          </a:xfrm>
          <a:prstGeom prst="line">
            <a:avLst/>
          </a:prstGeom>
          <a:ln w="22225">
            <a:solidFill>
              <a:schemeClr val="bg1">
                <a:lumMod val="65000"/>
                <a:alpha val="20000"/>
              </a:schemeClr>
            </a:solidFill>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866194" y="2015486"/>
            <a:ext cx="6115050" cy="706755"/>
          </a:xfrm>
          <a:prstGeom prst="rect">
            <a:avLst/>
          </a:prstGeom>
          <a:noFill/>
        </p:spPr>
        <p:txBody>
          <a:bodyPr wrap="square">
            <a:spAutoFit/>
          </a:bodyPr>
          <a:lstStyle/>
          <a:p>
            <a:pPr marL="0" marR="0" lvl="1" indent="0" algn="l" defTabSz="355600" rtl="0" eaLnBrk="1" fontAlgn="auto" latinLnBrk="0" hangingPunct="1">
              <a:lnSpc>
                <a:spcPct val="200000"/>
              </a:lnSpc>
              <a:spcBef>
                <a:spcPct val="0"/>
              </a:spcBef>
              <a:spcAft>
                <a:spcPct val="15000"/>
              </a:spcAft>
              <a:buClrTx/>
              <a:buSzTx/>
              <a:buFontTx/>
              <a:buNone/>
              <a:defRPr/>
            </a:pPr>
            <a:r>
              <a:rPr kumimoji="0" lang="zh-CN" altLang="zh-CN" sz="2000" b="1" i="0" u="none" strike="noStrike" kern="1200" cap="none" spc="0" normalizeH="0" baseline="0" noProof="0" dirty="0">
                <a:ln>
                  <a:noFill/>
                </a:ln>
                <a:solidFill>
                  <a:srgbClr val="005DE7"/>
                </a:solidFill>
                <a:effectLst/>
                <a:uLnTx/>
                <a:uFillTx/>
                <a:latin typeface="微软雅黑" panose="020B0503020204020204" charset="-122"/>
                <a:ea typeface="微软雅黑" panose="020B0503020204020204" charset="-122"/>
                <a:cs typeface="+mn-cs"/>
              </a:rPr>
              <a:t>发布</a:t>
            </a:r>
            <a:r>
              <a:rPr kumimoji="0" lang="zh-CN" altLang="en-US" sz="2000" b="1" i="0" u="none" strike="noStrike" kern="1200" cap="none" spc="0" normalizeH="0" baseline="0" noProof="0" dirty="0">
                <a:ln>
                  <a:noFill/>
                </a:ln>
                <a:solidFill>
                  <a:srgbClr val="005DE7"/>
                </a:solidFill>
                <a:effectLst/>
                <a:uLnTx/>
                <a:uFillTx/>
                <a:latin typeface="微软雅黑" panose="020B0503020204020204" charset="-122"/>
                <a:ea typeface="微软雅黑" panose="020B0503020204020204" charset="-122"/>
                <a:cs typeface="+mn-cs"/>
              </a:rPr>
              <a:t>于国内大型代码托管平台</a:t>
            </a:r>
            <a:r>
              <a:rPr kumimoji="0" lang="en-US" altLang="zh-CN" sz="2000" b="1" i="0" u="none" strike="noStrike" kern="1200" cap="none" spc="0" normalizeH="0" baseline="0" noProof="0" dirty="0" err="1">
                <a:ln>
                  <a:noFill/>
                </a:ln>
                <a:solidFill>
                  <a:srgbClr val="005DE7"/>
                </a:solidFill>
                <a:effectLst/>
                <a:uLnTx/>
                <a:uFillTx/>
                <a:latin typeface="微软雅黑" panose="020B0503020204020204" charset="-122"/>
                <a:ea typeface="微软雅黑" panose="020B0503020204020204" charset="-122"/>
                <a:cs typeface="+mn-cs"/>
              </a:rPr>
              <a:t>Gitee</a:t>
            </a:r>
            <a:r>
              <a:rPr kumimoji="0" lang="zh-CN" altLang="en-US" sz="2000" b="1" i="0" u="none" strike="noStrike" kern="1200" cap="none" spc="0" normalizeH="0" baseline="0" noProof="0" dirty="0">
                <a:ln>
                  <a:noFill/>
                </a:ln>
                <a:solidFill>
                  <a:srgbClr val="005DE7"/>
                </a:solidFill>
                <a:effectLst/>
                <a:uLnTx/>
                <a:uFillTx/>
                <a:latin typeface="微软雅黑" panose="020B0503020204020204" charset="-122"/>
                <a:ea typeface="微软雅黑" panose="020B0503020204020204" charset="-122"/>
                <a:cs typeface="+mn-cs"/>
              </a:rPr>
              <a:t>（码云）</a:t>
            </a:r>
            <a:endParaRPr kumimoji="0" lang="en-US" altLang="zh-CN" sz="2000" b="1" i="0" u="none" strike="noStrike" kern="1200" cap="none" spc="0" normalizeH="0" baseline="0" noProof="0" dirty="0">
              <a:ln>
                <a:noFill/>
              </a:ln>
              <a:solidFill>
                <a:srgbClr val="005DE7"/>
              </a:solidFill>
              <a:effectLst/>
              <a:uLnTx/>
              <a:uFillTx/>
              <a:latin typeface="微软雅黑" panose="020B0503020204020204" charset="-122"/>
              <a:ea typeface="微软雅黑" panose="020B0503020204020204" charset="-122"/>
              <a:cs typeface="+mn-cs"/>
            </a:endParaRPr>
          </a:p>
        </p:txBody>
      </p:sp>
      <p:pic>
        <p:nvPicPr>
          <p:cNvPr id="53" name="图片 52" descr="QR 代码&#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30493" y="2829060"/>
            <a:ext cx="1207871" cy="1207871"/>
          </a:xfrm>
          <a:prstGeom prst="rect">
            <a:avLst/>
          </a:prstGeom>
        </p:spPr>
      </p:pic>
      <p:sp>
        <p:nvSpPr>
          <p:cNvPr id="55" name="圆角矩形 54"/>
          <p:cNvSpPr/>
          <p:nvPr/>
        </p:nvSpPr>
        <p:spPr>
          <a:xfrm>
            <a:off x="882245" y="1572259"/>
            <a:ext cx="1791110" cy="443227"/>
          </a:xfrm>
          <a:prstGeom prst="roundRect">
            <a:avLst/>
          </a:prstGeom>
          <a:solidFill>
            <a:srgbClr val="386CEB"/>
          </a:solidFill>
          <a:ln>
            <a:solidFill>
              <a:srgbClr val="005D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55600" rtl="0" eaLnBrk="1" fontAlgn="auto" latinLnBrk="0" hangingPunct="1">
              <a:lnSpc>
                <a:spcPct val="100000"/>
              </a:lnSpc>
              <a:spcBef>
                <a:spcPct val="0"/>
              </a:spcBef>
              <a:spcAft>
                <a:spcPct val="3500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开 源 代 码</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6" name="圆角矩形 55"/>
          <p:cNvSpPr/>
          <p:nvPr/>
        </p:nvSpPr>
        <p:spPr>
          <a:xfrm>
            <a:off x="3013614" y="1572259"/>
            <a:ext cx="1738616" cy="443227"/>
          </a:xfrm>
          <a:prstGeom prst="roundRect">
            <a:avLst/>
          </a:prstGeom>
          <a:solidFill>
            <a:srgbClr val="386CEB"/>
          </a:solidFill>
          <a:ln>
            <a:solidFill>
              <a:srgbClr val="005D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55600" rtl="0" eaLnBrk="1" fontAlgn="auto" latinLnBrk="0" hangingPunct="1">
              <a:lnSpc>
                <a:spcPct val="100000"/>
              </a:lnSpc>
              <a:spcBef>
                <a:spcPct val="0"/>
              </a:spcBef>
              <a:spcAft>
                <a:spcPct val="3500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文 档 与 工 具</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7" name="圆角矩形 56"/>
          <p:cNvSpPr/>
          <p:nvPr/>
        </p:nvSpPr>
        <p:spPr>
          <a:xfrm>
            <a:off x="7576813" y="1572259"/>
            <a:ext cx="1738616" cy="443227"/>
          </a:xfrm>
          <a:prstGeom prst="roundRect">
            <a:avLst/>
          </a:prstGeom>
          <a:solidFill>
            <a:srgbClr val="005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55600" rtl="0" eaLnBrk="1" fontAlgn="auto" latinLnBrk="0" hangingPunct="1">
              <a:lnSpc>
                <a:spcPct val="100000"/>
              </a:lnSpc>
              <a:spcBef>
                <a:spcPct val="0"/>
              </a:spcBef>
              <a:spcAft>
                <a:spcPct val="3500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OS</a:t>
            </a: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镜 像</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p>
            <a:r>
              <a:rPr lang="zh-CN" altLang="en-US"/>
              <a:t>百年变局：从交通大国迈向交通强国</a:t>
            </a:r>
            <a:endParaRPr lang="zh-CN" altLang="en-US"/>
          </a:p>
        </p:txBody>
      </p:sp>
      <p:sp>
        <p:nvSpPr>
          <p:cNvPr id="133" name="矩形 132"/>
          <p:cNvSpPr/>
          <p:nvPr/>
        </p:nvSpPr>
        <p:spPr>
          <a:xfrm>
            <a:off x="534240" y="2484338"/>
            <a:ext cx="5568932" cy="1728572"/>
          </a:xfrm>
          <a:prstGeom prst="rect">
            <a:avLst/>
          </a:prstGeom>
          <a:gradFill flip="none" rotWithShape="1">
            <a:gsLst>
              <a:gs pos="0">
                <a:srgbClr val="828497">
                  <a:alpha val="31000"/>
                </a:srgbClr>
              </a:gs>
              <a:gs pos="100000">
                <a:srgbClr val="7698C2">
                  <a:alpha val="0"/>
                </a:srgbClr>
              </a:gs>
            </a:gsLst>
            <a:lin ang="5400000" scaled="0"/>
          </a:gradFill>
          <a:ln w="12700" cap="flat">
            <a:noFill/>
            <a:miter lim="400000"/>
          </a:ln>
          <a:effectLst/>
        </p:spPr>
        <p:txBody>
          <a:bodyPr wrap="square" lIns="309665" tIns="309665" rIns="309665" bIns="309665" numCol="1" anchor="ctr">
            <a:noAutofit/>
          </a:bodyPr>
          <a:p>
            <a:pPr defTabSz="685165"/>
            <a:endParaRPr lang="zh-CN" altLang="en-US" sz="2700">
              <a:solidFill>
                <a:srgbClr val="FFFFFF"/>
              </a:solidFill>
              <a:latin typeface="微软雅黑" panose="020B0503020204020204" charset="-122"/>
              <a:ea typeface="微软雅黑" panose="020B0503020204020204" charset="-122"/>
            </a:endParaRPr>
          </a:p>
        </p:txBody>
      </p:sp>
      <p:sp>
        <p:nvSpPr>
          <p:cNvPr id="178" name="圆角矩形"/>
          <p:cNvSpPr/>
          <p:nvPr/>
        </p:nvSpPr>
        <p:spPr>
          <a:xfrm>
            <a:off x="546429" y="1979949"/>
            <a:ext cx="5556743" cy="310681"/>
          </a:xfrm>
          <a:prstGeom prst="roundRect">
            <a:avLst>
              <a:gd name="adj" fmla="val 0"/>
            </a:avLst>
          </a:prstGeom>
          <a:gradFill>
            <a:gsLst>
              <a:gs pos="0">
                <a:srgbClr val="2465FF">
                  <a:alpha val="50000"/>
                </a:srgbClr>
              </a:gs>
              <a:gs pos="100000">
                <a:srgbClr val="274AB8">
                  <a:alpha val="0"/>
                </a:srgbClr>
              </a:gs>
            </a:gsLst>
            <a:lin ang="0" scaled="0"/>
          </a:gradFill>
          <a:ln w="12700">
            <a:miter lim="400000"/>
          </a:ln>
        </p:spPr>
        <p:txBody>
          <a:bodyPr lIns="206470" tIns="206470" rIns="206470" bIns="206470" anchor="ctr"/>
          <a:p>
            <a:pPr marL="0" marR="0" lvl="0" indent="0" defTabSz="2067560" eaLnBrk="1" fontAlgn="auto" latinLnBrk="0" hangingPunct="0">
              <a:lnSpc>
                <a:spcPct val="100000"/>
              </a:lnSpc>
              <a:spcBef>
                <a:spcPts val="0"/>
              </a:spcBef>
              <a:spcAft>
                <a:spcPts val="0"/>
              </a:spcAft>
              <a:buClrTx/>
              <a:buSzTx/>
              <a:buFontTx/>
              <a:buNone/>
              <a:defRPr/>
            </a:pPr>
            <a:endParaRPr kumimoji="0" sz="8000" i="0" u="none" strike="noStrike" kern="0" cap="none" spc="0" normalizeH="0" baseline="0" noProof="0">
              <a:ln>
                <a:noFill/>
              </a:ln>
              <a:solidFill>
                <a:srgbClr val="FFFFFF"/>
              </a:solidFill>
              <a:effectLst/>
              <a:uLnTx/>
              <a:uFillTx/>
              <a:ea typeface="DengXian"/>
              <a:sym typeface="DengXian"/>
            </a:endParaRPr>
          </a:p>
        </p:txBody>
      </p:sp>
      <p:cxnSp>
        <p:nvCxnSpPr>
          <p:cNvPr id="179" name="直接连接符 178"/>
          <p:cNvCxnSpPr/>
          <p:nvPr/>
        </p:nvCxnSpPr>
        <p:spPr>
          <a:xfrm>
            <a:off x="546429" y="1979949"/>
            <a:ext cx="0" cy="307956"/>
          </a:xfrm>
          <a:prstGeom prst="line">
            <a:avLst/>
          </a:prstGeom>
          <a:noFill/>
          <a:ln w="25400" cap="flat">
            <a:solidFill>
              <a:srgbClr val="2465FF"/>
            </a:solidFill>
            <a:prstDash val="solid"/>
            <a:round/>
          </a:ln>
          <a:effectLst/>
          <a:sp3d/>
        </p:spPr>
      </p:cxnSp>
      <p:sp>
        <p:nvSpPr>
          <p:cNvPr id="180" name="文本框 179"/>
          <p:cNvSpPr txBox="1"/>
          <p:nvPr/>
        </p:nvSpPr>
        <p:spPr>
          <a:xfrm>
            <a:off x="690027" y="2032209"/>
            <a:ext cx="2512709" cy="250651"/>
          </a:xfrm>
          <a:prstGeom prst="rect">
            <a:avLst/>
          </a:prstGeom>
          <a:noFill/>
        </p:spPr>
        <p:txBody>
          <a:bodyPr wrap="square" lIns="0" tIns="0" rIns="0" bIns="0" rtlCol="0">
            <a:noAutofit/>
          </a:bodyPr>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国家领导高度关注</a:t>
            </a:r>
            <a:endPar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endParaRPr>
          </a:p>
        </p:txBody>
      </p:sp>
      <p:grpSp>
        <p:nvGrpSpPr>
          <p:cNvPr id="5" name="组合 4"/>
          <p:cNvGrpSpPr/>
          <p:nvPr/>
        </p:nvGrpSpPr>
        <p:grpSpPr>
          <a:xfrm>
            <a:off x="626970" y="2582064"/>
            <a:ext cx="5383473" cy="1534039"/>
            <a:chOff x="702208" y="2651594"/>
            <a:chExt cx="5383473" cy="1534039"/>
          </a:xfrm>
        </p:grpSpPr>
        <p:pic>
          <p:nvPicPr>
            <p:cNvPr id="136" name="图片 135"/>
            <p:cNvPicPr>
              <a:picLocks noChangeAspect="1"/>
            </p:cNvPicPr>
            <p:nvPr/>
          </p:nvPicPr>
          <p:blipFill>
            <a:blip r:embed="rId1"/>
            <a:stretch>
              <a:fillRect/>
            </a:stretch>
          </p:blipFill>
          <p:spPr>
            <a:xfrm>
              <a:off x="3282315" y="2653631"/>
              <a:ext cx="2803366" cy="1532002"/>
            </a:xfrm>
            <a:prstGeom prst="rect">
              <a:avLst/>
            </a:prstGeom>
          </p:spPr>
        </p:pic>
        <p:pic>
          <p:nvPicPr>
            <p:cNvPr id="137" name="图片 136"/>
            <p:cNvPicPr>
              <a:picLocks noChangeAspect="1"/>
            </p:cNvPicPr>
            <p:nvPr/>
          </p:nvPicPr>
          <p:blipFill>
            <a:blip r:embed="rId2"/>
            <a:stretch>
              <a:fillRect/>
            </a:stretch>
          </p:blipFill>
          <p:spPr>
            <a:xfrm>
              <a:off x="702208" y="2651594"/>
              <a:ext cx="2508744" cy="1532002"/>
            </a:xfrm>
            <a:prstGeom prst="rect">
              <a:avLst/>
            </a:prstGeom>
          </p:spPr>
        </p:pic>
      </p:grpSp>
      <p:sp>
        <p:nvSpPr>
          <p:cNvPr id="22" name="矩形 21"/>
          <p:cNvSpPr/>
          <p:nvPr/>
        </p:nvSpPr>
        <p:spPr>
          <a:xfrm>
            <a:off x="534240" y="4291705"/>
            <a:ext cx="5568932" cy="1109923"/>
          </a:xfrm>
          <a:prstGeom prst="rect">
            <a:avLst/>
          </a:prstGeom>
          <a:gradFill flip="none" rotWithShape="1">
            <a:gsLst>
              <a:gs pos="0">
                <a:srgbClr val="828497">
                  <a:alpha val="31000"/>
                </a:srgbClr>
              </a:gs>
              <a:gs pos="100000">
                <a:srgbClr val="7698C2">
                  <a:alpha val="0"/>
                </a:srgbClr>
              </a:gs>
            </a:gsLst>
            <a:lin ang="5400000" scaled="0"/>
          </a:gradFill>
          <a:ln w="12700" cap="flat">
            <a:noFill/>
            <a:miter lim="400000"/>
          </a:ln>
          <a:effectLst/>
        </p:spPr>
        <p:txBody>
          <a:bodyPr wrap="square" lIns="309665" tIns="309665" rIns="309665" bIns="309665" numCol="1" anchor="ctr">
            <a:noAutofit/>
          </a:bodyPr>
          <a:p>
            <a:pPr defTabSz="685165"/>
            <a:endParaRPr lang="zh-CN" altLang="en-US" sz="2700">
              <a:solidFill>
                <a:srgbClr val="445185"/>
              </a:solidFill>
              <a:latin typeface="微软雅黑" panose="020B0503020204020204" charset="-122"/>
              <a:ea typeface="微软雅黑" panose="020B0503020204020204" charset="-122"/>
            </a:endParaRPr>
          </a:p>
        </p:txBody>
      </p:sp>
      <p:sp>
        <p:nvSpPr>
          <p:cNvPr id="176" name="文本框 175"/>
          <p:cNvSpPr txBox="1"/>
          <p:nvPr/>
        </p:nvSpPr>
        <p:spPr>
          <a:xfrm>
            <a:off x="693730" y="4424330"/>
            <a:ext cx="5249952" cy="813151"/>
          </a:xfrm>
          <a:prstGeom prst="rect">
            <a:avLst/>
          </a:prstGeom>
          <a:noFill/>
        </p:spPr>
        <p:txBody>
          <a:bodyPr wrap="square" lIns="0" tIns="0" rIns="0" bIns="0" rtlCol="0">
            <a:noAutofit/>
          </a:bodyPr>
          <a:p>
            <a:pPr algn="just">
              <a:lnSpc>
                <a:spcPct val="130000"/>
              </a:lnSpc>
              <a:defRPr/>
            </a:pPr>
            <a:r>
              <a:rPr lang="zh-CN" altLang="en-US" sz="1200" dirty="0">
                <a:solidFill>
                  <a:srgbClr val="445185"/>
                </a:solidFill>
                <a:latin typeface="DIN" pitchFamily="50" charset="0"/>
                <a:ea typeface="微软雅黑" panose="020B0503020204020204" charset="-122"/>
              </a:rPr>
              <a:t>国家主席习近平：</a:t>
            </a:r>
            <a:endParaRPr lang="en-US" altLang="zh-CN" sz="1200" dirty="0">
              <a:solidFill>
                <a:srgbClr val="445185"/>
              </a:solidFill>
              <a:latin typeface="DIN" pitchFamily="50" charset="0"/>
              <a:ea typeface="微软雅黑" panose="020B0503020204020204" charset="-122"/>
            </a:endParaRPr>
          </a:p>
          <a:p>
            <a:pPr algn="just">
              <a:lnSpc>
                <a:spcPct val="130000"/>
              </a:lnSpc>
              <a:defRPr/>
            </a:pPr>
            <a:r>
              <a:rPr lang="zh-CN" altLang="en-US" sz="1200" dirty="0">
                <a:solidFill>
                  <a:srgbClr val="445185"/>
                </a:solidFill>
                <a:latin typeface="DIN" pitchFamily="50" charset="0"/>
                <a:ea typeface="微软雅黑" panose="020B0503020204020204" charset="-122"/>
              </a:rPr>
              <a:t>与世界相交，与时代相通大力发展智慧交通和智慧物流，推动大数据、互联网、人工智能、区块链等新技术与交通行业深度融合。</a:t>
            </a:r>
            <a:endParaRPr lang="zh-CN" altLang="en-US" sz="1200" dirty="0">
              <a:solidFill>
                <a:srgbClr val="445185"/>
              </a:solidFill>
              <a:latin typeface="DIN" pitchFamily="50" charset="0"/>
              <a:ea typeface="微软雅黑" panose="020B0503020204020204" charset="-122"/>
            </a:endParaRPr>
          </a:p>
        </p:txBody>
      </p:sp>
      <p:sp>
        <p:nvSpPr>
          <p:cNvPr id="23" name="圆角矩形"/>
          <p:cNvSpPr/>
          <p:nvPr/>
        </p:nvSpPr>
        <p:spPr>
          <a:xfrm>
            <a:off x="6466217" y="1979949"/>
            <a:ext cx="5191539" cy="310681"/>
          </a:xfrm>
          <a:prstGeom prst="roundRect">
            <a:avLst>
              <a:gd name="adj" fmla="val 0"/>
            </a:avLst>
          </a:prstGeom>
          <a:gradFill>
            <a:gsLst>
              <a:gs pos="0">
                <a:srgbClr val="2465FF">
                  <a:alpha val="50000"/>
                </a:srgbClr>
              </a:gs>
              <a:gs pos="100000">
                <a:srgbClr val="274AB8">
                  <a:alpha val="0"/>
                </a:srgbClr>
              </a:gs>
            </a:gsLst>
            <a:lin ang="0" scaled="0"/>
          </a:gradFill>
          <a:ln w="12700">
            <a:miter lim="400000"/>
          </a:ln>
        </p:spPr>
        <p:txBody>
          <a:bodyPr lIns="206470" tIns="206470" rIns="206470" bIns="206470" anchor="ctr"/>
          <a:p>
            <a:pPr marL="0" marR="0" lvl="0" indent="0" defTabSz="2067560" eaLnBrk="1" fontAlgn="auto" latinLnBrk="0" hangingPunct="0">
              <a:lnSpc>
                <a:spcPct val="100000"/>
              </a:lnSpc>
              <a:spcBef>
                <a:spcPts val="0"/>
              </a:spcBef>
              <a:spcAft>
                <a:spcPts val="0"/>
              </a:spcAft>
              <a:buClrTx/>
              <a:buSzTx/>
              <a:buFontTx/>
              <a:buNone/>
              <a:defRPr/>
            </a:pPr>
            <a:endParaRPr kumimoji="0" sz="8000" i="0" u="none" strike="noStrike" kern="0" cap="none" spc="0" normalizeH="0" baseline="0" noProof="0">
              <a:ln>
                <a:noFill/>
              </a:ln>
              <a:solidFill>
                <a:srgbClr val="FFFFFF"/>
              </a:solidFill>
              <a:effectLst/>
              <a:uLnTx/>
              <a:uFillTx/>
              <a:ea typeface="DengXian"/>
              <a:sym typeface="DengXian"/>
            </a:endParaRPr>
          </a:p>
        </p:txBody>
      </p:sp>
      <p:cxnSp>
        <p:nvCxnSpPr>
          <p:cNvPr id="24" name="直接连接符 23"/>
          <p:cNvCxnSpPr/>
          <p:nvPr/>
        </p:nvCxnSpPr>
        <p:spPr>
          <a:xfrm>
            <a:off x="6466217" y="1979949"/>
            <a:ext cx="0" cy="307956"/>
          </a:xfrm>
          <a:prstGeom prst="line">
            <a:avLst/>
          </a:prstGeom>
          <a:noFill/>
          <a:ln w="25400" cap="flat">
            <a:solidFill>
              <a:srgbClr val="2465FF"/>
            </a:solidFill>
            <a:prstDash val="solid"/>
            <a:round/>
          </a:ln>
          <a:effectLst/>
          <a:sp3d/>
        </p:spPr>
      </p:cxnSp>
      <p:sp>
        <p:nvSpPr>
          <p:cNvPr id="25" name="文本框 24"/>
          <p:cNvSpPr txBox="1"/>
          <p:nvPr/>
        </p:nvSpPr>
        <p:spPr>
          <a:xfrm>
            <a:off x="6609815" y="2032209"/>
            <a:ext cx="3433459" cy="250651"/>
          </a:xfrm>
          <a:prstGeom prst="rect">
            <a:avLst/>
          </a:prstGeom>
          <a:noFill/>
        </p:spPr>
        <p:txBody>
          <a:bodyPr wrap="square" lIns="0" tIns="0" rIns="0" bIns="0" rtlCol="0">
            <a:noAutofit/>
          </a:bodyPr>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中共中央、国务院及各部委明确发文</a:t>
            </a:r>
            <a:endPar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endParaRPr>
          </a:p>
        </p:txBody>
      </p:sp>
      <p:sp>
        <p:nvSpPr>
          <p:cNvPr id="26" name="矩形 25"/>
          <p:cNvSpPr/>
          <p:nvPr/>
        </p:nvSpPr>
        <p:spPr>
          <a:xfrm>
            <a:off x="6457111" y="2484338"/>
            <a:ext cx="5200650" cy="2974442"/>
          </a:xfrm>
          <a:prstGeom prst="rect">
            <a:avLst/>
          </a:prstGeom>
          <a:gradFill flip="none" rotWithShape="1">
            <a:gsLst>
              <a:gs pos="0">
                <a:srgbClr val="828497">
                  <a:alpha val="31000"/>
                </a:srgbClr>
              </a:gs>
              <a:gs pos="100000">
                <a:srgbClr val="7698C2">
                  <a:alpha val="0"/>
                </a:srgbClr>
              </a:gs>
            </a:gsLst>
            <a:lin ang="5400000" scaled="0"/>
          </a:gradFill>
          <a:ln w="12700" cap="flat">
            <a:noFill/>
            <a:miter lim="400000"/>
          </a:ln>
          <a:effectLst/>
        </p:spPr>
        <p:txBody>
          <a:bodyPr wrap="square" lIns="309665" tIns="309665" rIns="309665" bIns="309665" numCol="1" anchor="ctr">
            <a:noAutofit/>
          </a:bodyPr>
          <a:p>
            <a:pPr defTabSz="685165"/>
            <a:endParaRPr lang="zh-CN" altLang="en-US" sz="2700">
              <a:solidFill>
                <a:srgbClr val="445185"/>
              </a:solidFill>
              <a:latin typeface="微软雅黑" panose="020B0503020204020204" charset="-122"/>
              <a:ea typeface="微软雅黑" panose="020B0503020204020204" charset="-122"/>
            </a:endParaRPr>
          </a:p>
        </p:txBody>
      </p:sp>
      <p:sp>
        <p:nvSpPr>
          <p:cNvPr id="184" name="文本框 183"/>
          <p:cNvSpPr txBox="1"/>
          <p:nvPr/>
        </p:nvSpPr>
        <p:spPr>
          <a:xfrm>
            <a:off x="6626041" y="2551584"/>
            <a:ext cx="4781784" cy="3095315"/>
          </a:xfrm>
          <a:prstGeom prst="rect">
            <a:avLst/>
          </a:prstGeom>
          <a:noFill/>
        </p:spPr>
        <p:txBody>
          <a:bodyPr wrap="square" lIns="0" tIns="0" rIns="0" bIns="0" rtlCol="0">
            <a:noAutofit/>
          </a:bodyPr>
          <a:p>
            <a:pPr marL="171450" indent="-171450" algn="just">
              <a:lnSpc>
                <a:spcPct val="200000"/>
              </a:lnSpc>
              <a:buClr>
                <a:srgbClr val="00FEFF"/>
              </a:buClr>
              <a:buSzPct val="60000"/>
              <a:buFont typeface="Arial Black" panose="020B0A04020102020204" pitchFamily="34" charset="0"/>
              <a:buChar char="►"/>
              <a:defRPr/>
            </a:pPr>
            <a:r>
              <a:rPr lang="zh-CN" altLang="en-US" sz="1200" dirty="0">
                <a:solidFill>
                  <a:srgbClr val="445185"/>
                </a:solidFill>
                <a:latin typeface="DIN" pitchFamily="50" charset="0"/>
                <a:ea typeface="微软雅黑" panose="020B0503020204020204" charset="-122"/>
              </a:rPr>
              <a:t>中共中央 国务院</a:t>
            </a:r>
            <a:r>
              <a:rPr lang="en-US" altLang="zh-CN" sz="1200" dirty="0">
                <a:solidFill>
                  <a:srgbClr val="445185"/>
                </a:solidFill>
                <a:latin typeface="DIN" pitchFamily="50" charset="0"/>
                <a:ea typeface="微软雅黑" panose="020B0503020204020204" charset="-122"/>
              </a:rPr>
              <a:t>《</a:t>
            </a:r>
            <a:r>
              <a:rPr lang="zh-CN" altLang="en-US" sz="1200" dirty="0">
                <a:solidFill>
                  <a:srgbClr val="445185"/>
                </a:solidFill>
                <a:latin typeface="DIN" pitchFamily="50" charset="0"/>
                <a:ea typeface="微软雅黑" panose="020B0503020204020204" charset="-122"/>
              </a:rPr>
              <a:t>国家综合立体交通网规划纲要</a:t>
            </a:r>
            <a:r>
              <a:rPr lang="en-US" altLang="zh-CN" sz="1200" dirty="0">
                <a:solidFill>
                  <a:srgbClr val="445185"/>
                </a:solidFill>
                <a:latin typeface="DIN" pitchFamily="50" charset="0"/>
                <a:ea typeface="微软雅黑" panose="020B0503020204020204" charset="-122"/>
              </a:rPr>
              <a:t>》</a:t>
            </a:r>
            <a:endParaRPr lang="en-US" altLang="zh-CN" sz="1200" dirty="0">
              <a:solidFill>
                <a:srgbClr val="445185"/>
              </a:solidFill>
              <a:latin typeface="DIN" pitchFamily="50" charset="0"/>
              <a:ea typeface="微软雅黑" panose="020B0503020204020204" charset="-122"/>
            </a:endParaRPr>
          </a:p>
          <a:p>
            <a:pPr marL="171450" indent="-171450" algn="just">
              <a:lnSpc>
                <a:spcPct val="200000"/>
              </a:lnSpc>
              <a:buClr>
                <a:srgbClr val="00FEFF"/>
              </a:buClr>
              <a:buSzPct val="60000"/>
              <a:buFont typeface="Arial Black" panose="020B0A04020102020204" pitchFamily="34" charset="0"/>
              <a:buChar char="►"/>
              <a:defRPr/>
            </a:pPr>
            <a:r>
              <a:rPr lang="zh-CN" altLang="en-US" sz="1200" dirty="0">
                <a:solidFill>
                  <a:srgbClr val="445185"/>
                </a:solidFill>
                <a:latin typeface="DIN" pitchFamily="50" charset="0"/>
                <a:ea typeface="微软雅黑" panose="020B0503020204020204" charset="-122"/>
              </a:rPr>
              <a:t>国务院办公厅</a:t>
            </a:r>
            <a:r>
              <a:rPr lang="en-US" altLang="zh-CN" sz="1200" dirty="0">
                <a:solidFill>
                  <a:srgbClr val="445185"/>
                </a:solidFill>
                <a:latin typeface="DIN" pitchFamily="50" charset="0"/>
                <a:ea typeface="微软雅黑" panose="020B0503020204020204" charset="-122"/>
              </a:rPr>
              <a:t>《</a:t>
            </a:r>
            <a:r>
              <a:rPr lang="zh-CN" altLang="en-US" sz="1200" dirty="0">
                <a:solidFill>
                  <a:srgbClr val="445185"/>
                </a:solidFill>
                <a:latin typeface="DIN" pitchFamily="50" charset="0"/>
                <a:ea typeface="微软雅黑" panose="020B0503020204020204" charset="-122"/>
              </a:rPr>
              <a:t>新能源汽车产业发展规划</a:t>
            </a:r>
            <a:r>
              <a:rPr lang="en-US" altLang="zh-CN" sz="1200" dirty="0">
                <a:solidFill>
                  <a:srgbClr val="445185"/>
                </a:solidFill>
                <a:latin typeface="DIN" pitchFamily="50" charset="0"/>
                <a:ea typeface="微软雅黑" panose="020B0503020204020204" charset="-122"/>
              </a:rPr>
              <a:t>》</a:t>
            </a:r>
            <a:endParaRPr lang="en-US" altLang="zh-CN" sz="1200" dirty="0">
              <a:solidFill>
                <a:srgbClr val="445185"/>
              </a:solidFill>
              <a:latin typeface="DIN" pitchFamily="50" charset="0"/>
              <a:ea typeface="微软雅黑" panose="020B0503020204020204" charset="-122"/>
            </a:endParaRPr>
          </a:p>
          <a:p>
            <a:pPr marL="171450" indent="-171450" algn="just">
              <a:lnSpc>
                <a:spcPct val="200000"/>
              </a:lnSpc>
              <a:buClr>
                <a:srgbClr val="00FEFF"/>
              </a:buClr>
              <a:buSzPct val="60000"/>
              <a:buFont typeface="Arial Black" panose="020B0A04020102020204" pitchFamily="34" charset="0"/>
              <a:buChar char="►"/>
              <a:defRPr/>
            </a:pPr>
            <a:r>
              <a:rPr lang="zh-CN" altLang="en-US" sz="1200" dirty="0">
                <a:solidFill>
                  <a:srgbClr val="445185"/>
                </a:solidFill>
                <a:latin typeface="DIN" pitchFamily="50" charset="0"/>
                <a:ea typeface="微软雅黑" panose="020B0503020204020204" charset="-122"/>
              </a:rPr>
              <a:t>中共中央 国务院</a:t>
            </a:r>
            <a:r>
              <a:rPr lang="en-US" altLang="zh-CN" sz="1200" dirty="0">
                <a:solidFill>
                  <a:srgbClr val="445185"/>
                </a:solidFill>
                <a:latin typeface="DIN" pitchFamily="50" charset="0"/>
                <a:ea typeface="微软雅黑" panose="020B0503020204020204" charset="-122"/>
              </a:rPr>
              <a:t>《</a:t>
            </a:r>
            <a:r>
              <a:rPr lang="zh-CN" altLang="en-US" sz="1200" dirty="0">
                <a:solidFill>
                  <a:srgbClr val="445185"/>
                </a:solidFill>
                <a:latin typeface="DIN" pitchFamily="50" charset="0"/>
                <a:ea typeface="微软雅黑" panose="020B0503020204020204" charset="-122"/>
              </a:rPr>
              <a:t>交通强国建设纲要</a:t>
            </a:r>
            <a:r>
              <a:rPr lang="en-US" altLang="zh-CN" sz="1200" dirty="0">
                <a:solidFill>
                  <a:srgbClr val="445185"/>
                </a:solidFill>
                <a:latin typeface="DIN" pitchFamily="50" charset="0"/>
                <a:ea typeface="微软雅黑" panose="020B0503020204020204" charset="-122"/>
              </a:rPr>
              <a:t>》</a:t>
            </a:r>
            <a:endParaRPr lang="en-US" altLang="zh-CN" sz="1200" dirty="0">
              <a:solidFill>
                <a:srgbClr val="445185"/>
              </a:solidFill>
              <a:latin typeface="DIN" pitchFamily="50" charset="0"/>
              <a:ea typeface="微软雅黑" panose="020B0503020204020204" charset="-122"/>
            </a:endParaRPr>
          </a:p>
          <a:p>
            <a:pPr marL="171450" indent="-171450" algn="just">
              <a:lnSpc>
                <a:spcPct val="200000"/>
              </a:lnSpc>
              <a:buClr>
                <a:srgbClr val="00FEFF"/>
              </a:buClr>
              <a:buSzPct val="60000"/>
              <a:buFont typeface="Arial Black" panose="020B0A04020102020204" pitchFamily="34" charset="0"/>
              <a:buChar char="►"/>
              <a:defRPr/>
            </a:pPr>
            <a:r>
              <a:rPr lang="zh-CN" altLang="en-US" sz="1200" dirty="0">
                <a:solidFill>
                  <a:srgbClr val="445185"/>
                </a:solidFill>
                <a:latin typeface="DIN" pitchFamily="50" charset="0"/>
                <a:ea typeface="微软雅黑" panose="020B0503020204020204" charset="-122"/>
              </a:rPr>
              <a:t>交通运输部</a:t>
            </a:r>
            <a:r>
              <a:rPr lang="en-US" altLang="zh-CN" sz="1200" dirty="0">
                <a:solidFill>
                  <a:srgbClr val="445185"/>
                </a:solidFill>
                <a:latin typeface="DIN" pitchFamily="50" charset="0"/>
                <a:ea typeface="微软雅黑" panose="020B0503020204020204" charset="-122"/>
              </a:rPr>
              <a:t>《</a:t>
            </a:r>
            <a:r>
              <a:rPr lang="zh-CN" altLang="en-US" sz="1200" dirty="0">
                <a:solidFill>
                  <a:srgbClr val="445185"/>
                </a:solidFill>
                <a:latin typeface="DIN" pitchFamily="50" charset="0"/>
                <a:ea typeface="微软雅黑" panose="020B0503020204020204" charset="-122"/>
              </a:rPr>
              <a:t>关于组织开展自动驾驶和智能航运先导应用试点的通知</a:t>
            </a:r>
            <a:r>
              <a:rPr lang="en-US" altLang="zh-CN" sz="1200" dirty="0">
                <a:solidFill>
                  <a:srgbClr val="445185"/>
                </a:solidFill>
                <a:latin typeface="DIN" pitchFamily="50" charset="0"/>
                <a:ea typeface="微软雅黑" panose="020B0503020204020204" charset="-122"/>
              </a:rPr>
              <a:t>》</a:t>
            </a:r>
            <a:endParaRPr lang="en-US" altLang="zh-CN" sz="1200" dirty="0">
              <a:solidFill>
                <a:srgbClr val="445185"/>
              </a:solidFill>
              <a:latin typeface="DIN" pitchFamily="50" charset="0"/>
              <a:ea typeface="微软雅黑" panose="020B0503020204020204" charset="-122"/>
            </a:endParaRPr>
          </a:p>
          <a:p>
            <a:pPr marL="171450" indent="-171450" algn="just">
              <a:lnSpc>
                <a:spcPct val="200000"/>
              </a:lnSpc>
              <a:buClr>
                <a:srgbClr val="00FEFF"/>
              </a:buClr>
              <a:buSzPct val="60000"/>
              <a:buFont typeface="Arial Black" panose="020B0A04020102020204" pitchFamily="34" charset="0"/>
              <a:buChar char="►"/>
              <a:defRPr/>
            </a:pPr>
            <a:r>
              <a:rPr lang="zh-CN" altLang="en-US" sz="1200" dirty="0">
                <a:solidFill>
                  <a:srgbClr val="445185"/>
                </a:solidFill>
                <a:latin typeface="DIN" pitchFamily="50" charset="0"/>
                <a:ea typeface="微软雅黑" panose="020B0503020204020204" charset="-122"/>
              </a:rPr>
              <a:t>工业和信息化部</a:t>
            </a:r>
            <a:r>
              <a:rPr lang="en-US" altLang="zh-CN" sz="1200" dirty="0">
                <a:solidFill>
                  <a:srgbClr val="445185"/>
                </a:solidFill>
                <a:latin typeface="DIN" pitchFamily="50" charset="0"/>
                <a:ea typeface="微软雅黑" panose="020B0503020204020204" charset="-122"/>
              </a:rPr>
              <a:t>《“</a:t>
            </a:r>
            <a:r>
              <a:rPr lang="zh-CN" altLang="en-US" sz="1200" dirty="0">
                <a:solidFill>
                  <a:srgbClr val="445185"/>
                </a:solidFill>
                <a:latin typeface="DIN" pitchFamily="50" charset="0"/>
                <a:ea typeface="微软雅黑" panose="020B0503020204020204" charset="-122"/>
              </a:rPr>
              <a:t>十四五”信息通信行业发展规划</a:t>
            </a:r>
            <a:r>
              <a:rPr lang="en-US" altLang="zh-CN" sz="1200" dirty="0">
                <a:solidFill>
                  <a:srgbClr val="445185"/>
                </a:solidFill>
                <a:latin typeface="DIN" pitchFamily="50" charset="0"/>
                <a:ea typeface="微软雅黑" panose="020B0503020204020204" charset="-122"/>
              </a:rPr>
              <a:t>》</a:t>
            </a:r>
            <a:endParaRPr lang="en-US" altLang="zh-CN" sz="1200" dirty="0">
              <a:solidFill>
                <a:srgbClr val="445185"/>
              </a:solidFill>
              <a:latin typeface="DIN" pitchFamily="50" charset="0"/>
              <a:ea typeface="微软雅黑" panose="020B0503020204020204" charset="-122"/>
            </a:endParaRPr>
          </a:p>
          <a:p>
            <a:pPr marL="171450" indent="-171450" algn="just">
              <a:lnSpc>
                <a:spcPct val="200000"/>
              </a:lnSpc>
              <a:buClr>
                <a:srgbClr val="00FEFF"/>
              </a:buClr>
              <a:buSzPct val="60000"/>
              <a:buFont typeface="Arial Black" panose="020B0A04020102020204" pitchFamily="34" charset="0"/>
              <a:buChar char="►"/>
              <a:defRPr/>
            </a:pPr>
            <a:r>
              <a:rPr lang="zh-CN" altLang="en-US" sz="1200" dirty="0">
                <a:solidFill>
                  <a:srgbClr val="445185"/>
                </a:solidFill>
                <a:latin typeface="DIN" pitchFamily="50" charset="0"/>
                <a:ea typeface="微软雅黑" panose="020B0503020204020204" charset="-122"/>
              </a:rPr>
              <a:t>住房与城乡建设部、工业和信息化部</a:t>
            </a:r>
            <a:r>
              <a:rPr lang="en-US" altLang="zh-CN" sz="1200" dirty="0">
                <a:solidFill>
                  <a:srgbClr val="445185"/>
                </a:solidFill>
                <a:latin typeface="DIN" pitchFamily="50" charset="0"/>
                <a:ea typeface="微软雅黑" panose="020B0503020204020204" charset="-122"/>
              </a:rPr>
              <a:t>《</a:t>
            </a:r>
            <a:r>
              <a:rPr lang="zh-CN" altLang="en-US" sz="1200" dirty="0">
                <a:solidFill>
                  <a:srgbClr val="445185"/>
                </a:solidFill>
                <a:latin typeface="DIN" pitchFamily="50" charset="0"/>
                <a:ea typeface="微软雅黑" panose="020B0503020204020204" charset="-122"/>
              </a:rPr>
              <a:t>关于确定智慧城市基础设施与智能网联汽车协同发展第一批试点城市的通知</a:t>
            </a:r>
            <a:r>
              <a:rPr lang="en-US" altLang="zh-CN" sz="1200" dirty="0">
                <a:solidFill>
                  <a:srgbClr val="445185"/>
                </a:solidFill>
                <a:latin typeface="DIN" pitchFamily="50" charset="0"/>
                <a:ea typeface="微软雅黑" panose="020B0503020204020204" charset="-122"/>
              </a:rPr>
              <a:t>》</a:t>
            </a:r>
            <a:endParaRPr lang="en-US" altLang="zh-CN" sz="1200" dirty="0">
              <a:solidFill>
                <a:srgbClr val="445185"/>
              </a:solidFill>
              <a:latin typeface="DIN" pitchFamily="50" charset="0"/>
              <a:ea typeface="微软雅黑" panose="020B0503020204020204" charset="-122"/>
            </a:endParaRPr>
          </a:p>
        </p:txBody>
      </p:sp>
    </p:spTree>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62255"/>
            <a:ext cx="10515600" cy="1325563"/>
          </a:xfrm>
        </p:spPr>
        <p:txBody>
          <a:bodyPr/>
          <a:p>
            <a:r>
              <a:rPr lang="en-US" altLang="zh-CN"/>
              <a:t>AIR </a:t>
            </a:r>
            <a:r>
              <a:rPr lang="zh-CN" altLang="en-US"/>
              <a:t>OS 规划与未来展望</a:t>
            </a:r>
            <a:endParaRPr lang="zh-CN" altLang="en-US"/>
          </a:p>
        </p:txBody>
      </p:sp>
      <p:sp>
        <p:nvSpPr>
          <p:cNvPr id="177" name="Rectangle 2"/>
          <p:cNvSpPr>
            <a:spLocks noChangeArrowheads="1"/>
          </p:cNvSpPr>
          <p:nvPr/>
        </p:nvSpPr>
        <p:spPr bwMode="gray">
          <a:xfrm>
            <a:off x="8819515" y="1945005"/>
            <a:ext cx="3224530" cy="4320540"/>
          </a:xfrm>
          <a:prstGeom prst="rect">
            <a:avLst/>
          </a:prstGeom>
          <a:solidFill>
            <a:srgbClr val="002060">
              <a:alpha val="52617"/>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173" name="Rectangle 2"/>
          <p:cNvSpPr>
            <a:spLocks noChangeArrowheads="1"/>
          </p:cNvSpPr>
          <p:nvPr/>
        </p:nvSpPr>
        <p:spPr bwMode="gray">
          <a:xfrm>
            <a:off x="3606771" y="1945126"/>
            <a:ext cx="2504097" cy="4320419"/>
          </a:xfrm>
          <a:prstGeom prst="rect">
            <a:avLst/>
          </a:prstGeom>
          <a:solidFill>
            <a:srgbClr val="002060">
              <a:alpha val="52617"/>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174" name="Rectangle 2"/>
          <p:cNvSpPr>
            <a:spLocks noChangeArrowheads="1"/>
          </p:cNvSpPr>
          <p:nvPr/>
        </p:nvSpPr>
        <p:spPr bwMode="gray">
          <a:xfrm>
            <a:off x="6167892" y="1945126"/>
            <a:ext cx="2433307" cy="4320419"/>
          </a:xfrm>
          <a:prstGeom prst="rect">
            <a:avLst/>
          </a:prstGeom>
          <a:solidFill>
            <a:srgbClr val="002060">
              <a:alpha val="52617"/>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166" name="Rectangle 2"/>
          <p:cNvSpPr>
            <a:spLocks noChangeArrowheads="1"/>
          </p:cNvSpPr>
          <p:nvPr/>
        </p:nvSpPr>
        <p:spPr bwMode="gray">
          <a:xfrm>
            <a:off x="223959" y="1945126"/>
            <a:ext cx="3215884" cy="4320419"/>
          </a:xfrm>
          <a:prstGeom prst="rect">
            <a:avLst/>
          </a:prstGeom>
          <a:solidFill>
            <a:srgbClr val="002060">
              <a:alpha val="52617"/>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153" name="Shape 139"/>
          <p:cNvSpPr/>
          <p:nvPr/>
        </p:nvSpPr>
        <p:spPr>
          <a:xfrm>
            <a:off x="191071" y="2683218"/>
            <a:ext cx="1359174" cy="1988185"/>
          </a:xfrm>
          <a:prstGeom prst="rect">
            <a:avLst/>
          </a:prstGeom>
          <a:noFill/>
          <a:ln w="12700" cap="flat">
            <a:noFill/>
            <a:miter lim="400000"/>
          </a:ln>
          <a:effectLst/>
        </p:spPr>
        <p:txBody>
          <a:bodyPr wrap="square" lIns="175911" tIns="175911" rIns="175911" bIns="175911" numCol="1" anchor="t">
            <a:spAutoFit/>
          </a:bodyPr>
          <a:lstStyle/>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基础架构：</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支持</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X86</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统一外设接入标准</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运行时框架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服务：</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开放服务</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SDK</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p:txBody>
      </p:sp>
      <p:sp>
        <p:nvSpPr>
          <p:cNvPr id="154" name="Shape 139"/>
          <p:cNvSpPr/>
          <p:nvPr/>
        </p:nvSpPr>
        <p:spPr>
          <a:xfrm>
            <a:off x="1254664" y="1891909"/>
            <a:ext cx="2220044" cy="5714365"/>
          </a:xfrm>
          <a:prstGeom prst="rect">
            <a:avLst/>
          </a:prstGeom>
          <a:noFill/>
          <a:ln w="12700" cap="flat">
            <a:noFill/>
            <a:miter lim="400000"/>
          </a:ln>
          <a:effectLst/>
        </p:spPr>
        <p:txBody>
          <a:bodyPr wrap="square" lIns="175911" tIns="175911" rIns="175911" bIns="175911" numCol="1" anchor="t">
            <a:spAutoFit/>
          </a:bodyPr>
          <a:lstStyle/>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基础框架：</a:t>
            </a:r>
            <a:endParaRPr lang="en-US" altLang="zh-CN" sz="800" dirty="0">
              <a:solidFill>
                <a:schemeClr val="accent5">
                  <a:lumMod val="75000"/>
                </a:schemeClr>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运行时框架抽象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设备服务框架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通信服务框架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信号灯服务框架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感知服务框架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应用开发框架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基础库（图像处理、矩阵运算、文件操作等）</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车端</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V2X</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应用开发框架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服务：</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信号灯全链路服务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V2X</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消息（</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Day</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 </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I</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）编解码服务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通信服务（支持</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LTE-V2X</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a:t>
            </a:r>
            <a:r>
              <a:rPr lang="en-US" altLang="zh-CN" sz="800" dirty="0" err="1">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Euht</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a:t>
            </a:r>
            <a:r>
              <a:rPr lang="en-GB" altLang="zh-CN" sz="800" dirty="0" err="1">
                <a:solidFill>
                  <a:srgbClr val="D1D5DB"/>
                </a:solidFill>
                <a:latin typeface="微软雅黑" panose="020B0503020204020204" charset="-122"/>
                <a:ea typeface="微软雅黑" panose="020B0503020204020204" charset="-122"/>
              </a:rPr>
              <a:t>Etherne</a:t>
            </a:r>
            <a:r>
              <a:rPr lang="zh-CN" altLang="en-US" sz="800" dirty="0">
                <a:solidFill>
                  <a:srgbClr val="D1D5DB"/>
                </a:solidFill>
                <a:latin typeface="微软雅黑" panose="020B0503020204020204" charset="-122"/>
                <a:ea typeface="微软雅黑" panose="020B0503020204020204" charset="-122"/>
              </a:rPr>
              <a:t>、</a:t>
            </a:r>
            <a:r>
              <a:rPr lang="en-US" altLang="zh-CN" sz="800" dirty="0">
                <a:solidFill>
                  <a:srgbClr val="D1D5DB"/>
                </a:solidFill>
                <a:latin typeface="微软雅黑" panose="020B0503020204020204" charset="-122"/>
                <a:ea typeface="微软雅黑" panose="020B0503020204020204" charset="-122"/>
              </a:rPr>
              <a:t>4G/5G</a:t>
            </a:r>
            <a:r>
              <a:rPr lang="zh-CN" altLang="en-GB" sz="800" dirty="0">
                <a:solidFill>
                  <a:srgbClr val="D1D5DB"/>
                </a:solidFill>
                <a:latin typeface="微软雅黑" panose="020B0503020204020204" charset="-122"/>
                <a:ea typeface="微软雅黑" panose="020B0503020204020204" charset="-122"/>
              </a:rPr>
              <a:t>等</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工具包：</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感知可视化</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开发调试工具</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云端开发者平台</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应用示例：</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Day</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 </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I</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应用场景</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chemeClr val="accent1"/>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chemeClr val="accent1"/>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chemeClr val="accent1"/>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p:txBody>
      </p:sp>
      <p:sp>
        <p:nvSpPr>
          <p:cNvPr id="155" name="Shape 139"/>
          <p:cNvSpPr/>
          <p:nvPr/>
        </p:nvSpPr>
        <p:spPr>
          <a:xfrm>
            <a:off x="3738778" y="1894454"/>
            <a:ext cx="2585425" cy="5468620"/>
          </a:xfrm>
          <a:prstGeom prst="rect">
            <a:avLst/>
          </a:prstGeom>
          <a:noFill/>
          <a:ln w="12700" cap="flat">
            <a:noFill/>
            <a:miter lim="400000"/>
          </a:ln>
          <a:effectLst/>
        </p:spPr>
        <p:txBody>
          <a:bodyPr wrap="square" lIns="175911" tIns="175911" rIns="175911" bIns="175911" numCol="1" anchor="t">
            <a:spAutoFit/>
          </a:bodyPr>
          <a:lstStyle/>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基础框架：</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支持</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ARM</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设备抽象分类精细化</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硬件加速抽象（</a:t>
            </a:r>
            <a:r>
              <a:rPr lang="en-US" altLang="zh-CN" sz="800" dirty="0" err="1">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hal</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统一推理框架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安全框架（权限访问、通信、机密性配置等）</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OTA</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基础库（安全算法等）</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地图引擎</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服务：</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V2X</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消息（</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Day</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 </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II</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）编解码服务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资源管理服务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通信服务（新增</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NR_V2X</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QoS</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和安全等特性）</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工具包：</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标注工具</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v2x_map_msg</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制作工具</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车路协同感知</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HMI</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交通大模型</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AIR </a:t>
            </a:r>
            <a:r>
              <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OS</a:t>
            </a: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评测服务：</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典型应用场景评测工具</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算法模型评测工具</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设备认证评测工具</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应用示例：</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Day</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 </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II</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应用场景</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p:txBody>
      </p:sp>
      <p:sp>
        <p:nvSpPr>
          <p:cNvPr id="156" name="Shape 139"/>
          <p:cNvSpPr/>
          <p:nvPr/>
        </p:nvSpPr>
        <p:spPr>
          <a:xfrm>
            <a:off x="6271534" y="1899406"/>
            <a:ext cx="2248659" cy="4560570"/>
          </a:xfrm>
          <a:prstGeom prst="rect">
            <a:avLst/>
          </a:prstGeom>
          <a:noFill/>
          <a:ln w="12700" cap="flat">
            <a:noFill/>
            <a:miter lim="400000"/>
          </a:ln>
          <a:effectLst/>
        </p:spPr>
        <p:txBody>
          <a:bodyPr wrap="square" lIns="175911" tIns="175911" rIns="175911" bIns="175911" numCol="1" anchor="t">
            <a:spAutoFit/>
          </a:bodyPr>
          <a:lstStyle/>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基础框架：</a:t>
            </a:r>
            <a:endParaRPr lang="en-US" altLang="zh-CN" sz="800" dirty="0">
              <a:solidFill>
                <a:schemeClr val="accent5">
                  <a:lumMod val="75000"/>
                </a:schemeClr>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支持</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RISC-V</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数据安全合规</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SoC</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加速框架抽象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实时操作系统内核支持</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安全框架（支持国密芯片）</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服务：</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V2X</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消息（高等级）编解码服务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授时服务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工具包：</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数字孪生服务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云端设备监控、运维平台支持</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应用示例：</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高等级应用场景</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p:txBody>
      </p:sp>
      <p:sp>
        <p:nvSpPr>
          <p:cNvPr id="157" name="Shape 139"/>
          <p:cNvSpPr/>
          <p:nvPr/>
        </p:nvSpPr>
        <p:spPr>
          <a:xfrm>
            <a:off x="9083607" y="1643123"/>
            <a:ext cx="2608777" cy="4986020"/>
          </a:xfrm>
          <a:prstGeom prst="rect">
            <a:avLst/>
          </a:prstGeom>
          <a:noFill/>
          <a:ln w="12700" cap="flat">
            <a:noFill/>
            <a:miter lim="400000"/>
          </a:ln>
          <a:effectLst/>
        </p:spPr>
        <p:txBody>
          <a:bodyPr wrap="square" lIns="175911" tIns="175911" rIns="175911" bIns="175911" numCol="1" anchor="t">
            <a:spAutoFit/>
          </a:bodyPr>
          <a:lstStyle/>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chemeClr val="accent4"/>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大模型框架：</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智能标注框架</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数据挖掘框架</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超网络训练架构</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场景构建框架</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数据自动化生产框架和服务</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大模型驱动的感知、定位、决策、控制框架</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应用探索：</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车路云协同端到端大模型驱动</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跨模态大模型驱动智能交通管理</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跨模态大模型驱动智能城市治理</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工具包：</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大模型开发套件（训练、微调、压缩、部署、场景化）</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自动驾驶与智能交通联合仿真平台</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p:txBody>
      </p:sp>
      <p:sp>
        <p:nvSpPr>
          <p:cNvPr id="171" name="同侧圆角矩形 170"/>
          <p:cNvSpPr/>
          <p:nvPr/>
        </p:nvSpPr>
        <p:spPr>
          <a:xfrm>
            <a:off x="3603476" y="1237241"/>
            <a:ext cx="4994266" cy="707886"/>
          </a:xfrm>
          <a:prstGeom prst="round2SameRect">
            <a:avLst/>
          </a:prstGeom>
          <a:gradFill>
            <a:gsLst>
              <a:gs pos="0">
                <a:srgbClr val="1E64DC">
                  <a:alpha val="72157"/>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172" name="文本框 171"/>
          <p:cNvSpPr txBox="1"/>
          <p:nvPr/>
        </p:nvSpPr>
        <p:spPr>
          <a:xfrm>
            <a:off x="3973080" y="1578260"/>
            <a:ext cx="4206841" cy="337185"/>
          </a:xfrm>
          <a:prstGeom prst="rect">
            <a:avLst/>
          </a:prstGeom>
          <a:noFill/>
        </p:spPr>
        <p:txBody>
          <a:bodyPr wrap="square">
            <a:spAutoFit/>
          </a:bodyPr>
          <a:lstStyle/>
          <a:p>
            <a:pPr algn="ctr"/>
            <a:r>
              <a:rPr lang="zh-CN" altLang="en-US" sz="1600" b="1" dirty="0">
                <a:solidFill>
                  <a:schemeClr val="bg1"/>
                </a:solidFill>
                <a:latin typeface="微软雅黑" panose="020B0503020204020204" charset="-122"/>
                <a:ea typeface="微软雅黑" panose="020B0503020204020204" charset="-122"/>
              </a:rPr>
              <a:t>产品化、规模化、产业化</a:t>
            </a:r>
            <a:endParaRPr lang="zh-CN" altLang="en-US" sz="1600" b="1" dirty="0">
              <a:solidFill>
                <a:schemeClr val="bg1"/>
              </a:solidFill>
              <a:latin typeface="微软雅黑" panose="020B0503020204020204" charset="-122"/>
              <a:ea typeface="微软雅黑" panose="020B0503020204020204" charset="-122"/>
            </a:endParaRPr>
          </a:p>
        </p:txBody>
      </p:sp>
      <p:sp>
        <p:nvSpPr>
          <p:cNvPr id="175" name="同侧圆角矩形 174"/>
          <p:cNvSpPr/>
          <p:nvPr/>
        </p:nvSpPr>
        <p:spPr>
          <a:xfrm>
            <a:off x="8812530" y="1236980"/>
            <a:ext cx="3241040" cy="708025"/>
          </a:xfrm>
          <a:prstGeom prst="round2SameRect">
            <a:avLst/>
          </a:prstGeom>
          <a:gradFill>
            <a:gsLst>
              <a:gs pos="0">
                <a:srgbClr val="1E64DC">
                  <a:alpha val="72157"/>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176" name="文本框 175"/>
          <p:cNvSpPr txBox="1"/>
          <p:nvPr/>
        </p:nvSpPr>
        <p:spPr>
          <a:xfrm>
            <a:off x="9109149" y="1590673"/>
            <a:ext cx="2716069" cy="337185"/>
          </a:xfrm>
          <a:prstGeom prst="rect">
            <a:avLst/>
          </a:prstGeom>
          <a:noFill/>
        </p:spPr>
        <p:txBody>
          <a:bodyPr wrap="square">
            <a:spAutoFit/>
          </a:bodyPr>
          <a:lstStyle/>
          <a:p>
            <a:pPr algn="ctr"/>
            <a:r>
              <a:rPr lang="zh-CN" altLang="en-US" sz="1600" b="1" dirty="0">
                <a:solidFill>
                  <a:schemeClr val="bg1"/>
                </a:solidFill>
                <a:latin typeface="微软雅黑" panose="020B0503020204020204" charset="-122"/>
                <a:ea typeface="微软雅黑" panose="020B0503020204020204" charset="-122"/>
              </a:rPr>
              <a:t>大模型驱动产业升级</a:t>
            </a:r>
            <a:endParaRPr lang="zh-CN" altLang="en-US" sz="1600" b="1" dirty="0">
              <a:solidFill>
                <a:schemeClr val="bg1"/>
              </a:solidFill>
              <a:latin typeface="微软雅黑" panose="020B0503020204020204" charset="-122"/>
              <a:ea typeface="微软雅黑" panose="020B0503020204020204" charset="-122"/>
            </a:endParaRPr>
          </a:p>
        </p:txBody>
      </p:sp>
      <p:sp>
        <p:nvSpPr>
          <p:cNvPr id="178" name="同侧圆角矩形 177"/>
          <p:cNvSpPr/>
          <p:nvPr/>
        </p:nvSpPr>
        <p:spPr>
          <a:xfrm>
            <a:off x="223959" y="1237241"/>
            <a:ext cx="3224455" cy="707886"/>
          </a:xfrm>
          <a:prstGeom prst="round2SameRect">
            <a:avLst/>
          </a:prstGeom>
          <a:gradFill>
            <a:gsLst>
              <a:gs pos="0">
                <a:srgbClr val="1E64DC">
                  <a:alpha val="72157"/>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169" name="文本框 168"/>
          <p:cNvSpPr txBox="1"/>
          <p:nvPr/>
        </p:nvSpPr>
        <p:spPr>
          <a:xfrm>
            <a:off x="246531" y="1593582"/>
            <a:ext cx="3142313" cy="337185"/>
          </a:xfrm>
          <a:prstGeom prst="rect">
            <a:avLst/>
          </a:prstGeom>
          <a:noFill/>
        </p:spPr>
        <p:txBody>
          <a:bodyPr wrap="square">
            <a:spAutoFit/>
          </a:bodyPr>
          <a:lstStyle/>
          <a:p>
            <a:pPr algn="ctr"/>
            <a:r>
              <a:rPr lang="zh-CN" altLang="en-US" sz="1600" b="1" dirty="0">
                <a:solidFill>
                  <a:schemeClr val="bg1"/>
                </a:solidFill>
                <a:latin typeface="微软雅黑" panose="020B0503020204020204" charset="-122"/>
                <a:ea typeface="微软雅黑" panose="020B0503020204020204" charset="-122"/>
              </a:rPr>
              <a:t>车路云一体化系统开箱即用</a:t>
            </a:r>
            <a:endParaRPr lang="zh-CN" altLang="en-US" sz="1600" b="1" dirty="0">
              <a:solidFill>
                <a:schemeClr val="bg1"/>
              </a:solidFill>
              <a:latin typeface="微软雅黑" panose="020B0503020204020204" charset="-122"/>
              <a:ea typeface="微软雅黑" panose="020B0503020204020204" charset="-122"/>
            </a:endParaRPr>
          </a:p>
        </p:txBody>
      </p:sp>
      <p:sp>
        <p:nvSpPr>
          <p:cNvPr id="179" name="文本框 178"/>
          <p:cNvSpPr txBox="1"/>
          <p:nvPr/>
        </p:nvSpPr>
        <p:spPr>
          <a:xfrm>
            <a:off x="-3797871" y="1246183"/>
            <a:ext cx="6126480" cy="337185"/>
          </a:xfrm>
          <a:prstGeom prst="rect">
            <a:avLst/>
          </a:prstGeom>
          <a:noFill/>
        </p:spPr>
        <p:txBody>
          <a:bodyPr wrap="square">
            <a:spAutoFit/>
          </a:bodyPr>
          <a:lstStyle/>
          <a:p>
            <a:pPr algn="r"/>
            <a:r>
              <a:rPr lang="zh-CN" altLang="en-US" sz="1600" b="1" dirty="0">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atin typeface="微软雅黑" panose="020B0503020204020204" charset="-122"/>
                <a:ea typeface="微软雅黑" panose="020B0503020204020204" charset="-122"/>
              </a:rPr>
              <a:t>第一阶段</a:t>
            </a:r>
            <a:endParaRPr lang="zh-CN" altLang="en-US" sz="1600" b="1" dirty="0">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atin typeface="微软雅黑" panose="020B0503020204020204" charset="-122"/>
              <a:ea typeface="微软雅黑" panose="020B0503020204020204" charset="-122"/>
            </a:endParaRPr>
          </a:p>
        </p:txBody>
      </p:sp>
      <p:sp>
        <p:nvSpPr>
          <p:cNvPr id="180" name="文本框 179"/>
          <p:cNvSpPr txBox="1"/>
          <p:nvPr/>
        </p:nvSpPr>
        <p:spPr>
          <a:xfrm>
            <a:off x="5273040" y="1246183"/>
            <a:ext cx="1444688" cy="337185"/>
          </a:xfrm>
          <a:prstGeom prst="rect">
            <a:avLst/>
          </a:prstGeom>
          <a:noFill/>
        </p:spPr>
        <p:txBody>
          <a:bodyPr wrap="square">
            <a:spAutoFit/>
          </a:bodyPr>
          <a:lstStyle/>
          <a:p>
            <a:pPr algn="r"/>
            <a:r>
              <a:rPr lang="zh-CN" altLang="en-US" sz="1600" b="1" dirty="0">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atin typeface="微软雅黑" panose="020B0503020204020204" charset="-122"/>
                <a:ea typeface="微软雅黑" panose="020B0503020204020204" charset="-122"/>
              </a:rPr>
              <a:t>第二阶段</a:t>
            </a:r>
            <a:endParaRPr lang="zh-CN" altLang="en-US" sz="1600" b="1" dirty="0">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atin typeface="微软雅黑" panose="020B0503020204020204" charset="-122"/>
              <a:ea typeface="微软雅黑" panose="020B0503020204020204" charset="-122"/>
            </a:endParaRPr>
          </a:p>
        </p:txBody>
      </p:sp>
      <p:sp>
        <p:nvSpPr>
          <p:cNvPr id="181" name="文本框 180"/>
          <p:cNvSpPr txBox="1"/>
          <p:nvPr/>
        </p:nvSpPr>
        <p:spPr>
          <a:xfrm>
            <a:off x="9840910" y="1246182"/>
            <a:ext cx="1094169" cy="337185"/>
          </a:xfrm>
          <a:prstGeom prst="rect">
            <a:avLst/>
          </a:prstGeom>
          <a:noFill/>
        </p:spPr>
        <p:txBody>
          <a:bodyPr wrap="square">
            <a:spAutoFit/>
          </a:bodyPr>
          <a:lstStyle/>
          <a:p>
            <a:pPr algn="r"/>
            <a:r>
              <a:rPr lang="zh-CN" altLang="en-US" sz="1600" b="1" dirty="0">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atin typeface="微软雅黑" panose="020B0503020204020204" charset="-122"/>
                <a:ea typeface="微软雅黑" panose="020B0503020204020204" charset="-122"/>
              </a:rPr>
              <a:t>第三阶段</a:t>
            </a:r>
            <a:endParaRPr lang="zh-CN" altLang="en-US" sz="1600" b="1" dirty="0">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atin typeface="微软雅黑" panose="020B0503020204020204" charset="-122"/>
              <a:ea typeface="微软雅黑" panose="020B0503020204020204" charset="-122"/>
            </a:endParaRPr>
          </a:p>
        </p:txBody>
      </p:sp>
      <p:sp>
        <p:nvSpPr>
          <p:cNvPr id="182" name="虚尾箭头 181"/>
          <p:cNvSpPr/>
          <p:nvPr/>
        </p:nvSpPr>
        <p:spPr>
          <a:xfrm>
            <a:off x="2307189" y="1357811"/>
            <a:ext cx="3407811" cy="131422"/>
          </a:xfrm>
          <a:prstGeom prst="stripedRightArrow">
            <a:avLst/>
          </a:prstGeom>
          <a:gradFill flip="none" rotWithShape="1">
            <a:gsLst>
              <a:gs pos="0">
                <a:schemeClr val="accent5">
                  <a:lumMod val="0"/>
                  <a:lumOff val="100000"/>
                  <a:alpha val="12000"/>
                </a:schemeClr>
              </a:gs>
              <a:gs pos="35000">
                <a:schemeClr val="accent5">
                  <a:lumMod val="0"/>
                  <a:lumOff val="100000"/>
                  <a:alpha val="46176"/>
                </a:schemeClr>
              </a:gs>
              <a:gs pos="100000">
                <a:schemeClr val="accent5">
                  <a:lumMod val="10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3" name="虚尾箭头 182"/>
          <p:cNvSpPr/>
          <p:nvPr/>
        </p:nvSpPr>
        <p:spPr>
          <a:xfrm>
            <a:off x="6726789" y="1357811"/>
            <a:ext cx="3224455" cy="155914"/>
          </a:xfrm>
          <a:prstGeom prst="stripedRightArrow">
            <a:avLst/>
          </a:prstGeom>
          <a:gradFill flip="none" rotWithShape="1">
            <a:gsLst>
              <a:gs pos="0">
                <a:schemeClr val="accent5">
                  <a:lumMod val="0"/>
                  <a:lumOff val="100000"/>
                  <a:alpha val="12000"/>
                </a:schemeClr>
              </a:gs>
              <a:gs pos="35000">
                <a:schemeClr val="accent5">
                  <a:lumMod val="0"/>
                  <a:lumOff val="100000"/>
                  <a:alpha val="46176"/>
                </a:schemeClr>
              </a:gs>
              <a:gs pos="100000">
                <a:schemeClr val="accent5">
                  <a:lumMod val="10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4" name="虚尾箭头 183"/>
          <p:cNvSpPr/>
          <p:nvPr/>
        </p:nvSpPr>
        <p:spPr>
          <a:xfrm>
            <a:off x="204069" y="1357811"/>
            <a:ext cx="1119285" cy="103370"/>
          </a:xfrm>
          <a:prstGeom prst="stripedRightArrow">
            <a:avLst/>
          </a:prstGeom>
          <a:gradFill flip="none" rotWithShape="1">
            <a:gsLst>
              <a:gs pos="0">
                <a:schemeClr val="accent5">
                  <a:lumMod val="0"/>
                  <a:lumOff val="100000"/>
                  <a:alpha val="12000"/>
                </a:schemeClr>
              </a:gs>
              <a:gs pos="35000">
                <a:schemeClr val="accent5">
                  <a:lumMod val="0"/>
                  <a:lumOff val="100000"/>
                  <a:alpha val="46176"/>
                </a:schemeClr>
              </a:gs>
              <a:gs pos="100000">
                <a:schemeClr val="accent5">
                  <a:lumMod val="10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5" name="虚尾箭头 184"/>
          <p:cNvSpPr/>
          <p:nvPr/>
        </p:nvSpPr>
        <p:spPr>
          <a:xfrm>
            <a:off x="10887309" y="1357811"/>
            <a:ext cx="1119285" cy="103370"/>
          </a:xfrm>
          <a:prstGeom prst="stripedRightArrow">
            <a:avLst/>
          </a:prstGeom>
          <a:gradFill flip="none" rotWithShape="1">
            <a:gsLst>
              <a:gs pos="0">
                <a:schemeClr val="accent5">
                  <a:lumMod val="0"/>
                  <a:lumOff val="100000"/>
                  <a:alpha val="12000"/>
                </a:schemeClr>
              </a:gs>
              <a:gs pos="35000">
                <a:schemeClr val="accent5">
                  <a:lumMod val="0"/>
                  <a:lumOff val="100000"/>
                  <a:alpha val="46176"/>
                </a:schemeClr>
              </a:gs>
              <a:gs pos="100000">
                <a:schemeClr val="accent5">
                  <a:lumMod val="10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Rectangle 34"/>
          <p:cNvSpPr/>
          <p:nvPr>
            <p:custDataLst>
              <p:tags r:id="rId1"/>
            </p:custDataLst>
          </p:nvPr>
        </p:nvSpPr>
        <p:spPr>
          <a:xfrm>
            <a:off x="1022985" y="764540"/>
            <a:ext cx="6014085" cy="185229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p>
            <a:pPr>
              <a:lnSpc>
                <a:spcPct val="140000"/>
              </a:lnSpc>
            </a:pPr>
            <a:r>
              <a:rPr lang="en-US" sz="6000" b="1" dirty="0">
                <a:solidFill>
                  <a:srgbClr val="445185"/>
                </a:solidFill>
                <a:latin typeface="黑体" panose="02010609060101010101" charset="-122"/>
                <a:ea typeface="黑体" panose="02010609060101010101" charset="-122"/>
                <a:cs typeface="Raleway"/>
              </a:rPr>
              <a:t>THANK YOU</a:t>
            </a:r>
            <a:endParaRPr lang="en-US" sz="6000" b="1" dirty="0">
              <a:solidFill>
                <a:srgbClr val="445185"/>
              </a:solidFill>
              <a:latin typeface="黑体" panose="02010609060101010101" charset="-122"/>
              <a:ea typeface="黑体" panose="02010609060101010101" charset="-122"/>
              <a:cs typeface="Raleway"/>
            </a:endParaRPr>
          </a:p>
          <a:p>
            <a:r>
              <a:rPr lang="en-US" sz="2400" dirty="0">
                <a:solidFill>
                  <a:srgbClr val="445185"/>
                </a:solidFill>
                <a:latin typeface="黑体" panose="02010609060101010101" charset="-122"/>
                <a:ea typeface="黑体" panose="02010609060101010101" charset="-122"/>
                <a:cs typeface="Raleway"/>
              </a:rPr>
              <a:t> QUESTIONS?</a:t>
            </a:r>
            <a:endParaRPr lang="en-US" sz="2400" dirty="0">
              <a:solidFill>
                <a:srgbClr val="445185"/>
              </a:solidFill>
              <a:latin typeface="黑体" panose="02010609060101010101" charset="-122"/>
              <a:ea typeface="黑体" panose="02010609060101010101" charset="-122"/>
              <a:cs typeface="Raleway"/>
            </a:endParaRPr>
          </a:p>
        </p:txBody>
      </p:sp>
      <p:sp>
        <p:nvSpPr>
          <p:cNvPr id="15" name="椭圆 14"/>
          <p:cNvSpPr/>
          <p:nvPr>
            <p:custDataLst>
              <p:tags r:id="rId2"/>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custDataLst>
              <p:tags r:id="rId3"/>
            </p:custDataLst>
          </p:nvPr>
        </p:nvSpPr>
        <p:spPr>
          <a:xfrm>
            <a:off x="9951373" y="3774203"/>
            <a:ext cx="1400896" cy="140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custDataLst>
              <p:tags r:id="rId4"/>
            </p:custDataLst>
          </p:nvPr>
        </p:nvSpPr>
        <p:spPr>
          <a:xfrm>
            <a:off x="9926955" y="5224380"/>
            <a:ext cx="1470025" cy="245110"/>
          </a:xfrm>
          <a:prstGeom prst="rect">
            <a:avLst/>
          </a:prstGeom>
          <a:noFill/>
        </p:spPr>
        <p:txBody>
          <a:bodyPr wrap="square" rtlCol="0">
            <a:spAutoFit/>
          </a:bodyPr>
          <a:p>
            <a:pPr algn="ctr"/>
            <a:r>
              <a:rPr lang="zh-CN" altLang="en-US" sz="1000" dirty="0">
                <a:solidFill>
                  <a:srgbClr val="445185"/>
                </a:solidFill>
                <a:latin typeface="阿里巴巴普惠体 R" panose="00020600040101010101" charset="-122"/>
                <a:ea typeface="阿里巴巴普惠体 R" panose="00020600040101010101" charset="-122"/>
              </a:rPr>
              <a:t>扫码加入</a:t>
            </a:r>
            <a:r>
              <a:rPr lang="en-US" altLang="zh-CN" sz="1000" dirty="0">
                <a:solidFill>
                  <a:srgbClr val="445185"/>
                </a:solidFill>
                <a:latin typeface="阿里巴巴普惠体 R" panose="00020600040101010101" charset="-122"/>
                <a:ea typeface="阿里巴巴普惠体 R" panose="00020600040101010101" charset="-122"/>
              </a:rPr>
              <a:t>AIR OS</a:t>
            </a:r>
            <a:r>
              <a:rPr lang="zh-CN" altLang="en-US" sz="1000" dirty="0">
                <a:solidFill>
                  <a:srgbClr val="445185"/>
                </a:solidFill>
                <a:latin typeface="阿里巴巴普惠体 R" panose="00020600040101010101" charset="-122"/>
                <a:ea typeface="阿里巴巴普惠体 R" panose="00020600040101010101" charset="-122"/>
              </a:rPr>
              <a:t>群</a:t>
            </a:r>
            <a:endParaRPr lang="zh-CN" altLang="en-US" sz="1000" dirty="0">
              <a:solidFill>
                <a:srgbClr val="445185"/>
              </a:solidFill>
              <a:latin typeface="阿里巴巴普惠体 R" panose="00020600040101010101" charset="-122"/>
              <a:ea typeface="阿里巴巴普惠体 R" panose="00020600040101010101" charset="-122"/>
            </a:endParaRPr>
          </a:p>
        </p:txBody>
      </p:sp>
      <p:pic>
        <p:nvPicPr>
          <p:cNvPr id="3" name="图片 2"/>
          <p:cNvPicPr>
            <a:picLocks noChangeAspect="1"/>
          </p:cNvPicPr>
          <p:nvPr/>
        </p:nvPicPr>
        <p:blipFill>
          <a:blip r:embed="rId5"/>
          <a:srcRect l="5362" t="4947" r="5217" b="5668"/>
          <a:stretch>
            <a:fillRect/>
          </a:stretch>
        </p:blipFill>
        <p:spPr>
          <a:xfrm>
            <a:off x="10054590" y="3865245"/>
            <a:ext cx="1216660" cy="122428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5" name="标题 4"/>
          <p:cNvSpPr>
            <a:spLocks noGrp="1"/>
          </p:cNvSpPr>
          <p:nvPr>
            <p:ph type="title"/>
          </p:nvPr>
        </p:nvSpPr>
        <p:spPr/>
        <p:txBody>
          <a:bodyPr/>
          <a:p>
            <a:r>
              <a:rPr lang="zh-CN" altLang="en-US"/>
              <a:t>技术进步：交通步入网联新时代，车路行三化大融合</a:t>
            </a:r>
            <a:endParaRPr lang="zh-CN" altLang="en-US"/>
          </a:p>
        </p:txBody>
      </p:sp>
      <p:sp>
        <p:nvSpPr>
          <p:cNvPr id="118" name="矩形 117"/>
          <p:cNvSpPr/>
          <p:nvPr/>
        </p:nvSpPr>
        <p:spPr>
          <a:xfrm>
            <a:off x="6579315" y="2412278"/>
            <a:ext cx="4988736" cy="3226488"/>
          </a:xfrm>
          <a:prstGeom prst="rect">
            <a:avLst/>
          </a:prstGeom>
          <a:gradFill flip="none" rotWithShape="1">
            <a:gsLst>
              <a:gs pos="0">
                <a:srgbClr val="2465FF">
                  <a:alpha val="20000"/>
                </a:srgbClr>
              </a:gs>
              <a:gs pos="100000">
                <a:srgbClr val="2465FF">
                  <a:alpha val="0"/>
                </a:srgbClr>
              </a:gs>
            </a:gsLst>
            <a:lin ang="5400000" scaled="0"/>
          </a:gradFill>
          <a:ln w="12700" cap="flat">
            <a:noFill/>
            <a:miter lim="400000"/>
          </a:ln>
          <a:effectLst/>
        </p:spPr>
        <p:txBody>
          <a:bodyPr wrap="square" lIns="309665" tIns="309665" rIns="309665" bIns="309665" numCol="1" anchor="ctr">
            <a:noAutofit/>
          </a:bodyPr>
          <a:lstStyle/>
          <a:p>
            <a:pPr defTabSz="685165"/>
            <a:endParaRPr lang="zh-CN" altLang="en-US" sz="2700">
              <a:solidFill>
                <a:srgbClr val="445185"/>
              </a:solidFill>
              <a:latin typeface="微软雅黑" panose="020B0503020204020204" charset="-122"/>
              <a:ea typeface="微软雅黑" panose="020B0503020204020204" charset="-122"/>
            </a:endParaRPr>
          </a:p>
        </p:txBody>
      </p:sp>
      <p:grpSp>
        <p:nvGrpSpPr>
          <p:cNvPr id="126" name="组合 125"/>
          <p:cNvGrpSpPr/>
          <p:nvPr/>
        </p:nvGrpSpPr>
        <p:grpSpPr>
          <a:xfrm>
            <a:off x="7132549" y="3840649"/>
            <a:ext cx="1457847" cy="915103"/>
            <a:chOff x="6858796" y="4314686"/>
            <a:chExt cx="2789258" cy="1421268"/>
          </a:xfrm>
        </p:grpSpPr>
        <p:sp>
          <p:nvSpPr>
            <p:cNvPr id="165" name="矩形 164"/>
            <p:cNvSpPr/>
            <p:nvPr/>
          </p:nvSpPr>
          <p:spPr>
            <a:xfrm>
              <a:off x="6858796" y="4823542"/>
              <a:ext cx="2372319" cy="912412"/>
            </a:xfrm>
            <a:prstGeom prst="rect">
              <a:avLst/>
            </a:prstGeom>
            <a:gradFill>
              <a:gsLst>
                <a:gs pos="0">
                  <a:srgbClr val="59CBB4">
                    <a:alpha val="40000"/>
                  </a:srgbClr>
                </a:gs>
                <a:gs pos="100000">
                  <a:srgbClr val="0E3774">
                    <a:alpha val="20000"/>
                  </a:srgbClr>
                </a:gs>
              </a:gsLst>
              <a:lin ang="5400000" scaled="1"/>
            </a:gradFill>
            <a:ln w="9525" cap="rnd" cmpd="sng" algn="ctr">
              <a:solidFill>
                <a:srgbClr val="59CBB4"/>
              </a:solidFill>
              <a:prstDash val="sysDot"/>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rgbClr val="445185"/>
                </a:solidFill>
                <a:effectLst/>
                <a:uLnTx/>
                <a:uFillTx/>
                <a:latin typeface="Helvetica Neue" panose="02000503000000020004"/>
              </a:endParaRPr>
            </a:p>
          </p:txBody>
        </p:sp>
        <p:sp>
          <p:nvSpPr>
            <p:cNvPr id="166" name="平行四边形 165"/>
            <p:cNvSpPr/>
            <p:nvPr/>
          </p:nvSpPr>
          <p:spPr>
            <a:xfrm>
              <a:off x="6862146" y="4320445"/>
              <a:ext cx="2777491" cy="503934"/>
            </a:xfrm>
            <a:prstGeom prst="parallelogram">
              <a:avLst>
                <a:gd name="adj" fmla="val 65826"/>
              </a:avLst>
            </a:prstGeom>
            <a:gradFill>
              <a:gsLst>
                <a:gs pos="0">
                  <a:srgbClr val="0E3774">
                    <a:alpha val="50000"/>
                  </a:srgbClr>
                </a:gs>
                <a:gs pos="100000">
                  <a:srgbClr val="59CBB4">
                    <a:alpha val="60000"/>
                  </a:srgbClr>
                </a:gs>
              </a:gsLst>
              <a:lin ang="5400000" scaled="1"/>
            </a:gradFill>
            <a:ln w="9525" cap="rnd">
              <a:gradFill>
                <a:gsLst>
                  <a:gs pos="0">
                    <a:srgbClr val="59CBB4"/>
                  </a:gs>
                  <a:gs pos="100000">
                    <a:srgbClr val="074058">
                      <a:alpha val="0"/>
                    </a:srgbClr>
                  </a:gs>
                </a:gsLst>
                <a:lin ang="16200000" scaled="0"/>
              </a:gradFill>
              <a:prstDash val="sysDot"/>
              <a:round/>
            </a:ln>
            <a:effectLst/>
            <a:sp3d/>
          </p:spPr>
          <p:txBody>
            <a:bodyPr rot="0" spcFirstLastPara="1" vertOverflow="overflow" horzOverflow="overflow" vert="horz" wrap="square" lIns="49373" tIns="49373" rIns="49373" bIns="49373" numCol="1" spcCol="38100" rtlCol="0" anchor="ctr">
              <a:spAutoFit/>
            </a:bodyPr>
            <a:lstStyle/>
            <a:p>
              <a:pPr marL="0" marR="0" lvl="0" indent="0" algn="ctr" defTabSz="821055" eaLnBrk="1" fontAlgn="auto" latinLnBrk="0" hangingPunct="0">
                <a:lnSpc>
                  <a:spcPct val="100000"/>
                </a:lnSpc>
                <a:spcBef>
                  <a:spcPts val="0"/>
                </a:spcBef>
                <a:spcAft>
                  <a:spcPts val="0"/>
                </a:spcAft>
                <a:buClrTx/>
                <a:buSzTx/>
                <a:buFontTx/>
                <a:buNone/>
                <a:defRPr/>
              </a:pPr>
              <a:endParaRPr kumimoji="0" lang="zh-CN" altLang="en-US" sz="3200" i="0" u="none" strike="noStrike" kern="0" cap="none" spc="0" normalizeH="0" baseline="0" noProof="0">
                <a:ln>
                  <a:noFill/>
                </a:ln>
                <a:solidFill>
                  <a:srgbClr val="445185"/>
                </a:solidFill>
                <a:effectLst/>
                <a:uLnTx/>
                <a:uFillTx/>
                <a:latin typeface="Helvetica"/>
                <a:ea typeface="+mj-ea"/>
                <a:cs typeface="+mj-cs"/>
                <a:sym typeface="Helvetica"/>
              </a:endParaRPr>
            </a:p>
          </p:txBody>
        </p:sp>
        <p:sp>
          <p:nvSpPr>
            <p:cNvPr id="167" name="平行四边形 166"/>
            <p:cNvSpPr/>
            <p:nvPr/>
          </p:nvSpPr>
          <p:spPr>
            <a:xfrm rot="5400000" flipV="1">
              <a:off x="8737085" y="4808717"/>
              <a:ext cx="1405000" cy="416938"/>
            </a:xfrm>
            <a:prstGeom prst="parallelogram">
              <a:avLst>
                <a:gd name="adj" fmla="val 151491"/>
              </a:avLst>
            </a:prstGeom>
            <a:gradFill>
              <a:gsLst>
                <a:gs pos="0">
                  <a:srgbClr val="59CBB4">
                    <a:alpha val="30000"/>
                  </a:srgbClr>
                </a:gs>
                <a:gs pos="100000">
                  <a:srgbClr val="0E3774">
                    <a:alpha val="20000"/>
                  </a:srgbClr>
                </a:gs>
              </a:gsLst>
              <a:lin ang="5400000" scaled="1"/>
            </a:gradFill>
            <a:ln w="9525" cap="rnd" cmpd="sng" algn="ctr">
              <a:gradFill>
                <a:gsLst>
                  <a:gs pos="0">
                    <a:srgbClr val="59CBB4"/>
                  </a:gs>
                  <a:gs pos="100000">
                    <a:srgbClr val="074058">
                      <a:alpha val="0"/>
                    </a:srgbClr>
                  </a:gs>
                </a:gsLst>
                <a:lin ang="5400000" scaled="1"/>
              </a:gradFill>
              <a:prstDash val="sysDot"/>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rgbClr val="445185"/>
                </a:solidFill>
                <a:effectLst/>
                <a:uLnTx/>
                <a:uFillTx/>
                <a:latin typeface="Helvetica Neue" panose="02000503000000020004"/>
              </a:endParaRPr>
            </a:p>
          </p:txBody>
        </p:sp>
      </p:grpSp>
      <p:grpSp>
        <p:nvGrpSpPr>
          <p:cNvPr id="127" name="组合 126"/>
          <p:cNvGrpSpPr/>
          <p:nvPr/>
        </p:nvGrpSpPr>
        <p:grpSpPr>
          <a:xfrm>
            <a:off x="7006716" y="3318405"/>
            <a:ext cx="2877320" cy="1657323"/>
            <a:chOff x="6858796" y="4320447"/>
            <a:chExt cx="2780840" cy="1415507"/>
          </a:xfrm>
        </p:grpSpPr>
        <p:sp>
          <p:nvSpPr>
            <p:cNvPr id="162" name="矩形 161"/>
            <p:cNvSpPr/>
            <p:nvPr/>
          </p:nvSpPr>
          <p:spPr>
            <a:xfrm>
              <a:off x="6858796" y="4823541"/>
              <a:ext cx="2409908" cy="912413"/>
            </a:xfrm>
            <a:prstGeom prst="rect">
              <a:avLst/>
            </a:prstGeom>
            <a:gradFill>
              <a:gsLst>
                <a:gs pos="0">
                  <a:srgbClr val="20C4DC">
                    <a:alpha val="40000"/>
                  </a:srgbClr>
                </a:gs>
                <a:gs pos="100000">
                  <a:srgbClr val="074058">
                    <a:alpha val="20000"/>
                  </a:srgbClr>
                </a:gs>
              </a:gsLst>
              <a:lin ang="5400000" scaled="1"/>
            </a:gradFill>
            <a:ln w="9525" cap="rnd" cmpd="sng" algn="ctr">
              <a:solidFill>
                <a:srgbClr val="20C4DC"/>
              </a:solidFill>
              <a:prstDash val="sysDot"/>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rgbClr val="445185"/>
                </a:solidFill>
                <a:effectLst/>
                <a:uLnTx/>
                <a:uFillTx/>
                <a:latin typeface="Helvetica Neue" panose="02000503000000020004"/>
              </a:endParaRPr>
            </a:p>
          </p:txBody>
        </p:sp>
        <p:sp>
          <p:nvSpPr>
            <p:cNvPr id="163" name="平行四边形 162"/>
            <p:cNvSpPr/>
            <p:nvPr/>
          </p:nvSpPr>
          <p:spPr>
            <a:xfrm>
              <a:off x="6862146" y="4320447"/>
              <a:ext cx="2777490" cy="503934"/>
            </a:xfrm>
            <a:prstGeom prst="parallelogram">
              <a:avLst>
                <a:gd name="adj" fmla="val 65826"/>
              </a:avLst>
            </a:prstGeom>
            <a:gradFill>
              <a:gsLst>
                <a:gs pos="0">
                  <a:srgbClr val="0E3774">
                    <a:alpha val="20000"/>
                  </a:srgbClr>
                </a:gs>
                <a:gs pos="100000">
                  <a:srgbClr val="20C4DC">
                    <a:alpha val="60000"/>
                  </a:srgbClr>
                </a:gs>
              </a:gsLst>
              <a:lin ang="5400000" scaled="1"/>
            </a:gradFill>
            <a:ln w="9525" cap="rnd">
              <a:gradFill>
                <a:gsLst>
                  <a:gs pos="0">
                    <a:srgbClr val="20C4DC"/>
                  </a:gs>
                  <a:gs pos="100000">
                    <a:srgbClr val="074058">
                      <a:alpha val="0"/>
                    </a:srgbClr>
                  </a:gs>
                </a:gsLst>
                <a:lin ang="16200000" scaled="0"/>
              </a:gradFill>
              <a:prstDash val="sysDot"/>
              <a:round/>
            </a:ln>
            <a:effectLst/>
            <a:sp3d/>
          </p:spPr>
          <p:txBody>
            <a:bodyPr rot="0" spcFirstLastPara="1" vertOverflow="overflow" horzOverflow="overflow" vert="horz" wrap="square" lIns="49373" tIns="49373" rIns="49373" bIns="49373" numCol="1" spcCol="38100" rtlCol="0" anchor="ctr">
              <a:spAutoFit/>
            </a:bodyPr>
            <a:lstStyle/>
            <a:p>
              <a:pPr marL="0" marR="0" lvl="0" indent="0" algn="ctr" defTabSz="821055" eaLnBrk="1" fontAlgn="auto" latinLnBrk="0" hangingPunct="0">
                <a:lnSpc>
                  <a:spcPct val="100000"/>
                </a:lnSpc>
                <a:spcBef>
                  <a:spcPts val="0"/>
                </a:spcBef>
                <a:spcAft>
                  <a:spcPts val="0"/>
                </a:spcAft>
                <a:buClrTx/>
                <a:buSzTx/>
                <a:buFontTx/>
                <a:buNone/>
                <a:defRPr/>
              </a:pPr>
              <a:endParaRPr kumimoji="0" lang="zh-CN" altLang="en-US" sz="3200" i="0" u="none" strike="noStrike" kern="0" cap="none" spc="0" normalizeH="0" baseline="0" noProof="0">
                <a:ln>
                  <a:noFill/>
                </a:ln>
                <a:solidFill>
                  <a:srgbClr val="445185"/>
                </a:solidFill>
                <a:effectLst/>
                <a:uLnTx/>
                <a:uFillTx/>
                <a:latin typeface="Helvetica"/>
                <a:ea typeface="+mj-ea"/>
                <a:cs typeface="+mj-cs"/>
                <a:sym typeface="Helvetica"/>
              </a:endParaRPr>
            </a:p>
          </p:txBody>
        </p:sp>
        <p:sp>
          <p:nvSpPr>
            <p:cNvPr id="164" name="平行四边形 163"/>
            <p:cNvSpPr/>
            <p:nvPr/>
          </p:nvSpPr>
          <p:spPr>
            <a:xfrm rot="5400000" flipV="1">
              <a:off x="8753695" y="4839591"/>
              <a:ext cx="1395108" cy="365087"/>
            </a:xfrm>
            <a:prstGeom prst="parallelogram">
              <a:avLst>
                <a:gd name="adj" fmla="val 151491"/>
              </a:avLst>
            </a:prstGeom>
            <a:gradFill>
              <a:gsLst>
                <a:gs pos="5000">
                  <a:srgbClr val="20C4DC">
                    <a:alpha val="30000"/>
                  </a:srgbClr>
                </a:gs>
                <a:gs pos="100000">
                  <a:srgbClr val="0E3774">
                    <a:alpha val="20000"/>
                  </a:srgbClr>
                </a:gs>
              </a:gsLst>
              <a:lin ang="5400000" scaled="1"/>
            </a:gradFill>
            <a:ln w="9525" cap="rnd" cmpd="sng" algn="ctr">
              <a:gradFill>
                <a:gsLst>
                  <a:gs pos="0">
                    <a:srgbClr val="20C4DC"/>
                  </a:gs>
                  <a:gs pos="100000">
                    <a:srgbClr val="074058">
                      <a:alpha val="0"/>
                    </a:srgbClr>
                  </a:gs>
                </a:gsLst>
                <a:lin ang="5400000" scaled="1"/>
              </a:gradFill>
              <a:prstDash val="sysDot"/>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rgbClr val="445185"/>
                </a:solidFill>
                <a:effectLst/>
                <a:uLnTx/>
                <a:uFillTx/>
                <a:latin typeface="Helvetica Neue" panose="02000503000000020004"/>
              </a:endParaRPr>
            </a:p>
          </p:txBody>
        </p:sp>
      </p:grpSp>
      <p:grpSp>
        <p:nvGrpSpPr>
          <p:cNvPr id="128" name="组合 127"/>
          <p:cNvGrpSpPr/>
          <p:nvPr/>
        </p:nvGrpSpPr>
        <p:grpSpPr>
          <a:xfrm>
            <a:off x="6903669" y="3010348"/>
            <a:ext cx="3625463" cy="2151789"/>
            <a:chOff x="6858795" y="4320446"/>
            <a:chExt cx="2780841" cy="1415508"/>
          </a:xfrm>
        </p:grpSpPr>
        <p:sp>
          <p:nvSpPr>
            <p:cNvPr id="159" name="矩形 158"/>
            <p:cNvSpPr/>
            <p:nvPr/>
          </p:nvSpPr>
          <p:spPr>
            <a:xfrm>
              <a:off x="6858795" y="4823541"/>
              <a:ext cx="2397859" cy="912413"/>
            </a:xfrm>
            <a:prstGeom prst="rect">
              <a:avLst/>
            </a:prstGeom>
            <a:gradFill>
              <a:gsLst>
                <a:gs pos="0">
                  <a:srgbClr val="2B5BC3">
                    <a:alpha val="20000"/>
                  </a:srgbClr>
                </a:gs>
                <a:gs pos="100000">
                  <a:srgbClr val="0E3774">
                    <a:alpha val="20000"/>
                  </a:srgbClr>
                </a:gs>
              </a:gsLst>
              <a:lin ang="5400000" scaled="1"/>
            </a:gradFill>
            <a:ln w="9525" cap="flat" cmpd="sng" algn="ctr">
              <a:solidFill>
                <a:srgbClr val="2B5BC3"/>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rgbClr val="445185"/>
                </a:solidFill>
                <a:effectLst/>
                <a:uLnTx/>
                <a:uFillTx/>
                <a:latin typeface="Helvetica Neue" panose="02000503000000020004"/>
              </a:endParaRPr>
            </a:p>
          </p:txBody>
        </p:sp>
        <p:sp>
          <p:nvSpPr>
            <p:cNvPr id="160" name="平行四边形 159"/>
            <p:cNvSpPr/>
            <p:nvPr/>
          </p:nvSpPr>
          <p:spPr>
            <a:xfrm>
              <a:off x="6862146" y="4320446"/>
              <a:ext cx="2777490" cy="503934"/>
            </a:xfrm>
            <a:prstGeom prst="parallelogram">
              <a:avLst>
                <a:gd name="adj" fmla="val 65826"/>
              </a:avLst>
            </a:prstGeom>
            <a:gradFill>
              <a:gsLst>
                <a:gs pos="0">
                  <a:srgbClr val="0E3774">
                    <a:alpha val="20000"/>
                  </a:srgbClr>
                </a:gs>
                <a:gs pos="100000">
                  <a:srgbClr val="4B84E5">
                    <a:alpha val="40000"/>
                  </a:srgbClr>
                </a:gs>
              </a:gsLst>
              <a:lin ang="5400000" scaled="1"/>
            </a:gradFill>
            <a:ln w="9525" cap="flat">
              <a:gradFill>
                <a:gsLst>
                  <a:gs pos="0">
                    <a:srgbClr val="2B5BC3"/>
                  </a:gs>
                  <a:gs pos="100000">
                    <a:srgbClr val="0E3774">
                      <a:alpha val="0"/>
                    </a:srgbClr>
                  </a:gs>
                </a:gsLst>
                <a:lin ang="16200000" scaled="0"/>
              </a:gradFill>
              <a:prstDash val="solid"/>
              <a:round/>
            </a:ln>
            <a:effectLst/>
            <a:sp3d/>
          </p:spPr>
          <p:txBody>
            <a:bodyPr rot="0" spcFirstLastPara="1" vertOverflow="overflow" horzOverflow="overflow" vert="horz" wrap="square" lIns="49373" tIns="49373" rIns="49373" bIns="49373" numCol="1" spcCol="38100" rtlCol="0" anchor="ctr">
              <a:spAutoFit/>
            </a:bodyPr>
            <a:lstStyle/>
            <a:p>
              <a:pPr marL="0" marR="0" lvl="0" indent="0" algn="ctr" defTabSz="821055" eaLnBrk="1" fontAlgn="auto" latinLnBrk="0" hangingPunct="0">
                <a:lnSpc>
                  <a:spcPct val="100000"/>
                </a:lnSpc>
                <a:spcBef>
                  <a:spcPts val="0"/>
                </a:spcBef>
                <a:spcAft>
                  <a:spcPts val="0"/>
                </a:spcAft>
                <a:buClrTx/>
                <a:buSzTx/>
                <a:buFontTx/>
                <a:buNone/>
                <a:defRPr/>
              </a:pPr>
              <a:endParaRPr kumimoji="0" lang="zh-CN" altLang="en-US" sz="3200" i="0" u="none" strike="noStrike" kern="0" cap="none" spc="0" normalizeH="0" baseline="0" noProof="0" dirty="0">
                <a:ln>
                  <a:noFill/>
                </a:ln>
                <a:solidFill>
                  <a:srgbClr val="445185"/>
                </a:solidFill>
                <a:effectLst/>
                <a:uLnTx/>
                <a:uFillTx/>
                <a:latin typeface="Helvetica"/>
                <a:ea typeface="+mj-ea"/>
                <a:cs typeface="+mj-cs"/>
                <a:sym typeface="Helvetica"/>
              </a:endParaRPr>
            </a:p>
          </p:txBody>
        </p:sp>
        <p:sp>
          <p:nvSpPr>
            <p:cNvPr id="161" name="平行四边形 160"/>
            <p:cNvSpPr/>
            <p:nvPr/>
          </p:nvSpPr>
          <p:spPr>
            <a:xfrm rot="5400000" flipV="1">
              <a:off x="8743222" y="4839221"/>
              <a:ext cx="1413136" cy="375589"/>
            </a:xfrm>
            <a:prstGeom prst="parallelogram">
              <a:avLst>
                <a:gd name="adj" fmla="val 151491"/>
              </a:avLst>
            </a:prstGeom>
            <a:gradFill>
              <a:gsLst>
                <a:gs pos="0">
                  <a:srgbClr val="4B84E5">
                    <a:alpha val="30000"/>
                  </a:srgbClr>
                </a:gs>
                <a:gs pos="100000">
                  <a:srgbClr val="0E3774">
                    <a:alpha val="20000"/>
                  </a:srgbClr>
                </a:gs>
              </a:gsLst>
              <a:lin ang="5400000" scaled="1"/>
            </a:gradFill>
            <a:ln w="9525" cap="flat" cmpd="sng" algn="ctr">
              <a:gradFill>
                <a:gsLst>
                  <a:gs pos="0">
                    <a:srgbClr val="2B5BC3"/>
                  </a:gs>
                  <a:gs pos="98000">
                    <a:srgbClr val="0E3774">
                      <a:alpha val="0"/>
                    </a:srgbClr>
                  </a:gs>
                </a:gsLst>
                <a:lin ang="5400000" scaled="0"/>
              </a:gra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rgbClr val="445185"/>
                </a:solidFill>
                <a:effectLst/>
                <a:uLnTx/>
                <a:uFillTx/>
                <a:latin typeface="Helvetica Neue" panose="02000503000000020004"/>
              </a:endParaRPr>
            </a:p>
          </p:txBody>
        </p:sp>
      </p:grpSp>
      <p:grpSp>
        <p:nvGrpSpPr>
          <p:cNvPr id="119" name="组合 118"/>
          <p:cNvGrpSpPr/>
          <p:nvPr/>
        </p:nvGrpSpPr>
        <p:grpSpPr>
          <a:xfrm>
            <a:off x="6604329" y="1979949"/>
            <a:ext cx="4976547" cy="310681"/>
            <a:chOff x="546429" y="1979949"/>
            <a:chExt cx="4976547" cy="310681"/>
          </a:xfrm>
        </p:grpSpPr>
        <p:sp>
          <p:nvSpPr>
            <p:cNvPr id="120" name="圆角矩形"/>
            <p:cNvSpPr/>
            <p:nvPr/>
          </p:nvSpPr>
          <p:spPr>
            <a:xfrm>
              <a:off x="546430" y="1979949"/>
              <a:ext cx="4976546" cy="310681"/>
            </a:xfrm>
            <a:prstGeom prst="roundRect">
              <a:avLst>
                <a:gd name="adj" fmla="val 0"/>
              </a:avLst>
            </a:prstGeom>
            <a:gradFill>
              <a:gsLst>
                <a:gs pos="0">
                  <a:srgbClr val="2465FF">
                    <a:alpha val="50000"/>
                  </a:srgbClr>
                </a:gs>
                <a:gs pos="100000">
                  <a:srgbClr val="274AB8">
                    <a:alpha val="0"/>
                  </a:srgbClr>
                </a:gs>
              </a:gsLst>
              <a:lin ang="0" scaled="0"/>
            </a:gradFill>
            <a:ln w="12700">
              <a:miter lim="400000"/>
            </a:ln>
          </p:spPr>
          <p:txBody>
            <a:bodyPr lIns="206470" tIns="206470" rIns="206470" bIns="206470" anchor="ctr"/>
            <a:lstStyle/>
            <a:p>
              <a:pPr marL="0" marR="0" lvl="0" indent="0" defTabSz="2067560" eaLnBrk="1" fontAlgn="auto" latinLnBrk="0" hangingPunct="0">
                <a:lnSpc>
                  <a:spcPct val="100000"/>
                </a:lnSpc>
                <a:spcBef>
                  <a:spcPts val="0"/>
                </a:spcBef>
                <a:spcAft>
                  <a:spcPts val="0"/>
                </a:spcAft>
                <a:buClrTx/>
                <a:buSzTx/>
                <a:buFontTx/>
                <a:buNone/>
                <a:defRPr/>
              </a:pPr>
              <a:endParaRPr kumimoji="0" sz="8000" i="0" u="none" strike="noStrike" kern="0" cap="none" spc="0" normalizeH="0" baseline="0" noProof="0">
                <a:ln>
                  <a:noFill/>
                </a:ln>
                <a:solidFill>
                  <a:srgbClr val="FFFFFF"/>
                </a:solidFill>
                <a:effectLst/>
                <a:uLnTx/>
                <a:uFillTx/>
                <a:ea typeface="DengXian"/>
                <a:sym typeface="DengXian"/>
              </a:endParaRPr>
            </a:p>
          </p:txBody>
        </p:sp>
        <p:cxnSp>
          <p:nvCxnSpPr>
            <p:cNvPr id="121" name="直接连接符 120"/>
            <p:cNvCxnSpPr/>
            <p:nvPr/>
          </p:nvCxnSpPr>
          <p:spPr>
            <a:xfrm>
              <a:off x="546429" y="1979949"/>
              <a:ext cx="0" cy="307956"/>
            </a:xfrm>
            <a:prstGeom prst="line">
              <a:avLst/>
            </a:prstGeom>
            <a:noFill/>
            <a:ln w="25400" cap="flat">
              <a:solidFill>
                <a:srgbClr val="2465FF"/>
              </a:solidFill>
              <a:prstDash val="solid"/>
              <a:round/>
            </a:ln>
            <a:effectLst/>
            <a:sp3d/>
          </p:spPr>
        </p:cxnSp>
        <p:sp>
          <p:nvSpPr>
            <p:cNvPr id="123" name="文本框 122"/>
            <p:cNvSpPr txBox="1"/>
            <p:nvPr/>
          </p:nvSpPr>
          <p:spPr>
            <a:xfrm>
              <a:off x="690027" y="2032209"/>
              <a:ext cx="4415372" cy="250651"/>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1.0</a:t>
              </a:r>
              <a:r>
                <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数字化 </a:t>
              </a:r>
              <a:r>
                <a:rPr kumimoji="0" lang="en-US" altLang="zh-CN"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 2.0</a:t>
              </a:r>
              <a:r>
                <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网联化 </a:t>
              </a:r>
              <a:r>
                <a:rPr kumimoji="0" lang="en-US" altLang="zh-CN"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 3.0</a:t>
              </a:r>
              <a:r>
                <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自动化</a:t>
              </a:r>
              <a:endPar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endParaRPr>
            </a:p>
          </p:txBody>
        </p:sp>
      </p:grpSp>
      <p:sp>
        <p:nvSpPr>
          <p:cNvPr id="116" name="矩形 115"/>
          <p:cNvSpPr/>
          <p:nvPr/>
        </p:nvSpPr>
        <p:spPr>
          <a:xfrm>
            <a:off x="648540" y="2408138"/>
            <a:ext cx="5568932" cy="3226488"/>
          </a:xfrm>
          <a:prstGeom prst="rect">
            <a:avLst/>
          </a:prstGeom>
          <a:gradFill flip="none" rotWithShape="1">
            <a:gsLst>
              <a:gs pos="0">
                <a:srgbClr val="2465FF">
                  <a:alpha val="20000"/>
                </a:srgbClr>
              </a:gs>
              <a:gs pos="100000">
                <a:srgbClr val="2465FF">
                  <a:alpha val="0"/>
                </a:srgbClr>
              </a:gs>
            </a:gsLst>
            <a:lin ang="5400000" scaled="0"/>
          </a:gradFill>
          <a:ln w="12700" cap="flat">
            <a:noFill/>
            <a:miter lim="400000"/>
          </a:ln>
          <a:effectLst/>
        </p:spPr>
        <p:txBody>
          <a:bodyPr wrap="square" lIns="309665" tIns="309665" rIns="309665" bIns="309665" numCol="1" anchor="ctr">
            <a:noAutofit/>
          </a:bodyPr>
          <a:lstStyle/>
          <a:p>
            <a:pPr defTabSz="685165"/>
            <a:endParaRPr lang="zh-CN" altLang="en-US" sz="2700">
              <a:solidFill>
                <a:srgbClr val="FFFFFF"/>
              </a:solidFill>
              <a:latin typeface="微软雅黑" panose="020B0503020204020204" charset="-122"/>
              <a:ea typeface="微软雅黑" panose="020B0503020204020204" charset="-122"/>
            </a:endParaRPr>
          </a:p>
        </p:txBody>
      </p:sp>
      <p:grpSp>
        <p:nvGrpSpPr>
          <p:cNvPr id="6" name="组合 5"/>
          <p:cNvGrpSpPr/>
          <p:nvPr/>
        </p:nvGrpSpPr>
        <p:grpSpPr>
          <a:xfrm>
            <a:off x="660729" y="1979949"/>
            <a:ext cx="5556743" cy="310681"/>
            <a:chOff x="546429" y="1979949"/>
            <a:chExt cx="5556743" cy="310681"/>
          </a:xfrm>
        </p:grpSpPr>
        <p:sp>
          <p:nvSpPr>
            <p:cNvPr id="113" name="圆角矩形"/>
            <p:cNvSpPr/>
            <p:nvPr/>
          </p:nvSpPr>
          <p:spPr>
            <a:xfrm>
              <a:off x="546429" y="1979949"/>
              <a:ext cx="5556743" cy="310681"/>
            </a:xfrm>
            <a:prstGeom prst="roundRect">
              <a:avLst>
                <a:gd name="adj" fmla="val 0"/>
              </a:avLst>
            </a:prstGeom>
            <a:gradFill>
              <a:gsLst>
                <a:gs pos="0">
                  <a:srgbClr val="2465FF">
                    <a:alpha val="50000"/>
                  </a:srgbClr>
                </a:gs>
                <a:gs pos="100000">
                  <a:srgbClr val="274AB8">
                    <a:alpha val="0"/>
                  </a:srgbClr>
                </a:gs>
              </a:gsLst>
              <a:lin ang="0" scaled="0"/>
            </a:gradFill>
            <a:ln w="12700">
              <a:miter lim="400000"/>
            </a:ln>
          </p:spPr>
          <p:txBody>
            <a:bodyPr lIns="206470" tIns="206470" rIns="206470" bIns="206470" anchor="ctr"/>
            <a:lstStyle/>
            <a:p>
              <a:pPr marL="0" marR="0" lvl="0" indent="0" defTabSz="2067560" eaLnBrk="1" fontAlgn="auto" latinLnBrk="0" hangingPunct="0">
                <a:lnSpc>
                  <a:spcPct val="100000"/>
                </a:lnSpc>
                <a:spcBef>
                  <a:spcPts val="0"/>
                </a:spcBef>
                <a:spcAft>
                  <a:spcPts val="0"/>
                </a:spcAft>
                <a:buClrTx/>
                <a:buSzTx/>
                <a:buFontTx/>
                <a:buNone/>
                <a:defRPr/>
              </a:pPr>
              <a:endParaRPr kumimoji="0" sz="8000" i="0" u="none" strike="noStrike" kern="0" cap="none" spc="0" normalizeH="0" baseline="0" noProof="0">
                <a:ln>
                  <a:noFill/>
                </a:ln>
                <a:solidFill>
                  <a:srgbClr val="FFFFFF"/>
                </a:solidFill>
                <a:effectLst/>
                <a:uLnTx/>
                <a:uFillTx/>
                <a:ea typeface="DengXian"/>
                <a:sym typeface="DengXian"/>
              </a:endParaRPr>
            </a:p>
          </p:txBody>
        </p:sp>
        <p:cxnSp>
          <p:nvCxnSpPr>
            <p:cNvPr id="114" name="直接连接符 113"/>
            <p:cNvCxnSpPr/>
            <p:nvPr/>
          </p:nvCxnSpPr>
          <p:spPr>
            <a:xfrm>
              <a:off x="546429" y="1979949"/>
              <a:ext cx="0" cy="307956"/>
            </a:xfrm>
            <a:prstGeom prst="line">
              <a:avLst/>
            </a:prstGeom>
            <a:noFill/>
            <a:ln w="25400" cap="flat">
              <a:solidFill>
                <a:srgbClr val="2465FF"/>
              </a:solidFill>
              <a:prstDash val="solid"/>
              <a:round/>
            </a:ln>
            <a:effectLst/>
            <a:sp3d/>
          </p:spPr>
        </p:cxnSp>
        <p:sp>
          <p:nvSpPr>
            <p:cNvPr id="115" name="文本框 114"/>
            <p:cNvSpPr txBox="1"/>
            <p:nvPr/>
          </p:nvSpPr>
          <p:spPr>
            <a:xfrm>
              <a:off x="690027" y="2032209"/>
              <a:ext cx="4415372" cy="250651"/>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协同管控与伴随服务相结合的智能交通系统</a:t>
              </a:r>
              <a:endPar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endParaRPr>
            </a:p>
          </p:txBody>
        </p:sp>
      </p:grpSp>
      <p:sp>
        <p:nvSpPr>
          <p:cNvPr id="2" name="五边形 229"/>
          <p:cNvSpPr/>
          <p:nvPr/>
        </p:nvSpPr>
        <p:spPr>
          <a:xfrm>
            <a:off x="4196715" y="4611370"/>
            <a:ext cx="1809750" cy="932180"/>
          </a:xfrm>
          <a:prstGeom prst="homePlate">
            <a:avLst>
              <a:gd name="adj" fmla="val 36127"/>
            </a:avLst>
          </a:prstGeom>
          <a:gradFill flip="none" rotWithShape="1">
            <a:gsLst>
              <a:gs pos="0">
                <a:srgbClr val="7030A0">
                  <a:alpha val="70000"/>
                </a:srgbClr>
              </a:gs>
              <a:gs pos="100000">
                <a:srgbClr val="2B5BC3">
                  <a:alpha val="0"/>
                </a:srgbClr>
              </a:gs>
            </a:gsLst>
            <a:lin ang="10800000" scaled="1"/>
            <a:tileRect/>
          </a:gradFill>
          <a:ln w="3175" cap="flat" cmpd="sng" algn="ctr">
            <a:gradFill flip="none" rotWithShape="1">
              <a:gsLst>
                <a:gs pos="0">
                  <a:srgbClr val="7030A0">
                    <a:alpha val="50000"/>
                  </a:srgbClr>
                </a:gs>
                <a:gs pos="25000">
                  <a:srgbClr val="7030A0">
                    <a:alpha val="0"/>
                  </a:srgbClr>
                </a:gs>
              </a:gsLst>
              <a:lin ang="18900000" scaled="1"/>
              <a:tileRect/>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445185"/>
              </a:solidFill>
              <a:effectLst/>
              <a:uLnTx/>
              <a:uFillTx/>
              <a:latin typeface="DIN" pitchFamily="50" charset="0"/>
              <a:ea typeface="微软雅黑" panose="020B0503020204020204" charset="-122"/>
            </a:endParaRPr>
          </a:p>
        </p:txBody>
      </p:sp>
      <p:sp>
        <p:nvSpPr>
          <p:cNvPr id="3" name="矩形 2"/>
          <p:cNvSpPr/>
          <p:nvPr/>
        </p:nvSpPr>
        <p:spPr>
          <a:xfrm>
            <a:off x="648335" y="4452620"/>
            <a:ext cx="5561965" cy="159385"/>
          </a:xfrm>
          <a:prstGeom prst="rect">
            <a:avLst/>
          </a:prstGeom>
          <a:solidFill>
            <a:srgbClr val="828497">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a:ln>
                <a:noFill/>
              </a:ln>
              <a:solidFill>
                <a:srgbClr val="445185"/>
              </a:solidFill>
              <a:effectLst/>
              <a:uLnTx/>
              <a:uFillTx/>
              <a:latin typeface="DIN" pitchFamily="50" charset="0"/>
              <a:ea typeface="微软雅黑" panose="020B0503020204020204" charset="-122"/>
            </a:endParaRPr>
          </a:p>
        </p:txBody>
      </p:sp>
      <p:sp>
        <p:nvSpPr>
          <p:cNvPr id="7" name="梯形 6"/>
          <p:cNvSpPr/>
          <p:nvPr/>
        </p:nvSpPr>
        <p:spPr>
          <a:xfrm>
            <a:off x="643890" y="4371340"/>
            <a:ext cx="5566410" cy="81280"/>
          </a:xfrm>
          <a:prstGeom prst="trapezoid">
            <a:avLst>
              <a:gd name="adj" fmla="val 183711"/>
            </a:avLst>
          </a:prstGeom>
          <a:gradFill flip="none" rotWithShape="1">
            <a:gsLst>
              <a:gs pos="0">
                <a:srgbClr val="828497">
                  <a:alpha val="50000"/>
                </a:srgbClr>
              </a:gs>
              <a:gs pos="100000">
                <a:srgbClr val="7698C2">
                  <a:alpha val="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445185"/>
              </a:solidFill>
              <a:effectLst/>
              <a:uLnTx/>
              <a:uFillTx/>
              <a:latin typeface="DIN" pitchFamily="50" charset="0"/>
              <a:ea typeface="微软雅黑" panose="020B0503020204020204" charset="-122"/>
            </a:endParaRPr>
          </a:p>
        </p:txBody>
      </p:sp>
      <p:cxnSp>
        <p:nvCxnSpPr>
          <p:cNvPr id="8" name="直接连接符 130"/>
          <p:cNvCxnSpPr/>
          <p:nvPr/>
        </p:nvCxnSpPr>
        <p:spPr>
          <a:xfrm flipV="1">
            <a:off x="704215" y="4528820"/>
            <a:ext cx="5450840" cy="6985"/>
          </a:xfrm>
          <a:prstGeom prst="line">
            <a:avLst/>
          </a:prstGeom>
          <a:noFill/>
          <a:ln w="12700" cap="rnd">
            <a:gradFill>
              <a:gsLst>
                <a:gs pos="46000">
                  <a:srgbClr val="2465FF"/>
                </a:gs>
                <a:gs pos="18000">
                  <a:srgbClr val="59CBB4"/>
                </a:gs>
                <a:gs pos="100000">
                  <a:srgbClr val="7030A0"/>
                </a:gs>
              </a:gsLst>
              <a:lin ang="0" scaled="0"/>
            </a:gradFill>
            <a:prstDash val="solid"/>
            <a:round/>
          </a:ln>
          <a:effectLst/>
          <a:sp3d/>
        </p:spPr>
      </p:cxnSp>
      <p:sp>
        <p:nvSpPr>
          <p:cNvPr id="9" name="梯形 17"/>
          <p:cNvSpPr/>
          <p:nvPr/>
        </p:nvSpPr>
        <p:spPr>
          <a:xfrm>
            <a:off x="897255" y="3966210"/>
            <a:ext cx="884555" cy="98425"/>
          </a:xfrm>
          <a:custGeom>
            <a:avLst/>
            <a:gdLst>
              <a:gd name="connsiteX0" fmla="*/ 0 w 2898638"/>
              <a:gd name="connsiteY0" fmla="*/ 254550 h 254550"/>
              <a:gd name="connsiteX1" fmla="*/ 467636 w 2898638"/>
              <a:gd name="connsiteY1" fmla="*/ 0 h 254550"/>
              <a:gd name="connsiteX2" fmla="*/ 2431002 w 2898638"/>
              <a:gd name="connsiteY2" fmla="*/ 0 h 254550"/>
              <a:gd name="connsiteX3" fmla="*/ 2898638 w 2898638"/>
              <a:gd name="connsiteY3" fmla="*/ 254550 h 254550"/>
              <a:gd name="connsiteX4" fmla="*/ 0 w 2898638"/>
              <a:gd name="connsiteY4" fmla="*/ 254550 h 254550"/>
              <a:gd name="connsiteX0-1" fmla="*/ 0 w 2898638"/>
              <a:gd name="connsiteY0-2" fmla="*/ 258360 h 258360"/>
              <a:gd name="connsiteX1-3" fmla="*/ 10436 w 2898638"/>
              <a:gd name="connsiteY1-4" fmla="*/ 0 h 258360"/>
              <a:gd name="connsiteX2-5" fmla="*/ 2431002 w 2898638"/>
              <a:gd name="connsiteY2-6" fmla="*/ 3810 h 258360"/>
              <a:gd name="connsiteX3-7" fmla="*/ 2898638 w 2898638"/>
              <a:gd name="connsiteY3-8" fmla="*/ 258360 h 258360"/>
              <a:gd name="connsiteX4-9" fmla="*/ 0 w 2898638"/>
              <a:gd name="connsiteY4-10" fmla="*/ 258360 h 258360"/>
              <a:gd name="connsiteX0-11" fmla="*/ 134344 w 3032982"/>
              <a:gd name="connsiteY0-12" fmla="*/ 258360 h 258360"/>
              <a:gd name="connsiteX1-13" fmla="*/ 0 w 3032982"/>
              <a:gd name="connsiteY1-14" fmla="*/ 0 h 258360"/>
              <a:gd name="connsiteX2-15" fmla="*/ 2565346 w 3032982"/>
              <a:gd name="connsiteY2-16" fmla="*/ 3810 h 258360"/>
              <a:gd name="connsiteX3-17" fmla="*/ 3032982 w 3032982"/>
              <a:gd name="connsiteY3-18" fmla="*/ 258360 h 258360"/>
              <a:gd name="connsiteX4-19" fmla="*/ 134344 w 3032982"/>
              <a:gd name="connsiteY4-20" fmla="*/ 258360 h 258360"/>
              <a:gd name="connsiteX0-21" fmla="*/ 370564 w 3269202"/>
              <a:gd name="connsiteY0-22" fmla="*/ 254550 h 254550"/>
              <a:gd name="connsiteX1-23" fmla="*/ 0 w 3269202"/>
              <a:gd name="connsiteY1-24" fmla="*/ 64770 h 254550"/>
              <a:gd name="connsiteX2-25" fmla="*/ 2801566 w 3269202"/>
              <a:gd name="connsiteY2-26" fmla="*/ 0 h 254550"/>
              <a:gd name="connsiteX3-27" fmla="*/ 3269202 w 3269202"/>
              <a:gd name="connsiteY3-28" fmla="*/ 254550 h 254550"/>
              <a:gd name="connsiteX4-29" fmla="*/ 370564 w 3269202"/>
              <a:gd name="connsiteY4-30" fmla="*/ 254550 h 254550"/>
              <a:gd name="connsiteX0-31" fmla="*/ 370564 w 3269202"/>
              <a:gd name="connsiteY0-32" fmla="*/ 205782 h 205782"/>
              <a:gd name="connsiteX1-33" fmla="*/ 0 w 3269202"/>
              <a:gd name="connsiteY1-34" fmla="*/ 16002 h 205782"/>
              <a:gd name="connsiteX2-35" fmla="*/ 2862526 w 3269202"/>
              <a:gd name="connsiteY2-36" fmla="*/ 0 h 205782"/>
              <a:gd name="connsiteX3-37" fmla="*/ 3269202 w 3269202"/>
              <a:gd name="connsiteY3-38" fmla="*/ 205782 h 205782"/>
              <a:gd name="connsiteX4-39" fmla="*/ 370564 w 3269202"/>
              <a:gd name="connsiteY4-40" fmla="*/ 205782 h 2057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69202" h="205782">
                <a:moveTo>
                  <a:pt x="370564" y="205782"/>
                </a:moveTo>
                <a:lnTo>
                  <a:pt x="0" y="16002"/>
                </a:lnTo>
                <a:lnTo>
                  <a:pt x="2862526" y="0"/>
                </a:lnTo>
                <a:lnTo>
                  <a:pt x="3269202" y="205782"/>
                </a:lnTo>
                <a:lnTo>
                  <a:pt x="370564" y="205782"/>
                </a:lnTo>
                <a:close/>
              </a:path>
            </a:pathLst>
          </a:custGeom>
          <a:gradFill flip="none" rotWithShape="1">
            <a:gsLst>
              <a:gs pos="0">
                <a:srgbClr val="4B84E5"/>
              </a:gs>
              <a:gs pos="100000">
                <a:srgbClr val="2B5BC3">
                  <a:alpha val="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0" name="矩形 9"/>
          <p:cNvSpPr/>
          <p:nvPr/>
        </p:nvSpPr>
        <p:spPr>
          <a:xfrm flipH="1">
            <a:off x="998855" y="4064635"/>
            <a:ext cx="787400" cy="335915"/>
          </a:xfrm>
          <a:prstGeom prst="rect">
            <a:avLst/>
          </a:prstGeom>
          <a:gradFill>
            <a:gsLst>
              <a:gs pos="0">
                <a:srgbClr val="2B5BC3"/>
              </a:gs>
              <a:gs pos="100000">
                <a:srgbClr val="0E3774">
                  <a:alpha val="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1" name="梯形 17"/>
          <p:cNvSpPr/>
          <p:nvPr/>
        </p:nvSpPr>
        <p:spPr>
          <a:xfrm>
            <a:off x="1699895" y="3783965"/>
            <a:ext cx="884555" cy="87630"/>
          </a:xfrm>
          <a:custGeom>
            <a:avLst/>
            <a:gdLst>
              <a:gd name="connsiteX0" fmla="*/ 0 w 2898638"/>
              <a:gd name="connsiteY0" fmla="*/ 254550 h 254550"/>
              <a:gd name="connsiteX1" fmla="*/ 467636 w 2898638"/>
              <a:gd name="connsiteY1" fmla="*/ 0 h 254550"/>
              <a:gd name="connsiteX2" fmla="*/ 2431002 w 2898638"/>
              <a:gd name="connsiteY2" fmla="*/ 0 h 254550"/>
              <a:gd name="connsiteX3" fmla="*/ 2898638 w 2898638"/>
              <a:gd name="connsiteY3" fmla="*/ 254550 h 254550"/>
              <a:gd name="connsiteX4" fmla="*/ 0 w 2898638"/>
              <a:gd name="connsiteY4" fmla="*/ 254550 h 254550"/>
              <a:gd name="connsiteX0-1" fmla="*/ 0 w 2898638"/>
              <a:gd name="connsiteY0-2" fmla="*/ 258360 h 258360"/>
              <a:gd name="connsiteX1-3" fmla="*/ 10436 w 2898638"/>
              <a:gd name="connsiteY1-4" fmla="*/ 0 h 258360"/>
              <a:gd name="connsiteX2-5" fmla="*/ 2431002 w 2898638"/>
              <a:gd name="connsiteY2-6" fmla="*/ 3810 h 258360"/>
              <a:gd name="connsiteX3-7" fmla="*/ 2898638 w 2898638"/>
              <a:gd name="connsiteY3-8" fmla="*/ 258360 h 258360"/>
              <a:gd name="connsiteX4-9" fmla="*/ 0 w 2898638"/>
              <a:gd name="connsiteY4-10" fmla="*/ 258360 h 258360"/>
              <a:gd name="connsiteX0-11" fmla="*/ 134344 w 3032982"/>
              <a:gd name="connsiteY0-12" fmla="*/ 258360 h 258360"/>
              <a:gd name="connsiteX1-13" fmla="*/ 0 w 3032982"/>
              <a:gd name="connsiteY1-14" fmla="*/ 0 h 258360"/>
              <a:gd name="connsiteX2-15" fmla="*/ 2565346 w 3032982"/>
              <a:gd name="connsiteY2-16" fmla="*/ 3810 h 258360"/>
              <a:gd name="connsiteX3-17" fmla="*/ 3032982 w 3032982"/>
              <a:gd name="connsiteY3-18" fmla="*/ 258360 h 258360"/>
              <a:gd name="connsiteX4-19" fmla="*/ 134344 w 3032982"/>
              <a:gd name="connsiteY4-20" fmla="*/ 258360 h 258360"/>
              <a:gd name="connsiteX0-21" fmla="*/ 370564 w 3269202"/>
              <a:gd name="connsiteY0-22" fmla="*/ 254550 h 254550"/>
              <a:gd name="connsiteX1-23" fmla="*/ 0 w 3269202"/>
              <a:gd name="connsiteY1-24" fmla="*/ 64770 h 254550"/>
              <a:gd name="connsiteX2-25" fmla="*/ 2801566 w 3269202"/>
              <a:gd name="connsiteY2-26" fmla="*/ 0 h 254550"/>
              <a:gd name="connsiteX3-27" fmla="*/ 3269202 w 3269202"/>
              <a:gd name="connsiteY3-28" fmla="*/ 254550 h 254550"/>
              <a:gd name="connsiteX4-29" fmla="*/ 370564 w 3269202"/>
              <a:gd name="connsiteY4-30" fmla="*/ 254550 h 254550"/>
              <a:gd name="connsiteX0-31" fmla="*/ 370564 w 3269202"/>
              <a:gd name="connsiteY0-32" fmla="*/ 205782 h 205782"/>
              <a:gd name="connsiteX1-33" fmla="*/ 0 w 3269202"/>
              <a:gd name="connsiteY1-34" fmla="*/ 16002 h 205782"/>
              <a:gd name="connsiteX2-35" fmla="*/ 2862526 w 3269202"/>
              <a:gd name="connsiteY2-36" fmla="*/ 0 h 205782"/>
              <a:gd name="connsiteX3-37" fmla="*/ 3269202 w 3269202"/>
              <a:gd name="connsiteY3-38" fmla="*/ 205782 h 205782"/>
              <a:gd name="connsiteX4-39" fmla="*/ 370564 w 3269202"/>
              <a:gd name="connsiteY4-40" fmla="*/ 205782 h 2057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69202" h="205782">
                <a:moveTo>
                  <a:pt x="370564" y="205782"/>
                </a:moveTo>
                <a:lnTo>
                  <a:pt x="0" y="16002"/>
                </a:lnTo>
                <a:lnTo>
                  <a:pt x="2862526" y="0"/>
                </a:lnTo>
                <a:lnTo>
                  <a:pt x="3269202" y="205782"/>
                </a:lnTo>
                <a:lnTo>
                  <a:pt x="370564" y="205782"/>
                </a:lnTo>
                <a:close/>
              </a:path>
            </a:pathLst>
          </a:custGeom>
          <a:gradFill flip="none" rotWithShape="1">
            <a:gsLst>
              <a:gs pos="0">
                <a:srgbClr val="4B84E5"/>
              </a:gs>
              <a:gs pos="100000">
                <a:srgbClr val="2B5BC3">
                  <a:alpha val="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2" name="矩形 11"/>
          <p:cNvSpPr/>
          <p:nvPr/>
        </p:nvSpPr>
        <p:spPr>
          <a:xfrm flipH="1">
            <a:off x="1799590" y="3871595"/>
            <a:ext cx="787400" cy="529590"/>
          </a:xfrm>
          <a:prstGeom prst="rect">
            <a:avLst/>
          </a:prstGeom>
          <a:gradFill>
            <a:gsLst>
              <a:gs pos="0">
                <a:srgbClr val="2B5BC3"/>
              </a:gs>
              <a:gs pos="100000">
                <a:srgbClr val="0E3774">
                  <a:alpha val="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3" name="梯形 17"/>
          <p:cNvSpPr/>
          <p:nvPr/>
        </p:nvSpPr>
        <p:spPr>
          <a:xfrm>
            <a:off x="2503170" y="3580765"/>
            <a:ext cx="884555" cy="116205"/>
          </a:xfrm>
          <a:custGeom>
            <a:avLst/>
            <a:gdLst>
              <a:gd name="connsiteX0" fmla="*/ 0 w 2898638"/>
              <a:gd name="connsiteY0" fmla="*/ 254550 h 254550"/>
              <a:gd name="connsiteX1" fmla="*/ 467636 w 2898638"/>
              <a:gd name="connsiteY1" fmla="*/ 0 h 254550"/>
              <a:gd name="connsiteX2" fmla="*/ 2431002 w 2898638"/>
              <a:gd name="connsiteY2" fmla="*/ 0 h 254550"/>
              <a:gd name="connsiteX3" fmla="*/ 2898638 w 2898638"/>
              <a:gd name="connsiteY3" fmla="*/ 254550 h 254550"/>
              <a:gd name="connsiteX4" fmla="*/ 0 w 2898638"/>
              <a:gd name="connsiteY4" fmla="*/ 254550 h 254550"/>
              <a:gd name="connsiteX0-1" fmla="*/ 0 w 2898638"/>
              <a:gd name="connsiteY0-2" fmla="*/ 258360 h 258360"/>
              <a:gd name="connsiteX1-3" fmla="*/ 10436 w 2898638"/>
              <a:gd name="connsiteY1-4" fmla="*/ 0 h 258360"/>
              <a:gd name="connsiteX2-5" fmla="*/ 2431002 w 2898638"/>
              <a:gd name="connsiteY2-6" fmla="*/ 3810 h 258360"/>
              <a:gd name="connsiteX3-7" fmla="*/ 2898638 w 2898638"/>
              <a:gd name="connsiteY3-8" fmla="*/ 258360 h 258360"/>
              <a:gd name="connsiteX4-9" fmla="*/ 0 w 2898638"/>
              <a:gd name="connsiteY4-10" fmla="*/ 258360 h 258360"/>
              <a:gd name="connsiteX0-11" fmla="*/ 134344 w 3032982"/>
              <a:gd name="connsiteY0-12" fmla="*/ 258360 h 258360"/>
              <a:gd name="connsiteX1-13" fmla="*/ 0 w 3032982"/>
              <a:gd name="connsiteY1-14" fmla="*/ 0 h 258360"/>
              <a:gd name="connsiteX2-15" fmla="*/ 2565346 w 3032982"/>
              <a:gd name="connsiteY2-16" fmla="*/ 3810 h 258360"/>
              <a:gd name="connsiteX3-17" fmla="*/ 3032982 w 3032982"/>
              <a:gd name="connsiteY3-18" fmla="*/ 258360 h 258360"/>
              <a:gd name="connsiteX4-19" fmla="*/ 134344 w 3032982"/>
              <a:gd name="connsiteY4-20" fmla="*/ 258360 h 258360"/>
              <a:gd name="connsiteX0-21" fmla="*/ 370564 w 3269202"/>
              <a:gd name="connsiteY0-22" fmla="*/ 254550 h 254550"/>
              <a:gd name="connsiteX1-23" fmla="*/ 0 w 3269202"/>
              <a:gd name="connsiteY1-24" fmla="*/ 64770 h 254550"/>
              <a:gd name="connsiteX2-25" fmla="*/ 2801566 w 3269202"/>
              <a:gd name="connsiteY2-26" fmla="*/ 0 h 254550"/>
              <a:gd name="connsiteX3-27" fmla="*/ 3269202 w 3269202"/>
              <a:gd name="connsiteY3-28" fmla="*/ 254550 h 254550"/>
              <a:gd name="connsiteX4-29" fmla="*/ 370564 w 3269202"/>
              <a:gd name="connsiteY4-30" fmla="*/ 254550 h 254550"/>
              <a:gd name="connsiteX0-31" fmla="*/ 370564 w 3269202"/>
              <a:gd name="connsiteY0-32" fmla="*/ 205782 h 205782"/>
              <a:gd name="connsiteX1-33" fmla="*/ 0 w 3269202"/>
              <a:gd name="connsiteY1-34" fmla="*/ 16002 h 205782"/>
              <a:gd name="connsiteX2-35" fmla="*/ 2862526 w 3269202"/>
              <a:gd name="connsiteY2-36" fmla="*/ 0 h 205782"/>
              <a:gd name="connsiteX3-37" fmla="*/ 3269202 w 3269202"/>
              <a:gd name="connsiteY3-38" fmla="*/ 205782 h 205782"/>
              <a:gd name="connsiteX4-39" fmla="*/ 370564 w 3269202"/>
              <a:gd name="connsiteY4-40" fmla="*/ 205782 h 2057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69202" h="205782">
                <a:moveTo>
                  <a:pt x="370564" y="205782"/>
                </a:moveTo>
                <a:lnTo>
                  <a:pt x="0" y="16002"/>
                </a:lnTo>
                <a:lnTo>
                  <a:pt x="2862526" y="0"/>
                </a:lnTo>
                <a:lnTo>
                  <a:pt x="3269202" y="205782"/>
                </a:lnTo>
                <a:lnTo>
                  <a:pt x="370564" y="205782"/>
                </a:lnTo>
                <a:close/>
              </a:path>
            </a:pathLst>
          </a:custGeom>
          <a:gradFill flip="none" rotWithShape="1">
            <a:gsLst>
              <a:gs pos="0">
                <a:srgbClr val="4B84E5"/>
              </a:gs>
              <a:gs pos="100000">
                <a:srgbClr val="2B5BC3">
                  <a:alpha val="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4" name="矩形 13"/>
          <p:cNvSpPr/>
          <p:nvPr/>
        </p:nvSpPr>
        <p:spPr>
          <a:xfrm flipH="1">
            <a:off x="2600325" y="3694430"/>
            <a:ext cx="787400" cy="706755"/>
          </a:xfrm>
          <a:prstGeom prst="rect">
            <a:avLst/>
          </a:prstGeom>
          <a:gradFill>
            <a:gsLst>
              <a:gs pos="0">
                <a:srgbClr val="2B5BC3"/>
              </a:gs>
              <a:gs pos="100000">
                <a:srgbClr val="0E3774">
                  <a:alpha val="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5" name="梯形 17"/>
          <p:cNvSpPr/>
          <p:nvPr/>
        </p:nvSpPr>
        <p:spPr>
          <a:xfrm>
            <a:off x="3302000" y="3342005"/>
            <a:ext cx="884555" cy="149860"/>
          </a:xfrm>
          <a:custGeom>
            <a:avLst/>
            <a:gdLst>
              <a:gd name="connsiteX0" fmla="*/ 0 w 2898638"/>
              <a:gd name="connsiteY0" fmla="*/ 254550 h 254550"/>
              <a:gd name="connsiteX1" fmla="*/ 467636 w 2898638"/>
              <a:gd name="connsiteY1" fmla="*/ 0 h 254550"/>
              <a:gd name="connsiteX2" fmla="*/ 2431002 w 2898638"/>
              <a:gd name="connsiteY2" fmla="*/ 0 h 254550"/>
              <a:gd name="connsiteX3" fmla="*/ 2898638 w 2898638"/>
              <a:gd name="connsiteY3" fmla="*/ 254550 h 254550"/>
              <a:gd name="connsiteX4" fmla="*/ 0 w 2898638"/>
              <a:gd name="connsiteY4" fmla="*/ 254550 h 254550"/>
              <a:gd name="connsiteX0-1" fmla="*/ 0 w 2898638"/>
              <a:gd name="connsiteY0-2" fmla="*/ 258360 h 258360"/>
              <a:gd name="connsiteX1-3" fmla="*/ 10436 w 2898638"/>
              <a:gd name="connsiteY1-4" fmla="*/ 0 h 258360"/>
              <a:gd name="connsiteX2-5" fmla="*/ 2431002 w 2898638"/>
              <a:gd name="connsiteY2-6" fmla="*/ 3810 h 258360"/>
              <a:gd name="connsiteX3-7" fmla="*/ 2898638 w 2898638"/>
              <a:gd name="connsiteY3-8" fmla="*/ 258360 h 258360"/>
              <a:gd name="connsiteX4-9" fmla="*/ 0 w 2898638"/>
              <a:gd name="connsiteY4-10" fmla="*/ 258360 h 258360"/>
              <a:gd name="connsiteX0-11" fmla="*/ 134344 w 3032982"/>
              <a:gd name="connsiteY0-12" fmla="*/ 258360 h 258360"/>
              <a:gd name="connsiteX1-13" fmla="*/ 0 w 3032982"/>
              <a:gd name="connsiteY1-14" fmla="*/ 0 h 258360"/>
              <a:gd name="connsiteX2-15" fmla="*/ 2565346 w 3032982"/>
              <a:gd name="connsiteY2-16" fmla="*/ 3810 h 258360"/>
              <a:gd name="connsiteX3-17" fmla="*/ 3032982 w 3032982"/>
              <a:gd name="connsiteY3-18" fmla="*/ 258360 h 258360"/>
              <a:gd name="connsiteX4-19" fmla="*/ 134344 w 3032982"/>
              <a:gd name="connsiteY4-20" fmla="*/ 258360 h 258360"/>
              <a:gd name="connsiteX0-21" fmla="*/ 370564 w 3269202"/>
              <a:gd name="connsiteY0-22" fmla="*/ 254550 h 254550"/>
              <a:gd name="connsiteX1-23" fmla="*/ 0 w 3269202"/>
              <a:gd name="connsiteY1-24" fmla="*/ 64770 h 254550"/>
              <a:gd name="connsiteX2-25" fmla="*/ 2801566 w 3269202"/>
              <a:gd name="connsiteY2-26" fmla="*/ 0 h 254550"/>
              <a:gd name="connsiteX3-27" fmla="*/ 3269202 w 3269202"/>
              <a:gd name="connsiteY3-28" fmla="*/ 254550 h 254550"/>
              <a:gd name="connsiteX4-29" fmla="*/ 370564 w 3269202"/>
              <a:gd name="connsiteY4-30" fmla="*/ 254550 h 254550"/>
              <a:gd name="connsiteX0-31" fmla="*/ 370564 w 3269202"/>
              <a:gd name="connsiteY0-32" fmla="*/ 205782 h 205782"/>
              <a:gd name="connsiteX1-33" fmla="*/ 0 w 3269202"/>
              <a:gd name="connsiteY1-34" fmla="*/ 16002 h 205782"/>
              <a:gd name="connsiteX2-35" fmla="*/ 2862526 w 3269202"/>
              <a:gd name="connsiteY2-36" fmla="*/ 0 h 205782"/>
              <a:gd name="connsiteX3-37" fmla="*/ 3269202 w 3269202"/>
              <a:gd name="connsiteY3-38" fmla="*/ 205782 h 205782"/>
              <a:gd name="connsiteX4-39" fmla="*/ 370564 w 3269202"/>
              <a:gd name="connsiteY4-40" fmla="*/ 205782 h 2057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69202" h="205782">
                <a:moveTo>
                  <a:pt x="370564" y="205782"/>
                </a:moveTo>
                <a:lnTo>
                  <a:pt x="0" y="16002"/>
                </a:lnTo>
                <a:lnTo>
                  <a:pt x="2862526" y="0"/>
                </a:lnTo>
                <a:lnTo>
                  <a:pt x="3269202" y="205782"/>
                </a:lnTo>
                <a:lnTo>
                  <a:pt x="370564" y="205782"/>
                </a:lnTo>
                <a:close/>
              </a:path>
            </a:pathLst>
          </a:custGeom>
          <a:gradFill flip="none" rotWithShape="1">
            <a:gsLst>
              <a:gs pos="0">
                <a:srgbClr val="4B84E5"/>
              </a:gs>
              <a:gs pos="100000">
                <a:srgbClr val="2B5BC3">
                  <a:alpha val="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6" name="矩形 15"/>
          <p:cNvSpPr/>
          <p:nvPr/>
        </p:nvSpPr>
        <p:spPr>
          <a:xfrm flipH="1">
            <a:off x="3401695" y="3491865"/>
            <a:ext cx="787400" cy="908685"/>
          </a:xfrm>
          <a:prstGeom prst="rect">
            <a:avLst/>
          </a:prstGeom>
          <a:gradFill>
            <a:gsLst>
              <a:gs pos="0">
                <a:srgbClr val="2B5BC3"/>
              </a:gs>
              <a:gs pos="100000">
                <a:srgbClr val="0E3774">
                  <a:alpha val="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7" name="梯形 17"/>
          <p:cNvSpPr/>
          <p:nvPr/>
        </p:nvSpPr>
        <p:spPr>
          <a:xfrm>
            <a:off x="4105275" y="3143250"/>
            <a:ext cx="884555" cy="133350"/>
          </a:xfrm>
          <a:custGeom>
            <a:avLst/>
            <a:gdLst>
              <a:gd name="connsiteX0" fmla="*/ 0 w 2898638"/>
              <a:gd name="connsiteY0" fmla="*/ 254550 h 254550"/>
              <a:gd name="connsiteX1" fmla="*/ 467636 w 2898638"/>
              <a:gd name="connsiteY1" fmla="*/ 0 h 254550"/>
              <a:gd name="connsiteX2" fmla="*/ 2431002 w 2898638"/>
              <a:gd name="connsiteY2" fmla="*/ 0 h 254550"/>
              <a:gd name="connsiteX3" fmla="*/ 2898638 w 2898638"/>
              <a:gd name="connsiteY3" fmla="*/ 254550 h 254550"/>
              <a:gd name="connsiteX4" fmla="*/ 0 w 2898638"/>
              <a:gd name="connsiteY4" fmla="*/ 254550 h 254550"/>
              <a:gd name="connsiteX0-1" fmla="*/ 0 w 2898638"/>
              <a:gd name="connsiteY0-2" fmla="*/ 258360 h 258360"/>
              <a:gd name="connsiteX1-3" fmla="*/ 10436 w 2898638"/>
              <a:gd name="connsiteY1-4" fmla="*/ 0 h 258360"/>
              <a:gd name="connsiteX2-5" fmla="*/ 2431002 w 2898638"/>
              <a:gd name="connsiteY2-6" fmla="*/ 3810 h 258360"/>
              <a:gd name="connsiteX3-7" fmla="*/ 2898638 w 2898638"/>
              <a:gd name="connsiteY3-8" fmla="*/ 258360 h 258360"/>
              <a:gd name="connsiteX4-9" fmla="*/ 0 w 2898638"/>
              <a:gd name="connsiteY4-10" fmla="*/ 258360 h 258360"/>
              <a:gd name="connsiteX0-11" fmla="*/ 134344 w 3032982"/>
              <a:gd name="connsiteY0-12" fmla="*/ 258360 h 258360"/>
              <a:gd name="connsiteX1-13" fmla="*/ 0 w 3032982"/>
              <a:gd name="connsiteY1-14" fmla="*/ 0 h 258360"/>
              <a:gd name="connsiteX2-15" fmla="*/ 2565346 w 3032982"/>
              <a:gd name="connsiteY2-16" fmla="*/ 3810 h 258360"/>
              <a:gd name="connsiteX3-17" fmla="*/ 3032982 w 3032982"/>
              <a:gd name="connsiteY3-18" fmla="*/ 258360 h 258360"/>
              <a:gd name="connsiteX4-19" fmla="*/ 134344 w 3032982"/>
              <a:gd name="connsiteY4-20" fmla="*/ 258360 h 258360"/>
              <a:gd name="connsiteX0-21" fmla="*/ 370564 w 3269202"/>
              <a:gd name="connsiteY0-22" fmla="*/ 254550 h 254550"/>
              <a:gd name="connsiteX1-23" fmla="*/ 0 w 3269202"/>
              <a:gd name="connsiteY1-24" fmla="*/ 64770 h 254550"/>
              <a:gd name="connsiteX2-25" fmla="*/ 2801566 w 3269202"/>
              <a:gd name="connsiteY2-26" fmla="*/ 0 h 254550"/>
              <a:gd name="connsiteX3-27" fmla="*/ 3269202 w 3269202"/>
              <a:gd name="connsiteY3-28" fmla="*/ 254550 h 254550"/>
              <a:gd name="connsiteX4-29" fmla="*/ 370564 w 3269202"/>
              <a:gd name="connsiteY4-30" fmla="*/ 254550 h 254550"/>
              <a:gd name="connsiteX0-31" fmla="*/ 370564 w 3269202"/>
              <a:gd name="connsiteY0-32" fmla="*/ 205782 h 205782"/>
              <a:gd name="connsiteX1-33" fmla="*/ 0 w 3269202"/>
              <a:gd name="connsiteY1-34" fmla="*/ 16002 h 205782"/>
              <a:gd name="connsiteX2-35" fmla="*/ 2862526 w 3269202"/>
              <a:gd name="connsiteY2-36" fmla="*/ 0 h 205782"/>
              <a:gd name="connsiteX3-37" fmla="*/ 3269202 w 3269202"/>
              <a:gd name="connsiteY3-38" fmla="*/ 205782 h 205782"/>
              <a:gd name="connsiteX4-39" fmla="*/ 370564 w 3269202"/>
              <a:gd name="connsiteY4-40" fmla="*/ 205782 h 2057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69202" h="205782">
                <a:moveTo>
                  <a:pt x="370564" y="205782"/>
                </a:moveTo>
                <a:lnTo>
                  <a:pt x="0" y="16002"/>
                </a:lnTo>
                <a:lnTo>
                  <a:pt x="2862526" y="0"/>
                </a:lnTo>
                <a:lnTo>
                  <a:pt x="3269202" y="205782"/>
                </a:lnTo>
                <a:lnTo>
                  <a:pt x="370564" y="205782"/>
                </a:lnTo>
                <a:close/>
              </a:path>
            </a:pathLst>
          </a:custGeom>
          <a:gradFill flip="none" rotWithShape="1">
            <a:gsLst>
              <a:gs pos="0">
                <a:srgbClr val="4B84E5"/>
              </a:gs>
              <a:gs pos="100000">
                <a:srgbClr val="2B5BC3">
                  <a:alpha val="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8" name="矩形 17"/>
          <p:cNvSpPr/>
          <p:nvPr/>
        </p:nvSpPr>
        <p:spPr>
          <a:xfrm flipH="1">
            <a:off x="4202430" y="3277235"/>
            <a:ext cx="787400" cy="1123950"/>
          </a:xfrm>
          <a:prstGeom prst="rect">
            <a:avLst/>
          </a:prstGeom>
          <a:gradFill>
            <a:gsLst>
              <a:gs pos="0">
                <a:srgbClr val="2B5BC3"/>
              </a:gs>
              <a:gs pos="100000">
                <a:srgbClr val="0E3774">
                  <a:alpha val="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9" name="梯形 17"/>
          <p:cNvSpPr/>
          <p:nvPr/>
        </p:nvSpPr>
        <p:spPr>
          <a:xfrm>
            <a:off x="4904105" y="2834640"/>
            <a:ext cx="884555" cy="165735"/>
          </a:xfrm>
          <a:custGeom>
            <a:avLst/>
            <a:gdLst>
              <a:gd name="connsiteX0" fmla="*/ 0 w 2898638"/>
              <a:gd name="connsiteY0" fmla="*/ 254550 h 254550"/>
              <a:gd name="connsiteX1" fmla="*/ 467636 w 2898638"/>
              <a:gd name="connsiteY1" fmla="*/ 0 h 254550"/>
              <a:gd name="connsiteX2" fmla="*/ 2431002 w 2898638"/>
              <a:gd name="connsiteY2" fmla="*/ 0 h 254550"/>
              <a:gd name="connsiteX3" fmla="*/ 2898638 w 2898638"/>
              <a:gd name="connsiteY3" fmla="*/ 254550 h 254550"/>
              <a:gd name="connsiteX4" fmla="*/ 0 w 2898638"/>
              <a:gd name="connsiteY4" fmla="*/ 254550 h 254550"/>
              <a:gd name="connsiteX0-1" fmla="*/ 0 w 2898638"/>
              <a:gd name="connsiteY0-2" fmla="*/ 258360 h 258360"/>
              <a:gd name="connsiteX1-3" fmla="*/ 10436 w 2898638"/>
              <a:gd name="connsiteY1-4" fmla="*/ 0 h 258360"/>
              <a:gd name="connsiteX2-5" fmla="*/ 2431002 w 2898638"/>
              <a:gd name="connsiteY2-6" fmla="*/ 3810 h 258360"/>
              <a:gd name="connsiteX3-7" fmla="*/ 2898638 w 2898638"/>
              <a:gd name="connsiteY3-8" fmla="*/ 258360 h 258360"/>
              <a:gd name="connsiteX4-9" fmla="*/ 0 w 2898638"/>
              <a:gd name="connsiteY4-10" fmla="*/ 258360 h 258360"/>
              <a:gd name="connsiteX0-11" fmla="*/ 134344 w 3032982"/>
              <a:gd name="connsiteY0-12" fmla="*/ 258360 h 258360"/>
              <a:gd name="connsiteX1-13" fmla="*/ 0 w 3032982"/>
              <a:gd name="connsiteY1-14" fmla="*/ 0 h 258360"/>
              <a:gd name="connsiteX2-15" fmla="*/ 2565346 w 3032982"/>
              <a:gd name="connsiteY2-16" fmla="*/ 3810 h 258360"/>
              <a:gd name="connsiteX3-17" fmla="*/ 3032982 w 3032982"/>
              <a:gd name="connsiteY3-18" fmla="*/ 258360 h 258360"/>
              <a:gd name="connsiteX4-19" fmla="*/ 134344 w 3032982"/>
              <a:gd name="connsiteY4-20" fmla="*/ 258360 h 258360"/>
              <a:gd name="connsiteX0-21" fmla="*/ 370564 w 3269202"/>
              <a:gd name="connsiteY0-22" fmla="*/ 254550 h 254550"/>
              <a:gd name="connsiteX1-23" fmla="*/ 0 w 3269202"/>
              <a:gd name="connsiteY1-24" fmla="*/ 64770 h 254550"/>
              <a:gd name="connsiteX2-25" fmla="*/ 2801566 w 3269202"/>
              <a:gd name="connsiteY2-26" fmla="*/ 0 h 254550"/>
              <a:gd name="connsiteX3-27" fmla="*/ 3269202 w 3269202"/>
              <a:gd name="connsiteY3-28" fmla="*/ 254550 h 254550"/>
              <a:gd name="connsiteX4-29" fmla="*/ 370564 w 3269202"/>
              <a:gd name="connsiteY4-30" fmla="*/ 254550 h 254550"/>
              <a:gd name="connsiteX0-31" fmla="*/ 370564 w 3269202"/>
              <a:gd name="connsiteY0-32" fmla="*/ 205782 h 205782"/>
              <a:gd name="connsiteX1-33" fmla="*/ 0 w 3269202"/>
              <a:gd name="connsiteY1-34" fmla="*/ 16002 h 205782"/>
              <a:gd name="connsiteX2-35" fmla="*/ 2862526 w 3269202"/>
              <a:gd name="connsiteY2-36" fmla="*/ 0 h 205782"/>
              <a:gd name="connsiteX3-37" fmla="*/ 3269202 w 3269202"/>
              <a:gd name="connsiteY3-38" fmla="*/ 205782 h 205782"/>
              <a:gd name="connsiteX4-39" fmla="*/ 370564 w 3269202"/>
              <a:gd name="connsiteY4-40" fmla="*/ 205782 h 2057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69202" h="205782">
                <a:moveTo>
                  <a:pt x="370564" y="205782"/>
                </a:moveTo>
                <a:lnTo>
                  <a:pt x="0" y="16002"/>
                </a:lnTo>
                <a:lnTo>
                  <a:pt x="2862526" y="0"/>
                </a:lnTo>
                <a:lnTo>
                  <a:pt x="3269202" y="205782"/>
                </a:lnTo>
                <a:lnTo>
                  <a:pt x="370564" y="205782"/>
                </a:lnTo>
                <a:close/>
              </a:path>
            </a:pathLst>
          </a:custGeom>
          <a:gradFill flip="none" rotWithShape="1">
            <a:gsLst>
              <a:gs pos="0">
                <a:srgbClr val="4B84E5"/>
              </a:gs>
              <a:gs pos="100000">
                <a:srgbClr val="2B5BC3">
                  <a:alpha val="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20" name="矩形 19"/>
          <p:cNvSpPr/>
          <p:nvPr/>
        </p:nvSpPr>
        <p:spPr>
          <a:xfrm flipH="1">
            <a:off x="5003165" y="2997835"/>
            <a:ext cx="787400" cy="1402715"/>
          </a:xfrm>
          <a:prstGeom prst="rect">
            <a:avLst/>
          </a:prstGeom>
          <a:gradFill>
            <a:gsLst>
              <a:gs pos="0">
                <a:srgbClr val="2B5BC3"/>
              </a:gs>
              <a:gs pos="100000">
                <a:srgbClr val="0E3774">
                  <a:alpha val="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21" name="文本框 20"/>
          <p:cNvSpPr txBox="1"/>
          <p:nvPr/>
        </p:nvSpPr>
        <p:spPr>
          <a:xfrm>
            <a:off x="998855" y="4122420"/>
            <a:ext cx="779145" cy="138430"/>
          </a:xfrm>
          <a:prstGeom prst="rect">
            <a:avLst/>
          </a:prstGeom>
          <a:noFill/>
        </p:spPr>
        <p:txBody>
          <a:bodyPr wrap="square" lIns="0" tIns="0" rIns="0" bIns="0">
            <a:spAutoFit/>
          </a:bodyPr>
          <a:lstStyle/>
          <a:p>
            <a:pPr algn="ctr"/>
            <a:r>
              <a:rPr kumimoji="1" lang="zh-CN" altLang="en-US" sz="900" dirty="0">
                <a:solidFill>
                  <a:srgbClr val="FFFFFF"/>
                </a:solidFill>
                <a:latin typeface="DIN" pitchFamily="50" charset="0"/>
                <a:ea typeface="微软雅黑" panose="020B0503020204020204" charset="-122"/>
              </a:rPr>
              <a:t>应急辅助</a:t>
            </a:r>
            <a:endParaRPr kumimoji="1" lang="zh-CN" altLang="en-US" sz="1000" dirty="0">
              <a:solidFill>
                <a:srgbClr val="FFFFFF"/>
              </a:solidFill>
              <a:latin typeface="DIN" pitchFamily="50" charset="0"/>
              <a:ea typeface="微软雅黑" panose="020B0503020204020204" charset="-122"/>
            </a:endParaRPr>
          </a:p>
        </p:txBody>
      </p:sp>
      <p:sp>
        <p:nvSpPr>
          <p:cNvPr id="27" name="文本框 26"/>
          <p:cNvSpPr txBox="1"/>
          <p:nvPr/>
        </p:nvSpPr>
        <p:spPr>
          <a:xfrm>
            <a:off x="1803400" y="3911600"/>
            <a:ext cx="781050" cy="138430"/>
          </a:xfrm>
          <a:prstGeom prst="rect">
            <a:avLst/>
          </a:prstGeom>
          <a:noFill/>
        </p:spPr>
        <p:txBody>
          <a:bodyPr wrap="square" lIns="0" tIns="0" rIns="0" bIns="0">
            <a:spAutoFit/>
          </a:bodyPr>
          <a:lstStyle/>
          <a:p>
            <a:pPr algn="ctr"/>
            <a:r>
              <a:rPr kumimoji="1" lang="zh-CN" altLang="en-US" sz="900" dirty="0">
                <a:solidFill>
                  <a:srgbClr val="FFFFFF"/>
                </a:solidFill>
                <a:latin typeface="DIN" pitchFamily="50" charset="0"/>
                <a:ea typeface="微软雅黑" panose="020B0503020204020204" charset="-122"/>
              </a:rPr>
              <a:t>部分驾驶辅助</a:t>
            </a:r>
            <a:endParaRPr lang="zh-CN" altLang="en-US" sz="900" dirty="0">
              <a:solidFill>
                <a:srgbClr val="FFFFFF"/>
              </a:solidFill>
              <a:latin typeface="DIN" pitchFamily="50" charset="0"/>
              <a:ea typeface="微软雅黑" panose="020B0503020204020204" charset="-122"/>
            </a:endParaRPr>
          </a:p>
        </p:txBody>
      </p:sp>
      <p:sp>
        <p:nvSpPr>
          <p:cNvPr id="28" name="文本框 27"/>
          <p:cNvSpPr txBox="1"/>
          <p:nvPr/>
        </p:nvSpPr>
        <p:spPr>
          <a:xfrm>
            <a:off x="2606675" y="3743960"/>
            <a:ext cx="781050" cy="138430"/>
          </a:xfrm>
          <a:prstGeom prst="rect">
            <a:avLst/>
          </a:prstGeom>
          <a:noFill/>
        </p:spPr>
        <p:txBody>
          <a:bodyPr wrap="square" lIns="0" tIns="0" rIns="0" bIns="0">
            <a:spAutoFit/>
          </a:bodyPr>
          <a:lstStyle/>
          <a:p>
            <a:pPr algn="ctr"/>
            <a:r>
              <a:rPr kumimoji="1" lang="zh-CN" altLang="en-US" sz="900" dirty="0">
                <a:solidFill>
                  <a:srgbClr val="FFFFFF"/>
                </a:solidFill>
                <a:latin typeface="DIN" pitchFamily="50" charset="0"/>
                <a:ea typeface="微软雅黑" panose="020B0503020204020204" charset="-122"/>
              </a:rPr>
              <a:t>组合驾驶辅助</a:t>
            </a:r>
            <a:endParaRPr lang="zh-CN" altLang="en-US" sz="900" dirty="0">
              <a:solidFill>
                <a:srgbClr val="FFFFFF"/>
              </a:solidFill>
              <a:latin typeface="DIN" pitchFamily="50" charset="0"/>
              <a:ea typeface="微软雅黑" panose="020B0503020204020204" charset="-122"/>
            </a:endParaRPr>
          </a:p>
        </p:txBody>
      </p:sp>
      <p:sp>
        <p:nvSpPr>
          <p:cNvPr id="29" name="文本框 28"/>
          <p:cNvSpPr txBox="1"/>
          <p:nvPr/>
        </p:nvSpPr>
        <p:spPr>
          <a:xfrm>
            <a:off x="3429000" y="3541395"/>
            <a:ext cx="732790" cy="303530"/>
          </a:xfrm>
          <a:prstGeom prst="rect">
            <a:avLst/>
          </a:prstGeom>
          <a:noFill/>
        </p:spPr>
        <p:txBody>
          <a:bodyPr wrap="square" lIns="0" tIns="0" rIns="0" bIns="0">
            <a:spAutoFit/>
          </a:bodyPr>
          <a:lstStyle/>
          <a:p>
            <a:pPr algn="ctr">
              <a:lnSpc>
                <a:spcPct val="110000"/>
              </a:lnSpc>
            </a:pPr>
            <a:r>
              <a:rPr kumimoji="1" lang="zh-CN" altLang="en-US" sz="900" dirty="0">
                <a:solidFill>
                  <a:srgbClr val="FFFFFF"/>
                </a:solidFill>
                <a:latin typeface="DIN" pitchFamily="50" charset="0"/>
                <a:ea typeface="微软雅黑" panose="020B0503020204020204" charset="-122"/>
              </a:rPr>
              <a:t>有条件</a:t>
            </a:r>
            <a:endParaRPr kumimoji="1" lang="en-US" altLang="zh-CN" sz="900" dirty="0">
              <a:solidFill>
                <a:srgbClr val="FFFFFF"/>
              </a:solidFill>
              <a:latin typeface="DIN" pitchFamily="50" charset="0"/>
              <a:ea typeface="微软雅黑" panose="020B0503020204020204" charset="-122"/>
            </a:endParaRPr>
          </a:p>
          <a:p>
            <a:pPr algn="ctr">
              <a:lnSpc>
                <a:spcPct val="110000"/>
              </a:lnSpc>
            </a:pPr>
            <a:r>
              <a:rPr kumimoji="1" lang="zh-CN" altLang="en-US" sz="900" dirty="0">
                <a:solidFill>
                  <a:srgbClr val="FFFFFF"/>
                </a:solidFill>
                <a:latin typeface="DIN" pitchFamily="50" charset="0"/>
                <a:ea typeface="微软雅黑" panose="020B0503020204020204" charset="-122"/>
              </a:rPr>
              <a:t>自动驾驶</a:t>
            </a:r>
            <a:endParaRPr kumimoji="1" lang="zh-CN" altLang="en-US" sz="900" dirty="0">
              <a:solidFill>
                <a:srgbClr val="FFFFFF"/>
              </a:solidFill>
              <a:latin typeface="DIN" pitchFamily="50" charset="0"/>
              <a:ea typeface="微软雅黑" panose="020B0503020204020204" charset="-122"/>
            </a:endParaRPr>
          </a:p>
        </p:txBody>
      </p:sp>
      <p:sp>
        <p:nvSpPr>
          <p:cNvPr id="30" name="文本框 29"/>
          <p:cNvSpPr txBox="1"/>
          <p:nvPr/>
        </p:nvSpPr>
        <p:spPr>
          <a:xfrm>
            <a:off x="4290060" y="3315970"/>
            <a:ext cx="611505" cy="303530"/>
          </a:xfrm>
          <a:prstGeom prst="rect">
            <a:avLst/>
          </a:prstGeom>
          <a:noFill/>
        </p:spPr>
        <p:txBody>
          <a:bodyPr wrap="square" lIns="0" tIns="0" rIns="0" bIns="0">
            <a:spAutoFit/>
          </a:bodyPr>
          <a:lstStyle>
            <a:defPPr>
              <a:defRPr lang="zh-CN"/>
            </a:defPPr>
            <a:lvl1pPr algn="ctr">
              <a:lnSpc>
                <a:spcPct val="110000"/>
              </a:lnSpc>
              <a:defRPr kumimoji="1" sz="1400">
                <a:solidFill>
                  <a:schemeClr val="bg1"/>
                </a:solidFill>
                <a:latin typeface="微软雅黑 Light" panose="020B0502040204020203" pitchFamily="34" charset="-122"/>
                <a:ea typeface="微软雅黑 Light" panose="020B0502040204020203" pitchFamily="34" charset="-122"/>
              </a:defRPr>
            </a:lvl1pPr>
          </a:lstStyle>
          <a:p>
            <a:r>
              <a:rPr lang="zh-CN" altLang="en-US" sz="900" dirty="0">
                <a:solidFill>
                  <a:srgbClr val="FFFFFF"/>
                </a:solidFill>
                <a:latin typeface="DIN" pitchFamily="50" charset="0"/>
                <a:ea typeface="微软雅黑" panose="020B0503020204020204" charset="-122"/>
              </a:rPr>
              <a:t>高度</a:t>
            </a:r>
            <a:endParaRPr lang="en-US" altLang="zh-CN" sz="900" dirty="0">
              <a:solidFill>
                <a:srgbClr val="FFFFFF"/>
              </a:solidFill>
              <a:latin typeface="DIN" pitchFamily="50" charset="0"/>
              <a:ea typeface="微软雅黑" panose="020B0503020204020204" charset="-122"/>
            </a:endParaRPr>
          </a:p>
          <a:p>
            <a:r>
              <a:rPr lang="zh-CN" altLang="en-US" sz="900" dirty="0">
                <a:solidFill>
                  <a:srgbClr val="FFFFFF"/>
                </a:solidFill>
                <a:latin typeface="DIN" pitchFamily="50" charset="0"/>
                <a:ea typeface="微软雅黑" panose="020B0503020204020204" charset="-122"/>
              </a:rPr>
              <a:t>自动驾驶</a:t>
            </a:r>
            <a:endParaRPr lang="zh-CN" altLang="en-US" sz="900" dirty="0">
              <a:solidFill>
                <a:srgbClr val="FFFFFF"/>
              </a:solidFill>
              <a:latin typeface="DIN" pitchFamily="50" charset="0"/>
              <a:ea typeface="微软雅黑" panose="020B0503020204020204" charset="-122"/>
            </a:endParaRPr>
          </a:p>
        </p:txBody>
      </p:sp>
      <p:sp>
        <p:nvSpPr>
          <p:cNvPr id="31" name="文本框 30"/>
          <p:cNvSpPr txBox="1"/>
          <p:nvPr/>
        </p:nvSpPr>
        <p:spPr>
          <a:xfrm>
            <a:off x="5156200" y="3054350"/>
            <a:ext cx="481330" cy="276860"/>
          </a:xfrm>
          <a:prstGeom prst="rect">
            <a:avLst/>
          </a:prstGeom>
          <a:noFill/>
        </p:spPr>
        <p:txBody>
          <a:bodyPr wrap="square" lIns="0" tIns="0" rIns="0" bIns="0">
            <a:spAutoFit/>
          </a:bodyPr>
          <a:lstStyle/>
          <a:p>
            <a:pPr algn="ctr"/>
            <a:r>
              <a:rPr kumimoji="1" lang="zh-CN" altLang="en-US" sz="900" dirty="0">
                <a:solidFill>
                  <a:srgbClr val="FFFFFF"/>
                </a:solidFill>
                <a:latin typeface="DIN" pitchFamily="50" charset="0"/>
                <a:ea typeface="微软雅黑" panose="020B0503020204020204" charset="-122"/>
              </a:rPr>
              <a:t>完全</a:t>
            </a:r>
            <a:endParaRPr kumimoji="1" lang="en-US" altLang="zh-CN" sz="900" dirty="0">
              <a:solidFill>
                <a:srgbClr val="FFFFFF"/>
              </a:solidFill>
              <a:latin typeface="DIN" pitchFamily="50" charset="0"/>
              <a:ea typeface="微软雅黑" panose="020B0503020204020204" charset="-122"/>
            </a:endParaRPr>
          </a:p>
          <a:p>
            <a:pPr algn="ctr"/>
            <a:r>
              <a:rPr kumimoji="1" lang="zh-CN" altLang="en-US" sz="900" dirty="0">
                <a:solidFill>
                  <a:srgbClr val="FFFFFF"/>
                </a:solidFill>
                <a:latin typeface="DIN" pitchFamily="50" charset="0"/>
                <a:ea typeface="微软雅黑" panose="020B0503020204020204" charset="-122"/>
              </a:rPr>
              <a:t>自动驾驶</a:t>
            </a:r>
            <a:endParaRPr lang="zh-CN" altLang="en-US" sz="900" dirty="0">
              <a:solidFill>
                <a:srgbClr val="FFFFFF"/>
              </a:solidFill>
              <a:latin typeface="DIN" pitchFamily="50" charset="0"/>
              <a:ea typeface="微软雅黑" panose="020B0503020204020204" charset="-122"/>
            </a:endParaRPr>
          </a:p>
        </p:txBody>
      </p:sp>
      <p:sp>
        <p:nvSpPr>
          <p:cNvPr id="32" name="椭圆 31"/>
          <p:cNvSpPr/>
          <p:nvPr/>
        </p:nvSpPr>
        <p:spPr>
          <a:xfrm>
            <a:off x="2564130" y="4509135"/>
            <a:ext cx="45720" cy="45720"/>
          </a:xfrm>
          <a:prstGeom prst="ellipse">
            <a:avLst/>
          </a:prstGeom>
          <a:solidFill>
            <a:srgbClr val="2A2E3B"/>
          </a:solidFill>
          <a:ln w="12700" cap="flat" cmpd="sng" algn="ctr">
            <a:solidFill>
              <a:srgbClr val="59CBB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a:ln>
                <a:noFill/>
              </a:ln>
              <a:solidFill>
                <a:srgbClr val="445185"/>
              </a:solidFill>
              <a:effectLst/>
              <a:uLnTx/>
              <a:uFillTx/>
              <a:latin typeface="DIN" pitchFamily="50" charset="0"/>
              <a:ea typeface="微软雅黑" panose="020B0503020204020204" charset="-122"/>
            </a:endParaRPr>
          </a:p>
        </p:txBody>
      </p:sp>
      <p:sp>
        <p:nvSpPr>
          <p:cNvPr id="33" name="椭圆 32"/>
          <p:cNvSpPr/>
          <p:nvPr/>
        </p:nvSpPr>
        <p:spPr>
          <a:xfrm>
            <a:off x="4178935" y="4509135"/>
            <a:ext cx="45720" cy="45720"/>
          </a:xfrm>
          <a:prstGeom prst="ellipse">
            <a:avLst/>
          </a:prstGeom>
          <a:solidFill>
            <a:srgbClr val="2A2E3B"/>
          </a:solidFill>
          <a:ln w="12700" cap="flat" cmpd="sng" algn="ctr">
            <a:solidFill>
              <a:srgbClr val="2465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a:ln>
                <a:noFill/>
              </a:ln>
              <a:solidFill>
                <a:srgbClr val="445185"/>
              </a:solidFill>
              <a:effectLst/>
              <a:uLnTx/>
              <a:uFillTx/>
              <a:latin typeface="DIN" pitchFamily="50" charset="0"/>
              <a:ea typeface="微软雅黑" panose="020B0503020204020204" charset="-122"/>
            </a:endParaRPr>
          </a:p>
        </p:txBody>
      </p:sp>
      <p:sp>
        <p:nvSpPr>
          <p:cNvPr id="34" name="椭圆 33"/>
          <p:cNvSpPr/>
          <p:nvPr/>
        </p:nvSpPr>
        <p:spPr>
          <a:xfrm>
            <a:off x="4967605" y="4509135"/>
            <a:ext cx="45720" cy="45720"/>
          </a:xfrm>
          <a:prstGeom prst="ellipse">
            <a:avLst/>
          </a:prstGeom>
          <a:solidFill>
            <a:srgbClr val="2A2E3B"/>
          </a:solidFill>
          <a:ln w="12700" cap="flat" cmpd="sng" algn="ctr">
            <a:solidFill>
              <a:srgbClr val="4740A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a:ln>
                <a:noFill/>
              </a:ln>
              <a:solidFill>
                <a:srgbClr val="445185"/>
              </a:solidFill>
              <a:effectLst/>
              <a:uLnTx/>
              <a:uFillTx/>
              <a:latin typeface="DIN" pitchFamily="50" charset="0"/>
              <a:ea typeface="微软雅黑" panose="020B0503020204020204" charset="-122"/>
            </a:endParaRPr>
          </a:p>
        </p:txBody>
      </p:sp>
      <p:sp>
        <p:nvSpPr>
          <p:cNvPr id="35" name="椭圆 34"/>
          <p:cNvSpPr/>
          <p:nvPr/>
        </p:nvSpPr>
        <p:spPr>
          <a:xfrm>
            <a:off x="5759450" y="4509135"/>
            <a:ext cx="45720" cy="45720"/>
          </a:xfrm>
          <a:prstGeom prst="ellipse">
            <a:avLst/>
          </a:prstGeom>
          <a:solidFill>
            <a:srgbClr val="2A2E3B"/>
          </a:solidFill>
          <a:ln w="127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a:ln>
                <a:noFill/>
              </a:ln>
              <a:solidFill>
                <a:srgbClr val="445185"/>
              </a:solidFill>
              <a:effectLst/>
              <a:uLnTx/>
              <a:uFillTx/>
              <a:latin typeface="DIN" pitchFamily="50" charset="0"/>
              <a:ea typeface="微软雅黑" panose="020B0503020204020204" charset="-122"/>
            </a:endParaRPr>
          </a:p>
        </p:txBody>
      </p:sp>
      <p:sp>
        <p:nvSpPr>
          <p:cNvPr id="36" name="五边形 229"/>
          <p:cNvSpPr/>
          <p:nvPr/>
        </p:nvSpPr>
        <p:spPr>
          <a:xfrm>
            <a:off x="2596515" y="4611370"/>
            <a:ext cx="2380615" cy="608965"/>
          </a:xfrm>
          <a:prstGeom prst="homePlate">
            <a:avLst/>
          </a:prstGeom>
          <a:gradFill flip="none" rotWithShape="1">
            <a:gsLst>
              <a:gs pos="0">
                <a:srgbClr val="2B5BC3">
                  <a:alpha val="70000"/>
                </a:srgbClr>
              </a:gs>
              <a:gs pos="100000">
                <a:srgbClr val="0E3774">
                  <a:alpha val="0"/>
                </a:srgbClr>
              </a:gs>
            </a:gsLst>
            <a:lin ang="10800000" scaled="1"/>
            <a:tileRect/>
          </a:gradFill>
          <a:ln w="3175" cap="flat" cmpd="sng" algn="ctr">
            <a:gradFill flip="none" rotWithShape="1">
              <a:gsLst>
                <a:gs pos="0">
                  <a:srgbClr val="2B5BC3">
                    <a:alpha val="70000"/>
                  </a:srgbClr>
                </a:gs>
                <a:gs pos="32000">
                  <a:srgbClr val="2B5BC3">
                    <a:alpha val="0"/>
                  </a:srgbClr>
                </a:gs>
              </a:gsLst>
              <a:lin ang="18900000" scaled="1"/>
              <a:tileRect/>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445185"/>
              </a:solidFill>
              <a:effectLst/>
              <a:uLnTx/>
              <a:uFillTx/>
              <a:latin typeface="DIN" pitchFamily="50" charset="0"/>
              <a:ea typeface="微软雅黑" panose="020B0503020204020204" charset="-122"/>
            </a:endParaRPr>
          </a:p>
        </p:txBody>
      </p:sp>
      <p:sp>
        <p:nvSpPr>
          <p:cNvPr id="37" name="文本框 36"/>
          <p:cNvSpPr txBox="1"/>
          <p:nvPr/>
        </p:nvSpPr>
        <p:spPr>
          <a:xfrm>
            <a:off x="2645410" y="4467860"/>
            <a:ext cx="334010" cy="137160"/>
          </a:xfrm>
          <a:prstGeom prst="rect">
            <a:avLst/>
          </a:prstGeom>
          <a:noFill/>
        </p:spPr>
        <p:txBody>
          <a:bodyPr wrap="none" lIns="0" tIns="0" rIns="0" bIns="0" rtlCol="0">
            <a:noAutofit/>
          </a:bodyPr>
          <a:lstStyle/>
          <a:p>
            <a:pPr>
              <a:defRPr/>
            </a:pPr>
            <a:r>
              <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rPr>
              <a:t>2015</a:t>
            </a:r>
            <a:endPar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endParaRPr>
          </a:p>
        </p:txBody>
      </p:sp>
      <p:sp>
        <p:nvSpPr>
          <p:cNvPr id="38" name="文本框 37"/>
          <p:cNvSpPr txBox="1"/>
          <p:nvPr/>
        </p:nvSpPr>
        <p:spPr>
          <a:xfrm>
            <a:off x="4257040" y="4467860"/>
            <a:ext cx="334010" cy="137160"/>
          </a:xfrm>
          <a:prstGeom prst="rect">
            <a:avLst/>
          </a:prstGeom>
          <a:noFill/>
        </p:spPr>
        <p:txBody>
          <a:bodyPr wrap="none" lIns="0" tIns="0" rIns="0" bIns="0" rtlCol="0">
            <a:noAutofit/>
          </a:bodyPr>
          <a:lstStyle/>
          <a:p>
            <a:pPr>
              <a:defRPr/>
            </a:pPr>
            <a:r>
              <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rPr>
              <a:t>2020</a:t>
            </a:r>
            <a:endPar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endParaRPr>
          </a:p>
        </p:txBody>
      </p:sp>
      <p:sp>
        <p:nvSpPr>
          <p:cNvPr id="39" name="文本框 38"/>
          <p:cNvSpPr txBox="1"/>
          <p:nvPr/>
        </p:nvSpPr>
        <p:spPr>
          <a:xfrm>
            <a:off x="5041900" y="4467860"/>
            <a:ext cx="334010" cy="137160"/>
          </a:xfrm>
          <a:prstGeom prst="rect">
            <a:avLst/>
          </a:prstGeom>
          <a:noFill/>
        </p:spPr>
        <p:txBody>
          <a:bodyPr wrap="none" lIns="0" tIns="0" rIns="0" bIns="0" rtlCol="0">
            <a:noAutofit/>
          </a:bodyPr>
          <a:lstStyle/>
          <a:p>
            <a:pPr>
              <a:defRPr/>
            </a:pPr>
            <a:r>
              <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rPr>
              <a:t>2025</a:t>
            </a:r>
            <a:endPar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endParaRPr>
          </a:p>
        </p:txBody>
      </p:sp>
      <p:sp>
        <p:nvSpPr>
          <p:cNvPr id="40" name="文本框 39"/>
          <p:cNvSpPr txBox="1"/>
          <p:nvPr/>
        </p:nvSpPr>
        <p:spPr>
          <a:xfrm>
            <a:off x="5833745" y="4467860"/>
            <a:ext cx="334010" cy="137160"/>
          </a:xfrm>
          <a:prstGeom prst="rect">
            <a:avLst/>
          </a:prstGeom>
          <a:noFill/>
        </p:spPr>
        <p:txBody>
          <a:bodyPr wrap="none" lIns="0" tIns="0" rIns="0" bIns="0" rtlCol="0">
            <a:noAutofit/>
          </a:bodyPr>
          <a:lstStyle/>
          <a:p>
            <a:pPr>
              <a:defRPr/>
            </a:pPr>
            <a:r>
              <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rPr>
              <a:t>2030</a:t>
            </a:r>
            <a:endPar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endParaRPr>
          </a:p>
        </p:txBody>
      </p:sp>
      <p:sp>
        <p:nvSpPr>
          <p:cNvPr id="41" name="矩形 40"/>
          <p:cNvSpPr/>
          <p:nvPr/>
        </p:nvSpPr>
        <p:spPr>
          <a:xfrm>
            <a:off x="2515235" y="4954905"/>
            <a:ext cx="996950" cy="245110"/>
          </a:xfrm>
          <a:prstGeom prst="rect">
            <a:avLst/>
          </a:prstGeom>
        </p:spPr>
        <p:txBody>
          <a:bodyPr wrap="square">
            <a:spAutoFit/>
          </a:bodyPr>
          <a:lstStyle/>
          <a:p>
            <a:pPr algn="ctr"/>
            <a:r>
              <a:rPr kumimoji="1" lang="zh-CN" altLang="en-US" sz="1000" dirty="0">
                <a:solidFill>
                  <a:srgbClr val="445185"/>
                </a:solidFill>
                <a:latin typeface="DIN" pitchFamily="50" charset="0"/>
                <a:ea typeface="微软雅黑" panose="020B0503020204020204" charset="-122"/>
              </a:rPr>
              <a:t>网联化转型</a:t>
            </a:r>
            <a:endParaRPr kumimoji="1" lang="zh-CN" altLang="en-US" sz="1000" dirty="0">
              <a:solidFill>
                <a:srgbClr val="445185"/>
              </a:solidFill>
              <a:latin typeface="DIN" pitchFamily="50" charset="0"/>
              <a:ea typeface="微软雅黑" panose="020B0503020204020204" charset="-122"/>
            </a:endParaRPr>
          </a:p>
        </p:txBody>
      </p:sp>
      <p:sp>
        <p:nvSpPr>
          <p:cNvPr id="42" name="矩形 41"/>
          <p:cNvSpPr/>
          <p:nvPr/>
        </p:nvSpPr>
        <p:spPr>
          <a:xfrm>
            <a:off x="3695065" y="5013960"/>
            <a:ext cx="486410" cy="122555"/>
          </a:xfrm>
          <a:prstGeom prst="rect">
            <a:avLst/>
          </a:prstGeom>
          <a:noFill/>
        </p:spPr>
        <p:txBody>
          <a:bodyPr wrap="square" lIns="0" tIns="0" rIns="0" bIns="0">
            <a:spAutoFit/>
          </a:bodyPr>
          <a:lstStyle/>
          <a:p>
            <a:pPr algn="ctr"/>
            <a:r>
              <a:rPr kumimoji="1" lang="en-US" altLang="zh-CN" sz="800" dirty="0">
                <a:solidFill>
                  <a:srgbClr val="445185"/>
                </a:solidFill>
                <a:latin typeface="DIN" pitchFamily="50" charset="0"/>
                <a:ea typeface="微软雅黑" panose="020B0503020204020204" charset="-122"/>
              </a:rPr>
              <a:t>V2X</a:t>
            </a:r>
            <a:endParaRPr kumimoji="1" lang="en-US" altLang="zh-CN" sz="800" dirty="0">
              <a:solidFill>
                <a:srgbClr val="445185"/>
              </a:solidFill>
              <a:latin typeface="DIN" pitchFamily="50" charset="0"/>
              <a:ea typeface="微软雅黑" panose="020B0503020204020204" charset="-122"/>
            </a:endParaRPr>
          </a:p>
        </p:txBody>
      </p:sp>
      <p:sp>
        <p:nvSpPr>
          <p:cNvPr id="43" name="矩形 42"/>
          <p:cNvSpPr/>
          <p:nvPr/>
        </p:nvSpPr>
        <p:spPr>
          <a:xfrm>
            <a:off x="4091940" y="5013960"/>
            <a:ext cx="666115" cy="122555"/>
          </a:xfrm>
          <a:prstGeom prst="rect">
            <a:avLst/>
          </a:prstGeom>
          <a:noFill/>
        </p:spPr>
        <p:txBody>
          <a:bodyPr wrap="square" lIns="0" tIns="0" rIns="0" bIns="0">
            <a:spAutoFit/>
          </a:bodyPr>
          <a:lstStyle/>
          <a:p>
            <a:pPr algn="ctr"/>
            <a:r>
              <a:rPr kumimoji="1" lang="zh-CN" altLang="en-US" sz="800" dirty="0">
                <a:solidFill>
                  <a:srgbClr val="445185"/>
                </a:solidFill>
                <a:latin typeface="DIN" pitchFamily="50" charset="0"/>
                <a:ea typeface="微软雅黑" panose="020B0503020204020204" charset="-122"/>
              </a:rPr>
              <a:t>全息感知</a:t>
            </a:r>
            <a:endParaRPr kumimoji="1" lang="zh-CN" altLang="en-US" sz="800" dirty="0">
              <a:solidFill>
                <a:srgbClr val="445185"/>
              </a:solidFill>
              <a:latin typeface="DIN" pitchFamily="50" charset="0"/>
              <a:ea typeface="微软雅黑" panose="020B0503020204020204" charset="-122"/>
            </a:endParaRPr>
          </a:p>
        </p:txBody>
      </p:sp>
      <p:sp>
        <p:nvSpPr>
          <p:cNvPr id="44" name="矩形 43"/>
          <p:cNvSpPr/>
          <p:nvPr/>
        </p:nvSpPr>
        <p:spPr>
          <a:xfrm>
            <a:off x="3333115" y="5013960"/>
            <a:ext cx="451485" cy="122555"/>
          </a:xfrm>
          <a:prstGeom prst="rect">
            <a:avLst/>
          </a:prstGeom>
          <a:noFill/>
        </p:spPr>
        <p:txBody>
          <a:bodyPr wrap="square" lIns="0" tIns="0" rIns="0" bIns="0">
            <a:spAutoFit/>
          </a:bodyPr>
          <a:lstStyle/>
          <a:p>
            <a:pPr algn="ctr"/>
            <a:r>
              <a:rPr kumimoji="1" lang="en-US" altLang="zh-CN" sz="800" dirty="0">
                <a:solidFill>
                  <a:srgbClr val="445185"/>
                </a:solidFill>
                <a:latin typeface="DIN" pitchFamily="50" charset="0"/>
                <a:ea typeface="微软雅黑" panose="020B0503020204020204" charset="-122"/>
              </a:rPr>
              <a:t>ETC</a:t>
            </a:r>
            <a:endParaRPr kumimoji="1" lang="en-US" altLang="zh-CN" sz="800" dirty="0">
              <a:solidFill>
                <a:srgbClr val="445185"/>
              </a:solidFill>
              <a:latin typeface="DIN" pitchFamily="50" charset="0"/>
              <a:ea typeface="微软雅黑" panose="020B0503020204020204" charset="-122"/>
            </a:endParaRPr>
          </a:p>
        </p:txBody>
      </p:sp>
      <p:sp>
        <p:nvSpPr>
          <p:cNvPr id="45" name="矩形 44"/>
          <p:cNvSpPr/>
          <p:nvPr/>
        </p:nvSpPr>
        <p:spPr>
          <a:xfrm>
            <a:off x="4980305" y="4815205"/>
            <a:ext cx="847725" cy="153670"/>
          </a:xfrm>
          <a:prstGeom prst="rect">
            <a:avLst/>
          </a:prstGeom>
        </p:spPr>
        <p:txBody>
          <a:bodyPr wrap="square" lIns="0" tIns="0" rIns="0" bIns="0">
            <a:spAutoFit/>
          </a:bodyPr>
          <a:lstStyle/>
          <a:p>
            <a:pPr algn="ctr"/>
            <a:r>
              <a:rPr kumimoji="1" lang="zh-CN" altLang="en-US" sz="1000" dirty="0">
                <a:solidFill>
                  <a:srgbClr val="445185"/>
                </a:solidFill>
                <a:latin typeface="DIN" pitchFamily="50" charset="0"/>
                <a:ea typeface="微软雅黑" panose="020B0503020204020204" charset="-122"/>
              </a:rPr>
              <a:t>自动化变革</a:t>
            </a:r>
            <a:endParaRPr kumimoji="1" lang="zh-CN" altLang="en-US" sz="1000" dirty="0">
              <a:solidFill>
                <a:srgbClr val="445185"/>
              </a:solidFill>
              <a:latin typeface="DIN" pitchFamily="50" charset="0"/>
              <a:ea typeface="微软雅黑" panose="020B0503020204020204" charset="-122"/>
            </a:endParaRPr>
          </a:p>
        </p:txBody>
      </p:sp>
      <p:sp>
        <p:nvSpPr>
          <p:cNvPr id="46" name="矩形 45"/>
          <p:cNvSpPr/>
          <p:nvPr/>
        </p:nvSpPr>
        <p:spPr>
          <a:xfrm>
            <a:off x="4173220" y="5311140"/>
            <a:ext cx="661670" cy="122555"/>
          </a:xfrm>
          <a:prstGeom prst="rect">
            <a:avLst/>
          </a:prstGeom>
          <a:noFill/>
        </p:spPr>
        <p:txBody>
          <a:bodyPr wrap="square" lIns="0" tIns="0" rIns="0" bIns="0">
            <a:spAutoFit/>
          </a:bodyPr>
          <a:lstStyle/>
          <a:p>
            <a:pPr algn="ctr"/>
            <a:r>
              <a:rPr kumimoji="1" lang="zh-CN" altLang="en-US" sz="800" dirty="0">
                <a:solidFill>
                  <a:srgbClr val="445185"/>
                </a:solidFill>
                <a:latin typeface="DIN" pitchFamily="50" charset="0"/>
                <a:ea typeface="微软雅黑" panose="020B0503020204020204" charset="-122"/>
              </a:rPr>
              <a:t>边缘计算</a:t>
            </a:r>
            <a:endParaRPr kumimoji="1" lang="zh-CN" altLang="en-US" sz="800" dirty="0">
              <a:solidFill>
                <a:srgbClr val="445185"/>
              </a:solidFill>
              <a:latin typeface="DIN" pitchFamily="50" charset="0"/>
              <a:ea typeface="微软雅黑" panose="020B0503020204020204" charset="-122"/>
            </a:endParaRPr>
          </a:p>
        </p:txBody>
      </p:sp>
      <p:sp>
        <p:nvSpPr>
          <p:cNvPr id="47" name="矩形 46"/>
          <p:cNvSpPr/>
          <p:nvPr/>
        </p:nvSpPr>
        <p:spPr>
          <a:xfrm>
            <a:off x="4662170" y="5311140"/>
            <a:ext cx="704215" cy="122555"/>
          </a:xfrm>
          <a:prstGeom prst="rect">
            <a:avLst/>
          </a:prstGeom>
          <a:noFill/>
        </p:spPr>
        <p:txBody>
          <a:bodyPr wrap="square" lIns="0" tIns="0" rIns="0" bIns="0">
            <a:spAutoFit/>
          </a:bodyPr>
          <a:lstStyle/>
          <a:p>
            <a:pPr algn="ctr"/>
            <a:r>
              <a:rPr kumimoji="1" lang="zh-CN" altLang="en-US" sz="800" dirty="0">
                <a:solidFill>
                  <a:srgbClr val="445185"/>
                </a:solidFill>
                <a:latin typeface="DIN" pitchFamily="50" charset="0"/>
                <a:ea typeface="微软雅黑" panose="020B0503020204020204" charset="-122"/>
              </a:rPr>
              <a:t>智能决策</a:t>
            </a:r>
            <a:endParaRPr kumimoji="1" lang="zh-CN" altLang="en-US" sz="800" dirty="0">
              <a:solidFill>
                <a:srgbClr val="445185"/>
              </a:solidFill>
              <a:latin typeface="DIN" pitchFamily="50" charset="0"/>
              <a:ea typeface="微软雅黑" panose="020B0503020204020204" charset="-122"/>
            </a:endParaRPr>
          </a:p>
        </p:txBody>
      </p:sp>
      <p:sp>
        <p:nvSpPr>
          <p:cNvPr id="48" name="矩形 47"/>
          <p:cNvSpPr/>
          <p:nvPr/>
        </p:nvSpPr>
        <p:spPr>
          <a:xfrm>
            <a:off x="5193665" y="5264150"/>
            <a:ext cx="655955" cy="213995"/>
          </a:xfrm>
          <a:prstGeom prst="rect">
            <a:avLst/>
          </a:prstGeom>
          <a:noFill/>
        </p:spPr>
        <p:txBody>
          <a:bodyPr wrap="square">
            <a:spAutoFit/>
          </a:bodyPr>
          <a:lstStyle/>
          <a:p>
            <a:pPr algn="ctr"/>
            <a:r>
              <a:rPr kumimoji="1" lang="zh-CN" altLang="en-US" sz="800" dirty="0">
                <a:solidFill>
                  <a:srgbClr val="445185"/>
                </a:solidFill>
                <a:latin typeface="DIN" pitchFamily="50" charset="0"/>
                <a:ea typeface="微软雅黑" panose="020B0503020204020204" charset="-122"/>
              </a:rPr>
              <a:t>远程驾驶</a:t>
            </a:r>
            <a:endParaRPr kumimoji="1" lang="zh-CN" altLang="en-US" sz="800" dirty="0">
              <a:solidFill>
                <a:srgbClr val="445185"/>
              </a:solidFill>
              <a:latin typeface="DIN" pitchFamily="50" charset="0"/>
              <a:ea typeface="微软雅黑" panose="020B0503020204020204" charset="-122"/>
            </a:endParaRPr>
          </a:p>
        </p:txBody>
      </p:sp>
      <p:cxnSp>
        <p:nvCxnSpPr>
          <p:cNvPr id="49" name="直接连接符 64"/>
          <p:cNvCxnSpPr/>
          <p:nvPr/>
        </p:nvCxnSpPr>
        <p:spPr>
          <a:xfrm>
            <a:off x="4766945" y="5321300"/>
            <a:ext cx="0" cy="124460"/>
          </a:xfrm>
          <a:prstGeom prst="line">
            <a:avLst/>
          </a:prstGeom>
          <a:noFill/>
          <a:ln w="3175" cap="flat" cmpd="sng" algn="ctr">
            <a:solidFill>
              <a:srgbClr val="FFFFFF">
                <a:alpha val="50000"/>
              </a:srgbClr>
            </a:solidFill>
            <a:prstDash val="solid"/>
          </a:ln>
          <a:effectLst/>
        </p:spPr>
      </p:cxnSp>
      <p:cxnSp>
        <p:nvCxnSpPr>
          <p:cNvPr id="50" name="直接连接符 65"/>
          <p:cNvCxnSpPr/>
          <p:nvPr/>
        </p:nvCxnSpPr>
        <p:spPr>
          <a:xfrm>
            <a:off x="5267960" y="5321300"/>
            <a:ext cx="0" cy="124460"/>
          </a:xfrm>
          <a:prstGeom prst="line">
            <a:avLst/>
          </a:prstGeom>
          <a:noFill/>
          <a:ln w="3175" cap="flat" cmpd="sng" algn="ctr">
            <a:solidFill>
              <a:srgbClr val="FFFFFF">
                <a:alpha val="50000"/>
              </a:srgbClr>
            </a:solidFill>
            <a:prstDash val="solid"/>
          </a:ln>
          <a:effectLst/>
        </p:spPr>
      </p:cxnSp>
      <p:sp>
        <p:nvSpPr>
          <p:cNvPr id="51" name="文本框 50"/>
          <p:cNvSpPr txBox="1"/>
          <p:nvPr/>
        </p:nvSpPr>
        <p:spPr>
          <a:xfrm>
            <a:off x="998855" y="3768090"/>
            <a:ext cx="779145" cy="168910"/>
          </a:xfrm>
          <a:prstGeom prst="rect">
            <a:avLst/>
          </a:prstGeom>
          <a:noFill/>
          <a:effectLst/>
        </p:spPr>
        <p:txBody>
          <a:bodyPr wrap="square" lIns="0" tIns="0" rIns="0" bIns="0">
            <a:spAutoFit/>
          </a:bodyPr>
          <a:lstStyle/>
          <a:p>
            <a:pPr algn="ctr"/>
            <a:r>
              <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rPr>
              <a:t>L0</a:t>
            </a:r>
            <a:endParaRPr kumimoji="1" lang="zh-CN" altLang="en-US"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endParaRPr>
          </a:p>
        </p:txBody>
      </p:sp>
      <p:sp>
        <p:nvSpPr>
          <p:cNvPr id="52" name="文本框 51"/>
          <p:cNvSpPr txBox="1"/>
          <p:nvPr/>
        </p:nvSpPr>
        <p:spPr>
          <a:xfrm>
            <a:off x="1794510" y="3577590"/>
            <a:ext cx="779145" cy="168910"/>
          </a:xfrm>
          <a:prstGeom prst="rect">
            <a:avLst/>
          </a:prstGeom>
          <a:noFill/>
          <a:effectLst/>
        </p:spPr>
        <p:txBody>
          <a:bodyPr wrap="square" lIns="0" tIns="0" rIns="0" bIns="0">
            <a:spAutoFit/>
          </a:bodyPr>
          <a:lstStyle/>
          <a:p>
            <a:pPr algn="ctr"/>
            <a:r>
              <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rPr>
              <a:t>L1</a:t>
            </a:r>
            <a:endPar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endParaRPr>
          </a:p>
        </p:txBody>
      </p:sp>
      <p:sp>
        <p:nvSpPr>
          <p:cNvPr id="53" name="文本框 52"/>
          <p:cNvSpPr txBox="1"/>
          <p:nvPr/>
        </p:nvSpPr>
        <p:spPr>
          <a:xfrm>
            <a:off x="2603500" y="3401060"/>
            <a:ext cx="779145" cy="168910"/>
          </a:xfrm>
          <a:prstGeom prst="rect">
            <a:avLst/>
          </a:prstGeom>
          <a:noFill/>
          <a:effectLst/>
        </p:spPr>
        <p:txBody>
          <a:bodyPr wrap="square" lIns="0" tIns="0" rIns="0" bIns="0">
            <a:spAutoFit/>
          </a:bodyPr>
          <a:lstStyle/>
          <a:p>
            <a:pPr algn="ctr"/>
            <a:r>
              <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rPr>
              <a:t>L2</a:t>
            </a:r>
            <a:endPar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endParaRPr>
          </a:p>
        </p:txBody>
      </p:sp>
      <p:sp>
        <p:nvSpPr>
          <p:cNvPr id="54" name="文本框 53"/>
          <p:cNvSpPr txBox="1"/>
          <p:nvPr/>
        </p:nvSpPr>
        <p:spPr>
          <a:xfrm>
            <a:off x="3400425" y="3199765"/>
            <a:ext cx="779145" cy="168910"/>
          </a:xfrm>
          <a:prstGeom prst="rect">
            <a:avLst/>
          </a:prstGeom>
          <a:noFill/>
          <a:effectLst/>
        </p:spPr>
        <p:txBody>
          <a:bodyPr wrap="square" lIns="0" tIns="0" rIns="0" bIns="0">
            <a:spAutoFit/>
          </a:bodyPr>
          <a:lstStyle/>
          <a:p>
            <a:pPr algn="ctr"/>
            <a:r>
              <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rPr>
              <a:t>L3</a:t>
            </a:r>
            <a:endPar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endParaRPr>
          </a:p>
        </p:txBody>
      </p:sp>
      <p:sp>
        <p:nvSpPr>
          <p:cNvPr id="55" name="文本框 54"/>
          <p:cNvSpPr txBox="1"/>
          <p:nvPr/>
        </p:nvSpPr>
        <p:spPr>
          <a:xfrm>
            <a:off x="4202430" y="2977515"/>
            <a:ext cx="779145" cy="168910"/>
          </a:xfrm>
          <a:prstGeom prst="rect">
            <a:avLst/>
          </a:prstGeom>
          <a:noFill/>
          <a:effectLst/>
        </p:spPr>
        <p:txBody>
          <a:bodyPr wrap="square" lIns="0" tIns="0" rIns="0" bIns="0">
            <a:spAutoFit/>
          </a:bodyPr>
          <a:lstStyle/>
          <a:p>
            <a:pPr algn="ctr"/>
            <a:r>
              <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rPr>
              <a:t>L4</a:t>
            </a:r>
            <a:endPar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endParaRPr>
          </a:p>
        </p:txBody>
      </p:sp>
      <p:sp>
        <p:nvSpPr>
          <p:cNvPr id="56" name="文本框 55"/>
          <p:cNvSpPr txBox="1"/>
          <p:nvPr/>
        </p:nvSpPr>
        <p:spPr>
          <a:xfrm>
            <a:off x="5002530" y="2707005"/>
            <a:ext cx="779145" cy="168910"/>
          </a:xfrm>
          <a:prstGeom prst="rect">
            <a:avLst/>
          </a:prstGeom>
          <a:noFill/>
          <a:effectLst/>
        </p:spPr>
        <p:txBody>
          <a:bodyPr wrap="square" lIns="0" tIns="0" rIns="0" bIns="0">
            <a:spAutoFit/>
          </a:bodyPr>
          <a:lstStyle/>
          <a:p>
            <a:pPr algn="ctr"/>
            <a:r>
              <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rPr>
              <a:t>L5</a:t>
            </a:r>
            <a:endPar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endParaRPr>
          </a:p>
        </p:txBody>
      </p:sp>
      <p:sp>
        <p:nvSpPr>
          <p:cNvPr id="57" name="五边形 229"/>
          <p:cNvSpPr/>
          <p:nvPr/>
        </p:nvSpPr>
        <p:spPr>
          <a:xfrm>
            <a:off x="1010920" y="4610100"/>
            <a:ext cx="3134360" cy="307340"/>
          </a:xfrm>
          <a:prstGeom prst="homePlate">
            <a:avLst/>
          </a:prstGeom>
          <a:gradFill flip="none" rotWithShape="1">
            <a:gsLst>
              <a:gs pos="0">
                <a:srgbClr val="00FFFF">
                  <a:alpha val="50000"/>
                </a:srgbClr>
              </a:gs>
              <a:gs pos="100000">
                <a:srgbClr val="2B5BC3">
                  <a:alpha val="0"/>
                </a:srgbClr>
              </a:gs>
            </a:gsLst>
            <a:lin ang="10800000" scaled="1"/>
            <a:tileRect/>
          </a:gradFill>
          <a:ln w="3175" cap="flat" cmpd="sng" algn="ctr">
            <a:gradFill flip="none" rotWithShape="1">
              <a:gsLst>
                <a:gs pos="54000">
                  <a:srgbClr val="20C4DC">
                    <a:alpha val="0"/>
                  </a:srgbClr>
                </a:gs>
                <a:gs pos="100000">
                  <a:srgbClr val="289EDC">
                    <a:alpha val="40000"/>
                  </a:srgbClr>
                </a:gs>
              </a:gsLst>
              <a:lin ang="8100000" scaled="1"/>
              <a:tileRect/>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445185"/>
              </a:solidFill>
              <a:effectLst/>
              <a:uLnTx/>
              <a:uFillTx/>
              <a:latin typeface="DIN" pitchFamily="50" charset="0"/>
              <a:ea typeface="微软雅黑" panose="020B0503020204020204" charset="-122"/>
            </a:endParaRPr>
          </a:p>
        </p:txBody>
      </p:sp>
      <p:sp>
        <p:nvSpPr>
          <p:cNvPr id="58" name="矩形 57"/>
          <p:cNvSpPr/>
          <p:nvPr/>
        </p:nvSpPr>
        <p:spPr>
          <a:xfrm>
            <a:off x="1249680" y="4688205"/>
            <a:ext cx="668655" cy="138430"/>
          </a:xfrm>
          <a:prstGeom prst="rect">
            <a:avLst/>
          </a:prstGeom>
        </p:spPr>
        <p:txBody>
          <a:bodyPr wrap="square" lIns="0" tIns="0" rIns="0" bIns="0">
            <a:spAutoFit/>
          </a:bodyPr>
          <a:lstStyle/>
          <a:p>
            <a:pPr algn="ctr"/>
            <a:r>
              <a:rPr kumimoji="1" lang="zh-CN" altLang="en-US" sz="900" dirty="0">
                <a:solidFill>
                  <a:srgbClr val="445185"/>
                </a:solidFill>
                <a:latin typeface="DIN" pitchFamily="50" charset="0"/>
                <a:ea typeface="微软雅黑" panose="020B0503020204020204" charset="-122"/>
              </a:rPr>
              <a:t>数字化升级</a:t>
            </a:r>
            <a:endParaRPr kumimoji="1" lang="zh-CN" altLang="en-US" sz="900" dirty="0">
              <a:solidFill>
                <a:srgbClr val="445185"/>
              </a:solidFill>
              <a:latin typeface="DIN" pitchFamily="50" charset="0"/>
              <a:ea typeface="微软雅黑" panose="020B0503020204020204" charset="-122"/>
            </a:endParaRPr>
          </a:p>
        </p:txBody>
      </p:sp>
      <p:grpSp>
        <p:nvGrpSpPr>
          <p:cNvPr id="59" name="组合 58"/>
          <p:cNvGrpSpPr/>
          <p:nvPr/>
        </p:nvGrpSpPr>
        <p:grpSpPr>
          <a:xfrm rot="0">
            <a:off x="1976120" y="4694555"/>
            <a:ext cx="2015490" cy="134620"/>
            <a:chOff x="7689540" y="3119924"/>
            <a:chExt cx="1631026" cy="71400"/>
          </a:xfrm>
        </p:grpSpPr>
        <p:sp>
          <p:nvSpPr>
            <p:cNvPr id="60" name="矩形 59"/>
            <p:cNvSpPr/>
            <p:nvPr/>
          </p:nvSpPr>
          <p:spPr>
            <a:xfrm>
              <a:off x="7689540" y="3119924"/>
              <a:ext cx="648718" cy="66206"/>
            </a:xfrm>
            <a:prstGeom prst="rect">
              <a:avLst/>
            </a:prstGeom>
            <a:no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800" i="0" u="none" strike="noStrike" kern="0" cap="none" spc="0" normalizeH="0" baseline="0" noProof="0" dirty="0">
                  <a:ln>
                    <a:noFill/>
                  </a:ln>
                  <a:solidFill>
                    <a:srgbClr val="445185"/>
                  </a:solidFill>
                  <a:effectLst/>
                  <a:uLnTx/>
                  <a:uFillTx/>
                  <a:latin typeface="DIN" pitchFamily="50" charset="0"/>
                  <a:ea typeface="微软雅黑" panose="020B0503020204020204" charset="-122"/>
                </a:rPr>
                <a:t>数字化标识</a:t>
              </a:r>
              <a:endParaRPr kumimoji="1" lang="zh-CN" altLang="en-US" sz="800" i="0" u="none" strike="noStrike" kern="0" cap="none" spc="0" normalizeH="0" baseline="0" noProof="0" dirty="0">
                <a:ln>
                  <a:noFill/>
                </a:ln>
                <a:solidFill>
                  <a:srgbClr val="445185"/>
                </a:solidFill>
                <a:effectLst/>
                <a:uLnTx/>
                <a:uFillTx/>
                <a:latin typeface="DIN" pitchFamily="50" charset="0"/>
                <a:ea typeface="微软雅黑" panose="020B0503020204020204" charset="-122"/>
              </a:endParaRPr>
            </a:p>
          </p:txBody>
        </p:sp>
        <p:sp>
          <p:nvSpPr>
            <p:cNvPr id="61" name="矩形 60"/>
            <p:cNvSpPr/>
            <p:nvPr/>
          </p:nvSpPr>
          <p:spPr>
            <a:xfrm>
              <a:off x="8359216" y="3119924"/>
              <a:ext cx="334466" cy="66206"/>
            </a:xfrm>
            <a:prstGeom prst="rect">
              <a:avLst/>
            </a:prstGeom>
            <a:no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en-US" altLang="zh-CN" sz="800" i="0" u="none" strike="noStrike" kern="0" cap="none" spc="0" normalizeH="0" baseline="0" noProof="0" dirty="0">
                  <a:ln>
                    <a:noFill/>
                  </a:ln>
                  <a:solidFill>
                    <a:srgbClr val="445185"/>
                  </a:solidFill>
                  <a:effectLst/>
                  <a:uLnTx/>
                  <a:uFillTx/>
                  <a:latin typeface="DIN" pitchFamily="50" charset="0"/>
                  <a:ea typeface="微软雅黑" panose="020B0503020204020204" charset="-122"/>
                </a:rPr>
                <a:t>BIM</a:t>
              </a:r>
              <a:endParaRPr kumimoji="1" lang="en-US" altLang="zh-CN" sz="800" i="0" u="none" strike="noStrike" kern="0" cap="none" spc="0" normalizeH="0" baseline="0" noProof="0" dirty="0">
                <a:ln>
                  <a:noFill/>
                </a:ln>
                <a:solidFill>
                  <a:srgbClr val="445185"/>
                </a:solidFill>
                <a:effectLst/>
                <a:uLnTx/>
                <a:uFillTx/>
                <a:latin typeface="DIN" pitchFamily="50" charset="0"/>
                <a:ea typeface="微软雅黑" panose="020B0503020204020204" charset="-122"/>
              </a:endParaRPr>
            </a:p>
          </p:txBody>
        </p:sp>
        <p:sp>
          <p:nvSpPr>
            <p:cNvPr id="62" name="矩形 61"/>
            <p:cNvSpPr/>
            <p:nvPr/>
          </p:nvSpPr>
          <p:spPr>
            <a:xfrm>
              <a:off x="8714638" y="3119924"/>
              <a:ext cx="605928" cy="66206"/>
            </a:xfrm>
            <a:prstGeom prst="rect">
              <a:avLst/>
            </a:prstGeom>
            <a:no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800" i="0" u="none" strike="noStrike" kern="0" cap="none" spc="0" normalizeH="0" baseline="0" noProof="0" dirty="0">
                  <a:ln>
                    <a:noFill/>
                  </a:ln>
                  <a:solidFill>
                    <a:srgbClr val="445185"/>
                  </a:solidFill>
                  <a:effectLst/>
                  <a:uLnTx/>
                  <a:uFillTx/>
                  <a:latin typeface="DIN" pitchFamily="50" charset="0"/>
                  <a:ea typeface="微软雅黑" panose="020B0503020204020204" charset="-122"/>
                </a:rPr>
                <a:t>环境传感器</a:t>
              </a:r>
              <a:endParaRPr kumimoji="1" lang="zh-CN" altLang="en-US" sz="800" i="0" u="none" strike="noStrike" kern="0" cap="none" spc="0" normalizeH="0" baseline="0" noProof="0" dirty="0">
                <a:ln>
                  <a:noFill/>
                </a:ln>
                <a:solidFill>
                  <a:srgbClr val="445185"/>
                </a:solidFill>
                <a:effectLst/>
                <a:uLnTx/>
                <a:uFillTx/>
                <a:latin typeface="DIN" pitchFamily="50" charset="0"/>
                <a:ea typeface="微软雅黑" panose="020B0503020204020204" charset="-122"/>
              </a:endParaRPr>
            </a:p>
          </p:txBody>
        </p:sp>
        <p:cxnSp>
          <p:nvCxnSpPr>
            <p:cNvPr id="63" name="直接连接符 52"/>
            <p:cNvCxnSpPr/>
            <p:nvPr/>
          </p:nvCxnSpPr>
          <p:spPr>
            <a:xfrm>
              <a:off x="8343648" y="3125468"/>
              <a:ext cx="0" cy="65856"/>
            </a:xfrm>
            <a:prstGeom prst="line">
              <a:avLst/>
            </a:prstGeom>
            <a:noFill/>
            <a:ln w="3175" cap="flat" cmpd="sng" algn="ctr">
              <a:solidFill>
                <a:srgbClr val="FFFFFF">
                  <a:alpha val="50000"/>
                </a:srgbClr>
              </a:solidFill>
              <a:prstDash val="solid"/>
            </a:ln>
            <a:effectLst/>
          </p:spPr>
        </p:cxnSp>
        <p:cxnSp>
          <p:nvCxnSpPr>
            <p:cNvPr id="64" name="直接连接符 53"/>
            <p:cNvCxnSpPr/>
            <p:nvPr/>
          </p:nvCxnSpPr>
          <p:spPr>
            <a:xfrm>
              <a:off x="8704350" y="3125468"/>
              <a:ext cx="0" cy="65856"/>
            </a:xfrm>
            <a:prstGeom prst="line">
              <a:avLst/>
            </a:prstGeom>
            <a:noFill/>
            <a:ln w="3175" cap="flat" cmpd="sng" algn="ctr">
              <a:solidFill>
                <a:srgbClr val="FFFFFF">
                  <a:alpha val="50000"/>
                </a:srgbClr>
              </a:solidFill>
              <a:prstDash val="solid"/>
            </a:ln>
            <a:effectLst/>
          </p:spPr>
        </p:cxnSp>
      </p:grpSp>
      <p:cxnSp>
        <p:nvCxnSpPr>
          <p:cNvPr id="65" name="直接连接符 52"/>
          <p:cNvCxnSpPr/>
          <p:nvPr/>
        </p:nvCxnSpPr>
        <p:spPr>
          <a:xfrm>
            <a:off x="3756025" y="5024755"/>
            <a:ext cx="0" cy="124460"/>
          </a:xfrm>
          <a:prstGeom prst="line">
            <a:avLst/>
          </a:prstGeom>
          <a:noFill/>
          <a:ln w="3175" cap="flat" cmpd="sng" algn="ctr">
            <a:solidFill>
              <a:srgbClr val="FFFFFF">
                <a:alpha val="50000"/>
              </a:srgbClr>
            </a:solidFill>
            <a:prstDash val="solid"/>
          </a:ln>
          <a:effectLst/>
        </p:spPr>
      </p:cxnSp>
      <p:cxnSp>
        <p:nvCxnSpPr>
          <p:cNvPr id="66" name="直接连接符 52"/>
          <p:cNvCxnSpPr/>
          <p:nvPr/>
        </p:nvCxnSpPr>
        <p:spPr>
          <a:xfrm>
            <a:off x="4116070" y="5024755"/>
            <a:ext cx="0" cy="124460"/>
          </a:xfrm>
          <a:prstGeom prst="line">
            <a:avLst/>
          </a:prstGeom>
          <a:noFill/>
          <a:ln w="3175" cap="flat" cmpd="sng" algn="ctr">
            <a:solidFill>
              <a:srgbClr val="FFFFFF">
                <a:alpha val="50000"/>
              </a:srgbClr>
            </a:solidFill>
            <a:prstDash val="solid"/>
          </a:ln>
          <a:effectLst/>
        </p:spPr>
      </p:cxnSp>
      <p:sp>
        <p:nvSpPr>
          <p:cNvPr id="129" name="直接箭头连接符 255"/>
          <p:cNvSpPr/>
          <p:nvPr/>
        </p:nvSpPr>
        <p:spPr>
          <a:xfrm>
            <a:off x="7349444" y="4373850"/>
            <a:ext cx="4046337" cy="0"/>
          </a:xfrm>
          <a:prstGeom prst="line">
            <a:avLst/>
          </a:prstGeom>
          <a:ln w="12700">
            <a:solidFill>
              <a:srgbClr val="7698C2">
                <a:alpha val="50000"/>
              </a:srgbClr>
            </a:solidFill>
            <a:tailEnd type="triangle"/>
          </a:ln>
        </p:spPr>
        <p:txBody>
          <a:bodyPr tIns="45720" bIns="45720"/>
          <a:lstStyle/>
          <a:p>
            <a:pPr marL="0" marR="0" lvl="0" indent="0" defTabSz="914400" eaLnBrk="1" fontAlgn="auto" latinLnBrk="0" hangingPunct="1">
              <a:lnSpc>
                <a:spcPct val="100000"/>
              </a:lnSpc>
              <a:spcBef>
                <a:spcPts val="0"/>
              </a:spcBef>
              <a:spcAft>
                <a:spcPts val="0"/>
              </a:spcAft>
              <a:buClrTx/>
              <a:buSzTx/>
              <a:buFontTx/>
              <a:buNone/>
              <a:defRPr/>
            </a:pPr>
            <a:endParaRPr kumimoji="0" sz="900" i="0" u="none" strike="noStrike" kern="0" cap="none" spc="0" normalizeH="0" baseline="0" noProof="0">
              <a:ln>
                <a:noFill/>
              </a:ln>
              <a:solidFill>
                <a:srgbClr val="FFFFFF"/>
              </a:solidFill>
              <a:effectLst/>
              <a:uLnTx/>
              <a:uFillTx/>
              <a:latin typeface="DIN" pitchFamily="50" charset="0"/>
              <a:ea typeface="微软雅黑" panose="020B0503020204020204" charset="-122"/>
            </a:endParaRPr>
          </a:p>
        </p:txBody>
      </p:sp>
      <p:sp>
        <p:nvSpPr>
          <p:cNvPr id="130" name="直接箭头连接符 256"/>
          <p:cNvSpPr/>
          <p:nvPr/>
        </p:nvSpPr>
        <p:spPr>
          <a:xfrm flipV="1">
            <a:off x="7349448" y="2729268"/>
            <a:ext cx="0" cy="1651756"/>
          </a:xfrm>
          <a:prstGeom prst="line">
            <a:avLst/>
          </a:prstGeom>
          <a:ln w="12700">
            <a:solidFill>
              <a:srgbClr val="7698C2">
                <a:alpha val="50000"/>
              </a:srgbClr>
            </a:solidFill>
            <a:tailEnd type="triangle"/>
          </a:ln>
        </p:spPr>
        <p:txBody>
          <a:bodyPr tIns="45720" bIns="45720"/>
          <a:lstStyle/>
          <a:p>
            <a:pPr marL="0" marR="0" lvl="0" indent="0" defTabSz="914400" eaLnBrk="1" fontAlgn="auto" latinLnBrk="0" hangingPunct="1">
              <a:lnSpc>
                <a:spcPct val="100000"/>
              </a:lnSpc>
              <a:spcBef>
                <a:spcPts val="0"/>
              </a:spcBef>
              <a:spcAft>
                <a:spcPts val="0"/>
              </a:spcAft>
              <a:buClrTx/>
              <a:buSzTx/>
              <a:buFontTx/>
              <a:buNone/>
              <a:defRPr/>
            </a:pPr>
            <a:endParaRPr kumimoji="0" sz="900" i="0" u="none" strike="noStrike" kern="0" cap="none" spc="0" normalizeH="0" baseline="0" noProof="0">
              <a:ln>
                <a:noFill/>
              </a:ln>
              <a:solidFill>
                <a:srgbClr val="FFFFFF"/>
              </a:solidFill>
              <a:effectLst/>
              <a:uLnTx/>
              <a:uFillTx/>
              <a:latin typeface="DIN" pitchFamily="50" charset="0"/>
              <a:ea typeface="微软雅黑" panose="020B0503020204020204" charset="-122"/>
            </a:endParaRPr>
          </a:p>
        </p:txBody>
      </p:sp>
      <p:sp>
        <p:nvSpPr>
          <p:cNvPr id="131" name="直接箭头连接符 257"/>
          <p:cNvSpPr/>
          <p:nvPr/>
        </p:nvSpPr>
        <p:spPr>
          <a:xfrm flipH="1">
            <a:off x="6751493" y="4366950"/>
            <a:ext cx="600525" cy="1041902"/>
          </a:xfrm>
          <a:prstGeom prst="line">
            <a:avLst/>
          </a:prstGeom>
          <a:ln w="12700">
            <a:solidFill>
              <a:srgbClr val="7698C2">
                <a:alpha val="50000"/>
              </a:srgbClr>
            </a:solidFill>
            <a:tailEnd type="triangle"/>
          </a:ln>
        </p:spPr>
        <p:txBody>
          <a:bodyPr tIns="45720" bIns="45720"/>
          <a:lstStyle/>
          <a:p>
            <a:pPr marL="0" marR="0" lvl="0" indent="0" defTabSz="914400" eaLnBrk="1" fontAlgn="auto" latinLnBrk="0" hangingPunct="1">
              <a:lnSpc>
                <a:spcPct val="100000"/>
              </a:lnSpc>
              <a:spcBef>
                <a:spcPts val="0"/>
              </a:spcBef>
              <a:spcAft>
                <a:spcPts val="0"/>
              </a:spcAft>
              <a:buClrTx/>
              <a:buSzTx/>
              <a:buFontTx/>
              <a:buNone/>
              <a:defRPr/>
            </a:pPr>
            <a:endParaRPr kumimoji="0" sz="900" i="0" u="none" strike="noStrike" kern="0" cap="none" spc="0" normalizeH="0" baseline="0" noProof="0">
              <a:ln>
                <a:noFill/>
              </a:ln>
              <a:solidFill>
                <a:srgbClr val="FFFFFF"/>
              </a:solidFill>
              <a:effectLst/>
              <a:uLnTx/>
              <a:uFillTx/>
              <a:latin typeface="DIN" pitchFamily="50" charset="0"/>
              <a:ea typeface="微软雅黑" panose="020B0503020204020204" charset="-122"/>
            </a:endParaRPr>
          </a:p>
        </p:txBody>
      </p:sp>
      <p:sp>
        <p:nvSpPr>
          <p:cNvPr id="132" name="矩形 258"/>
          <p:cNvSpPr txBox="1"/>
          <p:nvPr/>
        </p:nvSpPr>
        <p:spPr>
          <a:xfrm>
            <a:off x="7824884" y="4447255"/>
            <a:ext cx="305865"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8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L1</a:t>
            </a:r>
            <a:endParaRPr kumimoji="0" sz="8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67" name="矩形 259"/>
          <p:cNvSpPr txBox="1"/>
          <p:nvPr/>
        </p:nvSpPr>
        <p:spPr>
          <a:xfrm>
            <a:off x="8462601" y="4447255"/>
            <a:ext cx="324596"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800" b="0" i="0" u="none" strike="noStrike" kern="0" cap="none" spc="0" normalizeH="0" baseline="0" noProof="0">
                <a:ln>
                  <a:noFill/>
                </a:ln>
                <a:solidFill>
                  <a:srgbClr val="445185"/>
                </a:solidFill>
                <a:effectLst/>
                <a:uLnTx/>
                <a:uFillTx/>
                <a:latin typeface="DIN" pitchFamily="50" charset="0"/>
                <a:ea typeface="微软雅黑" panose="020B0503020204020204" charset="-122"/>
                <a:sym typeface="Helvetica Neue" panose="02000503000000020004"/>
              </a:rPr>
              <a:t>L2</a:t>
            </a:r>
            <a:endParaRPr kumimoji="0" sz="800" b="0" i="0" u="none" strike="noStrike" kern="0" cap="none" spc="0" normalizeH="0" baseline="0" noProof="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34" name="矩形 260"/>
          <p:cNvSpPr txBox="1"/>
          <p:nvPr/>
        </p:nvSpPr>
        <p:spPr>
          <a:xfrm>
            <a:off x="9116243" y="4447255"/>
            <a:ext cx="324596"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800" b="0" i="0" u="none" strike="noStrike" kern="0" cap="none" spc="0" normalizeH="0" baseline="0" noProof="0">
                <a:ln>
                  <a:noFill/>
                </a:ln>
                <a:solidFill>
                  <a:srgbClr val="445185"/>
                </a:solidFill>
                <a:effectLst/>
                <a:uLnTx/>
                <a:uFillTx/>
                <a:latin typeface="DIN" pitchFamily="50" charset="0"/>
                <a:ea typeface="微软雅黑" panose="020B0503020204020204" charset="-122"/>
                <a:sym typeface="Helvetica Neue" panose="02000503000000020004"/>
              </a:rPr>
              <a:t>L3</a:t>
            </a:r>
            <a:endParaRPr kumimoji="0" sz="800" b="0" i="0" u="none" strike="noStrike" kern="0" cap="none" spc="0" normalizeH="0" baseline="0" noProof="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35" name="矩形 261"/>
          <p:cNvSpPr txBox="1"/>
          <p:nvPr/>
        </p:nvSpPr>
        <p:spPr>
          <a:xfrm>
            <a:off x="9769946" y="4447255"/>
            <a:ext cx="536553"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8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L4</a:t>
            </a:r>
            <a:endParaRPr kumimoji="0" sz="8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68" name="矩形 262"/>
          <p:cNvSpPr txBox="1"/>
          <p:nvPr/>
        </p:nvSpPr>
        <p:spPr>
          <a:xfrm>
            <a:off x="10421114" y="4447255"/>
            <a:ext cx="324596"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8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L5</a:t>
            </a:r>
            <a:endParaRPr kumimoji="0" sz="8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69" name="矩形 305"/>
          <p:cNvSpPr txBox="1"/>
          <p:nvPr/>
        </p:nvSpPr>
        <p:spPr>
          <a:xfrm>
            <a:off x="8355185" y="4178439"/>
            <a:ext cx="1385793" cy="183776"/>
          </a:xfrm>
          <a:prstGeom prst="rect">
            <a:avLst/>
          </a:prstGeom>
          <a:ln w="25400">
            <a:miter lim="400000"/>
          </a:ln>
        </p:spPr>
        <p:txBody>
          <a:bodyPr lIns="45719" tIns="45719" rIns="45719" bIns="45719" anchor="ctr"/>
          <a:lstStyle/>
          <a:p>
            <a:pPr marL="0" marR="0" lvl="0" indent="0" defTabSz="914400" eaLnBrk="1" fontAlgn="auto" latinLnBrk="0" hangingPunct="1">
              <a:lnSpc>
                <a:spcPct val="100000"/>
              </a:lnSpc>
              <a:spcBef>
                <a:spcPts val="0"/>
              </a:spcBef>
              <a:spcAft>
                <a:spcPts val="0"/>
              </a:spcAft>
              <a:buClrTx/>
              <a:buSzTx/>
              <a:buFontTx/>
              <a:buNone/>
              <a:defRPr sz="2400" b="1">
                <a:solidFill>
                  <a:srgbClr val="0164E4"/>
                </a:solidFill>
                <a:latin typeface="Helvetica Neue" panose="02000503000000020004"/>
                <a:ea typeface="Helvetica Neue" panose="02000503000000020004"/>
                <a:cs typeface="Helvetica Neue" panose="02000503000000020004"/>
                <a:sym typeface="Helvetica Neue" panose="02000503000000020004"/>
              </a:defRPr>
            </a:pPr>
            <a:r>
              <a:rPr kumimoji="0" sz="900" b="1" i="0" u="none" strike="noStrike" kern="0" cap="none" spc="0" normalizeH="0" baseline="0" noProof="0" dirty="0">
                <a:ln>
                  <a:noFill/>
                </a:ln>
                <a:solidFill>
                  <a:srgbClr val="445185"/>
                </a:solidFill>
                <a:effectLst/>
                <a:uLnTx/>
                <a:uFillTx/>
                <a:latin typeface="DIN" pitchFamily="50" charset="0"/>
                <a:ea typeface="微软雅黑" panose="020B0503020204020204" charset="-122"/>
                <a:cs typeface="Helvetica Neue" panose="02000503000000020004"/>
                <a:sym typeface="Helvetica Neue" panose="02000503000000020004"/>
              </a:rPr>
              <a:t>1.0数字化</a:t>
            </a:r>
            <a:endParaRPr kumimoji="0" sz="900" b="1" i="0" u="none" strike="noStrike" kern="0" cap="none" spc="0" normalizeH="0" baseline="0" noProof="0" dirty="0">
              <a:ln>
                <a:noFill/>
              </a:ln>
              <a:solidFill>
                <a:srgbClr val="445185"/>
              </a:solidFill>
              <a:effectLst/>
              <a:uLnTx/>
              <a:uFillTx/>
              <a:latin typeface="DIN" pitchFamily="50" charset="0"/>
              <a:ea typeface="微软雅黑" panose="020B0503020204020204" charset="-122"/>
              <a:cs typeface="Helvetica Neue" panose="02000503000000020004"/>
              <a:sym typeface="Helvetica Neue" panose="02000503000000020004"/>
            </a:endParaRPr>
          </a:p>
        </p:txBody>
      </p:sp>
      <p:sp>
        <p:nvSpPr>
          <p:cNvPr id="138" name="道路智能化等级"/>
          <p:cNvSpPr txBox="1"/>
          <p:nvPr/>
        </p:nvSpPr>
        <p:spPr>
          <a:xfrm>
            <a:off x="7371889" y="2697159"/>
            <a:ext cx="982980" cy="215265"/>
          </a:xfrm>
          <a:prstGeom prst="rect">
            <a:avLst/>
          </a:prstGeom>
          <a:ln w="25400">
            <a:miter lim="400000"/>
          </a:ln>
        </p:spPr>
        <p:txBody>
          <a:bodyPr wrap="none" tIns="45720" bIns="45720">
            <a:spAutoFit/>
          </a:bodyPr>
          <a:lstStyle>
            <a:lvl1pPr>
              <a:lnSpc>
                <a:spcPct val="90000"/>
              </a:lnSpc>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90000"/>
              </a:lnSpc>
              <a:spcBef>
                <a:spcPts val="0"/>
              </a:spcBef>
              <a:spcAft>
                <a:spcPts val="0"/>
              </a:spcAft>
              <a:buClrTx/>
              <a:buSzTx/>
              <a:buFontTx/>
              <a:buNone/>
              <a:defRPr/>
            </a:pPr>
            <a:r>
              <a:rPr kumimoji="0" sz="900" b="0" i="0" u="none" strike="noStrike" kern="0" cap="none" spc="0" normalizeH="0" baseline="0" noProof="0" dirty="0" err="1">
                <a:ln>
                  <a:noFill/>
                </a:ln>
                <a:solidFill>
                  <a:srgbClr val="445185"/>
                </a:solidFill>
                <a:effectLst/>
                <a:uLnTx/>
                <a:uFillTx/>
                <a:latin typeface="DIN" pitchFamily="50" charset="0"/>
                <a:ea typeface="微软雅黑" panose="020B0503020204020204" charset="-122"/>
                <a:sym typeface="Helvetica Neue" panose="02000503000000020004"/>
              </a:rPr>
              <a:t>道路智能化等级</a:t>
            </a:r>
            <a:endParaRPr kumimoji="0" sz="900" b="0" i="0" u="none" strike="noStrike" kern="0" cap="none" spc="0" normalizeH="0" baseline="0" noProof="0" dirty="0" err="1">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39" name="出行智能化分级（按无人驾驶渗透率分）"/>
          <p:cNvSpPr txBox="1"/>
          <p:nvPr/>
        </p:nvSpPr>
        <p:spPr>
          <a:xfrm>
            <a:off x="6822964" y="5213704"/>
            <a:ext cx="2240280" cy="215265"/>
          </a:xfrm>
          <a:prstGeom prst="rect">
            <a:avLst/>
          </a:prstGeom>
          <a:ln w="25400">
            <a:miter lim="400000"/>
          </a:ln>
        </p:spPr>
        <p:txBody>
          <a:bodyPr wrap="none" tIns="45720" bIns="45720">
            <a:spAutoFit/>
          </a:bodyPr>
          <a:lstStyle>
            <a:lvl1pPr>
              <a:lnSpc>
                <a:spcPct val="90000"/>
              </a:lnSpc>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90000"/>
              </a:lnSpc>
              <a:spcBef>
                <a:spcPts val="0"/>
              </a:spcBef>
              <a:spcAft>
                <a:spcPts val="0"/>
              </a:spcAft>
              <a:buClrTx/>
              <a:buSzTx/>
              <a:buFontTx/>
              <a:buNone/>
              <a:defRPr/>
            </a:pPr>
            <a:r>
              <a:rPr kumimoji="0" sz="900" b="0" i="0" u="none" strike="noStrike" kern="0" cap="none" spc="0" normalizeH="0" baseline="0" noProof="0" dirty="0" err="1">
                <a:ln>
                  <a:noFill/>
                </a:ln>
                <a:solidFill>
                  <a:srgbClr val="445185"/>
                </a:solidFill>
                <a:effectLst/>
                <a:uLnTx/>
                <a:uFillTx/>
                <a:latin typeface="DIN" pitchFamily="50" charset="0"/>
                <a:ea typeface="微软雅黑" panose="020B0503020204020204" charset="-122"/>
                <a:sym typeface="Helvetica Neue" panose="02000503000000020004"/>
              </a:rPr>
              <a:t>出行智能化分级（按无人驾驶渗透率分</a:t>
            </a:r>
            <a:r>
              <a:rPr kumimoji="0" sz="9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a:t>
            </a:r>
            <a:endParaRPr kumimoji="0" sz="9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0" name="车辆智能化等级"/>
          <p:cNvSpPr txBox="1"/>
          <p:nvPr/>
        </p:nvSpPr>
        <p:spPr>
          <a:xfrm>
            <a:off x="10495979" y="4096642"/>
            <a:ext cx="982980" cy="215265"/>
          </a:xfrm>
          <a:prstGeom prst="rect">
            <a:avLst/>
          </a:prstGeom>
          <a:ln w="25400">
            <a:miter lim="400000"/>
          </a:ln>
        </p:spPr>
        <p:txBody>
          <a:bodyPr wrap="none" tIns="45720" bIns="45720">
            <a:spAutoFit/>
          </a:bodyPr>
          <a:lstStyle>
            <a:lvl1pPr>
              <a:lnSpc>
                <a:spcPct val="90000"/>
              </a:lnSpc>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90000"/>
              </a:lnSpc>
              <a:spcBef>
                <a:spcPts val="0"/>
              </a:spcBef>
              <a:spcAft>
                <a:spcPts val="0"/>
              </a:spcAft>
              <a:buClrTx/>
              <a:buSzTx/>
              <a:buFontTx/>
              <a:buNone/>
              <a:defRPr/>
            </a:pPr>
            <a:r>
              <a:rPr kumimoji="0" sz="900" b="0" i="0" u="none" strike="noStrike" kern="0" cap="none" spc="0" normalizeH="0" baseline="0" noProof="0" dirty="0" err="1">
                <a:ln>
                  <a:noFill/>
                </a:ln>
                <a:solidFill>
                  <a:srgbClr val="445185"/>
                </a:solidFill>
                <a:effectLst/>
                <a:uLnTx/>
                <a:uFillTx/>
                <a:latin typeface="DIN" pitchFamily="50" charset="0"/>
                <a:ea typeface="微软雅黑" panose="020B0503020204020204" charset="-122"/>
                <a:sym typeface="Helvetica Neue" panose="02000503000000020004"/>
              </a:rPr>
              <a:t>车辆智能化等级</a:t>
            </a:r>
            <a:endParaRPr kumimoji="0" sz="900" b="0" i="0" u="none" strike="noStrike" kern="0" cap="none" spc="0" normalizeH="0" baseline="0" noProof="0" dirty="0" err="1">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1" name="矩形 288"/>
          <p:cNvSpPr txBox="1"/>
          <p:nvPr/>
        </p:nvSpPr>
        <p:spPr>
          <a:xfrm>
            <a:off x="7031391" y="4442564"/>
            <a:ext cx="347934"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P1</a:t>
            </a:r>
            <a:endPar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2" name="矩形 289"/>
          <p:cNvSpPr txBox="1"/>
          <p:nvPr/>
        </p:nvSpPr>
        <p:spPr>
          <a:xfrm>
            <a:off x="6900824" y="4673425"/>
            <a:ext cx="300697"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P2</a:t>
            </a:r>
            <a:endPar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3" name="矩形 290"/>
          <p:cNvSpPr txBox="1"/>
          <p:nvPr/>
        </p:nvSpPr>
        <p:spPr>
          <a:xfrm>
            <a:off x="6632481" y="5072599"/>
            <a:ext cx="391735"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P4</a:t>
            </a:r>
            <a:endPar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4" name="矩形 309"/>
          <p:cNvSpPr txBox="1"/>
          <p:nvPr/>
        </p:nvSpPr>
        <p:spPr>
          <a:xfrm>
            <a:off x="6754115" y="4874991"/>
            <a:ext cx="351114"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P3</a:t>
            </a:r>
            <a:endPar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5" name="矩形 278"/>
          <p:cNvSpPr txBox="1"/>
          <p:nvPr/>
        </p:nvSpPr>
        <p:spPr>
          <a:xfrm>
            <a:off x="7152295" y="4044408"/>
            <a:ext cx="474079" cy="157708"/>
          </a:xfrm>
          <a:prstGeom prst="rect">
            <a:avLst/>
          </a:prstGeom>
          <a:ln w="25400">
            <a:miter lim="400000"/>
          </a:ln>
        </p:spPr>
        <p:txBody>
          <a:bodyPr lIns="45719" tIns="45719" rIns="45719" bIns="45719" anchor="ctr"/>
          <a:lstStyle>
            <a:lvl1pPr>
              <a:defRPr sz="2400" b="1" cap="a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I</a:t>
            </a:r>
            <a:r>
              <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1</a:t>
            </a:r>
            <a:endPar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6" name="矩形 279"/>
          <p:cNvSpPr txBox="1"/>
          <p:nvPr/>
        </p:nvSpPr>
        <p:spPr>
          <a:xfrm>
            <a:off x="7152296" y="3758483"/>
            <a:ext cx="386222" cy="157708"/>
          </a:xfrm>
          <a:prstGeom prst="rect">
            <a:avLst/>
          </a:prstGeom>
          <a:ln w="25400">
            <a:miter lim="400000"/>
          </a:ln>
        </p:spPr>
        <p:txBody>
          <a:bodyPr lIns="45719" tIns="45719" rIns="45719" bIns="45719" anchor="ctr"/>
          <a:lstStyle>
            <a:lvl1pPr>
              <a:defRPr sz="2400" b="1" cap="a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I</a:t>
            </a:r>
            <a:r>
              <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2</a:t>
            </a:r>
            <a:endPar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7" name="矩形 280"/>
          <p:cNvSpPr txBox="1"/>
          <p:nvPr/>
        </p:nvSpPr>
        <p:spPr>
          <a:xfrm>
            <a:off x="7148128" y="2924223"/>
            <a:ext cx="390390" cy="157708"/>
          </a:xfrm>
          <a:prstGeom prst="rect">
            <a:avLst/>
          </a:prstGeom>
          <a:ln w="25400">
            <a:miter lim="400000"/>
          </a:ln>
        </p:spPr>
        <p:txBody>
          <a:bodyPr lIns="45719" tIns="45719" rIns="45719" bIns="45719" anchor="ctr"/>
          <a:lstStyle>
            <a:lvl1pPr>
              <a:defRPr sz="2400" b="1" cap="a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I</a:t>
            </a:r>
            <a:r>
              <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5</a:t>
            </a:r>
            <a:endPar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8" name="矩形 281"/>
          <p:cNvSpPr txBox="1"/>
          <p:nvPr/>
        </p:nvSpPr>
        <p:spPr>
          <a:xfrm>
            <a:off x="7152296" y="3236810"/>
            <a:ext cx="349567" cy="157708"/>
          </a:xfrm>
          <a:prstGeom prst="rect">
            <a:avLst/>
          </a:prstGeom>
          <a:ln w="25400">
            <a:miter lim="400000"/>
          </a:ln>
        </p:spPr>
        <p:txBody>
          <a:bodyPr lIns="45719" tIns="45719" rIns="45719" bIns="45719" anchor="ctr"/>
          <a:lstStyle>
            <a:lvl1pPr>
              <a:defRPr sz="2400" b="1" cap="a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I</a:t>
            </a:r>
            <a:r>
              <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4</a:t>
            </a:r>
            <a:endPar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9" name="矩形 282"/>
          <p:cNvSpPr txBox="1"/>
          <p:nvPr/>
        </p:nvSpPr>
        <p:spPr>
          <a:xfrm>
            <a:off x="7152296" y="3501718"/>
            <a:ext cx="444055" cy="157708"/>
          </a:xfrm>
          <a:prstGeom prst="rect">
            <a:avLst/>
          </a:prstGeom>
          <a:ln w="25400">
            <a:miter lim="400000"/>
          </a:ln>
        </p:spPr>
        <p:txBody>
          <a:bodyPr lIns="45719" tIns="45719" rIns="45719" bIns="45719" anchor="ctr"/>
          <a:lstStyle>
            <a:lvl1pPr>
              <a:defRPr sz="2400" b="1" cap="a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I</a:t>
            </a:r>
            <a:r>
              <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3</a:t>
            </a:r>
            <a:endPar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50" name="矩形 306"/>
          <p:cNvSpPr txBox="1"/>
          <p:nvPr/>
        </p:nvSpPr>
        <p:spPr>
          <a:xfrm>
            <a:off x="9502254" y="3910004"/>
            <a:ext cx="1530986" cy="211009"/>
          </a:xfrm>
          <a:prstGeom prst="rect">
            <a:avLst/>
          </a:prstGeom>
          <a:ln w="25400">
            <a:miter lim="400000"/>
          </a:ln>
        </p:spPr>
        <p:txBody>
          <a:bodyPr lIns="45719" tIns="45719" rIns="45719" bIns="45719" anchor="ctr"/>
          <a:lstStyle/>
          <a:p>
            <a:pPr marL="0" marR="0" lvl="0" indent="0" defTabSz="914400" eaLnBrk="1" fontAlgn="auto" latinLnBrk="0" hangingPunct="1">
              <a:lnSpc>
                <a:spcPct val="100000"/>
              </a:lnSpc>
              <a:spcBef>
                <a:spcPts val="0"/>
              </a:spcBef>
              <a:spcAft>
                <a:spcPts val="0"/>
              </a:spcAft>
              <a:buClrTx/>
              <a:buSzTx/>
              <a:buFontTx/>
              <a:buNone/>
              <a:defRPr sz="2400" b="1">
                <a:solidFill>
                  <a:srgbClr val="0164E4"/>
                </a:solidFill>
                <a:latin typeface="Helvetica Neue" panose="02000503000000020004"/>
                <a:ea typeface="Helvetica Neue" panose="02000503000000020004"/>
                <a:cs typeface="Helvetica Neue" panose="02000503000000020004"/>
                <a:sym typeface="Helvetica Neue" panose="02000503000000020004"/>
              </a:defRPr>
            </a:pPr>
            <a:r>
              <a:rPr kumimoji="0" sz="900" b="1" i="0" u="none" strike="noStrike" kern="0" cap="none" spc="0" normalizeH="0" baseline="0" noProof="0" dirty="0">
                <a:ln>
                  <a:noFill/>
                </a:ln>
                <a:solidFill>
                  <a:srgbClr val="445185"/>
                </a:solidFill>
                <a:effectLst/>
                <a:uLnTx/>
                <a:uFillTx/>
                <a:latin typeface="DIN" pitchFamily="50" charset="0"/>
                <a:ea typeface="微软雅黑" panose="020B0503020204020204" charset="-122"/>
                <a:cs typeface="Helvetica Neue" panose="02000503000000020004"/>
                <a:sym typeface="Helvetica Neue" panose="02000503000000020004"/>
              </a:rPr>
              <a:t>2.0网联化</a:t>
            </a:r>
            <a:endParaRPr kumimoji="0" sz="900" b="1" i="0" u="none" strike="noStrike" kern="0" cap="none" spc="0" normalizeH="0" baseline="0" noProof="0" dirty="0">
              <a:ln>
                <a:noFill/>
              </a:ln>
              <a:solidFill>
                <a:srgbClr val="445185"/>
              </a:solidFill>
              <a:effectLst/>
              <a:uLnTx/>
              <a:uFillTx/>
              <a:latin typeface="DIN" pitchFamily="50" charset="0"/>
              <a:ea typeface="微软雅黑" panose="020B0503020204020204" charset="-122"/>
              <a:cs typeface="Helvetica Neue" panose="02000503000000020004"/>
              <a:sym typeface="Helvetica Neue" panose="02000503000000020004"/>
            </a:endParaRPr>
          </a:p>
        </p:txBody>
      </p:sp>
      <p:sp>
        <p:nvSpPr>
          <p:cNvPr id="151" name="矩形 291"/>
          <p:cNvSpPr txBox="1"/>
          <p:nvPr/>
        </p:nvSpPr>
        <p:spPr>
          <a:xfrm>
            <a:off x="10067889" y="3676610"/>
            <a:ext cx="1234443" cy="183776"/>
          </a:xfrm>
          <a:prstGeom prst="rect">
            <a:avLst/>
          </a:prstGeom>
          <a:ln w="25400">
            <a:miter lim="400000"/>
          </a:ln>
        </p:spPr>
        <p:txBody>
          <a:bodyPr lIns="45719" tIns="45719" rIns="45719" bIns="45719" anchor="ctr"/>
          <a:lstStyle/>
          <a:p>
            <a:pPr marL="0" marR="0" lvl="0" indent="0" defTabSz="914400" eaLnBrk="1" fontAlgn="auto" latinLnBrk="0" hangingPunct="1">
              <a:lnSpc>
                <a:spcPct val="100000"/>
              </a:lnSpc>
              <a:spcBef>
                <a:spcPts val="0"/>
              </a:spcBef>
              <a:spcAft>
                <a:spcPts val="0"/>
              </a:spcAft>
              <a:buClrTx/>
              <a:buSzTx/>
              <a:buFontTx/>
              <a:buNone/>
              <a:defRPr sz="2400" b="1">
                <a:solidFill>
                  <a:srgbClr val="0164E4"/>
                </a:solidFill>
                <a:latin typeface="Helvetica Neue" panose="02000503000000020004"/>
                <a:ea typeface="Helvetica Neue" panose="02000503000000020004"/>
                <a:cs typeface="Helvetica Neue" panose="02000503000000020004"/>
                <a:sym typeface="Helvetica Neue" panose="02000503000000020004"/>
              </a:defRPr>
            </a:pPr>
            <a:r>
              <a:rPr kumimoji="0" sz="900" b="1" i="0" u="none" strike="noStrike" kern="0" cap="none" spc="0" normalizeH="0" baseline="0" noProof="0" dirty="0">
                <a:ln>
                  <a:noFill/>
                </a:ln>
                <a:solidFill>
                  <a:srgbClr val="445185"/>
                </a:solidFill>
                <a:effectLst/>
                <a:uLnTx/>
                <a:uFillTx/>
                <a:latin typeface="DIN" pitchFamily="50" charset="0"/>
                <a:ea typeface="微软雅黑" panose="020B0503020204020204" charset="-122"/>
                <a:cs typeface="Helvetica Neue" panose="02000503000000020004"/>
                <a:sym typeface="Helvetica Neue" panose="02000503000000020004"/>
              </a:rPr>
              <a:t>3.0自动化</a:t>
            </a:r>
            <a:endParaRPr kumimoji="0" sz="900" b="1" i="0" u="none" strike="noStrike" kern="0" cap="none" spc="0" normalizeH="0" baseline="0" noProof="0" dirty="0">
              <a:ln>
                <a:noFill/>
              </a:ln>
              <a:solidFill>
                <a:srgbClr val="445185"/>
              </a:solidFill>
              <a:effectLst/>
              <a:uLnTx/>
              <a:uFillTx/>
              <a:latin typeface="DIN" pitchFamily="50" charset="0"/>
              <a:ea typeface="微软雅黑" panose="020B0503020204020204" charset="-122"/>
              <a:cs typeface="Helvetica Neue" panose="02000503000000020004"/>
              <a:sym typeface="Helvetica Neue" panose="02000503000000020004"/>
            </a:endParaRPr>
          </a:p>
        </p:txBody>
      </p:sp>
      <p:cxnSp>
        <p:nvCxnSpPr>
          <p:cNvPr id="156" name="直接连接符 155"/>
          <p:cNvCxnSpPr/>
          <p:nvPr/>
        </p:nvCxnSpPr>
        <p:spPr>
          <a:xfrm flipV="1">
            <a:off x="7389417" y="4171950"/>
            <a:ext cx="975438" cy="196715"/>
          </a:xfrm>
          <a:prstGeom prst="line">
            <a:avLst/>
          </a:prstGeom>
          <a:noFill/>
          <a:ln w="19050" cap="rnd">
            <a:solidFill>
              <a:srgbClr val="37FFFF"/>
            </a:solidFill>
            <a:prstDash val="sysDash"/>
            <a:round/>
          </a:ln>
          <a:effectLst/>
          <a:sp3d/>
        </p:spPr>
      </p:cxnSp>
      <p:cxnSp>
        <p:nvCxnSpPr>
          <p:cNvPr id="157" name="直接连接符 156"/>
          <p:cNvCxnSpPr/>
          <p:nvPr/>
        </p:nvCxnSpPr>
        <p:spPr>
          <a:xfrm flipV="1">
            <a:off x="8372475" y="3914140"/>
            <a:ext cx="1114425" cy="255905"/>
          </a:xfrm>
          <a:prstGeom prst="line">
            <a:avLst/>
          </a:prstGeom>
          <a:solidFill>
            <a:srgbClr val="37FFFF"/>
          </a:solidFill>
          <a:ln w="19050" cap="rnd">
            <a:solidFill>
              <a:srgbClr val="37FFFF"/>
            </a:solidFill>
            <a:prstDash val="sysDash"/>
            <a:round/>
          </a:ln>
          <a:effectLst/>
          <a:sp3d/>
        </p:spPr>
      </p:cxnSp>
      <p:cxnSp>
        <p:nvCxnSpPr>
          <p:cNvPr id="158" name="直接连接符 157"/>
          <p:cNvCxnSpPr/>
          <p:nvPr/>
        </p:nvCxnSpPr>
        <p:spPr>
          <a:xfrm flipV="1">
            <a:off x="9494520" y="3785648"/>
            <a:ext cx="564770" cy="115792"/>
          </a:xfrm>
          <a:prstGeom prst="line">
            <a:avLst/>
          </a:prstGeom>
          <a:noFill/>
          <a:ln w="19050" cap="rnd">
            <a:solidFill>
              <a:srgbClr val="37FFFF"/>
            </a:solidFill>
            <a:prstDash val="sysDash"/>
            <a:round/>
          </a:ln>
          <a:effectLst/>
          <a:sp3d/>
        </p:spPr>
      </p:cxnSp>
      <p:sp>
        <p:nvSpPr>
          <p:cNvPr id="177" name="椭圆 176"/>
          <p:cNvSpPr/>
          <p:nvPr/>
        </p:nvSpPr>
        <p:spPr>
          <a:xfrm>
            <a:off x="9989820" y="3737610"/>
            <a:ext cx="78105" cy="78105"/>
          </a:xfrm>
          <a:prstGeom prst="ellipse">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45185"/>
              </a:solidFill>
            </a:endParaRPr>
          </a:p>
        </p:txBody>
      </p:sp>
      <p:sp>
        <p:nvSpPr>
          <p:cNvPr id="70" name="椭圆 69"/>
          <p:cNvSpPr/>
          <p:nvPr/>
        </p:nvSpPr>
        <p:spPr>
          <a:xfrm>
            <a:off x="9448800" y="3872230"/>
            <a:ext cx="78105" cy="78105"/>
          </a:xfrm>
          <a:prstGeom prst="ellipse">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45185"/>
              </a:solidFill>
            </a:endParaRPr>
          </a:p>
        </p:txBody>
      </p:sp>
      <p:sp>
        <p:nvSpPr>
          <p:cNvPr id="183" name="椭圆 182"/>
          <p:cNvSpPr/>
          <p:nvPr/>
        </p:nvSpPr>
        <p:spPr>
          <a:xfrm>
            <a:off x="8332470" y="4125595"/>
            <a:ext cx="78105" cy="78105"/>
          </a:xfrm>
          <a:prstGeom prst="ellipse">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45185"/>
              </a:solidFill>
            </a:endParaRPr>
          </a:p>
        </p:txBody>
      </p:sp>
      <p:sp>
        <p:nvSpPr>
          <p:cNvPr id="117" name="文本框 116"/>
          <p:cNvSpPr txBox="1"/>
          <p:nvPr/>
        </p:nvSpPr>
        <p:spPr>
          <a:xfrm>
            <a:off x="641387" y="5209271"/>
            <a:ext cx="918845" cy="168275"/>
          </a:xfrm>
          <a:prstGeom prst="rect">
            <a:avLst/>
          </a:prstGeom>
          <a:noFill/>
        </p:spPr>
        <p:txBody>
          <a:bodyPr wrap="none" rtlCol="0">
            <a:spAutoFit/>
          </a:bodyPr>
          <a:lstStyle/>
          <a:p>
            <a:r>
              <a:rPr lang="zh-CN" altLang="en-US" sz="500" b="1" dirty="0">
                <a:solidFill>
                  <a:srgbClr val="445185"/>
                </a:solidFill>
                <a:latin typeface="Microsoft YaHei" panose="020B0503020204020204" pitchFamily="34" charset="-122"/>
                <a:ea typeface="Microsoft YaHei" panose="020B0503020204020204" pitchFamily="34" charset="-122"/>
              </a:rPr>
              <a:t>引用：</a:t>
            </a:r>
            <a:r>
              <a:rPr lang="en-US" altLang="zh-CN" sz="500" b="1" dirty="0">
                <a:solidFill>
                  <a:srgbClr val="445185"/>
                </a:solidFill>
                <a:latin typeface="Microsoft YaHei" panose="020B0503020204020204" pitchFamily="34" charset="-122"/>
                <a:ea typeface="Microsoft YaHei" panose="020B0503020204020204" pitchFamily="34" charset="-122"/>
              </a:rPr>
              <a:t>GB/T 40429-2021</a:t>
            </a:r>
            <a:endParaRPr kumimoji="1" lang="en-US" altLang="zh-CN" sz="500" b="1" dirty="0">
              <a:solidFill>
                <a:srgbClr val="445185"/>
              </a:solidFill>
              <a:latin typeface="Microsoft YaHei" panose="020B0503020204020204" pitchFamily="34" charset="-122"/>
              <a:ea typeface="Microsoft YaHei" panose="020B0503020204020204" pitchFamily="34" charset="-122"/>
            </a:endParaRPr>
          </a:p>
        </p:txBody>
      </p:sp>
      <p:sp>
        <p:nvSpPr>
          <p:cNvPr id="22" name="椭圆 21"/>
          <p:cNvSpPr/>
          <p:nvPr/>
        </p:nvSpPr>
        <p:spPr>
          <a:xfrm>
            <a:off x="7325360" y="4337050"/>
            <a:ext cx="78105" cy="78105"/>
          </a:xfrm>
          <a:prstGeom prst="ellipse">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445185"/>
              </a:solidFill>
            </a:endParaRPr>
          </a:p>
        </p:txBody>
      </p:sp>
    </p:spTree>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智能网联示范区，面向大规模商业化的痛点</a:t>
            </a:r>
            <a:endParaRPr lang="zh-CN" altLang="en-US"/>
          </a:p>
        </p:txBody>
      </p:sp>
      <p:pic>
        <p:nvPicPr>
          <p:cNvPr id="17" name="图片 16"/>
          <p:cNvPicPr>
            <a:picLocks noChangeAspect="1"/>
          </p:cNvPicPr>
          <p:nvPr/>
        </p:nvPicPr>
        <p:blipFill>
          <a:blip r:embed="rId1"/>
          <a:stretch>
            <a:fillRect/>
          </a:stretch>
        </p:blipFill>
        <p:spPr>
          <a:xfrm>
            <a:off x="938530" y="5144135"/>
            <a:ext cx="2225040" cy="1029335"/>
          </a:xfrm>
          <a:prstGeom prst="roundRect">
            <a:avLst>
              <a:gd name="adj" fmla="val 6524"/>
            </a:avLst>
          </a:prstGeom>
          <a:gradFill flip="none" rotWithShape="1">
            <a:gsLst>
              <a:gs pos="0">
                <a:srgbClr val="4982FA"/>
              </a:gs>
              <a:gs pos="100000">
                <a:srgbClr val="0F41B3"/>
              </a:gs>
            </a:gsLst>
            <a:lin ang="16200000" scaled="1"/>
            <a:tileRect/>
          </a:gradFill>
        </p:spPr>
      </p:pic>
      <p:sp>
        <p:nvSpPr>
          <p:cNvPr id="22" name="同侧圆角矩形 44"/>
          <p:cNvSpPr/>
          <p:nvPr/>
        </p:nvSpPr>
        <p:spPr>
          <a:xfrm rot="5400000">
            <a:off x="7042150" y="1626870"/>
            <a:ext cx="1029335" cy="8064500"/>
          </a:xfrm>
          <a:prstGeom prst="round2SameRect">
            <a:avLst>
              <a:gd name="adj1" fmla="val 3480"/>
              <a:gd name="adj2" fmla="val 0"/>
            </a:avLst>
          </a:prstGeom>
          <a:solidFill>
            <a:srgbClr val="5B9BD5">
              <a:lumMod val="20000"/>
              <a:lumOff val="80000"/>
              <a:alpha val="11000"/>
            </a:srgbClr>
          </a:solidFill>
          <a:ln w="635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pic>
        <p:nvPicPr>
          <p:cNvPr id="27" name="图片 26"/>
          <p:cNvPicPr>
            <a:picLocks noChangeAspect="1"/>
          </p:cNvPicPr>
          <p:nvPr/>
        </p:nvPicPr>
        <p:blipFill>
          <a:blip r:embed="rId2"/>
          <a:stretch>
            <a:fillRect/>
          </a:stretch>
        </p:blipFill>
        <p:spPr>
          <a:xfrm flipH="1">
            <a:off x="1071880" y="5571490"/>
            <a:ext cx="211455" cy="211455"/>
          </a:xfrm>
          <a:prstGeom prst="rect">
            <a:avLst/>
          </a:prstGeom>
        </p:spPr>
      </p:pic>
      <p:sp>
        <p:nvSpPr>
          <p:cNvPr id="28" name="文本框 27"/>
          <p:cNvSpPr txBox="1"/>
          <p:nvPr/>
        </p:nvSpPr>
        <p:spPr>
          <a:xfrm>
            <a:off x="1252855" y="5509895"/>
            <a:ext cx="1629410" cy="338455"/>
          </a:xfrm>
          <a:prstGeom prst="rect">
            <a:avLst/>
          </a:prstGeom>
          <a:noFill/>
        </p:spPr>
        <p:txBody>
          <a:bodyPr wrap="square" rtlCol="0">
            <a:spAutoFit/>
          </a:bodyPr>
          <a:lstStyle>
            <a:defPPr>
              <a:defRPr lang="zh-CN"/>
            </a:defPPr>
            <a:lvl1pPr algn="ctr">
              <a:defRPr kumimoji="1" sz="1600" b="1">
                <a:solidFill>
                  <a:prstClr val="white"/>
                </a:solidFill>
                <a:latin typeface="微软雅黑" panose="020B0503020204020204" charset="-122"/>
                <a:ea typeface="微软雅黑" panose="020B0503020204020204" charset="-122"/>
              </a:defRPr>
            </a:lvl1pPr>
          </a:lstStyle>
          <a:p>
            <a:r>
              <a:rPr lang="zh-CN" altLang="en-US" dirty="0"/>
              <a:t>产业规模小</a:t>
            </a:r>
            <a:endParaRPr lang="zh-CN" altLang="en-US" dirty="0"/>
          </a:p>
        </p:txBody>
      </p:sp>
      <p:sp>
        <p:nvSpPr>
          <p:cNvPr id="29" name="文本框 28"/>
          <p:cNvSpPr txBox="1"/>
          <p:nvPr/>
        </p:nvSpPr>
        <p:spPr>
          <a:xfrm>
            <a:off x="3530600" y="5247005"/>
            <a:ext cx="7660640" cy="831215"/>
          </a:xfrm>
          <a:prstGeom prst="rect">
            <a:avLst/>
          </a:prstGeom>
          <a:noFill/>
        </p:spPr>
        <p:txBody>
          <a:bodyPr wrap="square" rtlCol="0">
            <a:spAutoFit/>
          </a:bodyPr>
          <a:lstStyle>
            <a:defPPr>
              <a:defRPr lang="zh-CN"/>
            </a:defPPr>
            <a:lvl1pPr marL="171450" indent="-171450">
              <a:buFont typeface="Arial" panose="020B0604020202090204" pitchFamily="34" charset="0"/>
              <a:buChar char="•"/>
              <a:defRPr sz="1400">
                <a:solidFill>
                  <a:prstClr val="white"/>
                </a:solidFill>
                <a:latin typeface="微软雅黑" panose="020B0503020204020204" charset="-122"/>
                <a:ea typeface="微软雅黑" panose="020B0503020204020204" charset="-122"/>
              </a:defRPr>
            </a:lvl1pPr>
          </a:lstStyle>
          <a:p>
            <a:r>
              <a:rPr lang="zh-CN" altLang="en-US" dirty="0">
                <a:solidFill>
                  <a:srgbClr val="445185"/>
                </a:solidFill>
              </a:rPr>
              <a:t>地域割裂，限制网联服务多样化、规模化；</a:t>
            </a:r>
            <a:endParaRPr lang="en-US" altLang="zh-CN" dirty="0">
              <a:solidFill>
                <a:srgbClr val="445185"/>
              </a:solidFill>
            </a:endParaRPr>
          </a:p>
          <a:p>
            <a:r>
              <a:rPr lang="zh-CN" altLang="en-US" dirty="0">
                <a:solidFill>
                  <a:srgbClr val="445185"/>
                </a:solidFill>
              </a:rPr>
              <a:t>硬件缺乏标准，难以实现规模化，成本居高不下；</a:t>
            </a:r>
            <a:endParaRPr lang="en-US" altLang="zh-CN" dirty="0">
              <a:solidFill>
                <a:srgbClr val="445185"/>
              </a:solidFill>
            </a:endParaRPr>
          </a:p>
          <a:p>
            <a:r>
              <a:rPr lang="zh-CN" altLang="en-US" dirty="0">
                <a:solidFill>
                  <a:srgbClr val="445185"/>
                </a:solidFill>
              </a:rPr>
              <a:t>网联行业冷启动，新产品市场成本过高，僵局无法打破。</a:t>
            </a:r>
            <a:endParaRPr lang="zh-CN" altLang="en-US" dirty="0">
              <a:solidFill>
                <a:srgbClr val="445185"/>
              </a:solidFill>
            </a:endParaRPr>
          </a:p>
        </p:txBody>
      </p:sp>
      <p:pic>
        <p:nvPicPr>
          <p:cNvPr id="49" name="图片 48"/>
          <p:cNvPicPr>
            <a:picLocks noChangeAspect="1"/>
          </p:cNvPicPr>
          <p:nvPr/>
        </p:nvPicPr>
        <p:blipFill>
          <a:blip r:embed="rId1"/>
          <a:stretch>
            <a:fillRect/>
          </a:stretch>
        </p:blipFill>
        <p:spPr>
          <a:xfrm>
            <a:off x="938530" y="4023360"/>
            <a:ext cx="2225040" cy="1029335"/>
          </a:xfrm>
          <a:prstGeom prst="roundRect">
            <a:avLst>
              <a:gd name="adj" fmla="val 6524"/>
            </a:avLst>
          </a:prstGeom>
          <a:gradFill flip="none" rotWithShape="1">
            <a:gsLst>
              <a:gs pos="0">
                <a:srgbClr val="4982FA"/>
              </a:gs>
              <a:gs pos="100000">
                <a:srgbClr val="0F41B3"/>
              </a:gs>
            </a:gsLst>
            <a:lin ang="16200000" scaled="1"/>
            <a:tileRect/>
          </a:gradFill>
        </p:spPr>
      </p:pic>
      <p:sp>
        <p:nvSpPr>
          <p:cNvPr id="50" name="同侧圆角矩形 44"/>
          <p:cNvSpPr/>
          <p:nvPr/>
        </p:nvSpPr>
        <p:spPr>
          <a:xfrm rot="5400000">
            <a:off x="7042150" y="506095"/>
            <a:ext cx="1029335" cy="8064500"/>
          </a:xfrm>
          <a:prstGeom prst="round2SameRect">
            <a:avLst>
              <a:gd name="adj1" fmla="val 3480"/>
              <a:gd name="adj2" fmla="val 0"/>
            </a:avLst>
          </a:prstGeom>
          <a:solidFill>
            <a:srgbClr val="5B9BD5">
              <a:lumMod val="20000"/>
              <a:lumOff val="80000"/>
              <a:alpha val="11000"/>
            </a:srgbClr>
          </a:solidFill>
          <a:ln w="635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pic>
        <p:nvPicPr>
          <p:cNvPr id="51" name="图片 50"/>
          <p:cNvPicPr>
            <a:picLocks noChangeAspect="1"/>
          </p:cNvPicPr>
          <p:nvPr/>
        </p:nvPicPr>
        <p:blipFill>
          <a:blip r:embed="rId2"/>
          <a:stretch>
            <a:fillRect/>
          </a:stretch>
        </p:blipFill>
        <p:spPr>
          <a:xfrm flipH="1">
            <a:off x="1071880" y="4450715"/>
            <a:ext cx="211455" cy="211455"/>
          </a:xfrm>
          <a:prstGeom prst="rect">
            <a:avLst/>
          </a:prstGeom>
        </p:spPr>
      </p:pic>
      <p:sp>
        <p:nvSpPr>
          <p:cNvPr id="52" name="文本框 51"/>
          <p:cNvSpPr txBox="1"/>
          <p:nvPr/>
        </p:nvSpPr>
        <p:spPr>
          <a:xfrm>
            <a:off x="1252855" y="4389120"/>
            <a:ext cx="1629410" cy="338455"/>
          </a:xfrm>
          <a:prstGeom prst="rect">
            <a:avLst/>
          </a:prstGeom>
          <a:noFill/>
        </p:spPr>
        <p:txBody>
          <a:bodyPr wrap="square" rtlCol="0">
            <a:spAutoFit/>
          </a:bodyPr>
          <a:lstStyle>
            <a:defPPr>
              <a:defRPr lang="zh-CN"/>
            </a:defPPr>
            <a:lvl1pPr algn="ctr">
              <a:defRPr kumimoji="1" sz="1600" b="1">
                <a:solidFill>
                  <a:prstClr val="white"/>
                </a:solidFill>
                <a:latin typeface="微软雅黑" panose="020B0503020204020204" charset="-122"/>
                <a:ea typeface="微软雅黑" panose="020B0503020204020204" charset="-122"/>
              </a:defRPr>
            </a:lvl1pPr>
          </a:lstStyle>
          <a:p>
            <a:r>
              <a:rPr lang="zh-CN" altLang="en-US" dirty="0"/>
              <a:t>建设难度大</a:t>
            </a:r>
            <a:endParaRPr lang="zh-CN" altLang="en-US" dirty="0"/>
          </a:p>
        </p:txBody>
      </p:sp>
      <p:sp>
        <p:nvSpPr>
          <p:cNvPr id="53" name="文本框 52"/>
          <p:cNvSpPr txBox="1"/>
          <p:nvPr/>
        </p:nvSpPr>
        <p:spPr>
          <a:xfrm>
            <a:off x="3530600" y="4112260"/>
            <a:ext cx="7660640" cy="831215"/>
          </a:xfrm>
          <a:prstGeom prst="rect">
            <a:avLst/>
          </a:prstGeom>
          <a:noFill/>
        </p:spPr>
        <p:txBody>
          <a:bodyPr wrap="square" rtlCol="0">
            <a:spAutoFit/>
          </a:bodyPr>
          <a:lstStyle>
            <a:defPPr>
              <a:defRPr lang="zh-CN"/>
            </a:defPPr>
            <a:lvl1pPr marL="171450" indent="-171450">
              <a:buFont typeface="Arial" panose="020B0604020202090204" pitchFamily="34" charset="0"/>
              <a:buChar char="•"/>
              <a:defRPr sz="1400">
                <a:solidFill>
                  <a:prstClr val="white"/>
                </a:solidFill>
                <a:latin typeface="微软雅黑" panose="020B0503020204020204" charset="-122"/>
                <a:ea typeface="微软雅黑" panose="020B0503020204020204" charset="-122"/>
              </a:defRPr>
            </a:lvl1pPr>
          </a:lstStyle>
          <a:p>
            <a:r>
              <a:rPr lang="zh-CN" altLang="en-US" dirty="0">
                <a:solidFill>
                  <a:srgbClr val="445185"/>
                </a:solidFill>
              </a:rPr>
              <a:t>建设缺乏弹性，上线即落后；</a:t>
            </a:r>
            <a:endParaRPr lang="zh-CN" altLang="en-US" dirty="0">
              <a:solidFill>
                <a:srgbClr val="445185"/>
              </a:solidFill>
            </a:endParaRPr>
          </a:p>
          <a:p>
            <a:r>
              <a:rPr lang="zh-CN" altLang="en-US" dirty="0">
                <a:solidFill>
                  <a:srgbClr val="445185"/>
                </a:solidFill>
              </a:rPr>
              <a:t>无法升级，主要靠新建或推倒重建；</a:t>
            </a:r>
            <a:endParaRPr lang="zh-CN" altLang="en-US" dirty="0">
              <a:solidFill>
                <a:srgbClr val="445185"/>
              </a:solidFill>
            </a:endParaRPr>
          </a:p>
          <a:p>
            <a:r>
              <a:rPr lang="zh-CN" altLang="en-US" dirty="0">
                <a:solidFill>
                  <a:srgbClr val="445185"/>
                </a:solidFill>
              </a:rPr>
              <a:t>烟囱式重复建设，城市基建已经无法承载。</a:t>
            </a:r>
            <a:endParaRPr lang="zh-CN" altLang="en-US" dirty="0">
              <a:solidFill>
                <a:srgbClr val="445185"/>
              </a:solidFill>
            </a:endParaRPr>
          </a:p>
        </p:txBody>
      </p:sp>
      <p:pic>
        <p:nvPicPr>
          <p:cNvPr id="55" name="图片 54"/>
          <p:cNvPicPr>
            <a:picLocks noChangeAspect="1"/>
          </p:cNvPicPr>
          <p:nvPr/>
        </p:nvPicPr>
        <p:blipFill>
          <a:blip r:embed="rId1"/>
          <a:stretch>
            <a:fillRect/>
          </a:stretch>
        </p:blipFill>
        <p:spPr>
          <a:xfrm>
            <a:off x="938530" y="2903220"/>
            <a:ext cx="2225040" cy="1029335"/>
          </a:xfrm>
          <a:prstGeom prst="roundRect">
            <a:avLst>
              <a:gd name="adj" fmla="val 6524"/>
            </a:avLst>
          </a:prstGeom>
          <a:gradFill flip="none" rotWithShape="1">
            <a:gsLst>
              <a:gs pos="0">
                <a:srgbClr val="4982FA"/>
              </a:gs>
              <a:gs pos="100000">
                <a:srgbClr val="0F41B3"/>
              </a:gs>
            </a:gsLst>
            <a:lin ang="16200000" scaled="1"/>
            <a:tileRect/>
          </a:gradFill>
        </p:spPr>
      </p:pic>
      <p:sp>
        <p:nvSpPr>
          <p:cNvPr id="56" name="同侧圆角矩形 44"/>
          <p:cNvSpPr/>
          <p:nvPr/>
        </p:nvSpPr>
        <p:spPr>
          <a:xfrm rot="5400000">
            <a:off x="7042150" y="-614045"/>
            <a:ext cx="1029335" cy="8064500"/>
          </a:xfrm>
          <a:prstGeom prst="round2SameRect">
            <a:avLst>
              <a:gd name="adj1" fmla="val 3480"/>
              <a:gd name="adj2" fmla="val 0"/>
            </a:avLst>
          </a:prstGeom>
          <a:solidFill>
            <a:srgbClr val="5B9BD5">
              <a:lumMod val="20000"/>
              <a:lumOff val="80000"/>
              <a:alpha val="11000"/>
            </a:srgbClr>
          </a:solidFill>
          <a:ln w="635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pic>
        <p:nvPicPr>
          <p:cNvPr id="57" name="图片 56"/>
          <p:cNvPicPr>
            <a:picLocks noChangeAspect="1"/>
          </p:cNvPicPr>
          <p:nvPr/>
        </p:nvPicPr>
        <p:blipFill>
          <a:blip r:embed="rId2"/>
          <a:stretch>
            <a:fillRect/>
          </a:stretch>
        </p:blipFill>
        <p:spPr>
          <a:xfrm flipH="1">
            <a:off x="1071880" y="3322955"/>
            <a:ext cx="211455" cy="211455"/>
          </a:xfrm>
          <a:prstGeom prst="rect">
            <a:avLst/>
          </a:prstGeom>
        </p:spPr>
      </p:pic>
      <p:sp>
        <p:nvSpPr>
          <p:cNvPr id="58" name="文本框 57"/>
          <p:cNvSpPr txBox="1"/>
          <p:nvPr/>
        </p:nvSpPr>
        <p:spPr>
          <a:xfrm>
            <a:off x="1252855" y="3263900"/>
            <a:ext cx="1629410" cy="338455"/>
          </a:xfrm>
          <a:prstGeom prst="rect">
            <a:avLst/>
          </a:prstGeom>
          <a:noFill/>
        </p:spPr>
        <p:txBody>
          <a:bodyPr wrap="square" rtlCol="0">
            <a:spAutoFit/>
          </a:bodyPr>
          <a:lstStyle>
            <a:defPPr>
              <a:defRPr lang="zh-CN"/>
            </a:defPPr>
            <a:lvl1pPr algn="ctr">
              <a:defRPr kumimoji="1" sz="1600" b="1">
                <a:solidFill>
                  <a:prstClr val="white"/>
                </a:solidFill>
                <a:latin typeface="微软雅黑" panose="020B0503020204020204" charset="-122"/>
                <a:ea typeface="微软雅黑" panose="020B0503020204020204" charset="-122"/>
              </a:defRPr>
            </a:lvl1pPr>
          </a:lstStyle>
          <a:p>
            <a:r>
              <a:rPr lang="zh-CN" altLang="en-US" dirty="0"/>
              <a:t>网联应用少</a:t>
            </a:r>
            <a:endParaRPr lang="zh-CN" altLang="en-US" dirty="0"/>
          </a:p>
        </p:txBody>
      </p:sp>
      <p:sp>
        <p:nvSpPr>
          <p:cNvPr id="59" name="文本框 58"/>
          <p:cNvSpPr txBox="1"/>
          <p:nvPr/>
        </p:nvSpPr>
        <p:spPr>
          <a:xfrm>
            <a:off x="3530600" y="2999105"/>
            <a:ext cx="7660640" cy="831215"/>
          </a:xfrm>
          <a:prstGeom prst="rect">
            <a:avLst/>
          </a:prstGeom>
          <a:noFill/>
        </p:spPr>
        <p:txBody>
          <a:bodyPr wrap="square" rtlCol="0">
            <a:spAutoFit/>
          </a:bodyPr>
          <a:lstStyle>
            <a:defPPr>
              <a:defRPr lang="zh-CN"/>
            </a:defPPr>
            <a:lvl1pPr marL="171450" indent="-171450">
              <a:buFont typeface="Arial" panose="020B0604020202090204" pitchFamily="34" charset="0"/>
              <a:buChar char="•"/>
              <a:defRPr sz="1400">
                <a:solidFill>
                  <a:prstClr val="white"/>
                </a:solidFill>
                <a:latin typeface="微软雅黑" panose="020B0503020204020204" charset="-122"/>
                <a:ea typeface="微软雅黑" panose="020B0503020204020204" charset="-122"/>
              </a:defRPr>
            </a:lvl1pPr>
          </a:lstStyle>
          <a:p>
            <a:r>
              <a:rPr lang="zh-CN" altLang="en-US" dirty="0">
                <a:solidFill>
                  <a:srgbClr val="445185"/>
                </a:solidFill>
              </a:rPr>
              <a:t>需求长尾，交通管理无法解决；</a:t>
            </a:r>
            <a:endParaRPr lang="zh-CN" altLang="en-US" dirty="0">
              <a:solidFill>
                <a:srgbClr val="445185"/>
              </a:solidFill>
            </a:endParaRPr>
          </a:p>
          <a:p>
            <a:r>
              <a:rPr lang="zh-CN" altLang="en-US" dirty="0">
                <a:solidFill>
                  <a:srgbClr val="445185"/>
                </a:solidFill>
              </a:rPr>
              <a:t>开发周期长，无法应对灵活的管理需求</a:t>
            </a:r>
            <a:endParaRPr lang="en-US" altLang="zh-CN" dirty="0">
              <a:solidFill>
                <a:srgbClr val="445185"/>
              </a:solidFill>
            </a:endParaRPr>
          </a:p>
          <a:p>
            <a:r>
              <a:rPr lang="zh-CN" altLang="en-US" dirty="0">
                <a:solidFill>
                  <a:srgbClr val="445185"/>
                </a:solidFill>
              </a:rPr>
              <a:t>商业模式不清晰，应用价值不明确，开发意愿低。</a:t>
            </a:r>
            <a:endParaRPr lang="zh-CN" altLang="en-US" dirty="0">
              <a:solidFill>
                <a:srgbClr val="445185"/>
              </a:solidFill>
            </a:endParaRPr>
          </a:p>
        </p:txBody>
      </p:sp>
      <p:pic>
        <p:nvPicPr>
          <p:cNvPr id="61" name="图片 60"/>
          <p:cNvPicPr>
            <a:picLocks noChangeAspect="1"/>
          </p:cNvPicPr>
          <p:nvPr/>
        </p:nvPicPr>
        <p:blipFill>
          <a:blip r:embed="rId1"/>
          <a:stretch>
            <a:fillRect/>
          </a:stretch>
        </p:blipFill>
        <p:spPr>
          <a:xfrm>
            <a:off x="938530" y="1778000"/>
            <a:ext cx="2225040" cy="1029335"/>
          </a:xfrm>
          <a:prstGeom prst="roundRect">
            <a:avLst>
              <a:gd name="adj" fmla="val 6524"/>
            </a:avLst>
          </a:prstGeom>
          <a:gradFill flip="none" rotWithShape="1">
            <a:gsLst>
              <a:gs pos="0">
                <a:srgbClr val="4982FA"/>
              </a:gs>
              <a:gs pos="100000">
                <a:srgbClr val="0F41B3"/>
              </a:gs>
            </a:gsLst>
            <a:lin ang="16200000" scaled="1"/>
            <a:tileRect/>
          </a:gradFill>
        </p:spPr>
      </p:pic>
      <p:sp>
        <p:nvSpPr>
          <p:cNvPr id="62" name="同侧圆角矩形 44"/>
          <p:cNvSpPr/>
          <p:nvPr/>
        </p:nvSpPr>
        <p:spPr>
          <a:xfrm rot="5400000">
            <a:off x="7042150" y="-1739265"/>
            <a:ext cx="1029335" cy="8064500"/>
          </a:xfrm>
          <a:prstGeom prst="round2SameRect">
            <a:avLst>
              <a:gd name="adj1" fmla="val 3480"/>
              <a:gd name="adj2" fmla="val 0"/>
            </a:avLst>
          </a:prstGeom>
          <a:solidFill>
            <a:srgbClr val="5B9BD5">
              <a:lumMod val="20000"/>
              <a:lumOff val="80000"/>
              <a:alpha val="11000"/>
            </a:srgbClr>
          </a:solidFill>
          <a:ln w="635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pic>
        <p:nvPicPr>
          <p:cNvPr id="63" name="图片 62"/>
          <p:cNvPicPr>
            <a:picLocks noChangeAspect="1"/>
          </p:cNvPicPr>
          <p:nvPr/>
        </p:nvPicPr>
        <p:blipFill>
          <a:blip r:embed="rId2"/>
          <a:stretch>
            <a:fillRect/>
          </a:stretch>
        </p:blipFill>
        <p:spPr>
          <a:xfrm flipH="1">
            <a:off x="1071880" y="2197735"/>
            <a:ext cx="211455" cy="211455"/>
          </a:xfrm>
          <a:prstGeom prst="rect">
            <a:avLst/>
          </a:prstGeom>
        </p:spPr>
      </p:pic>
      <p:sp>
        <p:nvSpPr>
          <p:cNvPr id="64" name="文本框 63"/>
          <p:cNvSpPr txBox="1"/>
          <p:nvPr/>
        </p:nvSpPr>
        <p:spPr>
          <a:xfrm>
            <a:off x="1252855" y="2151380"/>
            <a:ext cx="1629410" cy="338455"/>
          </a:xfrm>
          <a:prstGeom prst="rect">
            <a:avLst/>
          </a:prstGeom>
          <a:noFill/>
        </p:spPr>
        <p:txBody>
          <a:bodyPr wrap="square" rtlCol="0">
            <a:spAutoFit/>
          </a:bodyPr>
          <a:lstStyle/>
          <a:p>
            <a:pPr algn="ctr">
              <a:defRPr/>
            </a:pPr>
            <a:r>
              <a:rPr kumimoji="1" lang="zh-CN" altLang="en-US" sz="1600" b="1" dirty="0">
                <a:solidFill>
                  <a:prstClr val="white"/>
                </a:solidFill>
                <a:latin typeface="微软雅黑" panose="020B0503020204020204" charset="-122"/>
                <a:ea typeface="微软雅黑" panose="020B0503020204020204" charset="-122"/>
              </a:rPr>
              <a:t>缺芯少魂</a:t>
            </a:r>
            <a:endParaRPr kumimoji="1" lang="zh-CN" altLang="en-US" sz="1600" b="1" dirty="0">
              <a:solidFill>
                <a:prstClr val="white"/>
              </a:solidFill>
              <a:latin typeface="微软雅黑" panose="020B0503020204020204" charset="-122"/>
              <a:ea typeface="微软雅黑" panose="020B0503020204020204" charset="-122"/>
            </a:endParaRPr>
          </a:p>
        </p:txBody>
      </p:sp>
      <p:sp>
        <p:nvSpPr>
          <p:cNvPr id="65" name="文本框 64"/>
          <p:cNvSpPr txBox="1"/>
          <p:nvPr/>
        </p:nvSpPr>
        <p:spPr>
          <a:xfrm>
            <a:off x="3530600" y="2004695"/>
            <a:ext cx="7660640" cy="737235"/>
          </a:xfrm>
          <a:prstGeom prst="rect">
            <a:avLst/>
          </a:prstGeom>
          <a:noFill/>
        </p:spPr>
        <p:txBody>
          <a:bodyPr wrap="square" rtlCol="0">
            <a:spAutoFit/>
          </a:bodyPr>
          <a:lstStyle/>
          <a:p>
            <a:pPr marL="171450" indent="-171450">
              <a:buFont typeface="Arial" panose="020B0604020202090204" pitchFamily="34" charset="0"/>
              <a:buChar char="•"/>
              <a:defRPr/>
            </a:pPr>
            <a:r>
              <a:rPr lang="zh-CN" altLang="en-US" sz="1400" dirty="0">
                <a:solidFill>
                  <a:srgbClr val="445185"/>
                </a:solidFill>
                <a:latin typeface="微软雅黑" panose="020B0503020204020204" charset="-122"/>
                <a:ea typeface="微软雅黑" panose="020B0503020204020204" charset="-122"/>
              </a:rPr>
              <a:t>自主可控产业链长、攻坚挑战大、缺乏有效抓手；</a:t>
            </a:r>
            <a:endParaRPr lang="zh-CN" altLang="en-US" sz="1400" dirty="0">
              <a:solidFill>
                <a:srgbClr val="445185"/>
              </a:solidFill>
              <a:latin typeface="微软雅黑" panose="020B0503020204020204" charset="-122"/>
              <a:ea typeface="微软雅黑" panose="020B0503020204020204" charset="-122"/>
            </a:endParaRPr>
          </a:p>
          <a:p>
            <a:pPr marL="171450" indent="-171450">
              <a:buFont typeface="Arial" panose="020B0604020202090204" pitchFamily="34" charset="0"/>
              <a:buChar char="•"/>
              <a:defRPr/>
            </a:pPr>
            <a:r>
              <a:rPr lang="zh-CN" altLang="en-US" sz="1400" dirty="0">
                <a:solidFill>
                  <a:srgbClr val="445185"/>
                </a:solidFill>
                <a:latin typeface="微软雅黑" panose="020B0503020204020204" charset="-122"/>
                <a:ea typeface="微软雅黑" panose="020B0503020204020204" charset="-122"/>
              </a:rPr>
              <a:t>智能交通的安全性与公共基础设施紧密相关；</a:t>
            </a:r>
            <a:endParaRPr lang="en-US" altLang="zh-CN" sz="1400" dirty="0">
              <a:solidFill>
                <a:srgbClr val="445185"/>
              </a:solidFill>
              <a:latin typeface="微软雅黑" panose="020B0503020204020204" charset="-122"/>
              <a:ea typeface="微软雅黑" panose="020B0503020204020204" charset="-122"/>
            </a:endParaRPr>
          </a:p>
          <a:p>
            <a:pPr marL="171450" indent="-171450">
              <a:buFont typeface="Arial" panose="020B0604020202090204" pitchFamily="34" charset="0"/>
              <a:buChar char="•"/>
              <a:defRPr/>
            </a:pPr>
            <a:r>
              <a:rPr lang="zh-CN" altLang="en-US" sz="1400" dirty="0">
                <a:solidFill>
                  <a:srgbClr val="445185"/>
                </a:solidFill>
                <a:latin typeface="微软雅黑" panose="020B0503020204020204" charset="-122"/>
                <a:ea typeface="微软雅黑" panose="020B0503020204020204" charset="-122"/>
              </a:rPr>
              <a:t>场景共性的高算力芯片和操作系统可用。</a:t>
            </a:r>
            <a:endParaRPr lang="zh-CN" altLang="en-US" sz="1400" dirty="0">
              <a:solidFill>
                <a:srgbClr val="445185"/>
              </a:solidFill>
              <a:latin typeface="微软雅黑" panose="020B0503020204020204" charset="-122"/>
              <a:ea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54"/>
          <p:cNvSpPr/>
          <p:nvPr/>
        </p:nvSpPr>
        <p:spPr>
          <a:xfrm>
            <a:off x="1025643" y="1581265"/>
            <a:ext cx="8809033" cy="1169663"/>
          </a:xfrm>
          <a:prstGeom prst="roundRect">
            <a:avLst>
              <a:gd name="adj" fmla="val 8464"/>
            </a:avLst>
          </a:prstGeom>
          <a:solidFill>
            <a:schemeClr val="bg1"/>
          </a:solidFill>
          <a:ln>
            <a:gradFill>
              <a:gsLst>
                <a:gs pos="52000">
                  <a:schemeClr val="accent2">
                    <a:alpha val="0"/>
                  </a:schemeClr>
                </a:gs>
                <a:gs pos="100000">
                  <a:schemeClr val="accent2"/>
                </a:gs>
              </a:gsLst>
              <a:lin ang="5400000" scaled="1"/>
            </a:gradFill>
          </a:ln>
          <a:effectLst>
            <a:outerShdw blurRad="1104900" dist="914400" dir="5400000" sx="82000" sy="82000" algn="t" rotWithShape="0">
              <a:schemeClr val="accent1">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endParaRPr>
          </a:p>
        </p:txBody>
      </p:sp>
      <p:sp>
        <p:nvSpPr>
          <p:cNvPr id="57" name="矩形 56"/>
          <p:cNvSpPr/>
          <p:nvPr/>
        </p:nvSpPr>
        <p:spPr>
          <a:xfrm>
            <a:off x="2837821" y="1764949"/>
            <a:ext cx="6708648" cy="570865"/>
          </a:xfrm>
          <a:prstGeom prst="rect">
            <a:avLst/>
          </a:prstGeom>
          <a:effectLst/>
        </p:spPr>
        <p:txBody>
          <a:bodyPr wrap="square" lIns="91440" tIns="45720" rIns="91440" bIns="45720">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应大力促进智能交通普及，缓解道路拥堵，减少交通运输碳排放。现阶段发展智能交通的核心着力点在于车的电动化和智能化、路的网联化、行的共享化。</a:t>
            </a:r>
            <a:endParaRPr kumimoji="0" lang="en-US" altLang="zh-CN"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endParaRPr>
          </a:p>
        </p:txBody>
      </p:sp>
      <p:sp>
        <p:nvSpPr>
          <p:cNvPr id="58" name="矩形 57"/>
          <p:cNvSpPr/>
          <p:nvPr/>
        </p:nvSpPr>
        <p:spPr>
          <a:xfrm>
            <a:off x="3200669" y="2288922"/>
            <a:ext cx="6596604" cy="368300"/>
          </a:xfrm>
          <a:prstGeom prst="rect">
            <a:avLst/>
          </a:prstGeom>
          <a:effectLst/>
        </p:spPr>
        <p:txBody>
          <a:bodyPr wrap="square" lIns="91440" tIns="45720" rIns="91440" bIns="45720">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 </a:t>
            </a:r>
            <a:r>
              <a:rPr kumimoji="0" lang="en-US" altLang="zh-CN"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 ——</a:t>
            </a:r>
            <a:r>
              <a:rPr kumimoji="0" lang="zh-CN" altLang="en-US"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全国政协委员 李彦宏（百度董事长兼首席执行官）于</a:t>
            </a:r>
            <a:r>
              <a:rPr kumimoji="0" lang="en-US" altLang="zh-CN"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2022</a:t>
            </a:r>
            <a:r>
              <a:rPr kumimoji="0" lang="zh-CN" altLang="en-US"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年</a:t>
            </a:r>
            <a:r>
              <a:rPr kumimoji="0" lang="en-US" altLang="zh-CN"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3</a:t>
            </a:r>
            <a:r>
              <a:rPr kumimoji="0" lang="zh-CN" altLang="en-US"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月“全国两会”提出</a:t>
            </a:r>
            <a:endParaRPr kumimoji="0" lang="en-US" altLang="zh-CN"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endParaRPr>
          </a:p>
        </p:txBody>
      </p:sp>
      <p:sp>
        <p:nvSpPr>
          <p:cNvPr id="59" name="矩形: 圆角 58"/>
          <p:cNvSpPr/>
          <p:nvPr/>
        </p:nvSpPr>
        <p:spPr>
          <a:xfrm>
            <a:off x="1025643" y="2868837"/>
            <a:ext cx="2512262" cy="3301348"/>
          </a:xfrm>
          <a:prstGeom prst="roundRect">
            <a:avLst>
              <a:gd name="adj" fmla="val 3608"/>
            </a:avLst>
          </a:prstGeom>
          <a:solidFill>
            <a:schemeClr val="bg1"/>
          </a:solidFill>
          <a:ln>
            <a:gradFill>
              <a:gsLst>
                <a:gs pos="52000">
                  <a:schemeClr val="accent2">
                    <a:alpha val="0"/>
                  </a:schemeClr>
                </a:gs>
                <a:gs pos="100000">
                  <a:schemeClr val="accent2"/>
                </a:gs>
              </a:gsLst>
              <a:lin ang="5400000" scaled="1"/>
            </a:gradFill>
          </a:ln>
          <a:effectLst>
            <a:outerShdw blurRad="1104900" dist="914400" dir="5400000" sx="82000" sy="82000" algn="t" rotWithShape="0">
              <a:srgbClr val="002E93">
                <a:alpha val="33725"/>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endParaRPr>
          </a:p>
        </p:txBody>
      </p:sp>
      <p:sp>
        <p:nvSpPr>
          <p:cNvPr id="60" name="矩形: 圆角 59"/>
          <p:cNvSpPr/>
          <p:nvPr/>
        </p:nvSpPr>
        <p:spPr>
          <a:xfrm>
            <a:off x="3664310" y="2868837"/>
            <a:ext cx="6170366" cy="3301348"/>
          </a:xfrm>
          <a:prstGeom prst="roundRect">
            <a:avLst>
              <a:gd name="adj" fmla="val 3072"/>
            </a:avLst>
          </a:prstGeom>
          <a:solidFill>
            <a:schemeClr val="bg1"/>
          </a:solidFill>
          <a:ln>
            <a:gradFill>
              <a:gsLst>
                <a:gs pos="52000">
                  <a:schemeClr val="accent2">
                    <a:alpha val="0"/>
                  </a:schemeClr>
                </a:gs>
                <a:gs pos="100000">
                  <a:schemeClr val="accent2"/>
                </a:gs>
              </a:gsLst>
              <a:lin ang="5400000" scaled="1"/>
            </a:gradFill>
          </a:ln>
          <a:effectLst>
            <a:outerShdw blurRad="1104900" dist="914400" dir="5400000" sx="82000" sy="82000" algn="t" rotWithShape="0">
              <a:schemeClr val="accent1">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endParaRPr>
          </a:p>
        </p:txBody>
      </p:sp>
      <p:grpSp>
        <p:nvGrpSpPr>
          <p:cNvPr id="63" name="组合 62"/>
          <p:cNvGrpSpPr/>
          <p:nvPr/>
        </p:nvGrpSpPr>
        <p:grpSpPr>
          <a:xfrm rot="0">
            <a:off x="5772150" y="3006725"/>
            <a:ext cx="3955415" cy="1128395"/>
            <a:chOff x="7130579" y="2273861"/>
            <a:chExt cx="3955322" cy="1128365"/>
          </a:xfrm>
        </p:grpSpPr>
        <p:sp>
          <p:nvSpPr>
            <p:cNvPr id="64" name="矩形: 圆角 63"/>
            <p:cNvSpPr/>
            <p:nvPr/>
          </p:nvSpPr>
          <p:spPr>
            <a:xfrm>
              <a:off x="7130579" y="2273861"/>
              <a:ext cx="726779" cy="1128365"/>
            </a:xfrm>
            <a:prstGeom prst="roundRect">
              <a:avLst>
                <a:gd name="adj" fmla="val 10650"/>
              </a:avLst>
            </a:prstGeom>
            <a:solidFill>
              <a:srgbClr val="F1F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65" name="矩形: 圆角 64"/>
            <p:cNvSpPr/>
            <p:nvPr/>
          </p:nvSpPr>
          <p:spPr>
            <a:xfrm>
              <a:off x="7937715" y="2273861"/>
              <a:ext cx="726779" cy="1128365"/>
            </a:xfrm>
            <a:prstGeom prst="roundRect">
              <a:avLst>
                <a:gd name="adj" fmla="val 10650"/>
              </a:avLst>
            </a:prstGeom>
            <a:solidFill>
              <a:srgbClr val="F1F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66" name="矩形: 圆角 65"/>
            <p:cNvSpPr/>
            <p:nvPr/>
          </p:nvSpPr>
          <p:spPr>
            <a:xfrm>
              <a:off x="8744850" y="2273861"/>
              <a:ext cx="726779" cy="1128365"/>
            </a:xfrm>
            <a:prstGeom prst="roundRect">
              <a:avLst>
                <a:gd name="adj" fmla="val 10650"/>
              </a:avLst>
            </a:prstGeom>
            <a:solidFill>
              <a:srgbClr val="F1F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67" name="矩形: 圆角 66"/>
            <p:cNvSpPr/>
            <p:nvPr/>
          </p:nvSpPr>
          <p:spPr>
            <a:xfrm>
              <a:off x="9551986" y="2273861"/>
              <a:ext cx="726779" cy="1128365"/>
            </a:xfrm>
            <a:prstGeom prst="roundRect">
              <a:avLst>
                <a:gd name="adj" fmla="val 10650"/>
              </a:avLst>
            </a:prstGeom>
            <a:solidFill>
              <a:srgbClr val="F1F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68" name="矩形: 圆角 67"/>
            <p:cNvSpPr/>
            <p:nvPr/>
          </p:nvSpPr>
          <p:spPr>
            <a:xfrm>
              <a:off x="10359122" y="2273861"/>
              <a:ext cx="726779" cy="1128365"/>
            </a:xfrm>
            <a:prstGeom prst="roundRect">
              <a:avLst>
                <a:gd name="adj" fmla="val 10650"/>
              </a:avLst>
            </a:prstGeom>
            <a:solidFill>
              <a:srgbClr val="F1F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69" name="矩形 49"/>
            <p:cNvSpPr txBox="1"/>
            <p:nvPr/>
          </p:nvSpPr>
          <p:spPr>
            <a:xfrm>
              <a:off x="7976448" y="2947598"/>
              <a:ext cx="672172" cy="230505"/>
            </a:xfrm>
            <a:prstGeom prst="rect">
              <a:avLst/>
            </a:prstGeom>
            <a:ln w="3175">
              <a:miter lim="400000"/>
            </a:ln>
          </p:spPr>
          <p:txBody>
            <a:bodyPr wrap="square" lIns="0" tIns="0" rIns="0" bIns="0">
              <a:spAutoFit/>
            </a:bodyPr>
            <a:lstStyle>
              <a:lvl1pPr defTabSz="2438400">
                <a:defRPr sz="5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ctr" defTabSz="2438400" rtl="0" eaLnBrk="1" fontAlgn="auto" latinLnBrk="0" hangingPunct="1">
                <a:lnSpc>
                  <a:spcPct val="100000"/>
                </a:lnSpc>
                <a:spcBef>
                  <a:spcPts val="0"/>
                </a:spcBef>
                <a:spcAft>
                  <a:spcPts val="0"/>
                </a:spcAft>
                <a:buClrTx/>
                <a:buSzTx/>
                <a:buFontTx/>
                <a:buNone/>
                <a:defRPr/>
              </a:pPr>
              <a:r>
                <a:rPr kumimoji="0" sz="1500" b="1" i="0" u="none" strike="noStrike" kern="0" cap="none" spc="300" normalizeH="0" baseline="0" noProof="0" dirty="0" err="1">
                  <a:ln>
                    <a:noFill/>
                  </a:ln>
                  <a:solidFill>
                    <a:srgbClr val="3F3F3F">
                      <a:lumMod val="85000"/>
                      <a:lumOff val="15000"/>
                    </a:srgbClr>
                  </a:solidFill>
                  <a:effectLst/>
                  <a:uLnTx/>
                  <a:uFillTx/>
                  <a:latin typeface="DIN"/>
                  <a:ea typeface="微软雅黑" panose="020B0503020204020204" charset="-122"/>
                  <a:cs typeface="+mn-ea"/>
                  <a:sym typeface="+mn-lt"/>
                </a:rPr>
                <a:t>便捷</a:t>
              </a:r>
              <a:endParaRPr kumimoji="0" sz="1500" b="1" i="0" u="none" strike="noStrike" kern="0" cap="none" spc="300" normalizeH="0" baseline="0" noProof="0" dirty="0">
                <a:ln>
                  <a:noFill/>
                </a:ln>
                <a:solidFill>
                  <a:srgbClr val="3F3F3F">
                    <a:lumMod val="85000"/>
                    <a:lumOff val="15000"/>
                  </a:srgbClr>
                </a:solidFill>
                <a:effectLst/>
                <a:uLnTx/>
                <a:uFillTx/>
                <a:latin typeface="DIN"/>
                <a:ea typeface="微软雅黑" panose="020B0503020204020204" charset="-122"/>
                <a:cs typeface="+mn-ea"/>
                <a:sym typeface="+mn-lt"/>
              </a:endParaRPr>
            </a:p>
          </p:txBody>
        </p:sp>
        <p:sp>
          <p:nvSpPr>
            <p:cNvPr id="70" name="矩形 49"/>
            <p:cNvSpPr txBox="1"/>
            <p:nvPr/>
          </p:nvSpPr>
          <p:spPr>
            <a:xfrm>
              <a:off x="7169312" y="2947598"/>
              <a:ext cx="672172" cy="230505"/>
            </a:xfrm>
            <a:prstGeom prst="rect">
              <a:avLst/>
            </a:prstGeom>
            <a:ln w="3175">
              <a:miter lim="400000"/>
            </a:ln>
          </p:spPr>
          <p:txBody>
            <a:bodyPr wrap="square" lIns="0" tIns="0" rIns="0" bIns="0">
              <a:spAutoFit/>
            </a:bodyPr>
            <a:lstStyle>
              <a:lvl1pPr defTabSz="2438400">
                <a:defRPr sz="5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ctr" defTabSz="2438400" rtl="0" eaLnBrk="1" fontAlgn="auto" latinLnBrk="0" hangingPunct="1">
                <a:lnSpc>
                  <a:spcPct val="100000"/>
                </a:lnSpc>
                <a:spcBef>
                  <a:spcPts val="0"/>
                </a:spcBef>
                <a:spcAft>
                  <a:spcPts val="0"/>
                </a:spcAft>
                <a:buClrTx/>
                <a:buSzTx/>
                <a:buFontTx/>
                <a:buNone/>
                <a:defRPr/>
              </a:pPr>
              <a:r>
                <a:rPr kumimoji="0" sz="1500" b="1" i="0" u="none" strike="noStrike" kern="0" cap="none" spc="300" normalizeH="0" baseline="0" noProof="0" dirty="0" err="1">
                  <a:ln>
                    <a:noFill/>
                  </a:ln>
                  <a:solidFill>
                    <a:srgbClr val="3F3F3F">
                      <a:lumMod val="85000"/>
                      <a:lumOff val="15000"/>
                    </a:srgbClr>
                  </a:solidFill>
                  <a:effectLst/>
                  <a:uLnTx/>
                  <a:uFillTx/>
                  <a:latin typeface="DIN"/>
                  <a:ea typeface="微软雅黑" panose="020B0503020204020204" charset="-122"/>
                  <a:cs typeface="+mn-ea"/>
                  <a:sym typeface="+mn-lt"/>
                </a:rPr>
                <a:t>安全</a:t>
              </a:r>
              <a:endParaRPr kumimoji="0" sz="1500" b="1" i="0" u="none" strike="noStrike" kern="0" cap="none" spc="300" normalizeH="0" baseline="0" noProof="0" dirty="0">
                <a:ln>
                  <a:noFill/>
                </a:ln>
                <a:solidFill>
                  <a:srgbClr val="3F3F3F">
                    <a:lumMod val="85000"/>
                    <a:lumOff val="15000"/>
                  </a:srgbClr>
                </a:solidFill>
                <a:effectLst/>
                <a:uLnTx/>
                <a:uFillTx/>
                <a:latin typeface="DIN"/>
                <a:ea typeface="微软雅黑" panose="020B0503020204020204" charset="-122"/>
                <a:cs typeface="+mn-ea"/>
                <a:sym typeface="+mn-lt"/>
              </a:endParaRPr>
            </a:p>
          </p:txBody>
        </p:sp>
        <p:sp>
          <p:nvSpPr>
            <p:cNvPr id="71" name="矩形 49"/>
            <p:cNvSpPr txBox="1"/>
            <p:nvPr/>
          </p:nvSpPr>
          <p:spPr>
            <a:xfrm>
              <a:off x="10397855" y="2947598"/>
              <a:ext cx="672172" cy="230505"/>
            </a:xfrm>
            <a:prstGeom prst="rect">
              <a:avLst/>
            </a:prstGeom>
            <a:ln w="3175">
              <a:miter lim="400000"/>
            </a:ln>
          </p:spPr>
          <p:txBody>
            <a:bodyPr wrap="square" lIns="0" tIns="0" rIns="0" bIns="0">
              <a:spAutoFit/>
            </a:bodyPr>
            <a:lstStyle>
              <a:lvl1pPr defTabSz="2438400">
                <a:defRPr sz="5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ctr" defTabSz="2438400" rtl="0" eaLnBrk="1" fontAlgn="auto" latinLnBrk="0" hangingPunct="1">
                <a:lnSpc>
                  <a:spcPct val="100000"/>
                </a:lnSpc>
                <a:spcBef>
                  <a:spcPts val="0"/>
                </a:spcBef>
                <a:spcAft>
                  <a:spcPts val="0"/>
                </a:spcAft>
                <a:buClrTx/>
                <a:buSzTx/>
                <a:buFontTx/>
                <a:buNone/>
                <a:defRPr/>
              </a:pPr>
              <a:r>
                <a:rPr kumimoji="0" sz="1500" b="1" i="0" u="none" strike="noStrike" kern="0" cap="none" spc="300" normalizeH="0" baseline="0" noProof="0" dirty="0" err="1">
                  <a:ln>
                    <a:noFill/>
                  </a:ln>
                  <a:solidFill>
                    <a:srgbClr val="3F3F3F">
                      <a:lumMod val="85000"/>
                      <a:lumOff val="15000"/>
                    </a:srgbClr>
                  </a:solidFill>
                  <a:effectLst/>
                  <a:uLnTx/>
                  <a:uFillTx/>
                  <a:latin typeface="DIN"/>
                  <a:ea typeface="微软雅黑" panose="020B0503020204020204" charset="-122"/>
                  <a:cs typeface="+mn-ea"/>
                  <a:sym typeface="+mn-lt"/>
                </a:rPr>
                <a:t>经济</a:t>
              </a:r>
              <a:endParaRPr kumimoji="0" sz="1500" b="1" i="0" u="none" strike="noStrike" kern="0" cap="none" spc="300" normalizeH="0" baseline="0" noProof="0" dirty="0">
                <a:ln>
                  <a:noFill/>
                </a:ln>
                <a:solidFill>
                  <a:srgbClr val="3F3F3F">
                    <a:lumMod val="85000"/>
                    <a:lumOff val="15000"/>
                  </a:srgbClr>
                </a:solidFill>
                <a:effectLst/>
                <a:uLnTx/>
                <a:uFillTx/>
                <a:latin typeface="DIN"/>
                <a:ea typeface="微软雅黑" panose="020B0503020204020204" charset="-122"/>
                <a:cs typeface="+mn-ea"/>
                <a:sym typeface="+mn-lt"/>
              </a:endParaRPr>
            </a:p>
          </p:txBody>
        </p:sp>
        <p:sp>
          <p:nvSpPr>
            <p:cNvPr id="72" name="矩形 49"/>
            <p:cNvSpPr txBox="1"/>
            <p:nvPr/>
          </p:nvSpPr>
          <p:spPr>
            <a:xfrm>
              <a:off x="8783583" y="2947598"/>
              <a:ext cx="672172" cy="230505"/>
            </a:xfrm>
            <a:prstGeom prst="rect">
              <a:avLst/>
            </a:prstGeom>
            <a:ln w="3175">
              <a:miter lim="400000"/>
            </a:ln>
          </p:spPr>
          <p:txBody>
            <a:bodyPr wrap="square" lIns="0" tIns="0" rIns="0" bIns="0">
              <a:spAutoFit/>
            </a:bodyPr>
            <a:lstStyle>
              <a:lvl1pPr defTabSz="2438400">
                <a:defRPr sz="5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ctr" defTabSz="2438400" rtl="0" eaLnBrk="1" fontAlgn="auto" latinLnBrk="0" hangingPunct="1">
                <a:lnSpc>
                  <a:spcPct val="100000"/>
                </a:lnSpc>
                <a:spcBef>
                  <a:spcPts val="0"/>
                </a:spcBef>
                <a:spcAft>
                  <a:spcPts val="0"/>
                </a:spcAft>
                <a:buClrTx/>
                <a:buSzTx/>
                <a:buFontTx/>
                <a:buNone/>
                <a:defRPr/>
              </a:pPr>
              <a:r>
                <a:rPr kumimoji="0" sz="1500" b="1" i="0" u="none" strike="noStrike" kern="0" cap="none" spc="300" normalizeH="0" baseline="0" noProof="0" dirty="0" err="1">
                  <a:ln>
                    <a:noFill/>
                  </a:ln>
                  <a:solidFill>
                    <a:srgbClr val="3F3F3F">
                      <a:lumMod val="85000"/>
                      <a:lumOff val="15000"/>
                    </a:srgbClr>
                  </a:solidFill>
                  <a:effectLst/>
                  <a:uLnTx/>
                  <a:uFillTx/>
                  <a:latin typeface="DIN"/>
                  <a:ea typeface="微软雅黑" panose="020B0503020204020204" charset="-122"/>
                  <a:cs typeface="+mn-ea"/>
                  <a:sym typeface="+mn-lt"/>
                </a:rPr>
                <a:t>高效</a:t>
              </a:r>
              <a:endParaRPr kumimoji="0" sz="1500" b="1" i="0" u="none" strike="noStrike" kern="0" cap="none" spc="300" normalizeH="0" baseline="0" noProof="0" dirty="0">
                <a:ln>
                  <a:noFill/>
                </a:ln>
                <a:solidFill>
                  <a:srgbClr val="3F3F3F">
                    <a:lumMod val="85000"/>
                    <a:lumOff val="15000"/>
                  </a:srgbClr>
                </a:solidFill>
                <a:effectLst/>
                <a:uLnTx/>
                <a:uFillTx/>
                <a:latin typeface="DIN"/>
                <a:ea typeface="微软雅黑" panose="020B0503020204020204" charset="-122"/>
                <a:cs typeface="+mn-ea"/>
                <a:sym typeface="+mn-lt"/>
              </a:endParaRPr>
            </a:p>
          </p:txBody>
        </p:sp>
        <p:sp>
          <p:nvSpPr>
            <p:cNvPr id="76" name="矩形 49"/>
            <p:cNvSpPr txBox="1"/>
            <p:nvPr/>
          </p:nvSpPr>
          <p:spPr>
            <a:xfrm>
              <a:off x="9590719" y="2947598"/>
              <a:ext cx="672172" cy="230505"/>
            </a:xfrm>
            <a:prstGeom prst="rect">
              <a:avLst/>
            </a:prstGeom>
            <a:ln w="3175">
              <a:miter lim="400000"/>
            </a:ln>
          </p:spPr>
          <p:txBody>
            <a:bodyPr wrap="square" lIns="0" tIns="0" rIns="0" bIns="0">
              <a:spAutoFit/>
            </a:bodyPr>
            <a:lstStyle>
              <a:lvl1pPr defTabSz="2438400">
                <a:defRPr sz="5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ctr" defTabSz="2438400" rtl="0" eaLnBrk="1" fontAlgn="auto" latinLnBrk="0" hangingPunct="1">
                <a:lnSpc>
                  <a:spcPct val="100000"/>
                </a:lnSpc>
                <a:spcBef>
                  <a:spcPts val="0"/>
                </a:spcBef>
                <a:spcAft>
                  <a:spcPts val="0"/>
                </a:spcAft>
                <a:buClrTx/>
                <a:buSzTx/>
                <a:buFontTx/>
                <a:buNone/>
                <a:defRPr/>
              </a:pPr>
              <a:r>
                <a:rPr kumimoji="0" sz="1500" b="1" i="0" u="none" strike="noStrike" kern="0" cap="none" spc="300" normalizeH="0" baseline="0" noProof="0" dirty="0" err="1">
                  <a:ln>
                    <a:noFill/>
                  </a:ln>
                  <a:solidFill>
                    <a:srgbClr val="3F3F3F">
                      <a:lumMod val="85000"/>
                      <a:lumOff val="15000"/>
                    </a:srgbClr>
                  </a:solidFill>
                  <a:effectLst/>
                  <a:uLnTx/>
                  <a:uFillTx/>
                  <a:latin typeface="DIN"/>
                  <a:ea typeface="微软雅黑" panose="020B0503020204020204" charset="-122"/>
                  <a:cs typeface="+mn-ea"/>
                  <a:sym typeface="+mn-lt"/>
                </a:rPr>
                <a:t>绿色</a:t>
              </a:r>
              <a:r>
                <a:rPr kumimoji="0" sz="1500" b="1" i="0" u="none" strike="noStrike" kern="0" cap="none" spc="300" normalizeH="0" baseline="0" noProof="0" dirty="0">
                  <a:ln>
                    <a:noFill/>
                  </a:ln>
                  <a:solidFill>
                    <a:srgbClr val="3F3F3F">
                      <a:lumMod val="85000"/>
                      <a:lumOff val="15000"/>
                    </a:srgbClr>
                  </a:solidFill>
                  <a:effectLst/>
                  <a:uLnTx/>
                  <a:uFillTx/>
                  <a:latin typeface="DIN"/>
                  <a:ea typeface="微软雅黑" panose="020B0503020204020204" charset="-122"/>
                  <a:cs typeface="+mn-ea"/>
                  <a:sym typeface="+mn-lt"/>
                </a:rPr>
                <a:t>    </a:t>
              </a:r>
              <a:r>
                <a:rPr kumimoji="0" lang="zh-CN" altLang="en-US" sz="1500" b="1" i="0" u="none" strike="noStrike" kern="0" cap="none" spc="300" normalizeH="0" baseline="0" noProof="0" dirty="0">
                  <a:ln>
                    <a:noFill/>
                  </a:ln>
                  <a:solidFill>
                    <a:srgbClr val="3F3F3F">
                      <a:lumMod val="85000"/>
                      <a:lumOff val="15000"/>
                    </a:srgbClr>
                  </a:solidFill>
                  <a:effectLst/>
                  <a:uLnTx/>
                  <a:uFillTx/>
                  <a:latin typeface="DIN"/>
                  <a:ea typeface="微软雅黑" panose="020B0503020204020204" charset="-122"/>
                  <a:cs typeface="+mn-ea"/>
                  <a:sym typeface="+mn-lt"/>
                </a:rPr>
                <a:t>   </a:t>
              </a:r>
              <a:endParaRPr kumimoji="0" sz="1500" b="1" i="0" u="none" strike="noStrike" kern="0" cap="none" spc="300" normalizeH="0" baseline="0" noProof="0" dirty="0">
                <a:ln>
                  <a:noFill/>
                </a:ln>
                <a:solidFill>
                  <a:srgbClr val="3F3F3F">
                    <a:lumMod val="85000"/>
                    <a:lumOff val="15000"/>
                  </a:srgbClr>
                </a:solidFill>
                <a:effectLst/>
                <a:uLnTx/>
                <a:uFillTx/>
                <a:latin typeface="DIN"/>
                <a:ea typeface="微软雅黑" panose="020B0503020204020204" charset="-122"/>
                <a:cs typeface="+mn-ea"/>
                <a:sym typeface="+mn-lt"/>
              </a:endParaRPr>
            </a:p>
          </p:txBody>
        </p:sp>
        <p:pic>
          <p:nvPicPr>
            <p:cNvPr id="90" name="图形 8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325316" y="2487531"/>
              <a:ext cx="337305" cy="337306"/>
            </a:xfrm>
            <a:prstGeom prst="rect">
              <a:avLst/>
            </a:prstGeom>
          </p:spPr>
        </p:pic>
        <p:pic>
          <p:nvPicPr>
            <p:cNvPr id="91" name="图形 9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32451" y="2487531"/>
              <a:ext cx="337305" cy="337306"/>
            </a:xfrm>
            <a:prstGeom prst="rect">
              <a:avLst/>
            </a:prstGeom>
          </p:spPr>
        </p:pic>
        <p:pic>
          <p:nvPicPr>
            <p:cNvPr id="97" name="图形 9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39587" y="2487531"/>
              <a:ext cx="337305" cy="337306"/>
            </a:xfrm>
            <a:prstGeom prst="rect">
              <a:avLst/>
            </a:prstGeom>
          </p:spPr>
        </p:pic>
        <p:pic>
          <p:nvPicPr>
            <p:cNvPr id="99" name="图形 9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53858" y="2487531"/>
              <a:ext cx="337305" cy="337306"/>
            </a:xfrm>
            <a:prstGeom prst="rect">
              <a:avLst/>
            </a:prstGeom>
          </p:spPr>
        </p:pic>
        <p:pic>
          <p:nvPicPr>
            <p:cNvPr id="101" name="图形 10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46723" y="2487531"/>
              <a:ext cx="337305" cy="310322"/>
            </a:xfrm>
            <a:prstGeom prst="rect">
              <a:avLst/>
            </a:prstGeom>
          </p:spPr>
        </p:pic>
      </p:grpSp>
      <p:grpSp>
        <p:nvGrpSpPr>
          <p:cNvPr id="103" name="组合 102"/>
          <p:cNvGrpSpPr/>
          <p:nvPr/>
        </p:nvGrpSpPr>
        <p:grpSpPr>
          <a:xfrm>
            <a:off x="3664310" y="4321828"/>
            <a:ext cx="6174891" cy="334712"/>
            <a:chOff x="5022698" y="3592219"/>
            <a:chExt cx="6174891" cy="334712"/>
          </a:xfrm>
        </p:grpSpPr>
        <p:sp>
          <p:nvSpPr>
            <p:cNvPr id="105" name="矩形 104"/>
            <p:cNvSpPr/>
            <p:nvPr/>
          </p:nvSpPr>
          <p:spPr>
            <a:xfrm>
              <a:off x="5022698" y="3592219"/>
              <a:ext cx="6174891" cy="334712"/>
            </a:xfrm>
            <a:prstGeom prst="rect">
              <a:avLst/>
            </a:prstGeom>
            <a:gradFill>
              <a:gsLst>
                <a:gs pos="0">
                  <a:srgbClr val="2055D7"/>
                </a:gs>
                <a:gs pos="100000">
                  <a:srgbClr val="2056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endParaRPr>
            </a:p>
          </p:txBody>
        </p:sp>
        <p:sp>
          <p:nvSpPr>
            <p:cNvPr id="113" name="文本框 112"/>
            <p:cNvSpPr txBox="1"/>
            <p:nvPr/>
          </p:nvSpPr>
          <p:spPr>
            <a:xfrm>
              <a:off x="5310904" y="3607183"/>
              <a:ext cx="5593953" cy="3067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rPr>
                <a:t>2035</a:t>
              </a:r>
              <a:r>
                <a:rPr kumimoji="0" lang="zh-CN" altLang="en-US" sz="1400" b="1"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rPr>
                <a:t>年，“对内人民满意，保障有力；对外世界前列”的交通强国</a:t>
              </a:r>
              <a:endParaRPr kumimoji="0" lang="zh-CN" altLang="en-US" sz="1400" b="1"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endParaRPr>
            </a:p>
          </p:txBody>
        </p:sp>
      </p:grpSp>
      <p:sp>
        <p:nvSpPr>
          <p:cNvPr id="114" name="矩形: 圆角 113"/>
          <p:cNvSpPr/>
          <p:nvPr/>
        </p:nvSpPr>
        <p:spPr>
          <a:xfrm>
            <a:off x="3795286" y="4848551"/>
            <a:ext cx="1397549" cy="1107849"/>
          </a:xfrm>
          <a:prstGeom prst="roundRect">
            <a:avLst>
              <a:gd name="adj" fmla="val 4279"/>
            </a:avLst>
          </a:prstGeom>
          <a:gradFill>
            <a:gsLst>
              <a:gs pos="0">
                <a:srgbClr val="DCE6FC"/>
              </a:gs>
              <a:gs pos="90000">
                <a:srgbClr val="DCE6FC">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115" name="矩形: 圆角 114"/>
          <p:cNvSpPr/>
          <p:nvPr/>
        </p:nvSpPr>
        <p:spPr>
          <a:xfrm>
            <a:off x="5298907" y="4848551"/>
            <a:ext cx="1397549" cy="1107849"/>
          </a:xfrm>
          <a:prstGeom prst="roundRect">
            <a:avLst>
              <a:gd name="adj" fmla="val 4279"/>
            </a:avLst>
          </a:prstGeom>
          <a:gradFill>
            <a:gsLst>
              <a:gs pos="0">
                <a:srgbClr val="DCE6FC"/>
              </a:gs>
              <a:gs pos="90000">
                <a:srgbClr val="DCE6FC">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116" name="矩形: 圆角 115"/>
          <p:cNvSpPr/>
          <p:nvPr/>
        </p:nvSpPr>
        <p:spPr>
          <a:xfrm>
            <a:off x="6802528" y="4848551"/>
            <a:ext cx="1397549" cy="1107849"/>
          </a:xfrm>
          <a:prstGeom prst="roundRect">
            <a:avLst>
              <a:gd name="adj" fmla="val 3424"/>
            </a:avLst>
          </a:prstGeom>
          <a:gradFill>
            <a:gsLst>
              <a:gs pos="0">
                <a:srgbClr val="DCE6FC"/>
              </a:gs>
              <a:gs pos="90000">
                <a:srgbClr val="DCE6FC">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117" name="矩形: 圆角 116"/>
          <p:cNvSpPr/>
          <p:nvPr/>
        </p:nvSpPr>
        <p:spPr>
          <a:xfrm>
            <a:off x="8306149" y="4848551"/>
            <a:ext cx="1397549" cy="1107849"/>
          </a:xfrm>
          <a:prstGeom prst="roundRect">
            <a:avLst>
              <a:gd name="adj" fmla="val 3852"/>
            </a:avLst>
          </a:prstGeom>
          <a:gradFill>
            <a:gsLst>
              <a:gs pos="0">
                <a:srgbClr val="DCE6FC"/>
              </a:gs>
              <a:gs pos="90000">
                <a:srgbClr val="DCE6FC">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125" name="文本框 124"/>
          <p:cNvSpPr txBox="1"/>
          <p:nvPr/>
        </p:nvSpPr>
        <p:spPr>
          <a:xfrm>
            <a:off x="3844415" y="4906774"/>
            <a:ext cx="1299290" cy="1059180"/>
          </a:xfrm>
          <a:prstGeom prst="rect">
            <a:avLst/>
          </a:prstGeom>
          <a:noFill/>
        </p:spPr>
        <p:txBody>
          <a:bodyPr wrap="square">
            <a:spAutoFit/>
          </a:bodyPr>
          <a:lstStyle/>
          <a:p>
            <a:pPr marL="0" marR="0" lvl="0" indent="0" algn="just" defTabSz="914400" rtl="0" eaLnBrk="1" fontAlgn="auto" latinLnBrk="0" hangingPunct="1">
              <a:lnSpc>
                <a:spcPct val="14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rPr>
              <a:t>对标</a:t>
            </a:r>
            <a:r>
              <a:rPr kumimoji="0" lang="zh-CN" altLang="en-US"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rPr>
              <a:t>“一流设施、一流技术、一流管理、一流服务”</a:t>
            </a:r>
            <a:r>
              <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rPr>
              <a:t>科技创新能力、智能化与绿色化水平位居世界前列</a:t>
            </a:r>
            <a:endPar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endParaRPr>
          </a:p>
        </p:txBody>
      </p:sp>
      <p:sp>
        <p:nvSpPr>
          <p:cNvPr id="126" name="文本框 125"/>
          <p:cNvSpPr txBox="1"/>
          <p:nvPr/>
        </p:nvSpPr>
        <p:spPr>
          <a:xfrm>
            <a:off x="5343004" y="4906774"/>
            <a:ext cx="1309354" cy="1059180"/>
          </a:xfrm>
          <a:prstGeom prst="rect">
            <a:avLst/>
          </a:prstGeom>
          <a:noFill/>
        </p:spPr>
        <p:txBody>
          <a:bodyPr wrap="square">
            <a:spAutoFit/>
          </a:bodyPr>
          <a:lstStyle/>
          <a:p>
            <a:pPr marL="0" marR="0" lvl="0" indent="0" algn="just" defTabSz="914400" rtl="0" eaLnBrk="1" fontAlgn="auto" latinLnBrk="0" hangingPunct="1">
              <a:lnSpc>
                <a:spcPct val="140000"/>
              </a:lnSpc>
              <a:spcBef>
                <a:spcPts val="0"/>
              </a:spcBef>
              <a:spcAft>
                <a:spcPts val="0"/>
              </a:spcAft>
              <a:buClrTx/>
              <a:buSzTx/>
              <a:buFontTx/>
              <a:buNone/>
              <a:defRPr/>
            </a:pPr>
            <a:r>
              <a:rPr kumimoji="0" lang="en-US" altLang="zh-CN"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rPr>
              <a:t>123</a:t>
            </a:r>
            <a:r>
              <a:rPr kumimoji="0" lang="zh-CN" altLang="en-US"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rPr>
              <a:t>出行交通圈和全球</a:t>
            </a:r>
            <a:r>
              <a:rPr kumimoji="0" lang="en-US" altLang="zh-CN"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rPr>
              <a:t>123</a:t>
            </a:r>
            <a:r>
              <a:rPr kumimoji="0" lang="zh-CN" altLang="en-US"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rPr>
              <a:t>快货物流圈，城市交通拥堵基本缓解，</a:t>
            </a:r>
            <a:r>
              <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rPr>
              <a:t>无障碍出行服务体系基本完善（</a:t>
            </a:r>
            <a:r>
              <a:rPr kumimoji="0" lang="en-US" altLang="zh-CN" sz="900" b="0" i="0" u="none" strike="noStrike" kern="1200" cap="none" spc="0" normalizeH="0" baseline="0" noProof="0" dirty="0" err="1">
                <a:ln>
                  <a:noFill/>
                </a:ln>
                <a:solidFill>
                  <a:srgbClr val="3F3F3F">
                    <a:lumMod val="75000"/>
                    <a:lumOff val="25000"/>
                  </a:srgbClr>
                </a:solidFill>
                <a:effectLst/>
                <a:uLnTx/>
                <a:uFillTx/>
                <a:latin typeface="DIN"/>
                <a:ea typeface="微软雅黑" panose="020B0503020204020204" charset="-122"/>
                <a:cs typeface="+mn-ea"/>
                <a:sym typeface="+mn-lt"/>
              </a:rPr>
              <a:t>MaaS</a:t>
            </a:r>
            <a:r>
              <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rPr>
              <a:t>）</a:t>
            </a:r>
            <a:endPar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endParaRPr>
          </a:p>
        </p:txBody>
      </p:sp>
      <p:sp>
        <p:nvSpPr>
          <p:cNvPr id="127" name="文本框 126"/>
          <p:cNvSpPr txBox="1"/>
          <p:nvPr/>
        </p:nvSpPr>
        <p:spPr>
          <a:xfrm>
            <a:off x="6835632" y="4906774"/>
            <a:ext cx="1331340" cy="1059180"/>
          </a:xfrm>
          <a:prstGeom prst="rect">
            <a:avLst/>
          </a:prstGeom>
          <a:noFill/>
        </p:spPr>
        <p:txBody>
          <a:bodyPr wrap="square">
            <a:spAutoFit/>
          </a:bodyPr>
          <a:lstStyle/>
          <a:p>
            <a:pPr marL="0" marR="0" lvl="0" indent="0" algn="just" defTabSz="914400" rtl="0" eaLnBrk="1" fontAlgn="auto" latinLnBrk="0" hangingPunct="1">
              <a:lnSpc>
                <a:spcPct val="14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rPr>
              <a:t>打造”准全天候”安全出行路网，实现</a:t>
            </a:r>
            <a:r>
              <a:rPr kumimoji="0" lang="zh-CN" altLang="en-US"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rPr>
              <a:t>“零事故”“零死亡”“零排放”和“零投诉”</a:t>
            </a:r>
            <a:r>
              <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rPr>
              <a:t>的新体验</a:t>
            </a:r>
            <a:endPar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endParaRPr>
          </a:p>
        </p:txBody>
      </p:sp>
      <p:sp>
        <p:nvSpPr>
          <p:cNvPr id="128" name="文本框 127"/>
          <p:cNvSpPr txBox="1"/>
          <p:nvPr/>
        </p:nvSpPr>
        <p:spPr>
          <a:xfrm>
            <a:off x="8347452" y="4906774"/>
            <a:ext cx="1314943" cy="478155"/>
          </a:xfrm>
          <a:prstGeom prst="rect">
            <a:avLst/>
          </a:prstGeom>
          <a:noFill/>
        </p:spPr>
        <p:txBody>
          <a:bodyPr wrap="square">
            <a:spAutoFit/>
          </a:bodyPr>
          <a:lstStyle/>
          <a:p>
            <a:pPr marL="0" marR="0" lvl="0" indent="0" algn="ctr" defTabSz="914400" rtl="0" eaLnBrk="1" fontAlgn="auto" latinLnBrk="0" hangingPunct="1">
              <a:lnSpc>
                <a:spcPct val="14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rPr>
              <a:t>基本</a:t>
            </a:r>
            <a:r>
              <a:rPr kumimoji="0" lang="zh-CN" altLang="en-US"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rPr>
              <a:t>实现交通治理体系和治理能力现代化</a:t>
            </a:r>
            <a:endParaRPr kumimoji="0" lang="zh-CN" altLang="en-US"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endParaRPr>
          </a:p>
        </p:txBody>
      </p:sp>
      <p:grpSp>
        <p:nvGrpSpPr>
          <p:cNvPr id="129" name="组合 128"/>
          <p:cNvGrpSpPr/>
          <p:nvPr/>
        </p:nvGrpSpPr>
        <p:grpSpPr>
          <a:xfrm>
            <a:off x="1231179" y="3577762"/>
            <a:ext cx="2266902" cy="2354890"/>
            <a:chOff x="2589567" y="2771731"/>
            <a:chExt cx="2266902" cy="2354890"/>
          </a:xfrm>
        </p:grpSpPr>
        <p:sp>
          <p:nvSpPr>
            <p:cNvPr id="130" name="文本框 129"/>
            <p:cNvSpPr txBox="1"/>
            <p:nvPr/>
          </p:nvSpPr>
          <p:spPr>
            <a:xfrm>
              <a:off x="3196600" y="4652303"/>
              <a:ext cx="1659869" cy="3067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1D44D3"/>
                  </a:solidFill>
                  <a:effectLst/>
                  <a:uLnTx/>
                  <a:uFillTx/>
                  <a:latin typeface="DIN"/>
                  <a:ea typeface="微软雅黑" panose="020B0503020204020204" charset="-122"/>
                  <a:cs typeface="+mn-ea"/>
                  <a:sym typeface="+mn-lt"/>
                </a:rPr>
                <a:t>联合开展科技创新</a:t>
              </a:r>
              <a:endParaRPr kumimoji="0" lang="zh-CN" altLang="en-US" sz="1400" b="1" i="0" u="none" strike="noStrike" kern="1200" cap="none" spc="0" normalizeH="0" baseline="0" noProof="0" dirty="0">
                <a:ln>
                  <a:noFill/>
                </a:ln>
                <a:solidFill>
                  <a:srgbClr val="1D44D3"/>
                </a:solidFill>
                <a:effectLst/>
                <a:uLnTx/>
                <a:uFillTx/>
                <a:latin typeface="DIN"/>
                <a:ea typeface="微软雅黑" panose="020B0503020204020204" charset="-122"/>
                <a:cs typeface="+mn-ea"/>
                <a:sym typeface="+mn-lt"/>
              </a:endParaRPr>
            </a:p>
          </p:txBody>
        </p:sp>
        <p:sp>
          <p:nvSpPr>
            <p:cNvPr id="131" name="六边形 130"/>
            <p:cNvSpPr/>
            <p:nvPr/>
          </p:nvSpPr>
          <p:spPr>
            <a:xfrm rot="5400000">
              <a:off x="2543308" y="4502118"/>
              <a:ext cx="670762" cy="578244"/>
            </a:xfrm>
            <a:prstGeom prst="hexagon">
              <a:avLst/>
            </a:prstGeom>
            <a:solidFill>
              <a:schemeClr val="bg1"/>
            </a:solidFill>
            <a:ln>
              <a:noFill/>
            </a:ln>
            <a:effectLst>
              <a:outerShdw blurRad="457200" dist="190500" dir="5400000" sx="82000" sy="82000" algn="t"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132" name="六边形 131"/>
            <p:cNvSpPr/>
            <p:nvPr/>
          </p:nvSpPr>
          <p:spPr>
            <a:xfrm rot="5400000">
              <a:off x="2602959" y="4553543"/>
              <a:ext cx="551460" cy="475397"/>
            </a:xfrm>
            <a:prstGeom prst="hexagon">
              <a:avLst/>
            </a:prstGeom>
            <a:noFill/>
            <a:ln w="6350">
              <a:solidFill>
                <a:srgbClr val="115DDC"/>
              </a:solidFill>
            </a:ln>
            <a:effectLst>
              <a:outerShdw blurRad="457200" dist="190500" dir="5400000" sx="82000" sy="82000" algn="t" rotWithShape="0">
                <a:schemeClr val="accent1">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pic>
          <p:nvPicPr>
            <p:cNvPr id="133" name="图形 13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22700" y="4639932"/>
              <a:ext cx="307914" cy="307914"/>
            </a:xfrm>
            <a:prstGeom prst="rect">
              <a:avLst/>
            </a:prstGeom>
          </p:spPr>
        </p:pic>
        <p:sp>
          <p:nvSpPr>
            <p:cNvPr id="134" name="文本框 133"/>
            <p:cNvSpPr txBox="1"/>
            <p:nvPr/>
          </p:nvSpPr>
          <p:spPr>
            <a:xfrm>
              <a:off x="3196600" y="3810238"/>
              <a:ext cx="1659869" cy="3067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1D44D3"/>
                  </a:solidFill>
                  <a:effectLst/>
                  <a:uLnTx/>
                  <a:uFillTx/>
                  <a:latin typeface="DIN"/>
                  <a:ea typeface="微软雅黑" panose="020B0503020204020204" charset="-122"/>
                  <a:cs typeface="+mn-ea"/>
                  <a:sym typeface="+mn-lt"/>
                </a:rPr>
                <a:t>精准聚焦治理升级</a:t>
              </a:r>
              <a:endParaRPr kumimoji="0" lang="zh-CN" altLang="en-US" sz="1400" b="1" i="0" u="none" strike="noStrike" kern="1200" cap="none" spc="0" normalizeH="0" baseline="0" noProof="0" dirty="0">
                <a:ln>
                  <a:noFill/>
                </a:ln>
                <a:solidFill>
                  <a:srgbClr val="1D44D3"/>
                </a:solidFill>
                <a:effectLst/>
                <a:uLnTx/>
                <a:uFillTx/>
                <a:latin typeface="DIN"/>
                <a:ea typeface="微软雅黑" panose="020B0503020204020204" charset="-122"/>
                <a:cs typeface="+mn-ea"/>
                <a:sym typeface="+mn-lt"/>
              </a:endParaRPr>
            </a:p>
          </p:txBody>
        </p:sp>
        <p:sp>
          <p:nvSpPr>
            <p:cNvPr id="135" name="六边形 134"/>
            <p:cNvSpPr/>
            <p:nvPr/>
          </p:nvSpPr>
          <p:spPr>
            <a:xfrm rot="5400000">
              <a:off x="2543308" y="3660054"/>
              <a:ext cx="670762" cy="578244"/>
            </a:xfrm>
            <a:prstGeom prst="hexagon">
              <a:avLst/>
            </a:prstGeom>
            <a:solidFill>
              <a:schemeClr val="bg1"/>
            </a:solidFill>
            <a:ln>
              <a:noFill/>
            </a:ln>
            <a:effectLst>
              <a:outerShdw blurRad="457200" dist="190500" dir="5400000" sx="82000" sy="82000" algn="t"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136" name="六边形 135"/>
            <p:cNvSpPr/>
            <p:nvPr/>
          </p:nvSpPr>
          <p:spPr>
            <a:xfrm rot="5400000">
              <a:off x="2602959" y="3711477"/>
              <a:ext cx="551460" cy="475397"/>
            </a:xfrm>
            <a:prstGeom prst="hexagon">
              <a:avLst/>
            </a:prstGeom>
            <a:noFill/>
            <a:ln w="6350">
              <a:solidFill>
                <a:srgbClr val="115DDC"/>
              </a:solidFill>
            </a:ln>
            <a:effectLst>
              <a:outerShdw blurRad="457200" dist="190500" dir="5400000" sx="82000" sy="82000" algn="t" rotWithShape="0">
                <a:schemeClr val="accent1">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pic>
          <p:nvPicPr>
            <p:cNvPr id="137" name="图形 1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22700" y="3783944"/>
              <a:ext cx="307914" cy="307914"/>
            </a:xfrm>
            <a:prstGeom prst="rect">
              <a:avLst/>
            </a:prstGeom>
          </p:spPr>
        </p:pic>
        <p:sp>
          <p:nvSpPr>
            <p:cNvPr id="138" name="文本框 137"/>
            <p:cNvSpPr txBox="1"/>
            <p:nvPr/>
          </p:nvSpPr>
          <p:spPr>
            <a:xfrm>
              <a:off x="3196600" y="2968174"/>
              <a:ext cx="1659869" cy="3067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1D44D3"/>
                  </a:solidFill>
                  <a:effectLst/>
                  <a:uLnTx/>
                  <a:uFillTx/>
                  <a:latin typeface="DIN"/>
                  <a:ea typeface="微软雅黑" panose="020B0503020204020204" charset="-122"/>
                  <a:cs typeface="+mn-ea"/>
                  <a:sym typeface="+mn-lt"/>
                </a:rPr>
                <a:t>群众获得感的提升</a:t>
              </a:r>
              <a:endParaRPr kumimoji="0" lang="zh-CN" altLang="en-US" sz="1400" b="1" i="0" u="none" strike="noStrike" kern="1200" cap="none" spc="0" normalizeH="0" baseline="0" noProof="0" dirty="0">
                <a:ln>
                  <a:noFill/>
                </a:ln>
                <a:solidFill>
                  <a:srgbClr val="1D44D3"/>
                </a:solidFill>
                <a:effectLst/>
                <a:uLnTx/>
                <a:uFillTx/>
                <a:latin typeface="DIN"/>
                <a:ea typeface="微软雅黑" panose="020B0503020204020204" charset="-122"/>
                <a:cs typeface="+mn-ea"/>
                <a:sym typeface="+mn-lt"/>
              </a:endParaRPr>
            </a:p>
          </p:txBody>
        </p:sp>
        <p:sp>
          <p:nvSpPr>
            <p:cNvPr id="139" name="六边形 138"/>
            <p:cNvSpPr/>
            <p:nvPr/>
          </p:nvSpPr>
          <p:spPr>
            <a:xfrm rot="5400000">
              <a:off x="2543308" y="2817990"/>
              <a:ext cx="670762" cy="578244"/>
            </a:xfrm>
            <a:prstGeom prst="hexagon">
              <a:avLst/>
            </a:prstGeom>
            <a:solidFill>
              <a:schemeClr val="bg1"/>
            </a:solidFill>
            <a:ln>
              <a:noFill/>
            </a:ln>
            <a:effectLst>
              <a:outerShdw blurRad="457200" dist="190500" dir="5400000" sx="82000" sy="82000" algn="t"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140" name="六边形 139"/>
            <p:cNvSpPr/>
            <p:nvPr/>
          </p:nvSpPr>
          <p:spPr>
            <a:xfrm rot="5400000">
              <a:off x="2602959" y="2869414"/>
              <a:ext cx="551460" cy="475397"/>
            </a:xfrm>
            <a:prstGeom prst="hexagon">
              <a:avLst/>
            </a:prstGeom>
            <a:noFill/>
            <a:ln w="6350">
              <a:solidFill>
                <a:srgbClr val="115DDC"/>
              </a:solidFill>
            </a:ln>
            <a:effectLst>
              <a:outerShdw blurRad="457200" dist="190500" dir="5400000" sx="82000" sy="82000" algn="t" rotWithShape="0">
                <a:schemeClr val="accent1">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pic>
          <p:nvPicPr>
            <p:cNvPr id="141" name="图形 14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722700" y="2938646"/>
              <a:ext cx="307914" cy="307914"/>
            </a:xfrm>
            <a:prstGeom prst="rect">
              <a:avLst/>
            </a:prstGeom>
          </p:spPr>
        </p:pic>
      </p:grpSp>
      <p:sp>
        <p:nvSpPr>
          <p:cNvPr id="142" name="矩形: 圆角 141"/>
          <p:cNvSpPr/>
          <p:nvPr/>
        </p:nvSpPr>
        <p:spPr>
          <a:xfrm>
            <a:off x="1162183" y="3001453"/>
            <a:ext cx="2239182" cy="373116"/>
          </a:xfrm>
          <a:prstGeom prst="roundRect">
            <a:avLst>
              <a:gd name="adj" fmla="val 13735"/>
            </a:avLst>
          </a:prstGeom>
          <a:solidFill>
            <a:srgbClr val="2056D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rPr>
              <a:t>百度助力交通强国建设</a:t>
            </a:r>
            <a:endParaRPr kumimoji="0" lang="zh-CN" altLang="en-US" sz="1500" b="1"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endParaRPr>
          </a:p>
        </p:txBody>
      </p:sp>
      <p:pic>
        <p:nvPicPr>
          <p:cNvPr id="3" name="图片 2" descr="男孩穿着西装&#10;&#10;描述已自动生成"/>
          <p:cNvPicPr>
            <a:picLocks noChangeAspect="1"/>
          </p:cNvPicPr>
          <p:nvPr/>
        </p:nvPicPr>
        <p:blipFill rotWithShape="1">
          <a:blip r:embed="rId17"/>
          <a:srcRect l="14152" t="5457" r="12830" b="46833"/>
          <a:stretch>
            <a:fillRect/>
          </a:stretch>
        </p:blipFill>
        <p:spPr>
          <a:xfrm>
            <a:off x="1304623" y="1187897"/>
            <a:ext cx="1581304" cy="1550223"/>
          </a:xfrm>
          <a:prstGeom prst="rect">
            <a:avLst/>
          </a:prstGeom>
          <a:noFill/>
          <a:ln>
            <a:noFill/>
          </a:ln>
          <a:effectLst>
            <a:outerShdw blurRad="254000" dist="76200" dir="2700000" algn="tl" rotWithShape="0">
              <a:srgbClr val="002E93">
                <a:alpha val="34000"/>
              </a:srgbClr>
            </a:outerShdw>
          </a:effectLst>
        </p:spPr>
      </p:pic>
      <p:pic>
        <p:nvPicPr>
          <p:cNvPr id="11" name="图片 10"/>
          <p:cNvPicPr>
            <a:picLocks noChangeAspect="1"/>
          </p:cNvPicPr>
          <p:nvPr/>
        </p:nvPicPr>
        <p:blipFill rotWithShape="1">
          <a:blip r:embed="rId18"/>
          <a:srcRect l="9464" r="4215"/>
          <a:stretch>
            <a:fillRect/>
          </a:stretch>
        </p:blipFill>
        <p:spPr>
          <a:xfrm>
            <a:off x="3844290" y="3006090"/>
            <a:ext cx="1785620" cy="117348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p>
            <a:endParaRPr lang="zh-CN" altLang="en-US"/>
          </a:p>
        </p:txBody>
      </p:sp>
      <p:pic>
        <p:nvPicPr>
          <p:cNvPr id="5" name="图片 4"/>
          <p:cNvPicPr>
            <a:picLocks noChangeAspect="1"/>
          </p:cNvPicPr>
          <p:nvPr/>
        </p:nvPicPr>
        <p:blipFill>
          <a:blip r:embed="rId1"/>
          <a:stretch>
            <a:fillRect/>
          </a:stretch>
        </p:blipFill>
        <p:spPr>
          <a:xfrm>
            <a:off x="0" y="5562"/>
            <a:ext cx="12192000" cy="6852438"/>
          </a:xfrm>
          <a:prstGeom prst="rect">
            <a:avLst/>
          </a:prstGeom>
        </p:spPr>
      </p:pic>
      <p:sp>
        <p:nvSpPr>
          <p:cNvPr id="4" name="灯片编号占位符 6"/>
          <p:cNvSpPr>
            <a:spLocks noGrp="1"/>
          </p:cNvSpPr>
          <p:nvPr>
            <p:ph type="sldNum" sz="quarter" idx="12"/>
          </p:nvPr>
        </p:nvSpPr>
        <p:spPr/>
        <p:txBody>
          <a:bodyPr/>
          <a:lstStyle/>
          <a:p>
            <a:pPr algn="ctr"/>
            <a:fld id="{AEC06B90-5BE0-3F4F-9DC3-299C6358F55A}" type="slidenum">
              <a:rPr kumimoji="1" lang="zh-CN" altLang="en-US">
                <a:solidFill>
                  <a:schemeClr val="accent1"/>
                </a:solidFill>
                <a:latin typeface="Source Han Sans SC Normal" panose="020B0500000000000000" pitchFamily="34" charset="-128"/>
                <a:ea typeface="Source Han Sans SC Normal" panose="020B0500000000000000" pitchFamily="34" charset="-128"/>
              </a:rPr>
            </a:fld>
            <a:endParaRPr kumimoji="1" lang="zh-CN" altLang="en-US" dirty="0">
              <a:solidFill>
                <a:schemeClr val="accent1"/>
              </a:solidFill>
              <a:latin typeface="Source Han Sans SC Normal" panose="020B0500000000000000" pitchFamily="34" charset="-128"/>
              <a:ea typeface="Source Han Sans SC Normal" panose="020B0500000000000000"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智能网联示范区，面向大规模商业化的痛点</a:t>
            </a:r>
            <a:endParaRPr lang="zh-CN" altLang="en-US"/>
          </a:p>
        </p:txBody>
      </p:sp>
      <p:pic>
        <p:nvPicPr>
          <p:cNvPr id="2" name="图片 1"/>
          <p:cNvPicPr>
            <a:picLocks noChangeAspect="1"/>
          </p:cNvPicPr>
          <p:nvPr/>
        </p:nvPicPr>
        <p:blipFill>
          <a:blip r:embed="rId1"/>
          <a:stretch>
            <a:fillRect/>
          </a:stretch>
        </p:blipFill>
        <p:spPr>
          <a:xfrm>
            <a:off x="8067118" y="1876520"/>
            <a:ext cx="3670792" cy="1007118"/>
          </a:xfrm>
          <a:prstGeom prst="rect">
            <a:avLst/>
          </a:prstGeom>
        </p:spPr>
      </p:pic>
      <p:pic>
        <p:nvPicPr>
          <p:cNvPr id="5" name="图片 4"/>
          <p:cNvPicPr>
            <a:picLocks noChangeAspect="1"/>
          </p:cNvPicPr>
          <p:nvPr/>
        </p:nvPicPr>
        <p:blipFill>
          <a:blip r:embed="rId1"/>
          <a:stretch>
            <a:fillRect/>
          </a:stretch>
        </p:blipFill>
        <p:spPr>
          <a:xfrm>
            <a:off x="8054325" y="3643329"/>
            <a:ext cx="3650107" cy="1007118"/>
          </a:xfrm>
          <a:prstGeom prst="rect">
            <a:avLst/>
          </a:prstGeom>
        </p:spPr>
      </p:pic>
      <p:pic>
        <p:nvPicPr>
          <p:cNvPr id="6" name="图片 5"/>
          <p:cNvPicPr>
            <a:picLocks noChangeAspect="1"/>
          </p:cNvPicPr>
          <p:nvPr/>
        </p:nvPicPr>
        <p:blipFill>
          <a:blip r:embed="rId1"/>
          <a:stretch>
            <a:fillRect/>
          </a:stretch>
        </p:blipFill>
        <p:spPr>
          <a:xfrm>
            <a:off x="8044224" y="5398630"/>
            <a:ext cx="3660207" cy="1007118"/>
          </a:xfrm>
          <a:prstGeom prst="rect">
            <a:avLst/>
          </a:prstGeom>
        </p:spPr>
      </p:pic>
      <p:sp>
        <p:nvSpPr>
          <p:cNvPr id="7" name="矩形 6"/>
          <p:cNvSpPr/>
          <p:nvPr/>
        </p:nvSpPr>
        <p:spPr>
          <a:xfrm>
            <a:off x="1771515" y="3212788"/>
            <a:ext cx="5225118" cy="322464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2052339" y="4436006"/>
            <a:ext cx="4696024" cy="370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1773764" y="1916091"/>
            <a:ext cx="5225118" cy="6331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同侧圆角矩形 6"/>
          <p:cNvSpPr/>
          <p:nvPr/>
        </p:nvSpPr>
        <p:spPr>
          <a:xfrm>
            <a:off x="1771515" y="2756422"/>
            <a:ext cx="5227366" cy="443120"/>
          </a:xfrm>
          <a:prstGeom prst="round2SameRect">
            <a:avLst>
              <a:gd name="adj1" fmla="val 50000"/>
              <a:gd name="adj2" fmla="val 0"/>
            </a:avLst>
          </a:prstGeom>
          <a:gradFill>
            <a:gsLst>
              <a:gs pos="0">
                <a:srgbClr val="4C85FF"/>
              </a:gs>
              <a:gs pos="100000">
                <a:srgbClr val="0136A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同侧圆角矩形 7"/>
          <p:cNvSpPr/>
          <p:nvPr/>
        </p:nvSpPr>
        <p:spPr>
          <a:xfrm>
            <a:off x="1771515" y="1472971"/>
            <a:ext cx="5227366" cy="443120"/>
          </a:xfrm>
          <a:prstGeom prst="round2SameRect">
            <a:avLst>
              <a:gd name="adj1" fmla="val 50000"/>
              <a:gd name="adj2"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箭头: 上 6"/>
          <p:cNvSpPr/>
          <p:nvPr/>
        </p:nvSpPr>
        <p:spPr>
          <a:xfrm>
            <a:off x="2668191" y="2544024"/>
            <a:ext cx="285161" cy="20657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i="0" u="none" strike="noStrike" kern="1200" cap="none" spc="0" normalizeH="0" baseline="0" noProof="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3" name="箭头: 上 115"/>
          <p:cNvSpPr/>
          <p:nvPr/>
        </p:nvSpPr>
        <p:spPr>
          <a:xfrm>
            <a:off x="4272708" y="2544024"/>
            <a:ext cx="285161" cy="20657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i="0" u="none" strike="noStrike" kern="1200" cap="none" spc="0" normalizeH="0" baseline="0" noProof="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4" name="箭头: 上 116"/>
          <p:cNvSpPr/>
          <p:nvPr/>
        </p:nvSpPr>
        <p:spPr>
          <a:xfrm>
            <a:off x="5877225" y="2544024"/>
            <a:ext cx="285161" cy="20657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i="0" u="none" strike="noStrike" kern="1200" cap="none" spc="0" normalizeH="0" baseline="0" noProof="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5" name="矩形 14"/>
          <p:cNvSpPr/>
          <p:nvPr/>
        </p:nvSpPr>
        <p:spPr>
          <a:xfrm>
            <a:off x="2120424" y="2066567"/>
            <a:ext cx="1306870" cy="35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政府监管</a:t>
            </a:r>
            <a:endParaRPr kumimoji="0" lang="zh-CN" altLang="en-US"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6" name="矩形 15"/>
          <p:cNvSpPr/>
          <p:nvPr/>
        </p:nvSpPr>
        <p:spPr>
          <a:xfrm>
            <a:off x="3673192" y="2067050"/>
            <a:ext cx="1306870" cy="35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车企</a:t>
            </a:r>
            <a:r>
              <a:rPr kumimoji="0" lang="en-US" altLang="zh-CN"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a:t>
            </a:r>
            <a:r>
              <a:rPr kumimoji="0" lang="zh-CN" altLang="en-US"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车队</a:t>
            </a:r>
            <a:endParaRPr kumimoji="0" lang="zh-CN" altLang="en-US"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 name="矩形 2"/>
          <p:cNvSpPr/>
          <p:nvPr/>
        </p:nvSpPr>
        <p:spPr>
          <a:xfrm>
            <a:off x="5283797" y="2059627"/>
            <a:ext cx="1306870" cy="35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移动终端</a:t>
            </a:r>
            <a:r>
              <a:rPr kumimoji="0" lang="en-US" altLang="zh-CN"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/APP</a:t>
            </a:r>
            <a:endParaRPr kumimoji="0" lang="zh-CN" altLang="en-US"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8" name="矩形 17"/>
          <p:cNvSpPr/>
          <p:nvPr/>
        </p:nvSpPr>
        <p:spPr>
          <a:xfrm>
            <a:off x="3088814" y="2014135"/>
            <a:ext cx="436591" cy="154434"/>
          </a:xfrm>
          <a:prstGeom prst="rect">
            <a:avLst/>
          </a:prstGeom>
          <a:solidFill>
            <a:srgbClr val="013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2G</a:t>
            </a:r>
            <a:endParaRPr kumimoji="0" lang="zh-CN" altLang="en-US" sz="8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19" name="矩形 18"/>
          <p:cNvSpPr/>
          <p:nvPr/>
        </p:nvSpPr>
        <p:spPr>
          <a:xfrm>
            <a:off x="4641582" y="2014135"/>
            <a:ext cx="436591" cy="154434"/>
          </a:xfrm>
          <a:prstGeom prst="rect">
            <a:avLst/>
          </a:prstGeom>
          <a:solidFill>
            <a:srgbClr val="013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2B</a:t>
            </a:r>
            <a:endParaRPr kumimoji="0" lang="zh-CN" altLang="en-US" sz="8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20" name="矩形 19"/>
          <p:cNvSpPr/>
          <p:nvPr/>
        </p:nvSpPr>
        <p:spPr>
          <a:xfrm>
            <a:off x="6252187" y="2014135"/>
            <a:ext cx="436591" cy="154434"/>
          </a:xfrm>
          <a:prstGeom prst="rect">
            <a:avLst/>
          </a:prstGeom>
          <a:solidFill>
            <a:srgbClr val="013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2C</a:t>
            </a:r>
            <a:endParaRPr kumimoji="0" lang="zh-CN" altLang="en-US" sz="8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21" name="矩形 20"/>
          <p:cNvSpPr/>
          <p:nvPr/>
        </p:nvSpPr>
        <p:spPr>
          <a:xfrm>
            <a:off x="2337059" y="5068392"/>
            <a:ext cx="440563" cy="24144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边缘</a:t>
            </a:r>
            <a:endPar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23" name="矩形 22"/>
          <p:cNvSpPr/>
          <p:nvPr/>
        </p:nvSpPr>
        <p:spPr>
          <a:xfrm>
            <a:off x="2082214" y="5545720"/>
            <a:ext cx="252000" cy="71886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摄像头</a:t>
            </a:r>
            <a:endParaRPr kumimoji="0" lang="zh-CN" altLang="en-US" sz="105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24" name="矩形 23"/>
          <p:cNvSpPr/>
          <p:nvPr/>
        </p:nvSpPr>
        <p:spPr>
          <a:xfrm>
            <a:off x="2431341" y="5545722"/>
            <a:ext cx="252000" cy="71886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雷达</a:t>
            </a:r>
            <a:endPar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25" name="矩形 24"/>
          <p:cNvSpPr/>
          <p:nvPr/>
        </p:nvSpPr>
        <p:spPr>
          <a:xfrm>
            <a:off x="2780467" y="5545720"/>
            <a:ext cx="252000" cy="71886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信号机</a:t>
            </a:r>
            <a:endPar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26" name="矩形 25"/>
          <p:cNvSpPr/>
          <p:nvPr/>
        </p:nvSpPr>
        <p:spPr>
          <a:xfrm>
            <a:off x="2794228" y="332054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交通治理</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0" name="矩形 29"/>
          <p:cNvSpPr/>
          <p:nvPr/>
        </p:nvSpPr>
        <p:spPr>
          <a:xfrm>
            <a:off x="3163903" y="332054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道路养护</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1" name="矩形 30"/>
          <p:cNvSpPr/>
          <p:nvPr/>
        </p:nvSpPr>
        <p:spPr>
          <a:xfrm>
            <a:off x="3533578" y="332054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交通事件提醒</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2" name="矩形 31"/>
          <p:cNvSpPr/>
          <p:nvPr/>
        </p:nvSpPr>
        <p:spPr>
          <a:xfrm>
            <a:off x="3903253" y="332054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重点车监管</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3" name="矩形 32"/>
          <p:cNvSpPr/>
          <p:nvPr/>
        </p:nvSpPr>
        <p:spPr>
          <a:xfrm>
            <a:off x="4272928" y="332054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停车管理</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4" name="矩形 33"/>
          <p:cNvSpPr/>
          <p:nvPr/>
        </p:nvSpPr>
        <p:spPr>
          <a:xfrm>
            <a:off x="4642603" y="332054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数字孪生</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5" name="矩形 34"/>
          <p:cNvSpPr/>
          <p:nvPr/>
        </p:nvSpPr>
        <p:spPr>
          <a:xfrm>
            <a:off x="5012278" y="3323662"/>
            <a:ext cx="252000" cy="882246"/>
          </a:xfrm>
          <a:prstGeom prst="rect">
            <a:avLst/>
          </a:prstGeom>
          <a:solidFill>
            <a:schemeClr val="bg1"/>
          </a:solidFill>
          <a:ln w="12700" cap="flat" cmpd="sng" algn="ctr">
            <a:noFill/>
            <a:prstDash val="solid"/>
            <a:miter lim="800000"/>
          </a:ln>
          <a:effectLst/>
        </p:spPr>
        <p:txBody>
          <a:bodyPr rtlCol="0" anchor="ctr"/>
          <a:lstStyle/>
          <a:p>
            <a:pPr lvl="0" algn="ctr">
              <a:defRPr/>
            </a:pPr>
            <a:r>
              <a:rPr lang="en-US" altLang="zh-CN" sz="900" kern="0">
                <a:solidFill>
                  <a:schemeClr val="tx1">
                    <a:lumMod val="85000"/>
                    <a:lumOff val="15000"/>
                  </a:schemeClr>
                </a:solidFill>
                <a:latin typeface="微软雅黑" panose="020B0503020204020204" charset="-122"/>
                <a:ea typeface="微软雅黑" panose="020B0503020204020204" charset="-122"/>
              </a:rPr>
              <a:t>L2</a:t>
            </a:r>
            <a:r>
              <a:rPr lang="zh-CN" altLang="en-US" sz="900" kern="0">
                <a:solidFill>
                  <a:schemeClr val="tx1">
                    <a:lumMod val="85000"/>
                    <a:lumOff val="15000"/>
                  </a:schemeClr>
                </a:solidFill>
                <a:latin typeface="微软雅黑" panose="020B0503020204020204" charset="-122"/>
                <a:ea typeface="微软雅黑" panose="020B0503020204020204" charset="-122"/>
              </a:rPr>
              <a:t>城市应用</a:t>
            </a:r>
            <a:endParaRPr lang="zh-CN" altLang="en-US" sz="900" kern="0" dirty="0">
              <a:solidFill>
                <a:schemeClr val="tx1">
                  <a:lumMod val="85000"/>
                  <a:lumOff val="15000"/>
                </a:schemeClr>
              </a:solidFill>
              <a:latin typeface="微软雅黑" panose="020B0503020204020204" charset="-122"/>
              <a:ea typeface="微软雅黑" panose="020B0503020204020204" charset="-122"/>
            </a:endParaRPr>
          </a:p>
        </p:txBody>
      </p:sp>
      <p:sp>
        <p:nvSpPr>
          <p:cNvPr id="36" name="矩形 35"/>
          <p:cNvSpPr/>
          <p:nvPr/>
        </p:nvSpPr>
        <p:spPr>
          <a:xfrm>
            <a:off x="5381953" y="3317127"/>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L3</a:t>
            </a: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高速应用</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7" name="矩形 36"/>
          <p:cNvSpPr/>
          <p:nvPr/>
        </p:nvSpPr>
        <p:spPr>
          <a:xfrm>
            <a:off x="5751628" y="332366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L4</a:t>
            </a: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无人巴士</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8" name="矩形 37"/>
          <p:cNvSpPr/>
          <p:nvPr/>
        </p:nvSpPr>
        <p:spPr>
          <a:xfrm>
            <a:off x="6121303" y="3317127"/>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L4</a:t>
            </a: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无人配送</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9" name="矩形 38"/>
          <p:cNvSpPr/>
          <p:nvPr/>
        </p:nvSpPr>
        <p:spPr>
          <a:xfrm>
            <a:off x="6490979" y="332366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L4</a:t>
            </a: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无人出租</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cxnSp>
        <p:nvCxnSpPr>
          <p:cNvPr id="40" name="直接箭头连接符 125"/>
          <p:cNvCxnSpPr>
            <a:stCxn id="21" idx="3"/>
          </p:cNvCxnSpPr>
          <p:nvPr/>
        </p:nvCxnSpPr>
        <p:spPr>
          <a:xfrm>
            <a:off x="2777622" y="5189113"/>
            <a:ext cx="783248" cy="0"/>
          </a:xfrm>
          <a:prstGeom prst="straightConnector1">
            <a:avLst/>
          </a:prstGeom>
          <a:noFill/>
          <a:ln w="6350" cap="flat" cmpd="sng" algn="ctr">
            <a:solidFill>
              <a:schemeClr val="bg1"/>
            </a:solidFill>
            <a:prstDash val="solid"/>
            <a:miter lim="800000"/>
            <a:headEnd type="triangle"/>
            <a:tailEnd type="triangle"/>
          </a:ln>
          <a:effectLst/>
        </p:spPr>
      </p:cxnSp>
      <p:cxnSp>
        <p:nvCxnSpPr>
          <p:cNvPr id="41" name="直接箭头连接符 126"/>
          <p:cNvCxnSpPr>
            <a:endCxn id="81" idx="1"/>
          </p:cNvCxnSpPr>
          <p:nvPr/>
        </p:nvCxnSpPr>
        <p:spPr>
          <a:xfrm>
            <a:off x="4014455" y="5189113"/>
            <a:ext cx="796270" cy="0"/>
          </a:xfrm>
          <a:prstGeom prst="straightConnector1">
            <a:avLst/>
          </a:prstGeom>
          <a:noFill/>
          <a:ln w="6350" cap="flat" cmpd="sng" algn="ctr">
            <a:solidFill>
              <a:schemeClr val="bg1"/>
            </a:solidFill>
            <a:prstDash val="solid"/>
            <a:miter lim="800000"/>
            <a:headEnd type="triangle"/>
            <a:tailEnd type="triangle"/>
          </a:ln>
          <a:effectLst/>
        </p:spPr>
      </p:cxnSp>
      <p:cxnSp>
        <p:nvCxnSpPr>
          <p:cNvPr id="42" name="直接箭头连接符 127"/>
          <p:cNvCxnSpPr>
            <a:stCxn id="81" idx="3"/>
          </p:cNvCxnSpPr>
          <p:nvPr/>
        </p:nvCxnSpPr>
        <p:spPr>
          <a:xfrm>
            <a:off x="5251288" y="5189113"/>
            <a:ext cx="793425" cy="0"/>
          </a:xfrm>
          <a:prstGeom prst="straightConnector1">
            <a:avLst/>
          </a:prstGeom>
          <a:noFill/>
          <a:ln w="6350" cap="flat" cmpd="sng" algn="ctr">
            <a:solidFill>
              <a:schemeClr val="bg1"/>
            </a:solidFill>
            <a:prstDash val="solid"/>
            <a:miter lim="800000"/>
            <a:headEnd type="triangle"/>
            <a:tailEnd type="triangle"/>
          </a:ln>
          <a:effectLst/>
        </p:spPr>
      </p:cxnSp>
      <p:sp>
        <p:nvSpPr>
          <p:cNvPr id="43" name="Shape 135"/>
          <p:cNvSpPr txBox="1"/>
          <p:nvPr/>
        </p:nvSpPr>
        <p:spPr>
          <a:xfrm>
            <a:off x="813942" y="5765477"/>
            <a:ext cx="712341" cy="279357"/>
          </a:xfrm>
          <a:prstGeom prst="rect">
            <a:avLst/>
          </a:prstGeom>
          <a:noFill/>
          <a:ln w="12700" cap="flat">
            <a:noFill/>
            <a:miter lim="400000"/>
          </a:ln>
          <a:effectLst/>
        </p:spPr>
        <p:txBody>
          <a:bodyPr wrap="square" lIns="0" tIns="0" rIns="0" bIns="0" numCol="1"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感知设备</a:t>
            </a:r>
            <a:endParaRPr kumimoji="0" lang="en-US" altLang="zh-CN"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（兼容认证）</a:t>
            </a:r>
            <a:endPar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endParaRPr>
          </a:p>
        </p:txBody>
      </p:sp>
      <p:sp>
        <p:nvSpPr>
          <p:cNvPr id="44" name="Shape 135"/>
          <p:cNvSpPr txBox="1"/>
          <p:nvPr/>
        </p:nvSpPr>
        <p:spPr>
          <a:xfrm>
            <a:off x="568709" y="4979595"/>
            <a:ext cx="1202806" cy="419035"/>
          </a:xfrm>
          <a:prstGeom prst="rect">
            <a:avLst/>
          </a:prstGeom>
          <a:noFill/>
          <a:ln w="12700" cap="flat">
            <a:noFill/>
            <a:miter lim="400000"/>
          </a:ln>
          <a:effectLst/>
        </p:spPr>
        <p:txBody>
          <a:bodyPr wrap="square" lIns="0" tIns="0" rIns="0" bIns="0" numCol="1"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路侧边缘</a:t>
            </a:r>
            <a:endParaRPr kumimoji="0" lang="en-US" altLang="zh-CN"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计算平台</a:t>
            </a:r>
            <a:endParaRPr kumimoji="0" lang="en-US" altLang="zh-CN"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（弹性可扩展）</a:t>
            </a:r>
            <a:endPar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endParaRPr>
          </a:p>
        </p:txBody>
      </p:sp>
      <p:sp>
        <p:nvSpPr>
          <p:cNvPr id="45" name="Shape 135"/>
          <p:cNvSpPr txBox="1"/>
          <p:nvPr/>
        </p:nvSpPr>
        <p:spPr>
          <a:xfrm>
            <a:off x="651794" y="3625739"/>
            <a:ext cx="1036636" cy="279357"/>
          </a:xfrm>
          <a:prstGeom prst="rect">
            <a:avLst/>
          </a:prstGeom>
          <a:noFill/>
          <a:ln w="12700" cap="flat">
            <a:noFill/>
            <a:miter lim="400000"/>
          </a:ln>
          <a:effectLst/>
        </p:spPr>
        <p:txBody>
          <a:bodyPr wrap="square" lIns="0" tIns="0" rIns="0" bIns="0" numCol="1"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应用生态市场</a:t>
            </a:r>
            <a:endParaRPr kumimoji="0" lang="en-US" altLang="zh-CN"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（支持</a:t>
            </a:r>
            <a:r>
              <a:rPr kumimoji="0" lang="en-US" altLang="zh-CN"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OTA</a:t>
            </a: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a:t>
            </a:r>
            <a:endPar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endParaRPr>
          </a:p>
        </p:txBody>
      </p:sp>
      <p:sp>
        <p:nvSpPr>
          <p:cNvPr id="46" name="矩形 45"/>
          <p:cNvSpPr/>
          <p:nvPr/>
        </p:nvSpPr>
        <p:spPr>
          <a:xfrm>
            <a:off x="2424553" y="332054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绿波通行</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47" name="矩形 46"/>
          <p:cNvSpPr/>
          <p:nvPr/>
        </p:nvSpPr>
        <p:spPr>
          <a:xfrm>
            <a:off x="2054878" y="3324294"/>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智能信控</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48" name="Shape 135"/>
          <p:cNvSpPr txBox="1"/>
          <p:nvPr/>
        </p:nvSpPr>
        <p:spPr>
          <a:xfrm>
            <a:off x="736254" y="2092968"/>
            <a:ext cx="867716" cy="279357"/>
          </a:xfrm>
          <a:prstGeom prst="rect">
            <a:avLst/>
          </a:prstGeom>
          <a:noFill/>
          <a:ln w="12700" cap="flat">
            <a:noFill/>
            <a:miter lim="400000"/>
          </a:ln>
          <a:effectLst/>
        </p:spPr>
        <p:txBody>
          <a:bodyPr wrap="square" lIns="0" tIns="0" rIns="0" bIns="0" numCol="1" anchor="t">
            <a:spAutoFit/>
          </a:bodyPr>
          <a:lstStyle>
            <a:defPPr>
              <a:defRPr lang="zh-CN"/>
            </a:defPPr>
            <a:lvl1pPr marR="0" lvl="0" indent="0" algn="ctr" fontAlgn="auto">
              <a:lnSpc>
                <a:spcPct val="100000"/>
              </a:lnSpc>
              <a:spcBef>
                <a:spcPts val="0"/>
              </a:spcBef>
              <a:spcAft>
                <a:spcPts val="0"/>
              </a:spcAft>
              <a:buClrTx/>
              <a:buSzTx/>
              <a:buFontTx/>
              <a:buNone/>
              <a:defRPr kumimoji="0" sz="1050" i="0" u="none" strike="noStrike" kern="0" cap="none" spc="40" normalizeH="0" baseline="0">
                <a:ln>
                  <a:noFill/>
                </a:ln>
                <a:solidFill>
                  <a:srgbClr val="09EDE7"/>
                </a:solidFill>
                <a:effectLst/>
                <a:uLnTx/>
                <a:uFillTx/>
                <a:latin typeface="微软雅黑" panose="020B0503020204020204" charset="-122"/>
                <a:ea typeface="微软雅黑" panose="020B0503020204020204" charset="-122"/>
                <a:cs typeface="方正兰亭黑简体" panose="02000000000000000000" charset="-122"/>
              </a:defRPr>
            </a:lvl1pPr>
          </a:lstStyle>
          <a:p>
            <a:r>
              <a:rPr lang="zh-CN" altLang="en-US" sz="1000" b="1" dirty="0">
                <a:solidFill>
                  <a:srgbClr val="445185"/>
                </a:solidFill>
                <a:latin typeface="Microsoft YaHei Semibold" panose="020B0402040204020203" pitchFamily="34" charset="-122"/>
                <a:ea typeface="Microsoft YaHei Semibold" panose="020B0402040204020203" pitchFamily="34" charset="-122"/>
                <a:sym typeface="+mn-ea"/>
              </a:rPr>
              <a:t>商业模式</a:t>
            </a:r>
            <a:endParaRPr lang="en-US" altLang="zh-CN" sz="1000" b="1" dirty="0">
              <a:solidFill>
                <a:srgbClr val="445185"/>
              </a:solidFill>
              <a:latin typeface="Microsoft YaHei Semibold" panose="020B0402040204020203" pitchFamily="34" charset="-122"/>
              <a:ea typeface="Microsoft YaHei Semibold" panose="020B0402040204020203" pitchFamily="34" charset="-122"/>
              <a:sym typeface="+mn-ea"/>
            </a:endParaRPr>
          </a:p>
          <a:p>
            <a:r>
              <a:rPr lang="zh-CN" altLang="en-US" sz="1000" b="1" dirty="0">
                <a:solidFill>
                  <a:srgbClr val="445185"/>
                </a:solidFill>
                <a:latin typeface="Microsoft YaHei Semibold" panose="020B0402040204020203" pitchFamily="34" charset="-122"/>
                <a:ea typeface="Microsoft YaHei Semibold" panose="020B0402040204020203" pitchFamily="34" charset="-122"/>
                <a:sym typeface="+mn-ea"/>
              </a:rPr>
              <a:t>（服务订阅）</a:t>
            </a:r>
            <a:endParaRPr lang="zh-CN" altLang="en-US" sz="1000" b="1" dirty="0">
              <a:solidFill>
                <a:srgbClr val="445185"/>
              </a:solidFill>
              <a:latin typeface="Microsoft YaHei Semibold" panose="020B0402040204020203" pitchFamily="34" charset="-122"/>
              <a:ea typeface="Microsoft YaHei Semibold" panose="020B0402040204020203" pitchFamily="34" charset="-122"/>
              <a:sym typeface="+mn-ea"/>
            </a:endParaRPr>
          </a:p>
        </p:txBody>
      </p:sp>
      <p:sp>
        <p:nvSpPr>
          <p:cNvPr id="54" name="矩形 53"/>
          <p:cNvSpPr/>
          <p:nvPr/>
        </p:nvSpPr>
        <p:spPr>
          <a:xfrm>
            <a:off x="2082215" y="4313339"/>
            <a:ext cx="4666148" cy="600968"/>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pic>
        <p:nvPicPr>
          <p:cNvPr id="60" name="图片 59"/>
          <p:cNvPicPr>
            <a:picLocks noChangeAspect="1"/>
          </p:cNvPicPr>
          <p:nvPr/>
        </p:nvPicPr>
        <p:blipFill>
          <a:blip r:embed="rId2"/>
          <a:stretch>
            <a:fillRect/>
          </a:stretch>
        </p:blipFill>
        <p:spPr>
          <a:xfrm>
            <a:off x="7820367" y="4979595"/>
            <a:ext cx="2566370" cy="489662"/>
          </a:xfrm>
          <a:prstGeom prst="rect">
            <a:avLst/>
          </a:prstGeom>
        </p:spPr>
      </p:pic>
      <p:pic>
        <p:nvPicPr>
          <p:cNvPr id="66" name="图片 65"/>
          <p:cNvPicPr>
            <a:picLocks noChangeAspect="1"/>
          </p:cNvPicPr>
          <p:nvPr/>
        </p:nvPicPr>
        <p:blipFill>
          <a:blip r:embed="rId2"/>
          <a:stretch>
            <a:fillRect/>
          </a:stretch>
        </p:blipFill>
        <p:spPr>
          <a:xfrm>
            <a:off x="7745515" y="3239781"/>
            <a:ext cx="2566370" cy="489662"/>
          </a:xfrm>
          <a:prstGeom prst="rect">
            <a:avLst/>
          </a:prstGeom>
        </p:spPr>
      </p:pic>
      <p:pic>
        <p:nvPicPr>
          <p:cNvPr id="67" name="图片 66"/>
          <p:cNvPicPr>
            <a:picLocks noChangeAspect="1"/>
          </p:cNvPicPr>
          <p:nvPr/>
        </p:nvPicPr>
        <p:blipFill>
          <a:blip r:embed="rId2"/>
          <a:stretch>
            <a:fillRect/>
          </a:stretch>
        </p:blipFill>
        <p:spPr>
          <a:xfrm>
            <a:off x="7773533" y="1472971"/>
            <a:ext cx="2566370" cy="489662"/>
          </a:xfrm>
          <a:prstGeom prst="rect">
            <a:avLst/>
          </a:prstGeom>
        </p:spPr>
      </p:pic>
      <p:sp>
        <p:nvSpPr>
          <p:cNvPr id="68" name="文本框 67"/>
          <p:cNvSpPr txBox="1"/>
          <p:nvPr/>
        </p:nvSpPr>
        <p:spPr>
          <a:xfrm>
            <a:off x="8044225" y="5070780"/>
            <a:ext cx="256637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硬件建设，兼容降本</a:t>
            </a:r>
            <a:endParaRPr kumimoji="1" lang="en-US" altLang="zh-CN"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69" name="文本框 68"/>
          <p:cNvSpPr txBox="1"/>
          <p:nvPr/>
        </p:nvSpPr>
        <p:spPr>
          <a:xfrm>
            <a:off x="7969373" y="3330965"/>
            <a:ext cx="256637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应用开发，快速上线</a:t>
            </a:r>
            <a:endParaRPr kumimoji="1" lang="en-US" altLang="zh-CN"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70" name="文本框 69"/>
          <p:cNvSpPr txBox="1"/>
          <p:nvPr/>
        </p:nvSpPr>
        <p:spPr>
          <a:xfrm>
            <a:off x="8031156" y="1564231"/>
            <a:ext cx="256637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城市治理，灵活高效</a:t>
            </a:r>
            <a:endParaRPr kumimoji="1" lang="en-US" altLang="zh-CN"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71" name="文本框 70"/>
          <p:cNvSpPr txBox="1"/>
          <p:nvPr/>
        </p:nvSpPr>
        <p:spPr>
          <a:xfrm>
            <a:off x="3664488" y="2838304"/>
            <a:ext cx="1441420" cy="279357"/>
          </a:xfrm>
          <a:prstGeom prst="rect">
            <a:avLst/>
          </a:prstGeom>
          <a:noFill/>
        </p:spPr>
        <p:txBody>
          <a:bodyPr wrap="none" rtlCol="0">
            <a:spAutoFit/>
          </a:bodyPr>
          <a:lstStyle/>
          <a:p>
            <a:r>
              <a:rPr lang="zh-CN" altLang="en-US" sz="1400" b="1" kern="0" dirty="0">
                <a:solidFill>
                  <a:schemeClr val="bg1"/>
                </a:solidFill>
                <a:latin typeface="微软雅黑" panose="020B0503020204020204" charset="-122"/>
                <a:ea typeface="微软雅黑" panose="020B0503020204020204" charset="-122"/>
              </a:rPr>
              <a:t>城市交通运营商</a:t>
            </a:r>
            <a:endParaRPr lang="zh-CN" altLang="en-US" sz="1400" b="1" kern="0" dirty="0">
              <a:solidFill>
                <a:schemeClr val="bg1"/>
              </a:solidFill>
              <a:latin typeface="微软雅黑" panose="020B0503020204020204" charset="-122"/>
              <a:ea typeface="微软雅黑" panose="020B0503020204020204" charset="-122"/>
            </a:endParaRPr>
          </a:p>
        </p:txBody>
      </p:sp>
      <p:sp>
        <p:nvSpPr>
          <p:cNvPr id="72" name="矩形 71"/>
          <p:cNvSpPr/>
          <p:nvPr/>
        </p:nvSpPr>
        <p:spPr>
          <a:xfrm>
            <a:off x="3933793" y="1554853"/>
            <a:ext cx="902811" cy="279357"/>
          </a:xfrm>
          <a:prstGeom prst="rect">
            <a:avLst/>
          </a:prstGeom>
        </p:spPr>
        <p:txBody>
          <a:bodyPr wrap="none">
            <a:spAutoFit/>
          </a:bodyPr>
          <a:lstStyle/>
          <a:p>
            <a:pPr algn="ctr"/>
            <a:r>
              <a:rPr kumimoji="1" lang="zh-CN" altLang="en-US" sz="1400" b="1" dirty="0">
                <a:solidFill>
                  <a:schemeClr val="bg1"/>
                </a:solidFill>
                <a:latin typeface="微软雅黑" panose="020B0503020204020204" charset="-122"/>
                <a:ea typeface="微软雅黑" panose="020B0503020204020204" charset="-122"/>
              </a:rPr>
              <a:t>全国客户</a:t>
            </a:r>
            <a:endParaRPr kumimoji="1" lang="zh-CN" altLang="en-US" sz="1400" b="1" dirty="0">
              <a:solidFill>
                <a:schemeClr val="bg1"/>
              </a:solidFill>
              <a:latin typeface="微软雅黑" panose="020B0503020204020204" charset="-122"/>
              <a:ea typeface="微软雅黑" panose="020B0503020204020204" charset="-122"/>
            </a:endParaRPr>
          </a:p>
        </p:txBody>
      </p:sp>
      <p:sp>
        <p:nvSpPr>
          <p:cNvPr id="73" name="矩形 72"/>
          <p:cNvSpPr/>
          <p:nvPr/>
        </p:nvSpPr>
        <p:spPr>
          <a:xfrm>
            <a:off x="8054326" y="3724719"/>
            <a:ext cx="3485880" cy="890693"/>
          </a:xfrm>
          <a:prstGeom prst="rect">
            <a:avLst/>
          </a:prstGeom>
        </p:spPr>
        <p:txBody>
          <a:bodyPr wrap="square">
            <a:spAutoFit/>
          </a:bodyPr>
          <a:lstStyle/>
          <a:p>
            <a:pPr>
              <a:lnSpc>
                <a:spcPct val="150000"/>
              </a:lnSpc>
              <a:defRPr/>
            </a:pPr>
            <a:r>
              <a:rPr lang="en-US" altLang="zh-CN" sz="1200" dirty="0">
                <a:solidFill>
                  <a:srgbClr val="445185"/>
                </a:solidFill>
                <a:latin typeface="微软雅黑" panose="020B0503020204020204" charset="-122"/>
                <a:ea typeface="微软雅黑" panose="020B0503020204020204" charset="-122"/>
              </a:rPr>
              <a:t>OS</a:t>
            </a:r>
            <a:r>
              <a:rPr lang="zh-CN" altLang="en-US" sz="1200" dirty="0">
                <a:solidFill>
                  <a:srgbClr val="445185"/>
                </a:solidFill>
                <a:latin typeface="微软雅黑" panose="020B0503020204020204" charset="-122"/>
                <a:ea typeface="微软雅黑" panose="020B0503020204020204" charset="-122"/>
              </a:rPr>
              <a:t>实现设备功能接口标准化，</a:t>
            </a:r>
            <a:r>
              <a:rPr lang="en-US" altLang="zh-CN" sz="1200" dirty="0">
                <a:solidFill>
                  <a:srgbClr val="445185"/>
                </a:solidFill>
                <a:latin typeface="微软雅黑" panose="020B0503020204020204" charset="-122"/>
                <a:ea typeface="微软雅黑" panose="020B0503020204020204" charset="-122"/>
              </a:rPr>
              <a:t>App</a:t>
            </a:r>
            <a:r>
              <a:rPr lang="zh-CN" altLang="en-US" sz="1200" dirty="0">
                <a:solidFill>
                  <a:srgbClr val="445185"/>
                </a:solidFill>
                <a:latin typeface="微软雅黑" panose="020B0503020204020204" charset="-122"/>
                <a:ea typeface="微软雅黑" panose="020B0503020204020204" charset="-122"/>
              </a:rPr>
              <a:t>式开发，降低开发成本；支持</a:t>
            </a:r>
            <a:r>
              <a:rPr lang="en-US" altLang="zh-CN" sz="1200" dirty="0">
                <a:solidFill>
                  <a:srgbClr val="445185"/>
                </a:solidFill>
                <a:latin typeface="微软雅黑" panose="020B0503020204020204" charset="-122"/>
                <a:ea typeface="微软雅黑" panose="020B0503020204020204" charset="-122"/>
              </a:rPr>
              <a:t>OTA</a:t>
            </a:r>
            <a:r>
              <a:rPr lang="zh-CN" altLang="en-US" sz="1200" dirty="0">
                <a:solidFill>
                  <a:srgbClr val="445185"/>
                </a:solidFill>
                <a:latin typeface="微软雅黑" panose="020B0503020204020204" charset="-122"/>
                <a:ea typeface="微软雅黑" panose="020B0503020204020204" charset="-122"/>
              </a:rPr>
              <a:t>，实现远程运维、常用常新，促进交通产业繁荣。</a:t>
            </a:r>
            <a:endParaRPr lang="zh-CN" altLang="en-US" sz="1200" dirty="0">
              <a:solidFill>
                <a:srgbClr val="445185"/>
              </a:solidFill>
              <a:latin typeface="微软雅黑" panose="020B0503020204020204" charset="-122"/>
              <a:ea typeface="微软雅黑" panose="020B0503020204020204" charset="-122"/>
            </a:endParaRPr>
          </a:p>
        </p:txBody>
      </p:sp>
      <p:sp>
        <p:nvSpPr>
          <p:cNvPr id="74" name="矩形 73"/>
          <p:cNvSpPr/>
          <p:nvPr/>
        </p:nvSpPr>
        <p:spPr>
          <a:xfrm>
            <a:off x="8069265" y="1950169"/>
            <a:ext cx="3635168" cy="890693"/>
          </a:xfrm>
          <a:prstGeom prst="rect">
            <a:avLst/>
          </a:prstGeom>
        </p:spPr>
        <p:txBody>
          <a:bodyPr wrap="square">
            <a:spAutoFit/>
          </a:bodyPr>
          <a:lstStyle/>
          <a:p>
            <a:pPr lvl="0">
              <a:lnSpc>
                <a:spcPct val="150000"/>
              </a:lnSpc>
              <a:defRPr/>
            </a:pPr>
            <a:r>
              <a:rPr lang="zh-CN" altLang="en-US" sz="1200" dirty="0">
                <a:solidFill>
                  <a:srgbClr val="445185"/>
                </a:solidFill>
                <a:latin typeface="微软雅黑" panose="020B0503020204020204" charset="-122"/>
                <a:ea typeface="微软雅黑" panose="020B0503020204020204" charset="-122"/>
              </a:rPr>
              <a:t>伴随人民数字化生活，智能网联汽车的普及，多层次交通参与者融合，城市治理需智能化，避免“烟囱式”重复建设。</a:t>
            </a:r>
            <a:endPar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5" name="矩形 74"/>
          <p:cNvSpPr/>
          <p:nvPr/>
        </p:nvSpPr>
        <p:spPr>
          <a:xfrm>
            <a:off x="8019914" y="5454171"/>
            <a:ext cx="3520292" cy="890693"/>
          </a:xfrm>
          <a:prstGeom prst="rect">
            <a:avLst/>
          </a:prstGeom>
        </p:spPr>
        <p:txBody>
          <a:bodyPr wrap="square">
            <a:spAutoFit/>
          </a:bodyPr>
          <a:lstStyle/>
          <a:p>
            <a:pPr marR="0" lvl="0" algn="l" defTabSz="914400" rtl="0" eaLnBrk="1" fontAlgn="auto" latinLnBrk="0" hangingPunct="1">
              <a:lnSpc>
                <a:spcPct val="150000"/>
              </a:lnSpc>
              <a:spcBef>
                <a:spcPts val="0"/>
              </a:spcBef>
              <a:spcAft>
                <a:spcPts val="0"/>
              </a:spcAft>
              <a:buClrTx/>
              <a:buSzTx/>
              <a:defRPr/>
            </a:pPr>
            <a:r>
              <a:rPr lang="zh-CN" altLang="en-US" sz="1200" dirty="0">
                <a:solidFill>
                  <a:srgbClr val="445185"/>
                </a:solidFill>
                <a:latin typeface="微软雅黑" panose="020B0503020204020204" charset="-122"/>
                <a:ea typeface="微软雅黑" panose="020B0503020204020204" charset="-122"/>
              </a:rPr>
              <a:t>设备兼容认证体系，可弹性建设，支持灵活替换，新旧共存；优化产业分工，批量定制集采，进一步降低成本。</a:t>
            </a:r>
            <a:endPar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6" name="矩形 75"/>
          <p:cNvSpPr/>
          <p:nvPr/>
        </p:nvSpPr>
        <p:spPr>
          <a:xfrm>
            <a:off x="4094917" y="4509378"/>
            <a:ext cx="610870" cy="245110"/>
          </a:xfrm>
          <a:prstGeom prst="rect">
            <a:avLst/>
          </a:prstGeom>
        </p:spPr>
        <p:txBody>
          <a:bodyPr wrap="none">
            <a:spAutoFit/>
          </a:bodyPr>
          <a:lstStyle/>
          <a:p>
            <a:pPr lvl="0" algn="ctr">
              <a:defRPr/>
            </a:pPr>
            <a:r>
              <a:rPr lang="en-US" altLang="zh-CN" sz="1000" b="1" kern="0" dirty="0">
                <a:solidFill>
                  <a:schemeClr val="bg1"/>
                </a:solidFill>
                <a:latin typeface="微软雅黑" panose="020B0503020204020204" charset="-122"/>
                <a:ea typeface="微软雅黑" panose="020B0503020204020204" charset="-122"/>
              </a:rPr>
              <a:t>AIR OS</a:t>
            </a:r>
            <a:endParaRPr lang="zh-CN" altLang="en-US" sz="1000" b="1" kern="0" dirty="0">
              <a:solidFill>
                <a:schemeClr val="bg1"/>
              </a:solidFill>
              <a:latin typeface="微软雅黑" panose="020B0503020204020204" charset="-122"/>
              <a:ea typeface="微软雅黑" panose="020B0503020204020204" charset="-122"/>
            </a:endParaRPr>
          </a:p>
        </p:txBody>
      </p:sp>
      <p:sp>
        <p:nvSpPr>
          <p:cNvPr id="77" name="矩形 76"/>
          <p:cNvSpPr/>
          <p:nvPr/>
        </p:nvSpPr>
        <p:spPr>
          <a:xfrm>
            <a:off x="3573892" y="5068392"/>
            <a:ext cx="440563" cy="24144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边缘</a:t>
            </a:r>
            <a:endPar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78" name="矩形 77"/>
          <p:cNvSpPr/>
          <p:nvPr/>
        </p:nvSpPr>
        <p:spPr>
          <a:xfrm>
            <a:off x="3319047" y="5545720"/>
            <a:ext cx="252000" cy="71886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摄像头</a:t>
            </a:r>
            <a:endParaRPr kumimoji="0" lang="zh-CN" altLang="en-US" sz="105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79" name="矩形 78"/>
          <p:cNvSpPr/>
          <p:nvPr/>
        </p:nvSpPr>
        <p:spPr>
          <a:xfrm>
            <a:off x="3668174" y="5545722"/>
            <a:ext cx="252000" cy="718867"/>
          </a:xfrm>
          <a:prstGeom prst="rect">
            <a:avLst/>
          </a:prstGeom>
          <a:solidFill>
            <a:schemeClr val="bg1"/>
          </a:solidFill>
          <a:ln w="12700" cap="flat" cmpd="sng" algn="ctr">
            <a:noFill/>
            <a:prstDash val="solid"/>
            <a:miter lim="800000"/>
          </a:ln>
          <a:effectLst/>
        </p:spPr>
        <p:txBody>
          <a:bodyPr rtlCol="0" anchor="ctr"/>
          <a:lstStyle/>
          <a:p>
            <a:pPr lvl="0" algn="ctr">
              <a:defRPr/>
            </a:pPr>
            <a:r>
              <a:rPr lang="zh-CN" altLang="en-US" sz="1000" kern="0" dirty="0">
                <a:solidFill>
                  <a:schemeClr val="tx1">
                    <a:lumMod val="85000"/>
                    <a:lumOff val="15000"/>
                  </a:schemeClr>
                </a:solidFill>
                <a:latin typeface="微软雅黑" panose="020B0503020204020204" charset="-122"/>
                <a:ea typeface="微软雅黑" panose="020B0503020204020204" charset="-122"/>
              </a:rPr>
              <a:t>摄像头</a:t>
            </a:r>
            <a:endParaRPr lang="zh-CN" altLang="en-US" sz="1000" kern="0" dirty="0">
              <a:solidFill>
                <a:schemeClr val="tx1">
                  <a:lumMod val="85000"/>
                  <a:lumOff val="15000"/>
                </a:schemeClr>
              </a:solidFill>
              <a:latin typeface="微软雅黑" panose="020B0503020204020204" charset="-122"/>
              <a:ea typeface="微软雅黑" panose="020B0503020204020204" charset="-122"/>
            </a:endParaRPr>
          </a:p>
        </p:txBody>
      </p:sp>
      <p:sp>
        <p:nvSpPr>
          <p:cNvPr id="80" name="矩形 79"/>
          <p:cNvSpPr/>
          <p:nvPr/>
        </p:nvSpPr>
        <p:spPr>
          <a:xfrm>
            <a:off x="4017300" y="5545720"/>
            <a:ext cx="252000" cy="718867"/>
          </a:xfrm>
          <a:prstGeom prst="rect">
            <a:avLst/>
          </a:prstGeom>
          <a:solidFill>
            <a:schemeClr val="bg1"/>
          </a:solidFill>
          <a:ln w="12700" cap="flat" cmpd="sng" algn="ctr">
            <a:noFill/>
            <a:prstDash val="solid"/>
            <a:miter lim="800000"/>
          </a:ln>
          <a:effectLst/>
        </p:spPr>
        <p:txBody>
          <a:bodyPr rtlCol="0" anchor="ctr"/>
          <a:lstStyle/>
          <a:p>
            <a:pPr lvl="0" algn="ctr">
              <a:defRPr/>
            </a:pPr>
            <a:r>
              <a:rPr lang="zh-CN" altLang="en-US" sz="1000" kern="0" dirty="0">
                <a:solidFill>
                  <a:schemeClr val="tx1">
                    <a:lumMod val="85000"/>
                    <a:lumOff val="15000"/>
                  </a:schemeClr>
                </a:solidFill>
                <a:latin typeface="微软雅黑" panose="020B0503020204020204" charset="-122"/>
                <a:ea typeface="微软雅黑" panose="020B0503020204020204" charset="-122"/>
              </a:rPr>
              <a:t>利旧设备</a:t>
            </a:r>
            <a:endParaRPr lang="zh-CN" altLang="en-US" sz="1000" kern="0" dirty="0">
              <a:solidFill>
                <a:schemeClr val="tx1">
                  <a:lumMod val="85000"/>
                  <a:lumOff val="15000"/>
                </a:schemeClr>
              </a:solidFill>
              <a:latin typeface="微软雅黑" panose="020B0503020204020204" charset="-122"/>
              <a:ea typeface="微软雅黑" panose="020B0503020204020204" charset="-122"/>
            </a:endParaRPr>
          </a:p>
        </p:txBody>
      </p:sp>
      <p:sp>
        <p:nvSpPr>
          <p:cNvPr id="81" name="矩形 80"/>
          <p:cNvSpPr/>
          <p:nvPr/>
        </p:nvSpPr>
        <p:spPr>
          <a:xfrm>
            <a:off x="4810725" y="5068392"/>
            <a:ext cx="440563" cy="24144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边缘</a:t>
            </a:r>
            <a:endPar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82" name="矩形 81"/>
          <p:cNvSpPr/>
          <p:nvPr/>
        </p:nvSpPr>
        <p:spPr>
          <a:xfrm>
            <a:off x="4555880" y="5545720"/>
            <a:ext cx="252000" cy="718867"/>
          </a:xfrm>
          <a:prstGeom prst="rect">
            <a:avLst/>
          </a:prstGeom>
          <a:solidFill>
            <a:schemeClr val="bg1"/>
          </a:solidFill>
          <a:ln w="12700" cap="flat" cmpd="sng" algn="ctr">
            <a:noFill/>
            <a:prstDash val="solid"/>
            <a:miter lim="800000"/>
          </a:ln>
          <a:effectLst/>
        </p:spPr>
        <p:txBody>
          <a:bodyPr rtlCol="0" anchor="ctr"/>
          <a:lstStyle/>
          <a:p>
            <a:pPr lvl="0" algn="ctr">
              <a:defRPr/>
            </a:pPr>
            <a:r>
              <a:rPr lang="zh-CN" altLang="en-US" sz="1050" kern="0" dirty="0">
                <a:solidFill>
                  <a:schemeClr val="tx1">
                    <a:lumMod val="85000"/>
                    <a:lumOff val="15000"/>
                  </a:schemeClr>
                </a:solidFill>
                <a:latin typeface="微软雅黑" panose="020B0503020204020204" charset="-122"/>
                <a:ea typeface="微软雅黑" panose="020B0503020204020204" charset="-122"/>
              </a:rPr>
              <a:t>利旧设备</a:t>
            </a:r>
            <a:endParaRPr lang="zh-CN" altLang="en-US" sz="1050" kern="0" dirty="0">
              <a:solidFill>
                <a:schemeClr val="tx1">
                  <a:lumMod val="85000"/>
                  <a:lumOff val="15000"/>
                </a:schemeClr>
              </a:solidFill>
              <a:latin typeface="微软雅黑" panose="020B0503020204020204" charset="-122"/>
              <a:ea typeface="微软雅黑" panose="020B0503020204020204" charset="-122"/>
            </a:endParaRPr>
          </a:p>
        </p:txBody>
      </p:sp>
      <p:sp>
        <p:nvSpPr>
          <p:cNvPr id="83" name="矩形 82"/>
          <p:cNvSpPr/>
          <p:nvPr/>
        </p:nvSpPr>
        <p:spPr>
          <a:xfrm>
            <a:off x="4905007" y="5545722"/>
            <a:ext cx="252000" cy="718867"/>
          </a:xfrm>
          <a:prstGeom prst="rect">
            <a:avLst/>
          </a:prstGeom>
          <a:solidFill>
            <a:schemeClr val="bg1"/>
          </a:solidFill>
          <a:ln w="12700" cap="flat" cmpd="sng" algn="ctr">
            <a:noFill/>
            <a:prstDash val="solid"/>
            <a:miter lim="800000"/>
          </a:ln>
          <a:effectLst/>
        </p:spPr>
        <p:txBody>
          <a:bodyPr rtlCol="0" anchor="ctr"/>
          <a:lstStyle/>
          <a:p>
            <a:pPr lvl="0" algn="ctr">
              <a:defRPr/>
            </a:pPr>
            <a:r>
              <a:rPr lang="zh-CN" altLang="en-US" sz="1000" kern="0" dirty="0">
                <a:solidFill>
                  <a:schemeClr val="tx1">
                    <a:lumMod val="85000"/>
                    <a:lumOff val="15000"/>
                  </a:schemeClr>
                </a:solidFill>
                <a:latin typeface="微软雅黑" panose="020B0503020204020204" charset="-122"/>
                <a:ea typeface="微软雅黑" panose="020B0503020204020204" charset="-122"/>
              </a:rPr>
              <a:t>定制设备</a:t>
            </a:r>
            <a:endParaRPr lang="zh-CN" altLang="en-US" sz="1000" kern="0" dirty="0">
              <a:solidFill>
                <a:schemeClr val="tx1">
                  <a:lumMod val="85000"/>
                  <a:lumOff val="15000"/>
                </a:schemeClr>
              </a:solidFill>
              <a:latin typeface="微软雅黑" panose="020B0503020204020204" charset="-122"/>
              <a:ea typeface="微软雅黑" panose="020B0503020204020204" charset="-122"/>
            </a:endParaRPr>
          </a:p>
        </p:txBody>
      </p:sp>
      <p:sp>
        <p:nvSpPr>
          <p:cNvPr id="84" name="矩形 83"/>
          <p:cNvSpPr/>
          <p:nvPr/>
        </p:nvSpPr>
        <p:spPr>
          <a:xfrm>
            <a:off x="5254133" y="5545720"/>
            <a:ext cx="252000" cy="718867"/>
          </a:xfrm>
          <a:prstGeom prst="rect">
            <a:avLst/>
          </a:prstGeom>
          <a:solidFill>
            <a:schemeClr val="bg1"/>
          </a:solidFill>
          <a:ln w="12700" cap="flat" cmpd="sng" algn="ctr">
            <a:noFill/>
            <a:prstDash val="solid"/>
            <a:miter lim="800000"/>
          </a:ln>
          <a:effectLst/>
        </p:spPr>
        <p:txBody>
          <a:bodyPr rtlCol="0" anchor="ctr"/>
          <a:lstStyle/>
          <a:p>
            <a:pPr lvl="0" algn="ctr">
              <a:defRPr/>
            </a:pPr>
            <a:r>
              <a:rPr lang="zh-CN" altLang="en-US" sz="1000" kern="0" dirty="0">
                <a:solidFill>
                  <a:schemeClr val="tx1">
                    <a:lumMod val="85000"/>
                    <a:lumOff val="15000"/>
                  </a:schemeClr>
                </a:solidFill>
                <a:latin typeface="微软雅黑" panose="020B0503020204020204" charset="-122"/>
                <a:ea typeface="微软雅黑" panose="020B0503020204020204" charset="-122"/>
              </a:rPr>
              <a:t>多传感器</a:t>
            </a:r>
            <a:endParaRPr lang="zh-CN" altLang="en-US" sz="1000" kern="0" dirty="0">
              <a:solidFill>
                <a:schemeClr val="tx1">
                  <a:lumMod val="85000"/>
                  <a:lumOff val="15000"/>
                </a:schemeClr>
              </a:solidFill>
              <a:latin typeface="微软雅黑" panose="020B0503020204020204" charset="-122"/>
              <a:ea typeface="微软雅黑" panose="020B0503020204020204" charset="-122"/>
            </a:endParaRPr>
          </a:p>
        </p:txBody>
      </p:sp>
      <p:sp>
        <p:nvSpPr>
          <p:cNvPr id="85" name="矩形 84"/>
          <p:cNvSpPr/>
          <p:nvPr/>
        </p:nvSpPr>
        <p:spPr>
          <a:xfrm>
            <a:off x="6047558" y="5068392"/>
            <a:ext cx="440563" cy="24144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边缘</a:t>
            </a:r>
            <a:endPar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86" name="矩形 85"/>
          <p:cNvSpPr/>
          <p:nvPr/>
        </p:nvSpPr>
        <p:spPr>
          <a:xfrm>
            <a:off x="5792713" y="5545720"/>
            <a:ext cx="252000" cy="71886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摄像头</a:t>
            </a:r>
            <a:endParaRPr kumimoji="0" lang="zh-CN" altLang="en-US" sz="105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87" name="矩形 86"/>
          <p:cNvSpPr/>
          <p:nvPr/>
        </p:nvSpPr>
        <p:spPr>
          <a:xfrm>
            <a:off x="6141839" y="5545722"/>
            <a:ext cx="252000" cy="718867"/>
          </a:xfrm>
          <a:prstGeom prst="rect">
            <a:avLst/>
          </a:prstGeom>
          <a:solidFill>
            <a:schemeClr val="bg1"/>
          </a:solidFill>
          <a:ln w="12700" cap="flat" cmpd="sng" algn="ctr">
            <a:noFill/>
            <a:prstDash val="solid"/>
            <a:miter lim="800000"/>
          </a:ln>
          <a:effectLst/>
        </p:spPr>
        <p:txBody>
          <a:bodyPr rtlCol="0" anchor="ctr"/>
          <a:lstStyle/>
          <a:p>
            <a:pPr lvl="0" algn="ctr">
              <a:defRPr/>
            </a:pPr>
            <a:r>
              <a:rPr lang="zh-CN" altLang="en-US" sz="1000" kern="0" dirty="0">
                <a:solidFill>
                  <a:schemeClr val="tx1">
                    <a:lumMod val="85000"/>
                    <a:lumOff val="15000"/>
                  </a:schemeClr>
                </a:solidFill>
                <a:latin typeface="微软雅黑" panose="020B0503020204020204" charset="-122"/>
                <a:ea typeface="微软雅黑" panose="020B0503020204020204" charset="-122"/>
              </a:rPr>
              <a:t>激光雷达</a:t>
            </a:r>
            <a:endParaRPr lang="zh-CN" altLang="en-US" sz="1000" kern="0" dirty="0">
              <a:solidFill>
                <a:schemeClr val="tx1">
                  <a:lumMod val="85000"/>
                  <a:lumOff val="15000"/>
                </a:schemeClr>
              </a:solidFill>
              <a:latin typeface="微软雅黑" panose="020B0503020204020204" charset="-122"/>
              <a:ea typeface="微软雅黑" panose="020B0503020204020204" charset="-122"/>
            </a:endParaRPr>
          </a:p>
        </p:txBody>
      </p:sp>
      <p:sp>
        <p:nvSpPr>
          <p:cNvPr id="88" name="矩形 87"/>
          <p:cNvSpPr/>
          <p:nvPr/>
        </p:nvSpPr>
        <p:spPr>
          <a:xfrm>
            <a:off x="6490966" y="5545720"/>
            <a:ext cx="252000" cy="718867"/>
          </a:xfrm>
          <a:prstGeom prst="rect">
            <a:avLst/>
          </a:prstGeom>
          <a:solidFill>
            <a:schemeClr val="bg1"/>
          </a:solidFill>
          <a:ln w="12700" cap="flat" cmpd="sng" algn="ctr">
            <a:noFill/>
            <a:prstDash val="solid"/>
            <a:miter lim="800000"/>
          </a:ln>
          <a:effectLst/>
        </p:spPr>
        <p:txBody>
          <a:bodyPr rtlCol="0" anchor="ctr"/>
          <a:lstStyle/>
          <a:p>
            <a:pPr lvl="0" algn="ctr">
              <a:defRPr/>
            </a:pPr>
            <a:r>
              <a:rPr lang="zh-CN" altLang="en-US" sz="1000" kern="0" dirty="0">
                <a:solidFill>
                  <a:schemeClr val="tx1">
                    <a:lumMod val="85000"/>
                    <a:lumOff val="15000"/>
                  </a:schemeClr>
                </a:solidFill>
                <a:latin typeface="微软雅黑" panose="020B0503020204020204" charset="-122"/>
                <a:ea typeface="微软雅黑" panose="020B0503020204020204" charset="-122"/>
              </a:rPr>
              <a:t>多传感器</a:t>
            </a:r>
            <a:endParaRPr lang="zh-CN" altLang="en-US" sz="1000" kern="0" dirty="0">
              <a:solidFill>
                <a:schemeClr val="tx1">
                  <a:lumMod val="85000"/>
                  <a:lumOff val="15000"/>
                </a:schemeClr>
              </a:solidFill>
              <a:latin typeface="微软雅黑" panose="020B0503020204020204" charset="-122"/>
              <a:ea typeface="微软雅黑" panose="020B0503020204020204" charset="-122"/>
            </a:endParaRPr>
          </a:p>
        </p:txBody>
      </p:sp>
      <p:cxnSp>
        <p:nvCxnSpPr>
          <p:cNvPr id="89" name="直线连接符 67"/>
          <p:cNvCxnSpPr>
            <a:stCxn id="24" idx="0"/>
            <a:endCxn id="21" idx="2"/>
          </p:cNvCxnSpPr>
          <p:nvPr/>
        </p:nvCxnSpPr>
        <p:spPr>
          <a:xfrm flipV="1">
            <a:off x="2557341" y="5309835"/>
            <a:ext cx="0" cy="2358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肘形连接符 68"/>
          <p:cNvCxnSpPr>
            <a:stCxn id="23" idx="0"/>
            <a:endCxn id="25" idx="0"/>
          </p:cNvCxnSpPr>
          <p:nvPr/>
        </p:nvCxnSpPr>
        <p:spPr>
          <a:xfrm rot="5400000" flipH="1" flipV="1">
            <a:off x="2557926" y="5196594"/>
            <a:ext cx="11527" cy="698253"/>
          </a:xfrm>
          <a:prstGeom prst="bentConnector3">
            <a:avLst>
              <a:gd name="adj1" fmla="val 1079984"/>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直线连接符 69"/>
          <p:cNvCxnSpPr/>
          <p:nvPr/>
        </p:nvCxnSpPr>
        <p:spPr>
          <a:xfrm flipV="1">
            <a:off x="3791782" y="5309835"/>
            <a:ext cx="0" cy="2358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肘形连接符 70"/>
          <p:cNvCxnSpPr/>
          <p:nvPr/>
        </p:nvCxnSpPr>
        <p:spPr>
          <a:xfrm rot="5400000" flipH="1" flipV="1">
            <a:off x="3792367" y="5196594"/>
            <a:ext cx="11527" cy="698253"/>
          </a:xfrm>
          <a:prstGeom prst="bentConnector3">
            <a:avLst>
              <a:gd name="adj1" fmla="val 1079984"/>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直线连接符 71"/>
          <p:cNvCxnSpPr/>
          <p:nvPr/>
        </p:nvCxnSpPr>
        <p:spPr>
          <a:xfrm flipV="1">
            <a:off x="5032755" y="5309835"/>
            <a:ext cx="0" cy="2358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肘形连接符 72"/>
          <p:cNvCxnSpPr/>
          <p:nvPr/>
        </p:nvCxnSpPr>
        <p:spPr>
          <a:xfrm rot="5400000" flipH="1" flipV="1">
            <a:off x="5033340" y="5196594"/>
            <a:ext cx="11527" cy="698253"/>
          </a:xfrm>
          <a:prstGeom prst="bentConnector3">
            <a:avLst>
              <a:gd name="adj1" fmla="val 1079984"/>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直线连接符 73"/>
          <p:cNvCxnSpPr/>
          <p:nvPr/>
        </p:nvCxnSpPr>
        <p:spPr>
          <a:xfrm flipV="1">
            <a:off x="6267196" y="5309835"/>
            <a:ext cx="0" cy="2358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肘形连接符 74"/>
          <p:cNvCxnSpPr/>
          <p:nvPr/>
        </p:nvCxnSpPr>
        <p:spPr>
          <a:xfrm rot="5400000" flipH="1" flipV="1">
            <a:off x="6267781" y="5196594"/>
            <a:ext cx="11527" cy="698253"/>
          </a:xfrm>
          <a:prstGeom prst="bentConnector3">
            <a:avLst>
              <a:gd name="adj1" fmla="val 1079984"/>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肘形连接符 75"/>
          <p:cNvCxnSpPr>
            <a:stCxn id="47" idx="2"/>
            <a:endCxn id="39" idx="2"/>
          </p:cNvCxnSpPr>
          <p:nvPr/>
        </p:nvCxnSpPr>
        <p:spPr>
          <a:xfrm rot="5400000" flipH="1" flipV="1">
            <a:off x="4398612" y="1988173"/>
            <a:ext cx="632" cy="4436101"/>
          </a:xfrm>
          <a:prstGeom prst="bentConnector3">
            <a:avLst>
              <a:gd name="adj1" fmla="val -1970704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直线连接符 76"/>
          <p:cNvCxnSpPr>
            <a:stCxn id="33" idx="2"/>
            <a:endCxn id="8" idx="0"/>
          </p:cNvCxnSpPr>
          <p:nvPr/>
        </p:nvCxnSpPr>
        <p:spPr>
          <a:xfrm>
            <a:off x="4398928" y="4202788"/>
            <a:ext cx="1423" cy="2332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直线连接符 77"/>
          <p:cNvCxnSpPr/>
          <p:nvPr/>
        </p:nvCxnSpPr>
        <p:spPr>
          <a:xfrm>
            <a:off x="2550553"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直线连接符 78"/>
          <p:cNvCxnSpPr/>
          <p:nvPr/>
        </p:nvCxnSpPr>
        <p:spPr>
          <a:xfrm>
            <a:off x="2920228"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直线连接符 79"/>
          <p:cNvCxnSpPr/>
          <p:nvPr/>
        </p:nvCxnSpPr>
        <p:spPr>
          <a:xfrm>
            <a:off x="3289903" y="4211201"/>
            <a:ext cx="0" cy="1200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直线连接符 80"/>
          <p:cNvCxnSpPr/>
          <p:nvPr/>
        </p:nvCxnSpPr>
        <p:spPr>
          <a:xfrm>
            <a:off x="3659578"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直线连接符 81"/>
          <p:cNvCxnSpPr/>
          <p:nvPr/>
        </p:nvCxnSpPr>
        <p:spPr>
          <a:xfrm>
            <a:off x="4029253"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直线连接符 82"/>
          <p:cNvCxnSpPr/>
          <p:nvPr/>
        </p:nvCxnSpPr>
        <p:spPr>
          <a:xfrm>
            <a:off x="4767542"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直线连接符 83"/>
          <p:cNvCxnSpPr/>
          <p:nvPr/>
        </p:nvCxnSpPr>
        <p:spPr>
          <a:xfrm>
            <a:off x="5137217"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直线连接符 84"/>
          <p:cNvCxnSpPr/>
          <p:nvPr/>
        </p:nvCxnSpPr>
        <p:spPr>
          <a:xfrm>
            <a:off x="5506892" y="4211201"/>
            <a:ext cx="0" cy="1200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直线连接符 85"/>
          <p:cNvCxnSpPr/>
          <p:nvPr/>
        </p:nvCxnSpPr>
        <p:spPr>
          <a:xfrm>
            <a:off x="5876567"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直线连接符 86"/>
          <p:cNvCxnSpPr/>
          <p:nvPr/>
        </p:nvCxnSpPr>
        <p:spPr>
          <a:xfrm>
            <a:off x="6246242"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肘形连接符 87"/>
          <p:cNvCxnSpPr>
            <a:stCxn id="21" idx="0"/>
            <a:endCxn id="85" idx="0"/>
          </p:cNvCxnSpPr>
          <p:nvPr/>
        </p:nvCxnSpPr>
        <p:spPr>
          <a:xfrm rot="5400000" flipH="1" flipV="1">
            <a:off x="4413176" y="3213143"/>
            <a:ext cx="11527" cy="3710499"/>
          </a:xfrm>
          <a:prstGeom prst="bentConnector3">
            <a:avLst>
              <a:gd name="adj1" fmla="val 115470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直线连接符 88"/>
          <p:cNvCxnSpPr>
            <a:stCxn id="8" idx="2"/>
          </p:cNvCxnSpPr>
          <p:nvPr/>
        </p:nvCxnSpPr>
        <p:spPr>
          <a:xfrm>
            <a:off x="4400351" y="4806235"/>
            <a:ext cx="0" cy="1414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直线连接符 89"/>
          <p:cNvCxnSpPr/>
          <p:nvPr/>
        </p:nvCxnSpPr>
        <p:spPr>
          <a:xfrm>
            <a:off x="3792188" y="4939342"/>
            <a:ext cx="0" cy="1414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直线连接符 90"/>
          <p:cNvCxnSpPr/>
          <p:nvPr/>
        </p:nvCxnSpPr>
        <p:spPr>
          <a:xfrm>
            <a:off x="5038705" y="4939342"/>
            <a:ext cx="0" cy="1414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AIR OS 发展历程与开源开放路标 </a:t>
            </a:r>
            <a:endParaRPr lang="zh-CN" altLang="en-US"/>
          </a:p>
        </p:txBody>
      </p:sp>
      <p:sp>
        <p:nvSpPr>
          <p:cNvPr id="32" name="同侧圆角矩形 31"/>
          <p:cNvSpPr/>
          <p:nvPr/>
        </p:nvSpPr>
        <p:spPr>
          <a:xfrm>
            <a:off x="4303395" y="1345565"/>
            <a:ext cx="3784600" cy="744220"/>
          </a:xfrm>
          <a:prstGeom prst="round2SameRect">
            <a:avLst/>
          </a:prstGeom>
          <a:gradFill>
            <a:gsLst>
              <a:gs pos="0">
                <a:srgbClr val="1E64DC">
                  <a:alpha val="72000"/>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90204"/>
              <a:ea typeface="黑体" panose="02010609060101010101" charset="-122"/>
              <a:cs typeface="+mn-cs"/>
            </a:endParaRPr>
          </a:p>
        </p:txBody>
      </p:sp>
      <p:sp>
        <p:nvSpPr>
          <p:cNvPr id="33" name="同侧圆角矩形 32"/>
          <p:cNvSpPr/>
          <p:nvPr/>
        </p:nvSpPr>
        <p:spPr>
          <a:xfrm>
            <a:off x="8161020" y="1345565"/>
            <a:ext cx="3716020" cy="744220"/>
          </a:xfrm>
          <a:prstGeom prst="round2SameRect">
            <a:avLst/>
          </a:prstGeom>
          <a:gradFill>
            <a:gsLst>
              <a:gs pos="0">
                <a:srgbClr val="1E64DC">
                  <a:alpha val="72000"/>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90204"/>
              <a:ea typeface="黑体" panose="02010609060101010101" charset="-122"/>
              <a:cs typeface="+mn-cs"/>
            </a:endParaRPr>
          </a:p>
        </p:txBody>
      </p:sp>
      <p:sp>
        <p:nvSpPr>
          <p:cNvPr id="5" name="同侧圆角矩形 4"/>
          <p:cNvSpPr/>
          <p:nvPr/>
        </p:nvSpPr>
        <p:spPr>
          <a:xfrm>
            <a:off x="448945" y="1345565"/>
            <a:ext cx="3784600" cy="744220"/>
          </a:xfrm>
          <a:prstGeom prst="round2SameRect">
            <a:avLst/>
          </a:prstGeom>
          <a:gradFill>
            <a:gsLst>
              <a:gs pos="0">
                <a:srgbClr val="1E64DC">
                  <a:alpha val="72000"/>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90204"/>
              <a:ea typeface="黑体" panose="02010609060101010101" charset="-122"/>
              <a:cs typeface="+mn-cs"/>
            </a:endParaRPr>
          </a:p>
        </p:txBody>
      </p:sp>
      <p:sp>
        <p:nvSpPr>
          <p:cNvPr id="8" name="Rectangle 2"/>
          <p:cNvSpPr>
            <a:spLocks noChangeArrowheads="1"/>
          </p:cNvSpPr>
          <p:nvPr/>
        </p:nvSpPr>
        <p:spPr bwMode="gray">
          <a:xfrm>
            <a:off x="448945" y="2150745"/>
            <a:ext cx="3784600" cy="4195445"/>
          </a:xfrm>
          <a:prstGeom prst="rect">
            <a:avLst/>
          </a:prstGeom>
          <a:solidFill>
            <a:srgbClr val="002060">
              <a:alpha val="11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dirty="0">
              <a:ln>
                <a:noFill/>
              </a:ln>
              <a:solidFill>
                <a:srgbClr val="445185"/>
              </a:solidFill>
              <a:effectLst/>
              <a:uLnTx/>
              <a:uFillTx/>
              <a:latin typeface="Arial" panose="020B0604020202090204"/>
              <a:ea typeface="黑体" panose="02010609060101010101" charset="-122"/>
              <a:cs typeface="+mn-cs"/>
            </a:endParaRPr>
          </a:p>
        </p:txBody>
      </p:sp>
      <p:sp>
        <p:nvSpPr>
          <p:cNvPr id="9" name="Rectangle 10"/>
          <p:cNvSpPr>
            <a:spLocks noChangeArrowheads="1"/>
          </p:cNvSpPr>
          <p:nvPr/>
        </p:nvSpPr>
        <p:spPr bwMode="gray">
          <a:xfrm>
            <a:off x="450215" y="1345565"/>
            <a:ext cx="3768090" cy="744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355600" rtl="0" eaLnBrk="1" fontAlgn="auto" latinLnBrk="0" hangingPunct="1">
              <a:lnSpc>
                <a:spcPct val="100000"/>
              </a:lnSpc>
              <a:spcBef>
                <a:spcPct val="0"/>
              </a:spcBef>
              <a:spcAft>
                <a:spcPct val="3500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储  备</a:t>
            </a:r>
            <a:endParaRPr kumimoji="0" lang="en-US" altLang="zh-CN"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355600" rtl="0" eaLnBrk="1" fontAlgn="auto" latinLnBrk="0" hangingPunct="1">
              <a:lnSpc>
                <a:spcPct val="100000"/>
              </a:lnSpc>
              <a:spcBef>
                <a:spcPct val="0"/>
              </a:spcBef>
              <a:spcAft>
                <a:spcPct val="3500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智能网联汽车中国方案顶层设计与技术研发</a:t>
            </a:r>
            <a:endParaRPr kumimoji="0" lang="en-US" altLang="zh-CN"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6" name="Rectangle 10"/>
          <p:cNvSpPr>
            <a:spLocks noChangeArrowheads="1"/>
          </p:cNvSpPr>
          <p:nvPr/>
        </p:nvSpPr>
        <p:spPr bwMode="gray">
          <a:xfrm>
            <a:off x="8150860" y="1369060"/>
            <a:ext cx="3726180" cy="721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355600">
              <a:spcBef>
                <a:spcPct val="0"/>
              </a:spcBef>
              <a:spcAft>
                <a:spcPct val="35000"/>
              </a:spcAft>
              <a:defRPr/>
            </a:pPr>
            <a:r>
              <a:rPr lang="zh-CN" altLang="en-US" b="1" dirty="0">
                <a:solidFill>
                  <a:prstClr val="white"/>
                </a:solidFill>
                <a:latin typeface="微软雅黑" panose="020B0503020204020204" charset="-122"/>
                <a:ea typeface="微软雅黑" panose="020B0503020204020204" charset="-122"/>
              </a:rPr>
              <a:t>开  源</a:t>
            </a:r>
            <a:endParaRPr lang="en-US" altLang="zh-CN" b="1" dirty="0">
              <a:solidFill>
                <a:prstClr val="white"/>
              </a:solidFill>
              <a:latin typeface="微软雅黑" panose="020B0503020204020204" charset="-122"/>
              <a:ea typeface="微软雅黑" panose="020B0503020204020204" charset="-122"/>
            </a:endParaRPr>
          </a:p>
          <a:p>
            <a:pPr algn="ctr" defTabSz="355600">
              <a:spcBef>
                <a:spcPct val="0"/>
              </a:spcBef>
              <a:spcAft>
                <a:spcPct val="35000"/>
              </a:spcAft>
              <a:defRPr/>
            </a:pPr>
            <a:r>
              <a:rPr lang="zh-CN" altLang="en-US" sz="1400" b="1" dirty="0">
                <a:solidFill>
                  <a:prstClr val="white"/>
                </a:solidFill>
                <a:latin typeface="微软雅黑" panose="020B0503020204020204" charset="-122"/>
                <a:ea typeface="微软雅黑" panose="020B0503020204020204" charset="-122"/>
              </a:rPr>
              <a:t>构建开源开放的智能网联生态</a:t>
            </a:r>
            <a:endParaRPr lang="zh-CN" altLang="en-US" sz="1400" b="1" dirty="0">
              <a:solidFill>
                <a:prstClr val="white"/>
              </a:solidFill>
              <a:latin typeface="微软雅黑" panose="020B0503020204020204" charset="-122"/>
              <a:ea typeface="微软雅黑" panose="020B0503020204020204" charset="-122"/>
            </a:endParaRPr>
          </a:p>
        </p:txBody>
      </p:sp>
      <p:sp>
        <p:nvSpPr>
          <p:cNvPr id="12" name="Rectangle 2"/>
          <p:cNvSpPr>
            <a:spLocks noChangeArrowheads="1"/>
          </p:cNvSpPr>
          <p:nvPr/>
        </p:nvSpPr>
        <p:spPr bwMode="gray">
          <a:xfrm>
            <a:off x="4295140" y="2150745"/>
            <a:ext cx="3792220" cy="4195445"/>
          </a:xfrm>
          <a:prstGeom prst="rect">
            <a:avLst/>
          </a:prstGeom>
          <a:solidFill>
            <a:srgbClr val="002060">
              <a:alpha val="11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sp>
        <p:nvSpPr>
          <p:cNvPr id="19" name="Rectangle 4"/>
          <p:cNvSpPr>
            <a:spLocks noChangeArrowheads="1"/>
          </p:cNvSpPr>
          <p:nvPr/>
        </p:nvSpPr>
        <p:spPr bwMode="auto">
          <a:xfrm>
            <a:off x="4282440" y="1345565"/>
            <a:ext cx="3804920" cy="744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355600" rtl="0" eaLnBrk="1" fontAlgn="auto" latinLnBrk="0" hangingPunct="1">
              <a:lnSpc>
                <a:spcPct val="100000"/>
              </a:lnSpc>
              <a:spcBef>
                <a:spcPct val="0"/>
              </a:spcBef>
              <a:spcAft>
                <a:spcPct val="3500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孵  化</a:t>
            </a:r>
            <a:endParaRPr kumimoji="0" lang="en-US" altLang="zh-CN"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355600" rtl="0" eaLnBrk="1" fontAlgn="auto" latinLnBrk="0" hangingPunct="1">
              <a:lnSpc>
                <a:spcPct val="100000"/>
              </a:lnSpc>
              <a:spcBef>
                <a:spcPct val="0"/>
              </a:spcBef>
              <a:spcAft>
                <a:spcPct val="3500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各示范区和先导项目的引导</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21" name="图片 20"/>
          <p:cNvPicPr>
            <a:picLocks noChangeAspect="1"/>
          </p:cNvPicPr>
          <p:nvPr/>
        </p:nvPicPr>
        <p:blipFill>
          <a:blip r:embed="rId1"/>
          <a:stretch>
            <a:fillRect/>
          </a:stretch>
        </p:blipFill>
        <p:spPr>
          <a:xfrm>
            <a:off x="2286000" y="3674745"/>
            <a:ext cx="1915795" cy="1061085"/>
          </a:xfrm>
          <a:prstGeom prst="rect">
            <a:avLst/>
          </a:prstGeom>
        </p:spPr>
      </p:pic>
      <p:sp>
        <p:nvSpPr>
          <p:cNvPr id="29" name="文本框 28"/>
          <p:cNvSpPr txBox="1"/>
          <p:nvPr/>
        </p:nvSpPr>
        <p:spPr>
          <a:xfrm>
            <a:off x="447675" y="3608705"/>
            <a:ext cx="1752600" cy="1042670"/>
          </a:xfrm>
          <a:prstGeom prst="rect">
            <a:avLst/>
          </a:prstGeom>
          <a:noFill/>
        </p:spPr>
        <p:txBody>
          <a:bodyPr wrap="square">
            <a:spAutoFit/>
          </a:bodyPr>
          <a:p>
            <a:pPr marL="285750" marR="0" lvl="0" indent="-285750" algn="just" defTabSz="355600" rtl="0" eaLnBrk="1" fontAlgn="auto" latinLnBrk="0" hangingPunct="1">
              <a:lnSpc>
                <a:spcPct val="100000"/>
              </a:lnSpc>
              <a:spcBef>
                <a:spcPts val="100"/>
              </a:spcBef>
              <a:spcAft>
                <a:spcPts val="12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rPr>
              <a:t>2018.9:</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rPr>
              <a:t>落地</a:t>
            </a:r>
            <a:r>
              <a:rPr lang="en-US" altLang="zh-CN" sz="120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mn-ea"/>
              </a:rPr>
              <a:t>车路协同</a:t>
            </a:r>
            <a:r>
              <a:rPr lang="zh-CN" altLang="en-US" sz="120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rPr>
              <a:t>路口原型验证</a:t>
            </a:r>
            <a:endPar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endParaRPr>
          </a:p>
          <a:p>
            <a:pPr marL="285750" marR="0" lvl="0" indent="-285750" algn="just" defTabSz="355600" rtl="0" eaLnBrk="1" fontAlgn="auto" latinLnBrk="0" hangingPunct="1">
              <a:lnSpc>
                <a:spcPct val="100000"/>
              </a:lnSpc>
              <a:spcBef>
                <a:spcPts val="100"/>
              </a:spcBef>
              <a:spcAft>
                <a:spcPts val="12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rPr>
              <a:t>2019.1:</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rPr>
              <a:t>全球首个自动驾驶高性能开源计算框架</a:t>
            </a:r>
            <a:endPar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28" name="图片 27"/>
          <p:cNvPicPr>
            <a:picLocks noChangeAspect="1"/>
          </p:cNvPicPr>
          <p:nvPr/>
        </p:nvPicPr>
        <p:blipFill rotWithShape="1">
          <a:blip r:embed="rId2"/>
          <a:srcRect l="17106" r="15351" b="10991"/>
          <a:stretch>
            <a:fillRect/>
          </a:stretch>
        </p:blipFill>
        <p:spPr>
          <a:xfrm>
            <a:off x="2284730" y="5008880"/>
            <a:ext cx="1917065" cy="1076960"/>
          </a:xfrm>
          <a:prstGeom prst="rect">
            <a:avLst/>
          </a:prstGeom>
        </p:spPr>
      </p:pic>
      <p:sp>
        <p:nvSpPr>
          <p:cNvPr id="30" name="文本框 29"/>
          <p:cNvSpPr txBox="1"/>
          <p:nvPr/>
        </p:nvSpPr>
        <p:spPr>
          <a:xfrm>
            <a:off x="416560" y="4948555"/>
            <a:ext cx="1752600" cy="1255395"/>
          </a:xfrm>
          <a:prstGeom prst="rect">
            <a:avLst/>
          </a:prstGeom>
          <a:noFill/>
        </p:spPr>
        <p:txBody>
          <a:bodyPr wrap="square">
            <a:spAutoFit/>
          </a:bodyPr>
          <a:p>
            <a:pPr marL="285750" marR="0" lvl="0" indent="-285750" algn="just" defTabSz="355600" rtl="0" eaLnBrk="1" fontAlgn="auto" latinLnBrk="0" hangingPunct="1">
              <a:lnSpc>
                <a:spcPct val="100000"/>
              </a:lnSpc>
              <a:spcBef>
                <a:spcPts val="100"/>
              </a:spcBef>
              <a:spcAft>
                <a:spcPts val="12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2021.4:</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清华、百度</a:t>
            </a: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Apollo Air</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计划开展车路协同关键技术研究</a:t>
            </a:r>
            <a:endPar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endParaRPr>
          </a:p>
          <a:p>
            <a:pPr marL="285750" marR="0" lvl="0" indent="-285750" algn="just" defTabSz="355600" rtl="0" eaLnBrk="1" fontAlgn="auto" latinLnBrk="0" hangingPunct="1">
              <a:lnSpc>
                <a:spcPct val="100000"/>
              </a:lnSpc>
              <a:spcBef>
                <a:spcPts val="100"/>
              </a:spcBef>
              <a:spcAft>
                <a:spcPts val="12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2021.6:</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白皮书</a:t>
            </a: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1.0</a:t>
            </a:r>
            <a:endPar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endParaRPr>
          </a:p>
          <a:p>
            <a:pPr marL="285750" marR="0" lvl="0" indent="-285750" algn="just" defTabSz="355600" rtl="0" eaLnBrk="1" fontAlgn="auto" latinLnBrk="0" hangingPunct="1">
              <a:lnSpc>
                <a:spcPct val="100000"/>
              </a:lnSpc>
              <a:spcBef>
                <a:spcPts val="100"/>
              </a:spcBef>
              <a:spcAft>
                <a:spcPts val="120"/>
              </a:spcAft>
              <a:buClrTx/>
              <a:buSzTx/>
              <a:buFont typeface="Wingdings" panose="05000000000000000000" pitchFamily="2" charset="2"/>
              <a:buChar char="n"/>
              <a:defRPr/>
            </a:pPr>
            <a:r>
              <a:rPr lang="en-US" altLang="zh-CN" sz="120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2023.4:白皮书2.0</a:t>
            </a:r>
            <a:endPar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endParaRPr>
          </a:p>
        </p:txBody>
      </p:sp>
      <p:pic>
        <p:nvPicPr>
          <p:cNvPr id="27" name="图片 26"/>
          <p:cNvPicPr>
            <a:picLocks noChangeAspect="1"/>
          </p:cNvPicPr>
          <p:nvPr/>
        </p:nvPicPr>
        <p:blipFill rotWithShape="1">
          <a:blip r:embed="rId3"/>
          <a:srcRect l="4195" r="2707" b="892"/>
          <a:stretch>
            <a:fillRect/>
          </a:stretch>
        </p:blipFill>
        <p:spPr>
          <a:xfrm>
            <a:off x="2286000" y="2354580"/>
            <a:ext cx="1915795" cy="1043940"/>
          </a:xfrm>
          <a:prstGeom prst="rect">
            <a:avLst/>
          </a:prstGeom>
        </p:spPr>
      </p:pic>
      <p:sp>
        <p:nvSpPr>
          <p:cNvPr id="31" name="文本框 30"/>
          <p:cNvSpPr txBox="1"/>
          <p:nvPr/>
        </p:nvSpPr>
        <p:spPr>
          <a:xfrm>
            <a:off x="469265" y="2364740"/>
            <a:ext cx="1752600" cy="1070610"/>
          </a:xfrm>
          <a:prstGeom prst="rect">
            <a:avLst/>
          </a:prstGeom>
          <a:noFill/>
        </p:spPr>
        <p:txBody>
          <a:bodyPr wrap="square">
            <a:spAutoFit/>
          </a:bodyPr>
          <a:p>
            <a:pPr marL="285750" marR="0" lvl="0" indent="-285750" algn="just" defTabSz="355600" rtl="0" eaLnBrk="1" fontAlgn="auto" latinLnBrk="0" hangingPunct="1">
              <a:lnSpc>
                <a:spcPct val="100000"/>
              </a:lnSpc>
              <a:spcBef>
                <a:spcPts val="100"/>
              </a:spcBef>
              <a:spcAft>
                <a:spcPts val="12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rPr>
              <a:t>2016:《智能网联汽车技术路线图1.0》</a:t>
            </a:r>
            <a:endPar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endParaRPr>
          </a:p>
          <a:p>
            <a:pPr marL="285750" indent="-285750" algn="just" defTabSz="355600">
              <a:spcBef>
                <a:spcPts val="100"/>
              </a:spcBef>
              <a:spcAft>
                <a:spcPts val="120"/>
              </a:spcAft>
              <a:buClrTx/>
              <a:buSzTx/>
              <a:buFont typeface="Wingdings" panose="05000000000000000000" pitchFamily="2" charset="2"/>
              <a:buChar char="n"/>
              <a:defRPr/>
            </a:pPr>
            <a:r>
              <a:rPr lang="en-US" altLang="zh-CN" sz="120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rPr>
              <a:t>2020:《智能网联汽车技术路线图2.0》</a:t>
            </a:r>
            <a:endParaRPr lang="en-US" altLang="zh-CN" sz="120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endParaRPr>
          </a:p>
          <a:p>
            <a:pPr marL="285750" marR="0" lvl="0" indent="-285750" algn="just" defTabSz="355600" rtl="0" eaLnBrk="1" fontAlgn="auto" latinLnBrk="0" hangingPunct="1">
              <a:lnSpc>
                <a:spcPct val="100000"/>
              </a:lnSpc>
              <a:spcBef>
                <a:spcPts val="100"/>
              </a:spcBef>
              <a:spcAft>
                <a:spcPts val="120"/>
              </a:spcAft>
              <a:buClrTx/>
              <a:buSzTx/>
              <a:buFont typeface="Wingdings" panose="05000000000000000000" pitchFamily="2" charset="2"/>
              <a:buChar char="n"/>
              <a:defRPr/>
            </a:pPr>
            <a:endPar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4490269" y="2382479"/>
            <a:ext cx="3383355" cy="2456180"/>
          </a:xfrm>
          <a:prstGeom prst="rect">
            <a:avLst/>
          </a:prstGeom>
          <a:noFill/>
        </p:spPr>
        <p:txBody>
          <a:bodyPr wrap="square">
            <a:spAutoFit/>
          </a:bodyPr>
          <a:p>
            <a:pPr marL="0" marR="0" lvl="1" indent="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None/>
              <a:defRPr/>
            </a:pPr>
            <a:r>
              <a:rPr kumimoji="1"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内地城市</a:t>
            </a:r>
            <a:endParaRPr kumimoji="1" lang="zh-CN" altLang="en-US" sz="120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285750" marR="0" lvl="1" indent="-28575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Char char="n"/>
              <a:defRPr/>
            </a:pPr>
            <a:r>
              <a:rPr kumimoji="1" lang="zh-CN" altLang="en-US" sz="120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北京</a:t>
            </a:r>
            <a:endParaRPr kumimoji="1" lang="zh-CN" altLang="en-US" sz="1200" dirty="0">
              <a:solidFill>
                <a:srgbClr val="445185"/>
              </a:solidFill>
              <a:latin typeface="微软雅黑" panose="020B0503020204020204" charset="-122"/>
              <a:ea typeface="微软雅黑" panose="020B0503020204020204" charset="-122"/>
            </a:endParaRPr>
          </a:p>
          <a:p>
            <a:pPr marL="285750" marR="0" lvl="1" indent="-28575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Char char="n"/>
              <a:defRPr/>
            </a:pPr>
            <a:r>
              <a:rPr kumimoji="1" lang="zh-CN" altLang="en-US" sz="1200" dirty="0">
                <a:solidFill>
                  <a:srgbClr val="445185"/>
                </a:solidFill>
                <a:latin typeface="微软雅黑" panose="020B0503020204020204" charset="-122"/>
                <a:ea typeface="微软雅黑" panose="020B0503020204020204" charset="-122"/>
                <a:sym typeface="+mn-ea"/>
              </a:rPr>
              <a:t>上海</a:t>
            </a:r>
            <a:endParaRPr kumimoji="1" lang="zh-CN" altLang="en-US" sz="1200" dirty="0">
              <a:solidFill>
                <a:srgbClr val="445185"/>
              </a:solidFill>
              <a:latin typeface="微软雅黑" panose="020B0503020204020204" charset="-122"/>
              <a:ea typeface="微软雅黑" panose="020B0503020204020204" charset="-122"/>
            </a:endParaRPr>
          </a:p>
          <a:p>
            <a:pPr marL="285750" marR="0" lvl="1" indent="-28575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Char char="n"/>
              <a:defRPr/>
            </a:pPr>
            <a:r>
              <a:rPr kumimoji="1" lang="zh-CN" altLang="en-US" sz="1200" dirty="0">
                <a:solidFill>
                  <a:srgbClr val="445185"/>
                </a:solidFill>
                <a:latin typeface="微软雅黑" panose="020B0503020204020204" charset="-122"/>
                <a:ea typeface="微软雅黑" panose="020B0503020204020204" charset="-122"/>
              </a:rPr>
              <a:t>广州</a:t>
            </a:r>
            <a:endParaRPr kumimoji="1" lang="zh-CN" altLang="en-US" sz="1200" dirty="0">
              <a:solidFill>
                <a:srgbClr val="445185"/>
              </a:solidFill>
              <a:latin typeface="微软雅黑" panose="020B0503020204020204" charset="-122"/>
              <a:ea typeface="微软雅黑" panose="020B0503020204020204" charset="-122"/>
            </a:endParaRPr>
          </a:p>
          <a:p>
            <a:pPr marL="285750" marR="0" lvl="1" indent="-28575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Char char="n"/>
              <a:defRPr/>
            </a:pPr>
            <a:r>
              <a:rPr kumimoji="1" lang="zh-CN" altLang="en-US" sz="1200" dirty="0">
                <a:solidFill>
                  <a:srgbClr val="445185"/>
                </a:solidFill>
                <a:latin typeface="微软雅黑" panose="020B0503020204020204" charset="-122"/>
                <a:ea typeface="微软雅黑" panose="020B0503020204020204" charset="-122"/>
              </a:rPr>
              <a:t>武汉</a:t>
            </a:r>
            <a:endParaRPr kumimoji="1" lang="zh-CN" altLang="en-US" sz="1200" dirty="0">
              <a:solidFill>
                <a:srgbClr val="445185"/>
              </a:solidFill>
              <a:latin typeface="微软雅黑" panose="020B0503020204020204" charset="-122"/>
              <a:ea typeface="微软雅黑" panose="020B0503020204020204" charset="-122"/>
            </a:endParaRPr>
          </a:p>
          <a:p>
            <a:pPr marL="285750" marR="0" lvl="1" indent="-28575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Char char="n"/>
              <a:defRPr/>
            </a:pPr>
            <a:r>
              <a:rPr kumimoji="1" lang="zh-CN" altLang="en-US" sz="1200" dirty="0">
                <a:solidFill>
                  <a:srgbClr val="445185"/>
                </a:solidFill>
                <a:latin typeface="微软雅黑" panose="020B0503020204020204" charset="-122"/>
                <a:ea typeface="微软雅黑" panose="020B0503020204020204" charset="-122"/>
              </a:rPr>
              <a:t>等</a:t>
            </a:r>
            <a:r>
              <a:rPr kumimoji="1" lang="en-US" altLang="zh-CN" sz="1200" dirty="0">
                <a:solidFill>
                  <a:srgbClr val="445185"/>
                </a:solidFill>
                <a:latin typeface="微软雅黑" panose="020B0503020204020204" charset="-122"/>
                <a:ea typeface="微软雅黑" panose="020B0503020204020204" charset="-122"/>
              </a:rPr>
              <a:t>60+</a:t>
            </a:r>
            <a:r>
              <a:rPr kumimoji="1" lang="zh-CN" altLang="en-US" sz="1200" dirty="0">
                <a:solidFill>
                  <a:srgbClr val="445185"/>
                </a:solidFill>
                <a:latin typeface="微软雅黑" panose="020B0503020204020204" charset="-122"/>
                <a:ea typeface="微软雅黑" panose="020B0503020204020204" charset="-122"/>
              </a:rPr>
              <a:t>城</a:t>
            </a:r>
            <a:endParaRPr kumimoji="1" lang="zh-CN" altLang="en-US" sz="1200" dirty="0">
              <a:solidFill>
                <a:srgbClr val="445185"/>
              </a:solidFill>
              <a:latin typeface="微软雅黑" panose="020B0503020204020204" charset="-122"/>
              <a:ea typeface="微软雅黑" panose="020B0503020204020204" charset="-122"/>
            </a:endParaRPr>
          </a:p>
          <a:p>
            <a:pPr marL="0" marR="0" lvl="1" indent="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None/>
              <a:defRPr/>
            </a:pPr>
            <a:r>
              <a:rPr kumimoji="1" lang="zh-CN" altLang="en-US" sz="1200" b="1" dirty="0">
                <a:solidFill>
                  <a:srgbClr val="445185"/>
                </a:solidFill>
                <a:latin typeface="微软雅黑" panose="020B0503020204020204" charset="-122"/>
                <a:ea typeface="微软雅黑" panose="020B0503020204020204" charset="-122"/>
              </a:rPr>
              <a:t>国际城市</a:t>
            </a:r>
            <a:endParaRPr kumimoji="1" lang="zh-CN" altLang="en-US" sz="1200" dirty="0">
              <a:solidFill>
                <a:srgbClr val="445185"/>
              </a:solidFill>
              <a:latin typeface="微软雅黑" panose="020B0503020204020204" charset="-122"/>
              <a:ea typeface="微软雅黑" panose="020B0503020204020204" charset="-122"/>
            </a:endParaRPr>
          </a:p>
          <a:p>
            <a:pPr marL="285750" marR="0" lvl="1" indent="-28575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Char char="n"/>
              <a:defRPr/>
            </a:pPr>
            <a:r>
              <a:rPr kumimoji="1" lang="zh-CN" altLang="en-US" sz="1200" dirty="0">
                <a:solidFill>
                  <a:srgbClr val="445185"/>
                </a:solidFill>
                <a:latin typeface="微软雅黑" panose="020B0503020204020204" charset="-122"/>
                <a:ea typeface="微软雅黑" panose="020B0503020204020204" charset="-122"/>
              </a:rPr>
              <a:t>香港</a:t>
            </a:r>
            <a:endParaRPr kumimoji="1" lang="zh-CN" altLang="en-US" sz="1200" dirty="0">
              <a:solidFill>
                <a:srgbClr val="445185"/>
              </a:solidFill>
              <a:latin typeface="微软雅黑" panose="020B0503020204020204" charset="-122"/>
              <a:ea typeface="微软雅黑" panose="020B0503020204020204" charset="-122"/>
            </a:endParaRPr>
          </a:p>
          <a:p>
            <a:pPr marL="285750" marR="0" lvl="1" indent="-28575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Char char="n"/>
              <a:defRPr/>
            </a:pPr>
            <a:r>
              <a:rPr kumimoji="1" lang="zh-CN" altLang="en-US" sz="1200" dirty="0">
                <a:solidFill>
                  <a:srgbClr val="445185"/>
                </a:solidFill>
                <a:latin typeface="微软雅黑" panose="020B0503020204020204" charset="-122"/>
                <a:ea typeface="微软雅黑" panose="020B0503020204020204" charset="-122"/>
              </a:rPr>
              <a:t>阿布扎比</a:t>
            </a:r>
            <a:endParaRPr kumimoji="1" lang="zh-CN" altLang="en-US" sz="1200" dirty="0">
              <a:solidFill>
                <a:srgbClr val="445185"/>
              </a:solidFill>
              <a:latin typeface="微软雅黑" panose="020B0503020204020204" charset="-122"/>
              <a:ea typeface="微软雅黑" panose="020B0503020204020204" charset="-122"/>
            </a:endParaRPr>
          </a:p>
        </p:txBody>
      </p:sp>
      <p:sp>
        <p:nvSpPr>
          <p:cNvPr id="37" name="Rectangle 2"/>
          <p:cNvSpPr>
            <a:spLocks noChangeArrowheads="1"/>
          </p:cNvSpPr>
          <p:nvPr/>
        </p:nvSpPr>
        <p:spPr bwMode="gray">
          <a:xfrm>
            <a:off x="8148955" y="2150745"/>
            <a:ext cx="3741420" cy="4195445"/>
          </a:xfrm>
          <a:prstGeom prst="rect">
            <a:avLst/>
          </a:prstGeom>
          <a:solidFill>
            <a:srgbClr val="002060">
              <a:alpha val="11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445185"/>
              </a:solidFill>
              <a:effectLst/>
              <a:uLnTx/>
              <a:uFillTx/>
              <a:latin typeface="Arial" panose="020B0604020202090204"/>
              <a:ea typeface="黑体" panose="02010609060101010101" charset="-122"/>
              <a:cs typeface="+mn-cs"/>
            </a:endParaRPr>
          </a:p>
        </p:txBody>
      </p:sp>
      <p:sp>
        <p:nvSpPr>
          <p:cNvPr id="38" name="文本框 37"/>
          <p:cNvSpPr txBox="1"/>
          <p:nvPr/>
        </p:nvSpPr>
        <p:spPr>
          <a:xfrm>
            <a:off x="8221345" y="2355215"/>
            <a:ext cx="3653790" cy="2104390"/>
          </a:xfrm>
          <a:prstGeom prst="rect">
            <a:avLst/>
          </a:prstGeom>
          <a:noFill/>
        </p:spPr>
        <p:txBody>
          <a:bodyPr wrap="square">
            <a:spAutoFit/>
          </a:bodyPr>
          <a:p>
            <a:pPr marL="285750" marR="0" lvl="0" indent="-285750" algn="l" defTabSz="355600" rtl="0" eaLnBrk="1" fontAlgn="auto" latinLnBrk="0" hangingPunct="1">
              <a:lnSpc>
                <a:spcPct val="100000"/>
              </a:lnSpc>
              <a:spcBef>
                <a:spcPct val="0"/>
              </a:spcBef>
              <a:spcAft>
                <a:spcPct val="35000"/>
              </a:spcAft>
              <a:buClrTx/>
              <a:buSzTx/>
              <a:buFont typeface="Wingdings" panose="05000000000000000000" pitchFamily="2" charset="2"/>
              <a:buChar char="n"/>
              <a:defRPr/>
            </a:pPr>
            <a:r>
              <a:rPr kumimoji="1"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2022.3</a:t>
            </a:r>
            <a:r>
              <a:rPr kumimoji="1"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：响应开源开放自主可控行业号召建设开放开源路侧</a:t>
            </a:r>
            <a:r>
              <a:rPr kumimoji="1"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OS</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285750" marR="0" lvl="0" indent="-285750" algn="l" defTabSz="355600" rtl="0" eaLnBrk="1" fontAlgn="auto" latinLnBrk="0" hangingPunct="1">
              <a:lnSpc>
                <a:spcPct val="100000"/>
              </a:lnSpc>
              <a:spcBef>
                <a:spcPct val="0"/>
              </a:spcBef>
              <a:spcAft>
                <a:spcPct val="3500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2022.4</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：筹备组成立；</a:t>
            </a:r>
            <a:endPar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285750" marR="0" lvl="0" indent="-285750" algn="l" defTabSz="355600" rtl="0" eaLnBrk="1" fontAlgn="auto" latinLnBrk="0" hangingPunct="1">
              <a:lnSpc>
                <a:spcPct val="100000"/>
              </a:lnSpc>
              <a:spcBef>
                <a:spcPct val="0"/>
              </a:spcBef>
              <a:spcAft>
                <a:spcPct val="3500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2022.8：Preview 全球首发；</a:t>
            </a:r>
            <a:endPar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285750" marR="0" lvl="0" indent="-285750" algn="l" defTabSz="355600" rtl="0" eaLnBrk="1" fontAlgn="auto" latinLnBrk="0" hangingPunct="1">
              <a:lnSpc>
                <a:spcPct val="100000"/>
              </a:lnSpc>
              <a:spcBef>
                <a:spcPct val="0"/>
              </a:spcBef>
              <a:spcAft>
                <a:spcPct val="3500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2022.H2~2023.H1</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：南向国产芯片适配，北向应用生态联调，感知、设备、地图等</a:t>
            </a: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API</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开放；多芯片体系架构、</a:t>
            </a: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AI</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模型编译加速、安全扩展能力、灵活高效研发支持。</a:t>
            </a:r>
            <a:endPar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285750" marR="0" lvl="0" indent="-285750" algn="l" defTabSz="355600" rtl="0" eaLnBrk="1" fontAlgn="auto" latinLnBrk="0" hangingPunct="1">
              <a:lnSpc>
                <a:spcPct val="100000"/>
              </a:lnSpc>
              <a:spcBef>
                <a:spcPct val="0"/>
              </a:spcBef>
              <a:spcAft>
                <a:spcPct val="35000"/>
              </a:spcAft>
              <a:buClrTx/>
              <a:buSzTx/>
              <a:buFont typeface="Wingdings" panose="05000000000000000000" pitchFamily="2" charset="2"/>
              <a:buChar char="n"/>
              <a:defRPr/>
            </a:pPr>
            <a:r>
              <a:rPr lang="en-US" altLang="zh-CN" sz="1200" noProof="0" dirty="0">
                <a:ln>
                  <a:noFill/>
                </a:ln>
                <a:solidFill>
                  <a:srgbClr val="445185"/>
                </a:solidFill>
                <a:effectLst/>
                <a:uLnTx/>
                <a:uFillTx/>
                <a:latin typeface="微软雅黑" panose="020B0503020204020204" charset="-122"/>
                <a:ea typeface="微软雅黑" panose="020B0503020204020204" charset="-122"/>
                <a:sym typeface="+mn-ea"/>
              </a:rPr>
              <a:t>2023.5</a:t>
            </a:r>
            <a:r>
              <a:rPr lang="zh-CN" altLang="en-US" sz="1200" noProof="0" dirty="0">
                <a:ln>
                  <a:noFill/>
                </a:ln>
                <a:solidFill>
                  <a:srgbClr val="445185"/>
                </a:solidFill>
                <a:effectLst/>
                <a:uLnTx/>
                <a:uFillTx/>
                <a:latin typeface="微软雅黑" panose="020B0503020204020204" charset="-122"/>
                <a:ea typeface="微软雅黑" panose="020B0503020204020204" charset="-122"/>
                <a:sym typeface="+mn-ea"/>
              </a:rPr>
              <a:t>：</a:t>
            </a:r>
            <a:r>
              <a:rPr lang="en-US" altLang="zh-CN" sz="1200" noProof="0" dirty="0">
                <a:ln>
                  <a:noFill/>
                </a:ln>
                <a:solidFill>
                  <a:srgbClr val="445185"/>
                </a:solidFill>
                <a:effectLst/>
                <a:uLnTx/>
                <a:uFillTx/>
                <a:latin typeface="微软雅黑" panose="020B0503020204020204" charset="-122"/>
                <a:ea typeface="微软雅黑" panose="020B0503020204020204" charset="-122"/>
                <a:sym typeface="+mn-ea"/>
              </a:rPr>
              <a:t>1.0</a:t>
            </a:r>
            <a:r>
              <a:rPr lang="zh-CN" altLang="en-US" sz="1200" noProof="0" dirty="0">
                <a:ln>
                  <a:noFill/>
                </a:ln>
                <a:solidFill>
                  <a:srgbClr val="445185"/>
                </a:solidFill>
                <a:effectLst/>
                <a:uLnTx/>
                <a:uFillTx/>
                <a:latin typeface="微软雅黑" panose="020B0503020204020204" charset="-122"/>
                <a:ea typeface="微软雅黑" panose="020B0503020204020204" charset="-122"/>
                <a:sym typeface="+mn-ea"/>
              </a:rPr>
              <a:t>发布</a:t>
            </a:r>
            <a:endParaRPr lang="zh-CN" altLang="en-US" sz="1200" noProof="0" dirty="0">
              <a:ln>
                <a:noFill/>
              </a:ln>
              <a:solidFill>
                <a:srgbClr val="445185"/>
              </a:solidFill>
              <a:effectLst/>
              <a:uLnTx/>
              <a:uFillTx/>
              <a:latin typeface="微软雅黑" panose="020B0503020204020204" charset="-122"/>
              <a:ea typeface="微软雅黑" panose="020B0503020204020204" charset="-122"/>
              <a:sym typeface="+mn-ea"/>
            </a:endParaRPr>
          </a:p>
        </p:txBody>
      </p:sp>
      <p:sp>
        <p:nvSpPr>
          <p:cNvPr id="48" name="圆角矩形 47"/>
          <p:cNvSpPr/>
          <p:nvPr/>
        </p:nvSpPr>
        <p:spPr>
          <a:xfrm>
            <a:off x="8564091" y="5802593"/>
            <a:ext cx="1370762" cy="34798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pic>
        <p:nvPicPr>
          <p:cNvPr id="24" name="图片 23"/>
          <p:cNvPicPr>
            <a:picLocks noChangeAspect="1"/>
          </p:cNvPicPr>
          <p:nvPr/>
        </p:nvPicPr>
        <p:blipFill>
          <a:blip r:embed="rId4"/>
          <a:stretch>
            <a:fillRect/>
          </a:stretch>
        </p:blipFill>
        <p:spPr>
          <a:xfrm>
            <a:off x="9014617" y="5861310"/>
            <a:ext cx="469710" cy="230546"/>
          </a:xfrm>
          <a:prstGeom prst="rect">
            <a:avLst/>
          </a:prstGeom>
        </p:spPr>
      </p:pic>
      <p:sp>
        <p:nvSpPr>
          <p:cNvPr id="49" name="圆角矩形 48"/>
          <p:cNvSpPr/>
          <p:nvPr/>
        </p:nvSpPr>
        <p:spPr>
          <a:xfrm>
            <a:off x="10108601" y="5802593"/>
            <a:ext cx="1370762" cy="34798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pic>
        <p:nvPicPr>
          <p:cNvPr id="22" name="图片 21"/>
          <p:cNvPicPr>
            <a:picLocks noChangeAspect="1"/>
          </p:cNvPicPr>
          <p:nvPr/>
        </p:nvPicPr>
        <p:blipFill>
          <a:blip r:embed="rId5"/>
          <a:stretch>
            <a:fillRect/>
          </a:stretch>
        </p:blipFill>
        <p:spPr>
          <a:xfrm>
            <a:off x="10546622" y="5867930"/>
            <a:ext cx="494720" cy="217307"/>
          </a:xfrm>
          <a:prstGeom prst="rect">
            <a:avLst/>
          </a:prstGeom>
        </p:spPr>
      </p:pic>
      <p:grpSp>
        <p:nvGrpSpPr>
          <p:cNvPr id="54" name="组合 53"/>
          <p:cNvGrpSpPr/>
          <p:nvPr/>
        </p:nvGrpSpPr>
        <p:grpSpPr>
          <a:xfrm>
            <a:off x="8564091" y="5378249"/>
            <a:ext cx="1370762" cy="347980"/>
            <a:chOff x="8526273" y="5285817"/>
            <a:chExt cx="1370762" cy="347980"/>
          </a:xfrm>
        </p:grpSpPr>
        <p:sp>
          <p:nvSpPr>
            <p:cNvPr id="47" name="圆角矩形 46"/>
            <p:cNvSpPr/>
            <p:nvPr/>
          </p:nvSpPr>
          <p:spPr>
            <a:xfrm>
              <a:off x="8526273" y="5285817"/>
              <a:ext cx="1370762" cy="34798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pic>
          <p:nvPicPr>
            <p:cNvPr id="26" name="图片 25"/>
            <p:cNvPicPr>
              <a:picLocks noChangeAspect="1"/>
            </p:cNvPicPr>
            <p:nvPr/>
          </p:nvPicPr>
          <p:blipFill>
            <a:blip r:embed="rId6"/>
            <a:stretch>
              <a:fillRect/>
            </a:stretch>
          </p:blipFill>
          <p:spPr>
            <a:xfrm>
              <a:off x="8633911" y="5380119"/>
              <a:ext cx="1155486" cy="159377"/>
            </a:xfrm>
            <a:prstGeom prst="rect">
              <a:avLst/>
            </a:prstGeom>
          </p:spPr>
        </p:pic>
      </p:grpSp>
      <p:grpSp>
        <p:nvGrpSpPr>
          <p:cNvPr id="58" name="组合 57"/>
          <p:cNvGrpSpPr/>
          <p:nvPr/>
        </p:nvGrpSpPr>
        <p:grpSpPr>
          <a:xfrm>
            <a:off x="10108601" y="5378249"/>
            <a:ext cx="1370762" cy="347980"/>
            <a:chOff x="8526273" y="5786114"/>
            <a:chExt cx="1370762" cy="347980"/>
          </a:xfrm>
        </p:grpSpPr>
        <p:sp>
          <p:nvSpPr>
            <p:cNvPr id="51" name="圆角矩形 50"/>
            <p:cNvSpPr/>
            <p:nvPr/>
          </p:nvSpPr>
          <p:spPr>
            <a:xfrm>
              <a:off x="8526273" y="5786114"/>
              <a:ext cx="1370762" cy="34798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pic>
          <p:nvPicPr>
            <p:cNvPr id="35" name="图片 34"/>
            <p:cNvPicPr>
              <a:picLocks noChangeAspect="1"/>
            </p:cNvPicPr>
            <p:nvPr/>
          </p:nvPicPr>
          <p:blipFill>
            <a:blip r:embed="rId7"/>
            <a:stretch>
              <a:fillRect/>
            </a:stretch>
          </p:blipFill>
          <p:spPr>
            <a:xfrm>
              <a:off x="8911983" y="5838761"/>
              <a:ext cx="599343" cy="188898"/>
            </a:xfrm>
            <a:prstGeom prst="rect">
              <a:avLst/>
            </a:prstGeom>
          </p:spPr>
        </p:pic>
      </p:grpSp>
      <p:grpSp>
        <p:nvGrpSpPr>
          <p:cNvPr id="56" name="组合 55"/>
          <p:cNvGrpSpPr/>
          <p:nvPr/>
        </p:nvGrpSpPr>
        <p:grpSpPr>
          <a:xfrm>
            <a:off x="8564091" y="4953905"/>
            <a:ext cx="1370762" cy="347980"/>
            <a:chOff x="8526273" y="6238371"/>
            <a:chExt cx="1370762" cy="347980"/>
          </a:xfrm>
        </p:grpSpPr>
        <p:sp>
          <p:nvSpPr>
            <p:cNvPr id="52" name="圆角矩形 51"/>
            <p:cNvSpPr/>
            <p:nvPr/>
          </p:nvSpPr>
          <p:spPr>
            <a:xfrm>
              <a:off x="8526273" y="6238371"/>
              <a:ext cx="1370762" cy="34798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pic>
          <p:nvPicPr>
            <p:cNvPr id="50" name="图片 49"/>
            <p:cNvPicPr>
              <a:picLocks noChangeAspect="1"/>
            </p:cNvPicPr>
            <p:nvPr/>
          </p:nvPicPr>
          <p:blipFill>
            <a:blip r:embed="rId8"/>
            <a:stretch>
              <a:fillRect/>
            </a:stretch>
          </p:blipFill>
          <p:spPr>
            <a:xfrm>
              <a:off x="8649515" y="6336490"/>
              <a:ext cx="1124278" cy="151743"/>
            </a:xfrm>
            <a:prstGeom prst="rect">
              <a:avLst/>
            </a:prstGeom>
          </p:spPr>
        </p:pic>
      </p:grpSp>
      <p:sp>
        <p:nvSpPr>
          <p:cNvPr id="53" name="圆角矩形 52"/>
          <p:cNvSpPr/>
          <p:nvPr/>
        </p:nvSpPr>
        <p:spPr>
          <a:xfrm>
            <a:off x="10108601" y="4949871"/>
            <a:ext cx="1370762" cy="34798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lvl="0" algn="ctr">
              <a:defRPr/>
            </a:pPr>
            <a:endParaRPr kumimoji="1" lang="en-US" altLang="zh-CN" sz="700" dirty="0">
              <a:solidFill>
                <a:srgbClr val="445185"/>
              </a:solidFill>
              <a:latin typeface="微软雅黑" panose="020B0503020204020204" charset="-122"/>
              <a:ea typeface="微软雅黑" panose="020B0503020204020204" charset="-122"/>
            </a:endParaRPr>
          </a:p>
        </p:txBody>
      </p:sp>
      <p:sp>
        <p:nvSpPr>
          <p:cNvPr id="63" name="圆角矩形 62"/>
          <p:cNvSpPr/>
          <p:nvPr/>
        </p:nvSpPr>
        <p:spPr>
          <a:xfrm>
            <a:off x="10108601" y="5034200"/>
            <a:ext cx="1370762" cy="3479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lvl="0" algn="ctr">
              <a:defRPr/>
            </a:pPr>
            <a:r>
              <a:rPr kumimoji="1" lang="zh-CN" altLang="en-US" sz="700" b="1" dirty="0">
                <a:solidFill>
                  <a:srgbClr val="445185"/>
                </a:solidFill>
                <a:latin typeface="微软雅黑" panose="020B0503020204020204" charset="-122"/>
                <a:ea typeface="微软雅黑" panose="020B0503020204020204" charset="-122"/>
              </a:rPr>
              <a:t>智能网联汽车与交通研究中心</a:t>
            </a:r>
            <a:endParaRPr kumimoji="1" lang="zh-CN" altLang="en-US" sz="700" b="1" dirty="0">
              <a:solidFill>
                <a:srgbClr val="445185"/>
              </a:solidFill>
              <a:latin typeface="微软雅黑" panose="020B0503020204020204" charset="-122"/>
              <a:ea typeface="微软雅黑" panose="020B0503020204020204" charset="-122"/>
            </a:endParaRPr>
          </a:p>
        </p:txBody>
      </p:sp>
      <p:pic>
        <p:nvPicPr>
          <p:cNvPr id="64" name="图片 63"/>
          <p:cNvPicPr>
            <a:picLocks noChangeAspect="1"/>
          </p:cNvPicPr>
          <p:nvPr/>
        </p:nvPicPr>
        <p:blipFill rotWithShape="1">
          <a:blip r:embed="rId6"/>
          <a:srcRect l="44052" r="33756" b="35117"/>
          <a:stretch>
            <a:fillRect/>
          </a:stretch>
        </p:blipFill>
        <p:spPr>
          <a:xfrm>
            <a:off x="10546622" y="4979138"/>
            <a:ext cx="428355" cy="1727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AIR OS 架构</a:t>
            </a:r>
            <a:endParaRPr lang="zh-CN" altLang="en-US"/>
          </a:p>
        </p:txBody>
      </p:sp>
      <p:sp>
        <p:nvSpPr>
          <p:cNvPr id="128" name="圆角矩形 127"/>
          <p:cNvSpPr/>
          <p:nvPr/>
        </p:nvSpPr>
        <p:spPr>
          <a:xfrm>
            <a:off x="7188226" y="1370647"/>
            <a:ext cx="4222054" cy="4775299"/>
          </a:xfrm>
          <a:prstGeom prst="roundRect">
            <a:avLst>
              <a:gd name="adj" fmla="val 2275"/>
            </a:avLst>
          </a:prstGeom>
          <a:solidFill>
            <a:srgbClr val="001F5D">
              <a:alpha val="73332"/>
            </a:srgbClr>
          </a:solidFill>
          <a:ln>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车</a:t>
            </a:r>
            <a:endPar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8" name="圆角矩形 37"/>
          <p:cNvSpPr/>
          <p:nvPr/>
        </p:nvSpPr>
        <p:spPr>
          <a:xfrm>
            <a:off x="635001" y="2433451"/>
            <a:ext cx="5296640" cy="2307454"/>
          </a:xfrm>
          <a:prstGeom prst="roundRect">
            <a:avLst>
              <a:gd name="adj" fmla="val 3686"/>
            </a:avLst>
          </a:prstGeom>
          <a:solidFill>
            <a:srgbClr val="001F5D">
              <a:alpha val="72000"/>
            </a:srgbClr>
          </a:solidFill>
          <a:ln>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路侧计算单元操作系统：</a:t>
            </a:r>
            <a:r>
              <a:rPr kumimoji="0" lang="en-US" altLang="zh-CN"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airos-edge</a:t>
            </a:r>
            <a:endPar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9" name="圆角矩形 38"/>
          <p:cNvSpPr/>
          <p:nvPr/>
        </p:nvSpPr>
        <p:spPr>
          <a:xfrm>
            <a:off x="702471" y="3866530"/>
            <a:ext cx="4436690" cy="219542"/>
          </a:xfrm>
          <a:prstGeom prst="roundRect">
            <a:avLst/>
          </a:prstGeom>
          <a:gradFill>
            <a:gsLst>
              <a:gs pos="0">
                <a:srgbClr val="8FAADC"/>
              </a:gs>
              <a:gs pos="100000">
                <a:srgbClr val="2F559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40" name="圆角矩形 39"/>
          <p:cNvSpPr/>
          <p:nvPr/>
        </p:nvSpPr>
        <p:spPr>
          <a:xfrm>
            <a:off x="702472" y="4151059"/>
            <a:ext cx="4436690" cy="219542"/>
          </a:xfrm>
          <a:prstGeom prst="roundRect">
            <a:avLst/>
          </a:prstGeom>
          <a:gradFill>
            <a:gsLst>
              <a:gs pos="0">
                <a:srgbClr val="8FAADC"/>
              </a:gs>
              <a:gs pos="100000">
                <a:srgbClr val="2F559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41" name="圆角矩形 40"/>
          <p:cNvSpPr/>
          <p:nvPr/>
        </p:nvSpPr>
        <p:spPr>
          <a:xfrm>
            <a:off x="702472" y="4435589"/>
            <a:ext cx="4745596" cy="229665"/>
          </a:xfrm>
          <a:prstGeom prst="roundRect">
            <a:avLst/>
          </a:prstGeom>
          <a:gradFill>
            <a:gsLst>
              <a:gs pos="0">
                <a:srgbClr val="8FAADC"/>
              </a:gs>
              <a:gs pos="100000">
                <a:srgbClr val="2F559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2" name="圆角矩形 41"/>
          <p:cNvSpPr/>
          <p:nvPr/>
        </p:nvSpPr>
        <p:spPr>
          <a:xfrm>
            <a:off x="5195349" y="3484452"/>
            <a:ext cx="288951" cy="888822"/>
          </a:xfrm>
          <a:prstGeom prst="roundRect">
            <a:avLst/>
          </a:prstGeom>
          <a:gradFill>
            <a:gsLst>
              <a:gs pos="0">
                <a:srgbClr val="8FAADC"/>
              </a:gs>
              <a:gs pos="100000">
                <a:srgbClr val="2F559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43" name="圆角矩形 42"/>
          <p:cNvSpPr/>
          <p:nvPr/>
        </p:nvSpPr>
        <p:spPr>
          <a:xfrm>
            <a:off x="5526757" y="3466084"/>
            <a:ext cx="310107" cy="1199170"/>
          </a:xfrm>
          <a:prstGeom prst="roundRect">
            <a:avLst/>
          </a:prstGeom>
          <a:gradFill>
            <a:gsLst>
              <a:gs pos="0">
                <a:srgbClr val="8FAADC"/>
              </a:gs>
              <a:gs pos="100000">
                <a:srgbClr val="2F559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44" name="文本框 43"/>
          <p:cNvSpPr txBox="1"/>
          <p:nvPr/>
        </p:nvSpPr>
        <p:spPr>
          <a:xfrm>
            <a:off x="2028434" y="3863580"/>
            <a:ext cx="1505411" cy="246221"/>
          </a:xfrm>
          <a:prstGeom prst="rect">
            <a:avLst/>
          </a:prstGeom>
          <a:noFill/>
          <a:ln>
            <a:noFill/>
          </a:ln>
          <a:effectLst>
            <a:outerShdw blurRad="63500" sx="102000" sy="102000" algn="ctr" rotWithShape="0">
              <a:srgbClr val="76D6FF">
                <a:alpha val="40000"/>
              </a:srgbClr>
            </a:outerShdw>
          </a:effectLst>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GB"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计算与通信中间件</a:t>
            </a:r>
            <a:endParaRPr kumimoji="1" lang="zh-CN" altLang="en-GB"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5" name="文本框 44"/>
          <p:cNvSpPr txBox="1"/>
          <p:nvPr/>
        </p:nvSpPr>
        <p:spPr>
          <a:xfrm>
            <a:off x="2538929" y="4150845"/>
            <a:ext cx="1074934" cy="246221"/>
          </a:xfrm>
          <a:prstGeom prst="rect">
            <a:avLst/>
          </a:prstGeom>
          <a:noFill/>
          <a:ln>
            <a:noFill/>
          </a:ln>
          <a:effectLst>
            <a:outerShdw blurRad="63500" sx="102000" sy="102000" algn="ctr" rotWithShape="0">
              <a:srgbClr val="76D6FF">
                <a:alpha val="40000"/>
              </a:srgbClr>
            </a:outerShdw>
          </a:effectLst>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硬件设备抽象</a:t>
            </a:r>
            <a:endParaRPr kumimoji="1"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6" name="文本框 45"/>
          <p:cNvSpPr txBox="1"/>
          <p:nvPr/>
        </p:nvSpPr>
        <p:spPr>
          <a:xfrm>
            <a:off x="2421612" y="4437279"/>
            <a:ext cx="1830522" cy="246221"/>
          </a:xfrm>
          <a:prstGeom prst="rect">
            <a:avLst/>
          </a:prstGeom>
          <a:noFill/>
          <a:ln>
            <a:noFill/>
          </a:ln>
          <a:effectLst>
            <a:outerShdw blurRad="63500" sx="102000" sy="102000" algn="ctr" rotWithShape="0">
              <a:srgbClr val="76D6FF">
                <a:alpha val="40000"/>
              </a:srgbClr>
            </a:outerShdw>
          </a:effectLst>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操作系统内核</a:t>
            </a:r>
            <a:endParaRPr kumimoji="0" lang="en-US" altLang="zh-CN" sz="1000" b="1" i="0" u="none" strike="noStrike" kern="1200" cap="none" spc="40" normalizeH="0" baseline="0" noProof="0" dirty="0">
              <a:ln>
                <a:noFill/>
              </a:ln>
              <a:solidFill>
                <a:schemeClr val="bg1"/>
              </a:solidFill>
              <a:effectLst/>
              <a:uLnTx/>
              <a:uFillTx/>
              <a:latin typeface="微软雅黑" panose="020B0503020204020204" charset="-122"/>
              <a:ea typeface="微软雅黑" panose="020B0503020204020204" charset="-122"/>
              <a:cs typeface="方正兰亭黑简体" panose="02000000000000000000" charset="-122"/>
              <a:sym typeface="+mn-ea"/>
            </a:endParaRPr>
          </a:p>
        </p:txBody>
      </p:sp>
      <p:sp>
        <p:nvSpPr>
          <p:cNvPr id="47" name="文本框 46"/>
          <p:cNvSpPr txBox="1"/>
          <p:nvPr/>
        </p:nvSpPr>
        <p:spPr>
          <a:xfrm>
            <a:off x="5009520" y="3622789"/>
            <a:ext cx="648556" cy="553998"/>
          </a:xfrm>
          <a:prstGeom prst="rect">
            <a:avLst/>
          </a:prstGeom>
          <a:noFill/>
          <a:ln>
            <a:noFill/>
          </a:ln>
          <a:effectLst>
            <a:outerShdw blurRad="63500" sx="102000" sy="102000" algn="ctr" rotWithShape="0">
              <a:srgbClr val="76D6FF">
                <a:alpha val="40000"/>
              </a:srgbClr>
            </a:outerShdw>
          </a:effectLst>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工</a:t>
            </a:r>
            <a:endParaRPr kumimoji="1" lang="en-US" altLang="zh-CN"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具</a:t>
            </a:r>
            <a:endParaRPr kumimoji="1" lang="en-US" altLang="zh-CN"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链</a:t>
            </a:r>
            <a:endParaRPr kumimoji="1" lang="zh-CN" altLang="en-GB"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8" name="文本框 47"/>
          <p:cNvSpPr txBox="1"/>
          <p:nvPr/>
        </p:nvSpPr>
        <p:spPr>
          <a:xfrm>
            <a:off x="5589349" y="3866529"/>
            <a:ext cx="191328" cy="400110"/>
          </a:xfrm>
          <a:prstGeom prst="rect">
            <a:avLst/>
          </a:prstGeom>
          <a:noFill/>
          <a:ln>
            <a:noFill/>
          </a:ln>
          <a:effectLst>
            <a:outerShdw blurRad="63500" sx="102000" sy="102000" algn="ctr" rotWithShape="0">
              <a:srgbClr val="76D6FF">
                <a:alpha val="40000"/>
              </a:srgbClr>
            </a:outerShdw>
          </a:effectLst>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安</a:t>
            </a:r>
            <a:endParaRPr kumimoji="1" lang="en-US" altLang="zh-CN"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全</a:t>
            </a:r>
            <a:endParaRPr kumimoji="1" lang="zh-CN" altLang="en-GB"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9" name="圆角矩形 48"/>
          <p:cNvSpPr/>
          <p:nvPr/>
        </p:nvSpPr>
        <p:spPr>
          <a:xfrm>
            <a:off x="702473" y="3466084"/>
            <a:ext cx="4438366" cy="335459"/>
          </a:xfrm>
          <a:prstGeom prst="roundRect">
            <a:avLst/>
          </a:prstGeom>
          <a:noFill/>
          <a:ln w="952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50" name="圆角矩形 49"/>
          <p:cNvSpPr/>
          <p:nvPr/>
        </p:nvSpPr>
        <p:spPr>
          <a:xfrm>
            <a:off x="635001" y="1370648"/>
            <a:ext cx="5290431" cy="667253"/>
          </a:xfrm>
          <a:prstGeom prst="roundRect">
            <a:avLst>
              <a:gd name="adj" fmla="val 11299"/>
            </a:avLst>
          </a:prstGeom>
          <a:solidFill>
            <a:srgbClr val="001F5D">
              <a:alpha val="72176"/>
            </a:srgbClr>
          </a:solidFill>
          <a:ln>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云：开发者开放平台</a:t>
            </a:r>
            <a:endPar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5" name="组合 4"/>
          <p:cNvGrpSpPr/>
          <p:nvPr/>
        </p:nvGrpSpPr>
        <p:grpSpPr>
          <a:xfrm>
            <a:off x="717643" y="1662915"/>
            <a:ext cx="5131383" cy="307930"/>
            <a:chOff x="717644" y="1509712"/>
            <a:chExt cx="4682774" cy="307931"/>
          </a:xfrm>
          <a:gradFill>
            <a:gsLst>
              <a:gs pos="0">
                <a:srgbClr val="1E64DC"/>
              </a:gs>
              <a:gs pos="100000">
                <a:srgbClr val="281478"/>
              </a:gs>
            </a:gsLst>
            <a:path path="circle">
              <a:fillToRect t="100000" r="100000"/>
            </a:path>
          </a:gradFill>
        </p:grpSpPr>
        <p:sp>
          <p:nvSpPr>
            <p:cNvPr id="51" name="圆角矩形 50"/>
            <p:cNvSpPr/>
            <p:nvPr/>
          </p:nvSpPr>
          <p:spPr>
            <a:xfrm>
              <a:off x="717644" y="1515063"/>
              <a:ext cx="1200436" cy="3014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传感器标定</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2" name="圆角矩形 51"/>
            <p:cNvSpPr/>
            <p:nvPr/>
          </p:nvSpPr>
          <p:spPr>
            <a:xfrm>
              <a:off x="3051014" y="1509713"/>
              <a:ext cx="1110250" cy="30793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数据管理</a:t>
              </a:r>
              <a:endParaRPr kumimoji="0"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3" name="圆角矩形 52"/>
            <p:cNvSpPr/>
            <p:nvPr/>
          </p:nvSpPr>
          <p:spPr>
            <a:xfrm>
              <a:off x="1982901" y="1515063"/>
              <a:ext cx="991841" cy="2978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设备管理</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4" name="圆角矩形 53"/>
            <p:cNvSpPr/>
            <p:nvPr/>
          </p:nvSpPr>
          <p:spPr>
            <a:xfrm>
              <a:off x="4247935" y="1509712"/>
              <a:ext cx="1152483" cy="30792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V2X</a:t>
              </a: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消息处理</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cxnSp>
        <p:nvCxnSpPr>
          <p:cNvPr id="55" name="直线箭头连接符 54"/>
          <p:cNvCxnSpPr/>
          <p:nvPr/>
        </p:nvCxnSpPr>
        <p:spPr>
          <a:xfrm>
            <a:off x="5925432" y="3592373"/>
            <a:ext cx="1269477" cy="0"/>
          </a:xfrm>
          <a:prstGeom prst="straightConnector1">
            <a:avLst/>
          </a:prstGeom>
          <a:ln w="22225">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10800000" scaled="1"/>
              <a:tileRect/>
            </a:gradFill>
            <a:headEnd type="none" w="lg" len="sm"/>
            <a:tailEnd type="arrow" w="lg" len="sm"/>
          </a:ln>
        </p:spPr>
        <p:style>
          <a:lnRef idx="1">
            <a:schemeClr val="accent1"/>
          </a:lnRef>
          <a:fillRef idx="0">
            <a:schemeClr val="accent1"/>
          </a:fillRef>
          <a:effectRef idx="0">
            <a:schemeClr val="accent1"/>
          </a:effectRef>
          <a:fontRef idx="minor">
            <a:schemeClr val="tx1"/>
          </a:fontRef>
        </p:style>
      </p:cxnSp>
      <p:cxnSp>
        <p:nvCxnSpPr>
          <p:cNvPr id="56" name="直线箭头连接符 55"/>
          <p:cNvCxnSpPr/>
          <p:nvPr/>
        </p:nvCxnSpPr>
        <p:spPr>
          <a:xfrm flipH="1">
            <a:off x="5925432" y="3939475"/>
            <a:ext cx="1262794" cy="0"/>
          </a:xfrm>
          <a:prstGeom prst="straightConnector1">
            <a:avLst/>
          </a:prstGeom>
          <a:ln w="22225">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10800000" scaled="1"/>
              <a:tileRect/>
            </a:gradFill>
            <a:headEnd type="none" w="lg" len="sm"/>
            <a:tailEnd type="arrow" w="lg" len="sm"/>
          </a:ln>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6348732" y="3935285"/>
            <a:ext cx="611341" cy="215444"/>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BSM</a:t>
            </a:r>
            <a:endParaRPr kumimoji="1" lang="en-US" altLang="zh-CN"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8" name="文本框 57"/>
          <p:cNvSpPr txBox="1"/>
          <p:nvPr/>
        </p:nvSpPr>
        <p:spPr>
          <a:xfrm>
            <a:off x="5943799" y="3331763"/>
            <a:ext cx="1484141" cy="215444"/>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SPAT/MAP/RSI/RSM/…</a:t>
            </a:r>
            <a:endParaRPr kumimoji="1" lang="en-US" altLang="zh-CN"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0" name="圆角矩形 59"/>
          <p:cNvSpPr/>
          <p:nvPr/>
        </p:nvSpPr>
        <p:spPr>
          <a:xfrm>
            <a:off x="635001" y="4952594"/>
            <a:ext cx="5296640" cy="1193354"/>
          </a:xfrm>
          <a:prstGeom prst="roundRect">
            <a:avLst>
              <a:gd name="adj" fmla="val 3686"/>
            </a:avLst>
          </a:prstGeom>
          <a:solidFill>
            <a:srgbClr val="001F5D">
              <a:alpha val="74000"/>
            </a:srgbClr>
          </a:solidFill>
          <a:ln>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路端参考硬件与设施</a:t>
            </a:r>
            <a:endPar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1" name="圆角矩形 60"/>
          <p:cNvSpPr/>
          <p:nvPr/>
        </p:nvSpPr>
        <p:spPr>
          <a:xfrm>
            <a:off x="690642" y="5269561"/>
            <a:ext cx="5182123" cy="372269"/>
          </a:xfrm>
          <a:prstGeom prst="roundRect">
            <a:avLst>
              <a:gd name="adj" fmla="val 20238"/>
            </a:avLst>
          </a:prstGeom>
          <a:solidFill>
            <a:schemeClr val="accent5">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路侧计算单元</a:t>
            </a:r>
            <a:endParaRPr kumimoji="1" lang="zh-CN" altLang="en-US" sz="9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2" name="圆角矩形 61"/>
          <p:cNvSpPr/>
          <p:nvPr/>
        </p:nvSpPr>
        <p:spPr>
          <a:xfrm>
            <a:off x="1517851" y="5357574"/>
            <a:ext cx="700252" cy="220786"/>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AI</a:t>
            </a:r>
            <a:r>
              <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rPr>
              <a:t>芯片</a:t>
            </a:r>
            <a:endPar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63" name="圆角矩形 62"/>
          <p:cNvSpPr/>
          <p:nvPr/>
        </p:nvSpPr>
        <p:spPr>
          <a:xfrm>
            <a:off x="690642" y="5726119"/>
            <a:ext cx="5182123" cy="372269"/>
          </a:xfrm>
          <a:prstGeom prst="roundRect">
            <a:avLst>
              <a:gd name="adj" fmla="val 20238"/>
            </a:avLst>
          </a:prstGeom>
          <a:solidFill>
            <a:schemeClr val="accent5">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智能网联设备</a:t>
            </a:r>
            <a:endParaRPr kumimoji="1" lang="zh-CN" altLang="en-US" sz="9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4" name="圆角矩形 63"/>
          <p:cNvSpPr/>
          <p:nvPr/>
        </p:nvSpPr>
        <p:spPr>
          <a:xfrm>
            <a:off x="2384484" y="5357575"/>
            <a:ext cx="700252" cy="220786"/>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GB" altLang="zh-CN"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CPU</a:t>
            </a:r>
            <a:endParaRPr kumimoji="1" lang="en-GB" altLang="zh-CN"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65" name="圆角矩形 64"/>
          <p:cNvSpPr/>
          <p:nvPr/>
        </p:nvSpPr>
        <p:spPr>
          <a:xfrm>
            <a:off x="4117750" y="5357575"/>
            <a:ext cx="700252" cy="220786"/>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rPr>
              <a:t>储存</a:t>
            </a:r>
            <a:endPar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66" name="圆角矩形 65"/>
          <p:cNvSpPr/>
          <p:nvPr/>
        </p:nvSpPr>
        <p:spPr>
          <a:xfrm>
            <a:off x="3251117" y="5357575"/>
            <a:ext cx="700252" cy="220786"/>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rPr>
              <a:t>网络</a:t>
            </a:r>
            <a:endPar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67" name="圆角矩形 66"/>
          <p:cNvSpPr/>
          <p:nvPr/>
        </p:nvSpPr>
        <p:spPr>
          <a:xfrm>
            <a:off x="4984382" y="5357574"/>
            <a:ext cx="800397" cy="236271"/>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rPr>
              <a:t>隔离与安全硬件</a:t>
            </a:r>
            <a:endPar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68" name="圆角矩形 67"/>
          <p:cNvSpPr/>
          <p:nvPr/>
        </p:nvSpPr>
        <p:spPr>
          <a:xfrm>
            <a:off x="2809554" y="5773741"/>
            <a:ext cx="535487" cy="273582"/>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图像传感器</a:t>
            </a:r>
            <a:endPar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69" name="圆角矩形 68"/>
          <p:cNvSpPr/>
          <p:nvPr/>
        </p:nvSpPr>
        <p:spPr>
          <a:xfrm>
            <a:off x="4028642" y="5773741"/>
            <a:ext cx="535487" cy="273582"/>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毫米波雷达</a:t>
            </a:r>
            <a:endPar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70" name="圆角矩形 69"/>
          <p:cNvSpPr/>
          <p:nvPr/>
        </p:nvSpPr>
        <p:spPr>
          <a:xfrm>
            <a:off x="4638185" y="5773741"/>
            <a:ext cx="535487" cy="273582"/>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激光雷达</a:t>
            </a:r>
            <a:endPar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71" name="圆角矩形 70"/>
          <p:cNvSpPr/>
          <p:nvPr/>
        </p:nvSpPr>
        <p:spPr>
          <a:xfrm>
            <a:off x="3419098" y="5773741"/>
            <a:ext cx="535487" cy="273582"/>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信号机</a:t>
            </a:r>
            <a:endPar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72" name="圆角矩形 71"/>
          <p:cNvSpPr/>
          <p:nvPr/>
        </p:nvSpPr>
        <p:spPr>
          <a:xfrm>
            <a:off x="5247730" y="5773741"/>
            <a:ext cx="535487" cy="273582"/>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交通设施</a:t>
            </a:r>
            <a:endPar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73" name="圆角矩形 72"/>
          <p:cNvSpPr/>
          <p:nvPr/>
        </p:nvSpPr>
        <p:spPr>
          <a:xfrm>
            <a:off x="2127395" y="5773741"/>
            <a:ext cx="608102" cy="273582"/>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蜂窝设备</a:t>
            </a:r>
            <a:r>
              <a:rPr kumimoji="1" lang="en-US" altLang="zh-CN" sz="7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4G/5G/EUHT</a:t>
            </a:r>
            <a:endParaRPr kumimoji="1" lang="en-US" altLang="zh-CN" sz="7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74" name="圆角矩形 73"/>
          <p:cNvSpPr/>
          <p:nvPr/>
        </p:nvSpPr>
        <p:spPr>
          <a:xfrm>
            <a:off x="1517851" y="5773741"/>
            <a:ext cx="535487" cy="273582"/>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GB" altLang="zh-CN"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V2X</a:t>
            </a:r>
            <a:r>
              <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设备</a:t>
            </a:r>
            <a:endPar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126" name="圆角矩形 125"/>
          <p:cNvSpPr/>
          <p:nvPr/>
        </p:nvSpPr>
        <p:spPr>
          <a:xfrm>
            <a:off x="7463495" y="2150320"/>
            <a:ext cx="463673" cy="453681"/>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HUD</a:t>
            </a: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应用</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84" name="圆角矩形 83"/>
          <p:cNvSpPr/>
          <p:nvPr/>
        </p:nvSpPr>
        <p:spPr>
          <a:xfrm>
            <a:off x="7382523" y="3407308"/>
            <a:ext cx="3827786" cy="1420864"/>
          </a:xfrm>
          <a:prstGeom prst="roundRect">
            <a:avLst>
              <a:gd name="adj" fmla="val 3686"/>
            </a:avLst>
          </a:prstGeom>
          <a:gradFill>
            <a:gsLst>
              <a:gs pos="0">
                <a:srgbClr val="1E64DC"/>
              </a:gs>
              <a:gs pos="100000">
                <a:srgbClr val="281478"/>
              </a:gs>
            </a:gsLst>
            <a:path path="circle">
              <a:fillToRect t="100000" r="100000"/>
            </a:path>
          </a:gradFill>
          <a:ln>
            <a:no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车端开发框架：</a:t>
            </a:r>
            <a:r>
              <a:rPr kumimoji="0" lang="en-US" altLang="zh-CN" sz="1000" b="1" i="0" u="none" strike="noStrike" kern="1200" cap="none" spc="0" normalizeH="0" baseline="0" noProof="0" dirty="0" err="1">
                <a:ln>
                  <a:noFill/>
                </a:ln>
                <a:solidFill>
                  <a:prstClr val="white"/>
                </a:solidFill>
                <a:effectLst/>
                <a:uLnTx/>
                <a:uFillTx/>
                <a:latin typeface="微软雅黑" panose="020B0503020204020204" charset="-122"/>
                <a:ea typeface="微软雅黑" panose="020B0503020204020204" charset="-122"/>
                <a:cs typeface="+mn-cs"/>
              </a:rPr>
              <a:t>airos</a:t>
            </a:r>
            <a:r>
              <a:rPr kumimoji="0" lang="en-US" altLang="zh-CN"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-vehicle</a:t>
            </a:r>
            <a:endParaRPr kumimoji="0" lang="zh-CN" altLang="en-US"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85" name="组合 84"/>
          <p:cNvGrpSpPr/>
          <p:nvPr/>
        </p:nvGrpSpPr>
        <p:grpSpPr>
          <a:xfrm>
            <a:off x="7495522" y="3730954"/>
            <a:ext cx="3536191" cy="1000890"/>
            <a:chOff x="8022811" y="3297776"/>
            <a:chExt cx="3134414" cy="875463"/>
          </a:xfrm>
        </p:grpSpPr>
        <p:sp>
          <p:nvSpPr>
            <p:cNvPr id="86" name="圆角矩形 85"/>
            <p:cNvSpPr/>
            <p:nvPr/>
          </p:nvSpPr>
          <p:spPr>
            <a:xfrm>
              <a:off x="8022811" y="3615672"/>
              <a:ext cx="2462399" cy="234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V2X</a:t>
              </a:r>
              <a:r>
                <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应用框架</a:t>
              </a:r>
              <a:endPar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87" name="圆角矩形 86"/>
            <p:cNvSpPr/>
            <p:nvPr/>
          </p:nvSpPr>
          <p:spPr>
            <a:xfrm>
              <a:off x="8022811" y="3312567"/>
              <a:ext cx="2462399" cy="234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V2X</a:t>
              </a:r>
              <a:r>
                <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应用</a:t>
              </a:r>
              <a:endPar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88" name="圆角矩形 87"/>
            <p:cNvSpPr/>
            <p:nvPr/>
          </p:nvSpPr>
          <p:spPr>
            <a:xfrm>
              <a:off x="10540519" y="3297776"/>
              <a:ext cx="259305" cy="8754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V2X</a:t>
              </a:r>
              <a:r>
                <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协议栈</a:t>
              </a:r>
              <a:endPar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89" name="圆角矩形 88"/>
            <p:cNvSpPr/>
            <p:nvPr/>
          </p:nvSpPr>
          <p:spPr>
            <a:xfrm>
              <a:off x="8022811" y="3918778"/>
              <a:ext cx="2462399" cy="234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C-V2X</a:t>
              </a:r>
              <a:r>
                <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通信框架</a:t>
              </a:r>
              <a:endPar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90" name="圆角矩形 89"/>
            <p:cNvSpPr/>
            <p:nvPr/>
          </p:nvSpPr>
          <p:spPr>
            <a:xfrm>
              <a:off x="10897918" y="3297777"/>
              <a:ext cx="259307" cy="8754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V2X</a:t>
              </a:r>
              <a:r>
                <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安全</a:t>
              </a:r>
              <a:endPar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grpSp>
      <p:cxnSp>
        <p:nvCxnSpPr>
          <p:cNvPr id="95" name="直线箭头连接符 94"/>
          <p:cNvCxnSpPr/>
          <p:nvPr/>
        </p:nvCxnSpPr>
        <p:spPr>
          <a:xfrm flipV="1">
            <a:off x="8378346" y="2776050"/>
            <a:ext cx="0" cy="576860"/>
          </a:xfrm>
          <a:prstGeom prst="straightConnector1">
            <a:avLst/>
          </a:prstGeom>
          <a:ln w="22225">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10800000" scaled="1"/>
              <a:tileRect/>
            </a:gradFill>
            <a:headEnd type="none" w="lg" len="sm"/>
            <a:tailEnd type="arrow" w="lg" len="sm"/>
          </a:ln>
        </p:spPr>
        <p:style>
          <a:lnRef idx="1">
            <a:schemeClr val="accent1"/>
          </a:lnRef>
          <a:fillRef idx="0">
            <a:schemeClr val="accent1"/>
          </a:fillRef>
          <a:effectRef idx="0">
            <a:schemeClr val="accent1"/>
          </a:effectRef>
          <a:fontRef idx="minor">
            <a:schemeClr val="tx1"/>
          </a:fontRef>
        </p:style>
      </p:cxnSp>
      <p:cxnSp>
        <p:nvCxnSpPr>
          <p:cNvPr id="96" name="直线箭头连接符 95"/>
          <p:cNvCxnSpPr/>
          <p:nvPr/>
        </p:nvCxnSpPr>
        <p:spPr>
          <a:xfrm>
            <a:off x="10107084" y="2776050"/>
            <a:ext cx="0" cy="576860"/>
          </a:xfrm>
          <a:prstGeom prst="straightConnector1">
            <a:avLst/>
          </a:prstGeom>
          <a:ln w="22225">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10800000" scaled="1"/>
              <a:tileRect/>
            </a:gra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97" name="直线箭头连接符 96"/>
          <p:cNvCxnSpPr/>
          <p:nvPr/>
        </p:nvCxnSpPr>
        <p:spPr>
          <a:xfrm flipV="1">
            <a:off x="9380221" y="4854398"/>
            <a:ext cx="0" cy="370556"/>
          </a:xfrm>
          <a:prstGeom prst="straightConnector1">
            <a:avLst/>
          </a:prstGeom>
          <a:ln w="22225">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10800000" scaled="1"/>
              <a:tileRect/>
            </a:gradFill>
            <a:headEnd type="none" w="lg" len="sm"/>
            <a:tailEnd type="arrow" w="lg" len="sm"/>
          </a:ln>
        </p:spPr>
        <p:style>
          <a:lnRef idx="1">
            <a:schemeClr val="accent1"/>
          </a:lnRef>
          <a:fillRef idx="0">
            <a:schemeClr val="accent1"/>
          </a:fillRef>
          <a:effectRef idx="0">
            <a:schemeClr val="accent1"/>
          </a:effectRef>
          <a:fontRef idx="minor">
            <a:schemeClr val="tx1"/>
          </a:fontRef>
        </p:style>
      </p:cxnSp>
      <p:sp>
        <p:nvSpPr>
          <p:cNvPr id="98" name="文本框 97"/>
          <p:cNvSpPr txBox="1"/>
          <p:nvPr/>
        </p:nvSpPr>
        <p:spPr>
          <a:xfrm>
            <a:off x="9441621" y="4905597"/>
            <a:ext cx="1663872" cy="246221"/>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CAN/CANFD/</a:t>
            </a:r>
            <a:r>
              <a:rPr kumimoji="0"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Ethernet</a:t>
            </a:r>
            <a:endParaRPr kumimoji="1"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00" name="矩形 99"/>
          <p:cNvSpPr/>
          <p:nvPr/>
        </p:nvSpPr>
        <p:spPr>
          <a:xfrm>
            <a:off x="3516090" y="3889356"/>
            <a:ext cx="1433218" cy="168083"/>
          </a:xfrm>
          <a:prstGeom prst="rect">
            <a:avLst/>
          </a:prstGeom>
          <a:gradFill flip="none" rotWithShape="1">
            <a:gsLst>
              <a:gs pos="0">
                <a:srgbClr val="1E64DC"/>
              </a:gs>
              <a:gs pos="98000">
                <a:srgbClr val="28147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标准开源，支持开放性适配</a:t>
            </a:r>
            <a:endParaRPr kumimoji="0" lang="zh-CN" altLang="en-US"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101" name="直线箭头连接符 100"/>
          <p:cNvCxnSpPr/>
          <p:nvPr/>
        </p:nvCxnSpPr>
        <p:spPr>
          <a:xfrm flipH="1" flipV="1">
            <a:off x="2661875" y="2084078"/>
            <a:ext cx="1" cy="284385"/>
          </a:xfrm>
          <a:prstGeom prst="straightConnector1">
            <a:avLst/>
          </a:prstGeom>
          <a:ln w="22225">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headEnd type="none"/>
            <a:tailEnd type="arrow" w="lg" len="sm"/>
          </a:ln>
        </p:spPr>
        <p:style>
          <a:lnRef idx="1">
            <a:schemeClr val="accent1"/>
          </a:lnRef>
          <a:fillRef idx="0">
            <a:schemeClr val="accent1"/>
          </a:fillRef>
          <a:effectRef idx="0">
            <a:schemeClr val="accent1"/>
          </a:effectRef>
          <a:fontRef idx="minor">
            <a:schemeClr val="tx1"/>
          </a:fontRef>
        </p:style>
      </p:cxnSp>
      <p:cxnSp>
        <p:nvCxnSpPr>
          <p:cNvPr id="102" name="直线箭头连接符 101"/>
          <p:cNvCxnSpPr/>
          <p:nvPr/>
        </p:nvCxnSpPr>
        <p:spPr>
          <a:xfrm>
            <a:off x="3581121" y="2084078"/>
            <a:ext cx="0" cy="330263"/>
          </a:xfrm>
          <a:prstGeom prst="straightConnector1">
            <a:avLst/>
          </a:prstGeom>
          <a:ln w="22225">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headEnd type="none"/>
            <a:tailEnd type="arrow" w="lg" len="sm"/>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8611210" y="6337223"/>
            <a:ext cx="2999660" cy="240223"/>
            <a:chOff x="6490865" y="5844693"/>
            <a:chExt cx="3710864" cy="326598"/>
          </a:xfrm>
        </p:grpSpPr>
        <p:sp>
          <p:nvSpPr>
            <p:cNvPr id="105" name="圆角矩形 104"/>
            <p:cNvSpPr/>
            <p:nvPr/>
          </p:nvSpPr>
          <p:spPr>
            <a:xfrm>
              <a:off x="6490865" y="5856066"/>
              <a:ext cx="1675181" cy="294090"/>
            </a:xfrm>
            <a:prstGeom prst="roundRect">
              <a:avLst/>
            </a:prstGeom>
            <a:gradFill flip="none" rotWithShape="1">
              <a:gsLst>
                <a:gs pos="0">
                  <a:srgbClr val="8FAADC"/>
                </a:gs>
                <a:gs pos="100000">
                  <a:srgbClr val="2F55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6" name="文本框 105"/>
            <p:cNvSpPr txBox="1"/>
            <p:nvPr/>
          </p:nvSpPr>
          <p:spPr>
            <a:xfrm>
              <a:off x="6574668" y="5857461"/>
              <a:ext cx="1475799" cy="313830"/>
            </a:xfrm>
            <a:prstGeom prst="rect">
              <a:avLst/>
            </a:prstGeom>
            <a:noFill/>
            <a:ln>
              <a:noFill/>
            </a:ln>
          </p:spPr>
          <p:txBody>
            <a:bodyPr wrap="none" rtlCol="0">
              <a:spAutoFit/>
            </a:bodyPr>
            <a:p>
              <a:r>
                <a:rPr kumimoji="1" lang="en-US" altLang="zh-CN" sz="900" dirty="0">
                  <a:solidFill>
                    <a:schemeClr val="bg1"/>
                  </a:solidFill>
                  <a:latin typeface="微软雅黑" panose="020B0503020204020204" charset="-122"/>
                  <a:ea typeface="微软雅黑" panose="020B0503020204020204" charset="-122"/>
                </a:rPr>
                <a:t>2022.8</a:t>
              </a:r>
              <a:r>
                <a:rPr kumimoji="1" lang="zh-CN" altLang="en-US" sz="900" dirty="0">
                  <a:solidFill>
                    <a:schemeClr val="bg1"/>
                  </a:solidFill>
                  <a:latin typeface="微软雅黑" panose="020B0503020204020204" charset="-122"/>
                  <a:ea typeface="微软雅黑" panose="020B0503020204020204" charset="-122"/>
                </a:rPr>
                <a:t>  开发预览版</a:t>
              </a:r>
              <a:endParaRPr kumimoji="1" lang="en-US" altLang="zh-CN" sz="900" dirty="0">
                <a:solidFill>
                  <a:schemeClr val="bg1"/>
                </a:solidFill>
                <a:latin typeface="微软雅黑" panose="020B0503020204020204" charset="-122"/>
                <a:ea typeface="微软雅黑" panose="020B0503020204020204" charset="-122"/>
              </a:endParaRPr>
            </a:p>
          </p:txBody>
        </p:sp>
        <p:sp>
          <p:nvSpPr>
            <p:cNvPr id="107" name="圆角矩形 106"/>
            <p:cNvSpPr/>
            <p:nvPr/>
          </p:nvSpPr>
          <p:spPr>
            <a:xfrm>
              <a:off x="8329016" y="5845182"/>
              <a:ext cx="1675176" cy="294091"/>
            </a:xfrm>
            <a:prstGeom prst="roundRect">
              <a:avLst/>
            </a:prstGeom>
            <a:gradFill flip="none" rotWithShape="1">
              <a:gsLst>
                <a:gs pos="0">
                  <a:srgbClr val="1E64DC"/>
                </a:gs>
                <a:gs pos="100000">
                  <a:srgbClr val="281478"/>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8" name="文本框 107"/>
            <p:cNvSpPr txBox="1"/>
            <p:nvPr/>
          </p:nvSpPr>
          <p:spPr>
            <a:xfrm>
              <a:off x="8407698" y="5844693"/>
              <a:ext cx="1794031" cy="317695"/>
            </a:xfrm>
            <a:prstGeom prst="rect">
              <a:avLst/>
            </a:prstGeom>
            <a:noFill/>
            <a:ln>
              <a:noFill/>
            </a:ln>
          </p:spPr>
          <p:txBody>
            <a:bodyPr wrap="square" rtlCol="0">
              <a:spAutoFit/>
            </a:bodyPr>
            <a:p>
              <a:r>
                <a:rPr kumimoji="1" lang="en-US" altLang="zh-CN" sz="900" dirty="0">
                  <a:solidFill>
                    <a:schemeClr val="bg1"/>
                  </a:solidFill>
                  <a:latin typeface="微软雅黑" panose="020B0503020204020204" charset="-122"/>
                  <a:ea typeface="微软雅黑" panose="020B0503020204020204" charset="-122"/>
                </a:rPr>
                <a:t>2023.5</a:t>
              </a:r>
              <a:r>
                <a:rPr kumimoji="1" lang="zh-CN" altLang="en-US" sz="900" dirty="0">
                  <a:solidFill>
                    <a:schemeClr val="bg1"/>
                  </a:solidFill>
                  <a:latin typeface="微软雅黑" panose="020B0503020204020204" charset="-122"/>
                  <a:ea typeface="微软雅黑" panose="020B0503020204020204" charset="-122"/>
                </a:rPr>
                <a:t> </a:t>
              </a:r>
              <a:r>
                <a:rPr kumimoji="1" lang="en-US" altLang="zh-CN" sz="900" dirty="0">
                  <a:solidFill>
                    <a:schemeClr val="bg1"/>
                  </a:solidFill>
                  <a:latin typeface="微软雅黑" panose="020B0503020204020204" charset="-122"/>
                  <a:ea typeface="微软雅黑" panose="020B0503020204020204" charset="-122"/>
                </a:rPr>
                <a:t>1.0</a:t>
              </a:r>
              <a:r>
                <a:rPr kumimoji="1" lang="zh-CN" altLang="en-US" sz="900" dirty="0">
                  <a:solidFill>
                    <a:schemeClr val="bg1"/>
                  </a:solidFill>
                  <a:latin typeface="微软雅黑" panose="020B0503020204020204" charset="-122"/>
                  <a:ea typeface="微软雅黑" panose="020B0503020204020204" charset="-122"/>
                </a:rPr>
                <a:t> 版本新增</a:t>
              </a:r>
              <a:endParaRPr kumimoji="1" lang="en-US" altLang="zh-CN" sz="900" dirty="0">
                <a:solidFill>
                  <a:schemeClr val="bg1"/>
                </a:solidFill>
                <a:latin typeface="微软雅黑" panose="020B0503020204020204" charset="-122"/>
                <a:ea typeface="微软雅黑" panose="020B0503020204020204" charset="-122"/>
              </a:endParaRPr>
            </a:p>
          </p:txBody>
        </p:sp>
      </p:grpSp>
      <p:sp>
        <p:nvSpPr>
          <p:cNvPr id="109" name="圆角矩形 108"/>
          <p:cNvSpPr/>
          <p:nvPr/>
        </p:nvSpPr>
        <p:spPr>
          <a:xfrm>
            <a:off x="2094231" y="3497898"/>
            <a:ext cx="1214658" cy="277998"/>
          </a:xfrm>
          <a:prstGeom prst="roundRect">
            <a:avLst/>
          </a:prstGeom>
          <a:gradFill>
            <a:gsLst>
              <a:gs pos="0">
                <a:srgbClr val="1E64DC"/>
              </a:gs>
              <a:gs pos="100000">
                <a:srgbClr val="281478"/>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传感器服务框架</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0" name="圆角矩形 109"/>
          <p:cNvSpPr/>
          <p:nvPr/>
        </p:nvSpPr>
        <p:spPr>
          <a:xfrm>
            <a:off x="769302" y="3505019"/>
            <a:ext cx="1264326" cy="269655"/>
          </a:xfrm>
          <a:prstGeom prst="roundRect">
            <a:avLst/>
          </a:prstGeom>
          <a:gradFill flip="none" rotWithShape="1">
            <a:gsLst>
              <a:gs pos="0">
                <a:srgbClr val="1E64DC"/>
              </a:gs>
              <a:gs pos="100000">
                <a:srgbClr val="281478"/>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感知服务框架</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1" name="圆角矩形 110"/>
          <p:cNvSpPr/>
          <p:nvPr/>
        </p:nvSpPr>
        <p:spPr>
          <a:xfrm>
            <a:off x="702472" y="2795153"/>
            <a:ext cx="5146555" cy="219542"/>
          </a:xfrm>
          <a:prstGeom prst="roundRect">
            <a:avLst/>
          </a:prstGeom>
          <a:gradFill>
            <a:gsLst>
              <a:gs pos="0">
                <a:srgbClr val="1E64DC"/>
              </a:gs>
              <a:gs pos="100000">
                <a:srgbClr val="281478"/>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AIR </a:t>
            </a:r>
            <a:r>
              <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OS</a:t>
            </a:r>
            <a:r>
              <a:rPr kumimoji="1"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应用实现样例：</a:t>
            </a:r>
            <a:r>
              <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V2X</a:t>
            </a:r>
            <a:r>
              <a:rPr kumimoji="1"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应用（闯红灯预警、绿波车速引导、交通拥堵事件）</a:t>
            </a:r>
            <a:endPar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2" name="圆角矩形 111"/>
          <p:cNvSpPr/>
          <p:nvPr/>
        </p:nvSpPr>
        <p:spPr>
          <a:xfrm>
            <a:off x="702472" y="3075669"/>
            <a:ext cx="5159791" cy="219542"/>
          </a:xfrm>
          <a:prstGeom prst="roundRect">
            <a:avLst/>
          </a:prstGeom>
          <a:gradFill flip="none" rotWithShape="1">
            <a:gsLst>
              <a:gs pos="0">
                <a:srgbClr val="1E64DC"/>
              </a:gs>
              <a:gs pos="100000">
                <a:srgbClr val="281478"/>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AIR </a:t>
            </a:r>
            <a:r>
              <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OS</a:t>
            </a:r>
            <a:r>
              <a:rPr kumimoji="1"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服务实现样例：感知服务（</a:t>
            </a:r>
            <a:r>
              <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2D</a:t>
            </a:r>
            <a:r>
              <a:rPr kumimoji="1"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检测，跟踪、融合，交通事件等）、信号灯服务</a:t>
            </a:r>
            <a:endPar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3" name="圆角矩形 112"/>
          <p:cNvSpPr/>
          <p:nvPr/>
        </p:nvSpPr>
        <p:spPr>
          <a:xfrm>
            <a:off x="3378515" y="3498148"/>
            <a:ext cx="1702947" cy="277998"/>
          </a:xfrm>
          <a:prstGeom prst="roundRect">
            <a:avLst/>
          </a:prstGeom>
          <a:gradFill>
            <a:gsLst>
              <a:gs pos="0">
                <a:srgbClr val="1E64DC"/>
              </a:gs>
              <a:gs pos="100000">
                <a:srgbClr val="281478"/>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V2X</a:t>
            </a: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消息编解码框架</a:t>
            </a:r>
            <a:endParaRPr kumimoji="0"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Day</a:t>
            </a:r>
            <a:r>
              <a:rPr kumimoji="0" lang="zh-CN" altLang="en-US"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lang="en-US" altLang="zh-CN"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I</a:t>
            </a:r>
            <a:r>
              <a:rPr kumimoji="0" lang="zh-CN" altLang="en-US"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消息集</a:t>
            </a:r>
            <a:endParaRPr kumimoji="0" lang="zh-CN" altLang="en-US"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 name="圆角矩形 5"/>
          <p:cNvSpPr/>
          <p:nvPr/>
        </p:nvSpPr>
        <p:spPr>
          <a:xfrm>
            <a:off x="7498994" y="5397687"/>
            <a:ext cx="3482911" cy="17969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rPr>
              <a:t>整车</a:t>
            </a:r>
            <a:r>
              <a:rPr kumimoji="1" lang="en-US" altLang="zh-CN"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rPr>
              <a:t>SOA</a:t>
            </a:r>
            <a:r>
              <a:rPr kumimoji="1" lang="zh-CN" altLang="en-US"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rPr>
              <a:t>框架</a:t>
            </a:r>
            <a:endParaRPr kumimoji="1" lang="zh-CN" altLang="en-US"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119" name="圆角矩形 118"/>
          <p:cNvSpPr/>
          <p:nvPr/>
        </p:nvSpPr>
        <p:spPr>
          <a:xfrm>
            <a:off x="7522665" y="5752983"/>
            <a:ext cx="1014552" cy="1433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rPr>
              <a:t>BMS</a:t>
            </a:r>
            <a:endParaRPr kumimoji="1" lang="zh-CN" altLang="en-US"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120" name="圆角矩形 119"/>
          <p:cNvSpPr/>
          <p:nvPr/>
        </p:nvSpPr>
        <p:spPr>
          <a:xfrm>
            <a:off x="8745675" y="5752983"/>
            <a:ext cx="1014552" cy="1433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rPr>
              <a:t>VCU</a:t>
            </a:r>
            <a:endParaRPr kumimoji="1" lang="zh-CN" altLang="en-US"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121" name="圆角矩形 120"/>
          <p:cNvSpPr/>
          <p:nvPr/>
        </p:nvSpPr>
        <p:spPr>
          <a:xfrm>
            <a:off x="9957255" y="5752983"/>
            <a:ext cx="1014552" cy="1433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rPr>
              <a:t>ECUS</a:t>
            </a:r>
            <a:endParaRPr kumimoji="1" lang="zh-CN" altLang="en-US"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122" name="圆角矩形 121"/>
          <p:cNvSpPr/>
          <p:nvPr/>
        </p:nvSpPr>
        <p:spPr>
          <a:xfrm>
            <a:off x="7388992" y="5224954"/>
            <a:ext cx="3821314" cy="804614"/>
          </a:xfrm>
          <a:prstGeom prst="roundRect">
            <a:avLst>
              <a:gd name="adj" fmla="val 11299"/>
            </a:avLst>
          </a:prstGeom>
          <a:noFill/>
          <a:ln>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23" name="圆角矩形 122"/>
          <p:cNvSpPr/>
          <p:nvPr/>
        </p:nvSpPr>
        <p:spPr>
          <a:xfrm>
            <a:off x="7344412" y="1804988"/>
            <a:ext cx="1723348" cy="944836"/>
          </a:xfrm>
          <a:prstGeom prst="roundRect">
            <a:avLst>
              <a:gd name="adj" fmla="val 5250"/>
            </a:avLst>
          </a:prstGeom>
          <a:noFill/>
          <a:ln>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CDC</a:t>
            </a:r>
            <a:endParaRPr kumimoji="1" lang="zh-CN" altLang="en-US"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24" name="圆角矩形 123"/>
          <p:cNvSpPr/>
          <p:nvPr/>
        </p:nvSpPr>
        <p:spPr>
          <a:xfrm>
            <a:off x="9118437" y="1804988"/>
            <a:ext cx="2091866" cy="944836"/>
          </a:xfrm>
          <a:prstGeom prst="roundRect">
            <a:avLst>
              <a:gd name="adj" fmla="val 5250"/>
            </a:avLst>
          </a:prstGeom>
          <a:noFill/>
          <a:ln>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ADC</a:t>
            </a:r>
            <a:endParaRPr kumimoji="1" lang="zh-CN" altLang="en-US"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27" name="圆角矩形 126"/>
          <p:cNvSpPr/>
          <p:nvPr/>
        </p:nvSpPr>
        <p:spPr>
          <a:xfrm>
            <a:off x="7989275" y="2150320"/>
            <a:ext cx="463673" cy="453681"/>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仪表应用</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29" name="圆角矩形 128"/>
          <p:cNvSpPr/>
          <p:nvPr/>
        </p:nvSpPr>
        <p:spPr>
          <a:xfrm>
            <a:off x="8503625" y="2150320"/>
            <a:ext cx="463673" cy="453681"/>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导航引擎</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31" name="圆角矩形 130"/>
          <p:cNvSpPr/>
          <p:nvPr/>
        </p:nvSpPr>
        <p:spPr>
          <a:xfrm>
            <a:off x="9228734" y="2150320"/>
            <a:ext cx="463673" cy="453681"/>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感知</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32" name="圆角矩形 131"/>
          <p:cNvSpPr/>
          <p:nvPr/>
        </p:nvSpPr>
        <p:spPr>
          <a:xfrm>
            <a:off x="9743084" y="2150320"/>
            <a:ext cx="857086" cy="453681"/>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决策规划</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33" name="圆角矩形 132"/>
          <p:cNvSpPr/>
          <p:nvPr/>
        </p:nvSpPr>
        <p:spPr>
          <a:xfrm>
            <a:off x="10646054" y="2150320"/>
            <a:ext cx="463673" cy="453681"/>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控制</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UNIT_PLACING_PICTURE_USER_VIEWPORT" val="{&quot;height&quot;:10800,&quot;width&quot;:17291}"/>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PP_MARK_KEY" val="37ef33ad-325e-480b-bfea-46684073dd51"/>
  <p:tag name="COMMONDATA" val="eyJoZGlkIjoiOGU3NzUzOGI1MzE5NDVhYzhlYTAxN2E5YWM2ZDEzN2UifQ=="/>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5160</Words>
  <Application>WPS 演示</Application>
  <PresentationFormat>宽屏</PresentationFormat>
  <Paragraphs>1019</Paragraphs>
  <Slides>21</Slides>
  <Notes>0</Notes>
  <HiddenSlides>0</HiddenSlides>
  <MMClips>0</MMClips>
  <ScaleCrop>false</ScaleCrop>
  <HeadingPairs>
    <vt:vector size="6" baseType="variant">
      <vt:variant>
        <vt:lpstr>已用的字体</vt:lpstr>
      </vt:variant>
      <vt:variant>
        <vt:i4>40</vt:i4>
      </vt:variant>
      <vt:variant>
        <vt:lpstr>主题</vt:lpstr>
      </vt:variant>
      <vt:variant>
        <vt:i4>1</vt:i4>
      </vt:variant>
      <vt:variant>
        <vt:lpstr>幻灯片标题</vt:lpstr>
      </vt:variant>
      <vt:variant>
        <vt:i4>21</vt:i4>
      </vt:variant>
    </vt:vector>
  </HeadingPairs>
  <TitlesOfParts>
    <vt:vector size="62" baseType="lpstr">
      <vt:lpstr>Arial</vt:lpstr>
      <vt:lpstr>宋体</vt:lpstr>
      <vt:lpstr>Wingdings</vt:lpstr>
      <vt:lpstr>黑体</vt:lpstr>
      <vt:lpstr>汉仪中黑KW</vt:lpstr>
      <vt:lpstr>微软雅黑</vt:lpstr>
      <vt:lpstr>DengXian</vt:lpstr>
      <vt:lpstr>DIN</vt:lpstr>
      <vt:lpstr>苹方-简</vt:lpstr>
      <vt:lpstr>Helvetica Light</vt:lpstr>
      <vt:lpstr>Arial Black</vt:lpstr>
      <vt:lpstr>Helvetica Neue</vt:lpstr>
      <vt:lpstr>Helvetica</vt:lpstr>
      <vt:lpstr>微软雅黑 Light</vt:lpstr>
      <vt:lpstr>Microsoft YaHei</vt:lpstr>
      <vt:lpstr>Arial</vt:lpstr>
      <vt:lpstr>DIN</vt:lpstr>
      <vt:lpstr>Thonburi</vt:lpstr>
      <vt:lpstr>等线</vt:lpstr>
      <vt:lpstr>等线</vt:lpstr>
      <vt:lpstr>Source Han Sans SC Normal</vt:lpstr>
      <vt:lpstr>Microsoft YaHei Semibold</vt:lpstr>
      <vt:lpstr>方正兰亭黑简体</vt:lpstr>
      <vt:lpstr>Calibri</vt:lpstr>
      <vt:lpstr>Helvetica Neue</vt:lpstr>
      <vt:lpstr>Calibri Roman</vt:lpstr>
      <vt:lpstr>宋体</vt:lpstr>
      <vt:lpstr>Arial Unicode MS</vt:lpstr>
      <vt:lpstr>汉仪中等线KW</vt:lpstr>
      <vt:lpstr>Calibri</vt:lpstr>
      <vt:lpstr>汉仪书宋二KW</vt:lpstr>
      <vt:lpstr>Lato Light</vt:lpstr>
      <vt:lpstr>OPPOSans R</vt:lpstr>
      <vt:lpstr>ヒラギノ角ゴ ProN W3</vt:lpstr>
      <vt:lpstr>Gill Sans</vt:lpstr>
      <vt:lpstr>Brush Script MT</vt:lpstr>
      <vt:lpstr>Helvetica Neue Medium</vt:lpstr>
      <vt:lpstr>Raleway</vt:lpstr>
      <vt:lpstr>阿里巴巴普惠体 R</vt:lpstr>
      <vt:lpstr>冬青黑体简体中文</vt:lpstr>
      <vt:lpstr>Office 主题​​</vt:lpstr>
      <vt:lpstr>AIR OS  共建共享开放生态 赋能车路协同发展</vt:lpstr>
      <vt:lpstr>百年变局：从交通大国迈向交通强国</vt:lpstr>
      <vt:lpstr>技术进步：交通步入网联新时代，车路行三化大融合</vt:lpstr>
      <vt:lpstr>智能网联示范区，面向大规模商业化的痛点</vt:lpstr>
      <vt:lpstr>PowerPoint 演示文稿</vt:lpstr>
      <vt:lpstr>PowerPoint 演示文稿</vt:lpstr>
      <vt:lpstr>智能网联示范区，面向大规模商业化的痛点</vt:lpstr>
      <vt:lpstr>AIR OS 发展历程与开源开放路标 </vt:lpstr>
      <vt:lpstr>AIR OS 架构</vt:lpstr>
      <vt:lpstr>AIR OS 成果</vt:lpstr>
      <vt:lpstr>AIR OS 版本特性和能力</vt:lpstr>
      <vt:lpstr>PowerPoint 演示文稿</vt:lpstr>
      <vt:lpstr>PowerPoint 演示文稿</vt:lpstr>
      <vt:lpstr>AIR OS开发指南</vt:lpstr>
      <vt:lpstr>AIR OS赋能模式</vt:lpstr>
      <vt:lpstr>共建共享 公路交通行业操作系统 开源开放生态</vt:lpstr>
      <vt:lpstr>AIR OS 原生机开发实践，针对不同架构适配产品化</vt:lpstr>
      <vt:lpstr>AirOS：面向车路云一体化服务场景</vt:lpstr>
      <vt:lpstr>开源开放社区，共建智能之路</vt:lpstr>
      <vt:lpstr>AIR OS 规划与未来展望</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第七届中国开源年会 通用PPT模板</dc:title>
  <dc:creator>Teatee Grace</dc:creator>
  <cp:lastModifiedBy>Fan Yang</cp:lastModifiedBy>
  <cp:revision>73</cp:revision>
  <dcterms:created xsi:type="dcterms:W3CDTF">2023-10-26T23:15:32Z</dcterms:created>
  <dcterms:modified xsi:type="dcterms:W3CDTF">2023-10-26T23:15:32Z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2A097432BECC7B0A935D36659C574421_43</vt:lpwstr>
  </property>
  <property fmtid="{D5CDD505-2E9C-101B-9397-08002B2CF9AE}" pid="3" name="KSOProductBuildVer">
    <vt:lpwstr>2052-6.2.2.8394</vt:lpwstr>
  </property>
</Properties>
</file>