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851" r:id="rId4"/>
    <p:sldId id="852" r:id="rId5"/>
    <p:sldId id="853" r:id="rId6"/>
    <p:sldId id="854" r:id="rId7"/>
    <p:sldId id="2076136492" r:id="rId8"/>
    <p:sldId id="2076136493" r:id="rId9"/>
    <p:sldId id="2076136494" r:id="rId10"/>
    <p:sldId id="2076136495" r:id="rId11"/>
    <p:sldId id="2076136496" r:id="rId12"/>
    <p:sldId id="2076136497" r:id="rId13"/>
    <p:sldId id="2076136498" r:id="rId14"/>
    <p:sldId id="2076136499" r:id="rId15"/>
    <p:sldId id="2076136490" r:id="rId16"/>
    <p:sldId id="84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.png"/><Relationship Id="rId2" Type="http://schemas.openxmlformats.org/officeDocument/2006/relationships/tags" Target="../tags/tag21.xml"/><Relationship Id="rId16" Type="http://schemas.openxmlformats.org/officeDocument/2006/relationships/image" Target="../media/image5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19" Type="http://schemas.openxmlformats.org/officeDocument/2006/relationships/image" Target="../media/image7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2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3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5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2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4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1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2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10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4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5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矩形"/>
          <p:cNvSpPr/>
          <p:nvPr/>
        </p:nvSpPr>
        <p:spPr>
          <a:xfrm>
            <a:off x="632206" y="1238952"/>
            <a:ext cx="10927589" cy="4352642"/>
          </a:xfrm>
          <a:prstGeom prst="rect">
            <a:avLst/>
          </a:prstGeom>
          <a:gradFill>
            <a:gsLst>
              <a:gs pos="0">
                <a:srgbClr val="FFFFFF">
                  <a:alpha val="1702"/>
                </a:srgbClr>
              </a:gs>
              <a:gs pos="100000">
                <a:srgbClr val="27265E">
                  <a:alpha val="1702"/>
                </a:srgbClr>
              </a:gs>
            </a:gsLst>
            <a:lin ang="75403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 sz="1600"/>
          </a:p>
        </p:txBody>
      </p:sp>
      <p:pic>
        <p:nvPicPr>
          <p:cNvPr id="154" name="图像" descr="图像"/>
          <p:cNvPicPr>
            <a:picLocks noChangeAspect="1"/>
          </p:cNvPicPr>
          <p:nvPr/>
        </p:nvPicPr>
        <p:blipFill>
          <a:blip r:embed="rId2">
            <a:alphaModFix amt="44459"/>
          </a:blip>
          <a:stretch>
            <a:fillRect/>
          </a:stretch>
        </p:blipFill>
        <p:spPr>
          <a:xfrm>
            <a:off x="2183121" y="1126447"/>
            <a:ext cx="9379774" cy="468988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矩形"/>
          <p:cNvSpPr/>
          <p:nvPr/>
        </p:nvSpPr>
        <p:spPr>
          <a:xfrm>
            <a:off x="-515008" y="60977"/>
            <a:ext cx="470836" cy="684558"/>
          </a:xfrm>
          <a:prstGeom prst="rect">
            <a:avLst/>
          </a:prstGeom>
          <a:solidFill>
            <a:srgbClr val="27266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 sz="1600"/>
          </a:p>
        </p:txBody>
      </p:sp>
      <p:sp>
        <p:nvSpPr>
          <p:cNvPr id="156" name="矩形"/>
          <p:cNvSpPr/>
          <p:nvPr/>
        </p:nvSpPr>
        <p:spPr>
          <a:xfrm>
            <a:off x="-515008" y="1130496"/>
            <a:ext cx="470836" cy="684558"/>
          </a:xfrm>
          <a:prstGeom prst="rect">
            <a:avLst/>
          </a:prstGeom>
          <a:solidFill>
            <a:srgbClr val="81307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 sz="1600"/>
          </a:p>
        </p:txBody>
      </p:sp>
      <p:sp>
        <p:nvSpPr>
          <p:cNvPr id="157" name="矩形"/>
          <p:cNvSpPr/>
          <p:nvPr/>
        </p:nvSpPr>
        <p:spPr>
          <a:xfrm>
            <a:off x="-515008" y="2044449"/>
            <a:ext cx="470836" cy="684558"/>
          </a:xfrm>
          <a:prstGeom prst="rect">
            <a:avLst/>
          </a:prstGeom>
          <a:solidFill>
            <a:srgbClr val="F6D5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 sz="1600"/>
          </a:p>
        </p:txBody>
      </p:sp>
      <p:sp>
        <p:nvSpPr>
          <p:cNvPr id="158" name="矩形"/>
          <p:cNvSpPr/>
          <p:nvPr/>
        </p:nvSpPr>
        <p:spPr>
          <a:xfrm>
            <a:off x="-515008" y="3045146"/>
            <a:ext cx="470836" cy="684558"/>
          </a:xfrm>
          <a:prstGeom prst="rect">
            <a:avLst/>
          </a:prstGeom>
          <a:solidFill>
            <a:srgbClr val="EA9E4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 sz="1600"/>
          </a:p>
        </p:txBody>
      </p:sp>
      <p:sp>
        <p:nvSpPr>
          <p:cNvPr id="159" name="矩形"/>
          <p:cNvSpPr/>
          <p:nvPr/>
        </p:nvSpPr>
        <p:spPr>
          <a:xfrm>
            <a:off x="-515008" y="4153557"/>
            <a:ext cx="470836" cy="684558"/>
          </a:xfrm>
          <a:prstGeom prst="rect">
            <a:avLst/>
          </a:prstGeom>
          <a:solidFill>
            <a:srgbClr val="FAE46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OPPOSans B"/>
                <a:ea typeface="OPPOSans B"/>
                <a:cs typeface="OPPOSans B"/>
                <a:sym typeface="OPPOSans B"/>
              </a:defRPr>
            </a:pPr>
            <a:endParaRPr sz="1600"/>
          </a:p>
        </p:txBody>
      </p:sp>
      <p:sp>
        <p:nvSpPr>
          <p:cNvPr id="161" name="Section Header He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10303" y="415818"/>
            <a:ext cx="4622823" cy="615951"/>
          </a:xfrm>
          <a:prstGeom prst="rect">
            <a:avLst/>
          </a:prstGeom>
        </p:spPr>
        <p:txBody>
          <a:bodyPr/>
          <a:lstStyle>
            <a:lvl1pPr defTabSz="1219169">
              <a:lnSpc>
                <a:spcPct val="110000"/>
              </a:lnSpc>
              <a:defRPr sz="2800" b="0">
                <a:gradFill flip="none" rotWithShape="1">
                  <a:gsLst>
                    <a:gs pos="0">
                      <a:srgbClr val="E3913F"/>
                    </a:gs>
                    <a:gs pos="100000">
                      <a:srgbClr val="732D79"/>
                    </a:gs>
                  </a:gsLst>
                  <a:lin ang="21368668" scaled="0"/>
                </a:gradFill>
                <a:latin typeface="OPPOSans B"/>
                <a:ea typeface="OPPOSans B"/>
                <a:cs typeface="OPPOSans B"/>
                <a:sym typeface="OPPOSans B"/>
              </a:defRPr>
            </a:lvl1pPr>
          </a:lstStyle>
          <a:p>
            <a:r>
              <a:t>Section Header Here</a:t>
            </a:r>
          </a:p>
        </p:txBody>
      </p:sp>
      <p:sp>
        <p:nvSpPr>
          <p:cNvPr id="162" name="单击此处添加文本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740019" y="1431721"/>
            <a:ext cx="10554693" cy="285751"/>
          </a:xfrm>
          <a:prstGeom prst="rect">
            <a:avLst/>
          </a:prstGeom>
        </p:spPr>
        <p:txBody>
          <a:bodyPr/>
          <a:lstStyle>
            <a:lvl1pPr defTabSz="1219169">
              <a:lnSpc>
                <a:spcPct val="110000"/>
              </a:lnSpc>
              <a:defRPr sz="1400" b="0">
                <a:solidFill>
                  <a:srgbClr val="FFFFFF"/>
                </a:solidFill>
                <a:latin typeface="OPPOSans L"/>
                <a:ea typeface="OPPOSans L"/>
                <a:cs typeface="OPPOSans L"/>
                <a:sym typeface="OPPOSans L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OPPOSans L" pitchFamily="18" charset="-122"/>
                <a:ea typeface="OPPOSans L" pitchFamily="18" charset="-122"/>
              </a:rPr>
              <a:t>When you copy &amp; paste, choose "keep text only" option.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57A3C2B-077D-070D-8397-5F31A7561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0" y="5955333"/>
            <a:ext cx="18415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3961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  <a:t>2023/10/23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10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11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2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8.xml"/><Relationship Id="rId15" Type="http://schemas.openxmlformats.org/officeDocument/2006/relationships/image" Target="../media/image24.png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3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打造开发者友好的开源数据库社区</a:t>
            </a: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段少婷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 b="1" dirty="0" err="1">
                <a:solidFill>
                  <a:srgbClr val="363E7D"/>
                </a:solidFill>
                <a:cs typeface="黑体" panose="02010609060101010101" charset="-122"/>
              </a:rPr>
              <a:t>OceanBase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5F09F-7D2E-7448-BCE8-A10798A9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31" y="5777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 sz="4000" b="1" dirty="0"/>
              <a:t>和开发者做朋友，做及时响应的社区</a:t>
            </a:r>
            <a:endParaRPr kumimoji="1" lang="zh-CN" altLang="en-US" sz="40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D4BB262-EC28-D04D-967B-DF7CDABA7FCE}"/>
              </a:ext>
            </a:extLst>
          </p:cNvPr>
          <p:cNvGrpSpPr/>
          <p:nvPr/>
        </p:nvGrpSpPr>
        <p:grpSpPr>
          <a:xfrm>
            <a:off x="799032" y="1303045"/>
            <a:ext cx="10593936" cy="5054486"/>
            <a:chOff x="1524645" y="2490342"/>
            <a:chExt cx="21187871" cy="1010897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48392A9-9368-894A-8351-E07BEA95E156}"/>
                </a:ext>
              </a:extLst>
            </p:cNvPr>
            <p:cNvGrpSpPr/>
            <p:nvPr/>
          </p:nvGrpSpPr>
          <p:grpSpPr>
            <a:xfrm>
              <a:off x="1524645" y="2490342"/>
              <a:ext cx="7117910" cy="4942845"/>
              <a:chOff x="935855" y="3890401"/>
              <a:chExt cx="7117910" cy="4942845"/>
            </a:xfrm>
          </p:grpSpPr>
          <p:sp>
            <p:nvSpPr>
              <p:cNvPr id="27" name="矩形: 圆角 32">
                <a:extLst>
                  <a:ext uri="{FF2B5EF4-FFF2-40B4-BE49-F238E27FC236}">
                    <a16:creationId xmlns:a16="http://schemas.microsoft.com/office/drawing/2014/main" id="{F4585030-062E-0F41-B5C4-93AC5D7EE350}"/>
                  </a:ext>
                </a:extLst>
              </p:cNvPr>
              <p:cNvSpPr/>
              <p:nvPr/>
            </p:nvSpPr>
            <p:spPr>
              <a:xfrm>
                <a:off x="935856" y="4528059"/>
                <a:ext cx="7117909" cy="4305187"/>
              </a:xfrm>
              <a:prstGeom prst="roundRect">
                <a:avLst>
                  <a:gd name="adj" fmla="val 3317"/>
                </a:avLst>
              </a:prstGeom>
              <a:noFill/>
              <a:ln w="25400">
                <a:solidFill>
                  <a:schemeClr val="accent1">
                    <a:alpha val="3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</a:endParaRPr>
              </a:p>
            </p:txBody>
          </p:sp>
          <p:sp>
            <p:nvSpPr>
              <p:cNvPr id="28" name="矩形: 圆角 36">
                <a:extLst>
                  <a:ext uri="{FF2B5EF4-FFF2-40B4-BE49-F238E27FC236}">
                    <a16:creationId xmlns:a16="http://schemas.microsoft.com/office/drawing/2014/main" id="{A1D3C8A3-65B4-B14D-A617-4A556839636D}"/>
                  </a:ext>
                </a:extLst>
              </p:cNvPr>
              <p:cNvSpPr/>
              <p:nvPr/>
            </p:nvSpPr>
            <p:spPr>
              <a:xfrm>
                <a:off x="935855" y="3890401"/>
                <a:ext cx="7117910" cy="1068789"/>
              </a:xfrm>
              <a:prstGeom prst="roundRect">
                <a:avLst>
                  <a:gd name="adj" fmla="val 17052"/>
                </a:avLst>
              </a:prstGeom>
              <a:solidFill>
                <a:srgbClr val="0180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阿里巴巴普惠体 2.0 55 Regular" panose="00020600040101010101" pitchFamily="18" charset="-122"/>
                    <a:ea typeface="阿里巴巴普惠体 2.0 55 Regular" panose="00020600040101010101" pitchFamily="18" charset="-122"/>
                    <a:cs typeface="阿里巴巴普惠体 2.0 55 Regular" panose="00020600040101010101" pitchFamily="18" charset="-122"/>
                    <a:sym typeface="Helvetica Light"/>
                  </a:rPr>
                  <a:t>Issue 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阿里巴巴普惠体 2.0 55 Regular" panose="00020600040101010101" pitchFamily="18" charset="-122"/>
                    <a:ea typeface="阿里巴巴普惠体 2.0 55 Regular" panose="00020600040101010101" pitchFamily="18" charset="-122"/>
                    <a:cs typeface="阿里巴巴普惠体 2.0 55 Regular" panose="00020600040101010101" pitchFamily="18" charset="-122"/>
                    <a:sym typeface="Helvetica Light"/>
                  </a:rPr>
                  <a:t>首次响应时间</a:t>
                </a:r>
              </a:p>
            </p:txBody>
          </p:sp>
        </p:grpSp>
        <p:sp>
          <p:nvSpPr>
            <p:cNvPr id="6" name="矩形: 圆角 32">
              <a:extLst>
                <a:ext uri="{FF2B5EF4-FFF2-40B4-BE49-F238E27FC236}">
                  <a16:creationId xmlns:a16="http://schemas.microsoft.com/office/drawing/2014/main" id="{8E01AC08-97E5-7C47-9261-726BCD7E823A}"/>
                </a:ext>
              </a:extLst>
            </p:cNvPr>
            <p:cNvSpPr/>
            <p:nvPr/>
          </p:nvSpPr>
          <p:spPr>
            <a:xfrm>
              <a:off x="8928420" y="3128000"/>
              <a:ext cx="7117909" cy="4305187"/>
            </a:xfrm>
            <a:prstGeom prst="roundRect">
              <a:avLst>
                <a:gd name="adj" fmla="val 3317"/>
              </a:avLst>
            </a:prstGeom>
            <a:noFill/>
            <a:ln w="25400">
              <a:solidFill>
                <a:schemeClr val="accent1">
                  <a:alpha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7" name="矩形: 圆角 36">
              <a:extLst>
                <a:ext uri="{FF2B5EF4-FFF2-40B4-BE49-F238E27FC236}">
                  <a16:creationId xmlns:a16="http://schemas.microsoft.com/office/drawing/2014/main" id="{99EAD5C7-F992-7F41-BB1B-609B2735EF62}"/>
                </a:ext>
              </a:extLst>
            </p:cNvPr>
            <p:cNvSpPr/>
            <p:nvPr/>
          </p:nvSpPr>
          <p:spPr>
            <a:xfrm>
              <a:off x="8928419" y="2490342"/>
              <a:ext cx="7117910" cy="1068789"/>
            </a:xfrm>
            <a:prstGeom prst="roundRect">
              <a:avLst>
                <a:gd name="adj" fmla="val 17052"/>
              </a:avLst>
            </a:prstGeom>
            <a:solidFill>
              <a:srgbClr val="0180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dirty="0">
                  <a:solidFill>
                    <a:schemeClr val="bg1"/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  <a:sym typeface="Helvetica Light"/>
                </a:rPr>
                <a:t>贡献者数量</a:t>
              </a:r>
            </a:p>
          </p:txBody>
        </p:sp>
        <p:sp>
          <p:nvSpPr>
            <p:cNvPr id="8" name="矩形: 圆角 32">
              <a:extLst>
                <a:ext uri="{FF2B5EF4-FFF2-40B4-BE49-F238E27FC236}">
                  <a16:creationId xmlns:a16="http://schemas.microsoft.com/office/drawing/2014/main" id="{5CFDB3ED-F76C-AD41-BBDB-DA0A2563BC57}"/>
                </a:ext>
              </a:extLst>
            </p:cNvPr>
            <p:cNvSpPr/>
            <p:nvPr/>
          </p:nvSpPr>
          <p:spPr>
            <a:xfrm>
              <a:off x="1524646" y="8294126"/>
              <a:ext cx="7117909" cy="4305187"/>
            </a:xfrm>
            <a:prstGeom prst="roundRect">
              <a:avLst>
                <a:gd name="adj" fmla="val 3317"/>
              </a:avLst>
            </a:prstGeom>
            <a:noFill/>
            <a:ln w="25400">
              <a:solidFill>
                <a:schemeClr val="accent1">
                  <a:alpha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9" name="矩形: 圆角 36">
              <a:extLst>
                <a:ext uri="{FF2B5EF4-FFF2-40B4-BE49-F238E27FC236}">
                  <a16:creationId xmlns:a16="http://schemas.microsoft.com/office/drawing/2014/main" id="{A84E4E51-90F2-8242-993E-C6D0C64B98F5}"/>
                </a:ext>
              </a:extLst>
            </p:cNvPr>
            <p:cNvSpPr/>
            <p:nvPr/>
          </p:nvSpPr>
          <p:spPr>
            <a:xfrm>
              <a:off x="1524645" y="7656468"/>
              <a:ext cx="7117910" cy="1068789"/>
            </a:xfrm>
            <a:prstGeom prst="roundRect">
              <a:avLst>
                <a:gd name="adj" fmla="val 17052"/>
              </a:avLst>
            </a:prstGeom>
            <a:solidFill>
              <a:srgbClr val="0180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dirty="0">
                  <a:solidFill>
                    <a:schemeClr val="bg1"/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  <a:sym typeface="Helvetica Light"/>
                </a:rPr>
                <a:t>更新 </a:t>
              </a:r>
              <a:r>
                <a:rPr lang="en-US" altLang="zh-CN" sz="2000" dirty="0">
                  <a:solidFill>
                    <a:schemeClr val="bg1"/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  <a:sym typeface="Helvetica Light"/>
                </a:rPr>
                <a:t>Issue </a:t>
              </a:r>
              <a:r>
                <a:rPr lang="zh-CN" altLang="en-US" sz="2000" dirty="0">
                  <a:solidFill>
                    <a:schemeClr val="bg1"/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  <a:sym typeface="Helvetica Light"/>
                </a:rPr>
                <a:t>数量</a:t>
              </a:r>
            </a:p>
          </p:txBody>
        </p:sp>
        <p:sp>
          <p:nvSpPr>
            <p:cNvPr id="10" name="矩形: 圆角 32">
              <a:extLst>
                <a:ext uri="{FF2B5EF4-FFF2-40B4-BE49-F238E27FC236}">
                  <a16:creationId xmlns:a16="http://schemas.microsoft.com/office/drawing/2014/main" id="{046D71FE-2EAE-7742-AB53-B34AC90C1CDF}"/>
                </a:ext>
              </a:extLst>
            </p:cNvPr>
            <p:cNvSpPr/>
            <p:nvPr/>
          </p:nvSpPr>
          <p:spPr>
            <a:xfrm>
              <a:off x="8928420" y="8294126"/>
              <a:ext cx="7117909" cy="4305187"/>
            </a:xfrm>
            <a:prstGeom prst="roundRect">
              <a:avLst>
                <a:gd name="adj" fmla="val 3317"/>
              </a:avLst>
            </a:prstGeom>
            <a:noFill/>
            <a:ln w="25400">
              <a:solidFill>
                <a:schemeClr val="accent1">
                  <a:alpha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endParaRPr>
            </a:p>
          </p:txBody>
        </p:sp>
        <p:sp>
          <p:nvSpPr>
            <p:cNvPr id="11" name="矩形: 圆角 36">
              <a:extLst>
                <a:ext uri="{FF2B5EF4-FFF2-40B4-BE49-F238E27FC236}">
                  <a16:creationId xmlns:a16="http://schemas.microsoft.com/office/drawing/2014/main" id="{D7A21080-FB72-304B-BB87-9B11A6D96E04}"/>
                </a:ext>
              </a:extLst>
            </p:cNvPr>
            <p:cNvSpPr/>
            <p:nvPr/>
          </p:nvSpPr>
          <p:spPr>
            <a:xfrm>
              <a:off x="8928419" y="7656468"/>
              <a:ext cx="7117910" cy="1068789"/>
            </a:xfrm>
            <a:prstGeom prst="roundRect">
              <a:avLst>
                <a:gd name="adj" fmla="val 17052"/>
              </a:avLst>
            </a:prstGeom>
            <a:solidFill>
              <a:srgbClr val="0180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dirty="0">
                  <a:solidFill>
                    <a:schemeClr val="bg1"/>
                  </a:solidFill>
                  <a:latin typeface="阿里巴巴普惠体 2.0 55 Regular" panose="00020600040101010101" pitchFamily="18" charset="-122"/>
                  <a:ea typeface="阿里巴巴普惠体 2.0 55 Regular" panose="00020600040101010101" pitchFamily="18" charset="-122"/>
                  <a:cs typeface="阿里巴巴普惠体 2.0 55 Regular" panose="00020600040101010101" pitchFamily="18" charset="-122"/>
                  <a:sym typeface="Helvetica Light"/>
                </a:rPr>
                <a:t>代码提交频率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D8D2B48-CC4B-9B4E-9771-D377C8D15FA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6776044" y="2870280"/>
              <a:ext cx="5487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kumimoji="1" lang="zh-CN" altLang="en-US" sz="2400" dirty="0">
                  <a:solidFill>
                    <a:srgbClr val="0180FD"/>
                  </a:solidFill>
                  <a:latin typeface="阿里巴巴普惠体 2.0 75 SemiBold" panose="00020600040101010101" pitchFamily="18" charset="-122"/>
                  <a:ea typeface="阿里巴巴普惠体 2.0 75 SemiBold" panose="00020600040101010101" pitchFamily="18" charset="-122"/>
                  <a:sym typeface="+mn-ea"/>
                </a:rPr>
                <a:t>社区贡献</a:t>
              </a:r>
            </a:p>
          </p:txBody>
        </p:sp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4B685F75-71CC-FB45-B427-3815E77BD5A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6781442" y="3822989"/>
              <a:ext cx="5496539" cy="8494578"/>
            </a:xfrm>
            <a:prstGeom prst="roundRect">
              <a:avLst>
                <a:gd name="adj" fmla="val 0"/>
              </a:avLst>
            </a:prstGeom>
            <a:solidFill>
              <a:srgbClr val="F2F9FF"/>
            </a:solidFill>
            <a:ln w="12700" cap="flat" cmpd="sng" algn="ctr">
              <a:noFill/>
              <a:prstDash val="dash"/>
              <a:miter lim="800000"/>
            </a:ln>
            <a:effectLst/>
          </p:spPr>
          <p:txBody>
            <a:bodyPr lIns="0" rIns="0" rtlCol="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ClrTx/>
                <a:buSzTx/>
                <a:buFontTx/>
              </a:pPr>
              <a:endParaRPr lang="en-US" altLang="zh-CN" sz="1400" dirty="0">
                <a:solidFill>
                  <a:srgbClr val="3B3838"/>
                </a:solidFill>
                <a:latin typeface="阿里巴巴普惠体 2.0 65 Medium" panose="00020600040101010101" pitchFamily="18" charset="-122"/>
                <a:ea typeface="阿里巴巴普惠体 2.0 65 Medium" panose="00020600040101010101" pitchFamily="18" charset="-122"/>
                <a:cs typeface="阿里巴巴普惠体 2.0 65 Medium" panose="00020600040101010101" pitchFamily="18" charset="-122"/>
                <a:sym typeface="+mn-ea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BF14713-C8B8-3842-A916-58CFEC92811D}"/>
                </a:ext>
              </a:extLst>
            </p:cNvPr>
            <p:cNvGrpSpPr/>
            <p:nvPr/>
          </p:nvGrpSpPr>
          <p:grpSpPr>
            <a:xfrm>
              <a:off x="17010816" y="4784795"/>
              <a:ext cx="5037790" cy="703519"/>
              <a:chOff x="28598" y="8563"/>
              <a:chExt cx="5262" cy="900"/>
            </a:xfrm>
          </p:grpSpPr>
          <p:sp>
            <p:nvSpPr>
              <p:cNvPr id="25" name="Rounded Rectangle 191">
                <a:extLst>
                  <a:ext uri="{FF2B5EF4-FFF2-40B4-BE49-F238E27FC236}">
                    <a16:creationId xmlns:a16="http://schemas.microsoft.com/office/drawing/2014/main" id="{E62E5B1A-920E-0D4B-BB07-2F083695A8D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31360" y="8563"/>
                <a:ext cx="2501" cy="900"/>
              </a:xfrm>
              <a:prstGeom prst="roundRect">
                <a:avLst>
                  <a:gd name="adj" fmla="val 24111"/>
                </a:avLst>
              </a:prstGeom>
              <a:solidFill>
                <a:srgbClr val="0180FD">
                  <a:alpha val="11000"/>
                </a:srgbClr>
              </a:solidFill>
              <a:ln w="3175" cap="flat">
                <a:noFill/>
                <a:prstDash val="dash"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t">
                <a:noAutofit/>
              </a:bodyPr>
              <a:lstStyle/>
              <a:p>
                <a:pPr algn="ctr" defTabSz="205423"/>
                <a:r>
                  <a:rPr lang="en-US" altLang="zh-CN" sz="1400" kern="0" dirty="0">
                    <a:ln w="0"/>
                    <a:solidFill>
                      <a:srgbClr val="00A2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Helvetica Neue"/>
                  </a:rPr>
                  <a:t>6400+</a:t>
                </a:r>
              </a:p>
            </p:txBody>
          </p:sp>
          <p:sp>
            <p:nvSpPr>
              <p:cNvPr id="26" name="Rounded Rectangle 178">
                <a:extLst>
                  <a:ext uri="{FF2B5EF4-FFF2-40B4-BE49-F238E27FC236}">
                    <a16:creationId xmlns:a16="http://schemas.microsoft.com/office/drawing/2014/main" id="{C3D09F76-DB4E-E446-B86D-2B2A5B7C8C5F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8598" y="8563"/>
                <a:ext cx="2379" cy="900"/>
              </a:xfrm>
              <a:prstGeom prst="roundRect">
                <a:avLst/>
              </a:prstGeom>
              <a:solidFill>
                <a:srgbClr val="0180FD"/>
              </a:solidFill>
              <a:ln w="3175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ctr">
                <a:noAutofit/>
              </a:bodyPr>
              <a:lstStyle/>
              <a:p>
                <a:pPr algn="ctr" defTabSz="1219200" hangingPunct="0">
                  <a:lnSpc>
                    <a:spcPct val="110000"/>
                  </a:lnSpc>
                  <a:defRPr/>
                </a:pPr>
                <a:r>
                  <a:rPr lang="en-US" altLang="zh-CN" sz="1400" kern="0" dirty="0">
                    <a:solidFill>
                      <a:srgbClr val="FFFF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Stars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6790FC2-9F75-F741-B534-2B95F0EECFC5}"/>
                </a:ext>
              </a:extLst>
            </p:cNvPr>
            <p:cNvGrpSpPr/>
            <p:nvPr/>
          </p:nvGrpSpPr>
          <p:grpSpPr>
            <a:xfrm>
              <a:off x="17011239" y="6866463"/>
              <a:ext cx="5036945" cy="704898"/>
              <a:chOff x="28593" y="10885"/>
              <a:chExt cx="5262" cy="902"/>
            </a:xfrm>
          </p:grpSpPr>
          <p:sp>
            <p:nvSpPr>
              <p:cNvPr id="23" name="Rounded Rectangle 191">
                <a:extLst>
                  <a:ext uri="{FF2B5EF4-FFF2-40B4-BE49-F238E27FC236}">
                    <a16:creationId xmlns:a16="http://schemas.microsoft.com/office/drawing/2014/main" id="{F66AA05F-744B-0B4B-8F29-9E4D947A33C1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1355" y="10885"/>
                <a:ext cx="2501" cy="900"/>
              </a:xfrm>
              <a:prstGeom prst="roundRect">
                <a:avLst>
                  <a:gd name="adj" fmla="val 24111"/>
                </a:avLst>
              </a:prstGeom>
              <a:solidFill>
                <a:srgbClr val="0180FD">
                  <a:alpha val="11000"/>
                </a:srgbClr>
              </a:solidFill>
              <a:ln w="3175" cap="flat">
                <a:noFill/>
                <a:prstDash val="dash"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t">
                <a:noAutofit/>
              </a:bodyPr>
              <a:lstStyle/>
              <a:p>
                <a:pPr algn="ctr" defTabSz="205423"/>
                <a:r>
                  <a:rPr lang="en-US" altLang="zh-CN" sz="1400" kern="0" dirty="0">
                    <a:ln w="0"/>
                    <a:solidFill>
                      <a:srgbClr val="00A2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Helvetica Neue"/>
                  </a:rPr>
                  <a:t>1400+</a:t>
                </a:r>
              </a:p>
            </p:txBody>
          </p:sp>
          <p:sp>
            <p:nvSpPr>
              <p:cNvPr id="24" name="Rounded Rectangle 178">
                <a:extLst>
                  <a:ext uri="{FF2B5EF4-FFF2-40B4-BE49-F238E27FC236}">
                    <a16:creationId xmlns:a16="http://schemas.microsoft.com/office/drawing/2014/main" id="{54641B27-A6BB-A149-9C06-7773117B3937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28593" y="10887"/>
                <a:ext cx="2379" cy="900"/>
              </a:xfrm>
              <a:prstGeom prst="roundRect">
                <a:avLst/>
              </a:prstGeom>
              <a:solidFill>
                <a:srgbClr val="0180FD"/>
              </a:solidFill>
              <a:ln w="3175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ctr">
                <a:noAutofit/>
              </a:bodyPr>
              <a:lstStyle/>
              <a:p>
                <a:pPr algn="ctr" defTabSz="1219200" hangingPunct="0">
                  <a:lnSpc>
                    <a:spcPct val="110000"/>
                  </a:lnSpc>
                  <a:defRPr/>
                </a:pPr>
                <a:r>
                  <a:rPr lang="en-US" altLang="zh-CN" sz="1400" kern="0" dirty="0">
                    <a:solidFill>
                      <a:srgbClr val="FFFF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Fork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A98E1C0-A925-0B4E-946F-FAE2D3BF3057}"/>
                </a:ext>
              </a:extLst>
            </p:cNvPr>
            <p:cNvGrpSpPr/>
            <p:nvPr/>
          </p:nvGrpSpPr>
          <p:grpSpPr>
            <a:xfrm>
              <a:off x="17012084" y="8949510"/>
              <a:ext cx="5035255" cy="706277"/>
              <a:chOff x="28593" y="13207"/>
              <a:chExt cx="5262" cy="904"/>
            </a:xfrm>
          </p:grpSpPr>
          <p:sp>
            <p:nvSpPr>
              <p:cNvPr id="21" name="Rounded Rectangle 191">
                <a:extLst>
                  <a:ext uri="{FF2B5EF4-FFF2-40B4-BE49-F238E27FC236}">
                    <a16:creationId xmlns:a16="http://schemas.microsoft.com/office/drawing/2014/main" id="{21C5C2D0-F067-2942-9345-EF1DA566267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1355" y="13207"/>
                <a:ext cx="2501" cy="900"/>
              </a:xfrm>
              <a:prstGeom prst="roundRect">
                <a:avLst>
                  <a:gd name="adj" fmla="val 24111"/>
                </a:avLst>
              </a:prstGeom>
              <a:solidFill>
                <a:srgbClr val="0180FD">
                  <a:alpha val="11000"/>
                </a:srgbClr>
              </a:solidFill>
              <a:ln w="3175" cap="flat">
                <a:noFill/>
                <a:prstDash val="dash"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t">
                <a:noAutofit/>
              </a:bodyPr>
              <a:lstStyle/>
              <a:p>
                <a:pPr algn="ctr" defTabSz="205423"/>
                <a:r>
                  <a:rPr lang="en-US" altLang="zh-CN" sz="1400" kern="0" dirty="0">
                    <a:ln w="0"/>
                    <a:solidFill>
                      <a:srgbClr val="00A2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Helvetica Neue"/>
                  </a:rPr>
                  <a:t>1000+</a:t>
                </a:r>
              </a:p>
            </p:txBody>
          </p:sp>
          <p:sp>
            <p:nvSpPr>
              <p:cNvPr id="22" name="Rounded Rectangle 178">
                <a:extLst>
                  <a:ext uri="{FF2B5EF4-FFF2-40B4-BE49-F238E27FC236}">
                    <a16:creationId xmlns:a16="http://schemas.microsoft.com/office/drawing/2014/main" id="{9E8FBB90-2B46-8645-BF4E-8F5B4454C4C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28593" y="13211"/>
                <a:ext cx="2379" cy="900"/>
              </a:xfrm>
              <a:prstGeom prst="roundRect">
                <a:avLst/>
              </a:prstGeom>
              <a:solidFill>
                <a:srgbClr val="0180FD"/>
              </a:solidFill>
              <a:ln w="3175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ctr">
                <a:noAutofit/>
              </a:bodyPr>
              <a:lstStyle/>
              <a:p>
                <a:pPr algn="ctr" defTabSz="1219200" hangingPunct="0">
                  <a:lnSpc>
                    <a:spcPct val="110000"/>
                  </a:lnSpc>
                  <a:defRPr/>
                </a:pPr>
                <a:r>
                  <a:rPr lang="en-US" altLang="zh-CN" sz="1400" kern="0" dirty="0">
                    <a:solidFill>
                      <a:srgbClr val="FFFF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Issues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CFBC483-F57E-DD43-8753-37CB657717AB}"/>
                </a:ext>
              </a:extLst>
            </p:cNvPr>
            <p:cNvGrpSpPr/>
            <p:nvPr/>
          </p:nvGrpSpPr>
          <p:grpSpPr>
            <a:xfrm>
              <a:off x="17010814" y="11033937"/>
              <a:ext cx="5038747" cy="703519"/>
              <a:chOff x="28593" y="15529"/>
              <a:chExt cx="5263" cy="900"/>
            </a:xfrm>
          </p:grpSpPr>
          <p:sp>
            <p:nvSpPr>
              <p:cNvPr id="19" name="Rounded Rectangle 191">
                <a:extLst>
                  <a:ext uri="{FF2B5EF4-FFF2-40B4-BE49-F238E27FC236}">
                    <a16:creationId xmlns:a16="http://schemas.microsoft.com/office/drawing/2014/main" id="{D6FD8591-C950-8F4D-9EC5-DC43912353E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1355" y="15529"/>
                <a:ext cx="2501" cy="900"/>
              </a:xfrm>
              <a:prstGeom prst="roundRect">
                <a:avLst>
                  <a:gd name="adj" fmla="val 24111"/>
                </a:avLst>
              </a:prstGeom>
              <a:solidFill>
                <a:srgbClr val="0180FD">
                  <a:alpha val="11000"/>
                </a:srgbClr>
              </a:solidFill>
              <a:ln w="3175" cap="flat">
                <a:noFill/>
                <a:prstDash val="dash"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t">
                <a:noAutofit/>
              </a:bodyPr>
              <a:lstStyle/>
              <a:p>
                <a:pPr algn="ctr" defTabSz="205423"/>
                <a:r>
                  <a:rPr lang="en-US" altLang="zh-CN" sz="1400" kern="0">
                    <a:ln w="0"/>
                    <a:solidFill>
                      <a:srgbClr val="00A2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Helvetica Neue"/>
                  </a:rPr>
                  <a:t>260+</a:t>
                </a:r>
                <a:endParaRPr lang="en-US" altLang="zh-CN" sz="1400" kern="0" dirty="0">
                  <a:ln w="0"/>
                  <a:solidFill>
                    <a:srgbClr val="00A2FF"/>
                  </a:solidFill>
                  <a:latin typeface="阿里巴巴普惠体 2.0 65 Medium" panose="00020600040101010101" pitchFamily="18" charset="-122"/>
                  <a:ea typeface="阿里巴巴普惠体 2.0 65 Medium" panose="00020600040101010101" pitchFamily="18" charset="-122"/>
                  <a:cs typeface="阿里巴巴普惠体" panose="00020600040101010101" pitchFamily="18" charset="-122"/>
                  <a:sym typeface="Helvetica Neue"/>
                </a:endParaRPr>
              </a:p>
            </p:txBody>
          </p:sp>
          <p:sp>
            <p:nvSpPr>
              <p:cNvPr id="20" name="Rounded Rectangle 178">
                <a:extLst>
                  <a:ext uri="{FF2B5EF4-FFF2-40B4-BE49-F238E27FC236}">
                    <a16:creationId xmlns:a16="http://schemas.microsoft.com/office/drawing/2014/main" id="{8C2A5F15-264E-F44E-BFFF-6D7418A4E6F2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28593" y="15535"/>
                <a:ext cx="2480" cy="894"/>
              </a:xfrm>
              <a:prstGeom prst="roundRect">
                <a:avLst/>
              </a:prstGeom>
              <a:solidFill>
                <a:srgbClr val="0180FD"/>
              </a:solidFill>
              <a:ln w="3175" cap="flat">
                <a:noFill/>
                <a:miter lim="400000"/>
              </a:ln>
              <a:effectLst/>
              <a:sp3d/>
            </p:spPr>
            <p:txBody>
              <a:bodyPr rot="0" spcFirstLastPara="1" vertOverflow="overflow" horzOverflow="overflow" vert="horz" wrap="square" lIns="17859" tIns="17859" rIns="17859" bIns="17859" numCol="1" spcCol="38100" rtlCol="0" anchor="ctr">
                <a:noAutofit/>
              </a:bodyPr>
              <a:lstStyle/>
              <a:p>
                <a:pPr algn="ctr" defTabSz="1219200" hangingPunct="0">
                  <a:lnSpc>
                    <a:spcPct val="110000"/>
                  </a:lnSpc>
                  <a:defRPr/>
                </a:pPr>
                <a:r>
                  <a:rPr lang="en-US" altLang="zh-CN" sz="1400" kern="0" dirty="0">
                    <a:solidFill>
                      <a:srgbClr val="FFFFFF"/>
                    </a:solidFill>
                    <a:latin typeface="阿里巴巴普惠体 2.0 65 Medium" panose="00020600040101010101" pitchFamily="18" charset="-122"/>
                    <a:ea typeface="阿里巴巴普惠体 2.0 65 Medium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Contributors</a:t>
                </a:r>
              </a:p>
            </p:txBody>
          </p:sp>
        </p:grpSp>
        <p:sp>
          <p:nvSpPr>
            <p:cNvPr id="18" name="矩形: 圆角 32">
              <a:extLst>
                <a:ext uri="{FF2B5EF4-FFF2-40B4-BE49-F238E27FC236}">
                  <a16:creationId xmlns:a16="http://schemas.microsoft.com/office/drawing/2014/main" id="{D6D10F8B-A69A-AE4E-B27D-51A22DE56AA5}"/>
                </a:ext>
              </a:extLst>
            </p:cNvPr>
            <p:cNvSpPr/>
            <p:nvPr/>
          </p:nvSpPr>
          <p:spPr>
            <a:xfrm>
              <a:off x="16332193" y="2490342"/>
              <a:ext cx="6380323" cy="10108971"/>
            </a:xfrm>
            <a:prstGeom prst="roundRect">
              <a:avLst>
                <a:gd name="adj" fmla="val 3317"/>
              </a:avLst>
            </a:prstGeom>
            <a:noFill/>
            <a:ln w="25400">
              <a:solidFill>
                <a:schemeClr val="accent1">
                  <a:alpha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8B495038-6038-7748-8A65-AEE3E643AC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5355" y="1899888"/>
            <a:ext cx="2667008" cy="181213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B619FC7-6DA5-2D4C-9B71-87DCD1C6CC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4040" y="1916324"/>
            <a:ext cx="2403205" cy="17545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4285FA7-2EDA-5C4C-AC75-2951432E63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0145" y="4505579"/>
            <a:ext cx="2517427" cy="178489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18EFA32-AD2D-104D-A3AE-3AB051D652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4040" y="4532143"/>
            <a:ext cx="2412751" cy="16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BDE2E-8720-7B4B-8772-9B87CB8D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58" y="19150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 sz="4000" b="1" dirty="0"/>
              <a:t>与开发者零距离沟通，倾听开发者声音</a:t>
            </a:r>
            <a:endParaRPr kumimoji="1"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AF85F4-E22E-6D41-9DB7-009B7236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2" y="1344271"/>
            <a:ext cx="11150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5F09F-7D2E-7448-BCE8-A10798A9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/>
              <a:t>与开发者一起学习，共建分享的社区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68149C-8890-BC4F-9160-BE30EEB1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03" y="1631950"/>
            <a:ext cx="10726276" cy="29908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7B4F38-4BD1-D04E-852D-D5AEB776B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104"/>
          <a:stretch/>
        </p:blipFill>
        <p:spPr>
          <a:xfrm>
            <a:off x="710303" y="4622800"/>
            <a:ext cx="10726276" cy="5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C4248-605B-6249-B8BE-A20CE0FF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0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 sz="4000" b="1" dirty="0"/>
              <a:t>与开发者一起成长，共建健康的社区</a:t>
            </a:r>
            <a:endParaRPr kumimoji="1" lang="zh-CN" altLang="en-US" sz="4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6C0D43-96AA-1441-87E0-A87C77C1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203" y="1069868"/>
            <a:ext cx="8753475" cy="50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6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55D02A-972C-1646-938C-60E2FAA6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/>
              <a:t>开源项目治理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DD4431-4415-DF40-9B49-31C10473E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40797" cy="4351338"/>
          </a:xfrm>
        </p:spPr>
        <p:txBody>
          <a:bodyPr>
            <a:normAutofit/>
          </a:bodyPr>
          <a:lstStyle/>
          <a:p>
            <a:r>
              <a:rPr kumimoji="1" lang="en" altLang="zh-CN" sz="2000" dirty="0" err="1"/>
              <a:t>OceanBase</a:t>
            </a:r>
            <a:r>
              <a:rPr kumimoji="1" lang="en" altLang="zh-CN" sz="2000" dirty="0"/>
              <a:t> </a:t>
            </a:r>
            <a:r>
              <a:rPr kumimoji="1" lang="zh-CN" altLang="en-US" sz="2000" dirty="0"/>
              <a:t>社区治理架构借鉴 </a:t>
            </a:r>
            <a:r>
              <a:rPr kumimoji="1" lang="en" altLang="zh-CN" sz="2000" dirty="0"/>
              <a:t>Apache </a:t>
            </a:r>
            <a:r>
              <a:rPr kumimoji="1" lang="zh-CN" altLang="en-US" sz="2000" dirty="0"/>
              <a:t>基金会的运作模式，建立了一套完整的社区组织架构。</a:t>
            </a:r>
            <a:br>
              <a:rPr kumimoji="1" lang="zh-CN" altLang="en-US" sz="2000" dirty="0"/>
            </a:br>
            <a:endParaRPr kumimoji="1" lang="zh-CN" altLang="en-US" sz="2000" dirty="0"/>
          </a:p>
          <a:p>
            <a:r>
              <a:rPr kumimoji="1" lang="en" altLang="zh-CN" sz="2000" dirty="0" err="1"/>
              <a:t>OceanBase</a:t>
            </a:r>
            <a:r>
              <a:rPr kumimoji="1" lang="en" altLang="zh-CN" sz="2000" dirty="0"/>
              <a:t> </a:t>
            </a:r>
            <a:r>
              <a:rPr kumimoji="1" lang="zh-CN" altLang="en-US" sz="2000" dirty="0"/>
              <a:t>作为一个开放的社区，面向所有对开源有热情，对</a:t>
            </a:r>
            <a:r>
              <a:rPr kumimoji="1" lang="en" altLang="zh-CN" sz="2000" dirty="0" err="1"/>
              <a:t>OceanBase</a:t>
            </a:r>
            <a:r>
              <a:rPr kumimoji="1" lang="en" altLang="zh-CN" sz="2000" dirty="0"/>
              <a:t> </a:t>
            </a:r>
            <a:r>
              <a:rPr kumimoji="1" lang="zh-CN" altLang="en-US" sz="2000" dirty="0"/>
              <a:t>感兴趣的人参与社区建设，共同为社区组织制定多样化、清晰的准则来规范和约束社区维护者和参与者的行为，帮助不同背景的参与者加 </a:t>
            </a:r>
            <a:r>
              <a:rPr kumimoji="1" lang="en" altLang="zh-CN" sz="2000" dirty="0" err="1"/>
              <a:t>OceanBase</a:t>
            </a:r>
            <a:r>
              <a:rPr kumimoji="1" lang="en" altLang="zh-CN" sz="2000" dirty="0"/>
              <a:t> </a:t>
            </a:r>
            <a:r>
              <a:rPr kumimoji="1" lang="zh-CN" altLang="en-US" sz="2000" dirty="0"/>
              <a:t>社区建设，保证社区治理的公平公正公开，最终成为一个成熟的自治社区。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21535F-1102-EF49-B8D0-CE0FB532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70" y="2103821"/>
            <a:ext cx="5644999" cy="27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11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763AE5-A70C-C563-1EB2-AE9811FD21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6503" y="403118"/>
            <a:ext cx="7493898" cy="615951"/>
          </a:xfrm>
        </p:spPr>
        <p:txBody>
          <a:bodyPr>
            <a:noAutofit/>
          </a:bodyPr>
          <a:lstStyle/>
          <a:p>
            <a:r>
              <a:rPr kumimoji="1" lang="zh-CN" altLang="en-US" sz="4000" b="1" dirty="0"/>
              <a:t>恳请指正  谢感聆听 </a:t>
            </a:r>
            <a:endParaRPr kumimoji="1" lang="en-US" altLang="zh-CN" sz="4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BA9BA1-EBCD-614C-B7EE-31C6678D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13" y="1784612"/>
            <a:ext cx="6480175" cy="34917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B1265E-607C-1E43-8BE6-F8113EA53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2819400"/>
            <a:ext cx="1393825" cy="141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4942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917248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zh-CN" alt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请指正  谢感聆听 </a:t>
            </a: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07CC4C0-03B1-874D-98CC-5D66118F5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6954" y="3670765"/>
            <a:ext cx="1470026" cy="14799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D6096B2-D2B6-C249-9950-8A4DD2F292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882244" y="3349891"/>
            <a:ext cx="1599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 err="1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OceanBase</a:t>
            </a:r>
            <a:r>
              <a:rPr lang="zh-CN" altLang="en-US" sz="10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 社区小助手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5" name="副标题 13"/>
          <p:cNvSpPr txBox="1"/>
          <p:nvPr/>
        </p:nvSpPr>
        <p:spPr>
          <a:xfrm>
            <a:off x="1850121" y="2147522"/>
            <a:ext cx="3614508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dirty="0" err="1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OceanBase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 开源介绍 </a:t>
            </a: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4" name="副标题 13"/>
          <p:cNvSpPr txBox="1"/>
          <p:nvPr/>
        </p:nvSpPr>
        <p:spPr>
          <a:xfrm>
            <a:off x="1850121" y="3061076"/>
            <a:ext cx="3493060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开源背后理念</a:t>
            </a: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67" name="副标题 13"/>
          <p:cNvSpPr txBox="1"/>
          <p:nvPr/>
        </p:nvSpPr>
        <p:spPr>
          <a:xfrm>
            <a:off x="1850121" y="3996245"/>
            <a:ext cx="3140520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开源社区建设</a:t>
            </a:r>
          </a:p>
          <a:p>
            <a:pPr marL="0" indent="0">
              <a:buNone/>
            </a:pP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70" name="副标题 13"/>
          <p:cNvSpPr txBox="1"/>
          <p:nvPr/>
        </p:nvSpPr>
        <p:spPr>
          <a:xfrm>
            <a:off x="1850121" y="4909799"/>
            <a:ext cx="3019334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社区未来规划</a:t>
            </a: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3">
            <a:extLst>
              <a:ext uri="{FF2B5EF4-FFF2-40B4-BE49-F238E27FC236}">
                <a16:creationId xmlns:a16="http://schemas.microsoft.com/office/drawing/2014/main" id="{A223B774-C52A-DA43-A5B1-F7F3A19815AE}"/>
              </a:ext>
            </a:extLst>
          </p:cNvPr>
          <p:cNvSpPr txBox="1"/>
          <p:nvPr/>
        </p:nvSpPr>
        <p:spPr>
          <a:xfrm>
            <a:off x="370388" y="194139"/>
            <a:ext cx="3680138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关于</a:t>
            </a:r>
            <a:r>
              <a:rPr lang="en" altLang="zh-CN" sz="48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OceanBase</a:t>
            </a:r>
            <a:endParaRPr lang="en" altLang="zh-CN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DCBDA27-6921-9B46-8DD9-166304CF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88" y="1174320"/>
            <a:ext cx="11632557" cy="980181"/>
          </a:xfrm>
        </p:spPr>
        <p:txBody>
          <a:bodyPr>
            <a:normAutofit/>
          </a:bodyPr>
          <a:lstStyle/>
          <a:p>
            <a:r>
              <a:rPr lang="en" altLang="zh-CN" sz="1900" dirty="0" err="1">
                <a:latin typeface="黑体" panose="02010609060101010101" charset="-122"/>
                <a:ea typeface="黑体" panose="02010609060101010101" charset="-122"/>
              </a:rPr>
              <a:t>OceanBase</a:t>
            </a:r>
            <a:r>
              <a:rPr lang="en" altLang="zh-CN" sz="19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1900" dirty="0">
                <a:latin typeface="黑体" panose="02010609060101010101" charset="-122"/>
                <a:ea typeface="黑体" panose="02010609060101010101" charset="-122"/>
              </a:rPr>
              <a:t>社区版是一款开源分布式 </a:t>
            </a:r>
            <a:r>
              <a:rPr lang="en" altLang="zh-CN" sz="1900" dirty="0">
                <a:latin typeface="黑体" panose="02010609060101010101" charset="-122"/>
                <a:ea typeface="黑体" panose="02010609060101010101" charset="-122"/>
              </a:rPr>
              <a:t>HTAP</a:t>
            </a:r>
            <a:r>
              <a:rPr lang="zh-CN" altLang="en" sz="190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" altLang="zh-CN" sz="1900" dirty="0">
                <a:latin typeface="黑体" panose="02010609060101010101" charset="-122"/>
                <a:ea typeface="黑体" panose="02010609060101010101" charset="-122"/>
              </a:rPr>
              <a:t>Hybrid Transactional/Analytical Processing</a:t>
            </a:r>
            <a:r>
              <a:rPr lang="zh-CN" altLang="en" sz="1900" dirty="0"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1900" dirty="0">
                <a:latin typeface="黑体" panose="02010609060101010101" charset="-122"/>
                <a:ea typeface="黑体" panose="02010609060101010101" charset="-122"/>
              </a:rPr>
              <a:t>数据库，具有原生分布式架构，支持金融级高可用、透明水平扩展、分布式事务、多租户和语法兼容等企业级特性。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ED0D0AF-2F47-174F-880D-4E1DC78C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367"/>
            <a:ext cx="12192000" cy="45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B87D1-0FA9-9448-94AA-2ED7F5A0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dirty="0"/>
              <a:t>从金融走向非金融，从中国走向全球</a:t>
            </a:r>
            <a:br>
              <a:rPr kumimoji="1" lang="en-US" altLang="zh-CN" sz="2200" dirty="0"/>
            </a:br>
            <a:r>
              <a:rPr kumimoji="1" lang="zh-CN" altLang="en-US" sz="2200" dirty="0"/>
              <a:t>助力</a:t>
            </a:r>
            <a:r>
              <a:rPr kumimoji="1" lang="en-US" altLang="zh-CN" sz="2200" dirty="0"/>
              <a:t>1000+</a:t>
            </a:r>
            <a:r>
              <a:rPr kumimoji="1" lang="zh-CN" altLang="en-US" sz="2200" dirty="0"/>
              <a:t>客户实现关键业务系统升级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F61852-69D0-7B49-8F6F-561B2A8F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85210"/>
            <a:ext cx="5172075" cy="40978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95AD42-7A0C-C648-8E98-20459EA9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89" y="2225583"/>
            <a:ext cx="5003252" cy="32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2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A1EDC-233C-B748-B45A-7464DE63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/>
              <a:t>为什么开源</a:t>
            </a:r>
            <a:r>
              <a:rPr kumimoji="1" lang="en-US" altLang="zh-CN" sz="4000" b="1" dirty="0"/>
              <a:t>?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F8323F-2B5D-BC4C-B8E2-12B829A6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000" dirty="0"/>
              <a:t>2021</a:t>
            </a:r>
            <a:r>
              <a:rPr kumimoji="1" lang="zh-CN" altLang="en-US" sz="2000" dirty="0"/>
              <a:t>年</a:t>
            </a:r>
            <a:r>
              <a:rPr kumimoji="1" lang="en-US" altLang="zh-CN" sz="2000" dirty="0"/>
              <a:t>5</a:t>
            </a:r>
            <a:r>
              <a:rPr kumimoji="1" lang="zh-CN" altLang="en-US" sz="2000" dirty="0"/>
              <a:t>月 </a:t>
            </a:r>
            <a:r>
              <a:rPr kumimoji="1" lang="en-US" altLang="zh-CN" sz="2000" dirty="0" err="1"/>
              <a:t>DBEngine</a:t>
            </a:r>
            <a:r>
              <a:rPr kumimoji="1" lang="en-US" altLang="zh-CN" sz="2000" dirty="0"/>
              <a:t> </a:t>
            </a:r>
            <a:r>
              <a:rPr kumimoji="1" lang="zh-CN" altLang="en-US" sz="2000" dirty="0"/>
              <a:t>显示，开源数据库数量已经超过商业数据库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开源数据库更受市场青睐</a:t>
            </a:r>
            <a:r>
              <a:rPr lang="zh-CN" altLang="en-US" sz="2000" dirty="0">
                <a:latin typeface="Alibaba PuHuiTi R" pitchFamily="18" charset="-122"/>
                <a:ea typeface="Alibaba PuHuiTi R" pitchFamily="18" charset="-122"/>
                <a:cs typeface="Alibaba PuHuiTi R" pitchFamily="18" charset="-122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BC4FC9-4760-1A48-AE3E-7E74FF18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3760"/>
            <a:ext cx="5213056" cy="25940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839A8A-3F9B-A940-B21C-01A78598D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599" y="2573800"/>
            <a:ext cx="5546866" cy="27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B87D1-0FA9-9448-94AA-2ED7F5A0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/>
              <a:t>建设生态，可用性和易用性双重飞跃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CA03E1-1AE9-2042-892D-40E31F263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BB1264-9DBC-7940-9B1B-CE8691902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65" y="1825625"/>
            <a:ext cx="10623870" cy="38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BDE2E-8720-7B4B-8772-9B87CB8D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/>
              <a:t>开源理念</a:t>
            </a:r>
            <a:r>
              <a:rPr kumimoji="1" lang="en-US" altLang="zh-CN" sz="4000" b="1" dirty="0"/>
              <a:t>-</a:t>
            </a:r>
            <a:r>
              <a:rPr kumimoji="1" lang="zh-CN" altLang="en-US" sz="4000" b="1" dirty="0"/>
              <a:t>与开发者共建数据库生态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768C7D-DF66-7B4B-85D5-C4C3E4CB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6E5D21-B2BD-B34F-B631-B902D632D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963"/>
          <a:stretch/>
        </p:blipFill>
        <p:spPr>
          <a:xfrm>
            <a:off x="965868" y="1692274"/>
            <a:ext cx="10260264" cy="34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5F09F-7D2E-7448-BCE8-A10798A9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/>
              <a:t>与上下游社区对接，共建开源生态</a:t>
            </a:r>
            <a:endParaRPr kumimoji="1"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33A39C-7C1A-DD46-82E6-12A58DDA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DD67C6-AE2E-684A-8BA8-BF7EC44C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97" y="1627428"/>
            <a:ext cx="11425698" cy="49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4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BDE2E-8720-7B4B-8772-9B87CB8D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000" b="1" dirty="0"/>
              <a:t>以开发者为中心的开源社区建设</a:t>
            </a:r>
            <a:endParaRPr kumimoji="1" lang="zh-CN" altLang="en-US" sz="4000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BCCF474-4F23-6940-ACFB-EE4EA894A497}"/>
              </a:ext>
            </a:extLst>
          </p:cNvPr>
          <p:cNvSpPr txBox="1">
            <a:spLocks/>
          </p:cNvSpPr>
          <p:nvPr/>
        </p:nvSpPr>
        <p:spPr>
          <a:xfrm>
            <a:off x="2372227" y="2551574"/>
            <a:ext cx="7146758" cy="6842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700" dirty="0">
                <a:solidFill>
                  <a:schemeClr val="tx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帮助开发者和用户业务成长，解决痛点</a:t>
            </a:r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9452D36E-3EAF-714C-898A-8CE912F555E0}"/>
              </a:ext>
            </a:extLst>
          </p:cNvPr>
          <p:cNvSpPr txBox="1">
            <a:spLocks/>
          </p:cNvSpPr>
          <p:nvPr/>
        </p:nvSpPr>
        <p:spPr>
          <a:xfrm>
            <a:off x="2372227" y="3556794"/>
            <a:ext cx="7146758" cy="6842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700" dirty="0">
                <a:solidFill>
                  <a:schemeClr val="tx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痛点越通用</a:t>
            </a:r>
            <a:r>
              <a:rPr lang="en-US" altLang="zh-CN" sz="2700" dirty="0">
                <a:solidFill>
                  <a:schemeClr val="tx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, </a:t>
            </a:r>
            <a:r>
              <a:rPr lang="zh-CN" altLang="en-US" sz="2700" dirty="0">
                <a:solidFill>
                  <a:schemeClr val="tx1"/>
                </a:solidFill>
                <a:latin typeface="Alibaba PuHuiTi B" pitchFamily="18" charset="-122"/>
                <a:ea typeface="Alibaba PuHuiTi B" pitchFamily="18" charset="-122"/>
                <a:cs typeface="Alibaba PuHuiTi B" pitchFamily="18" charset="-122"/>
              </a:rPr>
              <a:t>社区自然快速增长</a:t>
            </a:r>
          </a:p>
        </p:txBody>
      </p:sp>
    </p:spTree>
    <p:extLst>
      <p:ext uri="{BB962C8B-B14F-4D97-AF65-F5344CB8AC3E}">
        <p14:creationId xmlns:p14="http://schemas.microsoft.com/office/powerpoint/2010/main" val="953571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7ef33ad-325e-480b-bfea-46684073dd51"/>
  <p:tag name="COMMONDATA" val="eyJoZGlkIjoiOGU3NzUzOGI1MzE5NDVhYzhlYTAxN2E5YWM2ZDEz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353</Words>
  <Application>Microsoft Macintosh PowerPoint</Application>
  <PresentationFormat>宽屏</PresentationFormat>
  <Paragraphs>47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阿里巴巴普惠体 2.0 55 Regular</vt:lpstr>
      <vt:lpstr>阿里巴巴普惠体 2.0 65 Medium</vt:lpstr>
      <vt:lpstr>阿里巴巴普惠体 2.0 75 SemiBold</vt:lpstr>
      <vt:lpstr>阿里巴巴普惠体 R</vt:lpstr>
      <vt:lpstr>等线</vt:lpstr>
      <vt:lpstr>黑体</vt:lpstr>
      <vt:lpstr>Alibaba PuHuiTi B</vt:lpstr>
      <vt:lpstr>Alibaba PuHuiTi R</vt:lpstr>
      <vt:lpstr>OPPOSans B</vt:lpstr>
      <vt:lpstr>OPPOSans L</vt:lpstr>
      <vt:lpstr>Arial</vt:lpstr>
      <vt:lpstr>Office 主题​​</vt:lpstr>
      <vt:lpstr>打造开发者友好的开源数据库社区</vt:lpstr>
      <vt:lpstr>PowerPoint 演示文稿</vt:lpstr>
      <vt:lpstr>PowerPoint 演示文稿</vt:lpstr>
      <vt:lpstr>从金融走向非金融，从中国走向全球 助力1000+客户实现关键业务系统升级</vt:lpstr>
      <vt:lpstr>为什么开源?</vt:lpstr>
      <vt:lpstr>建设生态，可用性和易用性双重飞跃</vt:lpstr>
      <vt:lpstr>开源理念-与开发者共建数据库生态</vt:lpstr>
      <vt:lpstr>与上下游社区对接，共建开源生态</vt:lpstr>
      <vt:lpstr>以开发者为中心的开源社区建设</vt:lpstr>
      <vt:lpstr>和开发者做朋友，做及时响应的社区</vt:lpstr>
      <vt:lpstr>与开发者零距离沟通，倾听开发者声音</vt:lpstr>
      <vt:lpstr>与开发者一起学习，共建分享的社区</vt:lpstr>
      <vt:lpstr>与开发者一起成长，共建健康的社区</vt:lpstr>
      <vt:lpstr>开源项目治理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Microsoft Office User</cp:lastModifiedBy>
  <cp:revision>41</cp:revision>
  <dcterms:created xsi:type="dcterms:W3CDTF">2022-06-28T09:26:00Z</dcterms:created>
  <dcterms:modified xsi:type="dcterms:W3CDTF">2023-10-23T05:25:28Z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C8A33F8E81B9421595D2527E982A8F26_13</vt:lpwstr>
  </property>
  <property fmtid="{D5CDD505-2E9C-101B-9397-08002B2CF9AE}" pid="3" name="KSOProductBuildVer">
    <vt:lpwstr>2052-11.1.0.12155</vt:lpwstr>
  </property>
</Properties>
</file>