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844" r:id="rId3"/>
    <p:sldId id="850" r:id="rId4"/>
    <p:sldId id="851" r:id="rId5"/>
    <p:sldId id="852" r:id="rId6"/>
    <p:sldId id="853" r:id="rId7"/>
    <p:sldId id="854" r:id="rId8"/>
    <p:sldId id="855" r:id="rId9"/>
    <p:sldId id="856" r:id="rId10"/>
    <p:sldId id="857" r:id="rId11"/>
    <p:sldId id="858" r:id="rId12"/>
    <p:sldId id="859" r:id="rId13"/>
    <p:sldId id="860" r:id="rId14"/>
    <p:sldId id="861" r:id="rId15"/>
    <p:sldId id="862" r:id="rId16"/>
    <p:sldId id="863" r:id="rId17"/>
    <p:sldId id="849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00" y="27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2.png"/><Relationship Id="rId2" Type="http://schemas.openxmlformats.org/officeDocument/2006/relationships/tags" Target="../tags/tag21.xml"/><Relationship Id="rId16" Type="http://schemas.openxmlformats.org/officeDocument/2006/relationships/image" Target="../media/image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0.png"/><Relationship Id="rId10" Type="http://schemas.openxmlformats.org/officeDocument/2006/relationships/tags" Target="../tags/tag29.xml"/><Relationship Id="rId19" Type="http://schemas.openxmlformats.org/officeDocument/2006/relationships/image" Target="../media/image7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0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48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7.png"/><Relationship Id="rId11" Type="http://schemas.openxmlformats.org/officeDocument/2006/relationships/image" Target="../media/image17.sv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 </a:t>
            </a:r>
            <a:r>
              <a:rPr lang="en-GB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Harbor 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构建高效的镜像加速工作流</a:t>
            </a: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严松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蚂蚁集团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429278" y="117765"/>
            <a:ext cx="952521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Harbor </a:t>
            </a:r>
            <a:r>
              <a:rPr lang="zh-CN" altLang="en-US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镜像转换服务</a:t>
            </a:r>
          </a:p>
        </p:txBody>
      </p:sp>
      <p:sp>
        <p:nvSpPr>
          <p:cNvPr id="3" name="PA-文本占位符 2"/>
          <p:cNvSpPr txBox="1"/>
          <p:nvPr>
            <p:custDataLst>
              <p:tags r:id="rId1"/>
            </p:custDataLst>
          </p:nvPr>
        </p:nvSpPr>
        <p:spPr>
          <a:xfrm>
            <a:off x="714931" y="1114641"/>
            <a:ext cx="4511696" cy="450657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1pPr>
            <a:lvl2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2pPr>
            <a:lvl3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3pPr>
            <a:lvl4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4pPr>
            <a:lvl5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5pPr>
            <a:lvl6pPr marL="29972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34544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39109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43681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OCI Reference Type</a:t>
            </a:r>
            <a:endParaRPr lang="zh-CN" altLang="en-US" sz="2400" b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886093" y="1231617"/>
            <a:ext cx="5811982" cy="320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阿里巴巴普惠体 2.0 55 Regular" panose="00020600040101010101" pitchFamily="18" charset="-122"/>
              </a:defRPr>
            </a:lvl1pPr>
          </a:lstStyle>
          <a:p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Helvetica"/>
              </a:rPr>
              <a:t>Manifest 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Helvetica"/>
              </a:rPr>
              <a:t>定义</a:t>
            </a:r>
            <a:endParaRPr lang="zh-CN" altLang="en-GB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87" y="1973429"/>
            <a:ext cx="4090555" cy="376993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280456" y="3147062"/>
            <a:ext cx="2417619" cy="18220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阿里巴巴普惠体 2.0 55 Regular" panose="00020600040101010101" pitchFamily="18" charset="-122"/>
              </a:defRPr>
            </a:lvl1pPr>
          </a:lstStyle>
          <a:p>
            <a:r>
              <a:rPr lang="en-US" altLang="zh-CN" b="1" i="1" dirty="0"/>
              <a:t>“subject”: {</a:t>
            </a:r>
          </a:p>
          <a:p>
            <a:r>
              <a:rPr lang="en-US" altLang="zh-CN" b="1" i="1" dirty="0"/>
              <a:t>    “</a:t>
            </a:r>
            <a:r>
              <a:rPr lang="en-US" altLang="zh-CN" b="1" i="1" dirty="0" err="1"/>
              <a:t>mediaType</a:t>
            </a:r>
            <a:r>
              <a:rPr lang="en-US" altLang="zh-CN" b="1" i="1" dirty="0"/>
              <a:t>”: “”,</a:t>
            </a:r>
          </a:p>
          <a:p>
            <a:r>
              <a:rPr lang="en-US" altLang="zh-CN" b="1" i="1" dirty="0"/>
              <a:t>    “digest”: “”,</a:t>
            </a:r>
          </a:p>
          <a:p>
            <a:r>
              <a:rPr lang="en-US" altLang="zh-CN" b="1" i="1" dirty="0"/>
              <a:t>    “size”: 7682,</a:t>
            </a:r>
          </a:p>
          <a:p>
            <a:r>
              <a:rPr lang="en-US" altLang="zh-CN" b="1" i="1" dirty="0"/>
              <a:t>}</a:t>
            </a:r>
            <a:endParaRPr lang="zh-CN" altLang="en-GB" b="1" i="1" dirty="0"/>
          </a:p>
        </p:txBody>
      </p:sp>
    </p:spTree>
  </p:cSld>
  <p:clrMapOvr>
    <a:masterClrMapping/>
  </p:clrMapOvr>
  <p:transition spd="slow"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429278" y="117765"/>
            <a:ext cx="952521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Harbor </a:t>
            </a:r>
            <a:r>
              <a:rPr lang="zh-CN" altLang="en-US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镜像转换服务</a:t>
            </a:r>
          </a:p>
        </p:txBody>
      </p:sp>
      <p:sp>
        <p:nvSpPr>
          <p:cNvPr id="3" name="PA-文本占位符 2"/>
          <p:cNvSpPr txBox="1"/>
          <p:nvPr>
            <p:custDataLst>
              <p:tags r:id="rId1"/>
            </p:custDataLst>
          </p:nvPr>
        </p:nvSpPr>
        <p:spPr>
          <a:xfrm>
            <a:off x="714931" y="1114641"/>
            <a:ext cx="6724960" cy="450657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1pPr>
            <a:lvl2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2pPr>
            <a:lvl3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3pPr>
            <a:lvl4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4pPr>
            <a:lvl5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5pPr>
            <a:lvl6pPr marL="29972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34544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39109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43681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Harbor </a:t>
            </a:r>
            <a:r>
              <a:rPr lang="zh-CN" altLang="en-US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支持 </a:t>
            </a:r>
            <a:r>
              <a:rPr lang="en-US" altLang="zh-CN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OCI Reference Type For </a:t>
            </a:r>
            <a:r>
              <a:rPr lang="en-US" altLang="zh-CN" sz="2400" b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Nydus</a:t>
            </a:r>
            <a:endParaRPr lang="zh-CN" altLang="en-US" sz="2400" b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  <a:sym typeface="+mn-l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268" y="2275579"/>
            <a:ext cx="8887691" cy="335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429278" y="117765"/>
            <a:ext cx="952521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无需转换的加速镜像格式</a:t>
            </a:r>
          </a:p>
        </p:txBody>
      </p:sp>
      <p:sp>
        <p:nvSpPr>
          <p:cNvPr id="3" name="PA-文本占位符 2"/>
          <p:cNvSpPr txBox="1"/>
          <p:nvPr>
            <p:custDataLst>
              <p:tags r:id="rId1"/>
            </p:custDataLst>
          </p:nvPr>
        </p:nvSpPr>
        <p:spPr>
          <a:xfrm>
            <a:off x="714931" y="1114641"/>
            <a:ext cx="6724960" cy="450657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1pPr>
            <a:lvl2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2pPr>
            <a:lvl3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3pPr>
            <a:lvl4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4pPr>
            <a:lvl5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5pPr>
            <a:lvl6pPr marL="29972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34544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39109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43681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Gzip</a:t>
            </a:r>
            <a:r>
              <a:rPr lang="en-US" altLang="zh-CN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 </a:t>
            </a:r>
            <a:r>
              <a:rPr lang="zh-CN" altLang="en-US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到</a:t>
            </a:r>
            <a:r>
              <a:rPr lang="en-US" altLang="zh-CN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Zran</a:t>
            </a:r>
            <a:r>
              <a:rPr lang="en-US" altLang="zh-CN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 </a:t>
            </a:r>
            <a:r>
              <a:rPr lang="zh-CN" altLang="en-US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索引格式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075" y="3722413"/>
            <a:ext cx="9703849" cy="2063023"/>
          </a:xfrm>
          <a:prstGeom prst="rect">
            <a:avLst/>
          </a:prstGeom>
        </p:spPr>
      </p:pic>
      <p:sp>
        <p:nvSpPr>
          <p:cNvPr id="6" name="矩形 6"/>
          <p:cNvSpPr txBox="1"/>
          <p:nvPr/>
        </p:nvSpPr>
        <p:spPr>
          <a:xfrm>
            <a:off x="1856027" y="2014465"/>
            <a:ext cx="8784264" cy="59727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just">
              <a:lnSpc>
                <a:spcPct val="200000"/>
              </a:lnSpc>
              <a:defRPr sz="2400">
                <a:solidFill>
                  <a:srgbClr val="FFFFFF"/>
                </a:solidFill>
              </a:defRPr>
            </a:pPr>
            <a:r>
              <a:rPr lang="en-US" sz="2000" b="1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- </a:t>
            </a:r>
            <a:r>
              <a:rPr lang="zh-CN" altLang="en-US" sz="2000" b="1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分析 </a:t>
            </a:r>
            <a:r>
              <a:rPr lang="en-US" altLang="zh-CN" sz="2000" b="1" dirty="0" err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Gz</a:t>
            </a:r>
            <a:r>
              <a:rPr lang="en-US" sz="2000" b="1" dirty="0" err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ip</a:t>
            </a:r>
            <a:r>
              <a:rPr lang="en-US" sz="2000" b="1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000" b="1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镜像层生成解压寻址索引，比完整转换一个镜像要快很多</a:t>
            </a:r>
            <a:endParaRPr sz="2000" b="1" dirty="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矩形 6"/>
          <p:cNvSpPr txBox="1"/>
          <p:nvPr/>
        </p:nvSpPr>
        <p:spPr>
          <a:xfrm>
            <a:off x="1856027" y="2634763"/>
            <a:ext cx="7822934" cy="62029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just">
              <a:lnSpc>
                <a:spcPct val="200000"/>
              </a:lnSpc>
              <a:defRPr sz="2400">
                <a:solidFill>
                  <a:srgbClr val="FFFFFF"/>
                </a:solidFill>
              </a:defRPr>
            </a:pPr>
            <a:r>
              <a:rPr lang="en-US" sz="2000" b="1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- </a:t>
            </a:r>
            <a:r>
              <a:rPr lang="zh-CN" altLang="en-US" sz="2000" b="1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生成的索引很小，不生成额外格式数据，节省镜像中心大量存储</a:t>
            </a:r>
            <a:endParaRPr sz="2000" b="1" dirty="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429278" y="117765"/>
            <a:ext cx="952521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引入</a:t>
            </a:r>
            <a:r>
              <a:rPr lang="en-US" altLang="zh-CN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P2P </a:t>
            </a:r>
            <a:r>
              <a:rPr lang="zh-CN" altLang="en-US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的按需加载</a:t>
            </a:r>
          </a:p>
        </p:txBody>
      </p:sp>
      <p:sp>
        <p:nvSpPr>
          <p:cNvPr id="3" name="PA-文本占位符 2"/>
          <p:cNvSpPr txBox="1"/>
          <p:nvPr>
            <p:custDataLst>
              <p:tags r:id="rId1"/>
            </p:custDataLst>
          </p:nvPr>
        </p:nvSpPr>
        <p:spPr>
          <a:xfrm>
            <a:off x="714931" y="1114641"/>
            <a:ext cx="6724960" cy="450657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1pPr>
            <a:lvl2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2pPr>
            <a:lvl3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3pPr>
            <a:lvl4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4pPr>
            <a:lvl5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5pPr>
            <a:lvl6pPr marL="29972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34544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39109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43681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Dragonfly P2P </a:t>
            </a:r>
            <a:r>
              <a:rPr lang="zh-CN" altLang="en-US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数据分发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07324"/>
            <a:ext cx="8839200" cy="373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429278" y="117765"/>
            <a:ext cx="952521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镜像加速性能</a:t>
            </a:r>
          </a:p>
        </p:txBody>
      </p:sp>
      <p:sp>
        <p:nvSpPr>
          <p:cNvPr id="3" name="PA-文本占位符 2"/>
          <p:cNvSpPr txBox="1"/>
          <p:nvPr>
            <p:custDataLst>
              <p:tags r:id="rId1"/>
            </p:custDataLst>
          </p:nvPr>
        </p:nvSpPr>
        <p:spPr>
          <a:xfrm>
            <a:off x="714931" y="1114641"/>
            <a:ext cx="6724960" cy="450657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1pPr>
            <a:lvl2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2pPr>
            <a:lvl3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3pPr>
            <a:lvl4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4pPr>
            <a:lvl5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5pPr>
            <a:lvl6pPr marL="29972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34544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39109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43681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单机容器创建耗时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460066" y="1232355"/>
            <a:ext cx="5811982" cy="320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阿里巴巴普惠体 2.0 55 Regular" panose="00020600040101010101" pitchFamily="18" charset="-122"/>
              </a:defRPr>
            </a:lvl1pPr>
          </a:lstStyle>
          <a:p>
            <a:r>
              <a:rPr lang="en-US" altLang="zh-CN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Helvetica"/>
              </a:rPr>
              <a:t>Nydus</a:t>
            </a: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Helvetica"/>
              </a:rPr>
              <a:t> + Dragonfly</a:t>
            </a:r>
            <a:endParaRPr lang="zh-CN" altLang="en-GB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173" y="1893867"/>
            <a:ext cx="6724961" cy="407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429278" y="117765"/>
            <a:ext cx="952521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镜像加速性能</a:t>
            </a:r>
          </a:p>
        </p:txBody>
      </p:sp>
      <p:sp>
        <p:nvSpPr>
          <p:cNvPr id="3" name="PA-文本占位符 2"/>
          <p:cNvSpPr txBox="1"/>
          <p:nvPr>
            <p:custDataLst>
              <p:tags r:id="rId1"/>
            </p:custDataLst>
          </p:nvPr>
        </p:nvSpPr>
        <p:spPr>
          <a:xfrm>
            <a:off x="714931" y="1114641"/>
            <a:ext cx="6724960" cy="450657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1pPr>
            <a:lvl2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2pPr>
            <a:lvl3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3pPr>
            <a:lvl4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4pPr>
            <a:lvl5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5pPr>
            <a:lvl6pPr marL="29972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34544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39109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43681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集群大规模容器扩容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719839" y="1232355"/>
            <a:ext cx="5811982" cy="320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阿里巴巴普惠体 2.0 55 Regular" panose="00020600040101010101" pitchFamily="18" charset="-122"/>
              </a:defRPr>
            </a:lvl1pPr>
          </a:lstStyle>
          <a:p>
            <a:r>
              <a:rPr lang="en-US" altLang="zh-CN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Helvetica"/>
              </a:rPr>
              <a:t>Nydus</a:t>
            </a: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Helvetica"/>
              </a:rPr>
              <a:t> + Dragonfly</a:t>
            </a:r>
            <a:endParaRPr lang="zh-CN" altLang="en-GB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62" y="2050954"/>
            <a:ext cx="6818476" cy="388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429278" y="117765"/>
            <a:ext cx="952521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Harbor </a:t>
            </a:r>
            <a:r>
              <a:rPr lang="zh-CN" altLang="en-US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镜像加速工作流</a:t>
            </a:r>
          </a:p>
        </p:txBody>
      </p:sp>
      <p:sp>
        <p:nvSpPr>
          <p:cNvPr id="3" name="PA-文本占位符 2"/>
          <p:cNvSpPr txBox="1"/>
          <p:nvPr>
            <p:custDataLst>
              <p:tags r:id="rId1"/>
            </p:custDataLst>
          </p:nvPr>
        </p:nvSpPr>
        <p:spPr>
          <a:xfrm>
            <a:off x="714931" y="1114641"/>
            <a:ext cx="6724960" cy="450657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1pPr>
            <a:lvl2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2pPr>
            <a:lvl3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3pPr>
            <a:lvl4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4pPr>
            <a:lvl5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5pPr>
            <a:lvl6pPr marL="29972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34544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39109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43681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自动化 </a:t>
            </a:r>
            <a:r>
              <a:rPr lang="en-US" altLang="zh-CN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&amp;</a:t>
            </a:r>
            <a:r>
              <a:rPr lang="zh-CN" altLang="en-US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 用户无感的镜像加速体验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08" y="2441863"/>
            <a:ext cx="9896383" cy="30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3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3" name="矩形 6"/>
          <p:cNvSpPr txBox="1"/>
          <p:nvPr/>
        </p:nvSpPr>
        <p:spPr>
          <a:xfrm>
            <a:off x="1077177" y="719455"/>
            <a:ext cx="5615037" cy="255454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rPr lang="en-US" sz="2000" b="1" dirty="0">
                <a:solidFill>
                  <a:schemeClr val="accent1"/>
                </a:solidFill>
                <a:latin typeface="+mj-ea"/>
                <a:ea typeface="+mj-ea"/>
              </a:rPr>
              <a:t>Harbor </a:t>
            </a:r>
            <a:r>
              <a:rPr lang="en-US" sz="2000" b="1" dirty="0" err="1">
                <a:solidFill>
                  <a:schemeClr val="accent1"/>
                </a:solidFill>
                <a:latin typeface="+mj-ea"/>
                <a:ea typeface="+mj-ea"/>
              </a:rPr>
              <a:t>Acceld</a:t>
            </a:r>
            <a:endParaRPr lang="en-US" sz="20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https://github.com/goharbor/acceleration-service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endParaRPr lang="en-US" sz="2000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 lang="en-US" sz="2000" b="1" dirty="0">
                <a:solidFill>
                  <a:schemeClr val="accent1"/>
                </a:solidFill>
                <a:latin typeface="+mj-ea"/>
                <a:ea typeface="+mj-ea"/>
              </a:rPr>
              <a:t>Dragonfly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https://d7y.io/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endParaRPr lang="en-US" sz="2000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 lang="en-US" sz="2000" b="1" dirty="0" err="1">
                <a:solidFill>
                  <a:schemeClr val="accent1"/>
                </a:solidFill>
                <a:latin typeface="+mj-ea"/>
                <a:ea typeface="+mj-ea"/>
              </a:rPr>
              <a:t>Nydus</a:t>
            </a:r>
            <a:endParaRPr lang="en-US" sz="20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https://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nydus.dev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/</a:t>
            </a:r>
            <a:endParaRPr sz="2000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7346" y="3774203"/>
            <a:ext cx="1425314" cy="14193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1369060"/>
            <a:ext cx="1715770" cy="171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481;p59"/>
          <p:cNvSpPr txBox="1"/>
          <p:nvPr/>
        </p:nvSpPr>
        <p:spPr>
          <a:xfrm>
            <a:off x="9331960" y="3184525"/>
            <a:ext cx="2635250" cy="55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欢迎扫码打卡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积分可兑换对应礼品哟！</a:t>
            </a:r>
            <a:endParaRPr lang="zh-CN" altLang="zh-TW" sz="1600">
              <a:solidFill>
                <a:srgbClr val="445185"/>
              </a:solidFill>
              <a:latin typeface="Arial" panose="020B0604020202020204"/>
              <a:ea typeface="宋体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01C7A02-CF5D-26F9-6362-F0AB7F95E2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8559" y="2347926"/>
            <a:ext cx="1224018" cy="121545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532D4C-A488-52B8-83E4-87FA3B105C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4006" y="2347926"/>
            <a:ext cx="1224018" cy="123171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B7FAE4A-97CD-65E6-BA56-B3B1A79EC0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85254" y="1685786"/>
            <a:ext cx="1683173" cy="43982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5368CC0-A352-917B-FBC8-9A1A460E8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960" y="1649061"/>
            <a:ext cx="1901565" cy="5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429278" y="117765"/>
            <a:ext cx="952521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zh-CN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Harbor - </a:t>
            </a:r>
            <a:r>
              <a:rPr lang="zh-CN" altLang="en-US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企业级容器镜像中心</a:t>
            </a:r>
          </a:p>
        </p:txBody>
      </p:sp>
      <p:pic>
        <p:nvPicPr>
          <p:cNvPr id="3" name="Picture 2" descr="ar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8" y="1387813"/>
            <a:ext cx="9033164" cy="454010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429278" y="117765"/>
            <a:ext cx="952521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zh-CN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OCI </a:t>
            </a:r>
            <a:r>
              <a:rPr lang="zh-CN" altLang="en-US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镜像格式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2185528"/>
            <a:ext cx="4343400" cy="332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7295212" y="2490328"/>
            <a:ext cx="3898106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阿里巴巴普惠体 2.0 55 Regular" panose="00020600040101010101" pitchFamily="18" charset="-122"/>
              </a:defRPr>
            </a:lvl1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- </a:t>
            </a:r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数据全量下载</a:t>
            </a:r>
            <a:endParaRPr lang="en-US" altLang="zh-CN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95212" y="3074528"/>
            <a:ext cx="3898106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阿里巴巴普惠体 2.0 55 Regular" panose="00020600040101010101" pitchFamily="18" charset="-122"/>
              </a:defRPr>
            </a:lvl1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- </a:t>
            </a:r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元数据更新成本高</a:t>
            </a:r>
            <a:endParaRPr lang="en-US" altLang="zh-CN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95212" y="3658728"/>
            <a:ext cx="3898106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阿里巴巴普惠体 2.0 55 Regular" panose="00020600040101010101" pitchFamily="18" charset="-122"/>
              </a:defRPr>
            </a:lvl1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- </a:t>
            </a:r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不被察觉的冗余数据</a:t>
            </a:r>
            <a:endParaRPr lang="en-US" altLang="zh-CN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95212" y="4242928"/>
            <a:ext cx="3898106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阿里巴巴普惠体 2.0 55 Regular" panose="00020600040101010101" pitchFamily="18" charset="-122"/>
              </a:defRPr>
            </a:lvl1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- </a:t>
            </a:r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数据去重效率低</a:t>
            </a:r>
            <a:endParaRPr lang="en-US" altLang="zh-CN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95212" y="4827128"/>
            <a:ext cx="3898106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阿里巴巴普惠体 2.0 55 Regular" panose="00020600040101010101" pitchFamily="18" charset="-122"/>
              </a:defRPr>
            </a:lvl1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- </a:t>
            </a:r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本地镜像数据不可信</a:t>
            </a:r>
            <a:endParaRPr lang="en-US" altLang="zh-CN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sp>
        <p:nvSpPr>
          <p:cNvPr id="10" name="PA-文本占位符 2"/>
          <p:cNvSpPr txBox="1"/>
          <p:nvPr>
            <p:custDataLst>
              <p:tags r:id="rId1"/>
            </p:custDataLst>
          </p:nvPr>
        </p:nvSpPr>
        <p:spPr>
          <a:xfrm>
            <a:off x="714931" y="1097946"/>
            <a:ext cx="4511696" cy="450657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1pPr>
            <a:lvl2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2pPr>
            <a:lvl3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3pPr>
            <a:lvl4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4pPr>
            <a:lvl5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5pPr>
            <a:lvl6pPr marL="29972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34544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39109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43681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OCI Image Spec</a:t>
            </a:r>
            <a:endParaRPr lang="zh-CN" altLang="en-US" sz="2400" b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  <a:sym typeface="+mn-lt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429278" y="117765"/>
            <a:ext cx="952521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重构 </a:t>
            </a:r>
            <a:r>
              <a:rPr lang="en-GB" altLang="zh-CN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OCI </a:t>
            </a:r>
            <a:r>
              <a:rPr lang="zh-CN" altLang="en-US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镜像格式</a:t>
            </a:r>
          </a:p>
        </p:txBody>
      </p:sp>
      <p:sp>
        <p:nvSpPr>
          <p:cNvPr id="10" name="PA-文本占位符 2"/>
          <p:cNvSpPr txBox="1"/>
          <p:nvPr>
            <p:custDataLst>
              <p:tags r:id="rId1"/>
            </p:custDataLst>
          </p:nvPr>
        </p:nvSpPr>
        <p:spPr>
          <a:xfrm>
            <a:off x="714931" y="1179802"/>
            <a:ext cx="4511696" cy="450657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1pPr>
            <a:lvl2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2pPr>
            <a:lvl3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3pPr>
            <a:lvl4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4pPr>
            <a:lvl5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5pPr>
            <a:lvl6pPr marL="29972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34544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39109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43681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镜像构建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171593" y="1296778"/>
            <a:ext cx="5811982" cy="320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阿里巴巴普惠体 2.0 55 Regular" panose="00020600040101010101" pitchFamily="18" charset="-122"/>
              </a:defRPr>
            </a:lvl1pPr>
          </a:lstStyle>
          <a:p>
            <a:r>
              <a:rPr lang="en-GB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Helvetica"/>
              </a:rPr>
              <a:t>RAFS</a:t>
            </a:r>
            <a:r>
              <a:rPr lang="zh-CN" altLang="en-GB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Helvetica"/>
              </a:rPr>
              <a:t>（</a:t>
            </a:r>
            <a:r>
              <a:rPr lang="en-GB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Helvetica"/>
              </a:rPr>
              <a:t>Registry Acceleration File System</a:t>
            </a:r>
            <a:r>
              <a:rPr lang="zh-CN" altLang="en-GB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）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881255" y="2686018"/>
            <a:ext cx="6151418" cy="2443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defRPr sz="2400">
                <a:solidFill>
                  <a:srgbClr val="FFFFFF"/>
                </a:solidFill>
              </a:defRPr>
            </a:pPr>
            <a:r>
              <a:rPr lang="en-US" altLang="zh-CN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- </a:t>
            </a:r>
            <a:r>
              <a:rPr lang="zh-CN" altLang="en-US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文件数据按 </a:t>
            </a:r>
            <a:r>
              <a:rPr lang="en-US" altLang="zh-CN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Chunk </a:t>
            </a:r>
            <a:r>
              <a:rPr lang="zh-CN" altLang="en-US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切割，实现按需加载</a:t>
            </a:r>
            <a:r>
              <a:rPr lang="en-US" altLang="zh-CN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/</a:t>
            </a:r>
            <a:r>
              <a:rPr lang="zh-CN" altLang="en-US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解压</a:t>
            </a:r>
          </a:p>
          <a:p>
            <a:pPr algn="just">
              <a:lnSpc>
                <a:spcPct val="200000"/>
              </a:lnSpc>
              <a:defRPr sz="2400">
                <a:solidFill>
                  <a:srgbClr val="FFFFFF"/>
                </a:solidFill>
              </a:defRPr>
            </a:pPr>
            <a:r>
              <a:rPr lang="en-US" altLang="zh-CN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- </a:t>
            </a:r>
            <a:r>
              <a:rPr lang="zh-CN" altLang="en-US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元数据与数据分离，实现数据端到端校验</a:t>
            </a:r>
          </a:p>
          <a:p>
            <a:pPr algn="just">
              <a:lnSpc>
                <a:spcPct val="200000"/>
              </a:lnSpc>
              <a:defRPr sz="2400">
                <a:solidFill>
                  <a:srgbClr val="FFFFFF"/>
                </a:solidFill>
              </a:defRPr>
            </a:pPr>
            <a:r>
              <a:rPr lang="en-US" altLang="zh-CN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- </a:t>
            </a:r>
            <a:r>
              <a:rPr lang="zh-CN" altLang="en-US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扁平化元数据层，减少 </a:t>
            </a:r>
            <a:r>
              <a:rPr lang="en-US" altLang="zh-CN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Overlay </a:t>
            </a:r>
            <a:r>
              <a:rPr lang="zh-CN" altLang="en-US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堆叠开销</a:t>
            </a:r>
          </a:p>
          <a:p>
            <a:pPr algn="just">
              <a:lnSpc>
                <a:spcPct val="200000"/>
              </a:lnSpc>
              <a:defRPr sz="2400">
                <a:solidFill>
                  <a:srgbClr val="FFFFFF"/>
                </a:solidFill>
              </a:defRPr>
            </a:pPr>
            <a:r>
              <a:rPr lang="en-US" altLang="zh-CN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- </a:t>
            </a:r>
            <a:r>
              <a:rPr lang="zh-CN" altLang="en-US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兼容目前的 </a:t>
            </a:r>
            <a:r>
              <a:rPr lang="en-US" altLang="zh-CN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OCI </a:t>
            </a:r>
            <a:r>
              <a:rPr lang="zh-CN" altLang="en-US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构建</a:t>
            </a:r>
            <a:r>
              <a:rPr lang="en-US" altLang="zh-CN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/</a:t>
            </a:r>
            <a:r>
              <a:rPr lang="zh-CN" altLang="en-US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分发</a:t>
            </a:r>
            <a:r>
              <a:rPr lang="en-US" altLang="zh-CN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/</a:t>
            </a:r>
            <a:r>
              <a:rPr lang="zh-CN" altLang="en-US" sz="2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运行生态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9A411D4-920F-4666-B986-5C3226A9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22" y="2512525"/>
            <a:ext cx="4445000" cy="31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429278" y="117765"/>
            <a:ext cx="952521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重构 </a:t>
            </a:r>
            <a:r>
              <a:rPr lang="en-GB" altLang="zh-CN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OCI </a:t>
            </a:r>
            <a:r>
              <a:rPr lang="zh-CN" altLang="en-US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镜像格式</a:t>
            </a:r>
          </a:p>
        </p:txBody>
      </p:sp>
      <p:sp>
        <p:nvSpPr>
          <p:cNvPr id="10" name="PA-文本占位符 2"/>
          <p:cNvSpPr txBox="1"/>
          <p:nvPr>
            <p:custDataLst>
              <p:tags r:id="rId1"/>
            </p:custDataLst>
          </p:nvPr>
        </p:nvSpPr>
        <p:spPr>
          <a:xfrm>
            <a:off x="714931" y="1114641"/>
            <a:ext cx="4511696" cy="450657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1pPr>
            <a:lvl2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2pPr>
            <a:lvl3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3pPr>
            <a:lvl4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4pPr>
            <a:lvl5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5pPr>
            <a:lvl6pPr marL="29972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34544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39109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43681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镜像运行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098857" y="1231617"/>
            <a:ext cx="5811982" cy="320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阿里巴巴普惠体 2.0 55 Regular" panose="00020600040101010101" pitchFamily="18" charset="-122"/>
              </a:defRPr>
            </a:lvl1pPr>
          </a:lstStyle>
          <a:p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Helvetica"/>
              </a:rPr>
              <a:t>FUSE 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Helvetica"/>
              </a:rPr>
              <a:t>文件系统</a:t>
            </a:r>
            <a:endParaRPr lang="zh-CN" altLang="en-GB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982" y="2090288"/>
            <a:ext cx="6664035" cy="365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429278" y="117765"/>
            <a:ext cx="952521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Nydus</a:t>
            </a:r>
            <a:r>
              <a:rPr lang="en-US" altLang="zh-CN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镜像加速框架</a:t>
            </a:r>
          </a:p>
        </p:txBody>
      </p:sp>
      <p:pic>
        <p:nvPicPr>
          <p:cNvPr id="2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527" y="2382043"/>
            <a:ext cx="8800945" cy="3286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" name="图形 2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8331" y="1403151"/>
            <a:ext cx="2102206" cy="54932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429278" y="117765"/>
            <a:ext cx="952521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Nydus</a:t>
            </a:r>
            <a:r>
              <a:rPr lang="en-US" altLang="zh-CN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镜像加速框架</a:t>
            </a:r>
          </a:p>
        </p:txBody>
      </p:sp>
      <p:sp>
        <p:nvSpPr>
          <p:cNvPr id="3" name="PA-文本占位符 2"/>
          <p:cNvSpPr txBox="1"/>
          <p:nvPr>
            <p:custDataLst>
              <p:tags r:id="rId1"/>
            </p:custDataLst>
          </p:nvPr>
        </p:nvSpPr>
        <p:spPr>
          <a:xfrm>
            <a:off x="714931" y="1114641"/>
            <a:ext cx="4511696" cy="450657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1pPr>
            <a:lvl2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2pPr>
            <a:lvl3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3pPr>
            <a:lvl4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4pPr>
            <a:lvl5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5pPr>
            <a:lvl6pPr marL="29972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34544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39109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43681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端到端启动耗时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68" y="1850996"/>
            <a:ext cx="5707063" cy="411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429278" y="117765"/>
            <a:ext cx="952521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Harbor </a:t>
            </a:r>
            <a:r>
              <a:rPr lang="zh-CN" altLang="en-US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镜像转换服务</a:t>
            </a:r>
          </a:p>
        </p:txBody>
      </p:sp>
      <p:sp>
        <p:nvSpPr>
          <p:cNvPr id="3" name="PA-文本占位符 2"/>
          <p:cNvSpPr txBox="1"/>
          <p:nvPr>
            <p:custDataLst>
              <p:tags r:id="rId1"/>
            </p:custDataLst>
          </p:nvPr>
        </p:nvSpPr>
        <p:spPr>
          <a:xfrm>
            <a:off x="714931" y="1114641"/>
            <a:ext cx="4511696" cy="450657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1pPr>
            <a:lvl2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2pPr>
            <a:lvl3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3pPr>
            <a:lvl4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4pPr>
            <a:lvl5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5pPr>
            <a:lvl6pPr marL="29972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34544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39109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43681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Acceld</a:t>
            </a:r>
            <a:r>
              <a:rPr lang="en-US" altLang="zh-CN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 – Webhook </a:t>
            </a:r>
            <a:r>
              <a:rPr lang="zh-CN" altLang="en-US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集成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88" y="2349916"/>
            <a:ext cx="10561423" cy="327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429278" y="117765"/>
            <a:ext cx="952521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Harbor </a:t>
            </a:r>
            <a:r>
              <a:rPr lang="zh-CN" altLang="en-US" sz="28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镜像转换服务</a:t>
            </a:r>
          </a:p>
        </p:txBody>
      </p:sp>
      <p:sp>
        <p:nvSpPr>
          <p:cNvPr id="3" name="PA-文本占位符 2"/>
          <p:cNvSpPr txBox="1"/>
          <p:nvPr>
            <p:custDataLst>
              <p:tags r:id="rId1"/>
            </p:custDataLst>
          </p:nvPr>
        </p:nvSpPr>
        <p:spPr>
          <a:xfrm>
            <a:off x="714931" y="1114641"/>
            <a:ext cx="4511696" cy="450657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1pPr>
            <a:lvl2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2pPr>
            <a:lvl3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3pPr>
            <a:lvl4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4pPr>
            <a:lvl5pPr marL="0" marR="0" indent="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 sz="5600" b="0" i="0" u="none" strike="noStrike" cap="none" spc="0" baseline="0">
                <a:solidFill>
                  <a:srgbClr val="222222"/>
                </a:solidFill>
                <a:uFillTx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Helvetica"/>
              </a:defRPr>
            </a:lvl5pPr>
            <a:lvl6pPr marL="29972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3454400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39109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4368165" marR="0" indent="-711200" algn="l" defTabSz="1828800" latinLnBrk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defRPr sz="5600" b="0" i="0" u="none" strike="noStrike" cap="none" spc="0" baseline="0">
                <a:solidFill>
                  <a:srgbClr val="2222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Acceld</a:t>
            </a:r>
            <a:r>
              <a:rPr lang="en-US" altLang="zh-CN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 – </a:t>
            </a:r>
            <a:r>
              <a:rPr lang="zh-CN" altLang="en-US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特性 </a:t>
            </a:r>
            <a:r>
              <a:rPr lang="en-US" altLang="zh-CN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&amp;</a:t>
            </a:r>
            <a:r>
              <a:rPr lang="zh-CN" altLang="en-US" sz="2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lt"/>
              </a:rPr>
              <a:t> 性能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564513" y="4774652"/>
            <a:ext cx="1881967" cy="320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阿里巴巴普惠体 2.0 55 Regular" panose="00020600040101010101" pitchFamily="18" charset="-122"/>
              </a:defRPr>
            </a:lvl1pPr>
          </a:lstStyle>
          <a:p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服务缓存</a:t>
            </a:r>
            <a:endParaRPr lang="en-US" altLang="zh-CN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82611" y="5155838"/>
            <a:ext cx="1881967" cy="313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>
              <a:lnSpc>
                <a:spcPct val="13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阿里巴巴普惠体 2.0 55 Regular" panose="00020600040101010101" pitchFamily="18" charset="-122"/>
              </a:defRPr>
            </a:lvl1pPr>
          </a:lstStyle>
          <a:p>
            <a:pPr marL="0" indent="0">
              <a:buNone/>
            </a:pPr>
            <a:r>
              <a:rPr lang="zh-CN" altLang="en-US" b="1" dirty="0"/>
              <a:t>本地缓存 </a:t>
            </a:r>
            <a:r>
              <a:rPr lang="en-US" altLang="zh-CN" b="1" dirty="0"/>
              <a:t>&amp;</a:t>
            </a:r>
            <a:r>
              <a:rPr lang="zh-CN" altLang="en-US" b="1" dirty="0"/>
              <a:t> 远端缓存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071369" y="4774652"/>
            <a:ext cx="1881967" cy="320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阿里巴巴普惠体 2.0 55 Regular" panose="00020600040101010101" pitchFamily="18" charset="-122"/>
              </a:defRPr>
            </a:lvl1pPr>
          </a:lstStyle>
          <a:p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垃圾回收</a:t>
            </a:r>
            <a:endParaRPr lang="en-US" altLang="zh-CN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89467" y="5155838"/>
            <a:ext cx="1881967" cy="313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>
              <a:lnSpc>
                <a:spcPct val="13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阿里巴巴普惠体 2.0 55 Regular" panose="00020600040101010101" pitchFamily="18" charset="-122"/>
              </a:defRPr>
            </a:lvl1pPr>
          </a:lstStyle>
          <a:p>
            <a:pPr marL="0" indent="0">
              <a:buNone/>
            </a:pPr>
            <a:r>
              <a:rPr lang="zh-CN" altLang="en-US" b="1" dirty="0"/>
              <a:t>租约管理 </a:t>
            </a:r>
            <a:r>
              <a:rPr lang="en-US" altLang="zh-CN" b="1" dirty="0"/>
              <a:t>&amp; LFRU</a:t>
            </a:r>
            <a:endParaRPr lang="zh-CN" altLang="en-US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7578225" y="4774652"/>
            <a:ext cx="1881967" cy="320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阿里巴巴普惠体 2.0 55 Regular" panose="00020600040101010101" pitchFamily="18" charset="-122"/>
              </a:defRPr>
            </a:lvl1pPr>
          </a:lstStyle>
          <a:p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可扩展性</a:t>
            </a:r>
            <a:endParaRPr lang="en-US" altLang="zh-CN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96323" y="5155838"/>
            <a:ext cx="1881967" cy="313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>
              <a:lnSpc>
                <a:spcPct val="13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阿里巴巴普惠体 2.0 55 Regular" panose="00020600040101010101" pitchFamily="18" charset="-122"/>
              </a:defRPr>
            </a:lvl1pPr>
          </a:lstStyle>
          <a:p>
            <a:pPr marL="0" indent="0">
              <a:buNone/>
            </a:pPr>
            <a:r>
              <a:rPr lang="zh-CN" altLang="en-US" b="1" dirty="0"/>
              <a:t>格式提供商实现</a:t>
            </a:r>
            <a:r>
              <a:rPr lang="en-US" altLang="zh-CN" b="1" dirty="0"/>
              <a:t> </a:t>
            </a:r>
            <a:r>
              <a:rPr lang="en-US" altLang="zh-CN" b="1" dirty="0" err="1"/>
              <a:t>Drvier</a:t>
            </a:r>
            <a:endParaRPr lang="zh-CN" altLang="en-US" b="1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572" y="2517879"/>
            <a:ext cx="9300855" cy="157892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NTMxZDk1ZWEyMTI3MTg4NzM3NTAzNGQzN2RlZWIxZ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346</Words>
  <Application>Microsoft Macintosh PowerPoint</Application>
  <PresentationFormat>宽屏</PresentationFormat>
  <Paragraphs>68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3" baseType="lpstr">
      <vt:lpstr>阿里巴巴普惠体 R</vt:lpstr>
      <vt:lpstr>等线</vt:lpstr>
      <vt:lpstr>等线 Light</vt:lpstr>
      <vt:lpstr>黑体</vt:lpstr>
      <vt:lpstr>Arial</vt:lpstr>
      <vt:lpstr>Office 主题​​</vt:lpstr>
      <vt:lpstr>与 Harbor 构建高效的镜像加速工作流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猫叔</cp:lastModifiedBy>
  <cp:revision>43</cp:revision>
  <dcterms:created xsi:type="dcterms:W3CDTF">2022-06-28T09:26:00Z</dcterms:created>
  <dcterms:modified xsi:type="dcterms:W3CDTF">2023-10-24T11:13:41Z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2052-12.1.0.15712</vt:lpwstr>
  </property>
</Properties>
</file>