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heme/theme2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844" r:id="rId4"/>
    <p:sldId id="851" r:id="rId5"/>
    <p:sldId id="845" r:id="rId6"/>
    <p:sldId id="259" r:id="rId7"/>
    <p:sldId id="846" r:id="rId8"/>
    <p:sldId id="850" r:id="rId9"/>
    <p:sldId id="852" r:id="rId10"/>
    <p:sldId id="853" r:id="rId11"/>
    <p:sldId id="854" r:id="rId12"/>
    <p:sldId id="855" r:id="rId13"/>
    <p:sldId id="856" r:id="rId14"/>
    <p:sldId id="861" r:id="rId15"/>
    <p:sldId id="862" r:id="rId16"/>
    <p:sldId id="864" r:id="rId17"/>
    <p:sldId id="865" r:id="rId18"/>
    <p:sldId id="866" r:id="rId19"/>
    <p:sldId id="867" r:id="rId20"/>
    <p:sldId id="868" r:id="rId21"/>
    <p:sldId id="869" r:id="rId22"/>
    <p:sldId id="870" r:id="rId23"/>
    <p:sldId id="871" r:id="rId24"/>
    <p:sldId id="872" r:id="rId25"/>
    <p:sldId id="873" r:id="rId26"/>
    <p:sldId id="849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96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0.xml"/><Relationship Id="rId7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0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9.xml"/><Relationship Id="rId7" Type="http://schemas.openxmlformats.org/officeDocument/2006/relationships/image" Target="../media/image7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image" Target="../media/image7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image" Target="../media/image3.png"/><Relationship Id="rId2" Type="http://schemas.openxmlformats.org/officeDocument/2006/relationships/tags" Target="../tags/tag22.xml"/><Relationship Id="rId16" Type="http://schemas.openxmlformats.org/officeDocument/2006/relationships/image" Target="../media/image6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image" Target="../media/image11.png"/><Relationship Id="rId10" Type="http://schemas.openxmlformats.org/officeDocument/2006/relationships/tags" Target="../tags/tag30.xml"/><Relationship Id="rId19" Type="http://schemas.openxmlformats.org/officeDocument/2006/relationships/image" Target="../media/image8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 hidden="1"/>
          <p:cNvGraphicFramePr>
            <a:graphicFrameLocks noChangeAspect="1"/>
          </p:cNvGraphicFramePr>
          <p:nvPr userDrawn="1">
            <p:custDataLst>
              <p:tags r:id="rId9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12" imgW="7772400" imgH="10058400" progId="TCLayout.ActiveDocument.1">
                  <p:embed/>
                </p:oleObj>
              </mc:Choice>
              <mc:Fallback>
                <p:oleObj name="think-cell 幻灯片" r:id="rId12" imgW="7772400" imgH="10058400" progId="TCLayout.ActiveDocument.1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10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</a:p>
        </p:txBody>
      </p:sp>
      <p:sp>
        <p:nvSpPr>
          <p:cNvPr id="26" name="文本框 25"/>
          <p:cNvSpPr txBox="1"/>
          <p:nvPr userDrawn="1">
            <p:custDataLst>
              <p:tags r:id="rId11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47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image" Target="../media/image46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40.xml"/><Relationship Id="rId15" Type="http://schemas.openxmlformats.org/officeDocument/2006/relationships/image" Target="../media/image49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7772400" imgH="10058400" progId="TCLayout.ActiveDocument.1">
                  <p:embed/>
                </p:oleObj>
              </mc:Choice>
              <mc:Fallback>
                <p:oleObj name="think-cell 幻灯片" r:id="rId4" imgW="7772400" imgH="10058400" progId="TCLayout.ActiveDocument.1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56920" y="2160905"/>
            <a:ext cx="6627854" cy="1325880"/>
          </a:xfrm>
        </p:spPr>
        <p:txBody>
          <a:bodyPr vert="horz">
            <a:normAutofit/>
          </a:bodyPr>
          <a:lstStyle/>
          <a:p>
            <a:r>
              <a:rPr lang="zh-CN" altLang="en-US" dirty="0">
                <a:effectLst/>
              </a:rPr>
              <a:t>可视化叙事：理论、应用、展望与开源</a:t>
            </a: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799840"/>
            <a:ext cx="6416040" cy="482600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演讲人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b="1" dirty="0">
                <a:solidFill>
                  <a:srgbClr val="363E7D"/>
                </a:solidFill>
                <a:cs typeface="黑体" panose="02010609060101010101" charset="-122"/>
              </a:rPr>
              <a:t>玄魂</a:t>
            </a:r>
            <a:r>
              <a:rPr lang="en-US" altLang="zh-CN" b="1" dirty="0">
                <a:solidFill>
                  <a:srgbClr val="363E7D"/>
                </a:solidFill>
                <a:cs typeface="黑体" panose="02010609060101010101" charset="-122"/>
              </a:rPr>
              <a:t>(</a:t>
            </a:r>
            <a:r>
              <a:rPr lang="zh-CN" altLang="en-US" b="1" dirty="0">
                <a:solidFill>
                  <a:srgbClr val="363E7D"/>
                </a:solidFill>
                <a:cs typeface="黑体" panose="02010609060101010101" charset="-122"/>
              </a:rPr>
              <a:t>杨文海</a:t>
            </a:r>
            <a:r>
              <a:rPr lang="en-US" altLang="zh-CN" b="1" dirty="0">
                <a:solidFill>
                  <a:srgbClr val="363E7D"/>
                </a:solidFill>
                <a:cs typeface="黑体" panose="02010609060101010101" charset="-122"/>
              </a:rPr>
              <a:t>)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/ 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字节跳动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511600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可视化手法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空间线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0" y="-402336"/>
            <a:ext cx="8878824" cy="4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63456" y="331112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以空间维度进行故事讲述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" y="2315163"/>
            <a:ext cx="7964424" cy="293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511600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可视化手法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镜头追踪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0" y="-402336"/>
            <a:ext cx="8878824" cy="4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129016" y="3378708"/>
            <a:ext cx="346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利用镜头的平移、旋转、远近灯方法进行叙事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911" y="1882378"/>
            <a:ext cx="6325833" cy="3558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667256" y="188237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511600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可视化手法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对比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0" y="-402336"/>
            <a:ext cx="8878824" cy="4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129016" y="3378708"/>
            <a:ext cx="346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通过数据、图像等反差效果进行叙事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667256" y="188237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912" y="2268935"/>
            <a:ext cx="6614160" cy="3277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628948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可视化手法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-highlighting</a:t>
            </a:r>
          </a:p>
          <a:p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0" y="-402336"/>
            <a:ext cx="8878824" cy="4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129016" y="3378708"/>
            <a:ext cx="3465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effectLst/>
              </a:rPr>
              <a:t>通过颜色，形状，透明度，动画（例如闪烁）、标注等方式进行叙事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080" y="1399282"/>
            <a:ext cx="6045872" cy="4579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 flipV="1">
            <a:off x="1571079" y="-4937516"/>
            <a:ext cx="5001510" cy="4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4674173" y="2435989"/>
            <a:ext cx="3326827" cy="993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3.</a:t>
            </a:r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开源实践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0" y="-402336"/>
            <a:ext cx="8878824" cy="4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 flipV="1">
            <a:off x="1571079" y="-4937516"/>
            <a:ext cx="5001510" cy="4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3" y="1181536"/>
            <a:ext cx="8323371" cy="5307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2045209" y="-3865883"/>
            <a:ext cx="46774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217152" y="3189033"/>
            <a:ext cx="254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若要完成叙事目标，必须要造不一样的“轮子”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2"/>
            <a:ext cx="6289483" cy="5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开源实践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以业务为核心</a:t>
            </a:r>
            <a:endParaRPr lang="en-US" altLang="zh-CN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0" y="-402336"/>
            <a:ext cx="8878824" cy="4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 flipV="1">
            <a:off x="1571079" y="-4937516"/>
            <a:ext cx="5001510" cy="4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079" y="1667311"/>
            <a:ext cx="6446519" cy="435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 flipV="1">
            <a:off x="1261872" y="-9012941"/>
            <a:ext cx="31355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531352" y="2782669"/>
            <a:ext cx="2651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BI</a:t>
            </a:r>
            <a:r>
              <a:rPr kumimoji="1" lang="zh-CN" altLang="en-US" dirty="0"/>
              <a:t> 产品是数据可视化基础能力体现，</a:t>
            </a:r>
            <a:r>
              <a:rPr kumimoji="1" lang="en-US" altLang="zh-CN" dirty="0" err="1"/>
              <a:t>VisActor</a:t>
            </a:r>
            <a:r>
              <a:rPr kumimoji="1" lang="zh-CN" altLang="en-US" dirty="0"/>
              <a:t>助力火山引擎</a:t>
            </a:r>
            <a:r>
              <a:rPr kumimoji="1" lang="en-US" altLang="zh-CN" dirty="0" err="1"/>
              <a:t>DataWind</a:t>
            </a:r>
            <a:r>
              <a:rPr kumimoji="1" lang="zh-CN" altLang="en-US" dirty="0"/>
              <a:t> 数据查询、分析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2"/>
            <a:ext cx="6289483" cy="5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开源实践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以业务为核心</a:t>
            </a:r>
            <a:endParaRPr lang="en-US" altLang="zh-CN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0" y="-402336"/>
            <a:ext cx="8878824" cy="4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 flipV="1">
            <a:off x="1571079" y="-4937516"/>
            <a:ext cx="5001510" cy="4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 flipV="1">
            <a:off x="1261872" y="-9012941"/>
            <a:ext cx="31355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304578" y="1646134"/>
            <a:ext cx="372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effectLst/>
              </a:rPr>
              <a:t>在大屏的业务场景中，图表的表现力和动画效果通常是至关重要的因素</a:t>
            </a: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85" y="1758188"/>
            <a:ext cx="6396723" cy="334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1199086" y="-7193790"/>
            <a:ext cx="16752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411" y="2525889"/>
            <a:ext cx="2877217" cy="138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 flipV="1">
            <a:off x="8401248" y="-1806071"/>
            <a:ext cx="24007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411" y="3954372"/>
            <a:ext cx="2434634" cy="161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538728" y="25694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2"/>
            <a:ext cx="6289483" cy="5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开源实践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以业务为核心</a:t>
            </a:r>
            <a:endParaRPr lang="en-US" altLang="zh-CN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0" y="-402336"/>
            <a:ext cx="8878824" cy="4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 flipV="1">
            <a:off x="1571079" y="-4937516"/>
            <a:ext cx="5001510" cy="4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 flipV="1">
            <a:off x="1261872" y="-9012941"/>
            <a:ext cx="31355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304578" y="1646134"/>
            <a:ext cx="372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effectLst/>
              </a:rPr>
              <a:t>数据视频，是一种以展现数据为核心，通过融合多种视听手段进行故事讲述的形式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1199086" y="-7193790"/>
            <a:ext cx="16752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 flipV="1">
            <a:off x="8401248" y="-1806071"/>
            <a:ext cx="24007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64" y="1252955"/>
            <a:ext cx="7772400" cy="43520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2"/>
            <a:ext cx="6289483" cy="5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开源实践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能力沉淀</a:t>
            </a:r>
            <a:endParaRPr lang="en-US" altLang="zh-CN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0" y="-402336"/>
            <a:ext cx="8878824" cy="4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 flipV="1">
            <a:off x="1571079" y="-4937516"/>
            <a:ext cx="5001510" cy="4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 flipV="1">
            <a:off x="1261872" y="-9012941"/>
            <a:ext cx="31355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1199086" y="-7193790"/>
            <a:ext cx="16752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 flipV="1">
            <a:off x="8401248" y="-1806071"/>
            <a:ext cx="24007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629" y="3429000"/>
            <a:ext cx="4127964" cy="274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629" y="1074421"/>
            <a:ext cx="4127955" cy="274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039" y="3429000"/>
            <a:ext cx="4424703" cy="274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 flipV="1">
            <a:off x="2874370" y="2302854"/>
            <a:ext cx="58033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825996" y="1670052"/>
            <a:ext cx="4105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图表提供了灵活的布局逻辑，基于行列、定位、空间嵌套可以满足不同的叙事需求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4056903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可视化叙事概念与形式</a:t>
            </a: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</a:p>
        </p:txBody>
      </p:sp>
      <p:sp>
        <p:nvSpPr>
          <p:cNvPr id="64" name="副标题 13"/>
          <p:cNvSpPr txBox="1"/>
          <p:nvPr/>
        </p:nvSpPr>
        <p:spPr>
          <a:xfrm>
            <a:off x="1850121" y="3061076"/>
            <a:ext cx="3151647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可视化叙事手法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</a:p>
        </p:txBody>
      </p:sp>
      <p:sp>
        <p:nvSpPr>
          <p:cNvPr id="67" name="副标题 13"/>
          <p:cNvSpPr txBox="1"/>
          <p:nvPr/>
        </p:nvSpPr>
        <p:spPr>
          <a:xfrm>
            <a:off x="1850121" y="3996245"/>
            <a:ext cx="200041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开源实践</a:t>
            </a:r>
          </a:p>
        </p:txBody>
      </p:sp>
      <p:sp>
        <p:nvSpPr>
          <p:cNvPr id="68" name="椭圆 67"/>
          <p:cNvSpPr/>
          <p:nvPr/>
        </p:nvSpPr>
        <p:spPr>
          <a:xfrm>
            <a:off x="984759" y="4870280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</a:p>
        </p:txBody>
      </p:sp>
      <p:sp>
        <p:nvSpPr>
          <p:cNvPr id="70" name="副标题 13"/>
          <p:cNvSpPr txBox="1"/>
          <p:nvPr/>
        </p:nvSpPr>
        <p:spPr>
          <a:xfrm>
            <a:off x="1850121" y="4909799"/>
            <a:ext cx="200041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展望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2"/>
            <a:ext cx="6289483" cy="5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开源实践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数据标注</a:t>
            </a:r>
            <a:endParaRPr lang="en-US" altLang="zh-CN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0" y="-402336"/>
            <a:ext cx="8878824" cy="4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 flipV="1">
            <a:off x="1571079" y="-4937516"/>
            <a:ext cx="5001510" cy="4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 flipV="1">
            <a:off x="1261872" y="-9012941"/>
            <a:ext cx="31355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1199086" y="-7193790"/>
            <a:ext cx="16752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 flipV="1">
            <a:off x="8401248" y="-1806071"/>
            <a:ext cx="24007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 flipV="1">
            <a:off x="2874370" y="2302854"/>
            <a:ext cx="58033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97" y="1432283"/>
            <a:ext cx="3210448" cy="199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 flipV="1">
            <a:off x="304800" y="-5604316"/>
            <a:ext cx="18551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 flipV="1">
            <a:off x="4397447" y="-9170374"/>
            <a:ext cx="1553898" cy="6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98" y="1432283"/>
            <a:ext cx="3648890" cy="226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 flipV="1">
            <a:off x="4646606" y="-8088480"/>
            <a:ext cx="196255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97" y="3474896"/>
            <a:ext cx="3210448" cy="270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835148" y="4983479"/>
            <a:ext cx="4284544" cy="299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97" y="3786072"/>
            <a:ext cx="3648891" cy="237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675746" y="3786071"/>
            <a:ext cx="20449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677699" y="2894711"/>
            <a:ext cx="2807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图片、文字、图形、线条、组合元素，都可以作为图表的标记手段，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2"/>
            <a:ext cx="6289483" cy="5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开源实践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叙事组件</a:t>
            </a:r>
            <a:endParaRPr lang="en-US" altLang="zh-CN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0" y="-402336"/>
            <a:ext cx="8878824" cy="4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 flipV="1">
            <a:off x="1571079" y="-4937516"/>
            <a:ext cx="5001510" cy="4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 flipV="1">
            <a:off x="1261872" y="-9012941"/>
            <a:ext cx="31355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1199086" y="-7193790"/>
            <a:ext cx="16752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 flipV="1">
            <a:off x="8401248" y="-1806071"/>
            <a:ext cx="24007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 flipV="1">
            <a:off x="2874370" y="2302854"/>
            <a:ext cx="58033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 flipV="1">
            <a:off x="304800" y="-5604316"/>
            <a:ext cx="18551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 flipV="1">
            <a:off x="4397447" y="-9170374"/>
            <a:ext cx="1553898" cy="6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 flipV="1">
            <a:off x="4646606" y="-8088480"/>
            <a:ext cx="196255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835148" y="4983479"/>
            <a:ext cx="4284544" cy="299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675746" y="3786071"/>
            <a:ext cx="20449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9398371" y="3324406"/>
            <a:ext cx="2807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effectLst/>
              </a:rPr>
              <a:t>播放器主要作用是增强动态叙事能力，支持播放、暂停播放、前进、后退等功能</a:t>
            </a: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84" y="2288009"/>
            <a:ext cx="4707371" cy="252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 flipV="1">
            <a:off x="1008885" y="-6402256"/>
            <a:ext cx="26771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264" y="2288009"/>
            <a:ext cx="3811366" cy="249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 flipV="1">
            <a:off x="5506264" y="-7076745"/>
            <a:ext cx="15802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2"/>
            <a:ext cx="6289483" cy="5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开源实践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叙事模版</a:t>
            </a:r>
            <a:endParaRPr lang="en-US" altLang="zh-CN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0" y="-402336"/>
            <a:ext cx="8878824" cy="4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 flipV="1">
            <a:off x="1571079" y="-4937516"/>
            <a:ext cx="5001510" cy="4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 flipV="1">
            <a:off x="1261872" y="-9012941"/>
            <a:ext cx="31355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1199086" y="-7193790"/>
            <a:ext cx="16752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 flipV="1">
            <a:off x="8401248" y="-1806071"/>
            <a:ext cx="24007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 flipV="1">
            <a:off x="2874370" y="2302854"/>
            <a:ext cx="58033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 flipV="1">
            <a:off x="304800" y="-5604316"/>
            <a:ext cx="18551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 flipV="1">
            <a:off x="4397447" y="-9170374"/>
            <a:ext cx="1553898" cy="6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 flipV="1">
            <a:off x="4646606" y="-8088480"/>
            <a:ext cx="196255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835148" y="4983479"/>
            <a:ext cx="4284544" cy="299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675746" y="3786071"/>
            <a:ext cx="20449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9398371" y="3324406"/>
            <a:ext cx="2807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effectLst/>
              </a:rPr>
              <a:t>叙事模版是对叙事场景的抽象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 flipV="1">
            <a:off x="1008885" y="-6402256"/>
            <a:ext cx="26771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 flipV="1">
            <a:off x="5506264" y="-7076745"/>
            <a:ext cx="15802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51" y="2451678"/>
            <a:ext cx="4398021" cy="266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63" y="1473802"/>
            <a:ext cx="2433323" cy="43475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2"/>
            <a:ext cx="6289483" cy="5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开源实践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动画编排</a:t>
            </a:r>
            <a:endParaRPr lang="en-US" altLang="zh-CN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0" y="-402336"/>
            <a:ext cx="8878824" cy="4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 flipV="1">
            <a:off x="1571079" y="-4937516"/>
            <a:ext cx="5001510" cy="4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 flipV="1">
            <a:off x="1261872" y="-9012941"/>
            <a:ext cx="31355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1199086" y="-7193790"/>
            <a:ext cx="16752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 flipV="1">
            <a:off x="8401248" y="-1806071"/>
            <a:ext cx="24007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 flipV="1">
            <a:off x="2874370" y="2302854"/>
            <a:ext cx="58033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 flipV="1">
            <a:off x="304800" y="-5604316"/>
            <a:ext cx="18551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 flipV="1">
            <a:off x="4397447" y="-9170374"/>
            <a:ext cx="1553898" cy="6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 flipV="1">
            <a:off x="4646606" y="-8088480"/>
            <a:ext cx="196255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835148" y="4983479"/>
            <a:ext cx="4284544" cy="299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675746" y="3786071"/>
            <a:ext cx="20449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9398371" y="3324406"/>
            <a:ext cx="2807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effectLst/>
              </a:rPr>
              <a:t>动画定制及编排能力，是自定义叙事的基础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 flipV="1">
            <a:off x="1008885" y="-6402256"/>
            <a:ext cx="26771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 flipV="1">
            <a:off x="5506264" y="-7076745"/>
            <a:ext cx="15802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35" y="1389494"/>
            <a:ext cx="3787847" cy="231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6096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34" y="3831790"/>
            <a:ext cx="3787847" cy="232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762000" y="762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" t="7103" r="8007" b="7434"/>
          <a:stretch>
            <a:fillRect/>
          </a:stretch>
        </p:blipFill>
        <p:spPr bwMode="auto">
          <a:xfrm>
            <a:off x="5263570" y="2002857"/>
            <a:ext cx="3414129" cy="3615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Rectangle 6"/>
          <p:cNvSpPr>
            <a:spLocks noChangeArrowheads="1"/>
          </p:cNvSpPr>
          <p:nvPr/>
        </p:nvSpPr>
        <p:spPr bwMode="auto">
          <a:xfrm flipV="1">
            <a:off x="5024473" y="-13530050"/>
            <a:ext cx="5701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4674173" y="2435989"/>
            <a:ext cx="3326827" cy="993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4.</a:t>
            </a:r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展望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2"/>
            <a:ext cx="6289483" cy="5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展望</a:t>
            </a:r>
            <a:endParaRPr lang="en-US" altLang="zh-CN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0" y="-402336"/>
            <a:ext cx="8878824" cy="4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 flipV="1">
            <a:off x="1571079" y="-4937516"/>
            <a:ext cx="5001510" cy="4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 flipV="1">
            <a:off x="1261872" y="-9012941"/>
            <a:ext cx="31355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1199086" y="-7193790"/>
            <a:ext cx="16752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 flipV="1">
            <a:off x="8401248" y="-1806071"/>
            <a:ext cx="24007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 flipV="1">
            <a:off x="2874370" y="2302854"/>
            <a:ext cx="58033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 flipV="1">
            <a:off x="304800" y="-5604316"/>
            <a:ext cx="18551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 flipV="1">
            <a:off x="4397447" y="-9170374"/>
            <a:ext cx="1553898" cy="6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 flipV="1">
            <a:off x="4646606" y="-8088480"/>
            <a:ext cx="196255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835148" y="4983479"/>
            <a:ext cx="4284544" cy="299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675746" y="3786071"/>
            <a:ext cx="20449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7910098" y="1568887"/>
            <a:ext cx="317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effectLst/>
              </a:rPr>
              <a:t>智能化是数据可视化的未来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 flipV="1">
            <a:off x="1008885" y="-6402256"/>
            <a:ext cx="26771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 flipV="1">
            <a:off x="5506264" y="-7076745"/>
            <a:ext cx="15802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6096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762000" y="762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 flipV="1">
            <a:off x="5024473" y="-13530050"/>
            <a:ext cx="5701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617" y="2214394"/>
            <a:ext cx="4141987" cy="314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"/>
          <p:cNvSpPr>
            <a:spLocks noChangeArrowheads="1"/>
          </p:cNvSpPr>
          <p:nvPr/>
        </p:nvSpPr>
        <p:spPr bwMode="auto">
          <a:xfrm flipV="1">
            <a:off x="1452653" y="-7148071"/>
            <a:ext cx="274652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5" name="图片 24" descr="upload_post_object_v2_9477910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32" y="2048170"/>
            <a:ext cx="6580922" cy="3567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9124320" y="4387011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Rectangle 34"/>
          <p:cNvSpPr/>
          <p:nvPr>
            <p:custDataLst>
              <p:tags r:id="rId2"/>
            </p:custDataLst>
          </p:nvPr>
        </p:nvSpPr>
        <p:spPr>
          <a:xfrm>
            <a:off x="702945" y="2603877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</a:p>
        </p:txBody>
      </p:sp>
      <p:sp>
        <p:nvSpPr>
          <p:cNvPr id="15" name="椭圆 14"/>
          <p:cNvSpPr/>
          <p:nvPr>
            <p:custDataLst>
              <p:tags r:id="rId3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5137991" y="4387011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5"/>
            </p:custDataLst>
          </p:nvPr>
        </p:nvSpPr>
        <p:spPr>
          <a:xfrm>
            <a:off x="5113573" y="5837188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扫码添加玄魂</a:t>
            </a:r>
          </a:p>
        </p:txBody>
      </p:sp>
      <p:sp>
        <p:nvSpPr>
          <p:cNvPr id="10" name="矩形 9"/>
          <p:cNvSpPr/>
          <p:nvPr/>
        </p:nvSpPr>
        <p:spPr>
          <a:xfrm>
            <a:off x="5241843" y="4494563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7041520" y="4387011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7017102" y="5837188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扫码关注</a:t>
            </a:r>
            <a:r>
              <a:rPr lang="en-US" altLang="zh-CN" sz="1000" dirty="0" err="1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VisActor</a:t>
            </a:r>
            <a:endParaRPr lang="zh-CN" altLang="en-US" sz="1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145372" y="4494563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214978" y="3109714"/>
            <a:ext cx="240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445185"/>
                </a:solidFill>
              </a:rPr>
              <a:t>官网：</a:t>
            </a:r>
            <a:r>
              <a:rPr kumimoji="1" lang="en-US" altLang="zh-CN" dirty="0" err="1">
                <a:solidFill>
                  <a:srgbClr val="445185"/>
                </a:solidFill>
              </a:rPr>
              <a:t>www.visactor.io</a:t>
            </a:r>
            <a:endParaRPr kumimoji="1" lang="zh-CN" altLang="en-US" dirty="0">
              <a:solidFill>
                <a:srgbClr val="445185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225638" y="3695722"/>
            <a:ext cx="3276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445185"/>
                </a:solidFill>
              </a:rPr>
              <a:t>欢迎</a:t>
            </a:r>
            <a:r>
              <a:rPr kumimoji="1" lang="en-US" altLang="zh-CN" dirty="0">
                <a:solidFill>
                  <a:srgbClr val="445185"/>
                </a:solidFill>
              </a:rPr>
              <a:t>star</a:t>
            </a:r>
            <a:r>
              <a:rPr kumimoji="1" lang="zh-CN" altLang="en-US" dirty="0">
                <a:solidFill>
                  <a:srgbClr val="445185"/>
                </a:solidFill>
              </a:rPr>
              <a:t>：</a:t>
            </a:r>
            <a:r>
              <a:rPr kumimoji="1" lang="en-US" altLang="zh-CN" dirty="0" err="1">
                <a:solidFill>
                  <a:srgbClr val="445185"/>
                </a:solidFill>
              </a:rPr>
              <a:t>github.com</a:t>
            </a:r>
            <a:r>
              <a:rPr kumimoji="1" lang="en-US" altLang="zh-CN" dirty="0">
                <a:solidFill>
                  <a:srgbClr val="445185"/>
                </a:solidFill>
              </a:rPr>
              <a:t>/</a:t>
            </a:r>
            <a:r>
              <a:rPr kumimoji="1" lang="en-US" altLang="zh-CN" dirty="0" err="1">
                <a:solidFill>
                  <a:srgbClr val="445185"/>
                </a:solidFill>
              </a:rPr>
              <a:t>VisActor</a:t>
            </a:r>
            <a:endParaRPr kumimoji="1" lang="zh-CN" altLang="en-US" dirty="0">
              <a:solidFill>
                <a:srgbClr val="445185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6706" y="1096209"/>
            <a:ext cx="4666488" cy="139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38559" y="4486563"/>
            <a:ext cx="1199978" cy="1193420"/>
          </a:xfrm>
          <a:prstGeom prst="rect">
            <a:avLst/>
          </a:prstGeom>
        </p:spPr>
      </p:pic>
      <p:pic>
        <p:nvPicPr>
          <p:cNvPr id="21" name="图片 20" descr="QR 代码&#10;&#10;描述已自动生成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7" t="24799" r="11349" b="18268"/>
          <a:stretch>
            <a:fillRect/>
          </a:stretch>
        </p:blipFill>
        <p:spPr>
          <a:xfrm>
            <a:off x="5223217" y="4491256"/>
            <a:ext cx="1209931" cy="11931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>
            <a:lum contrast="54000"/>
          </a:blip>
          <a:stretch>
            <a:fillRect/>
          </a:stretch>
        </p:blipFill>
        <p:spPr>
          <a:xfrm>
            <a:off x="9186545" y="4456430"/>
            <a:ext cx="1276350" cy="1270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8540750" y="5836920"/>
            <a:ext cx="256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欢迎扫码打卡</a:t>
            </a:r>
          </a:p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积分可兑换对应礼品哟！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923032" y="2823973"/>
            <a:ext cx="673753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1.</a:t>
            </a:r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可视化叙事概念与形式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46888" y="1316735"/>
            <a:ext cx="53522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slow"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7337827" y="1510349"/>
            <a:ext cx="45599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effectLst/>
              </a:rPr>
              <a:t>叙事可视化（</a:t>
            </a:r>
            <a:r>
              <a:rPr lang="en-GB" altLang="zh-CN" sz="1200" dirty="0">
                <a:effectLst/>
              </a:rPr>
              <a:t>narrative visualization</a:t>
            </a:r>
            <a:r>
              <a:rPr lang="zh-CN" altLang="en-GB" sz="1200" dirty="0">
                <a:effectLst/>
              </a:rPr>
              <a:t>）：</a:t>
            </a:r>
            <a:r>
              <a:rPr lang="zh-CN" altLang="en-US" sz="1200" dirty="0">
                <a:effectLst/>
              </a:rPr>
              <a:t>数据驱动的故事讲述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047" y="1889271"/>
            <a:ext cx="4534756" cy="3325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46888" y="1316735"/>
            <a:ext cx="53522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030" name="Picture 6" descr="Data Storytelling Defini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r="504" b="9506"/>
          <a:stretch>
            <a:fillRect/>
          </a:stretch>
        </p:blipFill>
        <p:spPr bwMode="auto">
          <a:xfrm>
            <a:off x="979997" y="1600468"/>
            <a:ext cx="5713411" cy="3325488"/>
          </a:xfrm>
          <a:prstGeom prst="rect">
            <a:avLst/>
          </a:prstGeom>
          <a:noFill/>
          <a:effectLst>
            <a:softEdge rad="3011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6" y="419101"/>
            <a:ext cx="4808156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可视化叙事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信息图</a:t>
            </a:r>
          </a:p>
          <a:p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56" y="1025143"/>
            <a:ext cx="4808156" cy="547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 flipV="1">
            <a:off x="1803400" y="0"/>
            <a:ext cx="10388600" cy="508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 flipV="1">
            <a:off x="1428052" y="-12830308"/>
            <a:ext cx="17553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-1"/>
            <a:ext cx="5861304" cy="6099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156" y="1025142"/>
            <a:ext cx="3683000" cy="54737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501846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可视化叙事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交互页面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98" y="1722120"/>
            <a:ext cx="8281670" cy="452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511600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可视化叙事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数据视频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692" y="1580134"/>
            <a:ext cx="5953252" cy="39349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2708213" y="2938909"/>
            <a:ext cx="6691819" cy="993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2.</a:t>
            </a:r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可视化叙事的基本手法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511600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可视化手法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时间线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45" y="1307592"/>
            <a:ext cx="6673533" cy="4727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0" y="-402336"/>
            <a:ext cx="8878824" cy="4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476488" y="330198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以时间维度进行故事讲述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THINKCELLUNDODONOTDELETE" val="0"/>
  <p:tag name="COMMONDATA" val="eyJoZGlkIjoiYjk5ODM0YmMxOWJiYWQyNDU4MGIzYWRmYTA0ZmI5NDc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413</Words>
  <Application>Microsoft Macintosh PowerPoint</Application>
  <PresentationFormat>宽屏</PresentationFormat>
  <Paragraphs>58</Paragraphs>
  <Slides>26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2" baseType="lpstr">
      <vt:lpstr>阿里巴巴普惠体 R</vt:lpstr>
      <vt:lpstr>等线</vt:lpstr>
      <vt:lpstr>黑体</vt:lpstr>
      <vt:lpstr>Arial</vt:lpstr>
      <vt:lpstr>Office 主题​​</vt:lpstr>
      <vt:lpstr>think-cell 幻灯片</vt:lpstr>
      <vt:lpstr>可视化叙事：理论、应用、展望与开源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xuan hun</cp:lastModifiedBy>
  <cp:revision>38</cp:revision>
  <dcterms:created xsi:type="dcterms:W3CDTF">2022-06-28T09:26:00Z</dcterms:created>
  <dcterms:modified xsi:type="dcterms:W3CDTF">2023-10-25T08:15:50Z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2052-12.1.0.15712</vt:lpwstr>
  </property>
</Properties>
</file>